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73"/>
  </p:notesMasterIdLst>
  <p:handoutMasterIdLst>
    <p:handoutMasterId r:id="rId74"/>
  </p:handoutMasterIdLst>
  <p:sldIdLst>
    <p:sldId id="369" r:id="rId2"/>
    <p:sldId id="371" r:id="rId3"/>
    <p:sldId id="570" r:id="rId4"/>
    <p:sldId id="573" r:id="rId5"/>
    <p:sldId id="571" r:id="rId6"/>
    <p:sldId id="572" r:id="rId7"/>
    <p:sldId id="505" r:id="rId8"/>
    <p:sldId id="510" r:id="rId9"/>
    <p:sldId id="534" r:id="rId10"/>
    <p:sldId id="535" r:id="rId11"/>
    <p:sldId id="586" r:id="rId12"/>
    <p:sldId id="511" r:id="rId13"/>
    <p:sldId id="521" r:id="rId14"/>
    <p:sldId id="390" r:id="rId15"/>
    <p:sldId id="407" r:id="rId16"/>
    <p:sldId id="512" r:id="rId17"/>
    <p:sldId id="560" r:id="rId18"/>
    <p:sldId id="513" r:id="rId19"/>
    <p:sldId id="514" r:id="rId20"/>
    <p:sldId id="515" r:id="rId21"/>
    <p:sldId id="516" r:id="rId22"/>
    <p:sldId id="517" r:id="rId23"/>
    <p:sldId id="518" r:id="rId24"/>
    <p:sldId id="519" r:id="rId25"/>
    <p:sldId id="520" r:id="rId26"/>
    <p:sldId id="525" r:id="rId27"/>
    <p:sldId id="566" r:id="rId28"/>
    <p:sldId id="567" r:id="rId29"/>
    <p:sldId id="531" r:id="rId30"/>
    <p:sldId id="532" r:id="rId31"/>
    <p:sldId id="533" r:id="rId32"/>
    <p:sldId id="557" r:id="rId33"/>
    <p:sldId id="528" r:id="rId34"/>
    <p:sldId id="529" r:id="rId35"/>
    <p:sldId id="587" r:id="rId36"/>
    <p:sldId id="450" r:id="rId37"/>
    <p:sldId id="556" r:id="rId38"/>
    <p:sldId id="451" r:id="rId39"/>
    <p:sldId id="452" r:id="rId40"/>
    <p:sldId id="454" r:id="rId41"/>
    <p:sldId id="562" r:id="rId42"/>
    <p:sldId id="443" r:id="rId43"/>
    <p:sldId id="582" r:id="rId44"/>
    <p:sldId id="480" r:id="rId45"/>
    <p:sldId id="538" r:id="rId46"/>
    <p:sldId id="583" r:id="rId47"/>
    <p:sldId id="584" r:id="rId48"/>
    <p:sldId id="481" r:id="rId49"/>
    <p:sldId id="482" r:id="rId50"/>
    <p:sldId id="483" r:id="rId51"/>
    <p:sldId id="574" r:id="rId52"/>
    <p:sldId id="575" r:id="rId53"/>
    <p:sldId id="489" r:id="rId54"/>
    <p:sldId id="490" r:id="rId55"/>
    <p:sldId id="491" r:id="rId56"/>
    <p:sldId id="492" r:id="rId57"/>
    <p:sldId id="493" r:id="rId58"/>
    <p:sldId id="495" r:id="rId59"/>
    <p:sldId id="496" r:id="rId60"/>
    <p:sldId id="497" r:id="rId61"/>
    <p:sldId id="506" r:id="rId62"/>
    <p:sldId id="508" r:id="rId63"/>
    <p:sldId id="500" r:id="rId64"/>
    <p:sldId id="565" r:id="rId65"/>
    <p:sldId id="501" r:id="rId66"/>
    <p:sldId id="576" r:id="rId67"/>
    <p:sldId id="486" r:id="rId68"/>
    <p:sldId id="463" r:id="rId69"/>
    <p:sldId id="464" r:id="rId70"/>
    <p:sldId id="579" r:id="rId71"/>
    <p:sldId id="394" r:id="rId72"/>
  </p:sldIdLst>
  <p:sldSz cx="9144000" cy="6858000" type="screen4x3"/>
  <p:notesSz cx="6805613"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9900"/>
    <a:srgbClr val="FFCC00"/>
    <a:srgbClr val="FF9933"/>
    <a:srgbClr val="CC6600"/>
    <a:srgbClr val="996600"/>
    <a:srgbClr val="FF9900"/>
    <a:srgbClr val="2806BA"/>
    <a:srgbClr val="FF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64" autoAdjust="0"/>
    <p:restoredTop sz="94677" autoAdjust="0"/>
  </p:normalViewPr>
  <p:slideViewPr>
    <p:cSldViewPr snapToGrid="0" snapToObjects="1">
      <p:cViewPr varScale="1">
        <p:scale>
          <a:sx n="71" d="100"/>
          <a:sy n="71" d="100"/>
        </p:scale>
        <p:origin x="-184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3" d="100"/>
          <a:sy n="73" d="100"/>
        </p:scale>
        <p:origin x="-3192" y="-84"/>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08-08T12:20:28.937" idx="2">
    <p:pos x="10" y="10"/>
    <p:text/>
  </p:cm>
</p:cmLst>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68F9B3-E0B7-496F-BE44-4F9383C9B0FF}"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n-US"/>
        </a:p>
      </dgm:t>
    </dgm:pt>
    <dgm:pt modelId="{1AD6F811-2B6A-4FDE-AD9A-80676AB6DFA1}">
      <dgm:prSet phldrT="[Text]" custT="1"/>
      <dgm:spPr>
        <a:xfrm>
          <a:off x="3090112" y="459628"/>
          <a:ext cx="2235731" cy="930849"/>
        </a:xfrm>
        <a:prstGeom prst="rect">
          <a:avLst/>
        </a:prstGeom>
        <a:solidFill>
          <a:srgbClr val="FF6600"/>
        </a:solidFill>
        <a:ln w="25400" cap="flat" cmpd="sng" algn="ctr">
          <a:solidFill>
            <a:sysClr val="window" lastClr="FFFFFF">
              <a:hueOff val="0"/>
              <a:satOff val="0"/>
              <a:lumOff val="0"/>
              <a:alphaOff val="0"/>
            </a:sysClr>
          </a:solidFill>
          <a:prstDash val="solid"/>
        </a:ln>
        <a:effectLst/>
      </dgm:spPr>
      <dgm:t>
        <a:bodyPr/>
        <a:lstStyle/>
        <a:p>
          <a:r>
            <a:rPr lang="en-US" sz="1100" b="1" dirty="0" smtClean="0">
              <a:solidFill>
                <a:sysClr val="windowText" lastClr="000000"/>
              </a:solidFill>
              <a:latin typeface="Calibri"/>
              <a:ea typeface="+mn-ea"/>
              <a:cs typeface="+mn-cs"/>
            </a:rPr>
            <a:t>PROVINCIAL MANAGER</a:t>
          </a:r>
        </a:p>
        <a:p>
          <a:r>
            <a:rPr lang="en-US" sz="1100" b="1" dirty="0" smtClean="0">
              <a:solidFill>
                <a:sysClr val="windowText" lastClr="000000"/>
              </a:solidFill>
              <a:latin typeface="Calibri"/>
              <a:ea typeface="+mn-ea"/>
              <a:cs typeface="+mn-cs"/>
            </a:rPr>
            <a:t>Mr. AM Matsaung</a:t>
          </a:r>
          <a:endParaRPr lang="en-US" sz="1100" b="1" dirty="0">
            <a:solidFill>
              <a:sysClr val="windowText" lastClr="000000"/>
            </a:solidFill>
            <a:latin typeface="Calibri"/>
            <a:ea typeface="+mn-ea"/>
            <a:cs typeface="+mn-cs"/>
          </a:endParaRPr>
        </a:p>
      </dgm:t>
    </dgm:pt>
    <dgm:pt modelId="{9EB82A0F-A242-4A52-BEA9-6A3F4755FAC4}" type="parTrans" cxnId="{7C13A859-A9E3-4083-870A-AECEBB6B5A91}">
      <dgm:prSet/>
      <dgm:spPr/>
      <dgm:t>
        <a:bodyPr/>
        <a:lstStyle/>
        <a:p>
          <a:endParaRPr lang="en-US" sz="1100" b="1">
            <a:solidFill>
              <a:schemeClr val="tx1"/>
            </a:solidFill>
          </a:endParaRPr>
        </a:p>
      </dgm:t>
    </dgm:pt>
    <dgm:pt modelId="{B6DED3CA-FCC3-41D4-8E46-41960F591E83}" type="sibTrans" cxnId="{7C13A859-A9E3-4083-870A-AECEBB6B5A91}">
      <dgm:prSet/>
      <dgm:spPr/>
      <dgm:t>
        <a:bodyPr/>
        <a:lstStyle/>
        <a:p>
          <a:endParaRPr lang="en-US" sz="1100" b="1">
            <a:solidFill>
              <a:schemeClr val="tx1"/>
            </a:solidFill>
          </a:endParaRPr>
        </a:p>
      </dgm:t>
    </dgm:pt>
    <dgm:pt modelId="{916ABC79-1DBD-4B03-A050-C4089F9EFE04}" type="asst">
      <dgm:prSet phldrT="[Text]" custT="1"/>
      <dgm:spPr>
        <a:xfrm>
          <a:off x="2310750" y="1598012"/>
          <a:ext cx="1872624" cy="795225"/>
        </a:xfrm>
        <a:prstGeom prst="rect">
          <a:avLst/>
        </a:prstGeom>
        <a:solidFill>
          <a:srgbClr val="E6B93C"/>
        </a:solidFill>
        <a:ln w="25400" cap="flat" cmpd="sng" algn="ctr">
          <a:solidFill>
            <a:sysClr val="window" lastClr="FFFFFF">
              <a:shade val="80000"/>
              <a:hueOff val="0"/>
              <a:satOff val="0"/>
              <a:lumOff val="0"/>
              <a:alphaOff val="0"/>
            </a:sysClr>
          </a:solidFill>
          <a:prstDash val="solid"/>
        </a:ln>
        <a:effectLst/>
      </dgm:spPr>
      <dgm:t>
        <a:bodyPr/>
        <a:lstStyle/>
        <a:p>
          <a:r>
            <a:rPr lang="en-US" sz="1100" b="1" dirty="0" smtClean="0">
              <a:solidFill>
                <a:sysClr val="windowText" lastClr="000000"/>
              </a:solidFill>
              <a:latin typeface="Calibri"/>
              <a:ea typeface="+mn-ea"/>
              <a:cs typeface="+mn-cs"/>
            </a:rPr>
            <a:t>PROVINCIAL CO-ORDINATOR</a:t>
          </a:r>
        </a:p>
        <a:p>
          <a:r>
            <a:rPr lang="en-US" sz="1100" b="1" dirty="0" smtClean="0">
              <a:solidFill>
                <a:sysClr val="windowText" lastClr="000000"/>
              </a:solidFill>
              <a:latin typeface="Calibri"/>
              <a:ea typeface="+mn-ea"/>
              <a:cs typeface="+mn-cs"/>
            </a:rPr>
            <a:t>Acting Ms. RM </a:t>
          </a:r>
          <a:r>
            <a:rPr lang="en-US" sz="1100" b="1" dirty="0" err="1" smtClean="0">
              <a:solidFill>
                <a:sysClr val="windowText" lastClr="000000"/>
              </a:solidFill>
              <a:latin typeface="Calibri"/>
              <a:ea typeface="+mn-ea"/>
              <a:cs typeface="+mn-cs"/>
            </a:rPr>
            <a:t>Mothiba</a:t>
          </a:r>
          <a:endParaRPr lang="en-US" sz="1100" b="1" dirty="0">
            <a:solidFill>
              <a:sysClr val="windowText" lastClr="000000"/>
            </a:solidFill>
            <a:latin typeface="Calibri"/>
            <a:ea typeface="+mn-ea"/>
            <a:cs typeface="+mn-cs"/>
          </a:endParaRPr>
        </a:p>
      </dgm:t>
    </dgm:pt>
    <dgm:pt modelId="{10878FBE-9B17-484E-A2ED-8E42897A3E23}" type="parTrans" cxnId="{6C49438B-2520-4A48-87D7-B1D0F8D3922A}">
      <dgm:prSet/>
      <dgm:spPr>
        <a:xfrm>
          <a:off x="4137654" y="1390477"/>
          <a:ext cx="91440" cy="605147"/>
        </a:xfrm>
        <a:custGeom>
          <a:avLst/>
          <a:gdLst/>
          <a:ahLst/>
          <a:cxnLst/>
          <a:rect l="0" t="0" r="0" b="0"/>
          <a:pathLst>
            <a:path>
              <a:moveTo>
                <a:pt x="70323" y="0"/>
              </a:moveTo>
              <a:lnTo>
                <a:pt x="70323" y="605147"/>
              </a:lnTo>
              <a:lnTo>
                <a:pt x="45720" y="605147"/>
              </a:lnTo>
            </a:path>
          </a:pathLst>
        </a:custGeom>
        <a:noFill/>
        <a:ln w="25400" cap="flat" cmpd="sng" algn="ctr">
          <a:solidFill>
            <a:srgbClr val="F79646">
              <a:hueOff val="0"/>
              <a:satOff val="0"/>
              <a:lumOff val="0"/>
              <a:alphaOff val="0"/>
            </a:srgbClr>
          </a:solidFill>
          <a:prstDash val="solid"/>
        </a:ln>
        <a:effectLst/>
      </dgm:spPr>
      <dgm:t>
        <a:bodyPr/>
        <a:lstStyle/>
        <a:p>
          <a:endParaRPr lang="en-US" sz="1100" b="1">
            <a:solidFill>
              <a:schemeClr val="tx1"/>
            </a:solidFill>
          </a:endParaRPr>
        </a:p>
      </dgm:t>
    </dgm:pt>
    <dgm:pt modelId="{F8AB6397-DE37-467E-A38B-5672D2364209}" type="sibTrans" cxnId="{6C49438B-2520-4A48-87D7-B1D0F8D3922A}">
      <dgm:prSet/>
      <dgm:spPr/>
      <dgm:t>
        <a:bodyPr/>
        <a:lstStyle/>
        <a:p>
          <a:endParaRPr lang="en-US" sz="1100" b="1">
            <a:solidFill>
              <a:schemeClr val="tx1"/>
            </a:solidFill>
          </a:endParaRPr>
        </a:p>
      </dgm:t>
    </dgm:pt>
    <dgm:pt modelId="{61169A47-9081-490D-97C8-7CDE2520D2D8}">
      <dgm:prSet phldrT="[Text]" custT="1"/>
      <dgm:spPr>
        <a:xfrm>
          <a:off x="156538" y="2800529"/>
          <a:ext cx="1569461" cy="655992"/>
        </a:xfrm>
        <a:prstGeom prst="rect">
          <a:avLst/>
        </a:prstGeom>
        <a:solidFill>
          <a:srgbClr val="FFFF00"/>
        </a:solidFill>
        <a:ln w="25400" cap="flat" cmpd="sng" algn="ctr">
          <a:solidFill>
            <a:sysClr val="window" lastClr="FFFFFF">
              <a:hueOff val="0"/>
              <a:satOff val="0"/>
              <a:lumOff val="0"/>
              <a:alphaOff val="0"/>
            </a:sysClr>
          </a:solidFill>
          <a:prstDash val="solid"/>
        </a:ln>
        <a:effectLst/>
      </dgm:spPr>
      <dgm:t>
        <a:bodyPr/>
        <a:lstStyle/>
        <a:p>
          <a:endParaRPr lang="en-US" sz="1100" b="1" dirty="0" smtClean="0">
            <a:solidFill>
              <a:sysClr val="windowText" lastClr="000000"/>
            </a:solidFill>
            <a:latin typeface="Calibri"/>
            <a:ea typeface="+mn-ea"/>
            <a:cs typeface="+mn-cs"/>
          </a:endParaRPr>
        </a:p>
        <a:p>
          <a:r>
            <a:rPr lang="en-US" sz="1100" b="1" dirty="0" smtClean="0">
              <a:solidFill>
                <a:sysClr val="windowText" lastClr="000000"/>
              </a:solidFill>
              <a:latin typeface="Calibri"/>
              <a:ea typeface="+mn-ea"/>
              <a:cs typeface="+mn-cs"/>
            </a:rPr>
            <a:t>CAPRICORN DISTRICT</a:t>
          </a:r>
        </a:p>
        <a:p>
          <a:r>
            <a:rPr lang="en-US" sz="1100" b="1" dirty="0" smtClean="0">
              <a:solidFill>
                <a:sysClr val="windowText" lastClr="000000"/>
              </a:solidFill>
              <a:latin typeface="Calibri"/>
              <a:ea typeface="+mn-ea"/>
              <a:cs typeface="+mn-cs"/>
            </a:rPr>
            <a:t>Ms. EM Mhlanga</a:t>
          </a:r>
        </a:p>
        <a:p>
          <a:endParaRPr lang="en-US" sz="1100" b="1" dirty="0">
            <a:solidFill>
              <a:sysClr val="windowText" lastClr="000000"/>
            </a:solidFill>
            <a:latin typeface="Calibri"/>
            <a:ea typeface="+mn-ea"/>
            <a:cs typeface="+mn-cs"/>
          </a:endParaRPr>
        </a:p>
      </dgm:t>
    </dgm:pt>
    <dgm:pt modelId="{00C499FC-F870-4F9F-820E-D6F82091E0F5}" type="parTrans" cxnId="{73134210-B91E-4363-B66E-C56F0CB27E4A}">
      <dgm:prSet/>
      <dgm:spPr>
        <a:xfrm>
          <a:off x="941269" y="1390477"/>
          <a:ext cx="3266708" cy="1410051"/>
        </a:xfrm>
        <a:custGeom>
          <a:avLst/>
          <a:gdLst/>
          <a:ahLst/>
          <a:cxnLst/>
          <a:rect l="0" t="0" r="0" b="0"/>
          <a:pathLst>
            <a:path>
              <a:moveTo>
                <a:pt x="3266708" y="0"/>
              </a:moveTo>
              <a:lnTo>
                <a:pt x="3266708" y="1301324"/>
              </a:lnTo>
              <a:lnTo>
                <a:pt x="0" y="1301324"/>
              </a:lnTo>
              <a:lnTo>
                <a:pt x="0" y="1410051"/>
              </a:lnTo>
            </a:path>
          </a:pathLst>
        </a:custGeom>
        <a:noFill/>
        <a:ln w="25400" cap="flat" cmpd="sng" algn="ctr">
          <a:solidFill>
            <a:srgbClr val="F79646">
              <a:hueOff val="0"/>
              <a:satOff val="0"/>
              <a:lumOff val="0"/>
              <a:alphaOff val="0"/>
            </a:srgbClr>
          </a:solidFill>
          <a:prstDash val="solid"/>
        </a:ln>
        <a:effectLst/>
      </dgm:spPr>
      <dgm:t>
        <a:bodyPr/>
        <a:lstStyle/>
        <a:p>
          <a:endParaRPr lang="en-US" sz="1100" b="1">
            <a:solidFill>
              <a:schemeClr val="tx1"/>
            </a:solidFill>
          </a:endParaRPr>
        </a:p>
      </dgm:t>
    </dgm:pt>
    <dgm:pt modelId="{19EEB277-59B5-4256-8F8F-18D483FF26FE}" type="sibTrans" cxnId="{73134210-B91E-4363-B66E-C56F0CB27E4A}">
      <dgm:prSet/>
      <dgm:spPr/>
      <dgm:t>
        <a:bodyPr/>
        <a:lstStyle/>
        <a:p>
          <a:endParaRPr lang="en-US" sz="1100" b="1">
            <a:solidFill>
              <a:schemeClr val="tx1"/>
            </a:solidFill>
          </a:endParaRPr>
        </a:p>
      </dgm:t>
    </dgm:pt>
    <dgm:pt modelId="{88008AA2-8FC8-4313-9AC7-75623714EF44}">
      <dgm:prSet phldrT="[Text]" custT="1"/>
      <dgm:spPr>
        <a:xfrm>
          <a:off x="7139682" y="2910504"/>
          <a:ext cx="1455836" cy="652616"/>
        </a:xfrm>
        <a:prstGeom prst="rect">
          <a:avLst/>
        </a:prstGeom>
        <a:solidFill>
          <a:srgbClr val="FFFF00"/>
        </a:solidFill>
        <a:ln w="25400" cap="flat" cmpd="sng" algn="ctr">
          <a:solidFill>
            <a:sysClr val="window" lastClr="FFFFFF">
              <a:hueOff val="0"/>
              <a:satOff val="0"/>
              <a:lumOff val="0"/>
              <a:alphaOff val="0"/>
            </a:sysClr>
          </a:solidFill>
          <a:prstDash val="solid"/>
        </a:ln>
        <a:effectLst/>
      </dgm:spPr>
      <dgm:t>
        <a:bodyPr/>
        <a:lstStyle/>
        <a:p>
          <a:r>
            <a:rPr lang="en-US" sz="1100" b="1" dirty="0" smtClean="0">
              <a:solidFill>
                <a:sysClr val="windowText" lastClr="000000"/>
              </a:solidFill>
              <a:latin typeface="Calibri"/>
              <a:ea typeface="+mn-ea"/>
              <a:cs typeface="+mn-cs"/>
            </a:rPr>
            <a:t>VHEMBE DISTRICT</a:t>
          </a:r>
        </a:p>
        <a:p>
          <a:r>
            <a:rPr lang="en-US" sz="1100" b="1" dirty="0" smtClean="0">
              <a:solidFill>
                <a:sysClr val="windowText" lastClr="000000"/>
              </a:solidFill>
              <a:latin typeface="Calibri"/>
              <a:ea typeface="+mn-ea"/>
              <a:cs typeface="+mn-cs"/>
            </a:rPr>
            <a:t>Acting Mr. </a:t>
          </a:r>
          <a:r>
            <a:rPr lang="en-US" sz="1100" b="1" dirty="0" err="1" smtClean="0">
              <a:solidFill>
                <a:sysClr val="windowText" lastClr="000000"/>
              </a:solidFill>
              <a:latin typeface="Calibri"/>
              <a:ea typeface="+mn-ea"/>
              <a:cs typeface="+mn-cs"/>
            </a:rPr>
            <a:t>Maluleke</a:t>
          </a:r>
          <a:endParaRPr lang="en-US" sz="1100" b="1" dirty="0" smtClean="0">
            <a:solidFill>
              <a:sysClr val="windowText" lastClr="000000"/>
            </a:solidFill>
            <a:latin typeface="Calibri"/>
            <a:ea typeface="+mn-ea"/>
            <a:cs typeface="+mn-cs"/>
          </a:endParaRPr>
        </a:p>
      </dgm:t>
    </dgm:pt>
    <dgm:pt modelId="{B3BA16AD-E2B6-4CA8-9DFF-B16A3645F095}" type="parTrans" cxnId="{DABF499F-3885-4A4F-AF3C-8906970B69F2}">
      <dgm:prSet/>
      <dgm:spPr>
        <a:xfrm>
          <a:off x="4207978" y="1390477"/>
          <a:ext cx="3659622" cy="1520026"/>
        </a:xfrm>
        <a:custGeom>
          <a:avLst/>
          <a:gdLst/>
          <a:ahLst/>
          <a:cxnLst/>
          <a:rect l="0" t="0" r="0" b="0"/>
          <a:pathLst>
            <a:path>
              <a:moveTo>
                <a:pt x="0" y="0"/>
              </a:moveTo>
              <a:lnTo>
                <a:pt x="0" y="1411299"/>
              </a:lnTo>
              <a:lnTo>
                <a:pt x="3659622" y="1411299"/>
              </a:lnTo>
              <a:lnTo>
                <a:pt x="3659622" y="1520026"/>
              </a:lnTo>
            </a:path>
          </a:pathLst>
        </a:custGeom>
        <a:noFill/>
        <a:ln w="25400" cap="flat" cmpd="sng" algn="ctr">
          <a:solidFill>
            <a:srgbClr val="F79646">
              <a:hueOff val="0"/>
              <a:satOff val="0"/>
              <a:lumOff val="0"/>
              <a:alphaOff val="0"/>
            </a:srgbClr>
          </a:solidFill>
          <a:prstDash val="solid"/>
        </a:ln>
        <a:effectLst/>
      </dgm:spPr>
      <dgm:t>
        <a:bodyPr/>
        <a:lstStyle/>
        <a:p>
          <a:endParaRPr lang="en-US" sz="1100" b="1">
            <a:solidFill>
              <a:schemeClr val="tx1"/>
            </a:solidFill>
          </a:endParaRPr>
        </a:p>
      </dgm:t>
    </dgm:pt>
    <dgm:pt modelId="{7BFB760F-0BBB-46B3-932E-10D4671390C5}" type="sibTrans" cxnId="{DABF499F-3885-4A4F-AF3C-8906970B69F2}">
      <dgm:prSet/>
      <dgm:spPr/>
      <dgm:t>
        <a:bodyPr/>
        <a:lstStyle/>
        <a:p>
          <a:endParaRPr lang="en-US" sz="1100" b="1">
            <a:solidFill>
              <a:schemeClr val="tx1"/>
            </a:solidFill>
          </a:endParaRPr>
        </a:p>
      </dgm:t>
    </dgm:pt>
    <dgm:pt modelId="{09EFD654-154F-4D1E-9CAC-436D9F310045}" type="asst">
      <dgm:prSet custT="1"/>
      <dgm:spPr>
        <a:xfrm>
          <a:off x="4509722" y="1804780"/>
          <a:ext cx="2375502" cy="862268"/>
        </a:xfrm>
        <a:prstGeom prst="rect">
          <a:avLst/>
        </a:prstGeom>
        <a:solidFill>
          <a:srgbClr val="E6B93C"/>
        </a:solidFill>
        <a:ln w="25400" cap="flat" cmpd="sng" algn="ctr">
          <a:solidFill>
            <a:sysClr val="window" lastClr="FFFFFF">
              <a:shade val="80000"/>
              <a:hueOff val="0"/>
              <a:satOff val="0"/>
              <a:lumOff val="0"/>
              <a:alphaOff val="0"/>
            </a:sysClr>
          </a:solidFill>
          <a:prstDash val="solid"/>
        </a:ln>
        <a:effectLst/>
      </dgm:spPr>
      <dgm:t>
        <a:bodyPr/>
        <a:lstStyle/>
        <a:p>
          <a:r>
            <a:rPr lang="en-US" sz="1100" b="1" dirty="0" smtClean="0">
              <a:solidFill>
                <a:sysClr val="windowText" lastClr="000000"/>
              </a:solidFill>
              <a:latin typeface="Calibri"/>
              <a:ea typeface="+mn-ea"/>
              <a:cs typeface="+mn-cs"/>
            </a:rPr>
            <a:t>FINANCE AND SUPPORT</a:t>
          </a:r>
        </a:p>
        <a:p>
          <a:r>
            <a:rPr lang="en-US" sz="1100" b="1" dirty="0" smtClean="0">
              <a:solidFill>
                <a:sysClr val="windowText" lastClr="000000"/>
              </a:solidFill>
              <a:latin typeface="Calibri"/>
              <a:ea typeface="+mn-ea"/>
              <a:cs typeface="+mn-cs"/>
            </a:rPr>
            <a:t>Mr. TK </a:t>
          </a:r>
          <a:r>
            <a:rPr lang="en-US" sz="1100" b="1" dirty="0" err="1" smtClean="0">
              <a:solidFill>
                <a:sysClr val="windowText" lastClr="000000"/>
              </a:solidFill>
              <a:latin typeface="Calibri"/>
              <a:ea typeface="+mn-ea"/>
              <a:cs typeface="+mn-cs"/>
            </a:rPr>
            <a:t>Matshaya</a:t>
          </a:r>
          <a:endParaRPr lang="en-US" sz="1100" b="1" dirty="0">
            <a:solidFill>
              <a:sysClr val="windowText" lastClr="000000"/>
            </a:solidFill>
            <a:latin typeface="Calibri"/>
            <a:ea typeface="+mn-ea"/>
            <a:cs typeface="+mn-cs"/>
          </a:endParaRPr>
        </a:p>
      </dgm:t>
    </dgm:pt>
    <dgm:pt modelId="{AEC9D87C-01BE-4914-AC8D-E356C70CB45A}" type="parTrans" cxnId="{73EC1BF8-6D27-435E-9E12-C918A90A2916}">
      <dgm:prSet/>
      <dgm:spPr>
        <a:xfrm>
          <a:off x="4207978" y="1390477"/>
          <a:ext cx="301743" cy="845436"/>
        </a:xfrm>
        <a:custGeom>
          <a:avLst/>
          <a:gdLst/>
          <a:ahLst/>
          <a:cxnLst/>
          <a:rect l="0" t="0" r="0" b="0"/>
          <a:pathLst>
            <a:path>
              <a:moveTo>
                <a:pt x="0" y="0"/>
              </a:moveTo>
              <a:lnTo>
                <a:pt x="0" y="845436"/>
              </a:lnTo>
              <a:lnTo>
                <a:pt x="301743" y="845436"/>
              </a:lnTo>
            </a:path>
          </a:pathLst>
        </a:custGeom>
        <a:noFill/>
        <a:ln w="25400" cap="flat" cmpd="sng" algn="ctr">
          <a:solidFill>
            <a:srgbClr val="F79646">
              <a:hueOff val="0"/>
              <a:satOff val="0"/>
              <a:lumOff val="0"/>
              <a:alphaOff val="0"/>
            </a:srgbClr>
          </a:solidFill>
          <a:prstDash val="solid"/>
        </a:ln>
        <a:effectLst/>
      </dgm:spPr>
      <dgm:t>
        <a:bodyPr/>
        <a:lstStyle/>
        <a:p>
          <a:endParaRPr lang="en-US" sz="1100" b="1">
            <a:solidFill>
              <a:schemeClr val="tx1"/>
            </a:solidFill>
          </a:endParaRPr>
        </a:p>
      </dgm:t>
    </dgm:pt>
    <dgm:pt modelId="{8C7DB650-36B1-4BB4-AFFD-179D596A591E}" type="sibTrans" cxnId="{73EC1BF8-6D27-435E-9E12-C918A90A2916}">
      <dgm:prSet/>
      <dgm:spPr/>
      <dgm:t>
        <a:bodyPr/>
        <a:lstStyle/>
        <a:p>
          <a:endParaRPr lang="en-US" sz="1100" b="1">
            <a:solidFill>
              <a:schemeClr val="tx1"/>
            </a:solidFill>
          </a:endParaRPr>
        </a:p>
      </dgm:t>
    </dgm:pt>
    <dgm:pt modelId="{802F1A25-8558-43ED-83D7-78244B9C1C2E}">
      <dgm:prSet custT="1"/>
      <dgm:spPr>
        <a:xfrm>
          <a:off x="3737381" y="2873263"/>
          <a:ext cx="1497018" cy="547627"/>
        </a:xfrm>
        <a:prstGeom prst="rect">
          <a:avLst/>
        </a:prstGeom>
        <a:solidFill>
          <a:srgbClr val="FFFF00"/>
        </a:solidFill>
        <a:ln w="25400" cap="flat" cmpd="sng" algn="ctr">
          <a:solidFill>
            <a:sysClr val="window" lastClr="FFFFFF">
              <a:hueOff val="0"/>
              <a:satOff val="0"/>
              <a:lumOff val="0"/>
              <a:alphaOff val="0"/>
            </a:sysClr>
          </a:solidFill>
          <a:prstDash val="solid"/>
        </a:ln>
        <a:effectLst/>
      </dgm:spPr>
      <dgm:t>
        <a:bodyPr/>
        <a:lstStyle/>
        <a:p>
          <a:r>
            <a:rPr lang="en-US" sz="1100" b="1" dirty="0" smtClean="0">
              <a:solidFill>
                <a:sysClr val="windowText" lastClr="000000"/>
              </a:solidFill>
              <a:latin typeface="Calibri"/>
              <a:ea typeface="+mn-ea"/>
              <a:cs typeface="+mn-cs"/>
            </a:rPr>
            <a:t>SEKHUKHUNE DISTRICT</a:t>
          </a:r>
        </a:p>
        <a:p>
          <a:r>
            <a:rPr lang="en-US" sz="1100" b="1" dirty="0" smtClean="0">
              <a:solidFill>
                <a:sysClr val="windowText" lastClr="000000"/>
              </a:solidFill>
              <a:latin typeface="Calibri"/>
              <a:ea typeface="+mn-ea"/>
              <a:cs typeface="+mn-cs"/>
            </a:rPr>
            <a:t>Ms. ME Sekhukhune</a:t>
          </a:r>
          <a:endParaRPr lang="en-US" sz="1100" b="1" dirty="0">
            <a:solidFill>
              <a:sysClr val="windowText" lastClr="000000"/>
            </a:solidFill>
            <a:latin typeface="Calibri"/>
            <a:ea typeface="+mn-ea"/>
            <a:cs typeface="+mn-cs"/>
          </a:endParaRPr>
        </a:p>
      </dgm:t>
    </dgm:pt>
    <dgm:pt modelId="{63A5FB3D-EFC1-4A28-9939-3362586C08ED}" type="parTrans" cxnId="{A56FDCB7-59F0-4AF3-B9E2-F911DC7BCC31}">
      <dgm:prSet/>
      <dgm:spPr>
        <a:xfrm>
          <a:off x="4207978" y="1390477"/>
          <a:ext cx="277911" cy="1482785"/>
        </a:xfrm>
        <a:custGeom>
          <a:avLst/>
          <a:gdLst/>
          <a:ahLst/>
          <a:cxnLst/>
          <a:rect l="0" t="0" r="0" b="0"/>
          <a:pathLst>
            <a:path>
              <a:moveTo>
                <a:pt x="0" y="0"/>
              </a:moveTo>
              <a:lnTo>
                <a:pt x="0" y="1374058"/>
              </a:lnTo>
              <a:lnTo>
                <a:pt x="277911" y="1374058"/>
              </a:lnTo>
              <a:lnTo>
                <a:pt x="277911" y="1482785"/>
              </a:lnTo>
            </a:path>
          </a:pathLst>
        </a:custGeom>
        <a:noFill/>
        <a:ln w="25400" cap="flat" cmpd="sng" algn="ctr">
          <a:solidFill>
            <a:srgbClr val="F79646">
              <a:hueOff val="0"/>
              <a:satOff val="0"/>
              <a:lumOff val="0"/>
              <a:alphaOff val="0"/>
            </a:srgbClr>
          </a:solidFill>
          <a:prstDash val="solid"/>
        </a:ln>
        <a:effectLst/>
      </dgm:spPr>
      <dgm:t>
        <a:bodyPr/>
        <a:lstStyle/>
        <a:p>
          <a:endParaRPr lang="en-US" sz="1100" b="1">
            <a:solidFill>
              <a:schemeClr val="tx1"/>
            </a:solidFill>
          </a:endParaRPr>
        </a:p>
      </dgm:t>
    </dgm:pt>
    <dgm:pt modelId="{20CE2E3A-1640-4676-B532-BD704D997824}" type="sibTrans" cxnId="{A56FDCB7-59F0-4AF3-B9E2-F911DC7BCC31}">
      <dgm:prSet/>
      <dgm:spPr/>
      <dgm:t>
        <a:bodyPr/>
        <a:lstStyle/>
        <a:p>
          <a:endParaRPr lang="en-US" sz="1100" b="1">
            <a:solidFill>
              <a:schemeClr val="tx1"/>
            </a:solidFill>
          </a:endParaRPr>
        </a:p>
      </dgm:t>
    </dgm:pt>
    <dgm:pt modelId="{B3E1208B-92BB-4010-8DAE-D77564BB0E65}">
      <dgm:prSet custT="1"/>
      <dgm:spPr>
        <a:xfrm>
          <a:off x="1999992" y="2856042"/>
          <a:ext cx="1578139" cy="556693"/>
        </a:xfrm>
        <a:prstGeom prst="rect">
          <a:avLst/>
        </a:prstGeom>
        <a:solidFill>
          <a:srgbClr val="FFFF00"/>
        </a:solidFill>
        <a:ln w="25400" cap="flat" cmpd="sng" algn="ctr">
          <a:solidFill>
            <a:sysClr val="window" lastClr="FFFFFF">
              <a:hueOff val="0"/>
              <a:satOff val="0"/>
              <a:lumOff val="0"/>
              <a:alphaOff val="0"/>
            </a:sysClr>
          </a:solidFill>
          <a:prstDash val="solid"/>
        </a:ln>
        <a:effectLst/>
      </dgm:spPr>
      <dgm:t>
        <a:bodyPr/>
        <a:lstStyle/>
        <a:p>
          <a:r>
            <a:rPr lang="en-US" sz="1100" b="1" dirty="0" smtClean="0">
              <a:solidFill>
                <a:sysClr val="windowText" lastClr="000000"/>
              </a:solidFill>
              <a:latin typeface="Calibri"/>
              <a:ea typeface="+mn-ea"/>
              <a:cs typeface="+mn-cs"/>
            </a:rPr>
            <a:t>WATERBERG DISTRICT</a:t>
          </a:r>
        </a:p>
        <a:p>
          <a:r>
            <a:rPr lang="en-US" sz="1100" b="1" dirty="0" smtClean="0">
              <a:solidFill>
                <a:sysClr val="windowText" lastClr="000000"/>
              </a:solidFill>
              <a:latin typeface="Calibri"/>
              <a:ea typeface="+mn-ea"/>
              <a:cs typeface="+mn-cs"/>
            </a:rPr>
            <a:t>Vacant PM Acting</a:t>
          </a:r>
          <a:endParaRPr lang="en-US" sz="1100" b="1" dirty="0">
            <a:solidFill>
              <a:sysClr val="windowText" lastClr="000000"/>
            </a:solidFill>
            <a:latin typeface="Calibri"/>
            <a:ea typeface="+mn-ea"/>
            <a:cs typeface="+mn-cs"/>
          </a:endParaRPr>
        </a:p>
      </dgm:t>
    </dgm:pt>
    <dgm:pt modelId="{8435BD10-6097-49EB-8D92-26678263EA62}" type="parTrans" cxnId="{75374FB1-F5C9-4C77-97B7-9D0D3EB4E305}">
      <dgm:prSet/>
      <dgm:spPr>
        <a:xfrm>
          <a:off x="2789062" y="1390477"/>
          <a:ext cx="1418915" cy="1465564"/>
        </a:xfrm>
        <a:custGeom>
          <a:avLst/>
          <a:gdLst/>
          <a:ahLst/>
          <a:cxnLst/>
          <a:rect l="0" t="0" r="0" b="0"/>
          <a:pathLst>
            <a:path>
              <a:moveTo>
                <a:pt x="1418915" y="0"/>
              </a:moveTo>
              <a:lnTo>
                <a:pt x="1418915" y="1356837"/>
              </a:lnTo>
              <a:lnTo>
                <a:pt x="0" y="1356837"/>
              </a:lnTo>
              <a:lnTo>
                <a:pt x="0" y="1465564"/>
              </a:lnTo>
            </a:path>
          </a:pathLst>
        </a:custGeom>
        <a:noFill/>
        <a:ln w="25400" cap="flat" cmpd="sng" algn="ctr">
          <a:solidFill>
            <a:srgbClr val="F79646">
              <a:hueOff val="0"/>
              <a:satOff val="0"/>
              <a:lumOff val="0"/>
              <a:alphaOff val="0"/>
            </a:srgbClr>
          </a:solidFill>
          <a:prstDash val="solid"/>
        </a:ln>
        <a:effectLst/>
      </dgm:spPr>
      <dgm:t>
        <a:bodyPr/>
        <a:lstStyle/>
        <a:p>
          <a:endParaRPr lang="en-US" sz="1100" b="1">
            <a:solidFill>
              <a:schemeClr val="tx1"/>
            </a:solidFill>
          </a:endParaRPr>
        </a:p>
      </dgm:t>
    </dgm:pt>
    <dgm:pt modelId="{ECAF570F-8490-4173-88E9-EAC30679046D}" type="sibTrans" cxnId="{75374FB1-F5C9-4C77-97B7-9D0D3EB4E305}">
      <dgm:prSet/>
      <dgm:spPr/>
      <dgm:t>
        <a:bodyPr/>
        <a:lstStyle/>
        <a:p>
          <a:endParaRPr lang="en-US" sz="1100" b="1">
            <a:solidFill>
              <a:schemeClr val="tx1"/>
            </a:solidFill>
          </a:endParaRPr>
        </a:p>
      </dgm:t>
    </dgm:pt>
    <dgm:pt modelId="{3055643B-625B-413F-B179-B70BDCBD7E41}">
      <dgm:prSet custT="1"/>
      <dgm:spPr>
        <a:xfrm>
          <a:off x="547257" y="3692569"/>
          <a:ext cx="1239106" cy="1499544"/>
        </a:xfrm>
        <a:prstGeom prst="rect">
          <a:avLst/>
        </a:prstGeom>
        <a:solidFill>
          <a:srgbClr val="66CCFF"/>
        </a:solidFill>
        <a:ln w="25400" cap="flat" cmpd="sng" algn="ctr">
          <a:solidFill>
            <a:sysClr val="window" lastClr="FFFFFF">
              <a:hueOff val="0"/>
              <a:satOff val="0"/>
              <a:lumOff val="0"/>
              <a:alphaOff val="0"/>
            </a:sysClr>
          </a:solidFill>
          <a:prstDash val="solid"/>
        </a:ln>
        <a:effectLst/>
      </dgm:spPr>
      <dgm:t>
        <a:bodyPr/>
        <a:lstStyle/>
        <a:p>
          <a:r>
            <a:rPr lang="en-US" sz="1100" b="1" dirty="0" smtClean="0">
              <a:solidFill>
                <a:sysClr val="windowText" lastClr="000000"/>
              </a:solidFill>
              <a:latin typeface="Calibri"/>
              <a:ea typeface="+mn-ea"/>
              <a:cs typeface="+mn-cs"/>
            </a:rPr>
            <a:t>OFFICES</a:t>
          </a:r>
        </a:p>
        <a:p>
          <a:r>
            <a:rPr lang="en-US" sz="1100" b="1" dirty="0" smtClean="0">
              <a:solidFill>
                <a:sysClr val="windowText" lastClr="000000"/>
              </a:solidFill>
              <a:latin typeface="Calibri"/>
              <a:ea typeface="+mn-ea"/>
              <a:cs typeface="+mn-cs"/>
            </a:rPr>
            <a:t> Large – 1</a:t>
          </a:r>
        </a:p>
        <a:p>
          <a:r>
            <a:rPr lang="en-US" sz="1100" b="1" dirty="0" smtClean="0">
              <a:solidFill>
                <a:sysClr val="windowText" lastClr="000000"/>
              </a:solidFill>
              <a:latin typeface="Calibri"/>
              <a:ea typeface="+mn-ea"/>
              <a:cs typeface="+mn-cs"/>
            </a:rPr>
            <a:t>Medium – 5</a:t>
          </a:r>
        </a:p>
        <a:p>
          <a:r>
            <a:rPr lang="en-US" sz="1100" b="1" dirty="0" smtClean="0">
              <a:solidFill>
                <a:sysClr val="windowText" lastClr="000000"/>
              </a:solidFill>
              <a:latin typeface="Calibri"/>
              <a:ea typeface="+mn-ea"/>
              <a:cs typeface="+mn-cs"/>
            </a:rPr>
            <a:t>Small -4</a:t>
          </a:r>
        </a:p>
        <a:p>
          <a:r>
            <a:rPr lang="en-US" sz="1100" b="1" dirty="0" smtClean="0">
              <a:solidFill>
                <a:sysClr val="windowText" lastClr="000000"/>
              </a:solidFill>
              <a:latin typeface="Calibri"/>
              <a:ea typeface="+mn-ea"/>
              <a:cs typeface="+mn-cs"/>
            </a:rPr>
            <a:t>TH- 1</a:t>
          </a:r>
        </a:p>
        <a:p>
          <a:r>
            <a:rPr lang="en-US" sz="1100" b="1" dirty="0" smtClean="0">
              <a:solidFill>
                <a:sysClr val="windowText" lastClr="000000"/>
              </a:solidFill>
              <a:latin typeface="Calibri"/>
              <a:ea typeface="+mn-ea"/>
              <a:cs typeface="+mn-cs"/>
            </a:rPr>
            <a:t>Hospitals –10</a:t>
          </a:r>
        </a:p>
        <a:p>
          <a:r>
            <a:rPr lang="en-US" sz="1100" b="1" dirty="0" smtClean="0">
              <a:solidFill>
                <a:sysClr val="windowText" lastClr="000000"/>
              </a:solidFill>
              <a:latin typeface="Calibri"/>
              <a:ea typeface="+mn-ea"/>
              <a:cs typeface="+mn-cs"/>
            </a:rPr>
            <a:t>Mobiles - 4</a:t>
          </a:r>
        </a:p>
      </dgm:t>
    </dgm:pt>
    <dgm:pt modelId="{1CB83173-5F79-45D4-81F4-D3D984A916BB}" type="parTrans" cxnId="{E2BFFB27-22C9-445D-AD32-CF1F8F09A14C}">
      <dgm:prSet/>
      <dgm:spPr>
        <a:xfrm>
          <a:off x="313485" y="3456522"/>
          <a:ext cx="233772" cy="985819"/>
        </a:xfrm>
        <a:custGeom>
          <a:avLst/>
          <a:gdLst/>
          <a:ahLst/>
          <a:cxnLst/>
          <a:rect l="0" t="0" r="0" b="0"/>
          <a:pathLst>
            <a:path>
              <a:moveTo>
                <a:pt x="0" y="0"/>
              </a:moveTo>
              <a:lnTo>
                <a:pt x="0" y="985819"/>
              </a:lnTo>
              <a:lnTo>
                <a:pt x="233772" y="985819"/>
              </a:lnTo>
            </a:path>
          </a:pathLst>
        </a:custGeom>
        <a:noFill/>
        <a:ln w="25400" cap="flat" cmpd="sng" algn="ctr">
          <a:solidFill>
            <a:srgbClr val="4F81BD">
              <a:hueOff val="0"/>
              <a:satOff val="0"/>
              <a:lumOff val="0"/>
              <a:alphaOff val="0"/>
            </a:srgbClr>
          </a:solidFill>
          <a:prstDash val="solid"/>
        </a:ln>
        <a:effectLst/>
      </dgm:spPr>
      <dgm:t>
        <a:bodyPr/>
        <a:lstStyle/>
        <a:p>
          <a:endParaRPr lang="en-US" sz="1100" b="1">
            <a:solidFill>
              <a:schemeClr val="tx1"/>
            </a:solidFill>
          </a:endParaRPr>
        </a:p>
      </dgm:t>
    </dgm:pt>
    <dgm:pt modelId="{469695ED-A238-4016-8872-591E519B041C}" type="sibTrans" cxnId="{E2BFFB27-22C9-445D-AD32-CF1F8F09A14C}">
      <dgm:prSet/>
      <dgm:spPr/>
      <dgm:t>
        <a:bodyPr/>
        <a:lstStyle/>
        <a:p>
          <a:endParaRPr lang="en-US" sz="1100" b="1">
            <a:solidFill>
              <a:schemeClr val="tx1"/>
            </a:solidFill>
          </a:endParaRPr>
        </a:p>
      </dgm:t>
    </dgm:pt>
    <dgm:pt modelId="{34E6C630-80A1-4034-9715-FFF2ACE86AA6}">
      <dgm:prSet custT="1"/>
      <dgm:spPr>
        <a:xfrm>
          <a:off x="2223660" y="3692569"/>
          <a:ext cx="1416777" cy="1379867"/>
        </a:xfrm>
        <a:prstGeom prst="rect">
          <a:avLst/>
        </a:prstGeom>
        <a:solidFill>
          <a:srgbClr val="66CCFF"/>
        </a:solidFill>
        <a:ln w="25400" cap="flat" cmpd="sng" algn="ctr">
          <a:solidFill>
            <a:sysClr val="window" lastClr="FFFFFF">
              <a:hueOff val="0"/>
              <a:satOff val="0"/>
              <a:lumOff val="0"/>
              <a:alphaOff val="0"/>
            </a:sysClr>
          </a:solidFill>
          <a:prstDash val="solid"/>
        </a:ln>
        <a:effectLst/>
      </dgm:spPr>
      <dgm:t>
        <a:bodyPr/>
        <a:lstStyle/>
        <a:p>
          <a:r>
            <a:rPr lang="en-US" sz="1100" b="1" dirty="0" smtClean="0">
              <a:solidFill>
                <a:sysClr val="windowText" lastClr="000000"/>
              </a:solidFill>
              <a:latin typeface="Calibri"/>
              <a:ea typeface="+mn-ea"/>
              <a:cs typeface="+mn-cs"/>
            </a:rPr>
            <a:t>OFFICES </a:t>
          </a:r>
        </a:p>
        <a:p>
          <a:r>
            <a:rPr lang="en-US" sz="1100" b="1" dirty="0" smtClean="0">
              <a:solidFill>
                <a:sysClr val="windowText" lastClr="000000"/>
              </a:solidFill>
              <a:latin typeface="Calibri"/>
              <a:ea typeface="+mn-ea"/>
              <a:cs typeface="+mn-cs"/>
            </a:rPr>
            <a:t>Large - 1</a:t>
          </a:r>
        </a:p>
        <a:p>
          <a:r>
            <a:rPr lang="en-US" sz="1100" b="1" dirty="0" smtClean="0">
              <a:solidFill>
                <a:sysClr val="windowText" lastClr="000000"/>
              </a:solidFill>
              <a:latin typeface="Calibri"/>
              <a:ea typeface="+mn-ea"/>
              <a:cs typeface="+mn-cs"/>
            </a:rPr>
            <a:t>Medium - 3</a:t>
          </a:r>
        </a:p>
        <a:p>
          <a:r>
            <a:rPr lang="en-US" sz="1100" b="1" dirty="0" smtClean="0">
              <a:solidFill>
                <a:sysClr val="windowText" lastClr="000000"/>
              </a:solidFill>
              <a:latin typeface="Calibri"/>
              <a:ea typeface="+mn-ea"/>
              <a:cs typeface="+mn-cs"/>
            </a:rPr>
            <a:t>Small – 2</a:t>
          </a:r>
        </a:p>
        <a:p>
          <a:r>
            <a:rPr lang="en-US" sz="1100" b="1" dirty="0" smtClean="0">
              <a:solidFill>
                <a:sysClr val="windowText" lastClr="000000"/>
              </a:solidFill>
              <a:latin typeface="Calibri"/>
              <a:ea typeface="+mn-ea"/>
              <a:cs typeface="+mn-cs"/>
            </a:rPr>
            <a:t>Hospitals –10</a:t>
          </a:r>
        </a:p>
        <a:p>
          <a:r>
            <a:rPr lang="en-US" sz="1100" b="1" dirty="0" smtClean="0">
              <a:solidFill>
                <a:sysClr val="windowText" lastClr="000000"/>
              </a:solidFill>
              <a:latin typeface="Calibri"/>
              <a:ea typeface="+mn-ea"/>
              <a:cs typeface="+mn-cs"/>
            </a:rPr>
            <a:t>Mobile - 02</a:t>
          </a:r>
          <a:endParaRPr lang="en-US" sz="1100" b="1" dirty="0">
            <a:solidFill>
              <a:sysClr val="windowText" lastClr="000000"/>
            </a:solidFill>
            <a:latin typeface="Calibri"/>
            <a:ea typeface="+mn-ea"/>
            <a:cs typeface="+mn-cs"/>
          </a:endParaRPr>
        </a:p>
      </dgm:t>
    </dgm:pt>
    <dgm:pt modelId="{A9A0C0B1-723D-4EA4-8FAB-D6B749FF692E}" type="parTrans" cxnId="{2FAACBC9-5439-45F9-B1FE-CE5D8BC1DEB4}">
      <dgm:prSet/>
      <dgm:spPr>
        <a:xfrm>
          <a:off x="2112086" y="3412736"/>
          <a:ext cx="91440" cy="969766"/>
        </a:xfrm>
        <a:custGeom>
          <a:avLst/>
          <a:gdLst/>
          <a:ahLst/>
          <a:cxnLst/>
          <a:rect l="0" t="0" r="0" b="0"/>
          <a:pathLst>
            <a:path>
              <a:moveTo>
                <a:pt x="45720" y="0"/>
              </a:moveTo>
              <a:lnTo>
                <a:pt x="45720" y="969766"/>
              </a:lnTo>
              <a:lnTo>
                <a:pt x="111573" y="969766"/>
              </a:lnTo>
            </a:path>
          </a:pathLst>
        </a:custGeom>
        <a:noFill/>
        <a:ln w="25400" cap="flat" cmpd="sng" algn="ctr">
          <a:solidFill>
            <a:srgbClr val="4F81BD">
              <a:hueOff val="0"/>
              <a:satOff val="0"/>
              <a:lumOff val="0"/>
              <a:alphaOff val="0"/>
            </a:srgbClr>
          </a:solidFill>
          <a:prstDash val="solid"/>
        </a:ln>
        <a:effectLst/>
      </dgm:spPr>
      <dgm:t>
        <a:bodyPr/>
        <a:lstStyle/>
        <a:p>
          <a:endParaRPr lang="en-US" sz="1100" b="1">
            <a:solidFill>
              <a:schemeClr val="tx1"/>
            </a:solidFill>
          </a:endParaRPr>
        </a:p>
      </dgm:t>
    </dgm:pt>
    <dgm:pt modelId="{DEAE516F-6C37-437C-8C36-35E266EA1A9A}" type="sibTrans" cxnId="{2FAACBC9-5439-45F9-B1FE-CE5D8BC1DEB4}">
      <dgm:prSet/>
      <dgm:spPr/>
      <dgm:t>
        <a:bodyPr/>
        <a:lstStyle/>
        <a:p>
          <a:endParaRPr lang="en-US" sz="1100" b="1">
            <a:solidFill>
              <a:schemeClr val="tx1"/>
            </a:solidFill>
          </a:endParaRPr>
        </a:p>
      </dgm:t>
    </dgm:pt>
    <dgm:pt modelId="{05099249-AA79-448F-B83F-8D780C2388E1}">
      <dgm:prSet custT="1"/>
      <dgm:spPr>
        <a:xfrm>
          <a:off x="3976254" y="3692569"/>
          <a:ext cx="1397258" cy="1773221"/>
        </a:xfrm>
        <a:prstGeom prst="rect">
          <a:avLst/>
        </a:prstGeom>
        <a:solidFill>
          <a:srgbClr val="66CCFF"/>
        </a:solidFill>
        <a:ln w="25400" cap="flat" cmpd="sng" algn="ctr">
          <a:solidFill>
            <a:sysClr val="window" lastClr="FFFFFF">
              <a:hueOff val="0"/>
              <a:satOff val="0"/>
              <a:lumOff val="0"/>
              <a:alphaOff val="0"/>
            </a:sysClr>
          </a:solidFill>
          <a:prstDash val="solid"/>
        </a:ln>
        <a:effectLst/>
      </dgm:spPr>
      <dgm:t>
        <a:bodyPr/>
        <a:lstStyle/>
        <a:p>
          <a:r>
            <a:rPr lang="en-US" sz="1100" b="1" dirty="0" smtClean="0">
              <a:solidFill>
                <a:sysClr val="windowText" lastClr="000000"/>
              </a:solidFill>
              <a:latin typeface="Calibri"/>
              <a:ea typeface="+mn-ea"/>
              <a:cs typeface="+mn-cs"/>
            </a:rPr>
            <a:t>OFFICES </a:t>
          </a:r>
        </a:p>
        <a:p>
          <a:r>
            <a:rPr lang="en-US" sz="1100" b="1" dirty="0" smtClean="0">
              <a:solidFill>
                <a:sysClr val="windowText" lastClr="000000"/>
              </a:solidFill>
              <a:latin typeface="Calibri"/>
              <a:ea typeface="+mn-ea"/>
              <a:cs typeface="+mn-cs"/>
            </a:rPr>
            <a:t>Large -1</a:t>
          </a:r>
        </a:p>
        <a:p>
          <a:r>
            <a:rPr lang="en-US" sz="1100" b="1" dirty="0" smtClean="0">
              <a:solidFill>
                <a:sysClr val="windowText" lastClr="000000"/>
              </a:solidFill>
              <a:latin typeface="Calibri"/>
              <a:ea typeface="+mn-ea"/>
              <a:cs typeface="+mn-cs"/>
            </a:rPr>
            <a:t>Medium – 2</a:t>
          </a:r>
        </a:p>
        <a:p>
          <a:r>
            <a:rPr lang="en-US" sz="1100" b="1" dirty="0" smtClean="0">
              <a:solidFill>
                <a:sysClr val="windowText" lastClr="000000"/>
              </a:solidFill>
              <a:latin typeface="Calibri"/>
              <a:ea typeface="+mn-ea"/>
              <a:cs typeface="+mn-cs"/>
            </a:rPr>
            <a:t>Small – 3</a:t>
          </a:r>
        </a:p>
        <a:p>
          <a:r>
            <a:rPr lang="en-US" sz="1100" b="1" dirty="0" smtClean="0">
              <a:solidFill>
                <a:sysClr val="windowText" lastClr="000000"/>
              </a:solidFill>
              <a:latin typeface="Calibri"/>
              <a:ea typeface="+mn-ea"/>
              <a:cs typeface="+mn-cs"/>
            </a:rPr>
            <a:t>Hospitals –9</a:t>
          </a:r>
        </a:p>
        <a:p>
          <a:r>
            <a:rPr lang="en-US" sz="1100" b="1" dirty="0" smtClean="0">
              <a:solidFill>
                <a:sysClr val="windowText" lastClr="000000"/>
              </a:solidFill>
              <a:latin typeface="Calibri"/>
              <a:ea typeface="+mn-ea"/>
              <a:cs typeface="+mn-cs"/>
            </a:rPr>
            <a:t>Mobile - 3</a:t>
          </a:r>
        </a:p>
      </dgm:t>
    </dgm:pt>
    <dgm:pt modelId="{01698519-3384-48F0-826A-ED3248C41A81}" type="parTrans" cxnId="{905EF6F8-DA9A-4762-910E-2DC632212D6E}">
      <dgm:prSet/>
      <dgm:spPr>
        <a:xfrm>
          <a:off x="3841362" y="3420891"/>
          <a:ext cx="91440" cy="1158288"/>
        </a:xfrm>
        <a:custGeom>
          <a:avLst/>
          <a:gdLst/>
          <a:ahLst/>
          <a:cxnLst/>
          <a:rect l="0" t="0" r="0" b="0"/>
          <a:pathLst>
            <a:path>
              <a:moveTo>
                <a:pt x="45720" y="0"/>
              </a:moveTo>
              <a:lnTo>
                <a:pt x="45720" y="1158288"/>
              </a:lnTo>
              <a:lnTo>
                <a:pt x="134891" y="1158288"/>
              </a:lnTo>
            </a:path>
          </a:pathLst>
        </a:custGeom>
        <a:noFill/>
        <a:ln w="25400" cap="flat" cmpd="sng" algn="ctr">
          <a:solidFill>
            <a:srgbClr val="4F81BD">
              <a:hueOff val="0"/>
              <a:satOff val="0"/>
              <a:lumOff val="0"/>
              <a:alphaOff val="0"/>
            </a:srgbClr>
          </a:solidFill>
          <a:prstDash val="solid"/>
        </a:ln>
        <a:effectLst/>
      </dgm:spPr>
      <dgm:t>
        <a:bodyPr/>
        <a:lstStyle/>
        <a:p>
          <a:endParaRPr lang="en-US" sz="1100" b="1">
            <a:solidFill>
              <a:schemeClr val="tx1"/>
            </a:solidFill>
          </a:endParaRPr>
        </a:p>
      </dgm:t>
    </dgm:pt>
    <dgm:pt modelId="{D1C7D5D8-5EBD-4BC0-8F90-7275FE20140E}" type="sibTrans" cxnId="{905EF6F8-DA9A-4762-910E-2DC632212D6E}">
      <dgm:prSet/>
      <dgm:spPr/>
      <dgm:t>
        <a:bodyPr/>
        <a:lstStyle/>
        <a:p>
          <a:endParaRPr lang="en-US" sz="1100" b="1">
            <a:solidFill>
              <a:schemeClr val="tx1"/>
            </a:solidFill>
          </a:endParaRPr>
        </a:p>
      </dgm:t>
    </dgm:pt>
    <dgm:pt modelId="{14619BD7-9F36-4B5A-B28B-9264CCBE11C5}">
      <dgm:prSet custT="1"/>
      <dgm:spPr>
        <a:xfrm>
          <a:off x="5728859" y="3724286"/>
          <a:ext cx="1421012" cy="1550703"/>
        </a:xfrm>
        <a:prstGeom prst="rect">
          <a:avLst/>
        </a:prstGeom>
        <a:solidFill>
          <a:srgbClr val="66CCFF"/>
        </a:solidFill>
        <a:ln w="25400" cap="flat" cmpd="sng" algn="ctr">
          <a:solidFill>
            <a:sysClr val="window" lastClr="FFFFFF">
              <a:hueOff val="0"/>
              <a:satOff val="0"/>
              <a:lumOff val="0"/>
              <a:alphaOff val="0"/>
            </a:sysClr>
          </a:solidFill>
          <a:prstDash val="solid"/>
        </a:ln>
        <a:effectLst/>
      </dgm:spPr>
      <dgm:t>
        <a:bodyPr/>
        <a:lstStyle/>
        <a:p>
          <a:r>
            <a:rPr lang="en-US" sz="1100" b="1" dirty="0" smtClean="0">
              <a:solidFill>
                <a:sysClr val="windowText" lastClr="000000"/>
              </a:solidFill>
              <a:latin typeface="Calibri"/>
              <a:ea typeface="+mn-ea"/>
              <a:cs typeface="+mn-cs"/>
            </a:rPr>
            <a:t>OFFICES </a:t>
          </a:r>
        </a:p>
        <a:p>
          <a:r>
            <a:rPr lang="en-US" sz="1100" b="1" dirty="0" smtClean="0">
              <a:solidFill>
                <a:sysClr val="windowText" lastClr="000000"/>
              </a:solidFill>
              <a:latin typeface="Calibri"/>
              <a:ea typeface="+mn-ea"/>
              <a:cs typeface="+mn-cs"/>
            </a:rPr>
            <a:t>Large - 1</a:t>
          </a:r>
        </a:p>
        <a:p>
          <a:r>
            <a:rPr lang="en-US" sz="1100" b="1" dirty="0" smtClean="0">
              <a:solidFill>
                <a:sysClr val="windowText" lastClr="000000"/>
              </a:solidFill>
              <a:latin typeface="Calibri"/>
              <a:ea typeface="+mn-ea"/>
              <a:cs typeface="+mn-cs"/>
            </a:rPr>
            <a:t>Medium - 5</a:t>
          </a:r>
        </a:p>
        <a:p>
          <a:r>
            <a:rPr lang="en-US" sz="1100" b="1" dirty="0" smtClean="0">
              <a:solidFill>
                <a:sysClr val="windowText" lastClr="000000"/>
              </a:solidFill>
              <a:latin typeface="Calibri"/>
              <a:ea typeface="+mn-ea"/>
              <a:cs typeface="+mn-cs"/>
            </a:rPr>
            <a:t>Small – 2</a:t>
          </a:r>
        </a:p>
        <a:p>
          <a:r>
            <a:rPr lang="en-US" sz="1100" b="1" dirty="0" smtClean="0">
              <a:solidFill>
                <a:sysClr val="windowText" lastClr="000000"/>
              </a:solidFill>
              <a:latin typeface="Calibri"/>
              <a:ea typeface="+mn-ea"/>
              <a:cs typeface="+mn-cs"/>
            </a:rPr>
            <a:t>Hospitals - 8 </a:t>
          </a:r>
        </a:p>
        <a:p>
          <a:r>
            <a:rPr lang="en-US" sz="1100" b="1" dirty="0" smtClean="0">
              <a:solidFill>
                <a:sysClr val="windowText" lastClr="000000"/>
              </a:solidFill>
              <a:latin typeface="Calibri"/>
              <a:ea typeface="+mn-ea"/>
              <a:cs typeface="+mn-cs"/>
            </a:rPr>
            <a:t>Mobile - 3</a:t>
          </a:r>
        </a:p>
        <a:p>
          <a:endParaRPr lang="en-US" sz="1100" b="1" dirty="0">
            <a:solidFill>
              <a:sysClr val="windowText" lastClr="000000"/>
            </a:solidFill>
            <a:latin typeface="Calibri"/>
            <a:ea typeface="+mn-ea"/>
            <a:cs typeface="+mn-cs"/>
          </a:endParaRPr>
        </a:p>
      </dgm:t>
    </dgm:pt>
    <dgm:pt modelId="{4D101D50-EC86-4F9D-BBC5-EC87BC0916A6}" type="parTrans" cxnId="{FD2824AB-9A85-4B91-A430-D113EF88D43C}">
      <dgm:prSet/>
      <dgm:spPr>
        <a:xfrm>
          <a:off x="5628132" y="3575744"/>
          <a:ext cx="100726" cy="923893"/>
        </a:xfrm>
        <a:custGeom>
          <a:avLst/>
          <a:gdLst/>
          <a:ahLst/>
          <a:cxnLst/>
          <a:rect l="0" t="0" r="0" b="0"/>
          <a:pathLst>
            <a:path>
              <a:moveTo>
                <a:pt x="0" y="0"/>
              </a:moveTo>
              <a:lnTo>
                <a:pt x="0" y="923893"/>
              </a:lnTo>
              <a:lnTo>
                <a:pt x="100726" y="923893"/>
              </a:lnTo>
            </a:path>
          </a:pathLst>
        </a:custGeom>
        <a:noFill/>
        <a:ln w="25400" cap="flat" cmpd="sng" algn="ctr">
          <a:solidFill>
            <a:srgbClr val="4F81BD">
              <a:hueOff val="0"/>
              <a:satOff val="0"/>
              <a:lumOff val="0"/>
              <a:alphaOff val="0"/>
            </a:srgbClr>
          </a:solidFill>
          <a:prstDash val="solid"/>
        </a:ln>
        <a:effectLst/>
      </dgm:spPr>
      <dgm:t>
        <a:bodyPr/>
        <a:lstStyle/>
        <a:p>
          <a:endParaRPr lang="en-US" sz="1100" b="1">
            <a:solidFill>
              <a:schemeClr val="tx1"/>
            </a:solidFill>
          </a:endParaRPr>
        </a:p>
      </dgm:t>
    </dgm:pt>
    <dgm:pt modelId="{6108D060-4D19-4395-97AC-1923E53FDC0B}" type="sibTrans" cxnId="{FD2824AB-9A85-4B91-A430-D113EF88D43C}">
      <dgm:prSet/>
      <dgm:spPr/>
      <dgm:t>
        <a:bodyPr/>
        <a:lstStyle/>
        <a:p>
          <a:endParaRPr lang="en-US" sz="1100" b="1">
            <a:solidFill>
              <a:schemeClr val="tx1"/>
            </a:solidFill>
          </a:endParaRPr>
        </a:p>
      </dgm:t>
    </dgm:pt>
    <dgm:pt modelId="{0C4EC901-14C9-4A23-9BA3-66BCABBA123B}">
      <dgm:prSet custT="1"/>
      <dgm:spPr>
        <a:xfrm>
          <a:off x="7498226" y="3733802"/>
          <a:ext cx="1431025" cy="1551190"/>
        </a:xfrm>
        <a:prstGeom prst="rect">
          <a:avLst/>
        </a:prstGeom>
        <a:solidFill>
          <a:srgbClr val="66CCFF"/>
        </a:solidFill>
        <a:ln w="25400" cap="flat" cmpd="sng" algn="ctr">
          <a:solidFill>
            <a:sysClr val="window" lastClr="FFFFFF">
              <a:hueOff val="0"/>
              <a:satOff val="0"/>
              <a:lumOff val="0"/>
              <a:alphaOff val="0"/>
            </a:sysClr>
          </a:solidFill>
          <a:prstDash val="solid"/>
        </a:ln>
        <a:effectLst/>
      </dgm:spPr>
      <dgm:t>
        <a:bodyPr/>
        <a:lstStyle/>
        <a:p>
          <a:r>
            <a:rPr lang="en-US" sz="1100" b="1" dirty="0" smtClean="0">
              <a:solidFill>
                <a:sysClr val="windowText" lastClr="000000"/>
              </a:solidFill>
              <a:latin typeface="Calibri"/>
              <a:ea typeface="+mn-ea"/>
              <a:cs typeface="+mn-cs"/>
            </a:rPr>
            <a:t>OFFICES </a:t>
          </a:r>
        </a:p>
        <a:p>
          <a:r>
            <a:rPr lang="en-US" sz="1100" b="1" dirty="0" smtClean="0">
              <a:solidFill>
                <a:sysClr val="windowText" lastClr="000000"/>
              </a:solidFill>
              <a:latin typeface="Calibri"/>
              <a:ea typeface="+mn-ea"/>
              <a:cs typeface="+mn-cs"/>
            </a:rPr>
            <a:t>Large - 1</a:t>
          </a:r>
        </a:p>
        <a:p>
          <a:r>
            <a:rPr lang="en-US" sz="1100" b="1" dirty="0" smtClean="0">
              <a:solidFill>
                <a:sysClr val="windowText" lastClr="000000"/>
              </a:solidFill>
              <a:latin typeface="Calibri"/>
              <a:ea typeface="+mn-ea"/>
              <a:cs typeface="+mn-cs"/>
            </a:rPr>
            <a:t>Medium – 6 </a:t>
          </a:r>
        </a:p>
        <a:p>
          <a:r>
            <a:rPr lang="en-US" sz="1100" b="1" dirty="0" smtClean="0">
              <a:solidFill>
                <a:sysClr val="windowText" lastClr="000000"/>
              </a:solidFill>
              <a:latin typeface="Calibri"/>
              <a:ea typeface="+mn-ea"/>
              <a:cs typeface="+mn-cs"/>
            </a:rPr>
            <a:t>Small – 5</a:t>
          </a:r>
        </a:p>
        <a:p>
          <a:r>
            <a:rPr lang="en-US" sz="1100" b="1" dirty="0" smtClean="0">
              <a:solidFill>
                <a:sysClr val="windowText" lastClr="000000"/>
              </a:solidFill>
              <a:latin typeface="Calibri"/>
              <a:ea typeface="+mn-ea"/>
              <a:cs typeface="+mn-cs"/>
            </a:rPr>
            <a:t>Hospitals –8 </a:t>
          </a:r>
        </a:p>
        <a:p>
          <a:r>
            <a:rPr lang="en-US" sz="1100" b="1" dirty="0" smtClean="0">
              <a:solidFill>
                <a:sysClr val="windowText" lastClr="000000"/>
              </a:solidFill>
              <a:latin typeface="Calibri"/>
              <a:ea typeface="+mn-ea"/>
              <a:cs typeface="+mn-cs"/>
            </a:rPr>
            <a:t>Mobile - 4</a:t>
          </a:r>
          <a:endParaRPr lang="en-US" sz="1100" b="1" dirty="0">
            <a:solidFill>
              <a:sysClr val="windowText" lastClr="000000"/>
            </a:solidFill>
            <a:latin typeface="Calibri"/>
            <a:ea typeface="+mn-ea"/>
            <a:cs typeface="+mn-cs"/>
          </a:endParaRPr>
        </a:p>
      </dgm:t>
    </dgm:pt>
    <dgm:pt modelId="{C77942E3-DAFA-4FBF-A369-1EB8C26317E4}" type="parTrans" cxnId="{AE0272B1-A37D-480F-91F9-E65F5A339B2F}">
      <dgm:prSet/>
      <dgm:spPr>
        <a:xfrm>
          <a:off x="7285266" y="3563121"/>
          <a:ext cx="212959" cy="946276"/>
        </a:xfrm>
        <a:custGeom>
          <a:avLst/>
          <a:gdLst/>
          <a:ahLst/>
          <a:cxnLst/>
          <a:rect l="0" t="0" r="0" b="0"/>
          <a:pathLst>
            <a:path>
              <a:moveTo>
                <a:pt x="0" y="0"/>
              </a:moveTo>
              <a:lnTo>
                <a:pt x="0" y="946276"/>
              </a:lnTo>
              <a:lnTo>
                <a:pt x="212959" y="946276"/>
              </a:lnTo>
            </a:path>
          </a:pathLst>
        </a:custGeom>
        <a:noFill/>
        <a:ln w="25400" cap="flat" cmpd="sng" algn="ctr">
          <a:solidFill>
            <a:srgbClr val="4F81BD"/>
          </a:solidFill>
          <a:prstDash val="solid"/>
        </a:ln>
        <a:effectLst/>
      </dgm:spPr>
      <dgm:t>
        <a:bodyPr/>
        <a:lstStyle/>
        <a:p>
          <a:endParaRPr lang="en-US" sz="1100" b="1">
            <a:solidFill>
              <a:schemeClr val="tx1"/>
            </a:solidFill>
          </a:endParaRPr>
        </a:p>
      </dgm:t>
    </dgm:pt>
    <dgm:pt modelId="{D5C18E9D-4107-4DB7-964A-D9981FBB495B}" type="sibTrans" cxnId="{AE0272B1-A37D-480F-91F9-E65F5A339B2F}">
      <dgm:prSet/>
      <dgm:spPr/>
      <dgm:t>
        <a:bodyPr/>
        <a:lstStyle/>
        <a:p>
          <a:endParaRPr lang="en-US" sz="1100" b="1">
            <a:solidFill>
              <a:schemeClr val="tx1"/>
            </a:solidFill>
          </a:endParaRPr>
        </a:p>
      </dgm:t>
    </dgm:pt>
    <dgm:pt modelId="{C1019C3F-FDD7-41DE-B9DD-D35A750A7D3E}">
      <dgm:prSet phldrT="[Text]" custT="1"/>
      <dgm:spPr>
        <a:xfrm>
          <a:off x="5466702" y="2854986"/>
          <a:ext cx="1614298" cy="720757"/>
        </a:xfrm>
        <a:prstGeom prst="rect">
          <a:avLst/>
        </a:prstGeom>
        <a:solidFill>
          <a:srgbClr val="FFFF00"/>
        </a:solidFill>
        <a:ln w="25400" cap="flat" cmpd="sng" algn="ctr">
          <a:solidFill>
            <a:sysClr val="window" lastClr="FFFFFF">
              <a:hueOff val="0"/>
              <a:satOff val="0"/>
              <a:lumOff val="0"/>
              <a:alphaOff val="0"/>
            </a:sysClr>
          </a:solidFill>
          <a:prstDash val="solid"/>
        </a:ln>
        <a:effectLst/>
      </dgm:spPr>
      <dgm:t>
        <a:bodyPr/>
        <a:lstStyle/>
        <a:p>
          <a:r>
            <a:rPr lang="en-US" sz="1100" b="1" dirty="0" smtClean="0">
              <a:solidFill>
                <a:sysClr val="windowText" lastClr="000000"/>
              </a:solidFill>
              <a:latin typeface="Calibri"/>
              <a:ea typeface="+mn-ea"/>
              <a:cs typeface="+mn-cs"/>
            </a:rPr>
            <a:t>MOPANI DISTRICT</a:t>
          </a:r>
        </a:p>
        <a:p>
          <a:r>
            <a:rPr lang="en-US" sz="1100" b="1" dirty="0" smtClean="0">
              <a:solidFill>
                <a:sysClr val="windowText" lastClr="000000"/>
              </a:solidFill>
              <a:latin typeface="Calibri"/>
              <a:ea typeface="+mn-ea"/>
              <a:cs typeface="+mn-cs"/>
            </a:rPr>
            <a:t>Acting Ms. T </a:t>
          </a:r>
          <a:r>
            <a:rPr lang="en-US" sz="1100" b="1" dirty="0" err="1" smtClean="0">
              <a:solidFill>
                <a:sysClr val="windowText" lastClr="000000"/>
              </a:solidFill>
              <a:latin typeface="Calibri"/>
              <a:ea typeface="+mn-ea"/>
              <a:cs typeface="+mn-cs"/>
            </a:rPr>
            <a:t>Khuvutlu</a:t>
          </a:r>
          <a:r>
            <a:rPr lang="en-US" sz="1100" b="1" dirty="0" smtClean="0">
              <a:solidFill>
                <a:sysClr val="windowText" lastClr="000000"/>
              </a:solidFill>
              <a:latin typeface="Calibri"/>
              <a:ea typeface="+mn-ea"/>
              <a:cs typeface="+mn-cs"/>
            </a:rPr>
            <a:t> </a:t>
          </a:r>
          <a:endParaRPr lang="en-US" sz="1100" b="1" dirty="0">
            <a:solidFill>
              <a:sysClr val="windowText" lastClr="000000"/>
            </a:solidFill>
            <a:latin typeface="Calibri"/>
            <a:ea typeface="+mn-ea"/>
            <a:cs typeface="+mn-cs"/>
          </a:endParaRPr>
        </a:p>
      </dgm:t>
    </dgm:pt>
    <dgm:pt modelId="{CA84A421-391A-431E-8163-C23D6B7C9F6C}" type="sibTrans" cxnId="{74415836-D698-4FF8-A426-A22D04AFB2BC}">
      <dgm:prSet/>
      <dgm:spPr/>
      <dgm:t>
        <a:bodyPr/>
        <a:lstStyle/>
        <a:p>
          <a:endParaRPr lang="en-US" sz="1100" b="1">
            <a:solidFill>
              <a:schemeClr val="tx1"/>
            </a:solidFill>
          </a:endParaRPr>
        </a:p>
      </dgm:t>
    </dgm:pt>
    <dgm:pt modelId="{D25F948B-BC2A-468B-AB71-F6E1006B045F}" type="parTrans" cxnId="{74415836-D698-4FF8-A426-A22D04AFB2BC}">
      <dgm:prSet/>
      <dgm:spPr>
        <a:xfrm>
          <a:off x="4207978" y="1390477"/>
          <a:ext cx="2065873" cy="1464508"/>
        </a:xfrm>
        <a:custGeom>
          <a:avLst/>
          <a:gdLst/>
          <a:ahLst/>
          <a:cxnLst/>
          <a:rect l="0" t="0" r="0" b="0"/>
          <a:pathLst>
            <a:path>
              <a:moveTo>
                <a:pt x="0" y="0"/>
              </a:moveTo>
              <a:lnTo>
                <a:pt x="0" y="1355781"/>
              </a:lnTo>
              <a:lnTo>
                <a:pt x="2065873" y="1355781"/>
              </a:lnTo>
              <a:lnTo>
                <a:pt x="2065873" y="1464508"/>
              </a:lnTo>
            </a:path>
          </a:pathLst>
        </a:custGeom>
        <a:noFill/>
        <a:ln w="25400" cap="flat" cmpd="sng" algn="ctr">
          <a:solidFill>
            <a:srgbClr val="F79646">
              <a:hueOff val="0"/>
              <a:satOff val="0"/>
              <a:lumOff val="0"/>
              <a:alphaOff val="0"/>
            </a:srgbClr>
          </a:solidFill>
          <a:prstDash val="solid"/>
        </a:ln>
        <a:effectLst/>
      </dgm:spPr>
      <dgm:t>
        <a:bodyPr/>
        <a:lstStyle/>
        <a:p>
          <a:endParaRPr lang="en-US" sz="1100" b="1">
            <a:solidFill>
              <a:schemeClr val="tx1"/>
            </a:solidFill>
          </a:endParaRPr>
        </a:p>
      </dgm:t>
    </dgm:pt>
    <dgm:pt modelId="{694C365D-ADF7-4532-80D4-57A49DE55CF9}" type="pres">
      <dgm:prSet presAssocID="{FF68F9B3-E0B7-496F-BE44-4F9383C9B0FF}" presName="hierChild1" presStyleCnt="0">
        <dgm:presLayoutVars>
          <dgm:orgChart val="1"/>
          <dgm:chPref val="1"/>
          <dgm:dir/>
          <dgm:animOne val="branch"/>
          <dgm:animLvl val="lvl"/>
          <dgm:resizeHandles/>
        </dgm:presLayoutVars>
      </dgm:prSet>
      <dgm:spPr/>
      <dgm:t>
        <a:bodyPr/>
        <a:lstStyle/>
        <a:p>
          <a:endParaRPr lang="en-US"/>
        </a:p>
      </dgm:t>
    </dgm:pt>
    <dgm:pt modelId="{DC456228-CFEC-45FA-B7C7-23B2C2026B0E}" type="pres">
      <dgm:prSet presAssocID="{1AD6F811-2B6A-4FDE-AD9A-80676AB6DFA1}" presName="hierRoot1" presStyleCnt="0">
        <dgm:presLayoutVars>
          <dgm:hierBranch val="init"/>
        </dgm:presLayoutVars>
      </dgm:prSet>
      <dgm:spPr/>
      <dgm:t>
        <a:bodyPr/>
        <a:lstStyle/>
        <a:p>
          <a:endParaRPr lang="en-US"/>
        </a:p>
      </dgm:t>
    </dgm:pt>
    <dgm:pt modelId="{ECE023AC-EA5F-460A-9F9E-04C7526258FB}" type="pres">
      <dgm:prSet presAssocID="{1AD6F811-2B6A-4FDE-AD9A-80676AB6DFA1}" presName="rootComposite1" presStyleCnt="0"/>
      <dgm:spPr/>
      <dgm:t>
        <a:bodyPr/>
        <a:lstStyle/>
        <a:p>
          <a:endParaRPr lang="en-US"/>
        </a:p>
      </dgm:t>
    </dgm:pt>
    <dgm:pt modelId="{298E3F32-AF5A-4362-9B0E-1A696BAB8AC5}" type="pres">
      <dgm:prSet presAssocID="{1AD6F811-2B6A-4FDE-AD9A-80676AB6DFA1}" presName="rootText1" presStyleLbl="node0" presStyleIdx="0" presStyleCnt="1" custScaleX="215909" custScaleY="179788" custLinFactNeighborX="-8409" custLinFactNeighborY="-17558">
        <dgm:presLayoutVars>
          <dgm:chPref val="3"/>
        </dgm:presLayoutVars>
      </dgm:prSet>
      <dgm:spPr/>
      <dgm:t>
        <a:bodyPr/>
        <a:lstStyle/>
        <a:p>
          <a:endParaRPr lang="en-US"/>
        </a:p>
      </dgm:t>
    </dgm:pt>
    <dgm:pt modelId="{D4E85B95-C55D-4632-AAA0-2832752CAB2C}" type="pres">
      <dgm:prSet presAssocID="{1AD6F811-2B6A-4FDE-AD9A-80676AB6DFA1}" presName="rootConnector1" presStyleLbl="node1" presStyleIdx="0" presStyleCnt="0"/>
      <dgm:spPr/>
      <dgm:t>
        <a:bodyPr/>
        <a:lstStyle/>
        <a:p>
          <a:endParaRPr lang="en-US"/>
        </a:p>
      </dgm:t>
    </dgm:pt>
    <dgm:pt modelId="{548696F5-950E-4A6F-A7AF-68E28E4E3F9B}" type="pres">
      <dgm:prSet presAssocID="{1AD6F811-2B6A-4FDE-AD9A-80676AB6DFA1}" presName="hierChild2" presStyleCnt="0"/>
      <dgm:spPr/>
      <dgm:t>
        <a:bodyPr/>
        <a:lstStyle/>
        <a:p>
          <a:endParaRPr lang="en-US"/>
        </a:p>
      </dgm:t>
    </dgm:pt>
    <dgm:pt modelId="{83C2336E-E42F-4E86-AC3C-55BBCD4CFE3E}" type="pres">
      <dgm:prSet presAssocID="{00C499FC-F870-4F9F-820E-D6F82091E0F5}" presName="Name37" presStyleLbl="parChTrans1D2" presStyleIdx="0" presStyleCnt="7"/>
      <dgm:spPr/>
      <dgm:t>
        <a:bodyPr/>
        <a:lstStyle/>
        <a:p>
          <a:endParaRPr lang="en-US"/>
        </a:p>
      </dgm:t>
    </dgm:pt>
    <dgm:pt modelId="{90D1383F-3FA9-4729-95C1-0EA66F4065DC}" type="pres">
      <dgm:prSet presAssocID="{61169A47-9081-490D-97C8-7CDE2520D2D8}" presName="hierRoot2" presStyleCnt="0">
        <dgm:presLayoutVars>
          <dgm:hierBranch val="init"/>
        </dgm:presLayoutVars>
      </dgm:prSet>
      <dgm:spPr/>
      <dgm:t>
        <a:bodyPr/>
        <a:lstStyle/>
        <a:p>
          <a:endParaRPr lang="en-US"/>
        </a:p>
      </dgm:t>
    </dgm:pt>
    <dgm:pt modelId="{B135E918-7226-4B97-A9AA-F0BE721D1BCD}" type="pres">
      <dgm:prSet presAssocID="{61169A47-9081-490D-97C8-7CDE2520D2D8}" presName="rootComposite" presStyleCnt="0"/>
      <dgm:spPr/>
      <dgm:t>
        <a:bodyPr/>
        <a:lstStyle/>
        <a:p>
          <a:endParaRPr lang="en-US"/>
        </a:p>
      </dgm:t>
    </dgm:pt>
    <dgm:pt modelId="{2E1A4906-2778-457C-BEA7-A298E1D54E5D}" type="pres">
      <dgm:prSet presAssocID="{61169A47-9081-490D-97C8-7CDE2520D2D8}" presName="rootText" presStyleLbl="node2" presStyleIdx="0" presStyleCnt="5" custScaleX="151566" custScaleY="126701" custLinFactNeighborX="14850" custLinFactNeighborY="4243">
        <dgm:presLayoutVars>
          <dgm:chPref val="3"/>
        </dgm:presLayoutVars>
      </dgm:prSet>
      <dgm:spPr/>
      <dgm:t>
        <a:bodyPr/>
        <a:lstStyle/>
        <a:p>
          <a:endParaRPr lang="en-US"/>
        </a:p>
      </dgm:t>
    </dgm:pt>
    <dgm:pt modelId="{2000D812-377E-456C-9784-F4970CA1CE45}" type="pres">
      <dgm:prSet presAssocID="{61169A47-9081-490D-97C8-7CDE2520D2D8}" presName="rootConnector" presStyleLbl="node2" presStyleIdx="0" presStyleCnt="5"/>
      <dgm:spPr/>
      <dgm:t>
        <a:bodyPr/>
        <a:lstStyle/>
        <a:p>
          <a:endParaRPr lang="en-US"/>
        </a:p>
      </dgm:t>
    </dgm:pt>
    <dgm:pt modelId="{A798B067-A508-42F0-BA40-D968990662BC}" type="pres">
      <dgm:prSet presAssocID="{61169A47-9081-490D-97C8-7CDE2520D2D8}" presName="hierChild4" presStyleCnt="0"/>
      <dgm:spPr/>
      <dgm:t>
        <a:bodyPr/>
        <a:lstStyle/>
        <a:p>
          <a:endParaRPr lang="en-US"/>
        </a:p>
      </dgm:t>
    </dgm:pt>
    <dgm:pt modelId="{E79132B3-0FE4-4FF6-8ED8-9C8C454352F1}" type="pres">
      <dgm:prSet presAssocID="{1CB83173-5F79-45D4-81F4-D3D984A916BB}" presName="Name37" presStyleLbl="parChTrans1D3" presStyleIdx="0" presStyleCnt="5"/>
      <dgm:spPr/>
      <dgm:t>
        <a:bodyPr/>
        <a:lstStyle/>
        <a:p>
          <a:endParaRPr lang="en-US"/>
        </a:p>
      </dgm:t>
    </dgm:pt>
    <dgm:pt modelId="{17CB9BA1-63EE-408D-878E-B9F65E5E3525}" type="pres">
      <dgm:prSet presAssocID="{3055643B-625B-413F-B179-B70BDCBD7E41}" presName="hierRoot2" presStyleCnt="0">
        <dgm:presLayoutVars>
          <dgm:hierBranch val="init"/>
        </dgm:presLayoutVars>
      </dgm:prSet>
      <dgm:spPr/>
      <dgm:t>
        <a:bodyPr/>
        <a:lstStyle/>
        <a:p>
          <a:endParaRPr lang="en-US"/>
        </a:p>
      </dgm:t>
    </dgm:pt>
    <dgm:pt modelId="{AD49E61B-3D76-4DC8-91A1-953B3F00FDEA}" type="pres">
      <dgm:prSet presAssocID="{3055643B-625B-413F-B179-B70BDCBD7E41}" presName="rootComposite" presStyleCnt="0"/>
      <dgm:spPr/>
      <dgm:t>
        <a:bodyPr/>
        <a:lstStyle/>
        <a:p>
          <a:endParaRPr lang="en-US"/>
        </a:p>
      </dgm:t>
    </dgm:pt>
    <dgm:pt modelId="{2768D4D9-C6E6-4F08-B42E-A15C90A1310E}" type="pres">
      <dgm:prSet presAssocID="{3055643B-625B-413F-B179-B70BDCBD7E41}" presName="rootText" presStyleLbl="node3" presStyleIdx="0" presStyleCnt="5" custScaleX="119663" custScaleY="289628" custLinFactNeighborX="14691" custLinFactNeighborY="7834">
        <dgm:presLayoutVars>
          <dgm:chPref val="3"/>
        </dgm:presLayoutVars>
      </dgm:prSet>
      <dgm:spPr/>
      <dgm:t>
        <a:bodyPr/>
        <a:lstStyle/>
        <a:p>
          <a:endParaRPr lang="en-US"/>
        </a:p>
      </dgm:t>
    </dgm:pt>
    <dgm:pt modelId="{1FBEB3EF-B33F-4D12-BD82-35ED435D89C6}" type="pres">
      <dgm:prSet presAssocID="{3055643B-625B-413F-B179-B70BDCBD7E41}" presName="rootConnector" presStyleLbl="node3" presStyleIdx="0" presStyleCnt="5"/>
      <dgm:spPr/>
      <dgm:t>
        <a:bodyPr/>
        <a:lstStyle/>
        <a:p>
          <a:endParaRPr lang="en-US"/>
        </a:p>
      </dgm:t>
    </dgm:pt>
    <dgm:pt modelId="{42414B65-8FB9-405E-917B-24CAE48F6A9C}" type="pres">
      <dgm:prSet presAssocID="{3055643B-625B-413F-B179-B70BDCBD7E41}" presName="hierChild4" presStyleCnt="0"/>
      <dgm:spPr/>
      <dgm:t>
        <a:bodyPr/>
        <a:lstStyle/>
        <a:p>
          <a:endParaRPr lang="en-US"/>
        </a:p>
      </dgm:t>
    </dgm:pt>
    <dgm:pt modelId="{A37CB91E-05D1-48CF-B720-4E8B79E0A7FD}" type="pres">
      <dgm:prSet presAssocID="{3055643B-625B-413F-B179-B70BDCBD7E41}" presName="hierChild5" presStyleCnt="0"/>
      <dgm:spPr/>
      <dgm:t>
        <a:bodyPr/>
        <a:lstStyle/>
        <a:p>
          <a:endParaRPr lang="en-US"/>
        </a:p>
      </dgm:t>
    </dgm:pt>
    <dgm:pt modelId="{3B065AF3-C641-4BEA-94FF-386A487D71AD}" type="pres">
      <dgm:prSet presAssocID="{61169A47-9081-490D-97C8-7CDE2520D2D8}" presName="hierChild5" presStyleCnt="0"/>
      <dgm:spPr/>
      <dgm:t>
        <a:bodyPr/>
        <a:lstStyle/>
        <a:p>
          <a:endParaRPr lang="en-US"/>
        </a:p>
      </dgm:t>
    </dgm:pt>
    <dgm:pt modelId="{C6E46974-7677-4B66-B9AF-7CA6A43EBBEB}" type="pres">
      <dgm:prSet presAssocID="{8435BD10-6097-49EB-8D92-26678263EA62}" presName="Name37" presStyleLbl="parChTrans1D2" presStyleIdx="1" presStyleCnt="7"/>
      <dgm:spPr/>
      <dgm:t>
        <a:bodyPr/>
        <a:lstStyle/>
        <a:p>
          <a:endParaRPr lang="en-US"/>
        </a:p>
      </dgm:t>
    </dgm:pt>
    <dgm:pt modelId="{50904605-7635-415B-B7B6-B4F5FE694D05}" type="pres">
      <dgm:prSet presAssocID="{B3E1208B-92BB-4010-8DAE-D77564BB0E65}" presName="hierRoot2" presStyleCnt="0">
        <dgm:presLayoutVars>
          <dgm:hierBranch val="init"/>
        </dgm:presLayoutVars>
      </dgm:prSet>
      <dgm:spPr/>
      <dgm:t>
        <a:bodyPr/>
        <a:lstStyle/>
        <a:p>
          <a:endParaRPr lang="en-US"/>
        </a:p>
      </dgm:t>
    </dgm:pt>
    <dgm:pt modelId="{1645D81C-57AC-4D67-9CFE-79DE88151E49}" type="pres">
      <dgm:prSet presAssocID="{B3E1208B-92BB-4010-8DAE-D77564BB0E65}" presName="rootComposite" presStyleCnt="0"/>
      <dgm:spPr/>
      <dgm:t>
        <a:bodyPr/>
        <a:lstStyle/>
        <a:p>
          <a:endParaRPr lang="en-US"/>
        </a:p>
      </dgm:t>
    </dgm:pt>
    <dgm:pt modelId="{81314C8B-BF56-4006-B4F8-08B0048091E8}" type="pres">
      <dgm:prSet presAssocID="{B3E1208B-92BB-4010-8DAE-D77564BB0E65}" presName="rootText" presStyleLbl="node2" presStyleIdx="1" presStyleCnt="5" custScaleX="152404" custScaleY="107522" custLinFactNeighborX="20310" custLinFactNeighborY="14965">
        <dgm:presLayoutVars>
          <dgm:chPref val="3"/>
        </dgm:presLayoutVars>
      </dgm:prSet>
      <dgm:spPr/>
      <dgm:t>
        <a:bodyPr/>
        <a:lstStyle/>
        <a:p>
          <a:endParaRPr lang="en-US"/>
        </a:p>
      </dgm:t>
    </dgm:pt>
    <dgm:pt modelId="{C2D502EA-4B82-4ECB-9C1C-4B44641A31C0}" type="pres">
      <dgm:prSet presAssocID="{B3E1208B-92BB-4010-8DAE-D77564BB0E65}" presName="rootConnector" presStyleLbl="node2" presStyleIdx="1" presStyleCnt="5"/>
      <dgm:spPr/>
      <dgm:t>
        <a:bodyPr/>
        <a:lstStyle/>
        <a:p>
          <a:endParaRPr lang="en-US"/>
        </a:p>
      </dgm:t>
    </dgm:pt>
    <dgm:pt modelId="{F8C8E2AD-18B3-4F34-BEC8-5F154DC70ADE}" type="pres">
      <dgm:prSet presAssocID="{B3E1208B-92BB-4010-8DAE-D77564BB0E65}" presName="hierChild4" presStyleCnt="0"/>
      <dgm:spPr/>
      <dgm:t>
        <a:bodyPr/>
        <a:lstStyle/>
        <a:p>
          <a:endParaRPr lang="en-US"/>
        </a:p>
      </dgm:t>
    </dgm:pt>
    <dgm:pt modelId="{6457456F-2D02-4735-97C1-F6949B68C2A7}" type="pres">
      <dgm:prSet presAssocID="{A9A0C0B1-723D-4EA4-8FAB-D6B749FF692E}" presName="Name37" presStyleLbl="parChTrans1D3" presStyleIdx="1" presStyleCnt="5"/>
      <dgm:spPr/>
      <dgm:t>
        <a:bodyPr/>
        <a:lstStyle/>
        <a:p>
          <a:endParaRPr lang="en-US"/>
        </a:p>
      </dgm:t>
    </dgm:pt>
    <dgm:pt modelId="{457C890B-A1FD-4DA7-B6EB-8AFED29D9EEE}" type="pres">
      <dgm:prSet presAssocID="{34E6C630-80A1-4034-9715-FFF2ACE86AA6}" presName="hierRoot2" presStyleCnt="0">
        <dgm:presLayoutVars>
          <dgm:hierBranch val="init"/>
        </dgm:presLayoutVars>
      </dgm:prSet>
      <dgm:spPr/>
      <dgm:t>
        <a:bodyPr/>
        <a:lstStyle/>
        <a:p>
          <a:endParaRPr lang="en-US"/>
        </a:p>
      </dgm:t>
    </dgm:pt>
    <dgm:pt modelId="{3A7DC4A9-C5FA-440B-86AE-2B260B3B2B96}" type="pres">
      <dgm:prSet presAssocID="{34E6C630-80A1-4034-9715-FFF2ACE86AA6}" presName="rootComposite" presStyleCnt="0"/>
      <dgm:spPr/>
      <dgm:t>
        <a:bodyPr/>
        <a:lstStyle/>
        <a:p>
          <a:endParaRPr lang="en-US"/>
        </a:p>
      </dgm:t>
    </dgm:pt>
    <dgm:pt modelId="{0D5074B7-E6C2-4C04-A2E7-67F06691DF2C}" type="pres">
      <dgm:prSet presAssocID="{34E6C630-80A1-4034-9715-FFF2ACE86AA6}" presName="rootText" presStyleLbl="node3" presStyleIdx="1" presStyleCnt="5" custScaleX="136821" custScaleY="315457" custLinFactNeighborX="3809" custLinFactNeighborY="27013">
        <dgm:presLayoutVars>
          <dgm:chPref val="3"/>
        </dgm:presLayoutVars>
      </dgm:prSet>
      <dgm:spPr/>
      <dgm:t>
        <a:bodyPr/>
        <a:lstStyle/>
        <a:p>
          <a:endParaRPr lang="en-US"/>
        </a:p>
      </dgm:t>
    </dgm:pt>
    <dgm:pt modelId="{CF1A3799-3A2C-4C7D-8E52-A4A0B02FB86E}" type="pres">
      <dgm:prSet presAssocID="{34E6C630-80A1-4034-9715-FFF2ACE86AA6}" presName="rootConnector" presStyleLbl="node3" presStyleIdx="1" presStyleCnt="5"/>
      <dgm:spPr/>
      <dgm:t>
        <a:bodyPr/>
        <a:lstStyle/>
        <a:p>
          <a:endParaRPr lang="en-US"/>
        </a:p>
      </dgm:t>
    </dgm:pt>
    <dgm:pt modelId="{DEEFC1C5-3F57-48BF-8D2C-04CF58924E09}" type="pres">
      <dgm:prSet presAssocID="{34E6C630-80A1-4034-9715-FFF2ACE86AA6}" presName="hierChild4" presStyleCnt="0"/>
      <dgm:spPr/>
      <dgm:t>
        <a:bodyPr/>
        <a:lstStyle/>
        <a:p>
          <a:endParaRPr lang="en-US"/>
        </a:p>
      </dgm:t>
    </dgm:pt>
    <dgm:pt modelId="{23DDA1A1-E488-421A-8DC0-292D184AC841}" type="pres">
      <dgm:prSet presAssocID="{34E6C630-80A1-4034-9715-FFF2ACE86AA6}" presName="hierChild5" presStyleCnt="0"/>
      <dgm:spPr/>
      <dgm:t>
        <a:bodyPr/>
        <a:lstStyle/>
        <a:p>
          <a:endParaRPr lang="en-US"/>
        </a:p>
      </dgm:t>
    </dgm:pt>
    <dgm:pt modelId="{9A3D37D6-4072-45C0-B9D9-EEA50FAB22D0}" type="pres">
      <dgm:prSet presAssocID="{B3E1208B-92BB-4010-8DAE-D77564BB0E65}" presName="hierChild5" presStyleCnt="0"/>
      <dgm:spPr/>
      <dgm:t>
        <a:bodyPr/>
        <a:lstStyle/>
        <a:p>
          <a:endParaRPr lang="en-US"/>
        </a:p>
      </dgm:t>
    </dgm:pt>
    <dgm:pt modelId="{CE07DF6F-5B12-4DCD-8FD7-85567DC22874}" type="pres">
      <dgm:prSet presAssocID="{63A5FB3D-EFC1-4A28-9939-3362586C08ED}" presName="Name37" presStyleLbl="parChTrans1D2" presStyleIdx="2" presStyleCnt="7"/>
      <dgm:spPr/>
      <dgm:t>
        <a:bodyPr/>
        <a:lstStyle/>
        <a:p>
          <a:endParaRPr lang="en-US"/>
        </a:p>
      </dgm:t>
    </dgm:pt>
    <dgm:pt modelId="{CE1F333D-5D51-4668-BA4F-392D7BDD6FDB}" type="pres">
      <dgm:prSet presAssocID="{802F1A25-8558-43ED-83D7-78244B9C1C2E}" presName="hierRoot2" presStyleCnt="0">
        <dgm:presLayoutVars>
          <dgm:hierBranch val="init"/>
        </dgm:presLayoutVars>
      </dgm:prSet>
      <dgm:spPr/>
      <dgm:t>
        <a:bodyPr/>
        <a:lstStyle/>
        <a:p>
          <a:endParaRPr lang="en-US"/>
        </a:p>
      </dgm:t>
    </dgm:pt>
    <dgm:pt modelId="{5E79665D-E3F8-4A29-B0B2-AE4479BEDACE}" type="pres">
      <dgm:prSet presAssocID="{802F1A25-8558-43ED-83D7-78244B9C1C2E}" presName="rootComposite" presStyleCnt="0"/>
      <dgm:spPr/>
      <dgm:t>
        <a:bodyPr/>
        <a:lstStyle/>
        <a:p>
          <a:endParaRPr lang="en-US"/>
        </a:p>
      </dgm:t>
    </dgm:pt>
    <dgm:pt modelId="{B26800B6-DB62-4C15-95F3-FC47ACF84577}" type="pres">
      <dgm:prSet presAssocID="{802F1A25-8558-43ED-83D7-78244B9C1C2E}" presName="rootText" presStyleLbl="node2" presStyleIdx="2" presStyleCnt="5" custScaleX="144570" custScaleY="105771" custLinFactNeighborX="14689" custLinFactNeighborY="18291">
        <dgm:presLayoutVars>
          <dgm:chPref val="3"/>
        </dgm:presLayoutVars>
      </dgm:prSet>
      <dgm:spPr/>
      <dgm:t>
        <a:bodyPr/>
        <a:lstStyle/>
        <a:p>
          <a:endParaRPr lang="en-US"/>
        </a:p>
      </dgm:t>
    </dgm:pt>
    <dgm:pt modelId="{A720C82E-1372-4C72-AF90-CEB8AB5B1F35}" type="pres">
      <dgm:prSet presAssocID="{802F1A25-8558-43ED-83D7-78244B9C1C2E}" presName="rootConnector" presStyleLbl="node2" presStyleIdx="2" presStyleCnt="5"/>
      <dgm:spPr/>
      <dgm:t>
        <a:bodyPr/>
        <a:lstStyle/>
        <a:p>
          <a:endParaRPr lang="en-US"/>
        </a:p>
      </dgm:t>
    </dgm:pt>
    <dgm:pt modelId="{CD31BD32-75A2-4E1A-8605-8ECDB2A3BCC5}" type="pres">
      <dgm:prSet presAssocID="{802F1A25-8558-43ED-83D7-78244B9C1C2E}" presName="hierChild4" presStyleCnt="0"/>
      <dgm:spPr/>
      <dgm:t>
        <a:bodyPr/>
        <a:lstStyle/>
        <a:p>
          <a:endParaRPr lang="en-US"/>
        </a:p>
      </dgm:t>
    </dgm:pt>
    <dgm:pt modelId="{A0B3C4BF-C892-4504-9C6A-FBFC721A46F7}" type="pres">
      <dgm:prSet presAssocID="{01698519-3384-48F0-826A-ED3248C41A81}" presName="Name37" presStyleLbl="parChTrans1D3" presStyleIdx="2" presStyleCnt="5"/>
      <dgm:spPr/>
      <dgm:t>
        <a:bodyPr/>
        <a:lstStyle/>
        <a:p>
          <a:endParaRPr lang="en-US"/>
        </a:p>
      </dgm:t>
    </dgm:pt>
    <dgm:pt modelId="{37027BB3-1366-4545-ACF0-D77B69F39DED}" type="pres">
      <dgm:prSet presAssocID="{05099249-AA79-448F-B83F-8D780C2388E1}" presName="hierRoot2" presStyleCnt="0">
        <dgm:presLayoutVars>
          <dgm:hierBranch val="init"/>
        </dgm:presLayoutVars>
      </dgm:prSet>
      <dgm:spPr/>
      <dgm:t>
        <a:bodyPr/>
        <a:lstStyle/>
        <a:p>
          <a:endParaRPr lang="en-US"/>
        </a:p>
      </dgm:t>
    </dgm:pt>
    <dgm:pt modelId="{167151A5-ECAE-400A-BCA9-7DFB55D2F1AB}" type="pres">
      <dgm:prSet presAssocID="{05099249-AA79-448F-B83F-8D780C2388E1}" presName="rootComposite" presStyleCnt="0"/>
      <dgm:spPr/>
      <dgm:t>
        <a:bodyPr/>
        <a:lstStyle/>
        <a:p>
          <a:endParaRPr lang="en-US"/>
        </a:p>
      </dgm:t>
    </dgm:pt>
    <dgm:pt modelId="{DB43A645-7BBA-45AB-A2EE-252C633FFF76}" type="pres">
      <dgm:prSet presAssocID="{05099249-AA79-448F-B83F-8D780C2388E1}" presName="rootText" presStyleLbl="node3" presStyleIdx="2" presStyleCnt="5" custScaleX="134936" custScaleY="342487" custLinFactNeighborX="1615" custLinFactNeighborY="28764">
        <dgm:presLayoutVars>
          <dgm:chPref val="3"/>
        </dgm:presLayoutVars>
      </dgm:prSet>
      <dgm:spPr/>
      <dgm:t>
        <a:bodyPr/>
        <a:lstStyle/>
        <a:p>
          <a:endParaRPr lang="en-US"/>
        </a:p>
      </dgm:t>
    </dgm:pt>
    <dgm:pt modelId="{CF4B5921-9E62-498E-8C51-7BAE21C1D860}" type="pres">
      <dgm:prSet presAssocID="{05099249-AA79-448F-B83F-8D780C2388E1}" presName="rootConnector" presStyleLbl="node3" presStyleIdx="2" presStyleCnt="5"/>
      <dgm:spPr/>
      <dgm:t>
        <a:bodyPr/>
        <a:lstStyle/>
        <a:p>
          <a:endParaRPr lang="en-US"/>
        </a:p>
      </dgm:t>
    </dgm:pt>
    <dgm:pt modelId="{6D9BF378-7DA9-4BF1-BF03-B418FD0D5C00}" type="pres">
      <dgm:prSet presAssocID="{05099249-AA79-448F-B83F-8D780C2388E1}" presName="hierChild4" presStyleCnt="0"/>
      <dgm:spPr/>
      <dgm:t>
        <a:bodyPr/>
        <a:lstStyle/>
        <a:p>
          <a:endParaRPr lang="en-US"/>
        </a:p>
      </dgm:t>
    </dgm:pt>
    <dgm:pt modelId="{78D7A1CE-6292-48DD-9D45-7BA52EA9999C}" type="pres">
      <dgm:prSet presAssocID="{05099249-AA79-448F-B83F-8D780C2388E1}" presName="hierChild5" presStyleCnt="0"/>
      <dgm:spPr/>
      <dgm:t>
        <a:bodyPr/>
        <a:lstStyle/>
        <a:p>
          <a:endParaRPr lang="en-US"/>
        </a:p>
      </dgm:t>
    </dgm:pt>
    <dgm:pt modelId="{844D4661-7BB4-469F-9965-F2212F90BC01}" type="pres">
      <dgm:prSet presAssocID="{802F1A25-8558-43ED-83D7-78244B9C1C2E}" presName="hierChild5" presStyleCnt="0"/>
      <dgm:spPr/>
      <dgm:t>
        <a:bodyPr/>
        <a:lstStyle/>
        <a:p>
          <a:endParaRPr lang="en-US"/>
        </a:p>
      </dgm:t>
    </dgm:pt>
    <dgm:pt modelId="{60965C4D-CB95-4199-9683-41C534A9300C}" type="pres">
      <dgm:prSet presAssocID="{D25F948B-BC2A-468B-AB71-F6E1006B045F}" presName="Name37" presStyleLbl="parChTrans1D2" presStyleIdx="3" presStyleCnt="7"/>
      <dgm:spPr/>
      <dgm:t>
        <a:bodyPr/>
        <a:lstStyle/>
        <a:p>
          <a:endParaRPr lang="en-US"/>
        </a:p>
      </dgm:t>
    </dgm:pt>
    <dgm:pt modelId="{F11236F3-8E0F-4C4F-A8D0-0DF006F705B8}" type="pres">
      <dgm:prSet presAssocID="{C1019C3F-FDD7-41DE-B9DD-D35A750A7D3E}" presName="hierRoot2" presStyleCnt="0">
        <dgm:presLayoutVars>
          <dgm:hierBranch val="init"/>
        </dgm:presLayoutVars>
      </dgm:prSet>
      <dgm:spPr/>
      <dgm:t>
        <a:bodyPr/>
        <a:lstStyle/>
        <a:p>
          <a:endParaRPr lang="en-US"/>
        </a:p>
      </dgm:t>
    </dgm:pt>
    <dgm:pt modelId="{4F356AF5-4791-4C89-A244-C6353EFB5FFC}" type="pres">
      <dgm:prSet presAssocID="{C1019C3F-FDD7-41DE-B9DD-D35A750A7D3E}" presName="rootComposite" presStyleCnt="0"/>
      <dgm:spPr/>
      <dgm:t>
        <a:bodyPr/>
        <a:lstStyle/>
        <a:p>
          <a:endParaRPr lang="en-US"/>
        </a:p>
      </dgm:t>
    </dgm:pt>
    <dgm:pt modelId="{A0BF2610-2133-42E1-BF30-47193A893EB8}" type="pres">
      <dgm:prSet presAssocID="{C1019C3F-FDD7-41DE-B9DD-D35A750A7D3E}" presName="rootText" presStyleLbl="node2" presStyleIdx="3" presStyleCnt="5" custScaleX="155896" custScaleY="139210" custLinFactNeighborX="16123" custLinFactNeighborY="14761">
        <dgm:presLayoutVars>
          <dgm:chPref val="3"/>
        </dgm:presLayoutVars>
      </dgm:prSet>
      <dgm:spPr/>
      <dgm:t>
        <a:bodyPr/>
        <a:lstStyle/>
        <a:p>
          <a:endParaRPr lang="en-US"/>
        </a:p>
      </dgm:t>
    </dgm:pt>
    <dgm:pt modelId="{D3180F7F-0E99-4FE7-B079-BA0A1FD9E25D}" type="pres">
      <dgm:prSet presAssocID="{C1019C3F-FDD7-41DE-B9DD-D35A750A7D3E}" presName="rootConnector" presStyleLbl="node2" presStyleIdx="3" presStyleCnt="5"/>
      <dgm:spPr/>
      <dgm:t>
        <a:bodyPr/>
        <a:lstStyle/>
        <a:p>
          <a:endParaRPr lang="en-US"/>
        </a:p>
      </dgm:t>
    </dgm:pt>
    <dgm:pt modelId="{D3AEA6C3-B0E8-4EF5-B146-E67000F05927}" type="pres">
      <dgm:prSet presAssocID="{C1019C3F-FDD7-41DE-B9DD-D35A750A7D3E}" presName="hierChild4" presStyleCnt="0"/>
      <dgm:spPr/>
      <dgm:t>
        <a:bodyPr/>
        <a:lstStyle/>
        <a:p>
          <a:endParaRPr lang="en-US"/>
        </a:p>
      </dgm:t>
    </dgm:pt>
    <dgm:pt modelId="{D6932EE6-F107-4D93-8DAE-17FDDEFCD30B}" type="pres">
      <dgm:prSet presAssocID="{4D101D50-EC86-4F9D-BBC5-EC87BC0916A6}" presName="Name37" presStyleLbl="parChTrans1D3" presStyleIdx="3" presStyleCnt="5"/>
      <dgm:spPr/>
      <dgm:t>
        <a:bodyPr/>
        <a:lstStyle/>
        <a:p>
          <a:endParaRPr lang="en-US"/>
        </a:p>
      </dgm:t>
    </dgm:pt>
    <dgm:pt modelId="{2B933151-4A8B-46C2-851F-7E99350F1F19}" type="pres">
      <dgm:prSet presAssocID="{14619BD7-9F36-4B5A-B28B-9264CCBE11C5}" presName="hierRoot2" presStyleCnt="0">
        <dgm:presLayoutVars>
          <dgm:hierBranch val="init"/>
        </dgm:presLayoutVars>
      </dgm:prSet>
      <dgm:spPr/>
      <dgm:t>
        <a:bodyPr/>
        <a:lstStyle/>
        <a:p>
          <a:endParaRPr lang="en-US"/>
        </a:p>
      </dgm:t>
    </dgm:pt>
    <dgm:pt modelId="{CA1A7734-4678-485B-90AD-A5FD3E6EACA1}" type="pres">
      <dgm:prSet presAssocID="{14619BD7-9F36-4B5A-B28B-9264CCBE11C5}" presName="rootComposite" presStyleCnt="0"/>
      <dgm:spPr/>
      <dgm:t>
        <a:bodyPr/>
        <a:lstStyle/>
        <a:p>
          <a:endParaRPr lang="en-US"/>
        </a:p>
      </dgm:t>
    </dgm:pt>
    <dgm:pt modelId="{515EF723-29C2-49B6-A9A8-80E7486E872A}" type="pres">
      <dgm:prSet presAssocID="{14619BD7-9F36-4B5A-B28B-9264CCBE11C5}" presName="rootText" presStyleLbl="node3" presStyleIdx="3" presStyleCnt="5" custScaleX="137230" custScaleY="299509" custLinFactNeighborX="2466" custLinFactNeighborY="1451">
        <dgm:presLayoutVars>
          <dgm:chPref val="3"/>
        </dgm:presLayoutVars>
      </dgm:prSet>
      <dgm:spPr/>
      <dgm:t>
        <a:bodyPr/>
        <a:lstStyle/>
        <a:p>
          <a:endParaRPr lang="en-US"/>
        </a:p>
      </dgm:t>
    </dgm:pt>
    <dgm:pt modelId="{02EB897F-96B0-4DE7-A862-C4A5A76C2FE7}" type="pres">
      <dgm:prSet presAssocID="{14619BD7-9F36-4B5A-B28B-9264CCBE11C5}" presName="rootConnector" presStyleLbl="node3" presStyleIdx="3" presStyleCnt="5"/>
      <dgm:spPr/>
      <dgm:t>
        <a:bodyPr/>
        <a:lstStyle/>
        <a:p>
          <a:endParaRPr lang="en-US"/>
        </a:p>
      </dgm:t>
    </dgm:pt>
    <dgm:pt modelId="{B379A1A3-3A2F-4226-8DFD-B8C53D5A15ED}" type="pres">
      <dgm:prSet presAssocID="{14619BD7-9F36-4B5A-B28B-9264CCBE11C5}" presName="hierChild4" presStyleCnt="0"/>
      <dgm:spPr/>
      <dgm:t>
        <a:bodyPr/>
        <a:lstStyle/>
        <a:p>
          <a:endParaRPr lang="en-US"/>
        </a:p>
      </dgm:t>
    </dgm:pt>
    <dgm:pt modelId="{B4CF57EF-3DF0-44DE-B1B0-40A621EC2A21}" type="pres">
      <dgm:prSet presAssocID="{14619BD7-9F36-4B5A-B28B-9264CCBE11C5}" presName="hierChild5" presStyleCnt="0"/>
      <dgm:spPr/>
      <dgm:t>
        <a:bodyPr/>
        <a:lstStyle/>
        <a:p>
          <a:endParaRPr lang="en-US"/>
        </a:p>
      </dgm:t>
    </dgm:pt>
    <dgm:pt modelId="{F0AF7366-08B9-4F51-8475-397EF00B0240}" type="pres">
      <dgm:prSet presAssocID="{C1019C3F-FDD7-41DE-B9DD-D35A750A7D3E}" presName="hierChild5" presStyleCnt="0"/>
      <dgm:spPr/>
      <dgm:t>
        <a:bodyPr/>
        <a:lstStyle/>
        <a:p>
          <a:endParaRPr lang="en-US"/>
        </a:p>
      </dgm:t>
    </dgm:pt>
    <dgm:pt modelId="{49235047-98FE-4F9F-B41A-8600AFE4F38B}" type="pres">
      <dgm:prSet presAssocID="{B3BA16AD-E2B6-4CA8-9DFF-B16A3645F095}" presName="Name37" presStyleLbl="parChTrans1D2" presStyleIdx="4" presStyleCnt="7"/>
      <dgm:spPr/>
      <dgm:t>
        <a:bodyPr/>
        <a:lstStyle/>
        <a:p>
          <a:endParaRPr lang="en-US"/>
        </a:p>
      </dgm:t>
    </dgm:pt>
    <dgm:pt modelId="{1E9E7A5E-5930-4C5C-90B0-A7499562ED2F}" type="pres">
      <dgm:prSet presAssocID="{88008AA2-8FC8-4313-9AC7-75623714EF44}" presName="hierRoot2" presStyleCnt="0">
        <dgm:presLayoutVars>
          <dgm:hierBranch val="init"/>
        </dgm:presLayoutVars>
      </dgm:prSet>
      <dgm:spPr/>
      <dgm:t>
        <a:bodyPr/>
        <a:lstStyle/>
        <a:p>
          <a:endParaRPr lang="en-US"/>
        </a:p>
      </dgm:t>
    </dgm:pt>
    <dgm:pt modelId="{E0F049A2-1B8D-40E9-AABB-DEAED7656C8A}" type="pres">
      <dgm:prSet presAssocID="{88008AA2-8FC8-4313-9AC7-75623714EF44}" presName="rootComposite" presStyleCnt="0"/>
      <dgm:spPr/>
      <dgm:t>
        <a:bodyPr/>
        <a:lstStyle/>
        <a:p>
          <a:endParaRPr lang="en-US"/>
        </a:p>
      </dgm:t>
    </dgm:pt>
    <dgm:pt modelId="{3A81D705-320E-471B-ADFA-94AA31324C04}" type="pres">
      <dgm:prSet presAssocID="{88008AA2-8FC8-4313-9AC7-75623714EF44}" presName="rootText" presStyleLbl="node2" presStyleIdx="4" presStyleCnt="5" custScaleX="140593" custScaleY="126049" custLinFactNeighborX="790" custLinFactNeighborY="25484">
        <dgm:presLayoutVars>
          <dgm:chPref val="3"/>
        </dgm:presLayoutVars>
      </dgm:prSet>
      <dgm:spPr/>
      <dgm:t>
        <a:bodyPr/>
        <a:lstStyle/>
        <a:p>
          <a:endParaRPr lang="en-US"/>
        </a:p>
      </dgm:t>
    </dgm:pt>
    <dgm:pt modelId="{69663632-B290-49BC-9620-AB11D862FCA1}" type="pres">
      <dgm:prSet presAssocID="{88008AA2-8FC8-4313-9AC7-75623714EF44}" presName="rootConnector" presStyleLbl="node2" presStyleIdx="4" presStyleCnt="5"/>
      <dgm:spPr/>
      <dgm:t>
        <a:bodyPr/>
        <a:lstStyle/>
        <a:p>
          <a:endParaRPr lang="en-US"/>
        </a:p>
      </dgm:t>
    </dgm:pt>
    <dgm:pt modelId="{876713E9-5C5D-4C59-BFF7-7374A600242B}" type="pres">
      <dgm:prSet presAssocID="{88008AA2-8FC8-4313-9AC7-75623714EF44}" presName="hierChild4" presStyleCnt="0"/>
      <dgm:spPr/>
      <dgm:t>
        <a:bodyPr/>
        <a:lstStyle/>
        <a:p>
          <a:endParaRPr lang="en-US"/>
        </a:p>
      </dgm:t>
    </dgm:pt>
    <dgm:pt modelId="{153C0CFE-DAD4-4650-AB11-F67B8A7B5EF4}" type="pres">
      <dgm:prSet presAssocID="{C77942E3-DAFA-4FBF-A369-1EB8C26317E4}" presName="Name37" presStyleLbl="parChTrans1D3" presStyleIdx="4" presStyleCnt="5"/>
      <dgm:spPr/>
      <dgm:t>
        <a:bodyPr/>
        <a:lstStyle/>
        <a:p>
          <a:endParaRPr lang="en-US"/>
        </a:p>
      </dgm:t>
    </dgm:pt>
    <dgm:pt modelId="{45D08E3F-EA1D-427F-89F0-43F195C33D57}" type="pres">
      <dgm:prSet presAssocID="{0C4EC901-14C9-4A23-9BA3-66BCABBA123B}" presName="hierRoot2" presStyleCnt="0">
        <dgm:presLayoutVars>
          <dgm:hierBranch val="init"/>
        </dgm:presLayoutVars>
      </dgm:prSet>
      <dgm:spPr/>
      <dgm:t>
        <a:bodyPr/>
        <a:lstStyle/>
        <a:p>
          <a:endParaRPr lang="en-US"/>
        </a:p>
      </dgm:t>
    </dgm:pt>
    <dgm:pt modelId="{9A03462C-F298-486F-B07D-BDF1FF1C2712}" type="pres">
      <dgm:prSet presAssocID="{0C4EC901-14C9-4A23-9BA3-66BCABBA123B}" presName="rootComposite" presStyleCnt="0"/>
      <dgm:spPr/>
      <dgm:t>
        <a:bodyPr/>
        <a:lstStyle/>
        <a:p>
          <a:endParaRPr lang="en-US"/>
        </a:p>
      </dgm:t>
    </dgm:pt>
    <dgm:pt modelId="{DF747DC0-928E-42F9-854E-4A97A90AF159}" type="pres">
      <dgm:prSet presAssocID="{0C4EC901-14C9-4A23-9BA3-66BCABBA123B}" presName="rootText" presStyleLbl="node3" presStyleIdx="4" presStyleCnt="5" custScaleX="138197" custScaleY="299603" custLinFactNeighborX="267" custLinFactNeighborY="16450">
        <dgm:presLayoutVars>
          <dgm:chPref val="3"/>
        </dgm:presLayoutVars>
      </dgm:prSet>
      <dgm:spPr/>
      <dgm:t>
        <a:bodyPr/>
        <a:lstStyle/>
        <a:p>
          <a:endParaRPr lang="en-US"/>
        </a:p>
      </dgm:t>
    </dgm:pt>
    <dgm:pt modelId="{EF4645A4-317C-40FC-9180-EDEA8BC5FC35}" type="pres">
      <dgm:prSet presAssocID="{0C4EC901-14C9-4A23-9BA3-66BCABBA123B}" presName="rootConnector" presStyleLbl="node3" presStyleIdx="4" presStyleCnt="5"/>
      <dgm:spPr/>
      <dgm:t>
        <a:bodyPr/>
        <a:lstStyle/>
        <a:p>
          <a:endParaRPr lang="en-US"/>
        </a:p>
      </dgm:t>
    </dgm:pt>
    <dgm:pt modelId="{FC0B7941-D509-483E-A7F1-CB67E32405D4}" type="pres">
      <dgm:prSet presAssocID="{0C4EC901-14C9-4A23-9BA3-66BCABBA123B}" presName="hierChild4" presStyleCnt="0"/>
      <dgm:spPr/>
      <dgm:t>
        <a:bodyPr/>
        <a:lstStyle/>
        <a:p>
          <a:endParaRPr lang="en-US"/>
        </a:p>
      </dgm:t>
    </dgm:pt>
    <dgm:pt modelId="{B54B9CA6-4D4A-4141-9480-D6C016CA6CA1}" type="pres">
      <dgm:prSet presAssocID="{0C4EC901-14C9-4A23-9BA3-66BCABBA123B}" presName="hierChild5" presStyleCnt="0"/>
      <dgm:spPr/>
      <dgm:t>
        <a:bodyPr/>
        <a:lstStyle/>
        <a:p>
          <a:endParaRPr lang="en-US"/>
        </a:p>
      </dgm:t>
    </dgm:pt>
    <dgm:pt modelId="{1AA2BF7C-2987-4653-B2DE-6E4B362F31CF}" type="pres">
      <dgm:prSet presAssocID="{88008AA2-8FC8-4313-9AC7-75623714EF44}" presName="hierChild5" presStyleCnt="0"/>
      <dgm:spPr/>
      <dgm:t>
        <a:bodyPr/>
        <a:lstStyle/>
        <a:p>
          <a:endParaRPr lang="en-US"/>
        </a:p>
      </dgm:t>
    </dgm:pt>
    <dgm:pt modelId="{54084B15-6CDC-4445-AE67-5CF3FD601321}" type="pres">
      <dgm:prSet presAssocID="{1AD6F811-2B6A-4FDE-AD9A-80676AB6DFA1}" presName="hierChild3" presStyleCnt="0"/>
      <dgm:spPr/>
      <dgm:t>
        <a:bodyPr/>
        <a:lstStyle/>
        <a:p>
          <a:endParaRPr lang="en-US"/>
        </a:p>
      </dgm:t>
    </dgm:pt>
    <dgm:pt modelId="{E07BAF3D-848A-4F40-984B-EF23B2730C99}" type="pres">
      <dgm:prSet presAssocID="{10878FBE-9B17-484E-A2ED-8E42897A3E23}" presName="Name111" presStyleLbl="parChTrans1D2" presStyleIdx="5" presStyleCnt="7"/>
      <dgm:spPr/>
      <dgm:t>
        <a:bodyPr/>
        <a:lstStyle/>
        <a:p>
          <a:endParaRPr lang="en-US"/>
        </a:p>
      </dgm:t>
    </dgm:pt>
    <dgm:pt modelId="{2B74EF63-7DAF-4AAF-B597-09B2E6C6E429}" type="pres">
      <dgm:prSet presAssocID="{916ABC79-1DBD-4B03-A050-C4089F9EFE04}" presName="hierRoot3" presStyleCnt="0">
        <dgm:presLayoutVars>
          <dgm:hierBranch val="init"/>
        </dgm:presLayoutVars>
      </dgm:prSet>
      <dgm:spPr/>
      <dgm:t>
        <a:bodyPr/>
        <a:lstStyle/>
        <a:p>
          <a:endParaRPr lang="en-US"/>
        </a:p>
      </dgm:t>
    </dgm:pt>
    <dgm:pt modelId="{989AD76D-7F9D-44B2-92F9-421452A64758}" type="pres">
      <dgm:prSet presAssocID="{916ABC79-1DBD-4B03-A050-C4089F9EFE04}" presName="rootComposite3" presStyleCnt="0"/>
      <dgm:spPr/>
      <dgm:t>
        <a:bodyPr/>
        <a:lstStyle/>
        <a:p>
          <a:endParaRPr lang="en-US"/>
        </a:p>
      </dgm:t>
    </dgm:pt>
    <dgm:pt modelId="{899071A9-B9AC-4D87-A821-7FDAC9C0E7B6}" type="pres">
      <dgm:prSet presAssocID="{916ABC79-1DBD-4B03-A050-C4089F9EFE04}" presName="rootText3" presStyleLbl="asst1" presStyleIdx="0" presStyleCnt="2" custScaleX="180843" custScaleY="153593" custLinFactNeighborX="-285" custLinFactNeighborY="-19474">
        <dgm:presLayoutVars>
          <dgm:chPref val="3"/>
        </dgm:presLayoutVars>
      </dgm:prSet>
      <dgm:spPr/>
      <dgm:t>
        <a:bodyPr/>
        <a:lstStyle/>
        <a:p>
          <a:endParaRPr lang="en-US"/>
        </a:p>
      </dgm:t>
    </dgm:pt>
    <dgm:pt modelId="{2C88214C-6972-483F-85D9-46347C4EBBAE}" type="pres">
      <dgm:prSet presAssocID="{916ABC79-1DBD-4B03-A050-C4089F9EFE04}" presName="rootConnector3" presStyleLbl="asst1" presStyleIdx="0" presStyleCnt="2"/>
      <dgm:spPr/>
      <dgm:t>
        <a:bodyPr/>
        <a:lstStyle/>
        <a:p>
          <a:endParaRPr lang="en-US"/>
        </a:p>
      </dgm:t>
    </dgm:pt>
    <dgm:pt modelId="{FC1B19AB-3FE7-4028-8B87-0A23F3376593}" type="pres">
      <dgm:prSet presAssocID="{916ABC79-1DBD-4B03-A050-C4089F9EFE04}" presName="hierChild6" presStyleCnt="0"/>
      <dgm:spPr/>
      <dgm:t>
        <a:bodyPr/>
        <a:lstStyle/>
        <a:p>
          <a:endParaRPr lang="en-US"/>
        </a:p>
      </dgm:t>
    </dgm:pt>
    <dgm:pt modelId="{4718CA21-EDDF-4EB4-8201-6486B2F5494F}" type="pres">
      <dgm:prSet presAssocID="{916ABC79-1DBD-4B03-A050-C4089F9EFE04}" presName="hierChild7" presStyleCnt="0"/>
      <dgm:spPr/>
      <dgm:t>
        <a:bodyPr/>
        <a:lstStyle/>
        <a:p>
          <a:endParaRPr lang="en-US"/>
        </a:p>
      </dgm:t>
    </dgm:pt>
    <dgm:pt modelId="{FB51E6D1-C079-4879-8624-CED2FA8945D2}" type="pres">
      <dgm:prSet presAssocID="{AEC9D87C-01BE-4914-AC8D-E356C70CB45A}" presName="Name111" presStyleLbl="parChTrans1D2" presStyleIdx="6" presStyleCnt="7"/>
      <dgm:spPr/>
      <dgm:t>
        <a:bodyPr/>
        <a:lstStyle/>
        <a:p>
          <a:endParaRPr lang="en-US"/>
        </a:p>
      </dgm:t>
    </dgm:pt>
    <dgm:pt modelId="{B1335A83-183F-417A-B97A-BA80416F30F6}" type="pres">
      <dgm:prSet presAssocID="{09EFD654-154F-4D1E-9CAC-436D9F310045}" presName="hierRoot3" presStyleCnt="0">
        <dgm:presLayoutVars>
          <dgm:hierBranch val="init"/>
        </dgm:presLayoutVars>
      </dgm:prSet>
      <dgm:spPr/>
      <dgm:t>
        <a:bodyPr/>
        <a:lstStyle/>
        <a:p>
          <a:endParaRPr lang="en-US"/>
        </a:p>
      </dgm:t>
    </dgm:pt>
    <dgm:pt modelId="{3A88E585-59F1-4BE5-A89C-D0A35BB05AE1}" type="pres">
      <dgm:prSet presAssocID="{09EFD654-154F-4D1E-9CAC-436D9F310045}" presName="rootComposite3" presStyleCnt="0"/>
      <dgm:spPr/>
      <dgm:t>
        <a:bodyPr/>
        <a:lstStyle/>
        <a:p>
          <a:endParaRPr lang="en-US"/>
        </a:p>
      </dgm:t>
    </dgm:pt>
    <dgm:pt modelId="{9CA9A2B4-AFE2-4EF8-9C73-62E5BFB9C5D1}" type="pres">
      <dgm:prSet presAssocID="{09EFD654-154F-4D1E-9CAC-436D9F310045}" presName="rootText3" presStyleLbl="asst1" presStyleIdx="1" presStyleCnt="2" custScaleX="229407" custScaleY="166542" custLinFactNeighborX="10231" custLinFactNeighborY="20462">
        <dgm:presLayoutVars>
          <dgm:chPref val="3"/>
        </dgm:presLayoutVars>
      </dgm:prSet>
      <dgm:spPr/>
      <dgm:t>
        <a:bodyPr/>
        <a:lstStyle/>
        <a:p>
          <a:endParaRPr lang="en-US"/>
        </a:p>
      </dgm:t>
    </dgm:pt>
    <dgm:pt modelId="{3F14B75D-4C5B-47B6-883D-27836A0A5DB0}" type="pres">
      <dgm:prSet presAssocID="{09EFD654-154F-4D1E-9CAC-436D9F310045}" presName="rootConnector3" presStyleLbl="asst1" presStyleIdx="1" presStyleCnt="2"/>
      <dgm:spPr/>
      <dgm:t>
        <a:bodyPr/>
        <a:lstStyle/>
        <a:p>
          <a:endParaRPr lang="en-US"/>
        </a:p>
      </dgm:t>
    </dgm:pt>
    <dgm:pt modelId="{5B4B2CB9-7EAD-4764-859B-09FFA2AC9C6F}" type="pres">
      <dgm:prSet presAssocID="{09EFD654-154F-4D1E-9CAC-436D9F310045}" presName="hierChild6" presStyleCnt="0"/>
      <dgm:spPr/>
      <dgm:t>
        <a:bodyPr/>
        <a:lstStyle/>
        <a:p>
          <a:endParaRPr lang="en-US"/>
        </a:p>
      </dgm:t>
    </dgm:pt>
    <dgm:pt modelId="{973BD997-13D7-4681-90A9-7E08A39EE243}" type="pres">
      <dgm:prSet presAssocID="{09EFD654-154F-4D1E-9CAC-436D9F310045}" presName="hierChild7" presStyleCnt="0"/>
      <dgm:spPr/>
      <dgm:t>
        <a:bodyPr/>
        <a:lstStyle/>
        <a:p>
          <a:endParaRPr lang="en-US"/>
        </a:p>
      </dgm:t>
    </dgm:pt>
  </dgm:ptLst>
  <dgm:cxnLst>
    <dgm:cxn modelId="{C760071D-5946-42F1-970A-E8119DEA46AA}" type="presOf" srcId="{B3E1208B-92BB-4010-8DAE-D77564BB0E65}" destId="{81314C8B-BF56-4006-B4F8-08B0048091E8}" srcOrd="0" destOrd="0" presId="urn:microsoft.com/office/officeart/2005/8/layout/orgChart1"/>
    <dgm:cxn modelId="{801CDCF1-1A6D-4C1F-8D1F-0A8BDD8E2439}" type="presOf" srcId="{916ABC79-1DBD-4B03-A050-C4089F9EFE04}" destId="{2C88214C-6972-483F-85D9-46347C4EBBAE}" srcOrd="1" destOrd="0" presId="urn:microsoft.com/office/officeart/2005/8/layout/orgChart1"/>
    <dgm:cxn modelId="{B2BB14DC-1B19-4452-8FA4-38EF97F5348A}" type="presOf" srcId="{B3BA16AD-E2B6-4CA8-9DFF-B16A3645F095}" destId="{49235047-98FE-4F9F-B41A-8600AFE4F38B}" srcOrd="0" destOrd="0" presId="urn:microsoft.com/office/officeart/2005/8/layout/orgChart1"/>
    <dgm:cxn modelId="{53C6E37E-67CD-4690-90DF-1FF6B9757011}" type="presOf" srcId="{34E6C630-80A1-4034-9715-FFF2ACE86AA6}" destId="{CF1A3799-3A2C-4C7D-8E52-A4A0B02FB86E}" srcOrd="1" destOrd="0" presId="urn:microsoft.com/office/officeart/2005/8/layout/orgChart1"/>
    <dgm:cxn modelId="{59980147-3B4B-4C6A-9E5F-F662B43D7AFC}" type="presOf" srcId="{01698519-3384-48F0-826A-ED3248C41A81}" destId="{A0B3C4BF-C892-4504-9C6A-FBFC721A46F7}" srcOrd="0" destOrd="0" presId="urn:microsoft.com/office/officeart/2005/8/layout/orgChart1"/>
    <dgm:cxn modelId="{1B2F4B00-F4AD-4815-9FF6-D581A4B67DAF}" type="presOf" srcId="{C1019C3F-FDD7-41DE-B9DD-D35A750A7D3E}" destId="{A0BF2610-2133-42E1-BF30-47193A893EB8}" srcOrd="0" destOrd="0" presId="urn:microsoft.com/office/officeart/2005/8/layout/orgChart1"/>
    <dgm:cxn modelId="{AE0272B1-A37D-480F-91F9-E65F5A339B2F}" srcId="{88008AA2-8FC8-4313-9AC7-75623714EF44}" destId="{0C4EC901-14C9-4A23-9BA3-66BCABBA123B}" srcOrd="0" destOrd="0" parTransId="{C77942E3-DAFA-4FBF-A369-1EB8C26317E4}" sibTransId="{D5C18E9D-4107-4DB7-964A-D9981FBB495B}"/>
    <dgm:cxn modelId="{6C49438B-2520-4A48-87D7-B1D0F8D3922A}" srcId="{1AD6F811-2B6A-4FDE-AD9A-80676AB6DFA1}" destId="{916ABC79-1DBD-4B03-A050-C4089F9EFE04}" srcOrd="0" destOrd="0" parTransId="{10878FBE-9B17-484E-A2ED-8E42897A3E23}" sibTransId="{F8AB6397-DE37-467E-A38B-5672D2364209}"/>
    <dgm:cxn modelId="{4C84C4D2-6072-427C-90EA-0C8CC9803D16}" type="presOf" srcId="{61169A47-9081-490D-97C8-7CDE2520D2D8}" destId="{2E1A4906-2778-457C-BEA7-A298E1D54E5D}" srcOrd="0" destOrd="0" presId="urn:microsoft.com/office/officeart/2005/8/layout/orgChart1"/>
    <dgm:cxn modelId="{5A298F16-A6EE-432B-876A-A68323403C7C}" type="presOf" srcId="{63A5FB3D-EFC1-4A28-9939-3362586C08ED}" destId="{CE07DF6F-5B12-4DCD-8FD7-85567DC22874}" srcOrd="0" destOrd="0" presId="urn:microsoft.com/office/officeart/2005/8/layout/orgChart1"/>
    <dgm:cxn modelId="{E2BFFB27-22C9-445D-AD32-CF1F8F09A14C}" srcId="{61169A47-9081-490D-97C8-7CDE2520D2D8}" destId="{3055643B-625B-413F-B179-B70BDCBD7E41}" srcOrd="0" destOrd="0" parTransId="{1CB83173-5F79-45D4-81F4-D3D984A916BB}" sibTransId="{469695ED-A238-4016-8872-591E519B041C}"/>
    <dgm:cxn modelId="{8D5DA5E5-76F5-4317-A5AF-B1A00622E069}" type="presOf" srcId="{1AD6F811-2B6A-4FDE-AD9A-80676AB6DFA1}" destId="{298E3F32-AF5A-4362-9B0E-1A696BAB8AC5}" srcOrd="0" destOrd="0" presId="urn:microsoft.com/office/officeart/2005/8/layout/orgChart1"/>
    <dgm:cxn modelId="{A56FDCB7-59F0-4AF3-B9E2-F911DC7BCC31}" srcId="{1AD6F811-2B6A-4FDE-AD9A-80676AB6DFA1}" destId="{802F1A25-8558-43ED-83D7-78244B9C1C2E}" srcOrd="4" destOrd="0" parTransId="{63A5FB3D-EFC1-4A28-9939-3362586C08ED}" sibTransId="{20CE2E3A-1640-4676-B532-BD704D997824}"/>
    <dgm:cxn modelId="{E61C9350-ED98-402A-BC8C-622E51F4E284}" type="presOf" srcId="{14619BD7-9F36-4B5A-B28B-9264CCBE11C5}" destId="{02EB897F-96B0-4DE7-A862-C4A5A76C2FE7}" srcOrd="1" destOrd="0" presId="urn:microsoft.com/office/officeart/2005/8/layout/orgChart1"/>
    <dgm:cxn modelId="{68594F67-97CA-4E90-B505-5F3DF7D6D6E2}" type="presOf" srcId="{88008AA2-8FC8-4313-9AC7-75623714EF44}" destId="{69663632-B290-49BC-9620-AB11D862FCA1}" srcOrd="1" destOrd="0" presId="urn:microsoft.com/office/officeart/2005/8/layout/orgChart1"/>
    <dgm:cxn modelId="{5EBADEF8-4A75-4883-A0E0-2F9CF85E40B3}" type="presOf" srcId="{1CB83173-5F79-45D4-81F4-D3D984A916BB}" destId="{E79132B3-0FE4-4FF6-8ED8-9C8C454352F1}" srcOrd="0" destOrd="0" presId="urn:microsoft.com/office/officeart/2005/8/layout/orgChart1"/>
    <dgm:cxn modelId="{4C8DC644-0F7F-49AA-AD08-626DDBC6A827}" type="presOf" srcId="{34E6C630-80A1-4034-9715-FFF2ACE86AA6}" destId="{0D5074B7-E6C2-4C04-A2E7-67F06691DF2C}" srcOrd="0" destOrd="0" presId="urn:microsoft.com/office/officeart/2005/8/layout/orgChart1"/>
    <dgm:cxn modelId="{7573BDA2-42AF-480D-8364-CACF219D838C}" type="presOf" srcId="{0C4EC901-14C9-4A23-9BA3-66BCABBA123B}" destId="{DF747DC0-928E-42F9-854E-4A97A90AF159}" srcOrd="0" destOrd="0" presId="urn:microsoft.com/office/officeart/2005/8/layout/orgChart1"/>
    <dgm:cxn modelId="{7BF8E86D-B3B7-4D5D-BBC9-0E86C9DA052F}" type="presOf" srcId="{3055643B-625B-413F-B179-B70BDCBD7E41}" destId="{1FBEB3EF-B33F-4D12-BD82-35ED435D89C6}" srcOrd="1" destOrd="0" presId="urn:microsoft.com/office/officeart/2005/8/layout/orgChart1"/>
    <dgm:cxn modelId="{74415836-D698-4FF8-A426-A22D04AFB2BC}" srcId="{1AD6F811-2B6A-4FDE-AD9A-80676AB6DFA1}" destId="{C1019C3F-FDD7-41DE-B9DD-D35A750A7D3E}" srcOrd="5" destOrd="0" parTransId="{D25F948B-BC2A-468B-AB71-F6E1006B045F}" sibTransId="{CA84A421-391A-431E-8163-C23D6B7C9F6C}"/>
    <dgm:cxn modelId="{73134210-B91E-4363-B66E-C56F0CB27E4A}" srcId="{1AD6F811-2B6A-4FDE-AD9A-80676AB6DFA1}" destId="{61169A47-9081-490D-97C8-7CDE2520D2D8}" srcOrd="2" destOrd="0" parTransId="{00C499FC-F870-4F9F-820E-D6F82091E0F5}" sibTransId="{19EEB277-59B5-4256-8F8F-18D483FF26FE}"/>
    <dgm:cxn modelId="{3068B4FA-3442-4FA9-9285-6E3E7A13A62F}" type="presOf" srcId="{802F1A25-8558-43ED-83D7-78244B9C1C2E}" destId="{B26800B6-DB62-4C15-95F3-FC47ACF84577}" srcOrd="0" destOrd="0" presId="urn:microsoft.com/office/officeart/2005/8/layout/orgChart1"/>
    <dgm:cxn modelId="{7C13A859-A9E3-4083-870A-AECEBB6B5A91}" srcId="{FF68F9B3-E0B7-496F-BE44-4F9383C9B0FF}" destId="{1AD6F811-2B6A-4FDE-AD9A-80676AB6DFA1}" srcOrd="0" destOrd="0" parTransId="{9EB82A0F-A242-4A52-BEA9-6A3F4755FAC4}" sibTransId="{B6DED3CA-FCC3-41D4-8E46-41960F591E83}"/>
    <dgm:cxn modelId="{3C24B32D-D7EE-4942-9479-821ACFAB0C99}" type="presOf" srcId="{802F1A25-8558-43ED-83D7-78244B9C1C2E}" destId="{A720C82E-1372-4C72-AF90-CEB8AB5B1F35}" srcOrd="1" destOrd="0" presId="urn:microsoft.com/office/officeart/2005/8/layout/orgChart1"/>
    <dgm:cxn modelId="{C1951A51-F641-46F1-9D86-D2AF2B370767}" type="presOf" srcId="{61169A47-9081-490D-97C8-7CDE2520D2D8}" destId="{2000D812-377E-456C-9784-F4970CA1CE45}" srcOrd="1" destOrd="0" presId="urn:microsoft.com/office/officeart/2005/8/layout/orgChart1"/>
    <dgm:cxn modelId="{FDB71B4D-8EC6-4BA3-BD5F-F65BD21BC052}" type="presOf" srcId="{88008AA2-8FC8-4313-9AC7-75623714EF44}" destId="{3A81D705-320E-471B-ADFA-94AA31324C04}" srcOrd="0" destOrd="0" presId="urn:microsoft.com/office/officeart/2005/8/layout/orgChart1"/>
    <dgm:cxn modelId="{F4AFCBB7-73CC-42E0-BA14-486594141394}" type="presOf" srcId="{09EFD654-154F-4D1E-9CAC-436D9F310045}" destId="{9CA9A2B4-AFE2-4EF8-9C73-62E5BFB9C5D1}" srcOrd="0" destOrd="0" presId="urn:microsoft.com/office/officeart/2005/8/layout/orgChart1"/>
    <dgm:cxn modelId="{75374FB1-F5C9-4C77-97B7-9D0D3EB4E305}" srcId="{1AD6F811-2B6A-4FDE-AD9A-80676AB6DFA1}" destId="{B3E1208B-92BB-4010-8DAE-D77564BB0E65}" srcOrd="3" destOrd="0" parTransId="{8435BD10-6097-49EB-8D92-26678263EA62}" sibTransId="{ECAF570F-8490-4173-88E9-EAC30679046D}"/>
    <dgm:cxn modelId="{2FAACBC9-5439-45F9-B1FE-CE5D8BC1DEB4}" srcId="{B3E1208B-92BB-4010-8DAE-D77564BB0E65}" destId="{34E6C630-80A1-4034-9715-FFF2ACE86AA6}" srcOrd="0" destOrd="0" parTransId="{A9A0C0B1-723D-4EA4-8FAB-D6B749FF692E}" sibTransId="{DEAE516F-6C37-437C-8C36-35E266EA1A9A}"/>
    <dgm:cxn modelId="{386BC440-51DB-4820-A31F-B78CA7C3EFCD}" type="presOf" srcId="{4D101D50-EC86-4F9D-BBC5-EC87BC0916A6}" destId="{D6932EE6-F107-4D93-8DAE-17FDDEFCD30B}" srcOrd="0" destOrd="0" presId="urn:microsoft.com/office/officeart/2005/8/layout/orgChart1"/>
    <dgm:cxn modelId="{0646524F-FBD3-43D6-BE36-9C47A53F53A4}" type="presOf" srcId="{3055643B-625B-413F-B179-B70BDCBD7E41}" destId="{2768D4D9-C6E6-4F08-B42E-A15C90A1310E}" srcOrd="0" destOrd="0" presId="urn:microsoft.com/office/officeart/2005/8/layout/orgChart1"/>
    <dgm:cxn modelId="{905EF6F8-DA9A-4762-910E-2DC632212D6E}" srcId="{802F1A25-8558-43ED-83D7-78244B9C1C2E}" destId="{05099249-AA79-448F-B83F-8D780C2388E1}" srcOrd="0" destOrd="0" parTransId="{01698519-3384-48F0-826A-ED3248C41A81}" sibTransId="{D1C7D5D8-5EBD-4BC0-8F90-7275FE20140E}"/>
    <dgm:cxn modelId="{DD7D9BFD-B21E-4171-8854-1B3777A5023E}" type="presOf" srcId="{916ABC79-1DBD-4B03-A050-C4089F9EFE04}" destId="{899071A9-B9AC-4D87-A821-7FDAC9C0E7B6}" srcOrd="0" destOrd="0" presId="urn:microsoft.com/office/officeart/2005/8/layout/orgChart1"/>
    <dgm:cxn modelId="{F303F997-1CF5-43A0-AB1E-82C9650AF530}" type="presOf" srcId="{14619BD7-9F36-4B5A-B28B-9264CCBE11C5}" destId="{515EF723-29C2-49B6-A9A8-80E7486E872A}" srcOrd="0" destOrd="0" presId="urn:microsoft.com/office/officeart/2005/8/layout/orgChart1"/>
    <dgm:cxn modelId="{62D186FA-3E87-4DE9-B026-7C9164FC6AAD}" type="presOf" srcId="{B3E1208B-92BB-4010-8DAE-D77564BB0E65}" destId="{C2D502EA-4B82-4ECB-9C1C-4B44641A31C0}" srcOrd="1" destOrd="0" presId="urn:microsoft.com/office/officeart/2005/8/layout/orgChart1"/>
    <dgm:cxn modelId="{9015E552-A08F-4A05-B9A0-309A4339B81E}" type="presOf" srcId="{1AD6F811-2B6A-4FDE-AD9A-80676AB6DFA1}" destId="{D4E85B95-C55D-4632-AAA0-2832752CAB2C}" srcOrd="1" destOrd="0" presId="urn:microsoft.com/office/officeart/2005/8/layout/orgChart1"/>
    <dgm:cxn modelId="{E76E0E56-410C-4C7C-8E26-95253725F41B}" type="presOf" srcId="{09EFD654-154F-4D1E-9CAC-436D9F310045}" destId="{3F14B75D-4C5B-47B6-883D-27836A0A5DB0}" srcOrd="1" destOrd="0" presId="urn:microsoft.com/office/officeart/2005/8/layout/orgChart1"/>
    <dgm:cxn modelId="{FD2824AB-9A85-4B91-A430-D113EF88D43C}" srcId="{C1019C3F-FDD7-41DE-B9DD-D35A750A7D3E}" destId="{14619BD7-9F36-4B5A-B28B-9264CCBE11C5}" srcOrd="0" destOrd="0" parTransId="{4D101D50-EC86-4F9D-BBC5-EC87BC0916A6}" sibTransId="{6108D060-4D19-4395-97AC-1923E53FDC0B}"/>
    <dgm:cxn modelId="{DABF499F-3885-4A4F-AF3C-8906970B69F2}" srcId="{1AD6F811-2B6A-4FDE-AD9A-80676AB6DFA1}" destId="{88008AA2-8FC8-4313-9AC7-75623714EF44}" srcOrd="6" destOrd="0" parTransId="{B3BA16AD-E2B6-4CA8-9DFF-B16A3645F095}" sibTransId="{7BFB760F-0BBB-46B3-932E-10D4671390C5}"/>
    <dgm:cxn modelId="{8BD8B762-F554-4D4F-A983-CDC56ACB1AFD}" type="presOf" srcId="{FF68F9B3-E0B7-496F-BE44-4F9383C9B0FF}" destId="{694C365D-ADF7-4532-80D4-57A49DE55CF9}" srcOrd="0" destOrd="0" presId="urn:microsoft.com/office/officeart/2005/8/layout/orgChart1"/>
    <dgm:cxn modelId="{6A7CB055-B583-4EAC-92F0-37F635D3521D}" type="presOf" srcId="{C77942E3-DAFA-4FBF-A369-1EB8C26317E4}" destId="{153C0CFE-DAD4-4650-AB11-F67B8A7B5EF4}" srcOrd="0" destOrd="0" presId="urn:microsoft.com/office/officeart/2005/8/layout/orgChart1"/>
    <dgm:cxn modelId="{4D261B3F-F713-4152-BC05-B58588F2A577}" type="presOf" srcId="{C1019C3F-FDD7-41DE-B9DD-D35A750A7D3E}" destId="{D3180F7F-0E99-4FE7-B079-BA0A1FD9E25D}" srcOrd="1" destOrd="0" presId="urn:microsoft.com/office/officeart/2005/8/layout/orgChart1"/>
    <dgm:cxn modelId="{7000617C-C860-4DCD-B087-180FF3FC4FF4}" type="presOf" srcId="{00C499FC-F870-4F9F-820E-D6F82091E0F5}" destId="{83C2336E-E42F-4E86-AC3C-55BBCD4CFE3E}" srcOrd="0" destOrd="0" presId="urn:microsoft.com/office/officeart/2005/8/layout/orgChart1"/>
    <dgm:cxn modelId="{AA9C4E7E-429F-472F-BD32-652B828B53F9}" type="presOf" srcId="{05099249-AA79-448F-B83F-8D780C2388E1}" destId="{DB43A645-7BBA-45AB-A2EE-252C633FFF76}" srcOrd="0" destOrd="0" presId="urn:microsoft.com/office/officeart/2005/8/layout/orgChart1"/>
    <dgm:cxn modelId="{903DCD73-1057-4ED8-9CF0-A4CFAAB0FBEA}" type="presOf" srcId="{AEC9D87C-01BE-4914-AC8D-E356C70CB45A}" destId="{FB51E6D1-C079-4879-8624-CED2FA8945D2}" srcOrd="0" destOrd="0" presId="urn:microsoft.com/office/officeart/2005/8/layout/orgChart1"/>
    <dgm:cxn modelId="{590C7447-7E3F-4934-B04E-70EBE24DD048}" type="presOf" srcId="{D25F948B-BC2A-468B-AB71-F6E1006B045F}" destId="{60965C4D-CB95-4199-9683-41C534A9300C}" srcOrd="0" destOrd="0" presId="urn:microsoft.com/office/officeart/2005/8/layout/orgChart1"/>
    <dgm:cxn modelId="{73EC1BF8-6D27-435E-9E12-C918A90A2916}" srcId="{1AD6F811-2B6A-4FDE-AD9A-80676AB6DFA1}" destId="{09EFD654-154F-4D1E-9CAC-436D9F310045}" srcOrd="1" destOrd="0" parTransId="{AEC9D87C-01BE-4914-AC8D-E356C70CB45A}" sibTransId="{8C7DB650-36B1-4BB4-AFFD-179D596A591E}"/>
    <dgm:cxn modelId="{64E2C18E-D371-4682-BEC0-40EE5F961D89}" type="presOf" srcId="{0C4EC901-14C9-4A23-9BA3-66BCABBA123B}" destId="{EF4645A4-317C-40FC-9180-EDEA8BC5FC35}" srcOrd="1" destOrd="0" presId="urn:microsoft.com/office/officeart/2005/8/layout/orgChart1"/>
    <dgm:cxn modelId="{7025101F-2F79-4EF5-A8B8-16FC6A7D7750}" type="presOf" srcId="{A9A0C0B1-723D-4EA4-8FAB-D6B749FF692E}" destId="{6457456F-2D02-4735-97C1-F6949B68C2A7}" srcOrd="0" destOrd="0" presId="urn:microsoft.com/office/officeart/2005/8/layout/orgChart1"/>
    <dgm:cxn modelId="{B9A6C451-21EF-4F94-A1F8-193AEA5E4BED}" type="presOf" srcId="{10878FBE-9B17-484E-A2ED-8E42897A3E23}" destId="{E07BAF3D-848A-4F40-984B-EF23B2730C99}" srcOrd="0" destOrd="0" presId="urn:microsoft.com/office/officeart/2005/8/layout/orgChart1"/>
    <dgm:cxn modelId="{FB9277BF-3660-4617-867A-5AC11E748145}" type="presOf" srcId="{05099249-AA79-448F-B83F-8D780C2388E1}" destId="{CF4B5921-9E62-498E-8C51-7BAE21C1D860}" srcOrd="1" destOrd="0" presId="urn:microsoft.com/office/officeart/2005/8/layout/orgChart1"/>
    <dgm:cxn modelId="{4D4FCB11-27F6-49CB-9486-1F802B20856A}" type="presOf" srcId="{8435BD10-6097-49EB-8D92-26678263EA62}" destId="{C6E46974-7677-4B66-B9AF-7CA6A43EBBEB}" srcOrd="0" destOrd="0" presId="urn:microsoft.com/office/officeart/2005/8/layout/orgChart1"/>
    <dgm:cxn modelId="{F26E6C70-A284-4634-BC6A-655287E22E83}" type="presParOf" srcId="{694C365D-ADF7-4532-80D4-57A49DE55CF9}" destId="{DC456228-CFEC-45FA-B7C7-23B2C2026B0E}" srcOrd="0" destOrd="0" presId="urn:microsoft.com/office/officeart/2005/8/layout/orgChart1"/>
    <dgm:cxn modelId="{B0421803-785A-4D2F-8898-660C0E99D576}" type="presParOf" srcId="{DC456228-CFEC-45FA-B7C7-23B2C2026B0E}" destId="{ECE023AC-EA5F-460A-9F9E-04C7526258FB}" srcOrd="0" destOrd="0" presId="urn:microsoft.com/office/officeart/2005/8/layout/orgChart1"/>
    <dgm:cxn modelId="{C1DD28AD-78F1-41E2-AF9F-8060FD1C2972}" type="presParOf" srcId="{ECE023AC-EA5F-460A-9F9E-04C7526258FB}" destId="{298E3F32-AF5A-4362-9B0E-1A696BAB8AC5}" srcOrd="0" destOrd="0" presId="urn:microsoft.com/office/officeart/2005/8/layout/orgChart1"/>
    <dgm:cxn modelId="{56E80913-43B9-4109-A47F-48A892879CAC}" type="presParOf" srcId="{ECE023AC-EA5F-460A-9F9E-04C7526258FB}" destId="{D4E85B95-C55D-4632-AAA0-2832752CAB2C}" srcOrd="1" destOrd="0" presId="urn:microsoft.com/office/officeart/2005/8/layout/orgChart1"/>
    <dgm:cxn modelId="{2A5A0560-D316-4A14-888C-02A0E2EE33A3}" type="presParOf" srcId="{DC456228-CFEC-45FA-B7C7-23B2C2026B0E}" destId="{548696F5-950E-4A6F-A7AF-68E28E4E3F9B}" srcOrd="1" destOrd="0" presId="urn:microsoft.com/office/officeart/2005/8/layout/orgChart1"/>
    <dgm:cxn modelId="{56F2E946-92D5-425F-A69E-220DF775EE0A}" type="presParOf" srcId="{548696F5-950E-4A6F-A7AF-68E28E4E3F9B}" destId="{83C2336E-E42F-4E86-AC3C-55BBCD4CFE3E}" srcOrd="0" destOrd="0" presId="urn:microsoft.com/office/officeart/2005/8/layout/orgChart1"/>
    <dgm:cxn modelId="{1E59FEE1-3113-484C-98D5-2BF80BD7CEF4}" type="presParOf" srcId="{548696F5-950E-4A6F-A7AF-68E28E4E3F9B}" destId="{90D1383F-3FA9-4729-95C1-0EA66F4065DC}" srcOrd="1" destOrd="0" presId="urn:microsoft.com/office/officeart/2005/8/layout/orgChart1"/>
    <dgm:cxn modelId="{A49BAD27-7337-4B70-8AFF-5E89206F3819}" type="presParOf" srcId="{90D1383F-3FA9-4729-95C1-0EA66F4065DC}" destId="{B135E918-7226-4B97-A9AA-F0BE721D1BCD}" srcOrd="0" destOrd="0" presId="urn:microsoft.com/office/officeart/2005/8/layout/orgChart1"/>
    <dgm:cxn modelId="{0AA1C1B9-9B63-43D4-9529-BC53F89E0794}" type="presParOf" srcId="{B135E918-7226-4B97-A9AA-F0BE721D1BCD}" destId="{2E1A4906-2778-457C-BEA7-A298E1D54E5D}" srcOrd="0" destOrd="0" presId="urn:microsoft.com/office/officeart/2005/8/layout/orgChart1"/>
    <dgm:cxn modelId="{8FB28488-07A7-4911-9F47-21E545334E41}" type="presParOf" srcId="{B135E918-7226-4B97-A9AA-F0BE721D1BCD}" destId="{2000D812-377E-456C-9784-F4970CA1CE45}" srcOrd="1" destOrd="0" presId="urn:microsoft.com/office/officeart/2005/8/layout/orgChart1"/>
    <dgm:cxn modelId="{70FB1440-847D-4325-873C-B4964C71B4BA}" type="presParOf" srcId="{90D1383F-3FA9-4729-95C1-0EA66F4065DC}" destId="{A798B067-A508-42F0-BA40-D968990662BC}" srcOrd="1" destOrd="0" presId="urn:microsoft.com/office/officeart/2005/8/layout/orgChart1"/>
    <dgm:cxn modelId="{BBE284FF-4EC9-43C1-BC40-631A5BBFBF91}" type="presParOf" srcId="{A798B067-A508-42F0-BA40-D968990662BC}" destId="{E79132B3-0FE4-4FF6-8ED8-9C8C454352F1}" srcOrd="0" destOrd="0" presId="urn:microsoft.com/office/officeart/2005/8/layout/orgChart1"/>
    <dgm:cxn modelId="{E85800F2-869D-442D-8D7A-336B8E2328C9}" type="presParOf" srcId="{A798B067-A508-42F0-BA40-D968990662BC}" destId="{17CB9BA1-63EE-408D-878E-B9F65E5E3525}" srcOrd="1" destOrd="0" presId="urn:microsoft.com/office/officeart/2005/8/layout/orgChart1"/>
    <dgm:cxn modelId="{E58BDC76-1E35-48ED-B239-C504AC1B27F5}" type="presParOf" srcId="{17CB9BA1-63EE-408D-878E-B9F65E5E3525}" destId="{AD49E61B-3D76-4DC8-91A1-953B3F00FDEA}" srcOrd="0" destOrd="0" presId="urn:microsoft.com/office/officeart/2005/8/layout/orgChart1"/>
    <dgm:cxn modelId="{E1D3F60B-AC78-4C0F-AB6D-C9515A6BD3E8}" type="presParOf" srcId="{AD49E61B-3D76-4DC8-91A1-953B3F00FDEA}" destId="{2768D4D9-C6E6-4F08-B42E-A15C90A1310E}" srcOrd="0" destOrd="0" presId="urn:microsoft.com/office/officeart/2005/8/layout/orgChart1"/>
    <dgm:cxn modelId="{46AEBE0D-25B4-40EA-B18E-9CC8745C5DDA}" type="presParOf" srcId="{AD49E61B-3D76-4DC8-91A1-953B3F00FDEA}" destId="{1FBEB3EF-B33F-4D12-BD82-35ED435D89C6}" srcOrd="1" destOrd="0" presId="urn:microsoft.com/office/officeart/2005/8/layout/orgChart1"/>
    <dgm:cxn modelId="{93C8FBE8-6718-4D49-B608-DCB04756C8AD}" type="presParOf" srcId="{17CB9BA1-63EE-408D-878E-B9F65E5E3525}" destId="{42414B65-8FB9-405E-917B-24CAE48F6A9C}" srcOrd="1" destOrd="0" presId="urn:microsoft.com/office/officeart/2005/8/layout/orgChart1"/>
    <dgm:cxn modelId="{39B98F46-CC63-4BA6-8844-60F6B563AFCB}" type="presParOf" srcId="{17CB9BA1-63EE-408D-878E-B9F65E5E3525}" destId="{A37CB91E-05D1-48CF-B720-4E8B79E0A7FD}" srcOrd="2" destOrd="0" presId="urn:microsoft.com/office/officeart/2005/8/layout/orgChart1"/>
    <dgm:cxn modelId="{E397D6D7-2678-42B3-8A13-FF91A4040EAE}" type="presParOf" srcId="{90D1383F-3FA9-4729-95C1-0EA66F4065DC}" destId="{3B065AF3-C641-4BEA-94FF-386A487D71AD}" srcOrd="2" destOrd="0" presId="urn:microsoft.com/office/officeart/2005/8/layout/orgChart1"/>
    <dgm:cxn modelId="{E31942A1-1E59-4B54-9845-A9D12553F7BF}" type="presParOf" srcId="{548696F5-950E-4A6F-A7AF-68E28E4E3F9B}" destId="{C6E46974-7677-4B66-B9AF-7CA6A43EBBEB}" srcOrd="2" destOrd="0" presId="urn:microsoft.com/office/officeart/2005/8/layout/orgChart1"/>
    <dgm:cxn modelId="{02221CE8-9AA7-4E61-A8AC-3B2118EA0258}" type="presParOf" srcId="{548696F5-950E-4A6F-A7AF-68E28E4E3F9B}" destId="{50904605-7635-415B-B7B6-B4F5FE694D05}" srcOrd="3" destOrd="0" presId="urn:microsoft.com/office/officeart/2005/8/layout/orgChart1"/>
    <dgm:cxn modelId="{EB33F73B-0701-4C14-9C66-61EAFB25B85D}" type="presParOf" srcId="{50904605-7635-415B-B7B6-B4F5FE694D05}" destId="{1645D81C-57AC-4D67-9CFE-79DE88151E49}" srcOrd="0" destOrd="0" presId="urn:microsoft.com/office/officeart/2005/8/layout/orgChart1"/>
    <dgm:cxn modelId="{77155925-2EEF-4263-A642-18027BE74EE1}" type="presParOf" srcId="{1645D81C-57AC-4D67-9CFE-79DE88151E49}" destId="{81314C8B-BF56-4006-B4F8-08B0048091E8}" srcOrd="0" destOrd="0" presId="urn:microsoft.com/office/officeart/2005/8/layout/orgChart1"/>
    <dgm:cxn modelId="{141ACD2A-7F25-487D-AC52-0E3544EBFA6B}" type="presParOf" srcId="{1645D81C-57AC-4D67-9CFE-79DE88151E49}" destId="{C2D502EA-4B82-4ECB-9C1C-4B44641A31C0}" srcOrd="1" destOrd="0" presId="urn:microsoft.com/office/officeart/2005/8/layout/orgChart1"/>
    <dgm:cxn modelId="{8885AA7C-3C50-48C0-BC94-41BD4F0FB54D}" type="presParOf" srcId="{50904605-7635-415B-B7B6-B4F5FE694D05}" destId="{F8C8E2AD-18B3-4F34-BEC8-5F154DC70ADE}" srcOrd="1" destOrd="0" presId="urn:microsoft.com/office/officeart/2005/8/layout/orgChart1"/>
    <dgm:cxn modelId="{0E4A81E1-57C3-4B16-B218-D82D31A727AF}" type="presParOf" srcId="{F8C8E2AD-18B3-4F34-BEC8-5F154DC70ADE}" destId="{6457456F-2D02-4735-97C1-F6949B68C2A7}" srcOrd="0" destOrd="0" presId="urn:microsoft.com/office/officeart/2005/8/layout/orgChart1"/>
    <dgm:cxn modelId="{D5AAB64B-50E9-49A8-9003-A7CA50B383A0}" type="presParOf" srcId="{F8C8E2AD-18B3-4F34-BEC8-5F154DC70ADE}" destId="{457C890B-A1FD-4DA7-B6EB-8AFED29D9EEE}" srcOrd="1" destOrd="0" presId="urn:microsoft.com/office/officeart/2005/8/layout/orgChart1"/>
    <dgm:cxn modelId="{5BF84628-E427-403D-A0F5-592DEC69810E}" type="presParOf" srcId="{457C890B-A1FD-4DA7-B6EB-8AFED29D9EEE}" destId="{3A7DC4A9-C5FA-440B-86AE-2B260B3B2B96}" srcOrd="0" destOrd="0" presId="urn:microsoft.com/office/officeart/2005/8/layout/orgChart1"/>
    <dgm:cxn modelId="{FC796C66-696A-4045-B502-EED0B3BF928C}" type="presParOf" srcId="{3A7DC4A9-C5FA-440B-86AE-2B260B3B2B96}" destId="{0D5074B7-E6C2-4C04-A2E7-67F06691DF2C}" srcOrd="0" destOrd="0" presId="urn:microsoft.com/office/officeart/2005/8/layout/orgChart1"/>
    <dgm:cxn modelId="{CC53CF68-B9DA-48E5-B3F8-7579AAF04C8D}" type="presParOf" srcId="{3A7DC4A9-C5FA-440B-86AE-2B260B3B2B96}" destId="{CF1A3799-3A2C-4C7D-8E52-A4A0B02FB86E}" srcOrd="1" destOrd="0" presId="urn:microsoft.com/office/officeart/2005/8/layout/orgChart1"/>
    <dgm:cxn modelId="{636C84BF-2CCC-4060-A06D-0FEBFCE67168}" type="presParOf" srcId="{457C890B-A1FD-4DA7-B6EB-8AFED29D9EEE}" destId="{DEEFC1C5-3F57-48BF-8D2C-04CF58924E09}" srcOrd="1" destOrd="0" presId="urn:microsoft.com/office/officeart/2005/8/layout/orgChart1"/>
    <dgm:cxn modelId="{287A47F9-A250-40D8-819E-6055F31F6688}" type="presParOf" srcId="{457C890B-A1FD-4DA7-B6EB-8AFED29D9EEE}" destId="{23DDA1A1-E488-421A-8DC0-292D184AC841}" srcOrd="2" destOrd="0" presId="urn:microsoft.com/office/officeart/2005/8/layout/orgChart1"/>
    <dgm:cxn modelId="{4457AB19-6187-4CC5-979D-1F13A3B0AC3C}" type="presParOf" srcId="{50904605-7635-415B-B7B6-B4F5FE694D05}" destId="{9A3D37D6-4072-45C0-B9D9-EEA50FAB22D0}" srcOrd="2" destOrd="0" presId="urn:microsoft.com/office/officeart/2005/8/layout/orgChart1"/>
    <dgm:cxn modelId="{7C053130-1D2B-4DF8-A514-416E7C1C1948}" type="presParOf" srcId="{548696F5-950E-4A6F-A7AF-68E28E4E3F9B}" destId="{CE07DF6F-5B12-4DCD-8FD7-85567DC22874}" srcOrd="4" destOrd="0" presId="urn:microsoft.com/office/officeart/2005/8/layout/orgChart1"/>
    <dgm:cxn modelId="{81C91E89-4322-4BF3-9C37-6D0E088C8649}" type="presParOf" srcId="{548696F5-950E-4A6F-A7AF-68E28E4E3F9B}" destId="{CE1F333D-5D51-4668-BA4F-392D7BDD6FDB}" srcOrd="5" destOrd="0" presId="urn:microsoft.com/office/officeart/2005/8/layout/orgChart1"/>
    <dgm:cxn modelId="{D2F685F7-7F22-4077-86D1-56DCC9AAFDEB}" type="presParOf" srcId="{CE1F333D-5D51-4668-BA4F-392D7BDD6FDB}" destId="{5E79665D-E3F8-4A29-B0B2-AE4479BEDACE}" srcOrd="0" destOrd="0" presId="urn:microsoft.com/office/officeart/2005/8/layout/orgChart1"/>
    <dgm:cxn modelId="{6A0779E8-5E17-4E43-8336-FEDE4D4C7AFB}" type="presParOf" srcId="{5E79665D-E3F8-4A29-B0B2-AE4479BEDACE}" destId="{B26800B6-DB62-4C15-95F3-FC47ACF84577}" srcOrd="0" destOrd="0" presId="urn:microsoft.com/office/officeart/2005/8/layout/orgChart1"/>
    <dgm:cxn modelId="{F0F4540B-5131-4675-A9F3-DA6C71001A2B}" type="presParOf" srcId="{5E79665D-E3F8-4A29-B0B2-AE4479BEDACE}" destId="{A720C82E-1372-4C72-AF90-CEB8AB5B1F35}" srcOrd="1" destOrd="0" presId="urn:microsoft.com/office/officeart/2005/8/layout/orgChart1"/>
    <dgm:cxn modelId="{19FE58CD-A5F1-483B-BC59-511D6358DA35}" type="presParOf" srcId="{CE1F333D-5D51-4668-BA4F-392D7BDD6FDB}" destId="{CD31BD32-75A2-4E1A-8605-8ECDB2A3BCC5}" srcOrd="1" destOrd="0" presId="urn:microsoft.com/office/officeart/2005/8/layout/orgChart1"/>
    <dgm:cxn modelId="{68C17B1B-9B53-4056-8809-6EE7CDCD4670}" type="presParOf" srcId="{CD31BD32-75A2-4E1A-8605-8ECDB2A3BCC5}" destId="{A0B3C4BF-C892-4504-9C6A-FBFC721A46F7}" srcOrd="0" destOrd="0" presId="urn:microsoft.com/office/officeart/2005/8/layout/orgChart1"/>
    <dgm:cxn modelId="{70AD69A2-F794-4F46-B940-3571D05FDA5E}" type="presParOf" srcId="{CD31BD32-75A2-4E1A-8605-8ECDB2A3BCC5}" destId="{37027BB3-1366-4545-ACF0-D77B69F39DED}" srcOrd="1" destOrd="0" presId="urn:microsoft.com/office/officeart/2005/8/layout/orgChart1"/>
    <dgm:cxn modelId="{E8C510C8-B41F-4B49-B4A7-0195F5D32723}" type="presParOf" srcId="{37027BB3-1366-4545-ACF0-D77B69F39DED}" destId="{167151A5-ECAE-400A-BCA9-7DFB55D2F1AB}" srcOrd="0" destOrd="0" presId="urn:microsoft.com/office/officeart/2005/8/layout/orgChart1"/>
    <dgm:cxn modelId="{EAE9A5D2-D322-4420-986F-C04CDE8FAE01}" type="presParOf" srcId="{167151A5-ECAE-400A-BCA9-7DFB55D2F1AB}" destId="{DB43A645-7BBA-45AB-A2EE-252C633FFF76}" srcOrd="0" destOrd="0" presId="urn:microsoft.com/office/officeart/2005/8/layout/orgChart1"/>
    <dgm:cxn modelId="{1C222A5E-4364-43A6-B3EF-CBB022D6D111}" type="presParOf" srcId="{167151A5-ECAE-400A-BCA9-7DFB55D2F1AB}" destId="{CF4B5921-9E62-498E-8C51-7BAE21C1D860}" srcOrd="1" destOrd="0" presId="urn:microsoft.com/office/officeart/2005/8/layout/orgChart1"/>
    <dgm:cxn modelId="{A339C840-0327-40D4-87E4-194B6D452A98}" type="presParOf" srcId="{37027BB3-1366-4545-ACF0-D77B69F39DED}" destId="{6D9BF378-7DA9-4BF1-BF03-B418FD0D5C00}" srcOrd="1" destOrd="0" presId="urn:microsoft.com/office/officeart/2005/8/layout/orgChart1"/>
    <dgm:cxn modelId="{73C51B12-2626-4750-A42D-A88D582E4842}" type="presParOf" srcId="{37027BB3-1366-4545-ACF0-D77B69F39DED}" destId="{78D7A1CE-6292-48DD-9D45-7BA52EA9999C}" srcOrd="2" destOrd="0" presId="urn:microsoft.com/office/officeart/2005/8/layout/orgChart1"/>
    <dgm:cxn modelId="{2CF2AA4F-1BB8-47FB-8607-0FA5510BCFEA}" type="presParOf" srcId="{CE1F333D-5D51-4668-BA4F-392D7BDD6FDB}" destId="{844D4661-7BB4-469F-9965-F2212F90BC01}" srcOrd="2" destOrd="0" presId="urn:microsoft.com/office/officeart/2005/8/layout/orgChart1"/>
    <dgm:cxn modelId="{407581B8-AAAE-4DAC-B3FB-A2378E68A7B3}" type="presParOf" srcId="{548696F5-950E-4A6F-A7AF-68E28E4E3F9B}" destId="{60965C4D-CB95-4199-9683-41C534A9300C}" srcOrd="6" destOrd="0" presId="urn:microsoft.com/office/officeart/2005/8/layout/orgChart1"/>
    <dgm:cxn modelId="{A9DA8CD2-EAF9-42D7-8CB0-49B66D0B1A24}" type="presParOf" srcId="{548696F5-950E-4A6F-A7AF-68E28E4E3F9B}" destId="{F11236F3-8E0F-4C4F-A8D0-0DF006F705B8}" srcOrd="7" destOrd="0" presId="urn:microsoft.com/office/officeart/2005/8/layout/orgChart1"/>
    <dgm:cxn modelId="{0D26772D-8DEF-4057-B3AA-B41741C65E4F}" type="presParOf" srcId="{F11236F3-8E0F-4C4F-A8D0-0DF006F705B8}" destId="{4F356AF5-4791-4C89-A244-C6353EFB5FFC}" srcOrd="0" destOrd="0" presId="urn:microsoft.com/office/officeart/2005/8/layout/orgChart1"/>
    <dgm:cxn modelId="{AABBF419-6F6B-4104-818B-7CBA0D71E5EE}" type="presParOf" srcId="{4F356AF5-4791-4C89-A244-C6353EFB5FFC}" destId="{A0BF2610-2133-42E1-BF30-47193A893EB8}" srcOrd="0" destOrd="0" presId="urn:microsoft.com/office/officeart/2005/8/layout/orgChart1"/>
    <dgm:cxn modelId="{740C7043-5202-4488-9F54-F8002DBCEDD7}" type="presParOf" srcId="{4F356AF5-4791-4C89-A244-C6353EFB5FFC}" destId="{D3180F7F-0E99-4FE7-B079-BA0A1FD9E25D}" srcOrd="1" destOrd="0" presId="urn:microsoft.com/office/officeart/2005/8/layout/orgChart1"/>
    <dgm:cxn modelId="{3DD99CE3-D1B7-499B-8EE9-98ABA093163D}" type="presParOf" srcId="{F11236F3-8E0F-4C4F-A8D0-0DF006F705B8}" destId="{D3AEA6C3-B0E8-4EF5-B146-E67000F05927}" srcOrd="1" destOrd="0" presId="urn:microsoft.com/office/officeart/2005/8/layout/orgChart1"/>
    <dgm:cxn modelId="{F837F9E7-FCB2-4DC9-A84D-1EAB91897DC6}" type="presParOf" srcId="{D3AEA6C3-B0E8-4EF5-B146-E67000F05927}" destId="{D6932EE6-F107-4D93-8DAE-17FDDEFCD30B}" srcOrd="0" destOrd="0" presId="urn:microsoft.com/office/officeart/2005/8/layout/orgChart1"/>
    <dgm:cxn modelId="{A734DDDC-0F08-4B86-A8C0-5C810C2499E5}" type="presParOf" srcId="{D3AEA6C3-B0E8-4EF5-B146-E67000F05927}" destId="{2B933151-4A8B-46C2-851F-7E99350F1F19}" srcOrd="1" destOrd="0" presId="urn:microsoft.com/office/officeart/2005/8/layout/orgChart1"/>
    <dgm:cxn modelId="{202D5E8B-AA19-4C92-9A06-D4F496B13067}" type="presParOf" srcId="{2B933151-4A8B-46C2-851F-7E99350F1F19}" destId="{CA1A7734-4678-485B-90AD-A5FD3E6EACA1}" srcOrd="0" destOrd="0" presId="urn:microsoft.com/office/officeart/2005/8/layout/orgChart1"/>
    <dgm:cxn modelId="{DA71DE13-882F-4CBB-BECD-95F854A5E4B0}" type="presParOf" srcId="{CA1A7734-4678-485B-90AD-A5FD3E6EACA1}" destId="{515EF723-29C2-49B6-A9A8-80E7486E872A}" srcOrd="0" destOrd="0" presId="urn:microsoft.com/office/officeart/2005/8/layout/orgChart1"/>
    <dgm:cxn modelId="{CCF3C282-32B2-42A6-B70C-6C9441C3E085}" type="presParOf" srcId="{CA1A7734-4678-485B-90AD-A5FD3E6EACA1}" destId="{02EB897F-96B0-4DE7-A862-C4A5A76C2FE7}" srcOrd="1" destOrd="0" presId="urn:microsoft.com/office/officeart/2005/8/layout/orgChart1"/>
    <dgm:cxn modelId="{CD74DA2F-209B-413B-A402-A365B8F983EC}" type="presParOf" srcId="{2B933151-4A8B-46C2-851F-7E99350F1F19}" destId="{B379A1A3-3A2F-4226-8DFD-B8C53D5A15ED}" srcOrd="1" destOrd="0" presId="urn:microsoft.com/office/officeart/2005/8/layout/orgChart1"/>
    <dgm:cxn modelId="{5A39263E-D3CE-403A-8A57-D494DEE7A3F7}" type="presParOf" srcId="{2B933151-4A8B-46C2-851F-7E99350F1F19}" destId="{B4CF57EF-3DF0-44DE-B1B0-40A621EC2A21}" srcOrd="2" destOrd="0" presId="urn:microsoft.com/office/officeart/2005/8/layout/orgChart1"/>
    <dgm:cxn modelId="{EC631264-E32D-4665-976E-47E0F3F6F5D2}" type="presParOf" srcId="{F11236F3-8E0F-4C4F-A8D0-0DF006F705B8}" destId="{F0AF7366-08B9-4F51-8475-397EF00B0240}" srcOrd="2" destOrd="0" presId="urn:microsoft.com/office/officeart/2005/8/layout/orgChart1"/>
    <dgm:cxn modelId="{E81DDB49-AEF1-48EE-A98E-AA38E9E5089B}" type="presParOf" srcId="{548696F5-950E-4A6F-A7AF-68E28E4E3F9B}" destId="{49235047-98FE-4F9F-B41A-8600AFE4F38B}" srcOrd="8" destOrd="0" presId="urn:microsoft.com/office/officeart/2005/8/layout/orgChart1"/>
    <dgm:cxn modelId="{44177266-F55E-4B91-A264-BC28B15526B9}" type="presParOf" srcId="{548696F5-950E-4A6F-A7AF-68E28E4E3F9B}" destId="{1E9E7A5E-5930-4C5C-90B0-A7499562ED2F}" srcOrd="9" destOrd="0" presId="urn:microsoft.com/office/officeart/2005/8/layout/orgChart1"/>
    <dgm:cxn modelId="{D4CF3CA7-DA5E-461A-BFC9-F95C806993AB}" type="presParOf" srcId="{1E9E7A5E-5930-4C5C-90B0-A7499562ED2F}" destId="{E0F049A2-1B8D-40E9-AABB-DEAED7656C8A}" srcOrd="0" destOrd="0" presId="urn:microsoft.com/office/officeart/2005/8/layout/orgChart1"/>
    <dgm:cxn modelId="{39CD30DE-C016-41B5-A3FD-B4F6AA249CAC}" type="presParOf" srcId="{E0F049A2-1B8D-40E9-AABB-DEAED7656C8A}" destId="{3A81D705-320E-471B-ADFA-94AA31324C04}" srcOrd="0" destOrd="0" presId="urn:microsoft.com/office/officeart/2005/8/layout/orgChart1"/>
    <dgm:cxn modelId="{57488268-D23F-49EF-8FCE-4655AB897BBA}" type="presParOf" srcId="{E0F049A2-1B8D-40E9-AABB-DEAED7656C8A}" destId="{69663632-B290-49BC-9620-AB11D862FCA1}" srcOrd="1" destOrd="0" presId="urn:microsoft.com/office/officeart/2005/8/layout/orgChart1"/>
    <dgm:cxn modelId="{5FFBBC65-E8B0-4BEF-BC43-7E3FF6B5D5B4}" type="presParOf" srcId="{1E9E7A5E-5930-4C5C-90B0-A7499562ED2F}" destId="{876713E9-5C5D-4C59-BFF7-7374A600242B}" srcOrd="1" destOrd="0" presId="urn:microsoft.com/office/officeart/2005/8/layout/orgChart1"/>
    <dgm:cxn modelId="{3B1D93DA-925F-485A-8978-C77CFE57C27F}" type="presParOf" srcId="{876713E9-5C5D-4C59-BFF7-7374A600242B}" destId="{153C0CFE-DAD4-4650-AB11-F67B8A7B5EF4}" srcOrd="0" destOrd="0" presId="urn:microsoft.com/office/officeart/2005/8/layout/orgChart1"/>
    <dgm:cxn modelId="{DE95DA5D-9F50-4D7B-8AD9-5DD36A70B190}" type="presParOf" srcId="{876713E9-5C5D-4C59-BFF7-7374A600242B}" destId="{45D08E3F-EA1D-427F-89F0-43F195C33D57}" srcOrd="1" destOrd="0" presId="urn:microsoft.com/office/officeart/2005/8/layout/orgChart1"/>
    <dgm:cxn modelId="{A2B9B07C-77FF-4745-AF74-2D32B56DAF1C}" type="presParOf" srcId="{45D08E3F-EA1D-427F-89F0-43F195C33D57}" destId="{9A03462C-F298-486F-B07D-BDF1FF1C2712}" srcOrd="0" destOrd="0" presId="urn:microsoft.com/office/officeart/2005/8/layout/orgChart1"/>
    <dgm:cxn modelId="{8D3E103E-EC22-4B3A-BF1F-32B2D315122D}" type="presParOf" srcId="{9A03462C-F298-486F-B07D-BDF1FF1C2712}" destId="{DF747DC0-928E-42F9-854E-4A97A90AF159}" srcOrd="0" destOrd="0" presId="urn:microsoft.com/office/officeart/2005/8/layout/orgChart1"/>
    <dgm:cxn modelId="{8ED37C2F-A4E4-4340-BCFD-7846C0496352}" type="presParOf" srcId="{9A03462C-F298-486F-B07D-BDF1FF1C2712}" destId="{EF4645A4-317C-40FC-9180-EDEA8BC5FC35}" srcOrd="1" destOrd="0" presId="urn:microsoft.com/office/officeart/2005/8/layout/orgChart1"/>
    <dgm:cxn modelId="{83B8BB34-9F00-49EB-BC50-DCD0E28F4A40}" type="presParOf" srcId="{45D08E3F-EA1D-427F-89F0-43F195C33D57}" destId="{FC0B7941-D509-483E-A7F1-CB67E32405D4}" srcOrd="1" destOrd="0" presId="urn:microsoft.com/office/officeart/2005/8/layout/orgChart1"/>
    <dgm:cxn modelId="{B5C5412B-8498-4A79-83FA-87E733F3B04C}" type="presParOf" srcId="{45D08E3F-EA1D-427F-89F0-43F195C33D57}" destId="{B54B9CA6-4D4A-4141-9480-D6C016CA6CA1}" srcOrd="2" destOrd="0" presId="urn:microsoft.com/office/officeart/2005/8/layout/orgChart1"/>
    <dgm:cxn modelId="{7A2AFEE4-800A-497E-AD7E-27A65A6D9A13}" type="presParOf" srcId="{1E9E7A5E-5930-4C5C-90B0-A7499562ED2F}" destId="{1AA2BF7C-2987-4653-B2DE-6E4B362F31CF}" srcOrd="2" destOrd="0" presId="urn:microsoft.com/office/officeart/2005/8/layout/orgChart1"/>
    <dgm:cxn modelId="{2E38EAE8-133A-4F60-A584-21C1E84C765D}" type="presParOf" srcId="{DC456228-CFEC-45FA-B7C7-23B2C2026B0E}" destId="{54084B15-6CDC-4445-AE67-5CF3FD601321}" srcOrd="2" destOrd="0" presId="urn:microsoft.com/office/officeart/2005/8/layout/orgChart1"/>
    <dgm:cxn modelId="{0A9EFFFE-5E58-4D4F-8168-9DC4F5B8B233}" type="presParOf" srcId="{54084B15-6CDC-4445-AE67-5CF3FD601321}" destId="{E07BAF3D-848A-4F40-984B-EF23B2730C99}" srcOrd="0" destOrd="0" presId="urn:microsoft.com/office/officeart/2005/8/layout/orgChart1"/>
    <dgm:cxn modelId="{6C29274B-CFB1-4A35-B68A-202C756FEE7B}" type="presParOf" srcId="{54084B15-6CDC-4445-AE67-5CF3FD601321}" destId="{2B74EF63-7DAF-4AAF-B597-09B2E6C6E429}" srcOrd="1" destOrd="0" presId="urn:microsoft.com/office/officeart/2005/8/layout/orgChart1"/>
    <dgm:cxn modelId="{28312549-A8AF-4640-B64F-F3523B05D20C}" type="presParOf" srcId="{2B74EF63-7DAF-4AAF-B597-09B2E6C6E429}" destId="{989AD76D-7F9D-44B2-92F9-421452A64758}" srcOrd="0" destOrd="0" presId="urn:microsoft.com/office/officeart/2005/8/layout/orgChart1"/>
    <dgm:cxn modelId="{63A73721-4C2B-4F8A-96D1-CF7EA91BC608}" type="presParOf" srcId="{989AD76D-7F9D-44B2-92F9-421452A64758}" destId="{899071A9-B9AC-4D87-A821-7FDAC9C0E7B6}" srcOrd="0" destOrd="0" presId="urn:microsoft.com/office/officeart/2005/8/layout/orgChart1"/>
    <dgm:cxn modelId="{CED4D7EF-FE89-46A2-9736-2BE03F0AB5C3}" type="presParOf" srcId="{989AD76D-7F9D-44B2-92F9-421452A64758}" destId="{2C88214C-6972-483F-85D9-46347C4EBBAE}" srcOrd="1" destOrd="0" presId="urn:microsoft.com/office/officeart/2005/8/layout/orgChart1"/>
    <dgm:cxn modelId="{058E380D-B8F8-41A5-AC93-2D7FD0139304}" type="presParOf" srcId="{2B74EF63-7DAF-4AAF-B597-09B2E6C6E429}" destId="{FC1B19AB-3FE7-4028-8B87-0A23F3376593}" srcOrd="1" destOrd="0" presId="urn:microsoft.com/office/officeart/2005/8/layout/orgChart1"/>
    <dgm:cxn modelId="{4ED72315-5019-469C-9419-75DE671FE0EA}" type="presParOf" srcId="{2B74EF63-7DAF-4AAF-B597-09B2E6C6E429}" destId="{4718CA21-EDDF-4EB4-8201-6486B2F5494F}" srcOrd="2" destOrd="0" presId="urn:microsoft.com/office/officeart/2005/8/layout/orgChart1"/>
    <dgm:cxn modelId="{C240B3E3-FF4F-431F-9C5B-CB7F31A7E718}" type="presParOf" srcId="{54084B15-6CDC-4445-AE67-5CF3FD601321}" destId="{FB51E6D1-C079-4879-8624-CED2FA8945D2}" srcOrd="2" destOrd="0" presId="urn:microsoft.com/office/officeart/2005/8/layout/orgChart1"/>
    <dgm:cxn modelId="{251A6A38-11A8-40DB-BD72-E5BEB0CC2142}" type="presParOf" srcId="{54084B15-6CDC-4445-AE67-5CF3FD601321}" destId="{B1335A83-183F-417A-B97A-BA80416F30F6}" srcOrd="3" destOrd="0" presId="urn:microsoft.com/office/officeart/2005/8/layout/orgChart1"/>
    <dgm:cxn modelId="{19D8A4A4-8805-4819-AC25-D4AD77A4B732}" type="presParOf" srcId="{B1335A83-183F-417A-B97A-BA80416F30F6}" destId="{3A88E585-59F1-4BE5-A89C-D0A35BB05AE1}" srcOrd="0" destOrd="0" presId="urn:microsoft.com/office/officeart/2005/8/layout/orgChart1"/>
    <dgm:cxn modelId="{5F02DE72-3E48-4BA9-BEFA-DCFDFA9F9632}" type="presParOf" srcId="{3A88E585-59F1-4BE5-A89C-D0A35BB05AE1}" destId="{9CA9A2B4-AFE2-4EF8-9C73-62E5BFB9C5D1}" srcOrd="0" destOrd="0" presId="urn:microsoft.com/office/officeart/2005/8/layout/orgChart1"/>
    <dgm:cxn modelId="{25CAF15E-5C6B-4C3C-8373-4951DB72E967}" type="presParOf" srcId="{3A88E585-59F1-4BE5-A89C-D0A35BB05AE1}" destId="{3F14B75D-4C5B-47B6-883D-27836A0A5DB0}" srcOrd="1" destOrd="0" presId="urn:microsoft.com/office/officeart/2005/8/layout/orgChart1"/>
    <dgm:cxn modelId="{48D5060F-93B9-4416-959C-F1D7932A8CDF}" type="presParOf" srcId="{B1335A83-183F-417A-B97A-BA80416F30F6}" destId="{5B4B2CB9-7EAD-4764-859B-09FFA2AC9C6F}" srcOrd="1" destOrd="0" presId="urn:microsoft.com/office/officeart/2005/8/layout/orgChart1"/>
    <dgm:cxn modelId="{3F20F9EC-1045-4CA3-A183-BC17AC72EE81}" type="presParOf" srcId="{B1335A83-183F-417A-B97A-BA80416F30F6}" destId="{973BD997-13D7-4681-90A9-7E08A39EE243}" srcOrd="2" destOrd="0" presId="urn:microsoft.com/office/officeart/2005/8/layout/orgChart1"/>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B51E6D1-C079-4879-8624-CED2FA8945D2}">
      <dsp:nvSpPr>
        <dsp:cNvPr id="0" name=""/>
        <dsp:cNvSpPr/>
      </dsp:nvSpPr>
      <dsp:spPr>
        <a:xfrm>
          <a:off x="4207978" y="1390477"/>
          <a:ext cx="301743" cy="845436"/>
        </a:xfrm>
        <a:custGeom>
          <a:avLst/>
          <a:gdLst/>
          <a:ahLst/>
          <a:cxnLst/>
          <a:rect l="0" t="0" r="0" b="0"/>
          <a:pathLst>
            <a:path>
              <a:moveTo>
                <a:pt x="0" y="0"/>
              </a:moveTo>
              <a:lnTo>
                <a:pt x="0" y="845436"/>
              </a:lnTo>
              <a:lnTo>
                <a:pt x="301743" y="845436"/>
              </a:lnTo>
            </a:path>
          </a:pathLst>
        </a:custGeom>
        <a:noFill/>
        <a:ln w="25400" cap="flat" cmpd="sng" algn="ctr">
          <a:solidFill>
            <a:srgbClr val="F7964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E07BAF3D-848A-4F40-984B-EF23B2730C99}">
      <dsp:nvSpPr>
        <dsp:cNvPr id="0" name=""/>
        <dsp:cNvSpPr/>
      </dsp:nvSpPr>
      <dsp:spPr>
        <a:xfrm>
          <a:off x="4137654" y="1390477"/>
          <a:ext cx="91440" cy="605147"/>
        </a:xfrm>
        <a:custGeom>
          <a:avLst/>
          <a:gdLst/>
          <a:ahLst/>
          <a:cxnLst/>
          <a:rect l="0" t="0" r="0" b="0"/>
          <a:pathLst>
            <a:path>
              <a:moveTo>
                <a:pt x="70323" y="0"/>
              </a:moveTo>
              <a:lnTo>
                <a:pt x="70323" y="605147"/>
              </a:lnTo>
              <a:lnTo>
                <a:pt x="45720" y="605147"/>
              </a:lnTo>
            </a:path>
          </a:pathLst>
        </a:custGeom>
        <a:noFill/>
        <a:ln w="25400" cap="flat" cmpd="sng" algn="ctr">
          <a:solidFill>
            <a:srgbClr val="F7964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153C0CFE-DAD4-4650-AB11-F67B8A7B5EF4}">
      <dsp:nvSpPr>
        <dsp:cNvPr id="0" name=""/>
        <dsp:cNvSpPr/>
      </dsp:nvSpPr>
      <dsp:spPr>
        <a:xfrm>
          <a:off x="7285266" y="3563121"/>
          <a:ext cx="212959" cy="946276"/>
        </a:xfrm>
        <a:custGeom>
          <a:avLst/>
          <a:gdLst/>
          <a:ahLst/>
          <a:cxnLst/>
          <a:rect l="0" t="0" r="0" b="0"/>
          <a:pathLst>
            <a:path>
              <a:moveTo>
                <a:pt x="0" y="0"/>
              </a:moveTo>
              <a:lnTo>
                <a:pt x="0" y="946276"/>
              </a:lnTo>
              <a:lnTo>
                <a:pt x="212959" y="946276"/>
              </a:lnTo>
            </a:path>
          </a:pathLst>
        </a:custGeom>
        <a:noFill/>
        <a:ln w="25400" cap="flat" cmpd="sng" algn="ctr">
          <a:solidFill>
            <a:srgbClr val="4F81BD"/>
          </a:solidFill>
          <a:prstDash val="solid"/>
        </a:ln>
        <a:effectLst/>
      </dsp:spPr>
      <dsp:style>
        <a:lnRef idx="2">
          <a:scrgbClr r="0" g="0" b="0"/>
        </a:lnRef>
        <a:fillRef idx="0">
          <a:scrgbClr r="0" g="0" b="0"/>
        </a:fillRef>
        <a:effectRef idx="0">
          <a:scrgbClr r="0" g="0" b="0"/>
        </a:effectRef>
        <a:fontRef idx="minor"/>
      </dsp:style>
    </dsp:sp>
    <dsp:sp modelId="{49235047-98FE-4F9F-B41A-8600AFE4F38B}">
      <dsp:nvSpPr>
        <dsp:cNvPr id="0" name=""/>
        <dsp:cNvSpPr/>
      </dsp:nvSpPr>
      <dsp:spPr>
        <a:xfrm>
          <a:off x="4207978" y="1390477"/>
          <a:ext cx="3659622" cy="1520026"/>
        </a:xfrm>
        <a:custGeom>
          <a:avLst/>
          <a:gdLst/>
          <a:ahLst/>
          <a:cxnLst/>
          <a:rect l="0" t="0" r="0" b="0"/>
          <a:pathLst>
            <a:path>
              <a:moveTo>
                <a:pt x="0" y="0"/>
              </a:moveTo>
              <a:lnTo>
                <a:pt x="0" y="1411299"/>
              </a:lnTo>
              <a:lnTo>
                <a:pt x="3659622" y="1411299"/>
              </a:lnTo>
              <a:lnTo>
                <a:pt x="3659622" y="1520026"/>
              </a:lnTo>
            </a:path>
          </a:pathLst>
        </a:custGeom>
        <a:noFill/>
        <a:ln w="25400" cap="flat" cmpd="sng" algn="ctr">
          <a:solidFill>
            <a:srgbClr val="F7964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D6932EE6-F107-4D93-8DAE-17FDDEFCD30B}">
      <dsp:nvSpPr>
        <dsp:cNvPr id="0" name=""/>
        <dsp:cNvSpPr/>
      </dsp:nvSpPr>
      <dsp:spPr>
        <a:xfrm>
          <a:off x="5628132" y="3575744"/>
          <a:ext cx="100726" cy="923893"/>
        </a:xfrm>
        <a:custGeom>
          <a:avLst/>
          <a:gdLst/>
          <a:ahLst/>
          <a:cxnLst/>
          <a:rect l="0" t="0" r="0" b="0"/>
          <a:pathLst>
            <a:path>
              <a:moveTo>
                <a:pt x="0" y="0"/>
              </a:moveTo>
              <a:lnTo>
                <a:pt x="0" y="923893"/>
              </a:lnTo>
              <a:lnTo>
                <a:pt x="100726" y="923893"/>
              </a:lnTo>
            </a:path>
          </a:pathLst>
        </a:custGeom>
        <a:noFill/>
        <a:ln w="25400" cap="flat" cmpd="sng" algn="ctr">
          <a:solidFill>
            <a:srgbClr val="4F81BD">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60965C4D-CB95-4199-9683-41C534A9300C}">
      <dsp:nvSpPr>
        <dsp:cNvPr id="0" name=""/>
        <dsp:cNvSpPr/>
      </dsp:nvSpPr>
      <dsp:spPr>
        <a:xfrm>
          <a:off x="4207978" y="1390477"/>
          <a:ext cx="2065873" cy="1464508"/>
        </a:xfrm>
        <a:custGeom>
          <a:avLst/>
          <a:gdLst/>
          <a:ahLst/>
          <a:cxnLst/>
          <a:rect l="0" t="0" r="0" b="0"/>
          <a:pathLst>
            <a:path>
              <a:moveTo>
                <a:pt x="0" y="0"/>
              </a:moveTo>
              <a:lnTo>
                <a:pt x="0" y="1355781"/>
              </a:lnTo>
              <a:lnTo>
                <a:pt x="2065873" y="1355781"/>
              </a:lnTo>
              <a:lnTo>
                <a:pt x="2065873" y="1464508"/>
              </a:lnTo>
            </a:path>
          </a:pathLst>
        </a:custGeom>
        <a:noFill/>
        <a:ln w="25400" cap="flat" cmpd="sng" algn="ctr">
          <a:solidFill>
            <a:srgbClr val="F7964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A0B3C4BF-C892-4504-9C6A-FBFC721A46F7}">
      <dsp:nvSpPr>
        <dsp:cNvPr id="0" name=""/>
        <dsp:cNvSpPr/>
      </dsp:nvSpPr>
      <dsp:spPr>
        <a:xfrm>
          <a:off x="3841362" y="3420891"/>
          <a:ext cx="91440" cy="1158288"/>
        </a:xfrm>
        <a:custGeom>
          <a:avLst/>
          <a:gdLst/>
          <a:ahLst/>
          <a:cxnLst/>
          <a:rect l="0" t="0" r="0" b="0"/>
          <a:pathLst>
            <a:path>
              <a:moveTo>
                <a:pt x="45720" y="0"/>
              </a:moveTo>
              <a:lnTo>
                <a:pt x="45720" y="1158288"/>
              </a:lnTo>
              <a:lnTo>
                <a:pt x="134891" y="1158288"/>
              </a:lnTo>
            </a:path>
          </a:pathLst>
        </a:custGeom>
        <a:noFill/>
        <a:ln w="25400" cap="flat" cmpd="sng" algn="ctr">
          <a:solidFill>
            <a:srgbClr val="4F81BD">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CE07DF6F-5B12-4DCD-8FD7-85567DC22874}">
      <dsp:nvSpPr>
        <dsp:cNvPr id="0" name=""/>
        <dsp:cNvSpPr/>
      </dsp:nvSpPr>
      <dsp:spPr>
        <a:xfrm>
          <a:off x="4207978" y="1390477"/>
          <a:ext cx="277911" cy="1482785"/>
        </a:xfrm>
        <a:custGeom>
          <a:avLst/>
          <a:gdLst/>
          <a:ahLst/>
          <a:cxnLst/>
          <a:rect l="0" t="0" r="0" b="0"/>
          <a:pathLst>
            <a:path>
              <a:moveTo>
                <a:pt x="0" y="0"/>
              </a:moveTo>
              <a:lnTo>
                <a:pt x="0" y="1374058"/>
              </a:lnTo>
              <a:lnTo>
                <a:pt x="277911" y="1374058"/>
              </a:lnTo>
              <a:lnTo>
                <a:pt x="277911" y="1482785"/>
              </a:lnTo>
            </a:path>
          </a:pathLst>
        </a:custGeom>
        <a:noFill/>
        <a:ln w="25400" cap="flat" cmpd="sng" algn="ctr">
          <a:solidFill>
            <a:srgbClr val="F7964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6457456F-2D02-4735-97C1-F6949B68C2A7}">
      <dsp:nvSpPr>
        <dsp:cNvPr id="0" name=""/>
        <dsp:cNvSpPr/>
      </dsp:nvSpPr>
      <dsp:spPr>
        <a:xfrm>
          <a:off x="2112086" y="3412736"/>
          <a:ext cx="91440" cy="1096469"/>
        </a:xfrm>
        <a:custGeom>
          <a:avLst/>
          <a:gdLst/>
          <a:ahLst/>
          <a:cxnLst/>
          <a:rect l="0" t="0" r="0" b="0"/>
          <a:pathLst>
            <a:path>
              <a:moveTo>
                <a:pt x="45720" y="0"/>
              </a:moveTo>
              <a:lnTo>
                <a:pt x="45720" y="969766"/>
              </a:lnTo>
              <a:lnTo>
                <a:pt x="111573" y="969766"/>
              </a:lnTo>
            </a:path>
          </a:pathLst>
        </a:custGeom>
        <a:noFill/>
        <a:ln w="25400" cap="flat" cmpd="sng" algn="ctr">
          <a:solidFill>
            <a:srgbClr val="4F81BD">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C6E46974-7677-4B66-B9AF-7CA6A43EBBEB}">
      <dsp:nvSpPr>
        <dsp:cNvPr id="0" name=""/>
        <dsp:cNvSpPr/>
      </dsp:nvSpPr>
      <dsp:spPr>
        <a:xfrm>
          <a:off x="2789062" y="1390477"/>
          <a:ext cx="1418915" cy="1465564"/>
        </a:xfrm>
        <a:custGeom>
          <a:avLst/>
          <a:gdLst/>
          <a:ahLst/>
          <a:cxnLst/>
          <a:rect l="0" t="0" r="0" b="0"/>
          <a:pathLst>
            <a:path>
              <a:moveTo>
                <a:pt x="1418915" y="0"/>
              </a:moveTo>
              <a:lnTo>
                <a:pt x="1418915" y="1356837"/>
              </a:lnTo>
              <a:lnTo>
                <a:pt x="0" y="1356837"/>
              </a:lnTo>
              <a:lnTo>
                <a:pt x="0" y="1465564"/>
              </a:lnTo>
            </a:path>
          </a:pathLst>
        </a:custGeom>
        <a:noFill/>
        <a:ln w="25400" cap="flat" cmpd="sng" algn="ctr">
          <a:solidFill>
            <a:srgbClr val="F7964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E79132B3-0FE4-4FF6-8ED8-9C8C454352F1}">
      <dsp:nvSpPr>
        <dsp:cNvPr id="0" name=""/>
        <dsp:cNvSpPr/>
      </dsp:nvSpPr>
      <dsp:spPr>
        <a:xfrm>
          <a:off x="313485" y="3456522"/>
          <a:ext cx="233772" cy="985819"/>
        </a:xfrm>
        <a:custGeom>
          <a:avLst/>
          <a:gdLst/>
          <a:ahLst/>
          <a:cxnLst/>
          <a:rect l="0" t="0" r="0" b="0"/>
          <a:pathLst>
            <a:path>
              <a:moveTo>
                <a:pt x="0" y="0"/>
              </a:moveTo>
              <a:lnTo>
                <a:pt x="0" y="985819"/>
              </a:lnTo>
              <a:lnTo>
                <a:pt x="233772" y="985819"/>
              </a:lnTo>
            </a:path>
          </a:pathLst>
        </a:custGeom>
        <a:noFill/>
        <a:ln w="25400" cap="flat" cmpd="sng" algn="ctr">
          <a:solidFill>
            <a:srgbClr val="4F81BD">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83C2336E-E42F-4E86-AC3C-55BBCD4CFE3E}">
      <dsp:nvSpPr>
        <dsp:cNvPr id="0" name=""/>
        <dsp:cNvSpPr/>
      </dsp:nvSpPr>
      <dsp:spPr>
        <a:xfrm>
          <a:off x="941269" y="1390477"/>
          <a:ext cx="3266708" cy="1410051"/>
        </a:xfrm>
        <a:custGeom>
          <a:avLst/>
          <a:gdLst/>
          <a:ahLst/>
          <a:cxnLst/>
          <a:rect l="0" t="0" r="0" b="0"/>
          <a:pathLst>
            <a:path>
              <a:moveTo>
                <a:pt x="3266708" y="0"/>
              </a:moveTo>
              <a:lnTo>
                <a:pt x="3266708" y="1301324"/>
              </a:lnTo>
              <a:lnTo>
                <a:pt x="0" y="1301324"/>
              </a:lnTo>
              <a:lnTo>
                <a:pt x="0" y="1410051"/>
              </a:lnTo>
            </a:path>
          </a:pathLst>
        </a:custGeom>
        <a:noFill/>
        <a:ln w="25400" cap="flat" cmpd="sng" algn="ctr">
          <a:solidFill>
            <a:srgbClr val="F7964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298E3F32-AF5A-4362-9B0E-1A696BAB8AC5}">
      <dsp:nvSpPr>
        <dsp:cNvPr id="0" name=""/>
        <dsp:cNvSpPr/>
      </dsp:nvSpPr>
      <dsp:spPr>
        <a:xfrm>
          <a:off x="3090112" y="459628"/>
          <a:ext cx="2235731" cy="930849"/>
        </a:xfrm>
        <a:prstGeom prst="rect">
          <a:avLst/>
        </a:prstGeom>
        <a:solidFill>
          <a:srgbClr val="FF660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PROVINCIAL MANAGER</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Mr. AM Matsaung</a:t>
          </a:r>
          <a:endParaRPr lang="en-US" sz="1100" b="1" kern="1200" dirty="0">
            <a:solidFill>
              <a:sysClr val="windowText" lastClr="000000"/>
            </a:solidFill>
            <a:latin typeface="Calibri"/>
            <a:ea typeface="+mn-ea"/>
            <a:cs typeface="+mn-cs"/>
          </a:endParaRPr>
        </a:p>
      </dsp:txBody>
      <dsp:txXfrm>
        <a:off x="3090112" y="459628"/>
        <a:ext cx="2235731" cy="930849"/>
      </dsp:txXfrm>
    </dsp:sp>
    <dsp:sp modelId="{2E1A4906-2778-457C-BEA7-A298E1D54E5D}">
      <dsp:nvSpPr>
        <dsp:cNvPr id="0" name=""/>
        <dsp:cNvSpPr/>
      </dsp:nvSpPr>
      <dsp:spPr>
        <a:xfrm>
          <a:off x="156538" y="2800529"/>
          <a:ext cx="1569461" cy="655992"/>
        </a:xfrm>
        <a:prstGeom prst="rect">
          <a:avLst/>
        </a:prstGeom>
        <a:solidFill>
          <a:srgbClr val="FFFF0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endParaRPr lang="en-US" sz="1100" b="1" kern="1200" dirty="0" smtClean="0">
            <a:solidFill>
              <a:sysClr val="windowText" lastClr="000000"/>
            </a:solidFill>
            <a:latin typeface="Calibri"/>
            <a:ea typeface="+mn-ea"/>
            <a:cs typeface="+mn-cs"/>
          </a:endParaRP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CAPRICORN DISTRICT</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Ms. EM Mhlanga</a:t>
          </a:r>
        </a:p>
        <a:p>
          <a:pPr lvl="0" algn="ctr" defTabSz="488950">
            <a:lnSpc>
              <a:spcPct val="90000"/>
            </a:lnSpc>
            <a:spcBef>
              <a:spcPct val="0"/>
            </a:spcBef>
            <a:spcAft>
              <a:spcPct val="35000"/>
            </a:spcAft>
          </a:pPr>
          <a:endParaRPr lang="en-US" sz="1100" b="1" kern="1200" dirty="0">
            <a:solidFill>
              <a:sysClr val="windowText" lastClr="000000"/>
            </a:solidFill>
            <a:latin typeface="Calibri"/>
            <a:ea typeface="+mn-ea"/>
            <a:cs typeface="+mn-cs"/>
          </a:endParaRPr>
        </a:p>
      </dsp:txBody>
      <dsp:txXfrm>
        <a:off x="156538" y="2800529"/>
        <a:ext cx="1569461" cy="655992"/>
      </dsp:txXfrm>
    </dsp:sp>
    <dsp:sp modelId="{2768D4D9-C6E6-4F08-B42E-A15C90A1310E}">
      <dsp:nvSpPr>
        <dsp:cNvPr id="0" name=""/>
        <dsp:cNvSpPr/>
      </dsp:nvSpPr>
      <dsp:spPr>
        <a:xfrm>
          <a:off x="547257" y="3692569"/>
          <a:ext cx="1239106" cy="1499544"/>
        </a:xfrm>
        <a:prstGeom prst="rect">
          <a:avLst/>
        </a:prstGeom>
        <a:solidFill>
          <a:srgbClr val="66CCFF"/>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OFFICES</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 Large – 1</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Medium – 5</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Small -4</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TH- 1</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Hospitals –10</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Mobiles - 4</a:t>
          </a:r>
        </a:p>
      </dsp:txBody>
      <dsp:txXfrm>
        <a:off x="547257" y="3692569"/>
        <a:ext cx="1239106" cy="1499544"/>
      </dsp:txXfrm>
    </dsp:sp>
    <dsp:sp modelId="{81314C8B-BF56-4006-B4F8-08B0048091E8}">
      <dsp:nvSpPr>
        <dsp:cNvPr id="0" name=""/>
        <dsp:cNvSpPr/>
      </dsp:nvSpPr>
      <dsp:spPr>
        <a:xfrm>
          <a:off x="1999992" y="2856042"/>
          <a:ext cx="1578139" cy="556693"/>
        </a:xfrm>
        <a:prstGeom prst="rect">
          <a:avLst/>
        </a:prstGeom>
        <a:solidFill>
          <a:srgbClr val="FFFF0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WATERBERG DISTRICT</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Vacant PM Acting</a:t>
          </a:r>
          <a:endParaRPr lang="en-US" sz="1100" b="1" kern="1200" dirty="0">
            <a:solidFill>
              <a:sysClr val="windowText" lastClr="000000"/>
            </a:solidFill>
            <a:latin typeface="Calibri"/>
            <a:ea typeface="+mn-ea"/>
            <a:cs typeface="+mn-cs"/>
          </a:endParaRPr>
        </a:p>
      </dsp:txBody>
      <dsp:txXfrm>
        <a:off x="1999992" y="2856042"/>
        <a:ext cx="1578139" cy="556693"/>
      </dsp:txXfrm>
    </dsp:sp>
    <dsp:sp modelId="{0D5074B7-E6C2-4C04-A2E7-67F06691DF2C}">
      <dsp:nvSpPr>
        <dsp:cNvPr id="0" name=""/>
        <dsp:cNvSpPr/>
      </dsp:nvSpPr>
      <dsp:spPr>
        <a:xfrm>
          <a:off x="2223660" y="3692569"/>
          <a:ext cx="1416777" cy="1633274"/>
        </a:xfrm>
        <a:prstGeom prst="rect">
          <a:avLst/>
        </a:prstGeom>
        <a:solidFill>
          <a:srgbClr val="66CCFF"/>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OFFICES </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Large - 1</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Medium - 3</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Small – 2</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Hospitals –10</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Mobile - 02</a:t>
          </a:r>
          <a:endParaRPr lang="en-US" sz="1100" b="1" kern="1200" dirty="0">
            <a:solidFill>
              <a:sysClr val="windowText" lastClr="000000"/>
            </a:solidFill>
            <a:latin typeface="Calibri"/>
            <a:ea typeface="+mn-ea"/>
            <a:cs typeface="+mn-cs"/>
          </a:endParaRPr>
        </a:p>
      </dsp:txBody>
      <dsp:txXfrm>
        <a:off x="2223660" y="3692569"/>
        <a:ext cx="1416777" cy="1633274"/>
      </dsp:txXfrm>
    </dsp:sp>
    <dsp:sp modelId="{B26800B6-DB62-4C15-95F3-FC47ACF84577}">
      <dsp:nvSpPr>
        <dsp:cNvPr id="0" name=""/>
        <dsp:cNvSpPr/>
      </dsp:nvSpPr>
      <dsp:spPr>
        <a:xfrm>
          <a:off x="3737381" y="2873263"/>
          <a:ext cx="1497018" cy="547627"/>
        </a:xfrm>
        <a:prstGeom prst="rect">
          <a:avLst/>
        </a:prstGeom>
        <a:solidFill>
          <a:srgbClr val="FFFF0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SEKHUKHUNE DISTRICT</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Ms. ME Sekhukhune</a:t>
          </a:r>
          <a:endParaRPr lang="en-US" sz="1100" b="1" kern="1200" dirty="0">
            <a:solidFill>
              <a:sysClr val="windowText" lastClr="000000"/>
            </a:solidFill>
            <a:latin typeface="Calibri"/>
            <a:ea typeface="+mn-ea"/>
            <a:cs typeface="+mn-cs"/>
          </a:endParaRPr>
        </a:p>
      </dsp:txBody>
      <dsp:txXfrm>
        <a:off x="3737381" y="2873263"/>
        <a:ext cx="1497018" cy="547627"/>
      </dsp:txXfrm>
    </dsp:sp>
    <dsp:sp modelId="{DB43A645-7BBA-45AB-A2EE-252C633FFF76}">
      <dsp:nvSpPr>
        <dsp:cNvPr id="0" name=""/>
        <dsp:cNvSpPr/>
      </dsp:nvSpPr>
      <dsp:spPr>
        <a:xfrm>
          <a:off x="3976254" y="3692569"/>
          <a:ext cx="1397258" cy="1773221"/>
        </a:xfrm>
        <a:prstGeom prst="rect">
          <a:avLst/>
        </a:prstGeom>
        <a:solidFill>
          <a:srgbClr val="66CCFF"/>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OFFICES </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Large -1</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Medium – 2</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Small – 3</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Hospitals –9</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Mobile - 3</a:t>
          </a:r>
        </a:p>
      </dsp:txBody>
      <dsp:txXfrm>
        <a:off x="3976254" y="3692569"/>
        <a:ext cx="1397258" cy="1773221"/>
      </dsp:txXfrm>
    </dsp:sp>
    <dsp:sp modelId="{A0BF2610-2133-42E1-BF30-47193A893EB8}">
      <dsp:nvSpPr>
        <dsp:cNvPr id="0" name=""/>
        <dsp:cNvSpPr/>
      </dsp:nvSpPr>
      <dsp:spPr>
        <a:xfrm>
          <a:off x="5466702" y="2854986"/>
          <a:ext cx="1614298" cy="720757"/>
        </a:xfrm>
        <a:prstGeom prst="rect">
          <a:avLst/>
        </a:prstGeom>
        <a:solidFill>
          <a:srgbClr val="FFFF0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MOPANI DISTRICT</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Acting Ms. T </a:t>
          </a:r>
          <a:r>
            <a:rPr lang="en-US" sz="1100" b="1" kern="1200" dirty="0" err="1" smtClean="0">
              <a:solidFill>
                <a:sysClr val="windowText" lastClr="000000"/>
              </a:solidFill>
              <a:latin typeface="Calibri"/>
              <a:ea typeface="+mn-ea"/>
              <a:cs typeface="+mn-cs"/>
            </a:rPr>
            <a:t>Khuvutlu</a:t>
          </a:r>
          <a:r>
            <a:rPr lang="en-US" sz="1100" b="1" kern="1200" dirty="0" smtClean="0">
              <a:solidFill>
                <a:sysClr val="windowText" lastClr="000000"/>
              </a:solidFill>
              <a:latin typeface="Calibri"/>
              <a:ea typeface="+mn-ea"/>
              <a:cs typeface="+mn-cs"/>
            </a:rPr>
            <a:t> </a:t>
          </a:r>
          <a:endParaRPr lang="en-US" sz="1100" b="1" kern="1200" dirty="0">
            <a:solidFill>
              <a:sysClr val="windowText" lastClr="000000"/>
            </a:solidFill>
            <a:latin typeface="Calibri"/>
            <a:ea typeface="+mn-ea"/>
            <a:cs typeface="+mn-cs"/>
          </a:endParaRPr>
        </a:p>
      </dsp:txBody>
      <dsp:txXfrm>
        <a:off x="5466702" y="2854986"/>
        <a:ext cx="1614298" cy="720757"/>
      </dsp:txXfrm>
    </dsp:sp>
    <dsp:sp modelId="{515EF723-29C2-49B6-A9A8-80E7486E872A}">
      <dsp:nvSpPr>
        <dsp:cNvPr id="0" name=""/>
        <dsp:cNvSpPr/>
      </dsp:nvSpPr>
      <dsp:spPr>
        <a:xfrm>
          <a:off x="5728859" y="3724286"/>
          <a:ext cx="1421012" cy="1550703"/>
        </a:xfrm>
        <a:prstGeom prst="rect">
          <a:avLst/>
        </a:prstGeom>
        <a:solidFill>
          <a:srgbClr val="66CCFF"/>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OFFICES </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Large - 1</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Medium - 5</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Small – 2</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Hospitals - 8 </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Mobile - 3</a:t>
          </a:r>
        </a:p>
        <a:p>
          <a:pPr lvl="0" algn="ctr" defTabSz="488950">
            <a:lnSpc>
              <a:spcPct val="90000"/>
            </a:lnSpc>
            <a:spcBef>
              <a:spcPct val="0"/>
            </a:spcBef>
            <a:spcAft>
              <a:spcPct val="35000"/>
            </a:spcAft>
          </a:pPr>
          <a:endParaRPr lang="en-US" sz="1100" b="1" kern="1200" dirty="0">
            <a:solidFill>
              <a:sysClr val="windowText" lastClr="000000"/>
            </a:solidFill>
            <a:latin typeface="Calibri"/>
            <a:ea typeface="+mn-ea"/>
            <a:cs typeface="+mn-cs"/>
          </a:endParaRPr>
        </a:p>
      </dsp:txBody>
      <dsp:txXfrm>
        <a:off x="5728859" y="3724286"/>
        <a:ext cx="1421012" cy="1550703"/>
      </dsp:txXfrm>
    </dsp:sp>
    <dsp:sp modelId="{3A81D705-320E-471B-ADFA-94AA31324C04}">
      <dsp:nvSpPr>
        <dsp:cNvPr id="0" name=""/>
        <dsp:cNvSpPr/>
      </dsp:nvSpPr>
      <dsp:spPr>
        <a:xfrm>
          <a:off x="7139682" y="2910504"/>
          <a:ext cx="1455836" cy="652616"/>
        </a:xfrm>
        <a:prstGeom prst="rect">
          <a:avLst/>
        </a:prstGeom>
        <a:solidFill>
          <a:srgbClr val="FFFF0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VHEMBE DISTRICT</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Acting Mr. </a:t>
          </a:r>
          <a:r>
            <a:rPr lang="en-US" sz="1100" b="1" kern="1200" dirty="0" err="1" smtClean="0">
              <a:solidFill>
                <a:sysClr val="windowText" lastClr="000000"/>
              </a:solidFill>
              <a:latin typeface="Calibri"/>
              <a:ea typeface="+mn-ea"/>
              <a:cs typeface="+mn-cs"/>
            </a:rPr>
            <a:t>Maluleke</a:t>
          </a:r>
          <a:endParaRPr lang="en-US" sz="1100" b="1" kern="1200" dirty="0" smtClean="0">
            <a:solidFill>
              <a:sysClr val="windowText" lastClr="000000"/>
            </a:solidFill>
            <a:latin typeface="Calibri"/>
            <a:ea typeface="+mn-ea"/>
            <a:cs typeface="+mn-cs"/>
          </a:endParaRPr>
        </a:p>
      </dsp:txBody>
      <dsp:txXfrm>
        <a:off x="7139682" y="2910504"/>
        <a:ext cx="1455836" cy="652616"/>
      </dsp:txXfrm>
    </dsp:sp>
    <dsp:sp modelId="{DF747DC0-928E-42F9-854E-4A97A90AF159}">
      <dsp:nvSpPr>
        <dsp:cNvPr id="0" name=""/>
        <dsp:cNvSpPr/>
      </dsp:nvSpPr>
      <dsp:spPr>
        <a:xfrm>
          <a:off x="7498226" y="3733802"/>
          <a:ext cx="1431025" cy="1551190"/>
        </a:xfrm>
        <a:prstGeom prst="rect">
          <a:avLst/>
        </a:prstGeom>
        <a:solidFill>
          <a:srgbClr val="66CCFF"/>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OFFICES </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Large - 1</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Medium – 6 </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Small – 5</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Hospitals –8 </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Mobile - 4</a:t>
          </a:r>
          <a:endParaRPr lang="en-US" sz="1100" b="1" kern="1200" dirty="0">
            <a:solidFill>
              <a:sysClr val="windowText" lastClr="000000"/>
            </a:solidFill>
            <a:latin typeface="Calibri"/>
            <a:ea typeface="+mn-ea"/>
            <a:cs typeface="+mn-cs"/>
          </a:endParaRPr>
        </a:p>
      </dsp:txBody>
      <dsp:txXfrm>
        <a:off x="7498226" y="3733802"/>
        <a:ext cx="1431025" cy="1551190"/>
      </dsp:txXfrm>
    </dsp:sp>
    <dsp:sp modelId="{899071A9-B9AC-4D87-A821-7FDAC9C0E7B6}">
      <dsp:nvSpPr>
        <dsp:cNvPr id="0" name=""/>
        <dsp:cNvSpPr/>
      </dsp:nvSpPr>
      <dsp:spPr>
        <a:xfrm>
          <a:off x="2310750" y="1598012"/>
          <a:ext cx="1872624" cy="795225"/>
        </a:xfrm>
        <a:prstGeom prst="rect">
          <a:avLst/>
        </a:prstGeom>
        <a:solidFill>
          <a:srgbClr val="E6B93C"/>
        </a:solidFill>
        <a:ln w="25400" cap="flat" cmpd="sng" algn="ctr">
          <a:solidFill>
            <a:sysClr val="window" lastClr="FFFFFF">
              <a:shade val="80000"/>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PROVINCIAL CO-ORDINATOR</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Acting Ms. RM </a:t>
          </a:r>
          <a:r>
            <a:rPr lang="en-US" sz="1100" b="1" kern="1200" dirty="0" err="1" smtClean="0">
              <a:solidFill>
                <a:sysClr val="windowText" lastClr="000000"/>
              </a:solidFill>
              <a:latin typeface="Calibri"/>
              <a:ea typeface="+mn-ea"/>
              <a:cs typeface="+mn-cs"/>
            </a:rPr>
            <a:t>Mothiba</a:t>
          </a:r>
          <a:endParaRPr lang="en-US" sz="1100" b="1" kern="1200" dirty="0">
            <a:solidFill>
              <a:sysClr val="windowText" lastClr="000000"/>
            </a:solidFill>
            <a:latin typeface="Calibri"/>
            <a:ea typeface="+mn-ea"/>
            <a:cs typeface="+mn-cs"/>
          </a:endParaRPr>
        </a:p>
      </dsp:txBody>
      <dsp:txXfrm>
        <a:off x="2310750" y="1598012"/>
        <a:ext cx="1872624" cy="795225"/>
      </dsp:txXfrm>
    </dsp:sp>
    <dsp:sp modelId="{9CA9A2B4-AFE2-4EF8-9C73-62E5BFB9C5D1}">
      <dsp:nvSpPr>
        <dsp:cNvPr id="0" name=""/>
        <dsp:cNvSpPr/>
      </dsp:nvSpPr>
      <dsp:spPr>
        <a:xfrm>
          <a:off x="4509722" y="1804780"/>
          <a:ext cx="2375502" cy="862268"/>
        </a:xfrm>
        <a:prstGeom prst="rect">
          <a:avLst/>
        </a:prstGeom>
        <a:solidFill>
          <a:srgbClr val="E6B93C"/>
        </a:solidFill>
        <a:ln w="25400" cap="flat" cmpd="sng" algn="ctr">
          <a:solidFill>
            <a:sysClr val="window" lastClr="FFFFFF">
              <a:shade val="80000"/>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FINANCE AND SUPPORT</a:t>
          </a:r>
        </a:p>
        <a:p>
          <a:pPr lvl="0" algn="ctr" defTabSz="488950">
            <a:lnSpc>
              <a:spcPct val="90000"/>
            </a:lnSpc>
            <a:spcBef>
              <a:spcPct val="0"/>
            </a:spcBef>
            <a:spcAft>
              <a:spcPct val="35000"/>
            </a:spcAft>
          </a:pPr>
          <a:r>
            <a:rPr lang="en-US" sz="1100" b="1" kern="1200" dirty="0" smtClean="0">
              <a:solidFill>
                <a:sysClr val="windowText" lastClr="000000"/>
              </a:solidFill>
              <a:latin typeface="Calibri"/>
              <a:ea typeface="+mn-ea"/>
              <a:cs typeface="+mn-cs"/>
            </a:rPr>
            <a:t>Mr. TK </a:t>
          </a:r>
          <a:r>
            <a:rPr lang="en-US" sz="1100" b="1" kern="1200" dirty="0" err="1" smtClean="0">
              <a:solidFill>
                <a:sysClr val="windowText" lastClr="000000"/>
              </a:solidFill>
              <a:latin typeface="Calibri"/>
              <a:ea typeface="+mn-ea"/>
              <a:cs typeface="+mn-cs"/>
            </a:rPr>
            <a:t>Matshaya</a:t>
          </a:r>
          <a:endParaRPr lang="en-US" sz="1100" b="1" kern="1200" dirty="0">
            <a:solidFill>
              <a:sysClr val="windowText" lastClr="000000"/>
            </a:solidFill>
            <a:latin typeface="Calibri"/>
            <a:ea typeface="+mn-ea"/>
            <a:cs typeface="+mn-cs"/>
          </a:endParaRPr>
        </a:p>
      </dsp:txBody>
      <dsp:txXfrm>
        <a:off x="4509722" y="1804780"/>
        <a:ext cx="2375502" cy="86226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841" cy="497762"/>
          </a:xfrm>
          <a:prstGeom prst="rect">
            <a:avLst/>
          </a:prstGeom>
        </p:spPr>
        <p:txBody>
          <a:bodyPr vert="horz" lIns="91577" tIns="45789" rIns="91577" bIns="45789" rtlCol="0"/>
          <a:lstStyle>
            <a:lvl1pPr algn="l">
              <a:defRPr sz="1200"/>
            </a:lvl1pPr>
          </a:lstStyle>
          <a:p>
            <a:endParaRPr lang="en-ZA"/>
          </a:p>
        </p:txBody>
      </p:sp>
      <p:sp>
        <p:nvSpPr>
          <p:cNvPr id="3" name="Date Placeholder 2"/>
          <p:cNvSpPr>
            <a:spLocks noGrp="1"/>
          </p:cNvSpPr>
          <p:nvPr>
            <p:ph type="dt" sz="quarter" idx="1"/>
          </p:nvPr>
        </p:nvSpPr>
        <p:spPr>
          <a:xfrm>
            <a:off x="3854183" y="0"/>
            <a:ext cx="2949841" cy="497762"/>
          </a:xfrm>
          <a:prstGeom prst="rect">
            <a:avLst/>
          </a:prstGeom>
        </p:spPr>
        <p:txBody>
          <a:bodyPr vert="horz" lIns="91577" tIns="45789" rIns="91577" bIns="45789" rtlCol="0"/>
          <a:lstStyle>
            <a:lvl1pPr algn="r">
              <a:defRPr sz="1200"/>
            </a:lvl1pPr>
          </a:lstStyle>
          <a:p>
            <a:fld id="{8122468A-D91D-4679-8C27-DBC992347805}" type="datetimeFigureOut">
              <a:rPr lang="en-ZA" smtClean="0"/>
              <a:pPr/>
              <a:t>2019/09/05</a:t>
            </a:fld>
            <a:endParaRPr lang="en-ZA"/>
          </a:p>
        </p:txBody>
      </p:sp>
      <p:sp>
        <p:nvSpPr>
          <p:cNvPr id="4" name="Footer Placeholder 3"/>
          <p:cNvSpPr>
            <a:spLocks noGrp="1"/>
          </p:cNvSpPr>
          <p:nvPr>
            <p:ph type="ftr" sz="quarter" idx="2"/>
          </p:nvPr>
        </p:nvSpPr>
        <p:spPr>
          <a:xfrm>
            <a:off x="0" y="9444749"/>
            <a:ext cx="2949841" cy="497761"/>
          </a:xfrm>
          <a:prstGeom prst="rect">
            <a:avLst/>
          </a:prstGeom>
        </p:spPr>
        <p:txBody>
          <a:bodyPr vert="horz" lIns="91577" tIns="45789" rIns="91577" bIns="45789" rtlCol="0" anchor="b"/>
          <a:lstStyle>
            <a:lvl1pPr algn="l">
              <a:defRPr sz="1200"/>
            </a:lvl1pPr>
          </a:lstStyle>
          <a:p>
            <a:endParaRPr lang="en-ZA"/>
          </a:p>
        </p:txBody>
      </p:sp>
      <p:sp>
        <p:nvSpPr>
          <p:cNvPr id="5" name="Slide Number Placeholder 4"/>
          <p:cNvSpPr>
            <a:spLocks noGrp="1"/>
          </p:cNvSpPr>
          <p:nvPr>
            <p:ph type="sldNum" sz="quarter" idx="3"/>
          </p:nvPr>
        </p:nvSpPr>
        <p:spPr>
          <a:xfrm>
            <a:off x="3854183" y="9444749"/>
            <a:ext cx="2949841" cy="497761"/>
          </a:xfrm>
          <a:prstGeom prst="rect">
            <a:avLst/>
          </a:prstGeom>
        </p:spPr>
        <p:txBody>
          <a:bodyPr vert="horz" lIns="91577" tIns="45789" rIns="91577" bIns="45789" rtlCol="0" anchor="b"/>
          <a:lstStyle>
            <a:lvl1pPr algn="r">
              <a:defRPr sz="1200"/>
            </a:lvl1pPr>
          </a:lstStyle>
          <a:p>
            <a:fld id="{E10FEC59-25CA-486E-98EA-7C49E145752C}" type="slidenum">
              <a:rPr lang="en-ZA" smtClean="0"/>
              <a:pPr/>
              <a:t>‹#›</a:t>
            </a:fld>
            <a:endParaRPr lang="en-ZA"/>
          </a:p>
        </p:txBody>
      </p:sp>
    </p:spTree>
    <p:extLst>
      <p:ext uri="{BB962C8B-B14F-4D97-AF65-F5344CB8AC3E}">
        <p14:creationId xmlns:p14="http://schemas.microsoft.com/office/powerpoint/2010/main" xmlns="" val="424752021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2969" tIns="46485" rIns="92969" bIns="46485" rtlCol="0"/>
          <a:lstStyle>
            <a:lvl1pPr algn="l">
              <a:defRPr sz="1200"/>
            </a:lvl1pPr>
          </a:lstStyle>
          <a:p>
            <a:endParaRPr lang="en-US" dirty="0"/>
          </a:p>
        </p:txBody>
      </p:sp>
      <p:sp>
        <p:nvSpPr>
          <p:cNvPr id="3" name="Date Placeholder 2"/>
          <p:cNvSpPr>
            <a:spLocks noGrp="1"/>
          </p:cNvSpPr>
          <p:nvPr>
            <p:ph type="dt" idx="1"/>
          </p:nvPr>
        </p:nvSpPr>
        <p:spPr>
          <a:xfrm>
            <a:off x="3854940" y="0"/>
            <a:ext cx="2949099" cy="497205"/>
          </a:xfrm>
          <a:prstGeom prst="rect">
            <a:avLst/>
          </a:prstGeom>
        </p:spPr>
        <p:txBody>
          <a:bodyPr vert="horz" lIns="92969" tIns="46485" rIns="92969" bIns="46485" rtlCol="0"/>
          <a:lstStyle>
            <a:lvl1pPr algn="r">
              <a:defRPr sz="1200"/>
            </a:lvl1pPr>
          </a:lstStyle>
          <a:p>
            <a:fld id="{15BFFD7A-5E90-42C2-893B-A1D11B7C9E04}" type="datetimeFigureOut">
              <a:rPr lang="en-US" smtClean="0"/>
              <a:pPr/>
              <a:t>9/5/2019</a:t>
            </a:fld>
            <a:endParaRPr lang="en-US" dirty="0"/>
          </a:p>
        </p:txBody>
      </p:sp>
      <p:sp>
        <p:nvSpPr>
          <p:cNvPr id="4" name="Slide Image Placeholder 3"/>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2969" tIns="46485" rIns="92969" bIns="46485" rtlCol="0" anchor="ctr"/>
          <a:lstStyle/>
          <a:p>
            <a:endParaRPr lang="en-US" dirty="0"/>
          </a:p>
        </p:txBody>
      </p:sp>
      <p:sp>
        <p:nvSpPr>
          <p:cNvPr id="5" name="Notes Placeholder 4"/>
          <p:cNvSpPr>
            <a:spLocks noGrp="1"/>
          </p:cNvSpPr>
          <p:nvPr>
            <p:ph type="body" sz="quarter" idx="3"/>
          </p:nvPr>
        </p:nvSpPr>
        <p:spPr>
          <a:xfrm>
            <a:off x="680562" y="4723449"/>
            <a:ext cx="5444490" cy="4474845"/>
          </a:xfrm>
          <a:prstGeom prst="rect">
            <a:avLst/>
          </a:prstGeom>
        </p:spPr>
        <p:txBody>
          <a:bodyPr vert="horz" lIns="92969" tIns="46485" rIns="92969" bIns="4648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5169"/>
            <a:ext cx="2949099" cy="497205"/>
          </a:xfrm>
          <a:prstGeom prst="rect">
            <a:avLst/>
          </a:prstGeom>
        </p:spPr>
        <p:txBody>
          <a:bodyPr vert="horz" lIns="92969" tIns="46485" rIns="92969" bIns="4648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4940" y="9445169"/>
            <a:ext cx="2949099" cy="497205"/>
          </a:xfrm>
          <a:prstGeom prst="rect">
            <a:avLst/>
          </a:prstGeom>
        </p:spPr>
        <p:txBody>
          <a:bodyPr vert="horz" lIns="92969" tIns="46485" rIns="92969" bIns="46485" rtlCol="0" anchor="b"/>
          <a:lstStyle>
            <a:lvl1pPr algn="r">
              <a:defRPr sz="1200"/>
            </a:lvl1pPr>
          </a:lstStyle>
          <a:p>
            <a:fld id="{E25DFFE1-4D92-4605-8A76-C26FB09C9784}" type="slidenum">
              <a:rPr lang="en-US" smtClean="0"/>
              <a:pPr/>
              <a:t>‹#›</a:t>
            </a:fld>
            <a:endParaRPr lang="en-US" dirty="0"/>
          </a:p>
        </p:txBody>
      </p:sp>
    </p:spTree>
    <p:extLst>
      <p:ext uri="{BB962C8B-B14F-4D97-AF65-F5344CB8AC3E}">
        <p14:creationId xmlns:p14="http://schemas.microsoft.com/office/powerpoint/2010/main" xmlns="" val="144812446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8238" eaLnBrk="0" hangingPunct="0">
              <a:defRPr sz="1400">
                <a:solidFill>
                  <a:schemeClr val="tx1"/>
                </a:solidFill>
                <a:latin typeface="Arial" charset="0"/>
                <a:cs typeface="Arial" charset="0"/>
              </a:defRPr>
            </a:lvl1pPr>
            <a:lvl2pPr marL="744064" indent="-286179" defTabSz="968238" eaLnBrk="0" hangingPunct="0">
              <a:defRPr sz="1400">
                <a:solidFill>
                  <a:schemeClr val="tx1"/>
                </a:solidFill>
                <a:latin typeface="Arial" charset="0"/>
                <a:cs typeface="Arial" charset="0"/>
              </a:defRPr>
            </a:lvl2pPr>
            <a:lvl3pPr marL="1144715" indent="-228943" defTabSz="968238" eaLnBrk="0" hangingPunct="0">
              <a:defRPr sz="1400">
                <a:solidFill>
                  <a:schemeClr val="tx1"/>
                </a:solidFill>
                <a:latin typeface="Arial" charset="0"/>
                <a:cs typeface="Arial" charset="0"/>
              </a:defRPr>
            </a:lvl3pPr>
            <a:lvl4pPr marL="1602600" indent="-228943" defTabSz="968238" eaLnBrk="0" hangingPunct="0">
              <a:defRPr sz="1400">
                <a:solidFill>
                  <a:schemeClr val="tx1"/>
                </a:solidFill>
                <a:latin typeface="Arial" charset="0"/>
                <a:cs typeface="Arial" charset="0"/>
              </a:defRPr>
            </a:lvl4pPr>
            <a:lvl5pPr marL="2060486" indent="-228943" defTabSz="968238" eaLnBrk="0" hangingPunct="0">
              <a:defRPr sz="1400">
                <a:solidFill>
                  <a:schemeClr val="tx1"/>
                </a:solidFill>
                <a:latin typeface="Arial" charset="0"/>
                <a:cs typeface="Arial" charset="0"/>
              </a:defRPr>
            </a:lvl5pPr>
            <a:lvl6pPr marL="2518372" indent="-228943" algn="ctr" defTabSz="968238"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6pPr>
            <a:lvl7pPr marL="2976258" indent="-228943" algn="ctr" defTabSz="968238"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7pPr>
            <a:lvl8pPr marL="3434144" indent="-228943" algn="ctr" defTabSz="968238"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8pPr>
            <a:lvl9pPr marL="3892029" indent="-228943" algn="ctr" defTabSz="968238"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9pPr>
          </a:lstStyle>
          <a:p>
            <a:pPr eaLnBrk="1" hangingPunct="1"/>
            <a:fld id="{981C775E-095A-407B-9A87-7C749C05B9C2}" type="slidenum">
              <a:rPr lang="en-US" sz="1300"/>
              <a:pPr eaLnBrk="1" hangingPunct="1"/>
              <a:t>1</a:t>
            </a:fld>
            <a:endParaRPr lang="en-US" sz="1300" dirty="0"/>
          </a:p>
        </p:txBody>
      </p:sp>
      <p:sp>
        <p:nvSpPr>
          <p:cNvPr id="40963" name="Rectangle 2"/>
          <p:cNvSpPr>
            <a:spLocks noGrp="1" noRot="1" noChangeAspect="1" noChangeArrowheads="1" noTextEdit="1"/>
          </p:cNvSpPr>
          <p:nvPr>
            <p:ph type="sldImg"/>
          </p:nvPr>
        </p:nvSpPr>
        <p:spPr>
          <a:xfrm>
            <a:off x="1050925" y="838200"/>
            <a:ext cx="4654550" cy="3490913"/>
          </a:xfrm>
          <a:ln/>
        </p:spPr>
      </p:sp>
      <p:sp>
        <p:nvSpPr>
          <p:cNvPr id="40964" name="Rectangle 3"/>
          <p:cNvSpPr>
            <a:spLocks noGrp="1" noChangeArrowheads="1"/>
          </p:cNvSpPr>
          <p:nvPr>
            <p:ph type="body" idx="1"/>
          </p:nvPr>
        </p:nvSpPr>
        <p:spPr>
          <a:xfrm>
            <a:off x="907416" y="4724129"/>
            <a:ext cx="4990783" cy="447280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de-DE" dirty="0" smtClean="0">
              <a:solidFill>
                <a:srgbClr val="000000"/>
              </a:solidFill>
              <a:latin typeface="Arial Unicode MS" pitchFamily="34" charset="-128"/>
            </a:endParaRPr>
          </a:p>
        </p:txBody>
      </p:sp>
      <p:sp>
        <p:nvSpPr>
          <p:cNvPr id="2" name="Footer Placeholder 1"/>
          <p:cNvSpPr>
            <a:spLocks noGrp="1"/>
          </p:cNvSpPr>
          <p:nvPr>
            <p:ph type="ftr" sz="quarter" idx="10"/>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5DFFE1-4D92-4605-8A76-C26FB09C9784}" type="slidenum">
              <a:rPr lang="en-US" smtClean="0"/>
              <a:pPr/>
              <a:t>20</a:t>
            </a:fld>
            <a:endParaRPr lang="en-US" dirty="0"/>
          </a:p>
        </p:txBody>
      </p:sp>
    </p:spTree>
    <p:extLst>
      <p:ext uri="{BB962C8B-B14F-4D97-AF65-F5344CB8AC3E}">
        <p14:creationId xmlns:p14="http://schemas.microsoft.com/office/powerpoint/2010/main" xmlns="" val="13313460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5DFFE1-4D92-4605-8A76-C26FB09C9784}" type="slidenum">
              <a:rPr lang="en-US" smtClean="0"/>
              <a:pPr/>
              <a:t>21</a:t>
            </a:fld>
            <a:endParaRPr lang="en-US" dirty="0"/>
          </a:p>
        </p:txBody>
      </p:sp>
    </p:spTree>
    <p:extLst>
      <p:ext uri="{BB962C8B-B14F-4D97-AF65-F5344CB8AC3E}">
        <p14:creationId xmlns:p14="http://schemas.microsoft.com/office/powerpoint/2010/main" xmlns="" val="155868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5DFFE1-4D92-4605-8A76-C26FB09C9784}" type="slidenum">
              <a:rPr lang="en-US" smtClean="0"/>
              <a:pPr/>
              <a:t>22</a:t>
            </a:fld>
            <a:endParaRPr lang="en-US" dirty="0"/>
          </a:p>
        </p:txBody>
      </p:sp>
    </p:spTree>
    <p:extLst>
      <p:ext uri="{BB962C8B-B14F-4D97-AF65-F5344CB8AC3E}">
        <p14:creationId xmlns:p14="http://schemas.microsoft.com/office/powerpoint/2010/main" xmlns="" val="24944306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          </a:t>
            </a:r>
            <a:endParaRPr lang="en-ZA" dirty="0"/>
          </a:p>
        </p:txBody>
      </p:sp>
      <p:sp>
        <p:nvSpPr>
          <p:cNvPr id="4" name="Slide Number Placeholder 3"/>
          <p:cNvSpPr>
            <a:spLocks noGrp="1"/>
          </p:cNvSpPr>
          <p:nvPr>
            <p:ph type="sldNum" sz="quarter" idx="10"/>
          </p:nvPr>
        </p:nvSpPr>
        <p:spPr/>
        <p:txBody>
          <a:bodyPr/>
          <a:lstStyle/>
          <a:p>
            <a:fld id="{E25DFFE1-4D92-4605-8A76-C26FB09C9784}" type="slidenum">
              <a:rPr lang="en-US" smtClean="0"/>
              <a:pPr/>
              <a:t>23</a:t>
            </a:fld>
            <a:endParaRPr lang="en-US" dirty="0"/>
          </a:p>
        </p:txBody>
      </p:sp>
    </p:spTree>
    <p:extLst>
      <p:ext uri="{BB962C8B-B14F-4D97-AF65-F5344CB8AC3E}">
        <p14:creationId xmlns:p14="http://schemas.microsoft.com/office/powerpoint/2010/main" xmlns="" val="4137351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Districts </a:t>
            </a:r>
            <a:endParaRPr lang="en-US" dirty="0"/>
          </a:p>
        </p:txBody>
      </p:sp>
      <p:sp>
        <p:nvSpPr>
          <p:cNvPr id="4" name="Slide Number Placeholder 3"/>
          <p:cNvSpPr>
            <a:spLocks noGrp="1"/>
          </p:cNvSpPr>
          <p:nvPr>
            <p:ph type="sldNum" sz="quarter" idx="10"/>
          </p:nvPr>
        </p:nvSpPr>
        <p:spPr/>
        <p:txBody>
          <a:bodyPr/>
          <a:lstStyle/>
          <a:p>
            <a:fld id="{E25DFFE1-4D92-4605-8A76-C26FB09C9784}" type="slidenum">
              <a:rPr lang="en-US" smtClean="0"/>
              <a:pPr/>
              <a:t>24</a:t>
            </a:fld>
            <a:endParaRPr lang="en-US"/>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2056823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Districts </a:t>
            </a:r>
            <a:endParaRPr lang="en-US" dirty="0"/>
          </a:p>
        </p:txBody>
      </p:sp>
      <p:sp>
        <p:nvSpPr>
          <p:cNvPr id="4" name="Slide Number Placeholder 3"/>
          <p:cNvSpPr>
            <a:spLocks noGrp="1"/>
          </p:cNvSpPr>
          <p:nvPr>
            <p:ph type="sldNum" sz="quarter" idx="10"/>
          </p:nvPr>
        </p:nvSpPr>
        <p:spPr/>
        <p:txBody>
          <a:bodyPr/>
          <a:lstStyle/>
          <a:p>
            <a:fld id="{E25DFFE1-4D92-4605-8A76-C26FB09C9784}" type="slidenum">
              <a:rPr lang="en-US" smtClean="0">
                <a:solidFill>
                  <a:prstClr val="black"/>
                </a:solidFill>
              </a:rPr>
              <a:pPr/>
              <a:t>25</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18507934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Statistics duplicates </a:t>
            </a:r>
          </a:p>
          <a:p>
            <a:r>
              <a:rPr lang="en-US" dirty="0" smtClean="0"/>
              <a:t>Change the slide </a:t>
            </a:r>
          </a:p>
          <a:p>
            <a:r>
              <a:rPr lang="en-US" dirty="0" smtClean="0"/>
              <a:t>comment</a:t>
            </a:r>
            <a:endParaRPr lang="en-US" dirty="0"/>
          </a:p>
        </p:txBody>
      </p:sp>
      <p:sp>
        <p:nvSpPr>
          <p:cNvPr id="4" name="Slide Number Placeholder 3"/>
          <p:cNvSpPr>
            <a:spLocks noGrp="1"/>
          </p:cNvSpPr>
          <p:nvPr>
            <p:ph type="sldNum" sz="quarter" idx="10"/>
          </p:nvPr>
        </p:nvSpPr>
        <p:spPr/>
        <p:txBody>
          <a:bodyPr/>
          <a:lstStyle/>
          <a:p>
            <a:fld id="{E25DFFE1-4D92-4605-8A76-C26FB09C9784}" type="slidenum">
              <a:rPr lang="en-US" smtClean="0"/>
              <a:pPr/>
              <a:t>30</a:t>
            </a:fld>
            <a:endParaRPr lang="en-US"/>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29916986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Statistics duplicates </a:t>
            </a:r>
          </a:p>
          <a:p>
            <a:r>
              <a:rPr lang="en-US" dirty="0" smtClean="0"/>
              <a:t>Change the slide </a:t>
            </a:r>
          </a:p>
          <a:p>
            <a:r>
              <a:rPr lang="en-US" dirty="0" smtClean="0"/>
              <a:t>comment</a:t>
            </a:r>
            <a:endParaRPr lang="en-US" dirty="0"/>
          </a:p>
        </p:txBody>
      </p:sp>
      <p:sp>
        <p:nvSpPr>
          <p:cNvPr id="4" name="Slide Number Placeholder 3"/>
          <p:cNvSpPr>
            <a:spLocks noGrp="1"/>
          </p:cNvSpPr>
          <p:nvPr>
            <p:ph type="sldNum" sz="quarter" idx="10"/>
          </p:nvPr>
        </p:nvSpPr>
        <p:spPr/>
        <p:txBody>
          <a:bodyPr/>
          <a:lstStyle/>
          <a:p>
            <a:fld id="{E25DFFE1-4D92-4605-8A76-C26FB09C9784}" type="slidenum">
              <a:rPr lang="en-US" smtClean="0"/>
              <a:pPr/>
              <a:t>31</a:t>
            </a:fld>
            <a:endParaRPr lang="en-US"/>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36194955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5DFFE1-4D92-4605-8A76-C26FB09C9784}" type="slidenum">
              <a:rPr lang="en-US" smtClean="0">
                <a:solidFill>
                  <a:prstClr val="black"/>
                </a:solidFill>
              </a:rPr>
              <a:pPr/>
              <a:t>36</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Tree>
    <p:extLst>
      <p:ext uri="{BB962C8B-B14F-4D97-AF65-F5344CB8AC3E}">
        <p14:creationId xmlns:p14="http://schemas.microsoft.com/office/powerpoint/2010/main" xmlns="" val="2004756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a:noFill/>
          <a:ln/>
        </p:spPr>
        <p:txBody>
          <a:bodyPr/>
          <a:lstStyle/>
          <a:p>
            <a:pPr eaLnBrk="1" hangingPunct="1">
              <a:spcBef>
                <a:spcPct val="0"/>
              </a:spcBef>
            </a:pPr>
            <a:endParaRPr lang="en-US" dirty="0" smtClean="0"/>
          </a:p>
        </p:txBody>
      </p:sp>
      <p:sp>
        <p:nvSpPr>
          <p:cNvPr id="16387" name="Slide Number Placeholder 3"/>
          <p:cNvSpPr>
            <a:spLocks noGrp="1"/>
          </p:cNvSpPr>
          <p:nvPr>
            <p:ph type="sldNum" sz="quarter" idx="5"/>
          </p:nvPr>
        </p:nvSpPr>
        <p:spPr>
          <a:noFill/>
        </p:spPr>
        <p:txBody>
          <a:bodyPr/>
          <a:lstStyle/>
          <a:p>
            <a:fld id="{EEB5962F-5E6D-43EE-A6B5-CDF2A24DDAEA}" type="slidenum">
              <a:rPr lang="en-US" smtClean="0">
                <a:solidFill>
                  <a:prstClr val="black"/>
                </a:solidFill>
              </a:rPr>
              <a:pPr/>
              <a:t>38</a:t>
            </a:fld>
            <a:endParaRPr lang="en-US" smtClean="0">
              <a:solidFill>
                <a:prstClr val="black"/>
              </a:solidFill>
            </a:endParaRPr>
          </a:p>
        </p:txBody>
      </p:sp>
      <p:sp>
        <p:nvSpPr>
          <p:cNvPr id="2" name="Footer Placeholder 1"/>
          <p:cNvSpPr>
            <a:spLocks noGrp="1"/>
          </p:cNvSpPr>
          <p:nvPr>
            <p:ph type="ftr" sz="quarter" idx="10"/>
          </p:nvPr>
        </p:nvSpPr>
        <p:spPr/>
        <p:txBody>
          <a:bodyPr/>
          <a:lstStyle/>
          <a:p>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E25DFFE1-4D92-4605-8A76-C26FB09C9784}" type="slidenum">
              <a:rPr lang="en-US" smtClean="0"/>
              <a:pPr/>
              <a:t>2</a:t>
            </a:fld>
            <a:endParaRPr lang="en-US" dirty="0"/>
          </a:p>
        </p:txBody>
      </p:sp>
    </p:spTree>
    <p:extLst>
      <p:ext uri="{BB962C8B-B14F-4D97-AF65-F5344CB8AC3E}">
        <p14:creationId xmlns:p14="http://schemas.microsoft.com/office/powerpoint/2010/main" xmlns="" val="20514120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a:noFill/>
          <a:ln/>
        </p:spPr>
        <p:txBody>
          <a:bodyPr/>
          <a:lstStyle/>
          <a:p>
            <a:pPr eaLnBrk="1" hangingPunct="1">
              <a:spcBef>
                <a:spcPct val="0"/>
              </a:spcBef>
            </a:pPr>
            <a:endParaRPr lang="en-US" dirty="0" smtClean="0"/>
          </a:p>
        </p:txBody>
      </p:sp>
      <p:sp>
        <p:nvSpPr>
          <p:cNvPr id="18435" name="Slide Number Placeholder 3"/>
          <p:cNvSpPr>
            <a:spLocks noGrp="1"/>
          </p:cNvSpPr>
          <p:nvPr>
            <p:ph type="sldNum" sz="quarter" idx="5"/>
          </p:nvPr>
        </p:nvSpPr>
        <p:spPr>
          <a:noFill/>
        </p:spPr>
        <p:txBody>
          <a:bodyPr/>
          <a:lstStyle/>
          <a:p>
            <a:fld id="{8547C68B-34E1-4089-B343-C9986636EDF0}" type="slidenum">
              <a:rPr lang="en-US" smtClean="0">
                <a:solidFill>
                  <a:prstClr val="black"/>
                </a:solidFill>
              </a:rPr>
              <a:pPr/>
              <a:t>39</a:t>
            </a:fld>
            <a:endParaRPr lang="en-US" smtClean="0">
              <a:solidFill>
                <a:prstClr val="black"/>
              </a:solidFill>
            </a:endParaRPr>
          </a:p>
        </p:txBody>
      </p:sp>
      <p:sp>
        <p:nvSpPr>
          <p:cNvPr id="2" name="Footer Placeholder 1"/>
          <p:cNvSpPr>
            <a:spLocks noGrp="1"/>
          </p:cNvSpPr>
          <p:nvPr>
            <p:ph type="ftr" sz="quarter" idx="10"/>
          </p:nvPr>
        </p:nvSpPr>
        <p:spPr/>
        <p:txBody>
          <a:bodyPr/>
          <a:lstStyle/>
          <a:p>
            <a:endParaRPr lang="en-US" dirty="0">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a:noFill/>
          <a:ln/>
        </p:spPr>
        <p:txBody>
          <a:bodyPr/>
          <a:lstStyle/>
          <a:p>
            <a:pPr eaLnBrk="1" hangingPunct="1">
              <a:spcBef>
                <a:spcPct val="0"/>
              </a:spcBef>
            </a:pPr>
            <a:endParaRPr lang="en-US" dirty="0" smtClean="0"/>
          </a:p>
        </p:txBody>
      </p:sp>
      <p:sp>
        <p:nvSpPr>
          <p:cNvPr id="22531" name="Slide Number Placeholder 3"/>
          <p:cNvSpPr>
            <a:spLocks noGrp="1"/>
          </p:cNvSpPr>
          <p:nvPr>
            <p:ph type="sldNum" sz="quarter" idx="5"/>
          </p:nvPr>
        </p:nvSpPr>
        <p:spPr>
          <a:noFill/>
        </p:spPr>
        <p:txBody>
          <a:bodyPr/>
          <a:lstStyle/>
          <a:p>
            <a:fld id="{CB38BA36-0C8E-48A4-8308-269CB1B27B3C}" type="slidenum">
              <a:rPr lang="en-US" smtClean="0">
                <a:solidFill>
                  <a:prstClr val="black"/>
                </a:solidFill>
              </a:rPr>
              <a:pPr/>
              <a:t>40</a:t>
            </a:fld>
            <a:endParaRPr lang="en-US" smtClean="0">
              <a:solidFill>
                <a:prstClr val="black"/>
              </a:solidFill>
            </a:endParaRPr>
          </a:p>
        </p:txBody>
      </p:sp>
      <p:sp>
        <p:nvSpPr>
          <p:cNvPr id="2" name="Footer Placeholder 1"/>
          <p:cNvSpPr>
            <a:spLocks noGrp="1"/>
          </p:cNvSpPr>
          <p:nvPr>
            <p:ph type="ftr" sz="quarter" idx="10"/>
          </p:nvPr>
        </p:nvSpPr>
        <p:spPr/>
        <p:txBody>
          <a:bodyPr/>
          <a:lstStyle/>
          <a:p>
            <a:endParaRPr lang="en-US" dirty="0">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r>
              <a:rPr lang="en-US" dirty="0" smtClean="0"/>
              <a:t>Kept in the old info as reference </a:t>
            </a:r>
          </a:p>
          <a:p>
            <a:endParaRPr lang="en-US" dirty="0"/>
          </a:p>
        </p:txBody>
      </p:sp>
      <p:sp>
        <p:nvSpPr>
          <p:cNvPr id="4" name="Slide Number Placeholder 3"/>
          <p:cNvSpPr>
            <a:spLocks noGrp="1"/>
          </p:cNvSpPr>
          <p:nvPr>
            <p:ph type="sldNum" sz="quarter" idx="10"/>
          </p:nvPr>
        </p:nvSpPr>
        <p:spPr/>
        <p:txBody>
          <a:bodyPr/>
          <a:lstStyle/>
          <a:p>
            <a:fld id="{E25DFFE1-4D92-4605-8A76-C26FB09C9784}" type="slidenum">
              <a:rPr lang="en-US" smtClean="0"/>
              <a:pPr/>
              <a:t>51</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28659910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r>
              <a:rPr lang="en-US" dirty="0" smtClean="0"/>
              <a:t>Kept in the old info as reference </a:t>
            </a:r>
          </a:p>
          <a:p>
            <a:endParaRPr lang="en-US" dirty="0"/>
          </a:p>
        </p:txBody>
      </p:sp>
      <p:sp>
        <p:nvSpPr>
          <p:cNvPr id="4" name="Slide Number Placeholder 3"/>
          <p:cNvSpPr>
            <a:spLocks noGrp="1"/>
          </p:cNvSpPr>
          <p:nvPr>
            <p:ph type="sldNum" sz="quarter" idx="10"/>
          </p:nvPr>
        </p:nvSpPr>
        <p:spPr/>
        <p:txBody>
          <a:bodyPr/>
          <a:lstStyle/>
          <a:p>
            <a:fld id="{E25DFFE1-4D92-4605-8A76-C26FB09C9784}" type="slidenum">
              <a:rPr lang="en-US" smtClean="0"/>
              <a:pPr/>
              <a:t>52</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37891827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 structure to establishment </a:t>
            </a:r>
            <a:endParaRPr lang="en-US" dirty="0"/>
          </a:p>
        </p:txBody>
      </p:sp>
      <p:sp>
        <p:nvSpPr>
          <p:cNvPr id="4" name="Slide Number Placeholder 3"/>
          <p:cNvSpPr>
            <a:spLocks noGrp="1"/>
          </p:cNvSpPr>
          <p:nvPr>
            <p:ph type="sldNum" sz="quarter" idx="10"/>
          </p:nvPr>
        </p:nvSpPr>
        <p:spPr/>
        <p:txBody>
          <a:bodyPr/>
          <a:lstStyle/>
          <a:p>
            <a:fld id="{E25DFFE1-4D92-4605-8A76-C26FB09C9784}" type="slidenum">
              <a:rPr lang="en-US" smtClean="0"/>
              <a:pPr/>
              <a:t>54</a:t>
            </a:fld>
            <a:endParaRPr lang="en-US"/>
          </a:p>
        </p:txBody>
      </p:sp>
    </p:spTree>
    <p:extLst>
      <p:ext uri="{BB962C8B-B14F-4D97-AF65-F5344CB8AC3E}">
        <p14:creationId xmlns:p14="http://schemas.microsoft.com/office/powerpoint/2010/main" xmlns="" val="23120668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 structure to establishment </a:t>
            </a:r>
            <a:endParaRPr lang="en-US" dirty="0"/>
          </a:p>
        </p:txBody>
      </p:sp>
      <p:sp>
        <p:nvSpPr>
          <p:cNvPr id="4" name="Slide Number Placeholder 3"/>
          <p:cNvSpPr>
            <a:spLocks noGrp="1"/>
          </p:cNvSpPr>
          <p:nvPr>
            <p:ph type="sldNum" sz="quarter" idx="10"/>
          </p:nvPr>
        </p:nvSpPr>
        <p:spPr/>
        <p:txBody>
          <a:bodyPr/>
          <a:lstStyle/>
          <a:p>
            <a:fld id="{E25DFFE1-4D92-4605-8A76-C26FB09C9784}" type="slidenum">
              <a:rPr lang="en-US" smtClean="0"/>
              <a:pPr/>
              <a:t>55</a:t>
            </a:fld>
            <a:endParaRPr lang="en-US"/>
          </a:p>
        </p:txBody>
      </p:sp>
    </p:spTree>
    <p:extLst>
      <p:ext uri="{BB962C8B-B14F-4D97-AF65-F5344CB8AC3E}">
        <p14:creationId xmlns:p14="http://schemas.microsoft.com/office/powerpoint/2010/main" xmlns="" val="23120668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 structure to establishment </a:t>
            </a:r>
            <a:endParaRPr lang="en-US" dirty="0"/>
          </a:p>
        </p:txBody>
      </p:sp>
      <p:sp>
        <p:nvSpPr>
          <p:cNvPr id="4" name="Slide Number Placeholder 3"/>
          <p:cNvSpPr>
            <a:spLocks noGrp="1"/>
          </p:cNvSpPr>
          <p:nvPr>
            <p:ph type="sldNum" sz="quarter" idx="10"/>
          </p:nvPr>
        </p:nvSpPr>
        <p:spPr/>
        <p:txBody>
          <a:bodyPr/>
          <a:lstStyle/>
          <a:p>
            <a:fld id="{E25DFFE1-4D92-4605-8A76-C26FB09C9784}" type="slidenum">
              <a:rPr lang="en-US" smtClean="0"/>
              <a:pPr/>
              <a:t>56</a:t>
            </a:fld>
            <a:endParaRPr lang="en-US"/>
          </a:p>
        </p:txBody>
      </p:sp>
    </p:spTree>
    <p:extLst>
      <p:ext uri="{BB962C8B-B14F-4D97-AF65-F5344CB8AC3E}">
        <p14:creationId xmlns:p14="http://schemas.microsoft.com/office/powerpoint/2010/main" xmlns="" val="23120668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Kept the old info in as reference </a:t>
            </a:r>
            <a:endParaRPr lang="en-US" dirty="0"/>
          </a:p>
        </p:txBody>
      </p:sp>
      <p:sp>
        <p:nvSpPr>
          <p:cNvPr id="4" name="Slide Number Placeholder 3"/>
          <p:cNvSpPr>
            <a:spLocks noGrp="1"/>
          </p:cNvSpPr>
          <p:nvPr>
            <p:ph type="sldNum" sz="quarter" idx="10"/>
          </p:nvPr>
        </p:nvSpPr>
        <p:spPr/>
        <p:txBody>
          <a:bodyPr/>
          <a:lstStyle/>
          <a:p>
            <a:fld id="{E25DFFE1-4D92-4605-8A76-C26FB09C9784}" type="slidenum">
              <a:rPr lang="en-US" smtClean="0">
                <a:solidFill>
                  <a:prstClr val="black"/>
                </a:solidFill>
              </a:rPr>
              <a:pPr/>
              <a:t>65</a:t>
            </a:fld>
            <a:endParaRPr lang="en-US">
              <a:solidFill>
                <a:prstClr val="black"/>
              </a:solidFill>
            </a:endParaRPr>
          </a:p>
        </p:txBody>
      </p:sp>
    </p:spTree>
    <p:extLst>
      <p:ext uri="{BB962C8B-B14F-4D97-AF65-F5344CB8AC3E}">
        <p14:creationId xmlns:p14="http://schemas.microsoft.com/office/powerpoint/2010/main" xmlns="" val="1756796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25DFFE1-4D92-4605-8A76-C26FB09C9784}" type="slidenum">
              <a:rPr lang="en-US" smtClean="0"/>
              <a:pPr/>
              <a:t>66</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23202867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25DFFE1-4D92-4605-8A76-C26FB09C9784}" type="slidenum">
              <a:rPr lang="en-US" smtClean="0"/>
              <a:pPr/>
              <a:t>70</a:t>
            </a:fld>
            <a:endParaRPr lang="en-US" dirty="0"/>
          </a:p>
        </p:txBody>
      </p:sp>
    </p:spTree>
    <p:extLst>
      <p:ext uri="{BB962C8B-B14F-4D97-AF65-F5344CB8AC3E}">
        <p14:creationId xmlns:p14="http://schemas.microsoft.com/office/powerpoint/2010/main" xmlns="" val="3757046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5DFFE1-4D92-4605-8A76-C26FB09C9784}" type="slidenum">
              <a:rPr lang="en-US" smtClean="0"/>
              <a:pPr/>
              <a:t>5</a:t>
            </a:fld>
            <a:endParaRPr lang="en-US" dirty="0"/>
          </a:p>
        </p:txBody>
      </p:sp>
    </p:spTree>
    <p:extLst>
      <p:ext uri="{BB962C8B-B14F-4D97-AF65-F5344CB8AC3E}">
        <p14:creationId xmlns:p14="http://schemas.microsoft.com/office/powerpoint/2010/main" xmlns="" val="362368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Indicate what is connected and what still need </a:t>
            </a:r>
            <a:endParaRPr lang="en-US" dirty="0"/>
          </a:p>
        </p:txBody>
      </p:sp>
      <p:sp>
        <p:nvSpPr>
          <p:cNvPr id="4" name="Slide Number Placeholder 3"/>
          <p:cNvSpPr>
            <a:spLocks noGrp="1"/>
          </p:cNvSpPr>
          <p:nvPr>
            <p:ph type="sldNum" sz="quarter" idx="10"/>
          </p:nvPr>
        </p:nvSpPr>
        <p:spPr/>
        <p:txBody>
          <a:bodyPr/>
          <a:lstStyle/>
          <a:p>
            <a:fld id="{E25DFFE1-4D92-4605-8A76-C26FB09C9784}" type="slidenum">
              <a:rPr lang="en-US" smtClean="0"/>
              <a:pPr/>
              <a:t>13</a:t>
            </a:fld>
            <a:endParaRPr lang="en-US"/>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2957018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Overview </a:t>
            </a:r>
            <a:endParaRPr lang="en-US" dirty="0"/>
          </a:p>
        </p:txBody>
      </p:sp>
      <p:sp>
        <p:nvSpPr>
          <p:cNvPr id="4" name="Slide Number Placeholder 3"/>
          <p:cNvSpPr>
            <a:spLocks noGrp="1"/>
          </p:cNvSpPr>
          <p:nvPr>
            <p:ph type="sldNum" sz="quarter" idx="10"/>
          </p:nvPr>
        </p:nvSpPr>
        <p:spPr/>
        <p:txBody>
          <a:bodyPr/>
          <a:lstStyle/>
          <a:p>
            <a:fld id="{E25DFFE1-4D92-4605-8A76-C26FB09C9784}" type="slidenum">
              <a:rPr lang="en-US" smtClean="0"/>
              <a:pPr/>
              <a:t>14</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2606425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5DFFE1-4D92-4605-8A76-C26FB09C9784}" type="slidenum">
              <a:rPr lang="en-US" smtClean="0"/>
              <a:pPr/>
              <a:t>16</a:t>
            </a:fld>
            <a:endParaRPr lang="en-US" dirty="0"/>
          </a:p>
        </p:txBody>
      </p:sp>
    </p:spTree>
    <p:extLst>
      <p:ext uri="{BB962C8B-B14F-4D97-AF65-F5344CB8AC3E}">
        <p14:creationId xmlns:p14="http://schemas.microsoft.com/office/powerpoint/2010/main" xmlns="" val="4063644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Offices</a:t>
            </a:r>
          </a:p>
          <a:p>
            <a:r>
              <a:rPr lang="en-US" dirty="0" smtClean="0"/>
              <a:t>Online scanners</a:t>
            </a:r>
          </a:p>
          <a:p>
            <a:r>
              <a:rPr lang="en-US" dirty="0" smtClean="0"/>
              <a:t>adsl</a:t>
            </a:r>
            <a:endParaRPr lang="en-US" dirty="0"/>
          </a:p>
        </p:txBody>
      </p:sp>
      <p:sp>
        <p:nvSpPr>
          <p:cNvPr id="4" name="Slide Number Placeholder 3"/>
          <p:cNvSpPr>
            <a:spLocks noGrp="1"/>
          </p:cNvSpPr>
          <p:nvPr>
            <p:ph type="sldNum" sz="quarter" idx="10"/>
          </p:nvPr>
        </p:nvSpPr>
        <p:spPr/>
        <p:txBody>
          <a:bodyPr/>
          <a:lstStyle/>
          <a:p>
            <a:fld id="{E25DFFE1-4D92-4605-8A76-C26FB09C9784}"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xmlns="" val="1041527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5DFFE1-4D92-4605-8A76-C26FB09C9784}" type="slidenum">
              <a:rPr lang="en-US" smtClean="0"/>
              <a:pPr/>
              <a:t>18</a:t>
            </a:fld>
            <a:endParaRPr lang="en-US" dirty="0"/>
          </a:p>
        </p:txBody>
      </p:sp>
    </p:spTree>
    <p:extLst>
      <p:ext uri="{BB962C8B-B14F-4D97-AF65-F5344CB8AC3E}">
        <p14:creationId xmlns:p14="http://schemas.microsoft.com/office/powerpoint/2010/main" xmlns="" val="2071826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5DFFE1-4D92-4605-8A76-C26FB09C9784}" type="slidenum">
              <a:rPr lang="en-US" smtClean="0"/>
              <a:pPr/>
              <a:t>19</a:t>
            </a:fld>
            <a:endParaRPr lang="en-US" dirty="0"/>
          </a:p>
        </p:txBody>
      </p:sp>
    </p:spTree>
    <p:extLst>
      <p:ext uri="{BB962C8B-B14F-4D97-AF65-F5344CB8AC3E}">
        <p14:creationId xmlns:p14="http://schemas.microsoft.com/office/powerpoint/2010/main" xmlns="" val="1595455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38E8B7-8BD9-9F48-9FB6-4E0DFEDB8449}" type="slidenum">
              <a:rPr lang="en-US" smtClean="0"/>
              <a:pPr/>
              <a:t>‹#›</a:t>
            </a:fld>
            <a:endParaRPr lang="en-US" dirty="0"/>
          </a:p>
        </p:txBody>
      </p:sp>
    </p:spTree>
    <p:extLst>
      <p:ext uri="{BB962C8B-B14F-4D97-AF65-F5344CB8AC3E}">
        <p14:creationId xmlns:p14="http://schemas.microsoft.com/office/powerpoint/2010/main" xmlns="" val="3215324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38E8B7-8BD9-9F48-9FB6-4E0DFEDB8449}" type="slidenum">
              <a:rPr lang="en-US" smtClean="0"/>
              <a:pPr/>
              <a:t>‹#›</a:t>
            </a:fld>
            <a:endParaRPr lang="en-US" dirty="0"/>
          </a:p>
        </p:txBody>
      </p:sp>
    </p:spTree>
    <p:extLst>
      <p:ext uri="{BB962C8B-B14F-4D97-AF65-F5344CB8AC3E}">
        <p14:creationId xmlns:p14="http://schemas.microsoft.com/office/powerpoint/2010/main" xmlns="" val="1847775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38E8B7-8BD9-9F48-9FB6-4E0DFEDB8449}" type="slidenum">
              <a:rPr lang="en-US" smtClean="0"/>
              <a:pPr/>
              <a:t>‹#›</a:t>
            </a:fld>
            <a:endParaRPr lang="en-US" dirty="0"/>
          </a:p>
        </p:txBody>
      </p:sp>
    </p:spTree>
    <p:extLst>
      <p:ext uri="{BB962C8B-B14F-4D97-AF65-F5344CB8AC3E}">
        <p14:creationId xmlns:p14="http://schemas.microsoft.com/office/powerpoint/2010/main" xmlns="" val="3239174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Line 19"/>
          <p:cNvSpPr>
            <a:spLocks noChangeShapeType="1"/>
          </p:cNvSpPr>
          <p:nvPr/>
        </p:nvSpPr>
        <p:spPr bwMode="auto">
          <a:xfrm>
            <a:off x="228600" y="457200"/>
            <a:ext cx="8682038" cy="0"/>
          </a:xfrm>
          <a:prstGeom prst="line">
            <a:avLst/>
          </a:prstGeom>
          <a:noFill/>
          <a:ln w="28575">
            <a:solidFill>
              <a:srgbClr val="7D0900"/>
            </a:solidFill>
            <a:round/>
            <a:headEnd/>
            <a:tailEnd/>
          </a:ln>
          <a:extLst>
            <a:ext uri="{909E8E84-426E-40DD-AFC4-6F175D3DCCD1}">
              <a14:hiddenFill xmlns:a14="http://schemas.microsoft.com/office/drawing/2010/main" xmlns="">
                <a:noFill/>
              </a14:hiddenFill>
            </a:ext>
          </a:extLst>
        </p:spPr>
        <p:txBody>
          <a:bodyPr wrap="none" anchor="ctr"/>
          <a:lstStyle/>
          <a:p>
            <a:endParaRPr lang="en-ZA" dirty="0"/>
          </a:p>
        </p:txBody>
      </p:sp>
      <p:graphicFrame>
        <p:nvGraphicFramePr>
          <p:cNvPr id="3" name="Rectangle 20" hidden="1"/>
          <p:cNvGraphicFramePr>
            <a:graphicFrameLocks/>
          </p:cNvGraphicFramePr>
          <p:nvPr/>
        </p:nvGraphicFramePr>
        <p:xfrm>
          <a:off x="0" y="0"/>
          <a:ext cx="158750" cy="158750"/>
        </p:xfrm>
        <a:graphic>
          <a:graphicData uri="http://schemas.openxmlformats.org/presentationml/2006/ole">
            <p:oleObj spid="_x0000_s1983" r:id="rId3" imgW="0" imgH="0" progId="">
              <p:embed/>
            </p:oleObj>
          </a:graphicData>
        </a:graphic>
      </p:graphicFrame>
      <p:pic>
        <p:nvPicPr>
          <p:cNvPr id="4" name="Picture 39" descr="home affairs"/>
          <p:cNvPicPr>
            <a:picLocks noChangeAspect="1" noChangeArrowheads="1"/>
          </p:cNvPicPr>
          <p:nvPr userDrawn="1"/>
        </p:nvPicPr>
        <p:blipFill>
          <a:blip r:embed="rId4">
            <a:extLst>
              <a:ext uri="{28A0092B-C50C-407E-A947-70E740481C1C}">
                <a14:useLocalDpi xmlns:a14="http://schemas.microsoft.com/office/drawing/2010/main" xmlns="" val="0"/>
              </a:ext>
            </a:extLst>
          </a:blip>
          <a:srcRect/>
          <a:stretch>
            <a:fillRect/>
          </a:stretch>
        </p:blipFill>
        <p:spPr bwMode="auto">
          <a:xfrm>
            <a:off x="7416800" y="0"/>
            <a:ext cx="1087438" cy="417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 Box 11"/>
          <p:cNvSpPr txBox="1">
            <a:spLocks noChangeArrowheads="1"/>
          </p:cNvSpPr>
          <p:nvPr userDrawn="1"/>
        </p:nvSpPr>
        <p:spPr bwMode="auto">
          <a:xfrm>
            <a:off x="7943850" y="6400800"/>
            <a:ext cx="1085850" cy="334963"/>
          </a:xfrm>
          <a:prstGeom prst="rect">
            <a:avLst/>
          </a:prstGeom>
          <a:noFill/>
          <a:ln>
            <a:noFill/>
          </a:ln>
          <a:extLst/>
        </p:spPr>
        <p:txBody>
          <a:bodyPr lIns="72000" tIns="72000" rIns="72000" bIns="72000">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6pPr>
            <a:lvl7pPr marL="29718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7pPr>
            <a:lvl8pPr marL="34290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8pPr>
            <a:lvl9pPr marL="38862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9pPr>
          </a:lstStyle>
          <a:p>
            <a:pPr eaLnBrk="1" hangingPunct="1">
              <a:defRPr/>
            </a:pPr>
            <a:fld id="{B8A30886-B59E-4516-B82C-04E1BCE715DC}" type="slidenum">
              <a:rPr lang="en-GB" smtClean="0"/>
              <a:pPr eaLnBrk="1" hangingPunct="1">
                <a:defRPr/>
              </a:pPr>
              <a:t>‹#›</a:t>
            </a:fld>
            <a:endParaRPr lang="en-GB" dirty="0" smtClean="0"/>
          </a:p>
        </p:txBody>
      </p:sp>
    </p:spTree>
    <p:extLst>
      <p:ext uri="{BB962C8B-B14F-4D97-AF65-F5344CB8AC3E}">
        <p14:creationId xmlns:p14="http://schemas.microsoft.com/office/powerpoint/2010/main" xmlns="" val="2623741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46063" y="596900"/>
            <a:ext cx="8647112" cy="274638"/>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246063" y="2092325"/>
            <a:ext cx="8647112" cy="2644775"/>
          </a:xfrm>
        </p:spPr>
        <p:txBody>
          <a:bodyPr/>
          <a:lstStyle/>
          <a:p>
            <a:pPr lvl="0"/>
            <a:endParaRPr lang="en-US" noProof="0" dirty="0" smtClean="0"/>
          </a:p>
        </p:txBody>
      </p:sp>
    </p:spTree>
    <p:extLst>
      <p:ext uri="{BB962C8B-B14F-4D97-AF65-F5344CB8AC3E}">
        <p14:creationId xmlns:p14="http://schemas.microsoft.com/office/powerpoint/2010/main" xmlns="" val="3939016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38E8B7-8BD9-9F48-9FB6-4E0DFEDB8449}" type="slidenum">
              <a:rPr lang="en-US" smtClean="0"/>
              <a:pPr/>
              <a:t>‹#›</a:t>
            </a:fld>
            <a:endParaRPr lang="en-US" dirty="0"/>
          </a:p>
        </p:txBody>
      </p:sp>
    </p:spTree>
    <p:extLst>
      <p:ext uri="{BB962C8B-B14F-4D97-AF65-F5344CB8AC3E}">
        <p14:creationId xmlns:p14="http://schemas.microsoft.com/office/powerpoint/2010/main" xmlns="" val="113976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38E8B7-8BD9-9F48-9FB6-4E0DFEDB8449}" type="slidenum">
              <a:rPr lang="en-US" smtClean="0"/>
              <a:pPr/>
              <a:t>‹#›</a:t>
            </a:fld>
            <a:endParaRPr lang="en-US" dirty="0"/>
          </a:p>
        </p:txBody>
      </p:sp>
    </p:spTree>
    <p:extLst>
      <p:ext uri="{BB962C8B-B14F-4D97-AF65-F5344CB8AC3E}">
        <p14:creationId xmlns:p14="http://schemas.microsoft.com/office/powerpoint/2010/main" xmlns="" val="127450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38E8B7-8BD9-9F48-9FB6-4E0DFEDB8449}" type="slidenum">
              <a:rPr lang="en-US" smtClean="0"/>
              <a:pPr/>
              <a:t>‹#›</a:t>
            </a:fld>
            <a:endParaRPr lang="en-US" dirty="0"/>
          </a:p>
        </p:txBody>
      </p:sp>
    </p:spTree>
    <p:extLst>
      <p:ext uri="{BB962C8B-B14F-4D97-AF65-F5344CB8AC3E}">
        <p14:creationId xmlns:p14="http://schemas.microsoft.com/office/powerpoint/2010/main" xmlns="" val="1610444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538E8B7-8BD9-9F48-9FB6-4E0DFEDB8449}" type="slidenum">
              <a:rPr lang="en-US" smtClean="0"/>
              <a:pPr/>
              <a:t>‹#›</a:t>
            </a:fld>
            <a:endParaRPr lang="en-US" dirty="0"/>
          </a:p>
        </p:txBody>
      </p:sp>
    </p:spTree>
    <p:extLst>
      <p:ext uri="{BB962C8B-B14F-4D97-AF65-F5344CB8AC3E}">
        <p14:creationId xmlns:p14="http://schemas.microsoft.com/office/powerpoint/2010/main" xmlns="" val="41940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538E8B7-8BD9-9F48-9FB6-4E0DFEDB8449}" type="slidenum">
              <a:rPr lang="en-US" smtClean="0"/>
              <a:pPr/>
              <a:t>‹#›</a:t>
            </a:fld>
            <a:endParaRPr lang="en-US" dirty="0"/>
          </a:p>
        </p:txBody>
      </p:sp>
    </p:spTree>
    <p:extLst>
      <p:ext uri="{BB962C8B-B14F-4D97-AF65-F5344CB8AC3E}">
        <p14:creationId xmlns:p14="http://schemas.microsoft.com/office/powerpoint/2010/main" xmlns="" val="1148936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538E8B7-8BD9-9F48-9FB6-4E0DFEDB8449}" type="slidenum">
              <a:rPr lang="en-US" smtClean="0"/>
              <a:pPr/>
              <a:t>‹#›</a:t>
            </a:fld>
            <a:endParaRPr lang="en-US" dirty="0"/>
          </a:p>
        </p:txBody>
      </p:sp>
    </p:spTree>
    <p:extLst>
      <p:ext uri="{BB962C8B-B14F-4D97-AF65-F5344CB8AC3E}">
        <p14:creationId xmlns:p14="http://schemas.microsoft.com/office/powerpoint/2010/main" xmlns="" val="2842536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38E8B7-8BD9-9F48-9FB6-4E0DFEDB8449}" type="slidenum">
              <a:rPr lang="en-US" smtClean="0"/>
              <a:pPr/>
              <a:t>‹#›</a:t>
            </a:fld>
            <a:endParaRPr lang="en-US" dirty="0"/>
          </a:p>
        </p:txBody>
      </p:sp>
    </p:spTree>
    <p:extLst>
      <p:ext uri="{BB962C8B-B14F-4D97-AF65-F5344CB8AC3E}">
        <p14:creationId xmlns:p14="http://schemas.microsoft.com/office/powerpoint/2010/main" xmlns="" val="2197532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38E8B7-8BD9-9F48-9FB6-4E0DFEDB8449}" type="slidenum">
              <a:rPr lang="en-US" smtClean="0"/>
              <a:pPr/>
              <a:t>‹#›</a:t>
            </a:fld>
            <a:endParaRPr lang="en-US" dirty="0"/>
          </a:p>
        </p:txBody>
      </p:sp>
    </p:spTree>
    <p:extLst>
      <p:ext uri="{BB962C8B-B14F-4D97-AF65-F5344CB8AC3E}">
        <p14:creationId xmlns:p14="http://schemas.microsoft.com/office/powerpoint/2010/main" xmlns="" val="3498472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38E8B7-8BD9-9F48-9FB6-4E0DFEDB8449}" type="slidenum">
              <a:rPr lang="en-US" smtClean="0"/>
              <a:pPr/>
              <a:t>‹#›</a:t>
            </a:fld>
            <a:endParaRPr lang="en-US" dirty="0"/>
          </a:p>
        </p:txBody>
      </p:sp>
    </p:spTree>
    <p:extLst>
      <p:ext uri="{BB962C8B-B14F-4D97-AF65-F5344CB8AC3E}">
        <p14:creationId xmlns:p14="http://schemas.microsoft.com/office/powerpoint/2010/main" xmlns="" val="2829706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LIMPOPO%202020%20CIT%20PROPOSED%20OFFICES...xls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MPS663%20Nov%202018%20DHA%20Limpopo.pdf" TargetMode="External"/><Relationship Id="rId4" Type="http://schemas.openxmlformats.org/officeDocument/2006/relationships/hyperlink" Target="STATUS%20SECURITY%20TO%20Update%20Jul%202019%20osh%20resp_1.xls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LIMPOPO%202020%20CIT%20PROPOSED%20OFFICES...xls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MPS663%20Nov%202018%20DHA%20Limpopo.pdf" TargetMode="External"/><Relationship Id="rId4" Type="http://schemas.openxmlformats.org/officeDocument/2006/relationships/hyperlink" Target="STATUS%20SECURITY%20TO%20Update%20Jul%202019%20osh%20resp_1.xlsx"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gray">
          <a:xfrm>
            <a:off x="458788" y="3209925"/>
            <a:ext cx="8396287" cy="2462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spAutoFit/>
          </a:bodyPr>
          <a:lstStyle/>
          <a:p>
            <a:pPr algn="ctr" defTabSz="992188" eaLnBrk="0" hangingPunct="0"/>
            <a:r>
              <a:rPr lang="en-ZA" sz="3200" b="1" dirty="0" smtClean="0"/>
              <a:t> PROVINCIAL </a:t>
            </a:r>
            <a:r>
              <a:rPr lang="en-ZA" sz="3200" b="1" dirty="0"/>
              <a:t>MANAGER</a:t>
            </a:r>
            <a:r>
              <a:rPr lang="en-ZA" sz="3200" b="1" dirty="0" smtClean="0"/>
              <a:t>: LIMPOPO</a:t>
            </a:r>
          </a:p>
          <a:p>
            <a:pPr algn="ctr" defTabSz="992188" eaLnBrk="0" hangingPunct="0"/>
            <a:r>
              <a:rPr lang="en-ZA" sz="3200" b="1" dirty="0" smtClean="0"/>
              <a:t>MR ALBERT MATSAUNG</a:t>
            </a:r>
          </a:p>
          <a:p>
            <a:pPr algn="ctr" defTabSz="992188" eaLnBrk="0" hangingPunct="0"/>
            <a:endParaRPr lang="en-ZA" sz="3200" b="1" dirty="0" smtClean="0"/>
          </a:p>
          <a:p>
            <a:pPr algn="ctr" defTabSz="992188" eaLnBrk="0" hangingPunct="0"/>
            <a:r>
              <a:rPr lang="en-ZA" sz="3200" b="1" dirty="0" smtClean="0"/>
              <a:t>Date: 03 SEPTEMBER 2019</a:t>
            </a:r>
          </a:p>
          <a:p>
            <a:pPr defTabSz="992188" eaLnBrk="0" hangingPunct="0"/>
            <a:endParaRPr lang="en-GB" sz="3200" dirty="0"/>
          </a:p>
        </p:txBody>
      </p:sp>
      <p:sp>
        <p:nvSpPr>
          <p:cNvPr id="3076" name="Rectangle 4"/>
          <p:cNvSpPr>
            <a:spLocks noGrp="1" noChangeArrowheads="1"/>
          </p:cNvSpPr>
          <p:nvPr>
            <p:ph type="subTitle" idx="4294967295"/>
          </p:nvPr>
        </p:nvSpPr>
        <p:spPr bwMode="gray">
          <a:xfrm>
            <a:off x="1400175" y="1774825"/>
            <a:ext cx="6400800" cy="998538"/>
          </a:xfrm>
        </p:spPr>
        <p:txBody>
          <a:bodyPr anchor="ctr"/>
          <a:lstStyle/>
          <a:p>
            <a:pPr marL="0" indent="0" algn="ctr" eaLnBrk="1" hangingPunct="1">
              <a:buFont typeface="Wingdings" pitchFamily="2" charset="2"/>
              <a:buNone/>
            </a:pPr>
            <a:r>
              <a:rPr lang="en-GB" sz="2400" i="1" dirty="0" smtClean="0"/>
              <a:t>PRESENTED BY</a:t>
            </a:r>
          </a:p>
          <a:p>
            <a:pPr marL="0" indent="0" algn="ctr" eaLnBrk="1" hangingPunct="1">
              <a:buFont typeface="Wingdings" pitchFamily="2" charset="2"/>
              <a:buNone/>
            </a:pPr>
            <a:endParaRPr lang="en-GB" sz="2400" i="1" dirty="0" smtClean="0"/>
          </a:p>
        </p:txBody>
      </p:sp>
      <p:sp>
        <p:nvSpPr>
          <p:cNvPr id="3077" name="Rectangle 8"/>
          <p:cNvSpPr>
            <a:spLocks noChangeArrowheads="1"/>
          </p:cNvSpPr>
          <p:nvPr/>
        </p:nvSpPr>
        <p:spPr bwMode="auto">
          <a:xfrm>
            <a:off x="447675" y="841375"/>
            <a:ext cx="8404225" cy="595313"/>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ln>
            <a:noFill/>
          </a:ln>
          <a:extLst/>
        </p:spPr>
        <p:txBody>
          <a:bodyPr lIns="0" tIns="0" rIns="0" bIns="0"/>
          <a:lstStyle/>
          <a:p>
            <a:pPr algn="ctr" eaLnBrk="0" hangingPunct="0"/>
            <a:r>
              <a:rPr lang="en-GB" sz="2800" b="1" dirty="0" smtClean="0"/>
              <a:t>DHA Portfolio </a:t>
            </a:r>
            <a:r>
              <a:rPr lang="en-GB" sz="2800" b="1" dirty="0"/>
              <a:t>Committee Presentation </a:t>
            </a:r>
          </a:p>
        </p:txBody>
      </p:sp>
    </p:spTree>
    <p:extLst>
      <p:ext uri="{BB962C8B-B14F-4D97-AF65-F5344CB8AC3E}">
        <p14:creationId xmlns:p14="http://schemas.microsoft.com/office/powerpoint/2010/main" xmlns="" val="153178077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28600"/>
            <a:ext cx="8229600" cy="5334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b="1" dirty="0" smtClean="0">
                <a:solidFill>
                  <a:prstClr val="black"/>
                </a:solidFill>
                <a:latin typeface="Arial" panose="020B0604020202020204" pitchFamily="34" charset="0"/>
                <a:cs typeface="Arial" panose="020B0604020202020204" pitchFamily="34" charset="0"/>
              </a:rPr>
              <a:t>PROVINCIAL DEMOGRAPHICS AS PER MID YEAR REVIEW 2018                         </a:t>
            </a:r>
            <a:endParaRPr lang="en-US" sz="2000" i="1" dirty="0">
              <a:latin typeface="Arial" panose="020B0604020202020204" pitchFamily="34" charset="0"/>
              <a:cs typeface="Arial" panose="020B0604020202020204" pitchFamily="34" charset="0"/>
            </a:endParaRPr>
          </a:p>
        </p:txBody>
      </p:sp>
      <p:graphicFrame>
        <p:nvGraphicFramePr>
          <p:cNvPr id="5" name="Group 103"/>
          <p:cNvGraphicFramePr>
            <a:graphicFrameLocks noGrp="1"/>
          </p:cNvGraphicFramePr>
          <p:nvPr>
            <p:extLst>
              <p:ext uri="{D42A27DB-BD31-4B8C-83A1-F6EECF244321}">
                <p14:modId xmlns:p14="http://schemas.microsoft.com/office/powerpoint/2010/main" xmlns="" val="591722657"/>
              </p:ext>
            </p:extLst>
          </p:nvPr>
        </p:nvGraphicFramePr>
        <p:xfrm>
          <a:off x="304800" y="838200"/>
          <a:ext cx="8572500" cy="4860888"/>
        </p:xfrm>
        <a:graphic>
          <a:graphicData uri="http://schemas.openxmlformats.org/drawingml/2006/table">
            <a:tbl>
              <a:tblPr/>
              <a:tblGrid>
                <a:gridCol w="2143125">
                  <a:extLst>
                    <a:ext uri="{9D8B030D-6E8A-4147-A177-3AD203B41FA5}">
                      <a16:colId xmlns:a16="http://schemas.microsoft.com/office/drawing/2014/main" xmlns="" val="20000"/>
                    </a:ext>
                  </a:extLst>
                </a:gridCol>
                <a:gridCol w="2124075">
                  <a:extLst>
                    <a:ext uri="{9D8B030D-6E8A-4147-A177-3AD203B41FA5}">
                      <a16:colId xmlns:a16="http://schemas.microsoft.com/office/drawing/2014/main" xmlns="" val="20001"/>
                    </a:ext>
                  </a:extLst>
                </a:gridCol>
                <a:gridCol w="1990725">
                  <a:extLst>
                    <a:ext uri="{9D8B030D-6E8A-4147-A177-3AD203B41FA5}">
                      <a16:colId xmlns:a16="http://schemas.microsoft.com/office/drawing/2014/main" xmlns="" val="20002"/>
                    </a:ext>
                  </a:extLst>
                </a:gridCol>
                <a:gridCol w="2314575">
                  <a:extLst>
                    <a:ext uri="{9D8B030D-6E8A-4147-A177-3AD203B41FA5}">
                      <a16:colId xmlns:a16="http://schemas.microsoft.com/office/drawing/2014/main" xmlns="" val="20003"/>
                    </a:ext>
                  </a:extLst>
                </a:gridCol>
              </a:tblGrid>
              <a:tr h="431574">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400" b="1" i="0" u="none" strike="noStrike" cap="none" normalizeH="0" baseline="0" dirty="0" smtClean="0">
                          <a:ln>
                            <a:noFill/>
                          </a:ln>
                          <a:solidFill>
                            <a:srgbClr val="000000"/>
                          </a:solidFill>
                          <a:effectLst/>
                          <a:latin typeface="+mn-lt"/>
                          <a:cs typeface="Arial" charset="0"/>
                        </a:rPr>
                        <a:t>District Municipality</a:t>
                      </a:r>
                    </a:p>
                  </a:txBody>
                  <a:tcPr marL="4853" marR="4853" marT="485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400" b="1" i="0" u="none" strike="noStrike" cap="none" normalizeH="0" baseline="0" dirty="0" smtClean="0">
                          <a:ln>
                            <a:noFill/>
                          </a:ln>
                          <a:solidFill>
                            <a:srgbClr val="000000"/>
                          </a:solidFill>
                          <a:effectLst/>
                          <a:latin typeface="+mn-lt"/>
                          <a:cs typeface="Arial" charset="0"/>
                        </a:rPr>
                        <a:t>Local Municipality</a:t>
                      </a:r>
                    </a:p>
                  </a:txBody>
                  <a:tcPr marL="4853" marR="4853" marT="485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400" b="1" i="0" u="none" strike="noStrike" cap="none" normalizeH="0" baseline="0" dirty="0" smtClean="0">
                          <a:ln>
                            <a:noFill/>
                          </a:ln>
                          <a:solidFill>
                            <a:srgbClr val="000000"/>
                          </a:solidFill>
                          <a:effectLst/>
                          <a:latin typeface="+mn-lt"/>
                          <a:cs typeface="Arial" charset="0"/>
                        </a:rPr>
                        <a:t>²m Land mass</a:t>
                      </a:r>
                    </a:p>
                  </a:txBody>
                  <a:tcPr marL="4853" marR="4853" marT="485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400" b="1" i="0" u="none" strike="noStrike" cap="none" normalizeH="0" baseline="0" dirty="0" smtClean="0">
                          <a:ln>
                            <a:noFill/>
                          </a:ln>
                          <a:solidFill>
                            <a:srgbClr val="000000"/>
                          </a:solidFill>
                          <a:effectLst/>
                          <a:latin typeface="+mn-lt"/>
                          <a:cs typeface="Arial" charset="0"/>
                        </a:rPr>
                        <a:t>Population </a:t>
                      </a:r>
                    </a:p>
                  </a:txBody>
                  <a:tcPr marL="4853" marR="4853" marT="485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xmlns="" val="10000"/>
                  </a:ext>
                </a:extLst>
              </a:tr>
              <a:tr h="461997">
                <a:tc rowSpan="5">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Mopani</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Greater Giyani Local Municipality</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4 172 </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244 217</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2247627245"/>
                  </a:ext>
                </a:extLst>
              </a:tr>
              <a:tr h="461997">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00"/>
                        </a:solidFill>
                        <a:effectLst/>
                        <a:latin typeface="+mn-lt"/>
                        <a:cs typeface="Arial" charset="0"/>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Greater Tzaneen Local Municipality</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3 243 </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390 095</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3107527705"/>
                  </a:ext>
                </a:extLst>
              </a:tr>
              <a:tr h="356927">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00"/>
                        </a:solidFill>
                        <a:effectLst/>
                        <a:latin typeface="+mn-lt"/>
                        <a:cs typeface="Arial" charset="0"/>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Ba-Phalaborwa Local Municipality</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1 462 </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150 637</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812596319"/>
                  </a:ext>
                </a:extLst>
              </a:tr>
              <a:tr h="328067">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mn-lt"/>
                        <a:cs typeface="Arial" charset="0"/>
                      </a:endParaRPr>
                    </a:p>
                  </a:txBody>
                  <a:tcPr marL="9523" marR="9523"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Maruleng Local Municipality </a:t>
                      </a:r>
                    </a:p>
                  </a:txBody>
                  <a:tcPr marL="9523" marR="9523"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3 244 </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96 000</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3451188012"/>
                  </a:ext>
                </a:extLst>
              </a:tr>
              <a:tr h="335301">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mn-lt"/>
                        <a:cs typeface="Arial" charset="0"/>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Greater Letaba Local Municipality </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1 891 </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212 701</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3299203155"/>
                  </a:ext>
                </a:extLst>
              </a:tr>
              <a:tr h="311238">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TOTAL</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5</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14 012</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1 093 650</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xmlns="" val="10007"/>
                  </a:ext>
                </a:extLst>
              </a:tr>
              <a:tr h="384962">
                <a:tc row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Vhembe</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Makhado</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8 966.23</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416 728</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8"/>
                  </a:ext>
                </a:extLst>
              </a:tr>
              <a:tr h="392599">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00"/>
                        </a:solidFill>
                        <a:effectLst/>
                        <a:latin typeface="Arial" charset="0"/>
                        <a:cs typeface="Arial" charset="0"/>
                      </a:endParaRPr>
                    </a:p>
                  </a:txBody>
                  <a:tcPr marL="9524" marR="9524" marT="9526"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Thulamela</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3 104.71</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497 237</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9"/>
                  </a:ext>
                </a:extLst>
              </a:tr>
              <a:tr h="328464">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00"/>
                        </a:solidFill>
                        <a:effectLst/>
                        <a:latin typeface="Arial" charset="0"/>
                        <a:cs typeface="Arial" charset="0"/>
                      </a:endParaRPr>
                    </a:p>
                  </a:txBody>
                  <a:tcPr marL="9524" marR="9524" marT="9526"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Musina</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12 101.62</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132 009</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10"/>
                  </a:ext>
                </a:extLst>
              </a:tr>
              <a:tr h="359792">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cs typeface="Arial" charset="0"/>
                      </a:endParaRPr>
                    </a:p>
                  </a:txBody>
                  <a:tcPr marL="9523" marR="9523" marT="9526"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Collins Chabane </a:t>
                      </a:r>
                    </a:p>
                  </a:txBody>
                  <a:tcPr marL="9523" marR="9523"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5 897.95</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347 974</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11"/>
                  </a:ext>
                </a:extLst>
              </a:tr>
              <a:tr h="353985">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TOTALS</a:t>
                      </a:r>
                    </a:p>
                  </a:txBody>
                  <a:tcPr marL="9524" marR="9524" marT="9526"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4</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30 070.51</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1 393 948</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xmlns="" val="10012"/>
                  </a:ext>
                </a:extLst>
              </a:tr>
              <a:tr h="353985">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PROVINCIAL TOTALS</a:t>
                      </a:r>
                    </a:p>
                  </a:txBody>
                  <a:tcPr marL="9524" marR="9524" marT="9526"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8900000" scaled="1"/>
                      <a:tileRect/>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24</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8900000" scaled="1"/>
                      <a:tileRect/>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129 254 96</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8900000" scaled="1"/>
                      <a:tileRect/>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5 799 090</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8900000" scaled="1"/>
                      <a:tileRect/>
                    </a:gradFill>
                  </a:tcPr>
                </a:tc>
                <a:extLst>
                  <a:ext uri="{0D108BD9-81ED-4DB2-BD59-A6C34878D82A}">
                    <a16:rowId xmlns:a16="http://schemas.microsoft.com/office/drawing/2014/main" xmlns="" val="116876011"/>
                  </a:ext>
                </a:extLst>
              </a:tr>
            </a:tbl>
          </a:graphicData>
        </a:graphic>
      </p:graphicFrame>
      <p:sp>
        <p:nvSpPr>
          <p:cNvPr id="2" name="Slide Number Placeholder 1"/>
          <p:cNvSpPr>
            <a:spLocks noGrp="1"/>
          </p:cNvSpPr>
          <p:nvPr>
            <p:ph type="sldNum" sz="quarter" idx="12"/>
          </p:nvPr>
        </p:nvSpPr>
        <p:spPr>
          <a:xfrm>
            <a:off x="6553200" y="6356350"/>
            <a:ext cx="1771934" cy="365125"/>
          </a:xfrm>
        </p:spPr>
        <p:txBody>
          <a:bodyPr/>
          <a:lstStyle/>
          <a:p>
            <a:fld id="{2538E8B7-8BD9-9F48-9FB6-4E0DFEDB8449}" type="slidenum">
              <a:rPr lang="en-US" smtClean="0"/>
              <a:pPr/>
              <a:t>10</a:t>
            </a:fld>
            <a:endParaRPr lang="en-US" dirty="0"/>
          </a:p>
        </p:txBody>
      </p:sp>
    </p:spTree>
    <p:extLst>
      <p:ext uri="{BB962C8B-B14F-4D97-AF65-F5344CB8AC3E}">
        <p14:creationId xmlns:p14="http://schemas.microsoft.com/office/powerpoint/2010/main" xmlns="" val="13309024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map of limpopo south africa showing distric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 name="AutoShape 4" descr="Image result for map of limpopo south africa showing district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1030" name="Picture 6" descr="Image result for map of limpopo south africa showing district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5576" y="213659"/>
            <a:ext cx="8475070" cy="5737779"/>
          </a:xfrm>
          <a:prstGeom prst="rect">
            <a:avLst/>
          </a:prstGeom>
          <a:noFill/>
          <a:extLst>
            <a:ext uri="{909E8E84-426E-40DD-AFC4-6F175D3DCCD1}">
              <a14:hiddenFill xmlns:a14="http://schemas.microsoft.com/office/drawing/2010/main" xmlns="">
                <a:solidFill>
                  <a:srgbClr val="FFFFFF"/>
                </a:solidFill>
              </a14:hiddenFill>
            </a:ext>
          </a:extLst>
        </p:spPr>
      </p:pic>
      <p:sp>
        <p:nvSpPr>
          <p:cNvPr id="7" name="Wave 6"/>
          <p:cNvSpPr/>
          <p:nvPr/>
        </p:nvSpPr>
        <p:spPr>
          <a:xfrm>
            <a:off x="5076091" y="1522619"/>
            <a:ext cx="451758" cy="456111"/>
          </a:xfrm>
          <a:prstGeom prst="wav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ZA" b="1" dirty="0" smtClean="0">
                <a:solidFill>
                  <a:schemeClr val="tx1"/>
                </a:solidFill>
              </a:rPr>
              <a:t>20</a:t>
            </a:r>
            <a:endParaRPr lang="en-ZA" b="1" dirty="0">
              <a:solidFill>
                <a:schemeClr val="tx1"/>
              </a:solidFill>
            </a:endParaRPr>
          </a:p>
        </p:txBody>
      </p:sp>
      <p:sp>
        <p:nvSpPr>
          <p:cNvPr id="14" name="TextBox 13"/>
          <p:cNvSpPr txBox="1"/>
          <p:nvPr/>
        </p:nvSpPr>
        <p:spPr>
          <a:xfrm>
            <a:off x="4803699" y="1014288"/>
            <a:ext cx="930099" cy="307777"/>
          </a:xfrm>
          <a:prstGeom prst="rect">
            <a:avLst/>
          </a:prstGeom>
          <a:solidFill>
            <a:srgbClr val="FFFF00"/>
          </a:solidFill>
        </p:spPr>
        <p:txBody>
          <a:bodyPr wrap="square" rtlCol="0">
            <a:spAutoFit/>
          </a:bodyPr>
          <a:lstStyle/>
          <a:p>
            <a:r>
              <a:rPr lang="en-ZA" sz="1400" b="1" dirty="0" smtClean="0"/>
              <a:t>1 393 948</a:t>
            </a:r>
            <a:endParaRPr lang="en-ZA" sz="1400" b="1" dirty="0"/>
          </a:p>
        </p:txBody>
      </p:sp>
      <p:sp>
        <p:nvSpPr>
          <p:cNvPr id="16" name="Text Box 32"/>
          <p:cNvSpPr txBox="1">
            <a:spLocks noChangeArrowheads="1"/>
          </p:cNvSpPr>
          <p:nvPr/>
        </p:nvSpPr>
        <p:spPr bwMode="auto">
          <a:xfrm>
            <a:off x="6563573" y="4320440"/>
            <a:ext cx="2078037" cy="1163395"/>
          </a:xfrm>
          <a:prstGeom prst="rect">
            <a:avLst/>
          </a:prstGeom>
          <a:noFill/>
          <a:ln w="19050" algn="ctr">
            <a:solidFill>
              <a:srgbClr val="0CFCE5"/>
            </a:solidFill>
            <a:miter lim="800000"/>
            <a:headEnd/>
            <a:tailEnd/>
          </a:ln>
          <a:effectLst>
            <a:prstShdw prst="shdw17" dist="17961" dir="2700000">
              <a:srgbClr val="079789">
                <a:alpha val="50000"/>
              </a:srgbClr>
            </a:prstShdw>
          </a:effectLst>
          <a:extLst>
            <a:ext uri="{909E8E84-426E-40DD-AFC4-6F175D3DCCD1}">
              <a14:hiddenFill xmlns:a14="http://schemas.microsoft.com/office/drawing/2010/main" xmlns="">
                <a:solidFill>
                  <a:srgbClr val="FFFFFF"/>
                </a:solidFill>
              </a14:hiddenFill>
            </a:ext>
          </a:extLst>
        </p:spPr>
        <p:txBody>
          <a:bodyPr lIns="73152" tIns="73152" rIns="73152" bIns="73152">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eaLnBrk="0" hangingPunct="0">
              <a:defRPr sz="1600">
                <a:solidFill>
                  <a:schemeClr val="tx1"/>
                </a:solidFill>
                <a:latin typeface="Arial" charset="0"/>
                <a:cs typeface="Arial" charset="0"/>
              </a:defRPr>
            </a:lvl6pPr>
            <a:lvl7pPr marL="2971800" indent="-228600" eaLnBrk="0" hangingPunct="0">
              <a:defRPr sz="1600">
                <a:solidFill>
                  <a:schemeClr val="tx1"/>
                </a:solidFill>
                <a:latin typeface="Arial" charset="0"/>
                <a:cs typeface="Arial" charset="0"/>
              </a:defRPr>
            </a:lvl7pPr>
            <a:lvl8pPr marL="3429000" indent="-228600" eaLnBrk="0" hangingPunct="0">
              <a:defRPr sz="1600">
                <a:solidFill>
                  <a:schemeClr val="tx1"/>
                </a:solidFill>
                <a:latin typeface="Arial" charset="0"/>
                <a:cs typeface="Arial" charset="0"/>
              </a:defRPr>
            </a:lvl8pPr>
            <a:lvl9pPr marL="3886200" indent="-228600" eaLnBrk="0" hangingPunct="0">
              <a:defRPr sz="1600">
                <a:solidFill>
                  <a:schemeClr val="tx1"/>
                </a:solidFill>
                <a:latin typeface="Arial" charset="0"/>
                <a:cs typeface="Arial" charset="0"/>
              </a:defRPr>
            </a:lvl9pPr>
          </a:lstStyle>
          <a:p>
            <a:r>
              <a:rPr lang="en-US" altLang="en-US" sz="1100" b="1" dirty="0" smtClean="0"/>
              <a:t>Number of offices</a:t>
            </a:r>
            <a:endParaRPr lang="en-US" altLang="en-US" sz="1100" b="1" dirty="0"/>
          </a:p>
          <a:p>
            <a:endParaRPr lang="en-US" altLang="en-US" sz="1100" b="1" dirty="0" smtClean="0"/>
          </a:p>
          <a:p>
            <a:r>
              <a:rPr lang="en-US" altLang="en-US" sz="1100" b="1" dirty="0" smtClean="0"/>
              <a:t>Number of Hospital </a:t>
            </a:r>
          </a:p>
          <a:p>
            <a:endParaRPr lang="en-US" altLang="en-US" sz="1100" b="1" dirty="0" smtClean="0"/>
          </a:p>
          <a:p>
            <a:r>
              <a:rPr lang="en-US" altLang="en-US" sz="1100" b="1" dirty="0" smtClean="0"/>
              <a:t>Population </a:t>
            </a:r>
          </a:p>
          <a:p>
            <a:endParaRPr lang="en-US" altLang="en-US" sz="1100" b="1" dirty="0" smtClean="0"/>
          </a:p>
        </p:txBody>
      </p:sp>
      <p:sp>
        <p:nvSpPr>
          <p:cNvPr id="17" name="Wave 16"/>
          <p:cNvSpPr/>
          <p:nvPr/>
        </p:nvSpPr>
        <p:spPr>
          <a:xfrm>
            <a:off x="7998881" y="4365104"/>
            <a:ext cx="451758" cy="250371"/>
          </a:xfrm>
          <a:prstGeom prst="wav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
        <p:nvSpPr>
          <p:cNvPr id="18" name="Cloud 17"/>
          <p:cNvSpPr/>
          <p:nvPr/>
        </p:nvSpPr>
        <p:spPr>
          <a:xfrm>
            <a:off x="7985652" y="4711404"/>
            <a:ext cx="402772" cy="254886"/>
          </a:xfrm>
          <a:prstGeom prst="cloud">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
        <p:nvSpPr>
          <p:cNvPr id="19" name="Rounded Rectangle 18"/>
          <p:cNvSpPr/>
          <p:nvPr/>
        </p:nvSpPr>
        <p:spPr>
          <a:xfrm>
            <a:off x="7450102" y="5035580"/>
            <a:ext cx="707571" cy="250372"/>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
        <p:nvSpPr>
          <p:cNvPr id="20" name="TextBox 19"/>
          <p:cNvSpPr txBox="1"/>
          <p:nvPr/>
        </p:nvSpPr>
        <p:spPr>
          <a:xfrm>
            <a:off x="3643049" y="1496508"/>
            <a:ext cx="930099" cy="307777"/>
          </a:xfrm>
          <a:prstGeom prst="rect">
            <a:avLst/>
          </a:prstGeom>
          <a:solidFill>
            <a:srgbClr val="FFFF00"/>
          </a:solidFill>
        </p:spPr>
        <p:txBody>
          <a:bodyPr wrap="square" rtlCol="0">
            <a:spAutoFit/>
          </a:bodyPr>
          <a:lstStyle/>
          <a:p>
            <a:r>
              <a:rPr lang="en-ZA" sz="1400" b="1" dirty="0" smtClean="0"/>
              <a:t>1 261 463</a:t>
            </a:r>
            <a:endParaRPr lang="en-ZA" sz="1400" b="1" dirty="0"/>
          </a:p>
        </p:txBody>
      </p:sp>
      <p:sp>
        <p:nvSpPr>
          <p:cNvPr id="21" name="TextBox 20"/>
          <p:cNvSpPr txBox="1"/>
          <p:nvPr/>
        </p:nvSpPr>
        <p:spPr>
          <a:xfrm>
            <a:off x="2627784" y="3176972"/>
            <a:ext cx="930099" cy="307777"/>
          </a:xfrm>
          <a:prstGeom prst="rect">
            <a:avLst/>
          </a:prstGeom>
          <a:solidFill>
            <a:srgbClr val="FFFF00"/>
          </a:solidFill>
        </p:spPr>
        <p:txBody>
          <a:bodyPr wrap="square" rtlCol="0">
            <a:spAutoFit/>
          </a:bodyPr>
          <a:lstStyle/>
          <a:p>
            <a:r>
              <a:rPr lang="en-ZA" sz="1400" b="1" dirty="0" smtClean="0"/>
              <a:t>745 758</a:t>
            </a:r>
            <a:endParaRPr lang="en-ZA" sz="1400" b="1" dirty="0"/>
          </a:p>
        </p:txBody>
      </p:sp>
      <p:sp>
        <p:nvSpPr>
          <p:cNvPr id="22" name="TextBox 21"/>
          <p:cNvSpPr txBox="1"/>
          <p:nvPr/>
        </p:nvSpPr>
        <p:spPr>
          <a:xfrm>
            <a:off x="7227574" y="2397312"/>
            <a:ext cx="930099" cy="307777"/>
          </a:xfrm>
          <a:prstGeom prst="rect">
            <a:avLst/>
          </a:prstGeom>
          <a:solidFill>
            <a:srgbClr val="FFFF00"/>
          </a:solidFill>
        </p:spPr>
        <p:txBody>
          <a:bodyPr wrap="square" rtlCol="0">
            <a:spAutoFit/>
          </a:bodyPr>
          <a:lstStyle/>
          <a:p>
            <a:r>
              <a:rPr lang="en-ZA" sz="1400" b="1" dirty="0" smtClean="0"/>
              <a:t>1 093 650</a:t>
            </a:r>
            <a:endParaRPr lang="en-ZA" sz="1400" b="1" dirty="0"/>
          </a:p>
        </p:txBody>
      </p:sp>
      <p:sp>
        <p:nvSpPr>
          <p:cNvPr id="23" name="TextBox 22"/>
          <p:cNvSpPr txBox="1"/>
          <p:nvPr/>
        </p:nvSpPr>
        <p:spPr>
          <a:xfrm>
            <a:off x="5298886" y="4057327"/>
            <a:ext cx="930099" cy="307777"/>
          </a:xfrm>
          <a:prstGeom prst="rect">
            <a:avLst/>
          </a:prstGeom>
          <a:solidFill>
            <a:srgbClr val="FFFF00"/>
          </a:solidFill>
        </p:spPr>
        <p:txBody>
          <a:bodyPr wrap="square" rtlCol="0">
            <a:spAutoFit/>
          </a:bodyPr>
          <a:lstStyle/>
          <a:p>
            <a:r>
              <a:rPr lang="en-ZA" sz="1400" b="1" dirty="0" smtClean="0"/>
              <a:t>680 294</a:t>
            </a:r>
            <a:endParaRPr lang="en-ZA" sz="1400" b="1" dirty="0"/>
          </a:p>
        </p:txBody>
      </p:sp>
      <p:sp>
        <p:nvSpPr>
          <p:cNvPr id="28" name="Wave 27"/>
          <p:cNvSpPr/>
          <p:nvPr/>
        </p:nvSpPr>
        <p:spPr>
          <a:xfrm>
            <a:off x="4654967" y="3565044"/>
            <a:ext cx="451758" cy="456111"/>
          </a:xfrm>
          <a:prstGeom prst="wav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ZA" b="1" dirty="0" smtClean="0">
                <a:solidFill>
                  <a:schemeClr val="tx1"/>
                </a:solidFill>
              </a:rPr>
              <a:t>21</a:t>
            </a:r>
            <a:endParaRPr lang="en-ZA" b="1" dirty="0">
              <a:solidFill>
                <a:schemeClr val="tx1"/>
              </a:solidFill>
            </a:endParaRPr>
          </a:p>
        </p:txBody>
      </p:sp>
      <p:sp>
        <p:nvSpPr>
          <p:cNvPr id="29" name="Wave 28"/>
          <p:cNvSpPr/>
          <p:nvPr/>
        </p:nvSpPr>
        <p:spPr>
          <a:xfrm>
            <a:off x="1691680" y="3719310"/>
            <a:ext cx="451758" cy="456111"/>
          </a:xfrm>
          <a:prstGeom prst="wav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ZA" b="1" dirty="0" smtClean="0">
                <a:solidFill>
                  <a:schemeClr val="tx1"/>
                </a:solidFill>
              </a:rPr>
              <a:t>16</a:t>
            </a:r>
            <a:endParaRPr lang="en-ZA" b="1" dirty="0">
              <a:solidFill>
                <a:schemeClr val="tx1"/>
              </a:solidFill>
            </a:endParaRPr>
          </a:p>
        </p:txBody>
      </p:sp>
      <p:sp>
        <p:nvSpPr>
          <p:cNvPr id="30" name="Wave 29"/>
          <p:cNvSpPr/>
          <p:nvPr/>
        </p:nvSpPr>
        <p:spPr>
          <a:xfrm>
            <a:off x="7466745" y="2795027"/>
            <a:ext cx="451758" cy="456111"/>
          </a:xfrm>
          <a:prstGeom prst="wav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ZA" b="1" dirty="0" smtClean="0">
                <a:solidFill>
                  <a:schemeClr val="tx1"/>
                </a:solidFill>
              </a:rPr>
              <a:t>16</a:t>
            </a:r>
            <a:endParaRPr lang="en-ZA" b="1" dirty="0">
              <a:solidFill>
                <a:schemeClr val="tx1"/>
              </a:solidFill>
            </a:endParaRPr>
          </a:p>
        </p:txBody>
      </p:sp>
      <p:sp>
        <p:nvSpPr>
          <p:cNvPr id="31" name="Wave 30"/>
          <p:cNvSpPr/>
          <p:nvPr/>
        </p:nvSpPr>
        <p:spPr>
          <a:xfrm>
            <a:off x="5938046" y="4704655"/>
            <a:ext cx="451758" cy="456111"/>
          </a:xfrm>
          <a:prstGeom prst="wav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ZA" b="1" dirty="0" smtClean="0">
                <a:solidFill>
                  <a:schemeClr val="tx1"/>
                </a:solidFill>
              </a:rPr>
              <a:t>15</a:t>
            </a:r>
            <a:endParaRPr lang="en-ZA" b="1" dirty="0">
              <a:solidFill>
                <a:schemeClr val="tx1"/>
              </a:solidFill>
            </a:endParaRPr>
          </a:p>
        </p:txBody>
      </p:sp>
      <p:sp>
        <p:nvSpPr>
          <p:cNvPr id="32" name="Cloud 31"/>
          <p:cNvSpPr/>
          <p:nvPr/>
        </p:nvSpPr>
        <p:spPr>
          <a:xfrm>
            <a:off x="6563573" y="1168176"/>
            <a:ext cx="596765" cy="460826"/>
          </a:xfrm>
          <a:prstGeom prst="cloud">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400" b="1" dirty="0">
                <a:solidFill>
                  <a:schemeClr val="tx1"/>
                </a:solidFill>
              </a:rPr>
              <a:t>8</a:t>
            </a:r>
          </a:p>
        </p:txBody>
      </p:sp>
      <p:sp>
        <p:nvSpPr>
          <p:cNvPr id="33" name="Cloud 32"/>
          <p:cNvSpPr/>
          <p:nvPr/>
        </p:nvSpPr>
        <p:spPr>
          <a:xfrm>
            <a:off x="6423256" y="3330860"/>
            <a:ext cx="596765" cy="460826"/>
          </a:xfrm>
          <a:prstGeom prst="cloud">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400" b="1" dirty="0">
                <a:solidFill>
                  <a:schemeClr val="tx1"/>
                </a:solidFill>
              </a:rPr>
              <a:t>8</a:t>
            </a:r>
          </a:p>
        </p:txBody>
      </p:sp>
      <p:sp>
        <p:nvSpPr>
          <p:cNvPr id="34" name="Cloud 33"/>
          <p:cNvSpPr/>
          <p:nvPr/>
        </p:nvSpPr>
        <p:spPr>
          <a:xfrm>
            <a:off x="4509960" y="4838847"/>
            <a:ext cx="596765" cy="460826"/>
          </a:xfrm>
          <a:prstGeom prst="cloud">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400" b="1" dirty="0">
                <a:solidFill>
                  <a:schemeClr val="tx1"/>
                </a:solidFill>
              </a:rPr>
              <a:t>9</a:t>
            </a:r>
          </a:p>
        </p:txBody>
      </p:sp>
      <p:sp>
        <p:nvSpPr>
          <p:cNvPr id="35" name="Cloud 34"/>
          <p:cNvSpPr/>
          <p:nvPr/>
        </p:nvSpPr>
        <p:spPr>
          <a:xfrm>
            <a:off x="2627784" y="2320787"/>
            <a:ext cx="596765" cy="460826"/>
          </a:xfrm>
          <a:prstGeom prst="cloud">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400" b="1" dirty="0" smtClean="0">
                <a:solidFill>
                  <a:schemeClr val="tx1"/>
                </a:solidFill>
              </a:rPr>
              <a:t>10</a:t>
            </a:r>
            <a:endParaRPr lang="en-ZA" sz="1400" b="1" dirty="0">
              <a:solidFill>
                <a:schemeClr val="tx1"/>
              </a:solidFill>
            </a:endParaRPr>
          </a:p>
        </p:txBody>
      </p:sp>
      <p:sp>
        <p:nvSpPr>
          <p:cNvPr id="36" name="Cloud 35"/>
          <p:cNvSpPr/>
          <p:nvPr/>
        </p:nvSpPr>
        <p:spPr>
          <a:xfrm>
            <a:off x="3874234" y="2090374"/>
            <a:ext cx="596765" cy="460826"/>
          </a:xfrm>
          <a:prstGeom prst="cloud">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400" b="1" dirty="0" smtClean="0">
                <a:solidFill>
                  <a:schemeClr val="tx1"/>
                </a:solidFill>
              </a:rPr>
              <a:t>10</a:t>
            </a:r>
            <a:endParaRPr lang="en-ZA" sz="1400" b="1" dirty="0">
              <a:solidFill>
                <a:schemeClr val="tx1"/>
              </a:solidFill>
            </a:endParaRPr>
          </a:p>
        </p:txBody>
      </p:sp>
      <p:sp>
        <p:nvSpPr>
          <p:cNvPr id="24" name="TextBox 23"/>
          <p:cNvSpPr txBox="1"/>
          <p:nvPr/>
        </p:nvSpPr>
        <p:spPr>
          <a:xfrm>
            <a:off x="110059" y="351298"/>
            <a:ext cx="2920410" cy="2308324"/>
          </a:xfrm>
          <a:prstGeom prst="rect">
            <a:avLst/>
          </a:prstGeom>
          <a:noFill/>
        </p:spPr>
        <p:txBody>
          <a:bodyPr wrap="square" rtlCol="0">
            <a:spAutoFit/>
          </a:bodyPr>
          <a:lstStyle/>
          <a:p>
            <a:r>
              <a:rPr lang="en-ZA" b="1" dirty="0" smtClean="0">
                <a:solidFill>
                  <a:srgbClr val="00B0F0"/>
                </a:solidFill>
              </a:rPr>
              <a:t>RSA Population (mid year estimates in 2018) </a:t>
            </a:r>
          </a:p>
          <a:p>
            <a:r>
              <a:rPr lang="en-ZA" b="1" dirty="0" smtClean="0">
                <a:solidFill>
                  <a:srgbClr val="00B0F0"/>
                </a:solidFill>
              </a:rPr>
              <a:t>57.7 Million</a:t>
            </a:r>
          </a:p>
          <a:p>
            <a:endParaRPr lang="en-ZA" b="1" dirty="0" smtClean="0">
              <a:solidFill>
                <a:srgbClr val="00B0F0"/>
              </a:solidFill>
            </a:endParaRPr>
          </a:p>
          <a:p>
            <a:r>
              <a:rPr lang="en-ZA" b="1" dirty="0" smtClean="0">
                <a:solidFill>
                  <a:srgbClr val="00B0F0"/>
                </a:solidFill>
              </a:rPr>
              <a:t>Limpopo Population (mid year estimates in 2018)</a:t>
            </a:r>
          </a:p>
          <a:p>
            <a:r>
              <a:rPr lang="en-ZA" b="1" dirty="0" smtClean="0">
                <a:solidFill>
                  <a:srgbClr val="00B0F0"/>
                </a:solidFill>
              </a:rPr>
              <a:t>5.8 Million (10% of RSA)  </a:t>
            </a:r>
          </a:p>
          <a:p>
            <a:endParaRPr lang="en-ZA" dirty="0"/>
          </a:p>
        </p:txBody>
      </p:sp>
    </p:spTree>
    <p:extLst>
      <p:ext uri="{BB962C8B-B14F-4D97-AF65-F5344CB8AC3E}">
        <p14:creationId xmlns:p14="http://schemas.microsoft.com/office/powerpoint/2010/main" xmlns="" val="2332130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28600"/>
            <a:ext cx="8229600" cy="487362"/>
          </a:xfrm>
        </p:spPr>
        <p:txBody>
          <a:bodyPr>
            <a:normAutofit/>
          </a:bodyPr>
          <a:lstStyle/>
          <a:p>
            <a:pPr lvl="0" fontAlgn="base">
              <a:spcAft>
                <a:spcPct val="0"/>
              </a:spcAft>
            </a:pPr>
            <a:r>
              <a:rPr lang="en-US" altLang="en-US" sz="2000" b="1" dirty="0" smtClean="0">
                <a:solidFill>
                  <a:srgbClr val="000000"/>
                </a:solidFill>
                <a:latin typeface="Arial" pitchFamily="34" charset="0"/>
                <a:ea typeface="+mn-ea"/>
                <a:cs typeface="Arial" pitchFamily="34" charset="0"/>
              </a:rPr>
              <a:t>DISTRICT  FOOTPRINT</a:t>
            </a:r>
            <a:endParaRPr lang="en-US" altLang="en-US" sz="2000" b="1" dirty="0">
              <a:solidFill>
                <a:srgbClr val="000000"/>
              </a:solidFill>
              <a:latin typeface="Arial" pitchFamily="34" charset="0"/>
              <a:ea typeface="+mn-ea"/>
              <a:cs typeface="Arial" pitchFamily="34" charset="0"/>
            </a:endParaRPr>
          </a:p>
        </p:txBody>
      </p:sp>
      <p:graphicFrame>
        <p:nvGraphicFramePr>
          <p:cNvPr id="5" name="Group 36"/>
          <p:cNvGraphicFramePr>
            <a:graphicFrameLocks noGrp="1"/>
          </p:cNvGraphicFramePr>
          <p:nvPr>
            <p:extLst>
              <p:ext uri="{D42A27DB-BD31-4B8C-83A1-F6EECF244321}">
                <p14:modId xmlns:p14="http://schemas.microsoft.com/office/powerpoint/2010/main" xmlns="" val="3737812323"/>
              </p:ext>
            </p:extLst>
          </p:nvPr>
        </p:nvGraphicFramePr>
        <p:xfrm>
          <a:off x="228600" y="762001"/>
          <a:ext cx="8734423" cy="4459966"/>
        </p:xfrm>
        <a:graphic>
          <a:graphicData uri="http://schemas.openxmlformats.org/drawingml/2006/table">
            <a:tbl>
              <a:tblPr/>
              <a:tblGrid>
                <a:gridCol w="1875505">
                  <a:extLst>
                    <a:ext uri="{9D8B030D-6E8A-4147-A177-3AD203B41FA5}">
                      <a16:colId xmlns:a16="http://schemas.microsoft.com/office/drawing/2014/main" xmlns="" val="20000"/>
                    </a:ext>
                  </a:extLst>
                </a:gridCol>
                <a:gridCol w="1143153">
                  <a:extLst>
                    <a:ext uri="{9D8B030D-6E8A-4147-A177-3AD203B41FA5}">
                      <a16:colId xmlns:a16="http://schemas.microsoft.com/office/drawing/2014/main" xmlns="" val="20001"/>
                    </a:ext>
                  </a:extLst>
                </a:gridCol>
                <a:gridCol w="1270151">
                  <a:extLst>
                    <a:ext uri="{9D8B030D-6E8A-4147-A177-3AD203B41FA5}">
                      <a16:colId xmlns:a16="http://schemas.microsoft.com/office/drawing/2014/main" xmlns="" val="20002"/>
                    </a:ext>
                  </a:extLst>
                </a:gridCol>
                <a:gridCol w="1077275">
                  <a:extLst>
                    <a:ext uri="{9D8B030D-6E8A-4147-A177-3AD203B41FA5}">
                      <a16:colId xmlns:a16="http://schemas.microsoft.com/office/drawing/2014/main" xmlns="" val="20003"/>
                    </a:ext>
                  </a:extLst>
                </a:gridCol>
                <a:gridCol w="1082033">
                  <a:extLst>
                    <a:ext uri="{9D8B030D-6E8A-4147-A177-3AD203B41FA5}">
                      <a16:colId xmlns:a16="http://schemas.microsoft.com/office/drawing/2014/main" xmlns="" val="20004"/>
                    </a:ext>
                  </a:extLst>
                </a:gridCol>
                <a:gridCol w="1143153">
                  <a:extLst>
                    <a:ext uri="{9D8B030D-6E8A-4147-A177-3AD203B41FA5}">
                      <a16:colId xmlns:a16="http://schemas.microsoft.com/office/drawing/2014/main" xmlns="" val="20005"/>
                    </a:ext>
                  </a:extLst>
                </a:gridCol>
                <a:gridCol w="1143153">
                  <a:extLst>
                    <a:ext uri="{9D8B030D-6E8A-4147-A177-3AD203B41FA5}">
                      <a16:colId xmlns:a16="http://schemas.microsoft.com/office/drawing/2014/main" xmlns="" val="20006"/>
                    </a:ext>
                  </a:extLst>
                </a:gridCol>
              </a:tblGrid>
              <a:tr h="611753">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300" b="1" i="0" u="none" strike="noStrike" cap="none" normalizeH="0" baseline="0" dirty="0" smtClean="0">
                          <a:ln>
                            <a:noFill/>
                          </a:ln>
                          <a:solidFill>
                            <a:schemeClr val="tx1"/>
                          </a:solidFill>
                          <a:effectLst/>
                          <a:latin typeface="Arial" pitchFamily="34" charset="0"/>
                          <a:cs typeface="Arial" pitchFamily="34" charset="0"/>
                        </a:rPr>
                        <a:t>Services</a:t>
                      </a:r>
                    </a:p>
                  </a:txBody>
                  <a:tcPr marL="35942" marR="35942" marT="34123" marB="34123" anchor="ctr"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300" b="1" i="0" u="none" strike="noStrike" cap="none" normalizeH="0" baseline="0" dirty="0" smtClean="0">
                          <a:ln>
                            <a:noFill/>
                          </a:ln>
                          <a:solidFill>
                            <a:schemeClr val="tx1"/>
                          </a:solidFill>
                          <a:effectLst/>
                          <a:latin typeface="Arial" pitchFamily="34" charset="0"/>
                          <a:cs typeface="Arial" pitchFamily="34" charset="0"/>
                        </a:rPr>
                        <a:t>Capricorn</a:t>
                      </a:r>
                    </a:p>
                  </a:txBody>
                  <a:tcPr marL="35942" marR="35942" marT="34123" marB="34123" anchor="ctr"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300" b="1" i="0" u="none" strike="noStrike" cap="none" normalizeH="0" baseline="0" dirty="0" smtClean="0">
                          <a:ln>
                            <a:noFill/>
                          </a:ln>
                          <a:solidFill>
                            <a:schemeClr val="tx1"/>
                          </a:solidFill>
                          <a:effectLst/>
                          <a:latin typeface="Arial" pitchFamily="34" charset="0"/>
                          <a:cs typeface="Arial" pitchFamily="34" charset="0"/>
                        </a:rPr>
                        <a:t>Waterberg</a:t>
                      </a:r>
                    </a:p>
                  </a:txBody>
                  <a:tcPr marL="35942" marR="35942" marT="34123" marB="34123" anchor="ctr"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300" b="1" i="0" u="none" strike="noStrike" cap="none" normalizeH="0" baseline="0" dirty="0" smtClean="0">
                          <a:ln>
                            <a:noFill/>
                          </a:ln>
                          <a:solidFill>
                            <a:schemeClr val="tx1"/>
                          </a:solidFill>
                          <a:effectLst/>
                          <a:latin typeface="Arial" pitchFamily="34" charset="0"/>
                          <a:cs typeface="Arial" pitchFamily="34" charset="0"/>
                        </a:rPr>
                        <a:t>Sekhukhune</a:t>
                      </a:r>
                    </a:p>
                  </a:txBody>
                  <a:tcPr marL="35942" marR="35942" marT="34123" marB="34123" anchor="ctr"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300" b="1" i="0" u="none" strike="noStrike" cap="none" normalizeH="0" baseline="0" dirty="0" smtClean="0">
                          <a:ln>
                            <a:noFill/>
                          </a:ln>
                          <a:solidFill>
                            <a:schemeClr val="tx1"/>
                          </a:solidFill>
                          <a:effectLst/>
                          <a:latin typeface="Arial" pitchFamily="34" charset="0"/>
                          <a:cs typeface="Arial" pitchFamily="34" charset="0"/>
                        </a:rPr>
                        <a:t>Mopani</a:t>
                      </a:r>
                    </a:p>
                  </a:txBody>
                  <a:tcPr marL="35942" marR="35942" marT="34123" marB="34123" anchor="ctr"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300" b="1" i="0" u="none" strike="noStrike" cap="none" normalizeH="0" baseline="0" dirty="0" smtClean="0">
                          <a:ln>
                            <a:noFill/>
                          </a:ln>
                          <a:solidFill>
                            <a:schemeClr val="tx1"/>
                          </a:solidFill>
                          <a:effectLst/>
                          <a:latin typeface="Arial" pitchFamily="34" charset="0"/>
                          <a:cs typeface="Arial" pitchFamily="34" charset="0"/>
                        </a:rPr>
                        <a:t>Vhembe</a:t>
                      </a:r>
                    </a:p>
                  </a:txBody>
                  <a:tcPr marL="35942" marR="35942" marT="34123" marB="34123" anchor="ctr"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300" b="1" i="0" u="none" strike="noStrike" cap="none" normalizeH="0" baseline="0" dirty="0" smtClean="0">
                          <a:ln>
                            <a:noFill/>
                          </a:ln>
                          <a:solidFill>
                            <a:schemeClr val="tx1"/>
                          </a:solidFill>
                          <a:effectLst/>
                          <a:latin typeface="Arial" pitchFamily="34" charset="0"/>
                          <a:cs typeface="Arial" pitchFamily="34" charset="0"/>
                        </a:rPr>
                        <a:t>Total</a:t>
                      </a:r>
                    </a:p>
                  </a:txBody>
                  <a:tcPr marL="35942" marR="35942" marT="34123" marB="34123" anchor="ctr"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442062">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Local office Large</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1</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1</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1</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1</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1</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p>
                      <a:pPr algn="ctr" fontAlgn="b"/>
                      <a:r>
                        <a:rPr lang="en-US" sz="1400" b="1" i="0" u="none" strike="noStrike" dirty="0" smtClean="0">
                          <a:solidFill>
                            <a:srgbClr val="000000"/>
                          </a:solidFill>
                          <a:effectLst/>
                          <a:latin typeface="Arial" pitchFamily="34" charset="0"/>
                          <a:cs typeface="Arial" pitchFamily="34" charset="0"/>
                        </a:rPr>
                        <a:t>5</a:t>
                      </a:r>
                      <a:endParaRPr lang="en-US" sz="14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solidFill>
                      <a:srgbClr val="FFFFFF">
                        <a:lumMod val="95000"/>
                      </a:srgbClr>
                    </a:solidFill>
                  </a:tcPr>
                </a:tc>
                <a:extLst>
                  <a:ext uri="{0D108BD9-81ED-4DB2-BD59-A6C34878D82A}">
                    <a16:rowId xmlns:a16="http://schemas.microsoft.com/office/drawing/2014/main" xmlns="" val="10001"/>
                  </a:ext>
                </a:extLst>
              </a:tr>
              <a:tr h="504386">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Local Office Medium</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5</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3</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2</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5</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6</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p>
                      <a:pPr algn="ctr" fontAlgn="b"/>
                      <a:r>
                        <a:rPr lang="en-US" sz="1400" b="1" i="0" u="none" strike="noStrike" dirty="0" smtClean="0">
                          <a:solidFill>
                            <a:srgbClr val="000000"/>
                          </a:solidFill>
                          <a:effectLst/>
                          <a:latin typeface="Arial" pitchFamily="34" charset="0"/>
                          <a:cs typeface="Arial" pitchFamily="34" charset="0"/>
                        </a:rPr>
                        <a:t>21</a:t>
                      </a:r>
                      <a:endParaRPr lang="en-US" sz="14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solidFill>
                      <a:srgbClr val="FFFFFF">
                        <a:lumMod val="95000"/>
                      </a:srgbClr>
                    </a:solidFill>
                  </a:tcPr>
                </a:tc>
                <a:extLst>
                  <a:ext uri="{0D108BD9-81ED-4DB2-BD59-A6C34878D82A}">
                    <a16:rowId xmlns:a16="http://schemas.microsoft.com/office/drawing/2014/main" xmlns="" val="10002"/>
                  </a:ext>
                </a:extLst>
              </a:tr>
              <a:tr h="442301">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Local Office Small</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4</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2</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3</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2</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5</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p>
                      <a:pPr algn="ctr" fontAlgn="b"/>
                      <a:r>
                        <a:rPr lang="en-US" sz="1400" b="1" i="0" u="none" strike="noStrike" dirty="0" smtClean="0">
                          <a:solidFill>
                            <a:srgbClr val="000000"/>
                          </a:solidFill>
                          <a:effectLst/>
                          <a:latin typeface="Arial" pitchFamily="34" charset="0"/>
                          <a:cs typeface="Arial" pitchFamily="34" charset="0"/>
                        </a:rPr>
                        <a:t>16</a:t>
                      </a:r>
                      <a:endParaRPr lang="en-US" sz="14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solidFill>
                      <a:srgbClr val="FFFFFF">
                        <a:lumMod val="95000"/>
                      </a:srgbClr>
                    </a:solidFill>
                  </a:tcPr>
                </a:tc>
                <a:extLst>
                  <a:ext uri="{0D108BD9-81ED-4DB2-BD59-A6C34878D82A}">
                    <a16:rowId xmlns:a16="http://schemas.microsoft.com/office/drawing/2014/main" xmlns="" val="10003"/>
                  </a:ext>
                </a:extLst>
              </a:tr>
              <a:tr h="456134">
                <a:tc>
                  <a:txBody>
                    <a:bodyPr/>
                    <a:lstStyle/>
                    <a:p>
                      <a:pPr marL="0" marR="0" lvl="0" indent="0" algn="l" defTabSz="914400" rtl="0" eaLnBrk="0" fontAlgn="base" latinLnBrk="0" hangingPunct="0">
                        <a:lnSpc>
                          <a:spcPct val="95000"/>
                        </a:lnSpc>
                        <a:spcBef>
                          <a:spcPct val="0"/>
                        </a:spcBef>
                        <a:spcAft>
                          <a:spcPct val="0"/>
                        </a:spcAft>
                        <a:buClr>
                          <a:schemeClr val="bg2"/>
                        </a:buClr>
                        <a:buSzTx/>
                        <a:buFont typeface="Wingdings" pitchFamily="2" charset="2"/>
                        <a:buNone/>
                        <a:tabLst/>
                        <a:defRPr/>
                      </a:pPr>
                      <a:r>
                        <a:rPr kumimoji="0" lang="en-GB" sz="1400" b="0" i="0" u="none" strike="noStrike" cap="none" normalizeH="0" baseline="0" dirty="0" smtClean="0">
                          <a:ln>
                            <a:noFill/>
                          </a:ln>
                          <a:solidFill>
                            <a:schemeClr val="tx1"/>
                          </a:solidFill>
                          <a:effectLst/>
                          <a:latin typeface="Arial" pitchFamily="34" charset="0"/>
                          <a:cs typeface="Arial" pitchFamily="34" charset="0"/>
                        </a:rPr>
                        <a:t>Local Office Small (Thusong Centre)</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1</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0</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0</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0</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0</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solidFill>
                      <a:schemeClr val="bg1"/>
                    </a:solidFill>
                  </a:tcPr>
                </a:tc>
                <a:tc>
                  <a:txBody>
                    <a:bodyPr/>
                    <a:lstStyle/>
                    <a:p>
                      <a:pPr algn="ctr" fontAlgn="b"/>
                      <a:r>
                        <a:rPr lang="en-US" sz="1400" b="1" i="0" u="none" strike="noStrike" dirty="0" smtClean="0">
                          <a:solidFill>
                            <a:schemeClr val="tx1"/>
                          </a:solidFill>
                          <a:effectLst/>
                          <a:latin typeface="Arial" pitchFamily="34" charset="0"/>
                          <a:cs typeface="Arial" pitchFamily="34" charset="0"/>
                        </a:rPr>
                        <a:t>1</a:t>
                      </a:r>
                      <a:endParaRPr lang="en-US" sz="1400" b="1" i="0" u="none" strike="noStrike" dirty="0">
                        <a:solidFill>
                          <a:schemeClr val="tx1"/>
                        </a:solidFill>
                        <a:effectLst/>
                        <a:latin typeface="Arial" pitchFamily="34" charset="0"/>
                        <a:cs typeface="Arial" pitchFamily="34" charset="0"/>
                      </a:endParaRPr>
                    </a:p>
                  </a:txBody>
                  <a:tcPr marL="9525" marR="9525" marT="9525" marB="0" anchor="b">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566940539"/>
                  </a:ext>
                </a:extLst>
              </a:tr>
              <a:tr h="456134">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1" i="0" u="none" strike="noStrike" cap="none" normalizeH="0" baseline="0" dirty="0" smtClean="0">
                          <a:ln>
                            <a:noFill/>
                          </a:ln>
                          <a:solidFill>
                            <a:schemeClr val="tx1"/>
                          </a:solidFill>
                          <a:effectLst/>
                          <a:latin typeface="Arial" pitchFamily="34" charset="0"/>
                          <a:cs typeface="Arial" pitchFamily="34" charset="0"/>
                        </a:rPr>
                        <a:t>Civic Service Offices</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solidFill>
                      <a:srgbClr val="FFC000"/>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endParaRPr kumimoji="0" lang="en-GB" sz="1400" b="1" i="0" u="none" strike="noStrike" cap="none" normalizeH="0" baseline="0" dirty="0" smtClean="0">
                        <a:ln>
                          <a:noFill/>
                        </a:ln>
                        <a:solidFill>
                          <a:schemeClr val="tx1"/>
                        </a:solidFill>
                        <a:effectLst/>
                        <a:latin typeface="Arial" pitchFamily="34" charset="0"/>
                        <a:cs typeface="Arial" pitchFamily="34" charset="0"/>
                      </a:endParaRP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solidFill>
                      <a:srgbClr val="FFC000"/>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endParaRPr kumimoji="0" lang="en-GB" sz="1400" b="1" i="0" u="none" strike="noStrike" cap="none" normalizeH="0" baseline="0" dirty="0" smtClean="0">
                        <a:ln>
                          <a:noFill/>
                        </a:ln>
                        <a:solidFill>
                          <a:schemeClr val="tx1"/>
                        </a:solidFill>
                        <a:effectLst/>
                        <a:latin typeface="Arial" pitchFamily="34" charset="0"/>
                        <a:cs typeface="Arial" pitchFamily="34" charset="0"/>
                      </a:endParaRP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solidFill>
                      <a:srgbClr val="FFC000"/>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endParaRPr kumimoji="0" lang="en-GB" sz="1400" b="1" i="0" u="none" strike="noStrike" cap="none" normalizeH="0" baseline="0" dirty="0" smtClean="0">
                        <a:ln>
                          <a:noFill/>
                        </a:ln>
                        <a:solidFill>
                          <a:schemeClr val="tx1"/>
                        </a:solidFill>
                        <a:effectLst/>
                        <a:latin typeface="Arial" pitchFamily="34" charset="0"/>
                        <a:cs typeface="Arial" pitchFamily="34" charset="0"/>
                      </a:endParaRP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endParaRPr kumimoji="0" lang="en-GB" sz="1400" b="1" i="0" u="none" strike="noStrike" cap="none" normalizeH="0" baseline="0" dirty="0" smtClean="0">
                        <a:ln>
                          <a:noFill/>
                        </a:ln>
                        <a:solidFill>
                          <a:schemeClr val="tx1"/>
                        </a:solidFill>
                        <a:effectLst/>
                        <a:latin typeface="Arial" pitchFamily="34" charset="0"/>
                        <a:cs typeface="Arial" pitchFamily="34" charset="0"/>
                      </a:endParaRP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endParaRPr kumimoji="0" lang="en-GB" sz="1400" b="1" i="0" u="none" strike="noStrike" cap="none" normalizeH="0" baseline="0" dirty="0" smtClean="0">
                        <a:ln>
                          <a:noFill/>
                        </a:ln>
                        <a:solidFill>
                          <a:schemeClr val="tx1"/>
                        </a:solidFill>
                        <a:effectLst/>
                        <a:latin typeface="Arial" pitchFamily="34" charset="0"/>
                        <a:cs typeface="Arial" pitchFamily="34" charset="0"/>
                      </a:endParaRP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endParaRPr lang="en-US" sz="1400" b="1" i="0" u="none" strike="noStrike" dirty="0">
                        <a:solidFill>
                          <a:schemeClr val="tx1"/>
                        </a:solidFill>
                        <a:effectLst/>
                        <a:latin typeface="Arial" pitchFamily="34" charset="0"/>
                        <a:cs typeface="Arial" pitchFamily="34" charset="0"/>
                      </a:endParaRPr>
                    </a:p>
                  </a:txBody>
                  <a:tcPr marL="9525" marR="9525" marT="9525" marB="0" anchor="b">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4"/>
                  </a:ext>
                </a:extLst>
              </a:tr>
              <a:tr h="509900">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Health Facilities</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10</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10</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9</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8</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8</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p>
                      <a:pPr algn="ctr" fontAlgn="b"/>
                      <a:r>
                        <a:rPr lang="en-US" sz="1400" b="1" i="0" u="none" strike="noStrike" dirty="0" smtClean="0">
                          <a:solidFill>
                            <a:schemeClr val="tx1"/>
                          </a:solidFill>
                          <a:effectLst/>
                          <a:latin typeface="Arial" pitchFamily="34" charset="0"/>
                          <a:cs typeface="Arial" pitchFamily="34" charset="0"/>
                        </a:rPr>
                        <a:t>45</a:t>
                      </a:r>
                      <a:endParaRPr lang="en-US" sz="1400" b="1" i="0" u="none" strike="noStrike" dirty="0">
                        <a:solidFill>
                          <a:schemeClr val="tx1"/>
                        </a:solidFill>
                        <a:effectLst/>
                        <a:latin typeface="Arial" pitchFamily="34" charset="0"/>
                        <a:cs typeface="Arial" pitchFamily="34" charset="0"/>
                      </a:endParaRPr>
                    </a:p>
                  </a:txBody>
                  <a:tcPr marL="9525" marR="9525" marT="9525" marB="0" anchor="b">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solidFill>
                      <a:srgbClr val="FFFFFF">
                        <a:lumMod val="95000"/>
                      </a:srgbClr>
                    </a:solidFill>
                  </a:tcPr>
                </a:tc>
                <a:extLst>
                  <a:ext uri="{0D108BD9-81ED-4DB2-BD59-A6C34878D82A}">
                    <a16:rowId xmlns:a16="http://schemas.microsoft.com/office/drawing/2014/main" xmlns="" val="10005"/>
                  </a:ext>
                </a:extLst>
              </a:tr>
              <a:tr h="509900">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Mobile Offices</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0</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0</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0</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0</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0</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noFill/>
                  </a:tcPr>
                </a:tc>
                <a:tc>
                  <a:txBody>
                    <a:bodyPr/>
                    <a:lstStyle/>
                    <a:p>
                      <a:pPr algn="ctr" fontAlgn="b"/>
                      <a:r>
                        <a:rPr lang="en-US" sz="1400" b="1" i="0" u="none" strike="noStrike" dirty="0" smtClean="0">
                          <a:solidFill>
                            <a:srgbClr val="000000"/>
                          </a:solidFill>
                          <a:effectLst/>
                          <a:latin typeface="Arial" pitchFamily="34" charset="0"/>
                          <a:cs typeface="Arial" pitchFamily="34" charset="0"/>
                        </a:rPr>
                        <a:t>0</a:t>
                      </a:r>
                      <a:endParaRPr lang="en-US" sz="14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4221"/>
                      </a:solidFill>
                      <a:prstDash val="solid"/>
                      <a:round/>
                      <a:headEnd type="none" w="med" len="med"/>
                      <a:tailEnd type="none" w="med" len="med"/>
                    </a:lnB>
                    <a:lnTlToBr>
                      <a:noFill/>
                    </a:lnTlToBr>
                    <a:lnBlToTr>
                      <a:noFill/>
                    </a:lnBlToTr>
                    <a:solidFill>
                      <a:srgbClr val="FFFFFF">
                        <a:lumMod val="95000"/>
                      </a:srgbClr>
                    </a:solidFill>
                  </a:tcPr>
                </a:tc>
                <a:extLst>
                  <a:ext uri="{0D108BD9-81ED-4DB2-BD59-A6C34878D82A}">
                    <a16:rowId xmlns:a16="http://schemas.microsoft.com/office/drawing/2014/main" xmlns="" val="10006"/>
                  </a:ext>
                </a:extLst>
              </a:tr>
              <a:tr h="509900">
                <a:tc>
                  <a:txBody>
                    <a:bodyPr/>
                    <a:lstStyle/>
                    <a:p>
                      <a:pPr marL="0" marR="0" lvl="0" indent="0" algn="l" defTabSz="914400" rtl="0" eaLnBrk="0" fontAlgn="base" latinLnBrk="0" hangingPunct="0">
                        <a:lnSpc>
                          <a:spcPct val="95000"/>
                        </a:lnSpc>
                        <a:spcBef>
                          <a:spcPct val="0"/>
                        </a:spcBef>
                        <a:spcAft>
                          <a:spcPct val="0"/>
                        </a:spcAft>
                        <a:buClr>
                          <a:schemeClr val="bg2"/>
                        </a:buClr>
                        <a:buSzTx/>
                        <a:buFont typeface="Wingdings" pitchFamily="2" charset="2"/>
                        <a:buNone/>
                        <a:tabLst/>
                      </a:pPr>
                      <a:r>
                        <a:rPr kumimoji="0" lang="en-GB" sz="1400" b="1" i="0" u="none" strike="noStrike" cap="none" normalizeH="0" baseline="0" dirty="0" smtClean="0">
                          <a:ln>
                            <a:noFill/>
                          </a:ln>
                          <a:solidFill>
                            <a:schemeClr val="tx1"/>
                          </a:solidFill>
                          <a:effectLst/>
                          <a:latin typeface="Arial" pitchFamily="34" charset="0"/>
                          <a:cs typeface="Arial" pitchFamily="34" charset="0"/>
                        </a:rPr>
                        <a:t>Total </a:t>
                      </a:r>
                    </a:p>
                  </a:txBody>
                  <a:tcPr marL="35942" marR="35942" marT="34123" marB="34123" anchor="b" horzOverflow="overflow">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US" sz="1400" b="1" i="0" u="none" strike="noStrike" dirty="0" smtClean="0">
                          <a:solidFill>
                            <a:srgbClr val="000000"/>
                          </a:solidFill>
                          <a:effectLst/>
                          <a:latin typeface="Arial" pitchFamily="34" charset="0"/>
                          <a:cs typeface="Arial" pitchFamily="34" charset="0"/>
                        </a:rPr>
                        <a:t>21</a:t>
                      </a:r>
                      <a:endParaRPr lang="en-US" sz="14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US" sz="1400" b="1" i="0" u="none" strike="noStrike" dirty="0" smtClean="0">
                          <a:solidFill>
                            <a:srgbClr val="000000"/>
                          </a:solidFill>
                          <a:effectLst/>
                          <a:latin typeface="Arial" pitchFamily="34" charset="0"/>
                          <a:cs typeface="Arial" pitchFamily="34" charset="0"/>
                        </a:rPr>
                        <a:t>16</a:t>
                      </a:r>
                      <a:endParaRPr lang="en-US" sz="14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US" sz="1400" b="1" i="0" u="none" strike="noStrike" dirty="0" smtClean="0">
                          <a:solidFill>
                            <a:srgbClr val="000000"/>
                          </a:solidFill>
                          <a:effectLst/>
                          <a:latin typeface="Arial" pitchFamily="34" charset="0"/>
                          <a:cs typeface="Arial" pitchFamily="34" charset="0"/>
                        </a:rPr>
                        <a:t>15</a:t>
                      </a:r>
                      <a:endParaRPr lang="en-US" sz="14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US" sz="1400" b="1" i="0" u="none" strike="noStrike" dirty="0" smtClean="0">
                          <a:solidFill>
                            <a:srgbClr val="000000"/>
                          </a:solidFill>
                          <a:effectLst/>
                          <a:latin typeface="Arial" pitchFamily="34" charset="0"/>
                          <a:cs typeface="Arial" pitchFamily="34" charset="0"/>
                        </a:rPr>
                        <a:t>16</a:t>
                      </a:r>
                      <a:endParaRPr lang="en-US" sz="14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US" sz="1400" b="1" i="0" u="none" strike="noStrike" dirty="0" smtClean="0">
                          <a:solidFill>
                            <a:srgbClr val="000000"/>
                          </a:solidFill>
                          <a:effectLst/>
                          <a:latin typeface="Arial" pitchFamily="34" charset="0"/>
                          <a:cs typeface="Arial" pitchFamily="34" charset="0"/>
                        </a:rPr>
                        <a:t>20</a:t>
                      </a:r>
                      <a:endParaRPr lang="en-US" sz="14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US" sz="1400" b="1" i="0" u="none" strike="noStrike" dirty="0" smtClean="0">
                          <a:solidFill>
                            <a:srgbClr val="000000"/>
                          </a:solidFill>
                          <a:effectLst/>
                          <a:latin typeface="Arial" pitchFamily="34" charset="0"/>
                          <a:cs typeface="Arial" pitchFamily="34" charset="0"/>
                        </a:rPr>
                        <a:t>88</a:t>
                      </a:r>
                      <a:endParaRPr lang="en-US" sz="14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rgbClr val="004221"/>
                      </a:solidFill>
                      <a:prstDash val="solid"/>
                      <a:round/>
                      <a:headEnd type="none" w="med" len="med"/>
                      <a:tailEnd type="none" w="med" len="med"/>
                    </a:lnL>
                    <a:lnR w="12700" cap="flat" cmpd="sng" algn="ctr">
                      <a:solidFill>
                        <a:srgbClr val="004221"/>
                      </a:solidFill>
                      <a:prstDash val="solid"/>
                      <a:round/>
                      <a:headEnd type="none" w="med" len="med"/>
                      <a:tailEnd type="none" w="med" len="med"/>
                    </a:lnR>
                    <a:lnT w="12700" cap="flat" cmpd="sng" algn="ctr">
                      <a:solidFill>
                        <a:srgbClr val="00422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xmlns="" val="10008"/>
                  </a:ext>
                </a:extLst>
              </a:tr>
            </a:tbl>
          </a:graphicData>
        </a:graphic>
      </p:graphicFrame>
      <p:sp>
        <p:nvSpPr>
          <p:cNvPr id="2" name="Slide Number Placeholder 1"/>
          <p:cNvSpPr>
            <a:spLocks noGrp="1"/>
          </p:cNvSpPr>
          <p:nvPr>
            <p:ph type="sldNum" sz="quarter" idx="12"/>
          </p:nvPr>
        </p:nvSpPr>
        <p:spPr>
          <a:xfrm>
            <a:off x="7010400" y="6503761"/>
            <a:ext cx="2133600" cy="365125"/>
          </a:xfrm>
        </p:spPr>
        <p:txBody>
          <a:bodyPr/>
          <a:lstStyle/>
          <a:p>
            <a:fld id="{2538E8B7-8BD9-9F48-9FB6-4E0DFEDB8449}" type="slidenum">
              <a:rPr lang="en-US" b="1" smtClean="0">
                <a:solidFill>
                  <a:schemeClr val="tx1"/>
                </a:solidFill>
              </a:rPr>
              <a:pPr/>
              <a:t>12</a:t>
            </a:fld>
            <a:endParaRPr lang="en-US" b="1" dirty="0">
              <a:solidFill>
                <a:schemeClr val="tx1"/>
              </a:solidFill>
            </a:endParaRPr>
          </a:p>
        </p:txBody>
      </p:sp>
    </p:spTree>
    <p:extLst>
      <p:ext uri="{BB962C8B-B14F-4D97-AF65-F5344CB8AC3E}">
        <p14:creationId xmlns:p14="http://schemas.microsoft.com/office/powerpoint/2010/main" xmlns="" val="29844376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142875"/>
            <a:ext cx="8229600" cy="228600"/>
          </a:xfrm>
        </p:spPr>
        <p:txBody>
          <a:bodyPr>
            <a:noAutofit/>
          </a:bodyPr>
          <a:lstStyle/>
          <a:p>
            <a:r>
              <a:rPr lang="en-US" sz="2000" b="1" dirty="0" smtClean="0">
                <a:latin typeface="Arial" panose="020B0604020202020204" pitchFamily="34" charset="0"/>
                <a:cs typeface="Arial" panose="020B0604020202020204" pitchFamily="34" charset="0"/>
              </a:rPr>
              <a:t>SMART ID CARD FOOTPRINT AND ROLL OUT  </a:t>
            </a:r>
          </a:p>
        </p:txBody>
      </p:sp>
      <p:graphicFrame>
        <p:nvGraphicFramePr>
          <p:cNvPr id="3" name="Table 2"/>
          <p:cNvGraphicFramePr>
            <a:graphicFrameLocks noGrp="1"/>
          </p:cNvGraphicFramePr>
          <p:nvPr>
            <p:extLst>
              <p:ext uri="{D42A27DB-BD31-4B8C-83A1-F6EECF244321}">
                <p14:modId xmlns:p14="http://schemas.microsoft.com/office/powerpoint/2010/main" xmlns="" val="34499566"/>
              </p:ext>
            </p:extLst>
          </p:nvPr>
        </p:nvGraphicFramePr>
        <p:xfrm>
          <a:off x="1479884" y="497633"/>
          <a:ext cx="6725654" cy="5747719"/>
        </p:xfrm>
        <a:graphic>
          <a:graphicData uri="http://schemas.openxmlformats.org/drawingml/2006/table">
            <a:tbl>
              <a:tblPr firstRow="1" bandRow="1"/>
              <a:tblGrid>
                <a:gridCol w="2094076">
                  <a:extLst>
                    <a:ext uri="{9D8B030D-6E8A-4147-A177-3AD203B41FA5}">
                      <a16:colId xmlns:a16="http://schemas.microsoft.com/office/drawing/2014/main" xmlns="" val="20000"/>
                    </a:ext>
                  </a:extLst>
                </a:gridCol>
                <a:gridCol w="2315789">
                  <a:extLst>
                    <a:ext uri="{9D8B030D-6E8A-4147-A177-3AD203B41FA5}">
                      <a16:colId xmlns:a16="http://schemas.microsoft.com/office/drawing/2014/main" xmlns="" val="20001"/>
                    </a:ext>
                  </a:extLst>
                </a:gridCol>
                <a:gridCol w="2315789">
                  <a:extLst>
                    <a:ext uri="{9D8B030D-6E8A-4147-A177-3AD203B41FA5}">
                      <a16:colId xmlns:a16="http://schemas.microsoft.com/office/drawing/2014/main" xmlns="" val="20002"/>
                    </a:ext>
                  </a:extLst>
                </a:gridCol>
              </a:tblGrid>
              <a:tr h="250512">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400" b="1" dirty="0" smtClean="0">
                          <a:solidFill>
                            <a:schemeClr val="tx1"/>
                          </a:solidFill>
                          <a:latin typeface="+mn-lt"/>
                          <a:cs typeface="Arial" pitchFamily="34" charset="0"/>
                        </a:rPr>
                        <a:t>District</a:t>
                      </a:r>
                      <a:endParaRPr lang="en-US" sz="1400" b="1" dirty="0">
                        <a:solidFill>
                          <a:schemeClr val="tx1"/>
                        </a:solidFill>
                        <a:latin typeface="+mn-lt"/>
                        <a:cs typeface="Arial"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400" b="1" dirty="0" smtClean="0">
                          <a:solidFill>
                            <a:schemeClr val="tx1"/>
                          </a:solidFill>
                          <a:latin typeface="+mn-lt"/>
                          <a:cs typeface="Arial" pitchFamily="34" charset="0"/>
                        </a:rPr>
                        <a:t>Modernised  Offices</a:t>
                      </a:r>
                      <a:r>
                        <a:rPr lang="en-US" sz="1400" b="1" baseline="0" dirty="0" smtClean="0">
                          <a:solidFill>
                            <a:schemeClr val="tx1"/>
                          </a:solidFill>
                          <a:latin typeface="+mn-lt"/>
                          <a:cs typeface="Arial" pitchFamily="34" charset="0"/>
                        </a:rPr>
                        <a:t> </a:t>
                      </a:r>
                      <a:endParaRPr lang="en-US" sz="1400" b="1" dirty="0">
                        <a:solidFill>
                          <a:schemeClr val="tx1"/>
                        </a:solidFill>
                        <a:latin typeface="+mn-lt"/>
                        <a:cs typeface="Arial"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a:txBody>
                    <a:bodyPr/>
                    <a:lstStyle/>
                    <a:p>
                      <a:pPr algn="ctr"/>
                      <a:r>
                        <a:rPr lang="en-US" sz="1400" b="1" dirty="0" smtClean="0">
                          <a:solidFill>
                            <a:schemeClr val="tx1"/>
                          </a:solidFill>
                          <a:latin typeface="+mn-lt"/>
                          <a:cs typeface="Arial" pitchFamily="34" charset="0"/>
                        </a:rPr>
                        <a:t>Not Modernised</a:t>
                      </a:r>
                      <a:endParaRPr lang="en-US" sz="1400" b="1" dirty="0">
                        <a:solidFill>
                          <a:schemeClr val="tx1"/>
                        </a:solidFill>
                        <a:latin typeface="+mn-lt"/>
                        <a:cs typeface="Arial"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extLst>
                  <a:ext uri="{0D108BD9-81ED-4DB2-BD59-A6C34878D82A}">
                    <a16:rowId xmlns:a16="http://schemas.microsoft.com/office/drawing/2014/main" xmlns="" val="10000"/>
                  </a:ext>
                </a:extLst>
              </a:tr>
              <a:tr h="222943">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l"/>
                      <a:r>
                        <a:rPr lang="en-US" sz="1000" b="0" dirty="0" smtClean="0">
                          <a:solidFill>
                            <a:schemeClr val="tx1"/>
                          </a:solidFill>
                          <a:latin typeface="Arial" panose="020B0604020202020204" pitchFamily="34" charset="0"/>
                          <a:cs typeface="Arial" panose="020B0604020202020204" pitchFamily="34" charset="0"/>
                        </a:rPr>
                        <a:t>Capricorn</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l"/>
                      <a:r>
                        <a:rPr lang="en-US" sz="1000" b="0" dirty="0" smtClean="0">
                          <a:solidFill>
                            <a:schemeClr val="tx1"/>
                          </a:solidFill>
                          <a:latin typeface="Arial" panose="020B0604020202020204" pitchFamily="34" charset="0"/>
                          <a:cs typeface="Arial" panose="020B0604020202020204" pitchFamily="34" charset="0"/>
                        </a:rPr>
                        <a:t>Polokwane</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Bochum Medium Office</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1"/>
                  </a:ext>
                </a:extLst>
              </a:tr>
              <a:tr h="228625">
                <a:tc>
                  <a:txBody>
                    <a:bodyPr/>
                    <a:lstStyle/>
                    <a:p>
                      <a:pPr algn="l"/>
                      <a:r>
                        <a:rPr lang="en-US" sz="1000" b="0" dirty="0" smtClean="0">
                          <a:solidFill>
                            <a:schemeClr val="tx1"/>
                          </a:solidFill>
                          <a:latin typeface="Arial" panose="020B0604020202020204" pitchFamily="34" charset="0"/>
                          <a:cs typeface="Arial" panose="020B0604020202020204" pitchFamily="34" charset="0"/>
                        </a:rPr>
                        <a:t>Capricorn</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l"/>
                      <a:r>
                        <a:rPr lang="en-US" sz="1000" b="0" dirty="0" smtClean="0">
                          <a:solidFill>
                            <a:schemeClr val="tx1"/>
                          </a:solidFill>
                          <a:latin typeface="Arial" panose="020B0604020202020204" pitchFamily="34" charset="0"/>
                          <a:cs typeface="Arial" panose="020B0604020202020204" pitchFamily="34" charset="0"/>
                        </a:rPr>
                        <a:t>Lebowakgomo</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Molemole Medium Office</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2"/>
                  </a:ext>
                </a:extLst>
              </a:tr>
              <a:tr h="234307">
                <a:tc>
                  <a:txBody>
                    <a:bodyPr/>
                    <a:lstStyle/>
                    <a:p>
                      <a:pPr algn="l"/>
                      <a:r>
                        <a:rPr lang="en-US" sz="1000" b="0" dirty="0" smtClean="0">
                          <a:solidFill>
                            <a:schemeClr val="tx1"/>
                          </a:solidFill>
                          <a:latin typeface="Arial" panose="020B0604020202020204" pitchFamily="34" charset="0"/>
                          <a:cs typeface="Arial" panose="020B0604020202020204" pitchFamily="34" charset="0"/>
                        </a:rPr>
                        <a:t>Capricorn</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l"/>
                      <a:r>
                        <a:rPr lang="en-US" sz="1000" b="0" dirty="0" smtClean="0">
                          <a:solidFill>
                            <a:schemeClr val="tx1"/>
                          </a:solidFill>
                          <a:latin typeface="Arial" panose="020B0604020202020204" pitchFamily="34" charset="0"/>
                          <a:cs typeface="Arial" panose="020B0604020202020204" pitchFamily="34" charset="0"/>
                        </a:rPr>
                        <a:t>Dendron</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Mankweng Medium Office</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3"/>
                  </a:ext>
                </a:extLst>
              </a:tr>
              <a:tr h="239989">
                <a:tc>
                  <a:txBody>
                    <a:bodyPr/>
                    <a:lstStyle/>
                    <a:p>
                      <a:pPr algn="l"/>
                      <a:r>
                        <a:rPr lang="en-US" sz="1000" b="0" dirty="0" smtClean="0">
                          <a:solidFill>
                            <a:schemeClr val="tx1"/>
                          </a:solidFill>
                          <a:latin typeface="Arial" panose="020B0604020202020204" pitchFamily="34" charset="0"/>
                          <a:cs typeface="Arial" panose="020B0604020202020204" pitchFamily="34" charset="0"/>
                        </a:rPr>
                        <a:t>Capricorn</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Seshego Medium office</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19"/>
                  </a:ext>
                </a:extLst>
              </a:tr>
              <a:tr h="231816">
                <a:tc>
                  <a:txBody>
                    <a:bodyPr/>
                    <a:lstStyle/>
                    <a:p>
                      <a:pPr algn="l"/>
                      <a:r>
                        <a:rPr lang="en-US" sz="1000" b="0" dirty="0" smtClean="0">
                          <a:solidFill>
                            <a:schemeClr val="tx1"/>
                          </a:solidFill>
                          <a:latin typeface="Arial" panose="020B0604020202020204" pitchFamily="34" charset="0"/>
                          <a:cs typeface="Arial" panose="020B0604020202020204" pitchFamily="34" charset="0"/>
                        </a:rPr>
                        <a:t>Waterberg</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Mokopane</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4"/>
                  </a:ext>
                </a:extLst>
              </a:tr>
              <a:tr h="223643">
                <a:tc>
                  <a:txBody>
                    <a:bodyPr/>
                    <a:lstStyle/>
                    <a:p>
                      <a:pPr algn="l"/>
                      <a:r>
                        <a:rPr lang="en-US" sz="1000" b="0" smtClean="0">
                          <a:solidFill>
                            <a:schemeClr val="tx1"/>
                          </a:solidFill>
                          <a:latin typeface="Arial" panose="020B0604020202020204" pitchFamily="34" charset="0"/>
                          <a:cs typeface="Arial" panose="020B0604020202020204" pitchFamily="34" charset="0"/>
                        </a:rPr>
                        <a:t>Waterberg</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Lephalale</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5"/>
                  </a:ext>
                </a:extLst>
              </a:tr>
              <a:tr h="229325">
                <a:tc>
                  <a:txBody>
                    <a:bodyPr/>
                    <a:lstStyle/>
                    <a:p>
                      <a:pPr algn="l"/>
                      <a:r>
                        <a:rPr lang="en-US" sz="1000" b="0" dirty="0" smtClean="0">
                          <a:solidFill>
                            <a:schemeClr val="tx1"/>
                          </a:solidFill>
                          <a:latin typeface="Arial" panose="020B0604020202020204" pitchFamily="34" charset="0"/>
                          <a:cs typeface="Arial" panose="020B0604020202020204" pitchFamily="34" charset="0"/>
                        </a:rPr>
                        <a:t>Waterberg</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Modimolle</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6"/>
                  </a:ext>
                </a:extLst>
              </a:tr>
              <a:tr h="248862">
                <a:tc>
                  <a:txBody>
                    <a:bodyPr/>
                    <a:lstStyle/>
                    <a:p>
                      <a:pPr algn="l"/>
                      <a:r>
                        <a:rPr lang="en-US" sz="1000" b="0" dirty="0" smtClean="0">
                          <a:solidFill>
                            <a:schemeClr val="tx1"/>
                          </a:solidFill>
                          <a:latin typeface="Arial" panose="020B0604020202020204" pitchFamily="34" charset="0"/>
                          <a:cs typeface="Arial" panose="020B0604020202020204" pitchFamily="34" charset="0"/>
                        </a:rPr>
                        <a:t>Waterberg</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Thabazimbi</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7"/>
                  </a:ext>
                </a:extLst>
              </a:tr>
              <a:tr h="235527">
                <a:tc>
                  <a:txBody>
                    <a:bodyPr/>
                    <a:lstStyle/>
                    <a:p>
                      <a:pPr algn="l"/>
                      <a:r>
                        <a:rPr lang="en-US" sz="1000" b="0" dirty="0" smtClean="0">
                          <a:solidFill>
                            <a:schemeClr val="tx1"/>
                          </a:solidFill>
                          <a:latin typeface="Arial" panose="020B0604020202020204" pitchFamily="34" charset="0"/>
                          <a:cs typeface="Arial" panose="020B0604020202020204" pitchFamily="34" charset="0"/>
                        </a:rPr>
                        <a:t>Waterberg</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Mookgophong</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8"/>
                  </a:ext>
                </a:extLst>
              </a:tr>
              <a:tr h="2135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latin typeface="Arial" panose="020B0604020202020204" pitchFamily="34" charset="0"/>
                          <a:cs typeface="Arial" panose="020B0604020202020204" pitchFamily="34" charset="0"/>
                        </a:rPr>
                        <a:t>Sekhukhune</a:t>
                      </a: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Jane Furse</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9"/>
                  </a:ext>
                </a:extLst>
              </a:tr>
              <a:tr h="2355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0" smtClean="0">
                          <a:solidFill>
                            <a:schemeClr val="tx1"/>
                          </a:solidFill>
                          <a:latin typeface="Arial" panose="020B0604020202020204" pitchFamily="34" charset="0"/>
                          <a:cs typeface="Arial" panose="020B0604020202020204" pitchFamily="34" charset="0"/>
                        </a:rPr>
                        <a:t>Sekhukhune</a:t>
                      </a:r>
                      <a:endParaRPr lang="en-US" sz="1000" b="0" dirty="0" smtClean="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Groblersdal</a:t>
                      </a: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endParaRPr lang="en-US" sz="1000" b="0" dirty="0" smtClean="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10"/>
                  </a:ext>
                </a:extLst>
              </a:tr>
              <a:tr h="22721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latin typeface="Arial" panose="020B0604020202020204" pitchFamily="34" charset="0"/>
                          <a:cs typeface="Arial" panose="020B0604020202020204" pitchFamily="34" charset="0"/>
                        </a:rPr>
                        <a:t>Sekhukhune</a:t>
                      </a: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Nebo</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11"/>
                  </a:ext>
                </a:extLst>
              </a:tr>
              <a:tr h="18898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latin typeface="Arial" panose="020B0604020202020204" pitchFamily="34" charset="0"/>
                          <a:cs typeface="Arial" panose="020B0604020202020204" pitchFamily="34" charset="0"/>
                        </a:rPr>
                        <a:t>Mopani</a:t>
                      </a: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Giyani</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Maruleng</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12"/>
                  </a:ext>
                </a:extLst>
              </a:tr>
              <a:tr h="26393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latin typeface="Arial" panose="020B0604020202020204" pitchFamily="34" charset="0"/>
                          <a:cs typeface="Arial" panose="020B0604020202020204" pitchFamily="34" charset="0"/>
                        </a:rPr>
                        <a:t>Mopani</a:t>
                      </a: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Tzaneen</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13"/>
                  </a:ext>
                </a:extLst>
              </a:tr>
              <a:tr h="2355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0" smtClean="0">
                          <a:solidFill>
                            <a:schemeClr val="tx1"/>
                          </a:solidFill>
                          <a:latin typeface="Arial" panose="020B0604020202020204" pitchFamily="34" charset="0"/>
                          <a:cs typeface="Arial" panose="020B0604020202020204" pitchFamily="34" charset="0"/>
                        </a:rPr>
                        <a:t>Mopani</a:t>
                      </a:r>
                      <a:endParaRPr lang="en-US" sz="1000" b="0" dirty="0" smtClean="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Phalaborwa</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14"/>
                  </a:ext>
                </a:extLst>
              </a:tr>
              <a:tr h="2412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latin typeface="Arial" panose="020B0604020202020204" pitchFamily="34" charset="0"/>
                          <a:cs typeface="Arial" panose="020B0604020202020204" pitchFamily="34" charset="0"/>
                        </a:rPr>
                        <a:t>Mopani</a:t>
                      </a: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Modjadjiskloof</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15"/>
                  </a:ext>
                </a:extLst>
              </a:tr>
              <a:tr h="246891">
                <a:tc>
                  <a:txBody>
                    <a:bodyPr/>
                    <a:lstStyle/>
                    <a:p>
                      <a:pPr algn="l"/>
                      <a:r>
                        <a:rPr lang="en-US" sz="1000" b="0" dirty="0" smtClean="0">
                          <a:solidFill>
                            <a:schemeClr val="tx1"/>
                          </a:solidFill>
                          <a:latin typeface="Arial" panose="020B0604020202020204" pitchFamily="34" charset="0"/>
                          <a:cs typeface="Arial" panose="020B0604020202020204" pitchFamily="34" charset="0"/>
                        </a:rPr>
                        <a:t>Vhembe</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Thohoyandou</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Malamulele</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16"/>
                  </a:ext>
                </a:extLst>
              </a:tr>
              <a:tr h="249382">
                <a:tc>
                  <a:txBody>
                    <a:bodyPr/>
                    <a:lstStyle/>
                    <a:p>
                      <a:pPr algn="l"/>
                      <a:r>
                        <a:rPr lang="en-US" sz="1000" b="0" smtClean="0">
                          <a:solidFill>
                            <a:schemeClr val="tx1"/>
                          </a:solidFill>
                          <a:latin typeface="Arial" panose="020B0604020202020204" pitchFamily="34" charset="0"/>
                          <a:cs typeface="Arial" panose="020B0604020202020204" pitchFamily="34" charset="0"/>
                        </a:rPr>
                        <a:t>Vhembe</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Makhado</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Mutale</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17"/>
                  </a:ext>
                </a:extLst>
              </a:tr>
              <a:tr h="249381">
                <a:tc>
                  <a:txBody>
                    <a:bodyPr/>
                    <a:lstStyle/>
                    <a:p>
                      <a:pPr algn="l"/>
                      <a:r>
                        <a:rPr lang="en-US" sz="1000" b="0" dirty="0" smtClean="0">
                          <a:solidFill>
                            <a:schemeClr val="tx1"/>
                          </a:solidFill>
                          <a:latin typeface="Arial" panose="020B0604020202020204" pitchFamily="34" charset="0"/>
                          <a:cs typeface="Arial" panose="020B0604020202020204" pitchFamily="34" charset="0"/>
                        </a:rPr>
                        <a:t>Vhembe</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Dzanani</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18"/>
                  </a:ext>
                </a:extLst>
              </a:tr>
              <a:tr h="235528">
                <a:tc>
                  <a:txBody>
                    <a:bodyPr/>
                    <a:lstStyle/>
                    <a:p>
                      <a:pPr algn="l"/>
                      <a:r>
                        <a:rPr lang="en-US" sz="1000" b="0" dirty="0" smtClean="0">
                          <a:solidFill>
                            <a:schemeClr val="tx1"/>
                          </a:solidFill>
                          <a:latin typeface="Arial" panose="020B0604020202020204" pitchFamily="34" charset="0"/>
                          <a:cs typeface="Arial" panose="020B0604020202020204" pitchFamily="34" charset="0"/>
                        </a:rPr>
                        <a:t>Vhembe</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Vuwani</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20"/>
                  </a:ext>
                </a:extLst>
              </a:tr>
              <a:tr h="235528">
                <a:tc>
                  <a:txBody>
                    <a:bodyPr/>
                    <a:lstStyle/>
                    <a:p>
                      <a:pPr algn="l"/>
                      <a:r>
                        <a:rPr lang="en-US" sz="1000" b="0" dirty="0" smtClean="0">
                          <a:solidFill>
                            <a:schemeClr val="tx1"/>
                          </a:solidFill>
                          <a:latin typeface="Arial" panose="020B0604020202020204" pitchFamily="34" charset="0"/>
                          <a:cs typeface="Arial" panose="020B0604020202020204" pitchFamily="34" charset="0"/>
                        </a:rPr>
                        <a:t>Vhembe</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Musina</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202066810"/>
                  </a:ext>
                </a:extLst>
              </a:tr>
              <a:tr h="285407">
                <a:tc>
                  <a:txBody>
                    <a:bodyPr/>
                    <a:lstStyle/>
                    <a:p>
                      <a:pPr algn="l"/>
                      <a:r>
                        <a:rPr lang="en-US" sz="1000" b="0" dirty="0" smtClean="0">
                          <a:solidFill>
                            <a:schemeClr val="tx1"/>
                          </a:solidFill>
                          <a:latin typeface="Arial" panose="020B0604020202020204" pitchFamily="34" charset="0"/>
                          <a:cs typeface="Arial" panose="020B0604020202020204" pitchFamily="34" charset="0"/>
                        </a:rPr>
                        <a:t>Vhembe</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000" b="0" dirty="0" smtClean="0">
                          <a:solidFill>
                            <a:schemeClr val="tx1"/>
                          </a:solidFill>
                          <a:latin typeface="Arial" panose="020B0604020202020204" pitchFamily="34" charset="0"/>
                          <a:cs typeface="Arial" panose="020B0604020202020204" pitchFamily="34" charset="0"/>
                        </a:rPr>
                        <a:t>Elim</a:t>
                      </a:r>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endParaRPr lang="en-US" sz="1000" b="0" dirty="0">
                        <a:solidFill>
                          <a:schemeClr val="tx1"/>
                        </a:solidFill>
                        <a:latin typeface="Arial" panose="020B0604020202020204" pitchFamily="34" charset="0"/>
                        <a:cs typeface="Arial" panose="020B0604020202020204"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21"/>
                  </a:ext>
                </a:extLst>
              </a:tr>
            </a:tbl>
          </a:graphicData>
        </a:graphic>
      </p:graphicFrame>
      <p:sp>
        <p:nvSpPr>
          <p:cNvPr id="4" name="Slide Number Placeholder 3"/>
          <p:cNvSpPr>
            <a:spLocks noGrp="1"/>
          </p:cNvSpPr>
          <p:nvPr>
            <p:ph type="sldNum" sz="quarter" idx="12"/>
          </p:nvPr>
        </p:nvSpPr>
        <p:spPr>
          <a:xfrm>
            <a:off x="6444018" y="6325548"/>
            <a:ext cx="1853821" cy="365125"/>
          </a:xfrm>
        </p:spPr>
        <p:txBody>
          <a:bodyPr/>
          <a:lstStyle/>
          <a:p>
            <a:fld id="{2538E8B7-8BD9-9F48-9FB6-4E0DFEDB8449}" type="slidenum">
              <a:rPr lang="en-US" smtClean="0"/>
              <a:pPr/>
              <a:t>13</a:t>
            </a:fld>
            <a:endParaRPr lang="en-US" dirty="0"/>
          </a:p>
        </p:txBody>
      </p:sp>
    </p:spTree>
    <p:extLst>
      <p:ext uri="{BB962C8B-B14F-4D97-AF65-F5344CB8AC3E}">
        <p14:creationId xmlns:p14="http://schemas.microsoft.com/office/powerpoint/2010/main" xmlns="" val="3620717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a:spLocks noChangeArrowheads="1"/>
          </p:cNvSpPr>
          <p:nvPr/>
        </p:nvSpPr>
        <p:spPr bwMode="auto">
          <a:xfrm>
            <a:off x="414025" y="-51899"/>
            <a:ext cx="8560642"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b="1">
                <a:solidFill>
                  <a:schemeClr val="tx1"/>
                </a:solidFill>
                <a:latin typeface="Arial" pitchFamily="34" charset="0"/>
                <a:cs typeface="Arial" pitchFamily="34" charset="0"/>
              </a:defRPr>
            </a:lvl1pPr>
            <a:lvl2pPr marL="742950" indent="-285750" eaLnBrk="0" hangingPunct="0">
              <a:defRPr sz="1600" b="1">
                <a:solidFill>
                  <a:schemeClr val="tx1"/>
                </a:solidFill>
                <a:latin typeface="Arial" pitchFamily="34" charset="0"/>
                <a:cs typeface="Arial" pitchFamily="34" charset="0"/>
              </a:defRPr>
            </a:lvl2pPr>
            <a:lvl3pPr marL="1143000" indent="-228600" eaLnBrk="0" hangingPunct="0">
              <a:defRPr sz="1600" b="1">
                <a:solidFill>
                  <a:schemeClr val="tx1"/>
                </a:solidFill>
                <a:latin typeface="Arial" pitchFamily="34" charset="0"/>
                <a:cs typeface="Arial" pitchFamily="34" charset="0"/>
              </a:defRPr>
            </a:lvl3pPr>
            <a:lvl4pPr marL="1600200" indent="-228600" eaLnBrk="0" hangingPunct="0">
              <a:defRPr sz="1600" b="1">
                <a:solidFill>
                  <a:schemeClr val="tx1"/>
                </a:solidFill>
                <a:latin typeface="Arial" pitchFamily="34" charset="0"/>
                <a:cs typeface="Arial" pitchFamily="34" charset="0"/>
              </a:defRPr>
            </a:lvl4pPr>
            <a:lvl5pPr marL="2057400" indent="-228600" eaLnBrk="0" hangingPunct="0">
              <a:defRPr sz="16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6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6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6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600" b="1">
                <a:solidFill>
                  <a:schemeClr val="tx1"/>
                </a:solidFill>
                <a:latin typeface="Arial" pitchFamily="34" charset="0"/>
                <a:cs typeface="Arial" pitchFamily="34" charset="0"/>
              </a:defRPr>
            </a:lvl9pPr>
          </a:lstStyle>
          <a:p>
            <a:pPr algn="ctr" eaLnBrk="1" hangingPunct="1"/>
            <a:r>
              <a:rPr lang="en-US" altLang="en-US" sz="1800" dirty="0" err="1" smtClean="0"/>
              <a:t>Summary:</a:t>
            </a:r>
            <a:r>
              <a:rPr lang="en-US" altLang="en-US" sz="2000" dirty="0" err="1" smtClean="0"/>
              <a:t>Achievement</a:t>
            </a:r>
            <a:r>
              <a:rPr lang="en-US" altLang="en-US" sz="2000" dirty="0" smtClean="0"/>
              <a:t> </a:t>
            </a:r>
            <a:r>
              <a:rPr lang="en-US" altLang="en-US" sz="2000" dirty="0"/>
              <a:t>on Provincial </a:t>
            </a:r>
            <a:r>
              <a:rPr lang="en-US" altLang="en-US" sz="2000" dirty="0" smtClean="0"/>
              <a:t>Targets (Civic, IMS and Support)</a:t>
            </a:r>
            <a:endParaRPr lang="en-US" altLang="en-US" sz="2000" dirty="0"/>
          </a:p>
        </p:txBody>
      </p:sp>
      <p:graphicFrame>
        <p:nvGraphicFramePr>
          <p:cNvPr id="5" name="Table 4"/>
          <p:cNvGraphicFramePr>
            <a:graphicFrameLocks noGrp="1"/>
          </p:cNvGraphicFramePr>
          <p:nvPr>
            <p:extLst>
              <p:ext uri="{D42A27DB-BD31-4B8C-83A1-F6EECF244321}">
                <p14:modId xmlns:p14="http://schemas.microsoft.com/office/powerpoint/2010/main" xmlns="" val="1179096186"/>
              </p:ext>
            </p:extLst>
          </p:nvPr>
        </p:nvGraphicFramePr>
        <p:xfrm>
          <a:off x="103608" y="366713"/>
          <a:ext cx="8871059" cy="5513539"/>
        </p:xfrm>
        <a:graphic>
          <a:graphicData uri="http://schemas.openxmlformats.org/drawingml/2006/table">
            <a:tbl>
              <a:tblPr/>
              <a:tblGrid>
                <a:gridCol w="3084760">
                  <a:extLst>
                    <a:ext uri="{9D8B030D-6E8A-4147-A177-3AD203B41FA5}">
                      <a16:colId xmlns:a16="http://schemas.microsoft.com/office/drawing/2014/main" xmlns="" val="20000"/>
                    </a:ext>
                  </a:extLst>
                </a:gridCol>
                <a:gridCol w="974558">
                  <a:extLst>
                    <a:ext uri="{9D8B030D-6E8A-4147-A177-3AD203B41FA5}">
                      <a16:colId xmlns:a16="http://schemas.microsoft.com/office/drawing/2014/main" xmlns="" val="20001"/>
                    </a:ext>
                  </a:extLst>
                </a:gridCol>
                <a:gridCol w="1118937">
                  <a:extLst>
                    <a:ext uri="{9D8B030D-6E8A-4147-A177-3AD203B41FA5}">
                      <a16:colId xmlns:a16="http://schemas.microsoft.com/office/drawing/2014/main" xmlns="" val="20002"/>
                    </a:ext>
                  </a:extLst>
                </a:gridCol>
                <a:gridCol w="1179095">
                  <a:extLst>
                    <a:ext uri="{9D8B030D-6E8A-4147-A177-3AD203B41FA5}">
                      <a16:colId xmlns:a16="http://schemas.microsoft.com/office/drawing/2014/main" xmlns="" val="20003"/>
                    </a:ext>
                  </a:extLst>
                </a:gridCol>
                <a:gridCol w="998621">
                  <a:extLst>
                    <a:ext uri="{9D8B030D-6E8A-4147-A177-3AD203B41FA5}">
                      <a16:colId xmlns:a16="http://schemas.microsoft.com/office/drawing/2014/main" xmlns="" val="20004"/>
                    </a:ext>
                  </a:extLst>
                </a:gridCol>
                <a:gridCol w="1515088">
                  <a:extLst>
                    <a:ext uri="{9D8B030D-6E8A-4147-A177-3AD203B41FA5}">
                      <a16:colId xmlns:a16="http://schemas.microsoft.com/office/drawing/2014/main" xmlns="" val="20005"/>
                    </a:ext>
                  </a:extLst>
                </a:gridCol>
              </a:tblGrid>
              <a:tr h="764255">
                <a:tc>
                  <a:txBody>
                    <a:bodyPr/>
                    <a:lstStyle/>
                    <a:p>
                      <a:pPr algn="ctr"/>
                      <a:r>
                        <a:rPr lang="en-US" sz="1300" b="1" dirty="0" smtClean="0">
                          <a:latin typeface="Arial" panose="020B0604020202020204" pitchFamily="34" charset="0"/>
                          <a:cs typeface="Arial" panose="020B0604020202020204" pitchFamily="34" charset="0"/>
                        </a:rPr>
                        <a:t>Key performance area</a:t>
                      </a:r>
                      <a:endParaRPr lang="en-US" sz="1300" b="1" dirty="0">
                        <a:latin typeface="Arial" panose="020B0604020202020204" pitchFamily="34" charset="0"/>
                        <a:cs typeface="Arial" panose="020B0604020202020204" pitchFamily="34" charset="0"/>
                      </a:endParaRPr>
                    </a:p>
                  </a:txBody>
                  <a:tcPr marL="91446" marR="91446"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a:r>
                        <a:rPr lang="en-ZA" sz="1300" b="1" dirty="0" smtClean="0">
                          <a:latin typeface="Arial" panose="020B0604020202020204" pitchFamily="34" charset="0"/>
                          <a:cs typeface="Arial" panose="020B0604020202020204" pitchFamily="34" charset="0"/>
                        </a:rPr>
                        <a:t>Annual Target</a:t>
                      </a:r>
                    </a:p>
                    <a:p>
                      <a:pPr algn="ctr"/>
                      <a:r>
                        <a:rPr lang="en-ZA" sz="1300" b="1" dirty="0" smtClean="0">
                          <a:latin typeface="Arial" panose="020B0604020202020204" pitchFamily="34" charset="0"/>
                          <a:cs typeface="Arial" panose="020B0604020202020204" pitchFamily="34" charset="0"/>
                        </a:rPr>
                        <a:t>2018/19</a:t>
                      </a:r>
                      <a:endParaRPr lang="en-ZA" sz="1300" b="1" dirty="0">
                        <a:latin typeface="Arial" panose="020B0604020202020204" pitchFamily="34" charset="0"/>
                        <a:cs typeface="Arial" panose="020B0604020202020204" pitchFamily="34" charset="0"/>
                      </a:endParaRPr>
                    </a:p>
                  </a:txBody>
                  <a:tcPr marL="91446" marR="91446"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a:r>
                        <a:rPr lang="en-ZA" sz="1300" b="1" dirty="0" smtClean="0">
                          <a:latin typeface="Arial" panose="020B0604020202020204" pitchFamily="34" charset="0"/>
                          <a:cs typeface="Arial" panose="020B0604020202020204" pitchFamily="34" charset="0"/>
                        </a:rPr>
                        <a:t>Annual</a:t>
                      </a:r>
                      <a:r>
                        <a:rPr lang="en-ZA" sz="1300" b="1" baseline="0" dirty="0" smtClean="0">
                          <a:latin typeface="Arial" panose="020B0604020202020204" pitchFamily="34" charset="0"/>
                          <a:cs typeface="Arial" panose="020B0604020202020204" pitchFamily="34" charset="0"/>
                        </a:rPr>
                        <a:t> </a:t>
                      </a:r>
                      <a:r>
                        <a:rPr lang="en-ZA" sz="1300" b="1" dirty="0" smtClean="0">
                          <a:latin typeface="Arial" panose="020B0604020202020204" pitchFamily="34" charset="0"/>
                          <a:cs typeface="Arial" panose="020B0604020202020204" pitchFamily="34" charset="0"/>
                        </a:rPr>
                        <a:t>Performance 2018/19</a:t>
                      </a:r>
                      <a:endParaRPr lang="en-ZA" sz="1300" b="1" dirty="0">
                        <a:latin typeface="Arial" panose="020B0604020202020204" pitchFamily="34" charset="0"/>
                        <a:cs typeface="Arial" panose="020B0604020202020204" pitchFamily="34" charset="0"/>
                      </a:endParaRPr>
                    </a:p>
                  </a:txBody>
                  <a:tcPr marL="91446" marR="91446"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a:r>
                        <a:rPr lang="en-ZA" sz="1300" b="1" dirty="0" smtClean="0">
                          <a:latin typeface="Arial" panose="020B0604020202020204" pitchFamily="34" charset="0"/>
                          <a:cs typeface="Arial" panose="020B0604020202020204" pitchFamily="34" charset="0"/>
                        </a:rPr>
                        <a:t>AnnualTarget</a:t>
                      </a:r>
                    </a:p>
                    <a:p>
                      <a:pPr algn="ctr"/>
                      <a:r>
                        <a:rPr lang="en-ZA" sz="1300" b="1" dirty="0" smtClean="0">
                          <a:latin typeface="Arial" panose="020B0604020202020204" pitchFamily="34" charset="0"/>
                          <a:cs typeface="Arial" panose="020B0604020202020204" pitchFamily="34" charset="0"/>
                        </a:rPr>
                        <a:t>2019/20</a:t>
                      </a:r>
                      <a:endParaRPr lang="en-ZA" sz="1300" b="1" dirty="0">
                        <a:latin typeface="Arial" panose="020B0604020202020204" pitchFamily="34" charset="0"/>
                        <a:cs typeface="Arial" panose="020B0604020202020204" pitchFamily="34" charset="0"/>
                      </a:endParaRPr>
                    </a:p>
                  </a:txBody>
                  <a:tcPr marL="91446" marR="91446"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a:r>
                        <a:rPr lang="en-ZA" sz="1300" b="1" dirty="0" smtClean="0">
                          <a:latin typeface="Arial" panose="020B0604020202020204" pitchFamily="34" charset="0"/>
                          <a:cs typeface="Arial" panose="020B0604020202020204" pitchFamily="34" charset="0"/>
                        </a:rPr>
                        <a:t>Quarter 1 Target 2019/20</a:t>
                      </a:r>
                      <a:endParaRPr lang="en-ZA" sz="1300" b="1" dirty="0">
                        <a:latin typeface="Arial" panose="020B0604020202020204" pitchFamily="34" charset="0"/>
                        <a:cs typeface="Arial" panose="020B0604020202020204" pitchFamily="34" charset="0"/>
                      </a:endParaRPr>
                    </a:p>
                  </a:txBody>
                  <a:tcPr marL="91446" marR="91446"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ZA" sz="1300" b="1" dirty="0" smtClean="0">
                          <a:latin typeface="Arial" panose="020B0604020202020204" pitchFamily="34" charset="0"/>
                          <a:cs typeface="Arial" panose="020B0604020202020204" pitchFamily="34" charset="0"/>
                        </a:rPr>
                        <a:t> Quarter 1 Performance 2019/20</a:t>
                      </a:r>
                    </a:p>
                    <a:p>
                      <a:pPr algn="ctr"/>
                      <a:endParaRPr lang="en-ZA" sz="1300" b="1" dirty="0">
                        <a:latin typeface="Arial" panose="020B0604020202020204" pitchFamily="34" charset="0"/>
                        <a:cs typeface="Arial" panose="020B0604020202020204" pitchFamily="34" charset="0"/>
                      </a:endParaRPr>
                    </a:p>
                  </a:txBody>
                  <a:tcPr marL="91446" marR="91446"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0"/>
                  </a:ext>
                </a:extLst>
              </a:tr>
              <a:tr h="452786">
                <a:tc>
                  <a:txBody>
                    <a:bodyPr/>
                    <a:lstStyle/>
                    <a:p>
                      <a:r>
                        <a:rPr lang="en-US" altLang="en-US" sz="1000" b="0" dirty="0" smtClean="0">
                          <a:latin typeface="Arial" pitchFamily="34" charset="0"/>
                          <a:cs typeface="Arial" pitchFamily="34" charset="0"/>
                        </a:rPr>
                        <a:t>Births registered within 30 calendar days </a:t>
                      </a:r>
                      <a:endParaRPr lang="en-ZA" sz="1000" b="0" dirty="0">
                        <a:latin typeface="Arial" panose="020B0604020202020204" pitchFamily="34" charset="0"/>
                        <a:cs typeface="Arial" panose="020B0604020202020204" pitchFamily="34" charset="0"/>
                      </a:endParaRPr>
                    </a:p>
                  </a:txBody>
                  <a:tcPr marL="91446" marR="91446"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latin typeface="Arial" panose="020B0604020202020204" pitchFamily="34" charset="0"/>
                          <a:cs typeface="Arial" panose="020B0604020202020204" pitchFamily="34" charset="0"/>
                        </a:rPr>
                        <a:t>109</a:t>
                      </a:r>
                      <a:r>
                        <a:rPr lang="en-US" sz="1000" baseline="0" dirty="0" smtClean="0">
                          <a:latin typeface="Arial" panose="020B0604020202020204" pitchFamily="34" charset="0"/>
                          <a:cs typeface="Arial" panose="020B0604020202020204" pitchFamily="34" charset="0"/>
                        </a:rPr>
                        <a:t> 420</a:t>
                      </a:r>
                      <a:endParaRPr lang="en-US" sz="1000" dirty="0">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latin typeface="Arial" panose="020B0604020202020204" pitchFamily="34" charset="0"/>
                          <a:cs typeface="Arial" panose="020B0604020202020204" pitchFamily="34" charset="0"/>
                        </a:rPr>
                        <a:t>113</a:t>
                      </a:r>
                      <a:r>
                        <a:rPr lang="en-US" sz="1000" baseline="0" dirty="0" smtClean="0">
                          <a:latin typeface="Arial" panose="020B0604020202020204" pitchFamily="34" charset="0"/>
                          <a:cs typeface="Arial" panose="020B0604020202020204" pitchFamily="34" charset="0"/>
                        </a:rPr>
                        <a:t> 217</a:t>
                      </a:r>
                      <a:endParaRPr lang="en-US" sz="1000" dirty="0">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solidFill>
                            <a:schemeClr val="tx1"/>
                          </a:solidFill>
                          <a:latin typeface="Arial" panose="020B0604020202020204" pitchFamily="34" charset="0"/>
                          <a:cs typeface="Arial" panose="020B0604020202020204" pitchFamily="34" charset="0"/>
                        </a:rPr>
                        <a:t>104</a:t>
                      </a:r>
                      <a:r>
                        <a:rPr lang="en-US" sz="1000" baseline="0" dirty="0" smtClean="0">
                          <a:solidFill>
                            <a:schemeClr val="tx1"/>
                          </a:solidFill>
                          <a:latin typeface="Arial" panose="020B0604020202020204" pitchFamily="34" charset="0"/>
                          <a:cs typeface="Arial" panose="020B0604020202020204" pitchFamily="34" charset="0"/>
                        </a:rPr>
                        <a:t> 795</a:t>
                      </a:r>
                      <a:endParaRPr lang="en-US" sz="1000" dirty="0">
                        <a:solidFill>
                          <a:schemeClr val="tx1"/>
                        </a:solidFill>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solidFill>
                            <a:schemeClr val="tx1"/>
                          </a:solidFill>
                          <a:latin typeface="Arial" panose="020B0604020202020204" pitchFamily="34" charset="0"/>
                          <a:cs typeface="Arial" panose="020B0604020202020204" pitchFamily="34" charset="0"/>
                        </a:rPr>
                        <a:t>26645</a:t>
                      </a:r>
                      <a:endParaRPr lang="en-US" sz="1000" dirty="0">
                        <a:solidFill>
                          <a:schemeClr val="tx1"/>
                        </a:solidFill>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0" dirty="0" smtClean="0">
                          <a:solidFill>
                            <a:schemeClr val="tx1"/>
                          </a:solidFill>
                          <a:latin typeface="Arial" panose="020B0604020202020204" pitchFamily="34" charset="0"/>
                          <a:cs typeface="Arial" panose="020B0604020202020204" pitchFamily="34" charset="0"/>
                        </a:rPr>
                        <a:t>29361</a:t>
                      </a:r>
                      <a:endParaRPr lang="en-US" sz="1000" b="0" dirty="0">
                        <a:solidFill>
                          <a:schemeClr val="tx1"/>
                        </a:solidFill>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466033">
                <a:tc>
                  <a:txBody>
                    <a:bodyPr/>
                    <a:lstStyle/>
                    <a:p>
                      <a:r>
                        <a:rPr lang="en-US" sz="1000" b="0" dirty="0" smtClean="0">
                          <a:latin typeface="Arial" panose="020B0604020202020204" pitchFamily="34" charset="0"/>
                          <a:cs typeface="Arial" panose="020B0604020202020204" pitchFamily="34" charset="0"/>
                        </a:rPr>
                        <a:t>Smart ID Cards issued (received at offices) to citizens</a:t>
                      </a:r>
                      <a:endParaRPr lang="en-ZA" sz="1000" b="0" dirty="0">
                        <a:latin typeface="Arial" panose="020B0604020202020204" pitchFamily="34" charset="0"/>
                        <a:cs typeface="Arial" panose="020B0604020202020204" pitchFamily="34" charset="0"/>
                      </a:endParaRPr>
                    </a:p>
                  </a:txBody>
                  <a:tcPr marL="91446" marR="91446"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latin typeface="Arial" panose="020B0604020202020204" pitchFamily="34" charset="0"/>
                          <a:cs typeface="Arial" panose="020B0604020202020204" pitchFamily="34" charset="0"/>
                        </a:rPr>
                        <a:t>285</a:t>
                      </a:r>
                      <a:r>
                        <a:rPr lang="en-US" sz="1000" baseline="0" dirty="0" smtClean="0">
                          <a:latin typeface="Arial" panose="020B0604020202020204" pitchFamily="34" charset="0"/>
                          <a:cs typeface="Arial" panose="020B0604020202020204" pitchFamily="34" charset="0"/>
                        </a:rPr>
                        <a:t> 714</a:t>
                      </a:r>
                      <a:endParaRPr lang="en-US" sz="1000" dirty="0">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latin typeface="Arial" panose="020B0604020202020204" pitchFamily="34" charset="0"/>
                          <a:cs typeface="Arial" panose="020B0604020202020204" pitchFamily="34" charset="0"/>
                        </a:rPr>
                        <a:t>365</a:t>
                      </a:r>
                      <a:r>
                        <a:rPr lang="en-US" sz="1000" baseline="0" dirty="0" smtClean="0">
                          <a:latin typeface="Arial" panose="020B0604020202020204" pitchFamily="34" charset="0"/>
                          <a:cs typeface="Arial" panose="020B0604020202020204" pitchFamily="34" charset="0"/>
                        </a:rPr>
                        <a:t> 514</a:t>
                      </a:r>
                      <a:endParaRPr lang="en-US" sz="1000" dirty="0">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latin typeface="Arial" panose="020B0604020202020204" pitchFamily="34" charset="0"/>
                          <a:cs typeface="Arial" panose="020B0604020202020204" pitchFamily="34" charset="0"/>
                        </a:rPr>
                        <a:t>284</a:t>
                      </a:r>
                      <a:r>
                        <a:rPr lang="en-US" sz="1000" baseline="0" dirty="0" smtClean="0">
                          <a:latin typeface="Arial" panose="020B0604020202020204" pitchFamily="34" charset="0"/>
                          <a:cs typeface="Arial" panose="020B0604020202020204" pitchFamily="34" charset="0"/>
                        </a:rPr>
                        <a:t> 483</a:t>
                      </a:r>
                      <a:endParaRPr lang="en-US" sz="1000" dirty="0">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solidFill>
                            <a:schemeClr val="tx1">
                              <a:lumMod val="95000"/>
                              <a:lumOff val="5000"/>
                            </a:schemeClr>
                          </a:solidFill>
                          <a:latin typeface="Arial" panose="020B0604020202020204" pitchFamily="34" charset="0"/>
                          <a:cs typeface="Arial" panose="020B0604020202020204" pitchFamily="34" charset="0"/>
                        </a:rPr>
                        <a:t>73</a:t>
                      </a:r>
                      <a:r>
                        <a:rPr lang="en-US" sz="1000" baseline="0" dirty="0" smtClean="0">
                          <a:solidFill>
                            <a:schemeClr val="tx1">
                              <a:lumMod val="95000"/>
                              <a:lumOff val="5000"/>
                            </a:schemeClr>
                          </a:solidFill>
                          <a:latin typeface="Arial" panose="020B0604020202020204" pitchFamily="34" charset="0"/>
                          <a:cs typeface="Arial" panose="020B0604020202020204" pitchFamily="34" charset="0"/>
                        </a:rPr>
                        <a:t> 966</a:t>
                      </a:r>
                      <a:endParaRPr lang="en-US" sz="1000" dirty="0">
                        <a:solidFill>
                          <a:schemeClr val="tx1">
                            <a:lumMod val="95000"/>
                            <a:lumOff val="5000"/>
                          </a:schemeClr>
                        </a:solidFill>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0" dirty="0" smtClean="0">
                          <a:solidFill>
                            <a:schemeClr val="tx1">
                              <a:lumMod val="95000"/>
                              <a:lumOff val="5000"/>
                            </a:schemeClr>
                          </a:solidFill>
                          <a:latin typeface="Arial" panose="020B0604020202020204" pitchFamily="34" charset="0"/>
                          <a:cs typeface="Arial" panose="020B0604020202020204" pitchFamily="34" charset="0"/>
                        </a:rPr>
                        <a:t>80</a:t>
                      </a:r>
                      <a:r>
                        <a:rPr lang="en-US" sz="1000" b="0" baseline="0" dirty="0" smtClean="0">
                          <a:solidFill>
                            <a:schemeClr val="tx1">
                              <a:lumMod val="95000"/>
                              <a:lumOff val="5000"/>
                            </a:schemeClr>
                          </a:solidFill>
                          <a:latin typeface="Arial" panose="020B0604020202020204" pitchFamily="34" charset="0"/>
                          <a:cs typeface="Arial" panose="020B0604020202020204" pitchFamily="34" charset="0"/>
                        </a:rPr>
                        <a:t> 959</a:t>
                      </a:r>
                      <a:endParaRPr lang="en-US" sz="1000" b="0" dirty="0">
                        <a:solidFill>
                          <a:schemeClr val="tx1">
                            <a:lumMod val="95000"/>
                            <a:lumOff val="5000"/>
                          </a:schemeClr>
                        </a:solidFill>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r h="652455">
                <a:tc>
                  <a:txBody>
                    <a:bodyPr/>
                    <a:lstStyle/>
                    <a:p>
                      <a:r>
                        <a:rPr lang="en-US" sz="1000" b="0" dirty="0" smtClean="0">
                          <a:latin typeface="Arial" panose="020B0604020202020204" pitchFamily="34" charset="0"/>
                          <a:cs typeface="Arial" panose="020B0604020202020204" pitchFamily="34" charset="0"/>
                        </a:rPr>
                        <a:t>% Of detected employers in contravention of the Immigration Act (Act 13 of 2002) charged </a:t>
                      </a:r>
                      <a:endParaRPr lang="en-ZA" sz="1000" b="0" dirty="0">
                        <a:latin typeface="Arial" panose="020B0604020202020204" pitchFamily="34" charset="0"/>
                        <a:cs typeface="Arial" panose="020B0604020202020204" pitchFamily="34" charset="0"/>
                      </a:endParaRPr>
                    </a:p>
                  </a:txBody>
                  <a:tcPr marL="91446" marR="91446"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latin typeface="Arial" panose="020B0604020202020204" pitchFamily="34" charset="0"/>
                          <a:cs typeface="Arial" panose="020B0604020202020204" pitchFamily="34" charset="0"/>
                        </a:rPr>
                        <a:t>100%</a:t>
                      </a:r>
                      <a:endParaRPr lang="en-US" sz="1000" dirty="0">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latin typeface="Arial" panose="020B0604020202020204" pitchFamily="34" charset="0"/>
                          <a:cs typeface="Arial" panose="020B0604020202020204" pitchFamily="34" charset="0"/>
                        </a:rPr>
                        <a:t>100%</a:t>
                      </a:r>
                      <a:r>
                        <a:rPr lang="en-US" sz="1000" baseline="0" dirty="0" smtClean="0">
                          <a:latin typeface="Arial" panose="020B0604020202020204" pitchFamily="34" charset="0"/>
                          <a:cs typeface="Arial" panose="020B0604020202020204" pitchFamily="34" charset="0"/>
                        </a:rPr>
                        <a:t> (132/132)</a:t>
                      </a:r>
                      <a:endParaRPr lang="en-US" sz="1000" dirty="0">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latin typeface="Arial" panose="020B0604020202020204" pitchFamily="34" charset="0"/>
                          <a:cs typeface="Arial" panose="020B0604020202020204" pitchFamily="34" charset="0"/>
                        </a:rPr>
                        <a:t>100%</a:t>
                      </a:r>
                      <a:endParaRPr lang="en-US" sz="1000" dirty="0">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solidFill>
                            <a:schemeClr val="tx1">
                              <a:lumMod val="95000"/>
                              <a:lumOff val="5000"/>
                            </a:schemeClr>
                          </a:solidFill>
                          <a:latin typeface="Arial" panose="020B0604020202020204" pitchFamily="34" charset="0"/>
                          <a:cs typeface="Arial" panose="020B0604020202020204" pitchFamily="34" charset="0"/>
                        </a:rPr>
                        <a:t>100%</a:t>
                      </a:r>
                      <a:endParaRPr lang="en-US" sz="1000" dirty="0">
                        <a:solidFill>
                          <a:schemeClr val="tx1">
                            <a:lumMod val="95000"/>
                            <a:lumOff val="5000"/>
                          </a:schemeClr>
                        </a:solidFill>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0" dirty="0" smtClean="0">
                          <a:solidFill>
                            <a:schemeClr val="tx1">
                              <a:lumMod val="95000"/>
                              <a:lumOff val="5000"/>
                            </a:schemeClr>
                          </a:solidFill>
                          <a:latin typeface="Arial" panose="020B0604020202020204" pitchFamily="34" charset="0"/>
                          <a:cs typeface="Arial" panose="020B0604020202020204" pitchFamily="34" charset="0"/>
                        </a:rPr>
                        <a:t>100% (47/47)</a:t>
                      </a:r>
                      <a:endParaRPr lang="en-US" sz="1000" b="0" dirty="0">
                        <a:solidFill>
                          <a:schemeClr val="tx1">
                            <a:lumMod val="95000"/>
                            <a:lumOff val="5000"/>
                          </a:schemeClr>
                        </a:solidFill>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r h="6524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baseline="0" dirty="0" smtClean="0">
                          <a:latin typeface="Arial" panose="020B0604020202020204" pitchFamily="34" charset="0"/>
                          <a:cs typeface="Arial" panose="020B0604020202020204" pitchFamily="34" charset="0"/>
                        </a:rPr>
                        <a:t>% Of detected transgressors in contravention of the Immigration Act (Act 13 of 2002) charged </a:t>
                      </a:r>
                      <a:endParaRPr lang="en-ZA" sz="1000" b="0" baseline="0" dirty="0" smtClean="0">
                        <a:latin typeface="Arial" panose="020B0604020202020204" pitchFamily="34" charset="0"/>
                        <a:cs typeface="Arial" panose="020B0604020202020204" pitchFamily="34" charset="0"/>
                      </a:endParaRPr>
                    </a:p>
                  </a:txBody>
                  <a:tcPr marL="91446" marR="91446"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latin typeface="Arial" panose="020B0604020202020204" pitchFamily="34" charset="0"/>
                          <a:cs typeface="Arial" panose="020B0604020202020204" pitchFamily="34" charset="0"/>
                        </a:rPr>
                        <a:t>100%</a:t>
                      </a:r>
                      <a:endParaRPr lang="en-US" sz="1000" dirty="0">
                        <a:latin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latin typeface="Arial" panose="020B0604020202020204" pitchFamily="34" charset="0"/>
                          <a:cs typeface="Arial" panose="020B0604020202020204" pitchFamily="34" charset="0"/>
                        </a:rPr>
                        <a:t>100% (9500/9500)</a:t>
                      </a:r>
                      <a:endParaRPr lang="en-US" sz="1000" dirty="0">
                        <a:latin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0" dirty="0" smtClean="0">
                          <a:solidFill>
                            <a:schemeClr val="tx1"/>
                          </a:solidFill>
                          <a:latin typeface="Arial" panose="020B0604020202020204" pitchFamily="34" charset="0"/>
                          <a:cs typeface="Arial" panose="020B0604020202020204" pitchFamily="34" charset="0"/>
                        </a:rPr>
                        <a:t>100%</a:t>
                      </a:r>
                      <a:endParaRPr lang="en-US" sz="1000" b="0" dirty="0">
                        <a:solidFill>
                          <a:schemeClr val="tx1"/>
                        </a:solidFill>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0" dirty="0" smtClean="0">
                          <a:solidFill>
                            <a:schemeClr val="tx1">
                              <a:lumMod val="95000"/>
                              <a:lumOff val="5000"/>
                            </a:schemeClr>
                          </a:solidFill>
                          <a:latin typeface="Arial" panose="020B0604020202020204" pitchFamily="34" charset="0"/>
                          <a:cs typeface="Arial" panose="020B0604020202020204" pitchFamily="34" charset="0"/>
                        </a:rPr>
                        <a:t>100%</a:t>
                      </a:r>
                      <a:endParaRPr lang="en-US" sz="1000" b="0" dirty="0">
                        <a:solidFill>
                          <a:schemeClr val="tx1">
                            <a:lumMod val="95000"/>
                            <a:lumOff val="5000"/>
                          </a:schemeClr>
                        </a:solidFill>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0" dirty="0" smtClean="0">
                          <a:solidFill>
                            <a:schemeClr val="tx1">
                              <a:lumMod val="95000"/>
                              <a:lumOff val="5000"/>
                            </a:schemeClr>
                          </a:solidFill>
                          <a:latin typeface="Arial" panose="020B0604020202020204" pitchFamily="34" charset="0"/>
                          <a:cs typeface="Arial" panose="020B0604020202020204" pitchFamily="34" charset="0"/>
                        </a:rPr>
                        <a:t>100% (2608/2608)</a:t>
                      </a:r>
                      <a:endParaRPr lang="en-US" sz="1000" b="0" dirty="0">
                        <a:solidFill>
                          <a:schemeClr val="tx1">
                            <a:lumMod val="95000"/>
                            <a:lumOff val="5000"/>
                          </a:schemeClr>
                        </a:solidFill>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4"/>
                  </a:ext>
                </a:extLst>
              </a:tr>
              <a:tr h="652455">
                <a:tc>
                  <a:txBody>
                    <a:bodyPr/>
                    <a:lstStyle/>
                    <a:p>
                      <a:r>
                        <a:rPr lang="en-US" sz="1000" b="0" dirty="0" smtClean="0">
                          <a:latin typeface="Arial" panose="020B0604020202020204" pitchFamily="34" charset="0"/>
                          <a:cs typeface="Arial" panose="020B0604020202020204" pitchFamily="34" charset="0"/>
                        </a:rPr>
                        <a:t>% Of undocumented foreigners deported within 30 calendar days (Direct Deportations)</a:t>
                      </a:r>
                      <a:endParaRPr lang="en-ZA" sz="1000" b="0" dirty="0">
                        <a:latin typeface="Arial" panose="020B0604020202020204" pitchFamily="34" charset="0"/>
                        <a:cs typeface="Arial" panose="020B0604020202020204" pitchFamily="34" charset="0"/>
                      </a:endParaRPr>
                    </a:p>
                  </a:txBody>
                  <a:tcPr marL="91446" marR="91446"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latin typeface="Arial" panose="020B0604020202020204" pitchFamily="34" charset="0"/>
                          <a:cs typeface="Arial" panose="020B0604020202020204" pitchFamily="34" charset="0"/>
                        </a:rPr>
                        <a:t>100%</a:t>
                      </a:r>
                      <a:endParaRPr lang="en-US" sz="1000" dirty="0">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latin typeface="Arial" panose="020B0604020202020204" pitchFamily="34" charset="0"/>
                          <a:cs typeface="Arial" panose="020B0604020202020204" pitchFamily="34" charset="0"/>
                        </a:rPr>
                        <a:t>1005</a:t>
                      </a:r>
                    </a:p>
                    <a:p>
                      <a:pPr algn="ctr"/>
                      <a:r>
                        <a:rPr lang="en-US" sz="1000" dirty="0" smtClean="0">
                          <a:latin typeface="Arial" panose="020B0604020202020204" pitchFamily="34" charset="0"/>
                          <a:cs typeface="Arial" panose="020B0604020202020204" pitchFamily="34" charset="0"/>
                        </a:rPr>
                        <a:t>(6236/6236)</a:t>
                      </a:r>
                      <a:endParaRPr lang="en-US" sz="1000" dirty="0">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latin typeface="Arial" panose="020B0604020202020204" pitchFamily="34" charset="0"/>
                          <a:cs typeface="Arial" panose="020B0604020202020204" pitchFamily="34" charset="0"/>
                        </a:rPr>
                        <a:t>100%</a:t>
                      </a:r>
                      <a:endParaRPr lang="en-US" sz="1000" dirty="0">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solidFill>
                            <a:schemeClr val="tx1">
                              <a:lumMod val="95000"/>
                              <a:lumOff val="5000"/>
                            </a:schemeClr>
                          </a:solidFill>
                          <a:latin typeface="Arial" panose="020B0604020202020204" pitchFamily="34" charset="0"/>
                          <a:cs typeface="Arial" panose="020B0604020202020204" pitchFamily="34" charset="0"/>
                        </a:rPr>
                        <a:t>100%</a:t>
                      </a:r>
                      <a:endParaRPr lang="en-US" sz="1000" dirty="0">
                        <a:solidFill>
                          <a:schemeClr val="tx1">
                            <a:lumMod val="95000"/>
                            <a:lumOff val="5000"/>
                          </a:schemeClr>
                        </a:solidFill>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solidFill>
                            <a:schemeClr val="tx1">
                              <a:lumMod val="95000"/>
                              <a:lumOff val="5000"/>
                            </a:schemeClr>
                          </a:solidFill>
                          <a:latin typeface="Arial" panose="020B0604020202020204" pitchFamily="34" charset="0"/>
                          <a:cs typeface="Arial" panose="020B0604020202020204" pitchFamily="34" charset="0"/>
                        </a:rPr>
                        <a:t>100% (1501/1501)</a:t>
                      </a:r>
                      <a:endParaRPr lang="en-US" sz="1000" dirty="0">
                        <a:solidFill>
                          <a:schemeClr val="tx1">
                            <a:lumMod val="95000"/>
                            <a:lumOff val="5000"/>
                          </a:schemeClr>
                        </a:solidFill>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5"/>
                  </a:ext>
                </a:extLst>
              </a:tr>
              <a:tr h="652463">
                <a:tc>
                  <a:txBody>
                    <a:bodyPr/>
                    <a:lstStyle/>
                    <a:p>
                      <a:r>
                        <a:rPr lang="en-US" sz="1000" b="0" dirty="0" smtClean="0">
                          <a:latin typeface="Arial" panose="020B0604020202020204" pitchFamily="34" charset="0"/>
                          <a:cs typeface="Arial" panose="020B0604020202020204" pitchFamily="34" charset="0"/>
                        </a:rPr>
                        <a:t>% Of Detected undocumented foreigners transferred to Lindela within 20  calendar days </a:t>
                      </a:r>
                      <a:endParaRPr lang="en-ZA" sz="1000" b="0" dirty="0">
                        <a:latin typeface="Arial" panose="020B0604020202020204" pitchFamily="34" charset="0"/>
                        <a:cs typeface="Arial" panose="020B0604020202020204" pitchFamily="34" charset="0"/>
                      </a:endParaRPr>
                    </a:p>
                  </a:txBody>
                  <a:tcPr marL="91444" marR="91444"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latin typeface="Arial" panose="020B0604020202020204" pitchFamily="34" charset="0"/>
                          <a:cs typeface="Arial" panose="020B0604020202020204" pitchFamily="34" charset="0"/>
                        </a:rPr>
                        <a:t>100%</a:t>
                      </a:r>
                      <a:endParaRPr lang="en-US" sz="1000" dirty="0">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latin typeface="Arial" panose="020B0604020202020204" pitchFamily="34" charset="0"/>
                          <a:cs typeface="Arial" panose="020B0604020202020204" pitchFamily="34" charset="0"/>
                        </a:rPr>
                        <a:t>100% (550/550)</a:t>
                      </a:r>
                      <a:endParaRPr lang="en-US" sz="1000" dirty="0">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latin typeface="Arial" panose="020B0604020202020204" pitchFamily="34" charset="0"/>
                          <a:cs typeface="Arial" panose="020B0604020202020204" pitchFamily="34" charset="0"/>
                        </a:rPr>
                        <a:t>100%</a:t>
                      </a:r>
                      <a:endParaRPr lang="en-US" sz="1000" dirty="0">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solidFill>
                            <a:schemeClr val="tx1">
                              <a:lumMod val="95000"/>
                              <a:lumOff val="5000"/>
                            </a:schemeClr>
                          </a:solidFill>
                          <a:latin typeface="Arial" panose="020B0604020202020204" pitchFamily="34" charset="0"/>
                          <a:cs typeface="Arial" panose="020B0604020202020204" pitchFamily="34" charset="0"/>
                        </a:rPr>
                        <a:t>100%</a:t>
                      </a:r>
                      <a:endParaRPr lang="en-US" sz="1000" dirty="0">
                        <a:solidFill>
                          <a:schemeClr val="tx1">
                            <a:lumMod val="95000"/>
                            <a:lumOff val="5000"/>
                          </a:schemeClr>
                        </a:solidFill>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solidFill>
                            <a:schemeClr val="tx1">
                              <a:lumMod val="95000"/>
                              <a:lumOff val="5000"/>
                            </a:schemeClr>
                          </a:solidFill>
                          <a:latin typeface="Arial" panose="020B0604020202020204" pitchFamily="34" charset="0"/>
                          <a:cs typeface="Arial" panose="020B0604020202020204" pitchFamily="34" charset="0"/>
                        </a:rPr>
                        <a:t>100% (85/85)</a:t>
                      </a:r>
                      <a:endParaRPr lang="en-US" sz="1000" dirty="0">
                        <a:solidFill>
                          <a:schemeClr val="tx1">
                            <a:lumMod val="95000"/>
                            <a:lumOff val="5000"/>
                          </a:schemeClr>
                        </a:solidFill>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6"/>
                  </a:ext>
                </a:extLst>
              </a:tr>
              <a:tr h="634951">
                <a:tc>
                  <a:txBody>
                    <a:bodyPr/>
                    <a:lstStyle/>
                    <a:p>
                      <a:r>
                        <a:rPr lang="en-US" sz="1000" b="0" dirty="0" smtClean="0">
                          <a:latin typeface="Arial" panose="020B0604020202020204" pitchFamily="34" charset="0"/>
                          <a:cs typeface="Arial" panose="020B0604020202020204" pitchFamily="34" charset="0"/>
                        </a:rPr>
                        <a:t>% of Detected fraudulent marriages &amp; marriage of convenience cases finalised  (investigation and recommendation submitted) within 60 days</a:t>
                      </a:r>
                      <a:endParaRPr lang="en-ZA" sz="1000" b="0" dirty="0">
                        <a:latin typeface="Arial" panose="020B0604020202020204" pitchFamily="34" charset="0"/>
                        <a:cs typeface="Arial" panose="020B0604020202020204" pitchFamily="34" charset="0"/>
                      </a:endParaRPr>
                    </a:p>
                  </a:txBody>
                  <a:tcPr marL="91444" marR="91444"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latin typeface="Arial" panose="020B0604020202020204" pitchFamily="34" charset="0"/>
                          <a:cs typeface="Arial" panose="020B0604020202020204" pitchFamily="34" charset="0"/>
                        </a:rPr>
                        <a:t>80%</a:t>
                      </a:r>
                      <a:endParaRPr lang="en-US" sz="1000" dirty="0">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latin typeface="Arial" panose="020B0604020202020204" pitchFamily="34" charset="0"/>
                          <a:cs typeface="Arial" panose="020B0604020202020204" pitchFamily="34" charset="0"/>
                        </a:rPr>
                        <a:t>100% (13/13)</a:t>
                      </a:r>
                      <a:endParaRPr lang="en-US" sz="1000" dirty="0">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latin typeface="Arial" panose="020B0604020202020204" pitchFamily="34" charset="0"/>
                          <a:cs typeface="Arial" panose="020B0604020202020204" pitchFamily="34" charset="0"/>
                        </a:rPr>
                        <a:t>80%</a:t>
                      </a:r>
                      <a:endParaRPr lang="en-US" sz="1000" dirty="0">
                        <a:latin typeface="Arial" panose="020B0604020202020204" pitchFamily="34" charset="0"/>
                        <a:cs typeface="Arial" panose="020B0604020202020204" pitchFamily="34" charset="0"/>
                      </a:endParaRPr>
                    </a:p>
                  </a:txBody>
                  <a:tcPr marL="91439" marR="91439" marT="45624" marB="45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solidFill>
                            <a:schemeClr val="tx1">
                              <a:lumMod val="95000"/>
                              <a:lumOff val="5000"/>
                            </a:schemeClr>
                          </a:solidFill>
                          <a:latin typeface="Arial" panose="020B0604020202020204" pitchFamily="34" charset="0"/>
                          <a:cs typeface="Arial" panose="020B0604020202020204" pitchFamily="34" charset="0"/>
                        </a:rPr>
                        <a:t>80%</a:t>
                      </a:r>
                      <a:endParaRPr lang="en-US" sz="1000" dirty="0">
                        <a:solidFill>
                          <a:schemeClr val="tx1">
                            <a:lumMod val="95000"/>
                            <a:lumOff val="5000"/>
                          </a:schemeClr>
                        </a:solidFill>
                        <a:latin typeface="Arial" panose="020B0604020202020204" pitchFamily="34" charset="0"/>
                        <a:cs typeface="Arial" panose="020B0604020202020204" pitchFamily="34" charset="0"/>
                      </a:endParaRPr>
                    </a:p>
                  </a:txBody>
                  <a:tcPr marL="91439" marR="91439" marT="45624" marB="45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solidFill>
                            <a:schemeClr val="tx1">
                              <a:lumMod val="95000"/>
                              <a:lumOff val="5000"/>
                            </a:schemeClr>
                          </a:solidFill>
                          <a:latin typeface="Arial" panose="020B0604020202020204" pitchFamily="34" charset="0"/>
                          <a:cs typeface="Arial" panose="020B0604020202020204" pitchFamily="34" charset="0"/>
                        </a:rPr>
                        <a:t>100% (5/5)</a:t>
                      </a:r>
                      <a:endParaRPr lang="en-US" sz="1000" dirty="0">
                        <a:solidFill>
                          <a:schemeClr val="tx1">
                            <a:lumMod val="95000"/>
                            <a:lumOff val="5000"/>
                          </a:schemeClr>
                        </a:solidFill>
                        <a:latin typeface="Arial" panose="020B0604020202020204" pitchFamily="34" charset="0"/>
                        <a:cs typeface="Arial" panose="020B0604020202020204" pitchFamily="34" charset="0"/>
                      </a:endParaRPr>
                    </a:p>
                  </a:txBody>
                  <a:tcPr marL="91439" marR="91439" marT="45624" marB="45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7"/>
                  </a:ext>
                </a:extLst>
              </a:tr>
              <a:tr h="466041">
                <a:tc>
                  <a:txBody>
                    <a:bodyPr/>
                    <a:lstStyle/>
                    <a:p>
                      <a:r>
                        <a:rPr lang="en-US" sz="1000" b="0" dirty="0" smtClean="0">
                          <a:latin typeface="Arial" panose="020B0604020202020204" pitchFamily="34" charset="0"/>
                          <a:cs typeface="Arial" panose="020B0604020202020204" pitchFamily="34" charset="0"/>
                        </a:rPr>
                        <a:t>% of valid invoices settled within 30 days of certification</a:t>
                      </a:r>
                      <a:endParaRPr lang="en-ZA" sz="1000" b="0" dirty="0">
                        <a:latin typeface="Arial" panose="020B0604020202020204" pitchFamily="34" charset="0"/>
                        <a:cs typeface="Arial" panose="020B0604020202020204" pitchFamily="34" charset="0"/>
                      </a:endParaRPr>
                    </a:p>
                  </a:txBody>
                  <a:tcPr marL="91444" marR="91444"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latin typeface="Arial" panose="020B0604020202020204" pitchFamily="34" charset="0"/>
                          <a:cs typeface="Arial" panose="020B0604020202020204" pitchFamily="34" charset="0"/>
                        </a:rPr>
                        <a:t>100%</a:t>
                      </a:r>
                      <a:endParaRPr lang="en-US" sz="1000" dirty="0">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latin typeface="Arial" panose="020B0604020202020204" pitchFamily="34" charset="0"/>
                          <a:cs typeface="Arial" panose="020B0604020202020204" pitchFamily="34" charset="0"/>
                        </a:rPr>
                        <a:t>100% (2605/2605)</a:t>
                      </a:r>
                      <a:endParaRPr lang="en-US" sz="1000" dirty="0">
                        <a:latin typeface="Arial" panose="020B0604020202020204" pitchFamily="34" charset="0"/>
                        <a:cs typeface="Arial" panose="020B0604020202020204" pitchFamily="34"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latin typeface="Arial" panose="020B0604020202020204" pitchFamily="34" charset="0"/>
                          <a:cs typeface="Arial" panose="020B0604020202020204" pitchFamily="34" charset="0"/>
                        </a:rPr>
                        <a:t>100%</a:t>
                      </a:r>
                      <a:endParaRPr lang="en-US" sz="1000" dirty="0">
                        <a:latin typeface="Arial" panose="020B0604020202020204" pitchFamily="34" charset="0"/>
                        <a:cs typeface="Arial" panose="020B0604020202020204" pitchFamily="34" charset="0"/>
                      </a:endParaRPr>
                    </a:p>
                  </a:txBody>
                  <a:tcPr marL="91439" marR="91439" marT="45624" marB="45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solidFill>
                            <a:schemeClr val="tx1">
                              <a:lumMod val="95000"/>
                              <a:lumOff val="5000"/>
                            </a:schemeClr>
                          </a:solidFill>
                          <a:latin typeface="Arial" panose="020B0604020202020204" pitchFamily="34" charset="0"/>
                          <a:cs typeface="Arial" panose="020B0604020202020204" pitchFamily="34" charset="0"/>
                        </a:rPr>
                        <a:t>100%</a:t>
                      </a:r>
                      <a:endParaRPr lang="en-US" sz="1000" dirty="0">
                        <a:solidFill>
                          <a:schemeClr val="tx1">
                            <a:lumMod val="95000"/>
                            <a:lumOff val="5000"/>
                          </a:schemeClr>
                        </a:solidFill>
                        <a:latin typeface="Arial" panose="020B0604020202020204" pitchFamily="34" charset="0"/>
                        <a:cs typeface="Arial" panose="020B0604020202020204" pitchFamily="34" charset="0"/>
                      </a:endParaRPr>
                    </a:p>
                  </a:txBody>
                  <a:tcPr marL="91439" marR="91439" marT="45624" marB="45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smtClean="0">
                          <a:solidFill>
                            <a:schemeClr val="tx1">
                              <a:lumMod val="95000"/>
                              <a:lumOff val="5000"/>
                            </a:schemeClr>
                          </a:solidFill>
                          <a:latin typeface="Arial" panose="020B0604020202020204" pitchFamily="34" charset="0"/>
                          <a:cs typeface="Arial" panose="020B0604020202020204" pitchFamily="34" charset="0"/>
                        </a:rPr>
                        <a:t>100%</a:t>
                      </a:r>
                      <a:r>
                        <a:rPr lang="en-US" sz="1000" baseline="0" dirty="0" smtClean="0">
                          <a:solidFill>
                            <a:schemeClr val="tx1">
                              <a:lumMod val="95000"/>
                              <a:lumOff val="5000"/>
                            </a:schemeClr>
                          </a:solidFill>
                          <a:latin typeface="Arial" panose="020B0604020202020204" pitchFamily="34" charset="0"/>
                          <a:cs typeface="Arial" panose="020B0604020202020204" pitchFamily="34" charset="0"/>
                        </a:rPr>
                        <a:t> (473/473)</a:t>
                      </a:r>
                      <a:endParaRPr lang="en-US" sz="1000" dirty="0">
                        <a:solidFill>
                          <a:schemeClr val="tx1">
                            <a:lumMod val="95000"/>
                            <a:lumOff val="5000"/>
                          </a:schemeClr>
                        </a:solidFill>
                        <a:latin typeface="Arial" panose="020B0604020202020204" pitchFamily="34" charset="0"/>
                        <a:cs typeface="Arial" panose="020B0604020202020204" pitchFamily="34" charset="0"/>
                      </a:endParaRPr>
                    </a:p>
                  </a:txBody>
                  <a:tcPr marL="91439" marR="91439" marT="45624" marB="45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8"/>
                  </a:ext>
                </a:extLst>
              </a:tr>
            </a:tbl>
          </a:graphicData>
        </a:graphic>
      </p:graphicFrame>
      <p:sp>
        <p:nvSpPr>
          <p:cNvPr id="2" name="Slide Number Placeholder 1"/>
          <p:cNvSpPr>
            <a:spLocks noGrp="1"/>
          </p:cNvSpPr>
          <p:nvPr>
            <p:ph type="sldNum" sz="quarter" idx="12"/>
          </p:nvPr>
        </p:nvSpPr>
        <p:spPr>
          <a:xfrm>
            <a:off x="6553200" y="6356350"/>
            <a:ext cx="1785582" cy="365125"/>
          </a:xfrm>
        </p:spPr>
        <p:txBody>
          <a:bodyPr/>
          <a:lstStyle/>
          <a:p>
            <a:fld id="{2538E8B7-8BD9-9F48-9FB6-4E0DFEDB8449}" type="slidenum">
              <a:rPr lang="en-US" smtClean="0"/>
              <a:pPr/>
              <a:t>14</a:t>
            </a:fld>
            <a:endParaRPr lang="en-US" dirty="0"/>
          </a:p>
        </p:txBody>
      </p:sp>
    </p:spTree>
    <p:extLst>
      <p:ext uri="{BB962C8B-B14F-4D97-AF65-F5344CB8AC3E}">
        <p14:creationId xmlns:p14="http://schemas.microsoft.com/office/powerpoint/2010/main" xmlns="" val="1834008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229600" cy="666750"/>
          </a:xfr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p:spPr>
        <p:txBody>
          <a:bodyPr>
            <a:normAutofit fontScale="90000"/>
          </a:bodyPr>
          <a:lstStyle/>
          <a:p>
            <a:r>
              <a:rPr lang="en-ZA" dirty="0" smtClean="0"/>
              <a:t>CIVIC AFFAIRS</a:t>
            </a:r>
            <a:endParaRPr lang="en-ZA" dirty="0"/>
          </a:p>
        </p:txBody>
      </p:sp>
      <p:sp>
        <p:nvSpPr>
          <p:cNvPr id="3" name="Slide Number Placeholder 2"/>
          <p:cNvSpPr>
            <a:spLocks noGrp="1"/>
          </p:cNvSpPr>
          <p:nvPr>
            <p:ph type="sldNum" sz="quarter" idx="12"/>
          </p:nvPr>
        </p:nvSpPr>
        <p:spPr>
          <a:xfrm>
            <a:off x="6266597" y="6356350"/>
            <a:ext cx="2058537" cy="365125"/>
          </a:xfrm>
        </p:spPr>
        <p:txBody>
          <a:bodyPr/>
          <a:lstStyle/>
          <a:p>
            <a:fld id="{2538E8B7-8BD9-9F48-9FB6-4E0DFEDB8449}" type="slidenum">
              <a:rPr lang="en-US" smtClean="0"/>
              <a:pPr/>
              <a:t>15</a:t>
            </a:fld>
            <a:endParaRPr lang="en-US" dirty="0"/>
          </a:p>
        </p:txBody>
      </p:sp>
    </p:spTree>
    <p:extLst>
      <p:ext uri="{BB962C8B-B14F-4D97-AF65-F5344CB8AC3E}">
        <p14:creationId xmlns:p14="http://schemas.microsoft.com/office/powerpoint/2010/main" xmlns="" val="17723594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4" y="274638"/>
            <a:ext cx="8229600" cy="1143000"/>
          </a:xfrm>
        </p:spPr>
        <p:txBody>
          <a:bodyPr/>
          <a:lstStyle/>
          <a:p>
            <a:r>
              <a:rPr lang="en-ZA" dirty="0" smtClean="0"/>
              <a:t>Summary on Birth Registration </a:t>
            </a: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1929822980"/>
              </p:ext>
            </p:extLst>
          </p:nvPr>
        </p:nvGraphicFramePr>
        <p:xfrm>
          <a:off x="160863" y="1714350"/>
          <a:ext cx="8562723" cy="4008214"/>
        </p:xfrm>
        <a:graphic>
          <a:graphicData uri="http://schemas.openxmlformats.org/drawingml/2006/table">
            <a:tbl>
              <a:tblPr firstRow="1" bandRow="1"/>
              <a:tblGrid>
                <a:gridCol w="1077110">
                  <a:extLst>
                    <a:ext uri="{9D8B030D-6E8A-4147-A177-3AD203B41FA5}">
                      <a16:colId xmlns:a16="http://schemas.microsoft.com/office/drawing/2014/main" xmlns="" val="20000"/>
                    </a:ext>
                  </a:extLst>
                </a:gridCol>
                <a:gridCol w="261174">
                  <a:extLst>
                    <a:ext uri="{9D8B030D-6E8A-4147-A177-3AD203B41FA5}">
                      <a16:colId xmlns:a16="http://schemas.microsoft.com/office/drawing/2014/main" xmlns="" val="20001"/>
                    </a:ext>
                  </a:extLst>
                </a:gridCol>
                <a:gridCol w="243391">
                  <a:extLst>
                    <a:ext uri="{9D8B030D-6E8A-4147-A177-3AD203B41FA5}">
                      <a16:colId xmlns:a16="http://schemas.microsoft.com/office/drawing/2014/main" xmlns="" val="20002"/>
                    </a:ext>
                  </a:extLst>
                </a:gridCol>
                <a:gridCol w="248432">
                  <a:extLst>
                    <a:ext uri="{9D8B030D-6E8A-4147-A177-3AD203B41FA5}">
                      <a16:colId xmlns:a16="http://schemas.microsoft.com/office/drawing/2014/main" xmlns="" val="20003"/>
                    </a:ext>
                  </a:extLst>
                </a:gridCol>
                <a:gridCol w="248432">
                  <a:extLst>
                    <a:ext uri="{9D8B030D-6E8A-4147-A177-3AD203B41FA5}">
                      <a16:colId xmlns:a16="http://schemas.microsoft.com/office/drawing/2014/main" xmlns="" val="20005"/>
                    </a:ext>
                  </a:extLst>
                </a:gridCol>
                <a:gridCol w="299392">
                  <a:extLst>
                    <a:ext uri="{9D8B030D-6E8A-4147-A177-3AD203B41FA5}">
                      <a16:colId xmlns:a16="http://schemas.microsoft.com/office/drawing/2014/main" xmlns="" val="20006"/>
                    </a:ext>
                  </a:extLst>
                </a:gridCol>
                <a:gridCol w="445903">
                  <a:extLst>
                    <a:ext uri="{9D8B030D-6E8A-4147-A177-3AD203B41FA5}">
                      <a16:colId xmlns:a16="http://schemas.microsoft.com/office/drawing/2014/main" xmlns="" val="20007"/>
                    </a:ext>
                  </a:extLst>
                </a:gridCol>
                <a:gridCol w="465013">
                  <a:extLst>
                    <a:ext uri="{9D8B030D-6E8A-4147-A177-3AD203B41FA5}">
                      <a16:colId xmlns:a16="http://schemas.microsoft.com/office/drawing/2014/main" xmlns="" val="20008"/>
                    </a:ext>
                  </a:extLst>
                </a:gridCol>
                <a:gridCol w="458641">
                  <a:extLst>
                    <a:ext uri="{9D8B030D-6E8A-4147-A177-3AD203B41FA5}">
                      <a16:colId xmlns:a16="http://schemas.microsoft.com/office/drawing/2014/main" xmlns="" val="20009"/>
                    </a:ext>
                  </a:extLst>
                </a:gridCol>
                <a:gridCol w="471380">
                  <a:extLst>
                    <a:ext uri="{9D8B030D-6E8A-4147-A177-3AD203B41FA5}">
                      <a16:colId xmlns:a16="http://schemas.microsoft.com/office/drawing/2014/main" xmlns="" val="20010"/>
                    </a:ext>
                  </a:extLst>
                </a:gridCol>
                <a:gridCol w="468321">
                  <a:extLst>
                    <a:ext uri="{9D8B030D-6E8A-4147-A177-3AD203B41FA5}">
                      <a16:colId xmlns:a16="http://schemas.microsoft.com/office/drawing/2014/main" xmlns="" val="365207159"/>
                    </a:ext>
                  </a:extLst>
                </a:gridCol>
                <a:gridCol w="462269">
                  <a:extLst>
                    <a:ext uri="{9D8B030D-6E8A-4147-A177-3AD203B41FA5}">
                      <a16:colId xmlns:a16="http://schemas.microsoft.com/office/drawing/2014/main" xmlns="" val="20011"/>
                    </a:ext>
                  </a:extLst>
                </a:gridCol>
                <a:gridCol w="364405">
                  <a:extLst>
                    <a:ext uri="{9D8B030D-6E8A-4147-A177-3AD203B41FA5}">
                      <a16:colId xmlns:a16="http://schemas.microsoft.com/office/drawing/2014/main" xmlns="" val="20012"/>
                    </a:ext>
                  </a:extLst>
                </a:gridCol>
                <a:gridCol w="352259">
                  <a:extLst>
                    <a:ext uri="{9D8B030D-6E8A-4147-A177-3AD203B41FA5}">
                      <a16:colId xmlns:a16="http://schemas.microsoft.com/office/drawing/2014/main" xmlns="" val="20013"/>
                    </a:ext>
                  </a:extLst>
                </a:gridCol>
                <a:gridCol w="303012">
                  <a:extLst>
                    <a:ext uri="{9D8B030D-6E8A-4147-A177-3AD203B41FA5}">
                      <a16:colId xmlns:a16="http://schemas.microsoft.com/office/drawing/2014/main" xmlns="" val="20014"/>
                    </a:ext>
                  </a:extLst>
                </a:gridCol>
                <a:gridCol w="377213">
                  <a:extLst>
                    <a:ext uri="{9D8B030D-6E8A-4147-A177-3AD203B41FA5}">
                      <a16:colId xmlns:a16="http://schemas.microsoft.com/office/drawing/2014/main" xmlns="" val="20015"/>
                    </a:ext>
                  </a:extLst>
                </a:gridCol>
                <a:gridCol w="392168">
                  <a:extLst>
                    <a:ext uri="{9D8B030D-6E8A-4147-A177-3AD203B41FA5}">
                      <a16:colId xmlns:a16="http://schemas.microsoft.com/office/drawing/2014/main" xmlns="" val="20016"/>
                    </a:ext>
                  </a:extLst>
                </a:gridCol>
                <a:gridCol w="409710">
                  <a:extLst>
                    <a:ext uri="{9D8B030D-6E8A-4147-A177-3AD203B41FA5}">
                      <a16:colId xmlns:a16="http://schemas.microsoft.com/office/drawing/2014/main" xmlns="" val="20021"/>
                    </a:ext>
                  </a:extLst>
                </a:gridCol>
                <a:gridCol w="409710">
                  <a:extLst>
                    <a:ext uri="{9D8B030D-6E8A-4147-A177-3AD203B41FA5}">
                      <a16:colId xmlns:a16="http://schemas.microsoft.com/office/drawing/2014/main" xmlns="" val="20022"/>
                    </a:ext>
                  </a:extLst>
                </a:gridCol>
                <a:gridCol w="409710">
                  <a:extLst>
                    <a:ext uri="{9D8B030D-6E8A-4147-A177-3AD203B41FA5}">
                      <a16:colId xmlns:a16="http://schemas.microsoft.com/office/drawing/2014/main" xmlns="" val="20023"/>
                    </a:ext>
                  </a:extLst>
                </a:gridCol>
                <a:gridCol w="395078">
                  <a:extLst>
                    <a:ext uri="{9D8B030D-6E8A-4147-A177-3AD203B41FA5}">
                      <a16:colId xmlns:a16="http://schemas.microsoft.com/office/drawing/2014/main" xmlns="" val="20024"/>
                    </a:ext>
                  </a:extLst>
                </a:gridCol>
              </a:tblGrid>
              <a:tr h="465594">
                <a:tc rowSpan="3">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r>
                        <a:rPr lang="en-US" sz="1000" b="1" dirty="0" smtClean="0">
                          <a:solidFill>
                            <a:schemeClr val="tx1"/>
                          </a:solidFill>
                          <a:latin typeface="Arial" pitchFamily="34" charset="0"/>
                          <a:cs typeface="Arial" pitchFamily="34" charset="0"/>
                        </a:rPr>
                        <a:t>District Municipality</a:t>
                      </a:r>
                      <a:endParaRPr lang="en-US" sz="10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gridSpan="3">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r>
                        <a:rPr lang="en-US" sz="1000" b="1" dirty="0" smtClean="0">
                          <a:solidFill>
                            <a:schemeClr val="tx1"/>
                          </a:solidFill>
                          <a:latin typeface="Arial" pitchFamily="34" charset="0"/>
                          <a:cs typeface="Arial" pitchFamily="34" charset="0"/>
                        </a:rPr>
                        <a:t>Hospital </a:t>
                      </a:r>
                      <a:endParaRPr lang="en-US" sz="1000" b="1" dirty="0">
                        <a:solidFill>
                          <a:schemeClr val="tx1"/>
                        </a:solidFill>
                        <a:latin typeface="Arial" pitchFamily="34" charset="0"/>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endParaRPr lang="en-ZA"/>
                    </a:p>
                  </a:txBody>
                  <a:tcPr/>
                </a:tc>
                <a:tc hMerge="1">
                  <a:txBody>
                    <a:bodyPr/>
                    <a:lstStyle/>
                    <a:p>
                      <a:endParaRPr lang="en-ZA"/>
                    </a:p>
                  </a:txBody>
                  <a:tcPr/>
                </a:tc>
                <a:tc rowSpan="3">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latin typeface="Arial" pitchFamily="34" charset="0"/>
                          <a:cs typeface="Arial" pitchFamily="34" charset="0"/>
                        </a:rPr>
                        <a:t>Office </a:t>
                      </a:r>
                    </a:p>
                  </a:txBody>
                  <a:tcPr marL="91437" marR="91437" marT="45719" marB="45719"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latin typeface="Arial" pitchFamily="34" charset="0"/>
                          <a:cs typeface="Arial" pitchFamily="34" charset="0"/>
                        </a:rPr>
                        <a:t># Staff</a:t>
                      </a:r>
                      <a:r>
                        <a:rPr lang="en-US" sz="1000" b="1" baseline="0" dirty="0" smtClean="0">
                          <a:solidFill>
                            <a:schemeClr val="tx1"/>
                          </a:solidFill>
                          <a:latin typeface="Arial" pitchFamily="34" charset="0"/>
                          <a:cs typeface="Arial" pitchFamily="34" charset="0"/>
                        </a:rPr>
                        <a:t> </a:t>
                      </a:r>
                      <a:endParaRPr lang="en-US" sz="1000" b="1" dirty="0" smtClean="0">
                        <a:solidFill>
                          <a:schemeClr val="tx1"/>
                        </a:solidFill>
                        <a:latin typeface="Arial" pitchFamily="34" charset="0"/>
                        <a:cs typeface="Arial" pitchFamily="34" charset="0"/>
                      </a:endParaRPr>
                    </a:p>
                  </a:txBody>
                  <a:tcPr marL="91437" marR="91437" marT="45719" marB="45719"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gridSpan="2">
                  <a:txBody>
                    <a:bodyPr/>
                    <a:lstStyle/>
                    <a:p>
                      <a:pPr algn="ctr"/>
                      <a:r>
                        <a:rPr lang="en-US" sz="1000" b="1" dirty="0" smtClean="0">
                          <a:solidFill>
                            <a:schemeClr val="tx1"/>
                          </a:solidFill>
                          <a:latin typeface="Arial" pitchFamily="34" charset="0"/>
                          <a:cs typeface="Arial" pitchFamily="34" charset="0"/>
                        </a:rPr>
                        <a:t>Target 2018/19</a:t>
                      </a:r>
                      <a:endParaRPr lang="en-US" sz="1000" b="1" dirty="0">
                        <a:solidFill>
                          <a:schemeClr val="tx1"/>
                        </a:solidFill>
                        <a:latin typeface="Arial" pitchFamily="34" charset="0"/>
                        <a:cs typeface="Arial" pitchFamily="34" charset="0"/>
                      </a:endParaRPr>
                    </a:p>
                  </a:txBody>
                  <a:tcPr marL="91437" marR="91437" marT="45719" marB="4571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hMerge="1">
                  <a:txBody>
                    <a:bodyPr/>
                    <a:lstStyle/>
                    <a:p>
                      <a:pPr algn="ctr"/>
                      <a:endParaRPr lang="en-US" sz="1000" b="1" dirty="0">
                        <a:solidFill>
                          <a:schemeClr val="tx1"/>
                        </a:solidFill>
                        <a:latin typeface="Arial" pitchFamily="34" charset="0"/>
                        <a:cs typeface="Arial" pitchFamily="34" charset="0"/>
                      </a:endParaRPr>
                    </a:p>
                  </a:txBody>
                  <a:tcPr marL="91437" marR="91437" marT="45719" marB="4571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gridSpan="2">
                  <a:txBody>
                    <a:bodyPr/>
                    <a:lstStyle/>
                    <a:p>
                      <a:pPr algn="ctr"/>
                      <a:r>
                        <a:rPr lang="en-US" sz="1000" b="1" dirty="0" smtClean="0">
                          <a:solidFill>
                            <a:schemeClr val="tx1"/>
                          </a:solidFill>
                          <a:latin typeface="Arial" pitchFamily="34" charset="0"/>
                          <a:cs typeface="Arial" pitchFamily="34" charset="0"/>
                        </a:rPr>
                        <a:t>Actual 2018/19</a:t>
                      </a:r>
                      <a:endParaRPr lang="en-US" sz="1000" b="1" dirty="0">
                        <a:solidFill>
                          <a:schemeClr val="tx1"/>
                        </a:solidFill>
                        <a:latin typeface="Arial" pitchFamily="34" charset="0"/>
                        <a:cs typeface="Arial" pitchFamily="34" charset="0"/>
                      </a:endParaRPr>
                    </a:p>
                  </a:txBody>
                  <a:tcPr marL="91437" marR="91437" marT="45719" marB="4571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hMerge="1">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endParaRPr lang="en-US" sz="1100" b="1" dirty="0">
                        <a:solidFill>
                          <a:schemeClr val="tx1"/>
                        </a:solidFill>
                        <a:latin typeface="Arial" pitchFamily="34" charset="0"/>
                        <a:cs typeface="Arial" pitchFamily="34" charset="0"/>
                      </a:endParaRPr>
                    </a:p>
                  </a:txBody>
                  <a:tcPr marL="91437" marR="91437" marT="45719" marB="45719"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00" b="1" i="0" u="none" strike="noStrike" dirty="0" smtClean="0">
                          <a:solidFill>
                            <a:srgbClr val="000000"/>
                          </a:solidFill>
                          <a:effectLst/>
                          <a:latin typeface="Arial Narrow" panose="020B0606020202030204" pitchFamily="34" charset="0"/>
                          <a:cs typeface="Arial" pitchFamily="34" charset="0"/>
                        </a:rPr>
                        <a:t>Live Capture Births (Jan and Feb 2019)</a:t>
                      </a:r>
                    </a:p>
                    <a:p>
                      <a:pPr algn="ctr"/>
                      <a:endParaRPr lang="en-US" sz="1000" b="1" dirty="0">
                        <a:solidFill>
                          <a:schemeClr val="tx1"/>
                        </a:solidFill>
                        <a:latin typeface="Arial" pitchFamily="34" charset="0"/>
                        <a:cs typeface="Arial" pitchFamily="34" charset="0"/>
                      </a:endParaRPr>
                    </a:p>
                  </a:txBody>
                  <a:tcPr marL="91437" marR="91437" marT="45719" marB="4571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gridSpan="2">
                  <a:txBody>
                    <a:bodyPr/>
                    <a:lstStyle/>
                    <a:p>
                      <a:pPr algn="ctr"/>
                      <a:r>
                        <a:rPr lang="en-US" sz="1000" b="1" dirty="0" smtClean="0">
                          <a:solidFill>
                            <a:schemeClr val="tx1"/>
                          </a:solidFill>
                          <a:latin typeface="Arial" pitchFamily="34" charset="0"/>
                          <a:cs typeface="Arial" pitchFamily="34" charset="0"/>
                        </a:rPr>
                        <a:t>Target 2019/20 </a:t>
                      </a:r>
                      <a:r>
                        <a:rPr lang="en-US" sz="1000" b="1" baseline="0" dirty="0" smtClean="0">
                          <a:solidFill>
                            <a:schemeClr val="tx1"/>
                          </a:solidFill>
                          <a:latin typeface="Arial" pitchFamily="34" charset="0"/>
                          <a:cs typeface="Arial" pitchFamily="34" charset="0"/>
                        </a:rPr>
                        <a:t> </a:t>
                      </a:r>
                      <a:endParaRPr lang="en-US" sz="1000" b="1" dirty="0">
                        <a:solidFill>
                          <a:schemeClr val="tx1"/>
                        </a:solidFill>
                        <a:latin typeface="Arial" pitchFamily="34" charset="0"/>
                        <a:cs typeface="Arial" pitchFamily="34" charset="0"/>
                      </a:endParaRPr>
                    </a:p>
                  </a:txBody>
                  <a:tcPr marL="91437" marR="91437" marT="45719" marB="4571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hMerge="1">
                  <a:txBody>
                    <a:bodyPr/>
                    <a:lstStyle/>
                    <a:p>
                      <a:pPr algn="ctr"/>
                      <a:endParaRPr lang="en-US" sz="1100" b="1" dirty="0">
                        <a:solidFill>
                          <a:schemeClr val="tx1"/>
                        </a:solidFill>
                        <a:latin typeface="Arial" pitchFamily="34" charset="0"/>
                        <a:cs typeface="Arial" pitchFamily="34" charset="0"/>
                      </a:endParaRPr>
                    </a:p>
                  </a:txBody>
                  <a:tcPr marL="91437" marR="91437" marT="45719" marB="4571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gridSpan="2">
                  <a:txBody>
                    <a:bodyPr/>
                    <a:lstStyle/>
                    <a:p>
                      <a:pPr algn="ctr"/>
                      <a:r>
                        <a:rPr lang="en-US" sz="1000" b="1" dirty="0" smtClean="0">
                          <a:solidFill>
                            <a:schemeClr val="tx1"/>
                          </a:solidFill>
                          <a:latin typeface="Arial" pitchFamily="34" charset="0"/>
                          <a:cs typeface="Arial" pitchFamily="34" charset="0"/>
                        </a:rPr>
                        <a:t>Quarter 1 Target 2019/20 Target</a:t>
                      </a:r>
                      <a:r>
                        <a:rPr lang="en-US" sz="1000" b="1" baseline="0" dirty="0" smtClean="0">
                          <a:solidFill>
                            <a:schemeClr val="tx1"/>
                          </a:solidFill>
                          <a:latin typeface="Arial" pitchFamily="34" charset="0"/>
                          <a:cs typeface="Arial" pitchFamily="34" charset="0"/>
                        </a:rPr>
                        <a:t> </a:t>
                      </a:r>
                      <a:endParaRPr lang="en-US" sz="1000" b="1" dirty="0">
                        <a:solidFill>
                          <a:schemeClr val="tx1"/>
                        </a:solidFill>
                        <a:latin typeface="Arial" pitchFamily="34" charset="0"/>
                        <a:cs typeface="Arial" pitchFamily="34" charset="0"/>
                      </a:endParaRPr>
                    </a:p>
                  </a:txBody>
                  <a:tcPr marL="91437" marR="91437" marT="45719" marB="4571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hMerge="1">
                  <a:txBody>
                    <a:bodyPr/>
                    <a:lstStyle/>
                    <a:p>
                      <a:pPr algn="ctr"/>
                      <a:endParaRPr lang="en-US" sz="1100" b="1" dirty="0">
                        <a:solidFill>
                          <a:schemeClr val="tx1"/>
                        </a:solidFill>
                        <a:latin typeface="Arial" pitchFamily="34" charset="0"/>
                        <a:cs typeface="Arial" pitchFamily="34" charset="0"/>
                      </a:endParaRPr>
                    </a:p>
                  </a:txBody>
                  <a:tcPr marL="91437" marR="91437" marT="45719" marB="4571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gridSpan="2">
                  <a:txBody>
                    <a:bodyPr/>
                    <a:lstStyle/>
                    <a:p>
                      <a:pPr algn="ctr"/>
                      <a:r>
                        <a:rPr lang="en-US" sz="1000" b="1" dirty="0" smtClean="0">
                          <a:solidFill>
                            <a:schemeClr val="tx1"/>
                          </a:solidFill>
                          <a:latin typeface="Arial" pitchFamily="34" charset="0"/>
                          <a:cs typeface="Arial" pitchFamily="34" charset="0"/>
                        </a:rPr>
                        <a:t>Quarter 1 Actual 2019/20</a:t>
                      </a:r>
                      <a:endParaRPr lang="en-US" sz="1000" b="1" dirty="0">
                        <a:solidFill>
                          <a:schemeClr val="tx1"/>
                        </a:solidFill>
                        <a:latin typeface="Arial" pitchFamily="34" charset="0"/>
                        <a:cs typeface="Arial" pitchFamily="34" charset="0"/>
                      </a:endParaRPr>
                    </a:p>
                  </a:txBody>
                  <a:tcPr marL="91437" marR="91437" marT="45719" marB="4571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hMerge="1">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endParaRPr lang="en-US" sz="1100" b="1" dirty="0">
                        <a:solidFill>
                          <a:schemeClr val="tx1"/>
                        </a:solidFill>
                        <a:latin typeface="Arial" pitchFamily="34" charset="0"/>
                        <a:cs typeface="Arial" pitchFamily="34" charset="0"/>
                      </a:endParaRPr>
                    </a:p>
                  </a:txBody>
                  <a:tcPr marL="91437" marR="91437" marT="45719" marB="45719"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gridSpan="2">
                  <a:txBody>
                    <a:bodyPr/>
                    <a:lstStyle/>
                    <a:p>
                      <a:pPr algn="ctr"/>
                      <a:r>
                        <a:rPr lang="en-US" sz="1000" b="1" dirty="0" smtClean="0">
                          <a:solidFill>
                            <a:schemeClr val="tx1"/>
                          </a:solidFill>
                          <a:latin typeface="Arial" pitchFamily="34" charset="0"/>
                          <a:cs typeface="Arial" pitchFamily="34" charset="0"/>
                        </a:rPr>
                        <a:t> Quarter 1 </a:t>
                      </a:r>
                      <a:r>
                        <a:rPr lang="en-US" sz="1000" b="1" baseline="0" dirty="0" smtClean="0">
                          <a:solidFill>
                            <a:schemeClr val="tx1"/>
                          </a:solidFill>
                          <a:latin typeface="Arial" pitchFamily="34" charset="0"/>
                          <a:cs typeface="Arial" pitchFamily="34" charset="0"/>
                        </a:rPr>
                        <a:t> </a:t>
                      </a:r>
                      <a:r>
                        <a:rPr lang="en-US" sz="1000" b="1" dirty="0" smtClean="0">
                          <a:solidFill>
                            <a:schemeClr val="tx1"/>
                          </a:solidFill>
                          <a:latin typeface="Arial" pitchFamily="34" charset="0"/>
                          <a:cs typeface="Arial" pitchFamily="34" charset="0"/>
                        </a:rPr>
                        <a:t>Variance</a:t>
                      </a:r>
                      <a:r>
                        <a:rPr lang="en-US" sz="1000" b="1" baseline="0" dirty="0" smtClean="0">
                          <a:solidFill>
                            <a:schemeClr val="tx1"/>
                          </a:solidFill>
                          <a:latin typeface="Arial" pitchFamily="34" charset="0"/>
                          <a:cs typeface="Arial" pitchFamily="34" charset="0"/>
                        </a:rPr>
                        <a:t> </a:t>
                      </a:r>
                      <a:endParaRPr lang="en-US" sz="1000" b="1" dirty="0">
                        <a:solidFill>
                          <a:schemeClr val="tx1"/>
                        </a:solidFill>
                        <a:latin typeface="Arial" pitchFamily="34" charset="0"/>
                        <a:cs typeface="Arial" pitchFamily="34" charset="0"/>
                      </a:endParaRPr>
                    </a:p>
                  </a:txBody>
                  <a:tcPr marL="91437" marR="91437" marT="45719" marB="45719"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hMerge="1">
                  <a:txBody>
                    <a:bodyPr/>
                    <a:lstStyle/>
                    <a:p>
                      <a:pPr algn="ctr"/>
                      <a:endParaRPr lang="en-US" sz="1000" b="1" dirty="0">
                        <a:solidFill>
                          <a:schemeClr val="tx1"/>
                        </a:solidFill>
                        <a:latin typeface="Arial" pitchFamily="34" charset="0"/>
                        <a:cs typeface="Arial" pitchFamily="34" charset="0"/>
                      </a:endParaRPr>
                    </a:p>
                  </a:txBody>
                  <a:tcPr marL="91437" marR="91437" marT="45719" marB="45719"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gridSpan="2">
                  <a:txBody>
                    <a:bodyPr/>
                    <a:lstStyle/>
                    <a:p>
                      <a:pPr algn="ctr"/>
                      <a:r>
                        <a:rPr lang="en-US" sz="1000" b="1" dirty="0" smtClean="0">
                          <a:solidFill>
                            <a:schemeClr val="tx1"/>
                          </a:solidFill>
                          <a:latin typeface="Arial" pitchFamily="34" charset="0"/>
                          <a:cs typeface="Arial" pitchFamily="34" charset="0"/>
                        </a:rPr>
                        <a:t> Year</a:t>
                      </a:r>
                      <a:r>
                        <a:rPr lang="en-US" sz="1000" b="1" baseline="0" dirty="0" smtClean="0">
                          <a:solidFill>
                            <a:schemeClr val="tx1"/>
                          </a:solidFill>
                          <a:latin typeface="Arial" pitchFamily="34" charset="0"/>
                          <a:cs typeface="Arial" pitchFamily="34" charset="0"/>
                        </a:rPr>
                        <a:t> to date </a:t>
                      </a:r>
                      <a:r>
                        <a:rPr lang="en-US" sz="1000" b="1" dirty="0" smtClean="0">
                          <a:solidFill>
                            <a:schemeClr val="tx1"/>
                          </a:solidFill>
                          <a:latin typeface="Arial" pitchFamily="34" charset="0"/>
                          <a:cs typeface="Arial" pitchFamily="34" charset="0"/>
                        </a:rPr>
                        <a:t>Variance</a:t>
                      </a:r>
                      <a:r>
                        <a:rPr lang="en-US" sz="1000" b="1" baseline="0" dirty="0" smtClean="0">
                          <a:solidFill>
                            <a:schemeClr val="tx1"/>
                          </a:solidFill>
                          <a:latin typeface="Arial" pitchFamily="34" charset="0"/>
                          <a:cs typeface="Arial" pitchFamily="34" charset="0"/>
                        </a:rPr>
                        <a:t> </a:t>
                      </a:r>
                      <a:endParaRPr lang="en-US" sz="1000" b="1" dirty="0">
                        <a:solidFill>
                          <a:schemeClr val="tx1"/>
                        </a:solidFill>
                        <a:latin typeface="Arial" pitchFamily="34" charset="0"/>
                        <a:cs typeface="Arial" pitchFamily="34" charset="0"/>
                      </a:endParaRPr>
                    </a:p>
                  </a:txBody>
                  <a:tcPr marL="91437" marR="91437" marT="45719" marB="45719"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hMerge="1">
                  <a:txBody>
                    <a:bodyPr/>
                    <a:lstStyle/>
                    <a:p>
                      <a:endParaRPr lang="en-ZA"/>
                    </a:p>
                  </a:txBody>
                  <a:tcPr/>
                </a:tc>
                <a:extLst>
                  <a:ext uri="{0D108BD9-81ED-4DB2-BD59-A6C34878D82A}">
                    <a16:rowId xmlns:a16="http://schemas.microsoft.com/office/drawing/2014/main" xmlns="" val="10000"/>
                  </a:ext>
                </a:extLst>
              </a:tr>
              <a:tr h="344146">
                <a:tc vMerge="1">
                  <a:txBody>
                    <a:bodyPr/>
                    <a:lstStyle/>
                    <a:p>
                      <a:endParaRPr lang="en-ZA"/>
                    </a:p>
                  </a:txBody>
                  <a:tcPr/>
                </a:tc>
                <a:tc rowSpan="2">
                  <a:txBody>
                    <a:bodyPr/>
                    <a:lstStyle/>
                    <a:p>
                      <a:pPr algn="ctr"/>
                      <a:r>
                        <a:rPr lang="en-US" sz="1000" b="1" dirty="0" smtClean="0">
                          <a:solidFill>
                            <a:schemeClr val="tx1"/>
                          </a:solidFill>
                          <a:latin typeface="Arial" pitchFamily="34" charset="0"/>
                          <a:cs typeface="Arial" pitchFamily="34" charset="0"/>
                        </a:rPr>
                        <a:t>Connected</a:t>
                      </a:r>
                      <a:endParaRPr lang="en-US" sz="10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gridSpan="2">
                  <a:txBody>
                    <a:bodyPr/>
                    <a:lstStyle/>
                    <a:p>
                      <a:pPr algn="ctr"/>
                      <a:r>
                        <a:rPr lang="en-US" sz="1000" b="1" dirty="0" smtClean="0">
                          <a:solidFill>
                            <a:schemeClr val="tx1"/>
                          </a:solidFill>
                          <a:latin typeface="Arial" pitchFamily="34" charset="0"/>
                          <a:cs typeface="Arial" pitchFamily="34" charset="0"/>
                        </a:rPr>
                        <a:t># Staff </a:t>
                      </a:r>
                      <a:endParaRPr lang="en-US" sz="1000" b="1" dirty="0">
                        <a:solidFill>
                          <a:schemeClr val="tx1"/>
                        </a:solidFill>
                        <a:latin typeface="Arial" pitchFamily="34" charset="0"/>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algn="ctr"/>
                      <a:endParaRPr lang="en-US" sz="1100" b="1" dirty="0">
                        <a:solidFill>
                          <a:schemeClr val="tx1"/>
                        </a:solidFill>
                        <a:latin typeface="Arial" pitchFamily="34" charset="0"/>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vMerge="1">
                  <a:txBody>
                    <a:bodyPr/>
                    <a:lstStyle/>
                    <a:p>
                      <a:endParaRPr lang="en-ZA"/>
                    </a:p>
                  </a:txBody>
                  <a:tcPr/>
                </a:tc>
                <a:tc vMerge="1">
                  <a:txBody>
                    <a:bodyPr/>
                    <a:lstStyle/>
                    <a:p>
                      <a:endParaRPr lang="en-ZA"/>
                    </a:p>
                  </a:txBody>
                  <a:tcPr/>
                </a:tc>
                <a:tc gridSpan="2" vMerge="1">
                  <a:txBody>
                    <a:bodyPr/>
                    <a:lstStyle/>
                    <a:p>
                      <a:endParaRPr lang="en-ZA"/>
                    </a:p>
                  </a:txBody>
                  <a:tcPr/>
                </a:tc>
                <a:tc hMerge="1" vMerge="1">
                  <a:txBody>
                    <a:bodyPr/>
                    <a:lstStyle/>
                    <a:p>
                      <a:endParaRPr lang="en-ZA"/>
                    </a:p>
                  </a:txBody>
                  <a:tcPr/>
                </a:tc>
                <a:tc gridSpan="2" vMerge="1">
                  <a:txBody>
                    <a:bodyPr/>
                    <a:lstStyle/>
                    <a:p>
                      <a:endParaRPr lang="en-ZA"/>
                    </a:p>
                  </a:txBody>
                  <a:tcPr/>
                </a:tc>
                <a:tc hMerge="1" vMerge="1">
                  <a:txBody>
                    <a:bodyPr/>
                    <a:lstStyle/>
                    <a:p>
                      <a:endParaRPr lang="en-ZA"/>
                    </a:p>
                  </a:txBody>
                  <a:tcPr/>
                </a:tc>
                <a:tc vMerge="1">
                  <a:txBody>
                    <a:bodyPr/>
                    <a:lstStyle/>
                    <a:p>
                      <a:endParaRPr lang="en-ZA"/>
                    </a:p>
                  </a:txBody>
                  <a:tcPr/>
                </a:tc>
                <a:tc gridSpan="2" vMerge="1">
                  <a:txBody>
                    <a:bodyPr/>
                    <a:lstStyle/>
                    <a:p>
                      <a:endParaRPr lang="en-ZA"/>
                    </a:p>
                  </a:txBody>
                  <a:tcPr/>
                </a:tc>
                <a:tc hMerge="1" vMerge="1">
                  <a:txBody>
                    <a:bodyPr/>
                    <a:lstStyle/>
                    <a:p>
                      <a:endParaRPr lang="en-ZA"/>
                    </a:p>
                  </a:txBody>
                  <a:tcPr/>
                </a:tc>
                <a:tc gridSpan="2" vMerge="1">
                  <a:txBody>
                    <a:bodyPr/>
                    <a:lstStyle/>
                    <a:p>
                      <a:endParaRPr lang="en-ZA"/>
                    </a:p>
                  </a:txBody>
                  <a:tcPr/>
                </a:tc>
                <a:tc hMerge="1" vMerge="1">
                  <a:txBody>
                    <a:bodyPr/>
                    <a:lstStyle/>
                    <a:p>
                      <a:endParaRPr lang="en-ZA"/>
                    </a:p>
                  </a:txBody>
                  <a:tcPr/>
                </a:tc>
                <a:tc gridSpan="2" vMerge="1">
                  <a:txBody>
                    <a:bodyPr/>
                    <a:lstStyle/>
                    <a:p>
                      <a:endParaRPr lang="en-ZA"/>
                    </a:p>
                  </a:txBody>
                  <a:tcPr/>
                </a:tc>
                <a:tc hMerge="1" vMerge="1">
                  <a:txBody>
                    <a:bodyPr/>
                    <a:lstStyle/>
                    <a:p>
                      <a:endParaRPr lang="en-ZA"/>
                    </a:p>
                  </a:txBody>
                  <a:tcPr/>
                </a:tc>
                <a:tc gridSpan="2" vMerge="1">
                  <a:txBody>
                    <a:bodyPr/>
                    <a:lstStyle/>
                    <a:p>
                      <a:endParaRPr lang="en-US"/>
                    </a:p>
                  </a:txBody>
                  <a:tcPr/>
                </a:tc>
                <a:tc hMerge="1" vMerge="1">
                  <a:txBody>
                    <a:bodyPr/>
                    <a:lstStyle/>
                    <a:p>
                      <a:endParaRPr lang="en-US"/>
                    </a:p>
                  </a:txBody>
                  <a:tcPr/>
                </a:tc>
                <a:tc gridSpan="2" vMerge="1">
                  <a:txBody>
                    <a:bodyPr/>
                    <a:lstStyle/>
                    <a:p>
                      <a:endParaRPr lang="en-ZA"/>
                    </a:p>
                  </a:txBody>
                  <a:tcPr/>
                </a:tc>
                <a:tc hMerge="1" vMerge="1">
                  <a:txBody>
                    <a:bodyPr/>
                    <a:lstStyle/>
                    <a:p>
                      <a:endParaRPr lang="en-ZA"/>
                    </a:p>
                  </a:txBody>
                  <a:tcPr/>
                </a:tc>
                <a:extLst>
                  <a:ext uri="{0D108BD9-81ED-4DB2-BD59-A6C34878D82A}">
                    <a16:rowId xmlns:a16="http://schemas.microsoft.com/office/drawing/2014/main" xmlns="" val="10001"/>
                  </a:ext>
                </a:extLst>
              </a:tr>
              <a:tr h="783772">
                <a:tc vMerge="1">
                  <a:txBody>
                    <a:bodyPr/>
                    <a:lstStyle/>
                    <a:p>
                      <a:pPr algn="ctr"/>
                      <a:endParaRPr lang="en-US" sz="11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vMerge="1">
                  <a:txBody>
                    <a:bodyPr/>
                    <a:lstStyle/>
                    <a:p>
                      <a:pPr algn="ctr"/>
                      <a:endParaRPr lang="en-US" sz="11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a:r>
                        <a:rPr lang="en-US" sz="1000" b="1" dirty="0" smtClean="0">
                          <a:solidFill>
                            <a:schemeClr val="tx1"/>
                          </a:solidFill>
                          <a:latin typeface="Arial" pitchFamily="34" charset="0"/>
                          <a:cs typeface="Arial" pitchFamily="34" charset="0"/>
                        </a:rPr>
                        <a:t>Seconded</a:t>
                      </a:r>
                      <a:endParaRPr lang="en-US" sz="10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a:r>
                        <a:rPr lang="en-US" sz="1000" b="1" dirty="0" smtClean="0">
                          <a:solidFill>
                            <a:schemeClr val="tx1"/>
                          </a:solidFill>
                          <a:latin typeface="Arial" pitchFamily="34" charset="0"/>
                          <a:cs typeface="Arial" pitchFamily="34" charset="0"/>
                        </a:rPr>
                        <a:t>Perm</a:t>
                      </a:r>
                      <a:r>
                        <a:rPr lang="en-US" sz="1000" b="1" baseline="0" dirty="0" smtClean="0">
                          <a:solidFill>
                            <a:schemeClr val="tx1"/>
                          </a:solidFill>
                          <a:latin typeface="Arial" pitchFamily="34" charset="0"/>
                          <a:cs typeface="Arial" pitchFamily="34" charset="0"/>
                        </a:rPr>
                        <a:t> </a:t>
                      </a:r>
                      <a:endParaRPr lang="en-US" sz="10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b="1" dirty="0" smtClean="0">
                        <a:solidFill>
                          <a:schemeClr val="tx1"/>
                        </a:solidFill>
                        <a:latin typeface="Arial" pitchFamily="34" charset="0"/>
                        <a:cs typeface="Arial" pitchFamily="34" charset="0"/>
                      </a:endParaRPr>
                    </a:p>
                  </a:txBody>
                  <a:tcPr marL="91437" marR="91437" marT="45719" marB="45719"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b="1" dirty="0" smtClean="0">
                        <a:solidFill>
                          <a:schemeClr val="tx1"/>
                        </a:solidFill>
                        <a:latin typeface="Arial" pitchFamily="34" charset="0"/>
                        <a:cs typeface="Arial" pitchFamily="34" charset="0"/>
                      </a:endParaRPr>
                    </a:p>
                  </a:txBody>
                  <a:tcPr marL="91437" marR="91437" marT="45719" marB="45719"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a:r>
                        <a:rPr lang="en-ZA" sz="1000" b="1" dirty="0" smtClean="0">
                          <a:latin typeface="Arial" pitchFamily="34" charset="0"/>
                          <a:cs typeface="Arial" pitchFamily="34" charset="0"/>
                        </a:rPr>
                        <a:t>Hospital </a:t>
                      </a:r>
                      <a:endParaRPr lang="en-ZA" sz="1000" b="1" dirty="0">
                        <a:latin typeface="Arial" pitchFamily="34" charset="0"/>
                        <a:cs typeface="Arial" pitchFamily="34" charset="0"/>
                      </a:endParaRPr>
                    </a:p>
                  </a:txBody>
                  <a:tcPr marL="91437" marR="91437" marT="45719" marB="45719"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a:r>
                        <a:rPr lang="en-ZA" sz="1000" b="1" dirty="0" smtClean="0">
                          <a:latin typeface="Arial" pitchFamily="34" charset="0"/>
                          <a:cs typeface="Arial" pitchFamily="34" charset="0"/>
                        </a:rPr>
                        <a:t>Office </a:t>
                      </a:r>
                      <a:endParaRPr lang="en-ZA" sz="1000" b="1" dirty="0">
                        <a:latin typeface="Arial" pitchFamily="34" charset="0"/>
                        <a:cs typeface="Arial" pitchFamily="34" charset="0"/>
                      </a:endParaRPr>
                    </a:p>
                  </a:txBody>
                  <a:tcPr marL="91437" marR="91437" marT="45719" marB="45719"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latin typeface="Arial" pitchFamily="34" charset="0"/>
                          <a:cs typeface="Arial" pitchFamily="34" charset="0"/>
                        </a:rPr>
                        <a:t>Hospital</a:t>
                      </a:r>
                      <a:r>
                        <a:rPr lang="en-US" sz="1000" b="1" baseline="0" dirty="0" smtClean="0">
                          <a:solidFill>
                            <a:schemeClr val="tx1"/>
                          </a:solidFill>
                          <a:latin typeface="Arial" pitchFamily="34" charset="0"/>
                          <a:cs typeface="Arial" pitchFamily="34" charset="0"/>
                        </a:rPr>
                        <a:t> </a:t>
                      </a:r>
                      <a:endParaRPr lang="en-US" sz="1000" b="1" dirty="0" smtClean="0">
                        <a:solidFill>
                          <a:schemeClr val="tx1"/>
                        </a:solidFill>
                        <a:latin typeface="Arial" pitchFamily="34" charset="0"/>
                        <a:cs typeface="Arial" pitchFamily="34" charset="0"/>
                      </a:endParaRPr>
                    </a:p>
                  </a:txBody>
                  <a:tcPr marL="91437" marR="91437" marT="45719" marB="45719"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a:r>
                        <a:rPr lang="en-ZA" sz="1000" b="1" dirty="0" smtClean="0">
                          <a:latin typeface="Arial" pitchFamily="34" charset="0"/>
                          <a:cs typeface="Arial" pitchFamily="34" charset="0"/>
                        </a:rPr>
                        <a:t>Office </a:t>
                      </a:r>
                      <a:endParaRPr lang="en-ZA" sz="1000" b="1" dirty="0">
                        <a:latin typeface="Arial" pitchFamily="34" charset="0"/>
                        <a:cs typeface="Arial" pitchFamily="34" charset="0"/>
                      </a:endParaRPr>
                    </a:p>
                  </a:txBody>
                  <a:tcPr marL="91437" marR="91437" marT="45719" marB="45719"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a:r>
                        <a:rPr lang="en-US" sz="1000" b="1" dirty="0" smtClean="0">
                          <a:solidFill>
                            <a:schemeClr val="tx1"/>
                          </a:solidFill>
                          <a:latin typeface="Arial" pitchFamily="34" charset="0"/>
                          <a:cs typeface="Arial" pitchFamily="34" charset="0"/>
                        </a:rPr>
                        <a:t>Hematite</a:t>
                      </a:r>
                      <a:endParaRPr lang="en-US" sz="1000" b="1" dirty="0">
                        <a:solidFill>
                          <a:schemeClr val="tx1"/>
                        </a:solidFill>
                        <a:latin typeface="Arial" pitchFamily="34" charset="0"/>
                        <a:cs typeface="Arial" pitchFamily="34" charset="0"/>
                      </a:endParaRPr>
                    </a:p>
                  </a:txBody>
                  <a:tcPr marL="91437" marR="91437" marT="45719" marB="45719"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a:r>
                        <a:rPr lang="en-US" sz="1000" b="1" dirty="0" smtClean="0">
                          <a:solidFill>
                            <a:schemeClr val="tx1"/>
                          </a:solidFill>
                          <a:latin typeface="Arial" pitchFamily="34" charset="0"/>
                          <a:cs typeface="Arial" pitchFamily="34" charset="0"/>
                        </a:rPr>
                        <a:t>Hospital </a:t>
                      </a:r>
                      <a:endParaRPr lang="en-US" sz="1000" b="1" dirty="0">
                        <a:solidFill>
                          <a:schemeClr val="tx1"/>
                        </a:solidFill>
                        <a:latin typeface="Arial" pitchFamily="34" charset="0"/>
                        <a:cs typeface="Arial" pitchFamily="34" charset="0"/>
                      </a:endParaRPr>
                    </a:p>
                  </a:txBody>
                  <a:tcPr marL="91437" marR="91437" marT="45719" marB="45719"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a:r>
                        <a:rPr lang="en-US" sz="1000" b="1" dirty="0" smtClean="0">
                          <a:solidFill>
                            <a:schemeClr val="tx1"/>
                          </a:solidFill>
                          <a:latin typeface="Arial" pitchFamily="34" charset="0"/>
                          <a:cs typeface="Arial" pitchFamily="34" charset="0"/>
                        </a:rPr>
                        <a:t>Office </a:t>
                      </a:r>
                      <a:endParaRPr lang="en-US" sz="1000" b="1" dirty="0">
                        <a:solidFill>
                          <a:schemeClr val="tx1"/>
                        </a:solidFill>
                        <a:latin typeface="Arial" pitchFamily="34" charset="0"/>
                        <a:cs typeface="Arial" pitchFamily="34" charset="0"/>
                      </a:endParaRPr>
                    </a:p>
                  </a:txBody>
                  <a:tcPr marL="91437" marR="91437" marT="45719" marB="45719"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latin typeface="Arial" pitchFamily="34" charset="0"/>
                          <a:cs typeface="Arial" pitchFamily="34" charset="0"/>
                        </a:rPr>
                        <a:t>Hospital</a:t>
                      </a:r>
                      <a:r>
                        <a:rPr lang="en-US" sz="1000" b="1" baseline="0" dirty="0" smtClean="0">
                          <a:solidFill>
                            <a:schemeClr val="tx1"/>
                          </a:solidFill>
                          <a:latin typeface="Arial" pitchFamily="34" charset="0"/>
                          <a:cs typeface="Arial" pitchFamily="34" charset="0"/>
                        </a:rPr>
                        <a:t> </a:t>
                      </a:r>
                      <a:endParaRPr lang="en-US" sz="1000" b="1" dirty="0" smtClean="0">
                        <a:solidFill>
                          <a:schemeClr val="tx1"/>
                        </a:solidFill>
                        <a:latin typeface="Arial" pitchFamily="34" charset="0"/>
                        <a:cs typeface="Arial" pitchFamily="34" charset="0"/>
                      </a:endParaRPr>
                    </a:p>
                  </a:txBody>
                  <a:tcPr marL="91437" marR="91437" marT="45719" marB="45719"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a:r>
                        <a:rPr lang="en-ZA" sz="1000" b="1" dirty="0" smtClean="0">
                          <a:latin typeface="Arial" pitchFamily="34" charset="0"/>
                          <a:cs typeface="Arial" pitchFamily="34" charset="0"/>
                        </a:rPr>
                        <a:t>Office </a:t>
                      </a:r>
                      <a:endParaRPr lang="en-ZA" sz="1000" b="1" dirty="0">
                        <a:latin typeface="Arial" pitchFamily="34" charset="0"/>
                        <a:cs typeface="Arial" pitchFamily="34" charset="0"/>
                      </a:endParaRPr>
                    </a:p>
                  </a:txBody>
                  <a:tcPr marL="91437" marR="91437" marT="45719" marB="45719"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a:r>
                        <a:rPr lang="en-US" sz="1000" b="1" dirty="0" smtClean="0">
                          <a:solidFill>
                            <a:schemeClr val="tx1"/>
                          </a:solidFill>
                          <a:latin typeface="Arial" pitchFamily="34" charset="0"/>
                          <a:cs typeface="Arial" pitchFamily="34" charset="0"/>
                        </a:rPr>
                        <a:t>Hospital </a:t>
                      </a:r>
                      <a:endParaRPr lang="en-US" sz="1000" b="1" dirty="0">
                        <a:solidFill>
                          <a:schemeClr val="tx1"/>
                        </a:solidFill>
                        <a:latin typeface="Arial" pitchFamily="34" charset="0"/>
                        <a:cs typeface="Arial" pitchFamily="34" charset="0"/>
                      </a:endParaRPr>
                    </a:p>
                  </a:txBody>
                  <a:tcPr marL="91437" marR="91437" marT="45719" marB="45719"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a:r>
                        <a:rPr lang="en-US" sz="1000" b="1" dirty="0" smtClean="0">
                          <a:solidFill>
                            <a:schemeClr val="tx1"/>
                          </a:solidFill>
                          <a:latin typeface="Arial" pitchFamily="34" charset="0"/>
                          <a:cs typeface="Arial" pitchFamily="34" charset="0"/>
                        </a:rPr>
                        <a:t>Office </a:t>
                      </a:r>
                      <a:endParaRPr lang="en-US" sz="1000" b="1" dirty="0">
                        <a:solidFill>
                          <a:schemeClr val="tx1"/>
                        </a:solidFill>
                        <a:latin typeface="Arial" pitchFamily="34" charset="0"/>
                        <a:cs typeface="Arial" pitchFamily="34" charset="0"/>
                      </a:endParaRPr>
                    </a:p>
                  </a:txBody>
                  <a:tcPr marL="91437" marR="91437" marT="45719" marB="45719"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a:r>
                        <a:rPr lang="en-US" sz="1000" b="1" dirty="0" smtClean="0">
                          <a:solidFill>
                            <a:schemeClr val="tx1"/>
                          </a:solidFill>
                          <a:latin typeface="Arial" pitchFamily="34" charset="0"/>
                          <a:cs typeface="Arial" pitchFamily="34" charset="0"/>
                        </a:rPr>
                        <a:t>Hospital </a:t>
                      </a:r>
                      <a:endParaRPr lang="en-US" sz="1000" b="1" dirty="0">
                        <a:solidFill>
                          <a:schemeClr val="tx1"/>
                        </a:solidFill>
                        <a:latin typeface="Arial" pitchFamily="34" charset="0"/>
                        <a:cs typeface="Arial" pitchFamily="34" charset="0"/>
                      </a:endParaRPr>
                    </a:p>
                  </a:txBody>
                  <a:tcPr marL="91437" marR="91437" marT="45719" marB="45719"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a:r>
                        <a:rPr lang="en-US" sz="1000" b="1" dirty="0" smtClean="0">
                          <a:solidFill>
                            <a:schemeClr val="tx1"/>
                          </a:solidFill>
                          <a:latin typeface="Arial" pitchFamily="34" charset="0"/>
                          <a:cs typeface="Arial" pitchFamily="34" charset="0"/>
                        </a:rPr>
                        <a:t>Office </a:t>
                      </a:r>
                      <a:endParaRPr lang="en-US" sz="1000" b="1" dirty="0">
                        <a:solidFill>
                          <a:schemeClr val="tx1"/>
                        </a:solidFill>
                        <a:latin typeface="Arial" pitchFamily="34" charset="0"/>
                        <a:cs typeface="Arial" pitchFamily="34" charset="0"/>
                      </a:endParaRPr>
                    </a:p>
                  </a:txBody>
                  <a:tcPr marL="91437" marR="91437" marT="45719" marB="45719"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a:r>
                        <a:rPr lang="en-US" sz="1000" b="1" dirty="0" smtClean="0">
                          <a:solidFill>
                            <a:schemeClr val="tx1"/>
                          </a:solidFill>
                          <a:latin typeface="Arial" pitchFamily="34" charset="0"/>
                          <a:cs typeface="Arial" pitchFamily="34" charset="0"/>
                        </a:rPr>
                        <a:t>Hospital</a:t>
                      </a:r>
                      <a:r>
                        <a:rPr lang="en-US" sz="1000" b="1" baseline="0" dirty="0" smtClean="0">
                          <a:solidFill>
                            <a:schemeClr val="tx1"/>
                          </a:solidFill>
                          <a:latin typeface="Arial" pitchFamily="34" charset="0"/>
                          <a:cs typeface="Arial" pitchFamily="34" charset="0"/>
                        </a:rPr>
                        <a:t> </a:t>
                      </a:r>
                      <a:endParaRPr lang="en-US" sz="1000" b="1" dirty="0">
                        <a:solidFill>
                          <a:schemeClr val="tx1"/>
                        </a:solidFill>
                        <a:latin typeface="Arial" pitchFamily="34" charset="0"/>
                        <a:cs typeface="Arial" pitchFamily="34" charset="0"/>
                      </a:endParaRPr>
                    </a:p>
                  </a:txBody>
                  <a:tcPr marL="91437" marR="91437" marT="45719" marB="45719"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a:r>
                        <a:rPr lang="en-US" sz="1000" b="1" dirty="0" smtClean="0">
                          <a:solidFill>
                            <a:schemeClr val="tx1"/>
                          </a:solidFill>
                          <a:latin typeface="Arial" pitchFamily="34" charset="0"/>
                          <a:cs typeface="Arial" pitchFamily="34" charset="0"/>
                        </a:rPr>
                        <a:t>Office </a:t>
                      </a:r>
                      <a:endParaRPr lang="en-US" sz="1000" b="1" dirty="0">
                        <a:solidFill>
                          <a:schemeClr val="tx1"/>
                        </a:solidFill>
                        <a:latin typeface="Arial" pitchFamily="34" charset="0"/>
                        <a:cs typeface="Arial" pitchFamily="34" charset="0"/>
                      </a:endParaRPr>
                    </a:p>
                  </a:txBody>
                  <a:tcPr marL="91437" marR="91437" marT="45719" marB="45719"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2"/>
                  </a:ext>
                </a:extLst>
              </a:tr>
              <a:tr h="465884">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l"/>
                      <a:r>
                        <a:rPr lang="en-US" sz="900" b="1" dirty="0" smtClean="0">
                          <a:latin typeface="Arial" pitchFamily="34" charset="0"/>
                          <a:cs typeface="Arial" pitchFamily="34" charset="0"/>
                        </a:rPr>
                        <a:t>Capricorn</a:t>
                      </a:r>
                      <a:endParaRPr lang="en-US" sz="900" b="1" dirty="0">
                        <a:latin typeface="Arial" pitchFamily="34" charset="0"/>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i="0" u="none" strike="noStrike" dirty="0" smtClean="0">
                          <a:solidFill>
                            <a:srgbClr val="000000"/>
                          </a:solidFill>
                          <a:effectLst/>
                          <a:latin typeface="Arial" pitchFamily="34" charset="0"/>
                          <a:cs typeface="Arial" pitchFamily="34" charset="0"/>
                        </a:rPr>
                        <a:t>10</a:t>
                      </a:r>
                      <a:endParaRPr lang="en-US" sz="9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i="0" u="none" strike="noStrike" dirty="0" smtClean="0">
                          <a:solidFill>
                            <a:srgbClr val="000000"/>
                          </a:solidFill>
                          <a:effectLst/>
                          <a:latin typeface="Arial" pitchFamily="34" charset="0"/>
                          <a:cs typeface="Arial" pitchFamily="34" charset="0"/>
                        </a:rPr>
                        <a:t>6</a:t>
                      </a:r>
                      <a:endParaRPr lang="en-US" sz="9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i="0" u="none" strike="noStrike" dirty="0" smtClean="0">
                          <a:solidFill>
                            <a:srgbClr val="000000"/>
                          </a:solidFill>
                          <a:effectLst/>
                          <a:latin typeface="Arial" pitchFamily="34" charset="0"/>
                          <a:cs typeface="Arial" pitchFamily="34" charset="0"/>
                        </a:rPr>
                        <a:t>4</a:t>
                      </a:r>
                      <a:endParaRPr lang="en-US" sz="9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10</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143</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24886</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1979</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27009</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smtClean="0">
                          <a:solidFill>
                            <a:schemeClr val="tx1"/>
                          </a:solidFill>
                          <a:effectLst/>
                          <a:latin typeface="Arial" pitchFamily="34" charset="0"/>
                          <a:cs typeface="Arial" pitchFamily="34" charset="0"/>
                        </a:rPr>
                        <a:t>2013</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6">
                  <a:txBody>
                    <a:bodyPr/>
                    <a:lstStyle/>
                    <a:p>
                      <a:pPr algn="ctr" fontAlgn="ctr"/>
                      <a:r>
                        <a:rPr lang="en-US" sz="900" b="1" i="0" u="none" strike="noStrike" dirty="0" smtClean="0">
                          <a:solidFill>
                            <a:schemeClr val="tx1"/>
                          </a:solidFill>
                          <a:effectLst/>
                          <a:latin typeface="Arial" pitchFamily="34" charset="0"/>
                          <a:cs typeface="Arial" pitchFamily="34" charset="0"/>
                        </a:rPr>
                        <a:t>237</a:t>
                      </a:r>
                      <a:endParaRPr lang="en-US" sz="900" b="1"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900" b="0" i="0" u="none" strike="noStrike" dirty="0" smtClean="0">
                          <a:solidFill>
                            <a:schemeClr val="tx1"/>
                          </a:solidFill>
                          <a:effectLst/>
                          <a:latin typeface="Arial" pitchFamily="34" charset="0"/>
                          <a:cs typeface="Arial" pitchFamily="34" charset="0"/>
                        </a:rPr>
                        <a:t>21572</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900" b="0" i="0" u="none" strike="noStrike" dirty="0" smtClean="0">
                          <a:solidFill>
                            <a:schemeClr val="tx1"/>
                          </a:solidFill>
                          <a:effectLst/>
                          <a:latin typeface="Arial" pitchFamily="34" charset="0"/>
                          <a:cs typeface="Arial" pitchFamily="34" charset="0"/>
                        </a:rPr>
                        <a:t>1864</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5485</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474</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900" b="0" i="0" u="none" strike="noStrike" dirty="0" smtClean="0">
                          <a:solidFill>
                            <a:schemeClr val="tx1"/>
                          </a:solidFill>
                          <a:effectLst/>
                          <a:latin typeface="Arial" pitchFamily="34" charset="0"/>
                          <a:cs typeface="Arial" pitchFamily="34" charset="0"/>
                        </a:rPr>
                        <a:t>6815</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900" b="0" i="0" u="none" strike="noStrike" dirty="0" smtClean="0">
                          <a:solidFill>
                            <a:schemeClr val="tx1"/>
                          </a:solidFill>
                          <a:effectLst/>
                          <a:latin typeface="Arial" pitchFamily="34" charset="0"/>
                          <a:cs typeface="Arial" pitchFamily="34" charset="0"/>
                        </a:rPr>
                        <a:t>424</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900" b="0" i="0" u="none" strike="noStrike" dirty="0">
                          <a:solidFill>
                            <a:srgbClr val="000000"/>
                          </a:solidFill>
                          <a:effectLst/>
                          <a:latin typeface="Arial" panose="020B0604020202020204" pitchFamily="34" charset="0"/>
                          <a:cs typeface="Arial" panose="020B0604020202020204" pitchFamily="34" charset="0"/>
                        </a:rPr>
                        <a:t>1330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900" b="0" i="0" u="none" strike="noStrike">
                          <a:solidFill>
                            <a:srgbClr val="000000"/>
                          </a:solidFill>
                          <a:effectLst/>
                          <a:latin typeface="Arial" panose="020B0604020202020204" pitchFamily="34" charset="0"/>
                          <a:cs typeface="Arial" panose="020B0604020202020204" pitchFamily="34" charset="0"/>
                        </a:rPr>
                        <a:t>-50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900" b="0" i="0" u="none" strike="noStrike">
                          <a:solidFill>
                            <a:srgbClr val="000000"/>
                          </a:solidFill>
                          <a:effectLst/>
                          <a:latin typeface="Arial" panose="020B0604020202020204" pitchFamily="34" charset="0"/>
                          <a:cs typeface="Arial" panose="020B0604020202020204" pitchFamily="34" charset="0"/>
                        </a:rPr>
                        <a:t>-14757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900" b="0" i="0" u="none" strike="noStrike">
                          <a:solidFill>
                            <a:srgbClr val="000000"/>
                          </a:solidFill>
                          <a:effectLst/>
                          <a:latin typeface="Arial" panose="020B0604020202020204" pitchFamily="34" charset="0"/>
                          <a:cs typeface="Arial" panose="020B0604020202020204" pitchFamily="34" charset="0"/>
                        </a:rPr>
                        <a:t>-1440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3"/>
                  </a:ext>
                </a:extLst>
              </a:tr>
              <a:tr h="223663">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l"/>
                      <a:r>
                        <a:rPr lang="en-US" sz="900" b="1" baseline="0" dirty="0" smtClean="0">
                          <a:latin typeface="Arial" pitchFamily="34" charset="0"/>
                          <a:cs typeface="Arial" pitchFamily="34" charset="0"/>
                        </a:rPr>
                        <a:t>Waterberg</a:t>
                      </a: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i="0" u="none" strike="noStrike" dirty="0" smtClean="0">
                          <a:solidFill>
                            <a:srgbClr val="000000"/>
                          </a:solidFill>
                          <a:effectLst/>
                          <a:latin typeface="Arial" pitchFamily="34" charset="0"/>
                          <a:cs typeface="Arial" pitchFamily="34" charset="0"/>
                        </a:rPr>
                        <a:t>10</a:t>
                      </a:r>
                      <a:endParaRPr lang="en-US" sz="9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i="0" u="none" strike="noStrike" dirty="0" smtClean="0">
                          <a:solidFill>
                            <a:srgbClr val="000000"/>
                          </a:solidFill>
                          <a:effectLst/>
                          <a:latin typeface="Arial" pitchFamily="34" charset="0"/>
                          <a:cs typeface="Arial" pitchFamily="34" charset="0"/>
                        </a:rPr>
                        <a:t>10</a:t>
                      </a:r>
                      <a:endParaRPr lang="en-US" sz="9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i="0" u="none" strike="noStrike" dirty="0" smtClean="0">
                          <a:solidFill>
                            <a:srgbClr val="000000"/>
                          </a:solidFill>
                          <a:effectLst/>
                          <a:latin typeface="Arial" pitchFamily="34" charset="0"/>
                          <a:cs typeface="Arial" pitchFamily="34" charset="0"/>
                        </a:rPr>
                        <a:t>0</a:t>
                      </a:r>
                      <a:endParaRPr lang="en-US" sz="9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6</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77</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9628</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2547</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smtClean="0">
                          <a:solidFill>
                            <a:schemeClr val="tx1"/>
                          </a:solidFill>
                          <a:effectLst/>
                          <a:latin typeface="Arial" pitchFamily="34" charset="0"/>
                          <a:cs typeface="Arial" pitchFamily="34" charset="0"/>
                        </a:rPr>
                        <a:t>11008</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smtClean="0">
                          <a:solidFill>
                            <a:schemeClr val="tx1"/>
                          </a:solidFill>
                          <a:effectLst/>
                          <a:latin typeface="Arial" pitchFamily="34" charset="0"/>
                          <a:cs typeface="Arial" pitchFamily="34" charset="0"/>
                        </a:rPr>
                        <a:t>2112</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vMerge="1">
                  <a:txBody>
                    <a:bodyPr/>
                    <a:lstStyle/>
                    <a:p>
                      <a:pPr algn="ctr" fontAlgn="ctr"/>
                      <a:endParaRPr lang="en-US" sz="8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900" b="0" i="0" u="none" strike="noStrike" dirty="0" smtClean="0">
                          <a:solidFill>
                            <a:schemeClr val="tx1"/>
                          </a:solidFill>
                          <a:effectLst/>
                          <a:latin typeface="Arial" pitchFamily="34" charset="0"/>
                          <a:cs typeface="Arial" pitchFamily="34" charset="0"/>
                        </a:rPr>
                        <a:t>11717</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900" b="0" i="0" u="none" strike="noStrike" dirty="0" smtClean="0">
                          <a:solidFill>
                            <a:schemeClr val="tx1"/>
                          </a:solidFill>
                          <a:effectLst/>
                          <a:latin typeface="Arial" pitchFamily="34" charset="0"/>
                          <a:cs typeface="Arial" pitchFamily="34" charset="0"/>
                        </a:rPr>
                        <a:t>833</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2979</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212</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900" b="0" i="0" u="none" strike="noStrike" dirty="0" smtClean="0">
                          <a:solidFill>
                            <a:schemeClr val="tx1"/>
                          </a:solidFill>
                          <a:effectLst/>
                          <a:latin typeface="Arial" pitchFamily="34" charset="0"/>
                          <a:cs typeface="Arial" pitchFamily="34" charset="0"/>
                        </a:rPr>
                        <a:t>2716</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900" b="0" i="0" u="none" strike="noStrike" dirty="0" smtClean="0">
                          <a:solidFill>
                            <a:schemeClr val="tx1"/>
                          </a:solidFill>
                          <a:effectLst/>
                          <a:latin typeface="Arial" pitchFamily="34" charset="0"/>
                          <a:cs typeface="Arial" pitchFamily="34" charset="0"/>
                        </a:rPr>
                        <a:t>528</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900" b="0" i="0" u="none" strike="noStrike">
                          <a:solidFill>
                            <a:srgbClr val="000000"/>
                          </a:solidFill>
                          <a:effectLst/>
                          <a:latin typeface="Arial" panose="020B0604020202020204" pitchFamily="34" charset="0"/>
                          <a:cs typeface="Arial" panose="020B0604020202020204" pitchFamily="34" charset="0"/>
                        </a:rPr>
                        <a:t>-263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900" b="0" i="0" u="none" strike="noStrike" dirty="0">
                          <a:solidFill>
                            <a:srgbClr val="000000"/>
                          </a:solidFill>
                          <a:effectLst/>
                          <a:latin typeface="Arial" panose="020B0604020202020204" pitchFamily="34" charset="0"/>
                          <a:cs typeface="Arial" panose="020B0604020202020204" pitchFamily="34" charset="0"/>
                        </a:rPr>
                        <a:t>316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900" b="0" i="0" u="none" strike="noStrike" dirty="0">
                          <a:solidFill>
                            <a:srgbClr val="000000"/>
                          </a:solidFill>
                          <a:effectLst/>
                          <a:latin typeface="Arial" panose="020B0604020202020204" pitchFamily="34" charset="0"/>
                          <a:cs typeface="Arial" panose="020B0604020202020204" pitchFamily="34" charset="0"/>
                        </a:rPr>
                        <a:t>-9001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900" b="0" i="0" u="none" strike="noStrike">
                          <a:solidFill>
                            <a:srgbClr val="000000"/>
                          </a:solidFill>
                          <a:effectLst/>
                          <a:latin typeface="Arial" panose="020B0604020202020204" pitchFamily="34" charset="0"/>
                          <a:cs typeface="Arial" panose="020B0604020202020204" pitchFamily="34" charset="0"/>
                        </a:rPr>
                        <a:t>-305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4"/>
                  </a:ext>
                </a:extLst>
              </a:tr>
              <a:tr h="223663">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l"/>
                      <a:r>
                        <a:rPr lang="en-US" sz="900" b="1" dirty="0" smtClean="0">
                          <a:latin typeface="Arial" pitchFamily="34" charset="0"/>
                          <a:cs typeface="Arial" pitchFamily="34" charset="0"/>
                        </a:rPr>
                        <a:t>Sekhukhune</a:t>
                      </a:r>
                      <a:endParaRPr lang="en-US" sz="900" b="1" dirty="0">
                        <a:latin typeface="Arial" pitchFamily="34" charset="0"/>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i="0" u="none" strike="noStrike" dirty="0" smtClean="0">
                          <a:solidFill>
                            <a:srgbClr val="000000"/>
                          </a:solidFill>
                          <a:effectLst/>
                          <a:latin typeface="Arial" pitchFamily="34" charset="0"/>
                          <a:cs typeface="Arial" pitchFamily="34" charset="0"/>
                        </a:rPr>
                        <a:t>9</a:t>
                      </a:r>
                      <a:endParaRPr lang="en-US" sz="9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i="0" u="none" strike="noStrike" dirty="0" smtClean="0">
                          <a:solidFill>
                            <a:srgbClr val="000000"/>
                          </a:solidFill>
                          <a:effectLst/>
                          <a:latin typeface="Arial" pitchFamily="34" charset="0"/>
                          <a:cs typeface="Arial" pitchFamily="34" charset="0"/>
                        </a:rPr>
                        <a:t>5</a:t>
                      </a:r>
                      <a:endParaRPr lang="en-US" sz="9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i="0" u="none" strike="noStrike" dirty="0" smtClean="0">
                          <a:solidFill>
                            <a:srgbClr val="000000"/>
                          </a:solidFill>
                          <a:effectLst/>
                          <a:latin typeface="Arial" pitchFamily="34" charset="0"/>
                          <a:cs typeface="Arial" pitchFamily="34" charset="0"/>
                        </a:rPr>
                        <a:t>4</a:t>
                      </a:r>
                      <a:endParaRPr lang="en-US" sz="9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6</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82</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20184</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3744</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22576</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1801</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vMerge="1">
                  <a:txBody>
                    <a:bodyPr/>
                    <a:lstStyle/>
                    <a:p>
                      <a:pPr algn="ctr" fontAlgn="ctr"/>
                      <a:endParaRPr lang="en-US" sz="8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900" b="0" i="0" u="none" strike="noStrike" dirty="0" smtClean="0">
                          <a:solidFill>
                            <a:schemeClr val="tx1"/>
                          </a:solidFill>
                          <a:effectLst/>
                          <a:latin typeface="Arial" pitchFamily="34" charset="0"/>
                          <a:cs typeface="Arial" pitchFamily="34" charset="0"/>
                        </a:rPr>
                        <a:t>20185</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900" b="0" i="0" u="none" strike="noStrike" dirty="0" smtClean="0">
                          <a:solidFill>
                            <a:schemeClr val="tx1"/>
                          </a:solidFill>
                          <a:effectLst/>
                          <a:latin typeface="Arial" pitchFamily="34" charset="0"/>
                          <a:cs typeface="Arial" pitchFamily="34" charset="0"/>
                        </a:rPr>
                        <a:t>1007</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5132</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256</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900" b="0" i="0" u="none" strike="noStrike" dirty="0" smtClean="0">
                          <a:solidFill>
                            <a:schemeClr val="tx1"/>
                          </a:solidFill>
                          <a:effectLst/>
                          <a:latin typeface="Arial" pitchFamily="34" charset="0"/>
                          <a:cs typeface="Arial" pitchFamily="34" charset="0"/>
                        </a:rPr>
                        <a:t>5409</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900" b="0" i="0" u="none" strike="noStrike" dirty="0" smtClean="0">
                          <a:solidFill>
                            <a:schemeClr val="tx1"/>
                          </a:solidFill>
                          <a:effectLst/>
                          <a:latin typeface="Arial" pitchFamily="34" charset="0"/>
                          <a:cs typeface="Arial" pitchFamily="34" charset="0"/>
                        </a:rPr>
                        <a:t>692</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900" b="0" i="0" u="none" strike="noStrike">
                          <a:solidFill>
                            <a:srgbClr val="000000"/>
                          </a:solidFill>
                          <a:effectLst/>
                          <a:latin typeface="Arial" panose="020B0604020202020204" pitchFamily="34" charset="0"/>
                          <a:cs typeface="Arial" panose="020B0604020202020204" pitchFamily="34" charset="0"/>
                        </a:rPr>
                        <a:t>277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900" b="0" i="0" u="none" strike="noStrike" dirty="0">
                          <a:solidFill>
                            <a:srgbClr val="000000"/>
                          </a:solidFill>
                          <a:effectLst/>
                          <a:latin typeface="Arial" panose="020B0604020202020204" pitchFamily="34" charset="0"/>
                          <a:cs typeface="Arial" panose="020B0604020202020204" pitchFamily="34" charset="0"/>
                        </a:rPr>
                        <a:t>436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900" b="0" i="0" u="none" strike="noStrike" dirty="0">
                          <a:solidFill>
                            <a:srgbClr val="000000"/>
                          </a:solidFill>
                          <a:effectLst/>
                          <a:latin typeface="Arial" panose="020B0604020202020204" pitchFamily="34" charset="0"/>
                          <a:cs typeface="Arial" panose="020B0604020202020204" pitchFamily="34" charset="0"/>
                        </a:rPr>
                        <a:t>-14776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900" b="0" i="0" u="none" strike="noStrike">
                          <a:solidFill>
                            <a:srgbClr val="000000"/>
                          </a:solidFill>
                          <a:effectLst/>
                          <a:latin typeface="Arial" panose="020B0604020202020204" pitchFamily="34" charset="0"/>
                          <a:cs typeface="Arial" panose="020B0604020202020204" pitchFamily="34" charset="0"/>
                        </a:rPr>
                        <a:t>-315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5"/>
                  </a:ext>
                </a:extLst>
              </a:tr>
              <a:tr h="223663">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l"/>
                      <a:r>
                        <a:rPr lang="en-US" sz="900" b="1" dirty="0" smtClean="0">
                          <a:latin typeface="Arial" pitchFamily="34" charset="0"/>
                          <a:cs typeface="Arial" pitchFamily="34" charset="0"/>
                        </a:rPr>
                        <a:t>Mopani</a:t>
                      </a:r>
                      <a:endParaRPr lang="en-US" sz="900" b="1" dirty="0">
                        <a:latin typeface="Arial" pitchFamily="34" charset="0"/>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i="0" u="none" strike="noStrike" dirty="0" smtClean="0">
                          <a:solidFill>
                            <a:srgbClr val="000000"/>
                          </a:solidFill>
                          <a:effectLst/>
                          <a:latin typeface="Arial" pitchFamily="34" charset="0"/>
                          <a:cs typeface="Arial" pitchFamily="34" charset="0"/>
                        </a:rPr>
                        <a:t>8</a:t>
                      </a:r>
                      <a:endParaRPr lang="en-US" sz="9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i="0" u="none" strike="noStrike" dirty="0" smtClean="0">
                          <a:solidFill>
                            <a:srgbClr val="000000"/>
                          </a:solidFill>
                          <a:effectLst/>
                          <a:latin typeface="Arial" pitchFamily="34" charset="0"/>
                          <a:cs typeface="Arial" pitchFamily="34" charset="0"/>
                        </a:rPr>
                        <a:t>8</a:t>
                      </a:r>
                      <a:endParaRPr lang="en-US" sz="9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i="0" u="none" strike="noStrike" dirty="0" smtClean="0">
                          <a:solidFill>
                            <a:srgbClr val="000000"/>
                          </a:solidFill>
                          <a:effectLst/>
                          <a:latin typeface="Arial" pitchFamily="34" charset="0"/>
                          <a:cs typeface="Arial" pitchFamily="34" charset="0"/>
                        </a:rPr>
                        <a:t>0</a:t>
                      </a:r>
                      <a:endParaRPr lang="en-US" sz="9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8</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127</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13822</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9008</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smtClean="0">
                          <a:solidFill>
                            <a:schemeClr val="tx1"/>
                          </a:solidFill>
                          <a:effectLst/>
                          <a:latin typeface="Arial" pitchFamily="34" charset="0"/>
                          <a:cs typeface="Arial" pitchFamily="34" charset="0"/>
                        </a:rPr>
                        <a:t>19856</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3052</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vMerge="1">
                  <a:txBody>
                    <a:bodyPr/>
                    <a:lstStyle/>
                    <a:p>
                      <a:pPr algn="ctr" fontAlgn="ctr"/>
                      <a:endParaRPr lang="en-US" sz="8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900" b="0" i="0" u="none" strike="noStrike" dirty="0" smtClean="0">
                          <a:solidFill>
                            <a:schemeClr val="tx1"/>
                          </a:solidFill>
                          <a:effectLst/>
                          <a:latin typeface="Arial" pitchFamily="34" charset="0"/>
                          <a:cs typeface="Arial" pitchFamily="34" charset="0"/>
                        </a:rPr>
                        <a:t>14897</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900" b="0" i="0" u="none" strike="noStrike" dirty="0" smtClean="0">
                          <a:solidFill>
                            <a:schemeClr val="tx1"/>
                          </a:solidFill>
                          <a:effectLst/>
                          <a:latin typeface="Arial" pitchFamily="34" charset="0"/>
                          <a:cs typeface="Arial" pitchFamily="34" charset="0"/>
                        </a:rPr>
                        <a:t>7914</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3788</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2012</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900" b="0" i="0" u="none" strike="noStrike" dirty="0" smtClean="0">
                          <a:solidFill>
                            <a:schemeClr val="tx1"/>
                          </a:solidFill>
                          <a:effectLst/>
                          <a:latin typeface="Arial" pitchFamily="34" charset="0"/>
                          <a:cs typeface="Arial" pitchFamily="34" charset="0"/>
                        </a:rPr>
                        <a:t>5705</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900" b="0" i="0" u="none" strike="noStrike" dirty="0" smtClean="0">
                          <a:solidFill>
                            <a:schemeClr val="tx1"/>
                          </a:solidFill>
                          <a:effectLst/>
                          <a:latin typeface="Arial" pitchFamily="34" charset="0"/>
                          <a:cs typeface="Arial" pitchFamily="34" charset="0"/>
                        </a:rPr>
                        <a:t>527</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900" b="0" i="0" u="none" strike="noStrike">
                          <a:solidFill>
                            <a:srgbClr val="000000"/>
                          </a:solidFill>
                          <a:effectLst/>
                          <a:latin typeface="Arial" panose="020B0604020202020204" pitchFamily="34" charset="0"/>
                          <a:cs typeface="Arial" panose="020B0604020202020204" pitchFamily="34" charset="0"/>
                        </a:rPr>
                        <a:t>1917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900" b="0" i="0" u="none" strike="noStrike">
                          <a:solidFill>
                            <a:srgbClr val="000000"/>
                          </a:solidFill>
                          <a:effectLst/>
                          <a:latin typeface="Arial" panose="020B0604020202020204" pitchFamily="34" charset="0"/>
                          <a:cs typeface="Arial" panose="020B0604020202020204" pitchFamily="34" charset="0"/>
                        </a:rPr>
                        <a:t>-1485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900" b="0" i="0" u="none" strike="noStrike" dirty="0">
                          <a:solidFill>
                            <a:srgbClr val="000000"/>
                          </a:solidFill>
                          <a:effectLst/>
                          <a:latin typeface="Arial" panose="020B0604020202020204" pitchFamily="34" charset="0"/>
                          <a:cs typeface="Arial" panose="020B0604020202020204" pitchFamily="34" charset="0"/>
                        </a:rPr>
                        <a:t>-9192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900" b="0" i="0" u="none" strike="noStrike">
                          <a:solidFill>
                            <a:srgbClr val="000000"/>
                          </a:solidFill>
                          <a:effectLst/>
                          <a:latin typeface="Arial" panose="020B0604020202020204" pitchFamily="34" charset="0"/>
                          <a:cs typeface="Arial" panose="020B0604020202020204" pitchFamily="34" charset="0"/>
                        </a:rPr>
                        <a:t>-7387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6"/>
                  </a:ext>
                </a:extLst>
              </a:tr>
              <a:tr h="223663">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l"/>
                      <a:r>
                        <a:rPr lang="en-US" sz="900" b="1" dirty="0" smtClean="0">
                          <a:latin typeface="Arial" pitchFamily="34" charset="0"/>
                          <a:cs typeface="Arial" pitchFamily="34" charset="0"/>
                        </a:rPr>
                        <a:t>Vhembe</a:t>
                      </a:r>
                      <a:endParaRPr lang="en-US" sz="900" b="1" dirty="0">
                        <a:latin typeface="Arial" pitchFamily="34" charset="0"/>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i="0" u="none" strike="noStrike" dirty="0" smtClean="0">
                          <a:solidFill>
                            <a:srgbClr val="000000"/>
                          </a:solidFill>
                          <a:effectLst/>
                          <a:latin typeface="Arial" pitchFamily="34" charset="0"/>
                          <a:cs typeface="Arial" pitchFamily="34" charset="0"/>
                        </a:rPr>
                        <a:t>8</a:t>
                      </a:r>
                      <a:endParaRPr lang="en-US" sz="9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i="0" u="none" strike="noStrike" dirty="0" smtClean="0">
                          <a:solidFill>
                            <a:srgbClr val="000000"/>
                          </a:solidFill>
                          <a:effectLst/>
                          <a:latin typeface="Arial" pitchFamily="34" charset="0"/>
                          <a:cs typeface="Arial" pitchFamily="34" charset="0"/>
                        </a:rPr>
                        <a:t>8</a:t>
                      </a:r>
                      <a:endParaRPr lang="en-US" sz="9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i="0" u="none" strike="noStrike" dirty="0" smtClean="0">
                          <a:solidFill>
                            <a:srgbClr val="000000"/>
                          </a:solidFill>
                          <a:effectLst/>
                          <a:latin typeface="Arial" pitchFamily="34" charset="0"/>
                          <a:cs typeface="Arial" pitchFamily="34" charset="0"/>
                        </a:rPr>
                        <a:t>0</a:t>
                      </a:r>
                      <a:endParaRPr lang="en-US" sz="9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12</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190</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12344</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11279</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smtClean="0">
                          <a:solidFill>
                            <a:schemeClr val="tx1"/>
                          </a:solidFill>
                          <a:effectLst/>
                          <a:latin typeface="Arial" pitchFamily="34" charset="0"/>
                          <a:cs typeface="Arial" pitchFamily="34" charset="0"/>
                        </a:rPr>
                        <a:t>17922</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smtClean="0">
                          <a:solidFill>
                            <a:schemeClr val="tx1"/>
                          </a:solidFill>
                          <a:effectLst/>
                          <a:latin typeface="Arial" pitchFamily="34" charset="0"/>
                          <a:cs typeface="Arial" pitchFamily="34" charset="0"/>
                        </a:rPr>
                        <a:t>5629</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vMerge="1">
                  <a:txBody>
                    <a:bodyPr/>
                    <a:lstStyle/>
                    <a:p>
                      <a:pPr algn="ctr" fontAlgn="ctr"/>
                      <a:endParaRPr lang="en-US" sz="8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900" b="0" i="0" u="none" strike="noStrike" dirty="0" smtClean="0">
                          <a:solidFill>
                            <a:schemeClr val="tx1"/>
                          </a:solidFill>
                          <a:effectLst/>
                          <a:latin typeface="Arial" pitchFamily="34" charset="0"/>
                          <a:cs typeface="Arial" pitchFamily="34" charset="0"/>
                        </a:rPr>
                        <a:t>22561</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900" b="0" i="0" u="none" strike="noStrike" dirty="0" smtClean="0">
                          <a:solidFill>
                            <a:schemeClr val="tx1"/>
                          </a:solidFill>
                          <a:effectLst/>
                          <a:latin typeface="Arial" pitchFamily="34" charset="0"/>
                          <a:cs typeface="Arial" pitchFamily="34" charset="0"/>
                        </a:rPr>
                        <a:t>2246</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5734</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0" i="0" u="none" strike="noStrike" dirty="0" smtClean="0">
                          <a:solidFill>
                            <a:schemeClr val="tx1"/>
                          </a:solidFill>
                          <a:effectLst/>
                          <a:latin typeface="Arial" pitchFamily="34" charset="0"/>
                          <a:cs typeface="Arial" pitchFamily="34" charset="0"/>
                        </a:rPr>
                        <a:t>573</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900" b="0" i="0" u="none" strike="noStrike" dirty="0" smtClean="0">
                          <a:solidFill>
                            <a:schemeClr val="tx1"/>
                          </a:solidFill>
                          <a:effectLst/>
                          <a:latin typeface="Arial" pitchFamily="34" charset="0"/>
                          <a:cs typeface="Arial" pitchFamily="34" charset="0"/>
                        </a:rPr>
                        <a:t>5547</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900" b="0" i="0" u="none" strike="noStrike" dirty="0" smtClean="0">
                          <a:solidFill>
                            <a:schemeClr val="tx1"/>
                          </a:solidFill>
                          <a:effectLst/>
                          <a:latin typeface="Arial" pitchFamily="34" charset="0"/>
                          <a:cs typeface="Arial" pitchFamily="34" charset="0"/>
                        </a:rPr>
                        <a:t>998</a:t>
                      </a:r>
                      <a:endParaRPr lang="en-US" sz="9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900" b="0" i="0" u="none" strike="noStrike" dirty="0">
                          <a:solidFill>
                            <a:srgbClr val="000000"/>
                          </a:solidFill>
                          <a:effectLst/>
                          <a:latin typeface="Arial" panose="020B0604020202020204" pitchFamily="34" charset="0"/>
                          <a:cs typeface="Arial" panose="020B0604020202020204" pitchFamily="34" charset="0"/>
                        </a:rPr>
                        <a:t>-187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900" b="0" i="0" u="none" strike="noStrike">
                          <a:solidFill>
                            <a:srgbClr val="000000"/>
                          </a:solidFill>
                          <a:effectLst/>
                          <a:latin typeface="Arial" panose="020B0604020202020204" pitchFamily="34" charset="0"/>
                          <a:cs typeface="Arial" panose="020B0604020202020204" pitchFamily="34" charset="0"/>
                        </a:rPr>
                        <a:t>425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900" b="0" i="0" u="none" strike="noStrike" dirty="0">
                          <a:solidFill>
                            <a:srgbClr val="000000"/>
                          </a:solidFill>
                          <a:effectLst/>
                          <a:latin typeface="Arial" panose="020B0604020202020204" pitchFamily="34" charset="0"/>
                          <a:cs typeface="Arial" panose="020B0604020202020204" pitchFamily="34" charset="0"/>
                        </a:rPr>
                        <a:t>-17014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900" b="0" i="0" u="none" strike="noStrike" dirty="0">
                          <a:solidFill>
                            <a:srgbClr val="000000"/>
                          </a:solidFill>
                          <a:effectLst/>
                          <a:latin typeface="Arial" panose="020B0604020202020204" pitchFamily="34" charset="0"/>
                          <a:cs typeface="Arial" panose="020B0604020202020204" pitchFamily="34" charset="0"/>
                        </a:rPr>
                        <a:t>-1248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7"/>
                  </a:ext>
                </a:extLst>
              </a:tr>
              <a:tr h="223663">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l"/>
                      <a:r>
                        <a:rPr lang="en-US" sz="900" b="1" dirty="0" smtClean="0">
                          <a:latin typeface="Arial" pitchFamily="34" charset="0"/>
                          <a:cs typeface="Arial" pitchFamily="34" charset="0"/>
                        </a:rPr>
                        <a:t>Total</a:t>
                      </a:r>
                      <a:endParaRPr lang="en-US" sz="900" b="1" dirty="0">
                        <a:latin typeface="Arial" pitchFamily="34" charset="0"/>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1" i="0" u="none" strike="noStrike" dirty="0" smtClean="0">
                          <a:solidFill>
                            <a:srgbClr val="000000"/>
                          </a:solidFill>
                          <a:effectLst/>
                          <a:latin typeface="Arial" panose="020B0604020202020204" pitchFamily="34" charset="0"/>
                          <a:cs typeface="Arial" panose="020B0604020202020204" pitchFamily="34" charset="0"/>
                        </a:rPr>
                        <a:t>45</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1" i="0" u="none" strike="noStrike" dirty="0" smtClean="0">
                          <a:solidFill>
                            <a:srgbClr val="000000"/>
                          </a:solidFill>
                          <a:effectLst/>
                          <a:latin typeface="Arial" panose="020B0604020202020204" pitchFamily="34" charset="0"/>
                          <a:cs typeface="Arial" panose="020B0604020202020204" pitchFamily="34" charset="0"/>
                        </a:rPr>
                        <a:t>37</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1" i="0" u="none" strike="noStrike" dirty="0" smtClean="0">
                          <a:solidFill>
                            <a:srgbClr val="000000"/>
                          </a:solidFill>
                          <a:effectLst/>
                          <a:latin typeface="Arial" panose="020B0604020202020204" pitchFamily="34" charset="0"/>
                          <a:cs typeface="Arial" panose="020B0604020202020204" pitchFamily="34" charset="0"/>
                        </a:rPr>
                        <a:t>8</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1" i="0" u="none" strike="noStrike" dirty="0" smtClean="0">
                          <a:solidFill>
                            <a:srgbClr val="000000"/>
                          </a:solidFill>
                          <a:effectLst/>
                          <a:latin typeface="Arial" panose="020B0604020202020204" pitchFamily="34" charset="0"/>
                          <a:cs typeface="Arial" panose="020B0604020202020204" pitchFamily="34" charset="0"/>
                        </a:rPr>
                        <a:t>42</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1" i="0" u="none" strike="noStrike" dirty="0" smtClean="0">
                          <a:solidFill>
                            <a:srgbClr val="000000"/>
                          </a:solidFill>
                          <a:effectLst/>
                          <a:latin typeface="Arial" panose="020B0604020202020204" pitchFamily="34" charset="0"/>
                          <a:cs typeface="Arial" panose="020B0604020202020204" pitchFamily="34" charset="0"/>
                        </a:rPr>
                        <a:t>619</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1" i="0" u="none" strike="noStrike" dirty="0" smtClean="0">
                          <a:solidFill>
                            <a:schemeClr val="tx1"/>
                          </a:solidFill>
                          <a:effectLst/>
                          <a:latin typeface="Arial" pitchFamily="34" charset="0"/>
                          <a:cs typeface="Arial" pitchFamily="34" charset="0"/>
                        </a:rPr>
                        <a:t>80864</a:t>
                      </a:r>
                      <a:endParaRPr lang="en-US" sz="900" b="1"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1" i="0" u="none" strike="noStrike" dirty="0" smtClean="0">
                          <a:solidFill>
                            <a:schemeClr val="tx1"/>
                          </a:solidFill>
                          <a:effectLst/>
                          <a:latin typeface="Arial" pitchFamily="34" charset="0"/>
                          <a:cs typeface="Arial" pitchFamily="34" charset="0"/>
                        </a:rPr>
                        <a:t>28557</a:t>
                      </a:r>
                      <a:endParaRPr lang="en-US" sz="900" b="1"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1" i="0" u="none" strike="noStrike" dirty="0" smtClean="0">
                          <a:solidFill>
                            <a:schemeClr val="tx1"/>
                          </a:solidFill>
                          <a:effectLst/>
                          <a:latin typeface="Arial" pitchFamily="34" charset="0"/>
                          <a:cs typeface="Arial" pitchFamily="34" charset="0"/>
                        </a:rPr>
                        <a:t>98371</a:t>
                      </a:r>
                      <a:endParaRPr lang="en-US" sz="900" b="1"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1" i="0" u="none" strike="noStrike" dirty="0" smtClean="0">
                          <a:solidFill>
                            <a:schemeClr val="tx1"/>
                          </a:solidFill>
                          <a:effectLst/>
                          <a:latin typeface="Arial" pitchFamily="34" charset="0"/>
                          <a:cs typeface="Arial" pitchFamily="34" charset="0"/>
                        </a:rPr>
                        <a:t>14607</a:t>
                      </a:r>
                      <a:endParaRPr lang="en-US" sz="900" b="1"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vMerge="1">
                  <a:txBody>
                    <a:bodyPr/>
                    <a:lstStyle/>
                    <a:p>
                      <a:pPr algn="ctr" fontAlgn="ctr"/>
                      <a:endParaRPr lang="en-US" sz="8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900" b="1" i="0" u="none" strike="noStrike" dirty="0" smtClean="0">
                          <a:solidFill>
                            <a:schemeClr val="tx1"/>
                          </a:solidFill>
                          <a:effectLst/>
                          <a:latin typeface="Arial" pitchFamily="34" charset="0"/>
                          <a:cs typeface="Arial" pitchFamily="34" charset="0"/>
                        </a:rPr>
                        <a:t>90932</a:t>
                      </a:r>
                      <a:endParaRPr lang="en-US" sz="900" b="1"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900" b="1" i="0" u="none" strike="noStrike" dirty="0" smtClean="0">
                          <a:solidFill>
                            <a:schemeClr val="tx1"/>
                          </a:solidFill>
                          <a:effectLst/>
                          <a:latin typeface="Arial" pitchFamily="34" charset="0"/>
                          <a:cs typeface="Arial" pitchFamily="34" charset="0"/>
                        </a:rPr>
                        <a:t>13864</a:t>
                      </a:r>
                      <a:endParaRPr lang="en-US" sz="900" b="1"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1" i="0" u="none" strike="noStrike" dirty="0" smtClean="0">
                          <a:solidFill>
                            <a:srgbClr val="000000"/>
                          </a:solidFill>
                          <a:effectLst/>
                          <a:latin typeface="Arial" panose="020B0604020202020204" pitchFamily="34" charset="0"/>
                          <a:cs typeface="Arial" panose="020B0604020202020204" pitchFamily="34" charset="0"/>
                        </a:rPr>
                        <a:t>23118</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1" i="0" u="none" strike="noStrike" dirty="0" smtClean="0">
                          <a:solidFill>
                            <a:srgbClr val="000000"/>
                          </a:solidFill>
                          <a:effectLst/>
                          <a:latin typeface="Arial" panose="020B0604020202020204" pitchFamily="34" charset="0"/>
                          <a:cs typeface="Arial" panose="020B0604020202020204" pitchFamily="34" charset="0"/>
                        </a:rPr>
                        <a:t>3527</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1" i="0" u="none" strike="noStrike" dirty="0" smtClean="0">
                          <a:solidFill>
                            <a:srgbClr val="000000"/>
                          </a:solidFill>
                          <a:effectLst/>
                          <a:latin typeface="Arial" panose="020B0604020202020204" pitchFamily="34" charset="0"/>
                          <a:cs typeface="Arial" panose="020B0604020202020204" pitchFamily="34" charset="0"/>
                        </a:rPr>
                        <a:t>26192</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900" b="1" i="0" u="none" strike="noStrike" dirty="0" smtClean="0">
                          <a:solidFill>
                            <a:srgbClr val="000000"/>
                          </a:solidFill>
                          <a:effectLst/>
                          <a:latin typeface="Arial" panose="020B0604020202020204" pitchFamily="34" charset="0"/>
                          <a:cs typeface="Arial" panose="020B0604020202020204" pitchFamily="34" charset="0"/>
                        </a:rPr>
                        <a:t>3169</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900" b="1" i="0" u="none" strike="noStrike" dirty="0">
                          <a:solidFill>
                            <a:srgbClr val="000000"/>
                          </a:solidFill>
                          <a:effectLst/>
                          <a:latin typeface="Arial" panose="020B0604020202020204" pitchFamily="34" charset="0"/>
                          <a:cs typeface="Arial" panose="020B0604020202020204" pitchFamily="34" charset="0"/>
                        </a:rPr>
                        <a:t>3074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900" b="1" i="0" u="none" strike="noStrike" dirty="0">
                          <a:solidFill>
                            <a:srgbClr val="000000"/>
                          </a:solidFill>
                          <a:effectLst/>
                          <a:latin typeface="Arial" panose="020B0604020202020204" pitchFamily="34" charset="0"/>
                          <a:cs typeface="Arial" panose="020B0604020202020204" pitchFamily="34" charset="0"/>
                        </a:rPr>
                        <a:t>-358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900" b="1" i="0" u="none" strike="noStrike" dirty="0">
                          <a:solidFill>
                            <a:srgbClr val="000000"/>
                          </a:solidFill>
                          <a:effectLst/>
                          <a:latin typeface="Arial" panose="020B0604020202020204" pitchFamily="34" charset="0"/>
                          <a:cs typeface="Arial" panose="020B0604020202020204" pitchFamily="34" charset="0"/>
                        </a:rPr>
                        <a:t>-64740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900" b="1" i="0" u="none" strike="noStrike" dirty="0">
                          <a:solidFill>
                            <a:srgbClr val="000000"/>
                          </a:solidFill>
                          <a:effectLst/>
                          <a:latin typeface="Arial" panose="020B0604020202020204" pitchFamily="34" charset="0"/>
                          <a:cs typeface="Arial" panose="020B0604020202020204" pitchFamily="34" charset="0"/>
                        </a:rPr>
                        <a:t>-10695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8"/>
                  </a:ext>
                </a:extLst>
              </a:tr>
            </a:tbl>
          </a:graphicData>
        </a:graphic>
      </p:graphicFrame>
      <p:sp>
        <p:nvSpPr>
          <p:cNvPr id="3" name="Slide Number Placeholder 2"/>
          <p:cNvSpPr>
            <a:spLocks noGrp="1"/>
          </p:cNvSpPr>
          <p:nvPr>
            <p:ph type="sldNum" sz="quarter" idx="12"/>
          </p:nvPr>
        </p:nvSpPr>
        <p:spPr>
          <a:xfrm>
            <a:off x="7010400" y="6492875"/>
            <a:ext cx="2133600" cy="365125"/>
          </a:xfrm>
        </p:spPr>
        <p:txBody>
          <a:bodyPr/>
          <a:lstStyle/>
          <a:p>
            <a:fld id="{2538E8B7-8BD9-9F48-9FB6-4E0DFEDB8449}" type="slidenum">
              <a:rPr lang="en-US" b="1" smtClean="0">
                <a:solidFill>
                  <a:schemeClr val="tx1"/>
                </a:solidFill>
              </a:rPr>
              <a:pPr/>
              <a:t>16</a:t>
            </a:fld>
            <a:endParaRPr lang="en-US" b="1" dirty="0">
              <a:solidFill>
                <a:schemeClr val="tx1"/>
              </a:solidFill>
            </a:endParaRPr>
          </a:p>
        </p:txBody>
      </p:sp>
    </p:spTree>
    <p:extLst>
      <p:ext uri="{BB962C8B-B14F-4D97-AF65-F5344CB8AC3E}">
        <p14:creationId xmlns:p14="http://schemas.microsoft.com/office/powerpoint/2010/main" xmlns="" val="1059864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152400"/>
            <a:ext cx="8229600" cy="228600"/>
          </a:xfrm>
        </p:spPr>
        <p:txBody>
          <a:bodyPr>
            <a:noAutofit/>
          </a:bodyPr>
          <a:lstStyle/>
          <a:p>
            <a:r>
              <a:rPr lang="en-US" sz="2000" b="1" dirty="0" smtClean="0">
                <a:latin typeface="Arial" panose="020B0604020202020204" pitchFamily="34" charset="0"/>
                <a:cs typeface="Arial" panose="020B0604020202020204" pitchFamily="34" charset="0"/>
              </a:rPr>
              <a:t>INTERVENTIONS IDENTIFIED ON BIRTH REGISTRATION TARGET </a:t>
            </a:r>
          </a:p>
        </p:txBody>
      </p:sp>
      <p:sp>
        <p:nvSpPr>
          <p:cNvPr id="5" name="Slide Number Placeholder 4"/>
          <p:cNvSpPr>
            <a:spLocks noGrp="1"/>
          </p:cNvSpPr>
          <p:nvPr>
            <p:ph type="sldNum" sz="quarter" idx="12"/>
          </p:nvPr>
        </p:nvSpPr>
        <p:spPr>
          <a:xfrm>
            <a:off x="7010400" y="6492875"/>
            <a:ext cx="2133600" cy="365125"/>
          </a:xfrm>
        </p:spPr>
        <p:txBody>
          <a:bodyPr/>
          <a:lstStyle/>
          <a:p>
            <a:fld id="{2538E8B7-8BD9-9F48-9FB6-4E0DFEDB8449}" type="slidenum">
              <a:rPr lang="en-US" b="1" smtClean="0">
                <a:solidFill>
                  <a:schemeClr val="tx1"/>
                </a:solidFill>
              </a:rPr>
              <a:pPr/>
              <a:t>17</a:t>
            </a:fld>
            <a:endParaRPr lang="en-US" b="1" dirty="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1158049681"/>
              </p:ext>
            </p:extLst>
          </p:nvPr>
        </p:nvGraphicFramePr>
        <p:xfrm>
          <a:off x="190497" y="840830"/>
          <a:ext cx="8686802" cy="4699000"/>
        </p:xfrm>
        <a:graphic>
          <a:graphicData uri="http://schemas.openxmlformats.org/drawingml/2006/table">
            <a:tbl>
              <a:tblPr firstRow="1" bandRow="1">
                <a:tableStyleId>{5C22544A-7EE6-4342-B048-85BDC9FD1C3A}</a:tableStyleId>
              </a:tblPr>
              <a:tblGrid>
                <a:gridCol w="4343401">
                  <a:extLst>
                    <a:ext uri="{9D8B030D-6E8A-4147-A177-3AD203B41FA5}">
                      <a16:colId xmlns:a16="http://schemas.microsoft.com/office/drawing/2014/main" xmlns="" val="20000"/>
                    </a:ext>
                  </a:extLst>
                </a:gridCol>
                <a:gridCol w="4343401">
                  <a:extLst>
                    <a:ext uri="{9D8B030D-6E8A-4147-A177-3AD203B41FA5}">
                      <a16:colId xmlns:a16="http://schemas.microsoft.com/office/drawing/2014/main" xmlns="" val="20001"/>
                    </a:ext>
                  </a:extLst>
                </a:gridCol>
              </a:tblGrid>
              <a:tr h="370840">
                <a:tc>
                  <a:txBody>
                    <a:bodyPr/>
                    <a:lstStyle/>
                    <a:p>
                      <a:pPr algn="ctr"/>
                      <a:r>
                        <a:rPr lang="en-ZA" dirty="0" smtClean="0"/>
                        <a:t>CHALLENGE</a:t>
                      </a:r>
                      <a:r>
                        <a:rPr lang="en-ZA" baseline="0" dirty="0" smtClean="0"/>
                        <a:t>S </a:t>
                      </a:r>
                      <a:endParaRPr lang="en-ZA" dirty="0"/>
                    </a:p>
                  </a:txBody>
                  <a:tcPr/>
                </a:tc>
                <a:tc>
                  <a:txBody>
                    <a:bodyPr/>
                    <a:lstStyle/>
                    <a:p>
                      <a:pPr algn="ctr"/>
                      <a:r>
                        <a:rPr lang="en-ZA" dirty="0" smtClean="0"/>
                        <a:t>INTERVENTION </a:t>
                      </a:r>
                      <a:endParaRPr lang="en-ZA" dirty="0"/>
                    </a:p>
                  </a:txBody>
                  <a:tcPr/>
                </a:tc>
                <a:extLst>
                  <a:ext uri="{0D108BD9-81ED-4DB2-BD59-A6C34878D82A}">
                    <a16:rowId xmlns:a16="http://schemas.microsoft.com/office/drawing/2014/main" xmlns="" val="10000"/>
                  </a:ext>
                </a:extLst>
              </a:tr>
              <a:tr h="370840">
                <a:tc>
                  <a:txBody>
                    <a:bodyPr/>
                    <a:lstStyle/>
                    <a:p>
                      <a:pPr marL="171450" marR="0" lvl="0" indent="-1714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Cultural traditions regarding naming of child and having to remain in-house for 30 days prevents registration at online facilities/offices in less than 31 days.</a:t>
                      </a:r>
                    </a:p>
                    <a:p>
                      <a:pPr algn="just"/>
                      <a:endParaRPr lang="en-ZA" sz="1100" dirty="0"/>
                    </a:p>
                  </a:txBody>
                  <a:tcPr/>
                </a:tc>
                <a:tc>
                  <a:txBody>
                    <a:bodyPr/>
                    <a:lstStyle/>
                    <a:p>
                      <a:pPr marL="171450" marR="0" lvl="0" indent="-171450" algn="just" defTabSz="914400" rtl="0" eaLnBrk="1" fontAlgn="ctr" latinLnBrk="0" hangingPunct="1">
                        <a:lnSpc>
                          <a:spcPct val="100000"/>
                        </a:lnSpc>
                        <a:spcBef>
                          <a:spcPts val="0"/>
                        </a:spcBef>
                        <a:spcAft>
                          <a:spcPts val="0"/>
                        </a:spcAft>
                        <a:buClrTx/>
                        <a:buSzTx/>
                        <a:buFont typeface="Arial" charset="0"/>
                        <a:buChar char="•"/>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Awareness of benefits of birth registration within 31 days to be disseminated  to Traditional leaders/</a:t>
                      </a:r>
                      <a:r>
                        <a:rPr kumimoji="0" lang="en-US" sz="1100" b="0" i="0" u="none" strike="noStrike" kern="1200" cap="none" spc="0" normalizeH="0" baseline="0" noProof="0" dirty="0" err="1" smtClean="0">
                          <a:ln>
                            <a:noFill/>
                          </a:ln>
                          <a:solidFill>
                            <a:prstClr val="black"/>
                          </a:solidFill>
                          <a:effectLst/>
                          <a:uLnTx/>
                          <a:uFillTx/>
                          <a:latin typeface="+mn-lt"/>
                          <a:ea typeface="+mn-ea"/>
                          <a:cs typeface="+mn-cs"/>
                        </a:rPr>
                        <a:t>Indunas</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 to communicate to public</a:t>
                      </a:r>
                    </a:p>
                  </a:txBody>
                  <a:tcPr/>
                </a:tc>
                <a:extLst>
                  <a:ext uri="{0D108BD9-81ED-4DB2-BD59-A6C34878D82A}">
                    <a16:rowId xmlns:a16="http://schemas.microsoft.com/office/drawing/2014/main" xmlns="" val="10001"/>
                  </a:ext>
                </a:extLst>
              </a:tr>
              <a:tr h="370840">
                <a:tc>
                  <a:txBody>
                    <a:bodyPr/>
                    <a:lstStyle/>
                    <a:p>
                      <a:pPr marL="171450" marR="0" lvl="0" indent="-171450" algn="just" defTabSz="914400" rtl="0" eaLnBrk="1" fontAlgn="ctr" latinLnBrk="0" hangingPunct="1">
                        <a:lnSpc>
                          <a:spcPct val="100000"/>
                        </a:lnSpc>
                        <a:spcBef>
                          <a:spcPts val="0"/>
                        </a:spcBef>
                        <a:spcAft>
                          <a:spcPts val="0"/>
                        </a:spcAft>
                        <a:buClrTx/>
                        <a:buSzTx/>
                        <a:buFont typeface="Arial" charset="0"/>
                        <a:buChar char="•"/>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Hospitals admitting mothers in Labour without Identification prevents online facilities to register and in some cases wrong ID numbers are captured by hospital based on verbal confirmation of ID numbers of mother. </a:t>
                      </a:r>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prstClr val="black"/>
                          </a:solidFill>
                          <a:effectLst/>
                          <a:uLnTx/>
                          <a:uFillTx/>
                          <a:latin typeface="+mn-lt"/>
                          <a:ea typeface="+mn-ea"/>
                          <a:cs typeface="+mn-cs"/>
                        </a:rPr>
                        <a:t>Dept. needs to get more finger prints verification and printers so that even if the client does not have her id with, we can still verify her fingerprints and capture the application on the sport.</a:t>
                      </a:r>
                    </a:p>
                    <a:p>
                      <a:pPr algn="just"/>
                      <a:endParaRPr lang="en-ZA" sz="1100" dirty="0"/>
                    </a:p>
                  </a:txBody>
                  <a:tcPr/>
                </a:tc>
                <a:extLst>
                  <a:ext uri="{0D108BD9-81ED-4DB2-BD59-A6C34878D82A}">
                    <a16:rowId xmlns:a16="http://schemas.microsoft.com/office/drawing/2014/main" xmlns="" val="10002"/>
                  </a:ext>
                </a:extLst>
              </a:tr>
              <a:tr h="370840">
                <a:tc>
                  <a:txBody>
                    <a:bodyPr/>
                    <a:lstStyle/>
                    <a:p>
                      <a:pPr marL="171450" marR="0" lvl="0" indent="-171450" algn="just" defTabSz="914400" rtl="0" eaLnBrk="1" fontAlgn="ctr" latinLnBrk="0" hangingPunct="1">
                        <a:lnSpc>
                          <a:spcPct val="100000"/>
                        </a:lnSpc>
                        <a:spcBef>
                          <a:spcPts val="0"/>
                        </a:spcBef>
                        <a:spcAft>
                          <a:spcPts val="0"/>
                        </a:spcAft>
                        <a:buClrTx/>
                        <a:buSzTx/>
                        <a:buFont typeface="Arial" charset="0"/>
                        <a:buChar char="•"/>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Unavailability of biological father when consent is required if child is born out of wedlock and mother wants child to bear father’s surname delays registration within 31 days. </a:t>
                      </a:r>
                    </a:p>
                  </a:txBody>
                  <a:tcPr/>
                </a:tc>
                <a:tc>
                  <a:txBody>
                    <a:bodyPr/>
                    <a:lstStyle/>
                    <a:p>
                      <a:pPr algn="just"/>
                      <a:r>
                        <a:rPr kumimoji="0" lang="en-US" sz="1100" b="0" i="0" u="none" strike="noStrike" kern="1200" cap="none" spc="0" normalizeH="0" baseline="0" noProof="0" dirty="0" smtClean="0">
                          <a:ln>
                            <a:noFill/>
                          </a:ln>
                          <a:solidFill>
                            <a:prstClr val="black"/>
                          </a:solidFill>
                          <a:effectLst/>
                          <a:uLnTx/>
                          <a:uFillTx/>
                          <a:latin typeface="+mn-lt"/>
                          <a:ea typeface="+mn-ea"/>
                          <a:cs typeface="+mn-cs"/>
                        </a:rPr>
                        <a:t>Modernizing of birth registration to accommodate second consent similar to the processes of passport applications</a:t>
                      </a:r>
                      <a:endParaRPr lang="en-ZA" sz="1100" dirty="0"/>
                    </a:p>
                  </a:txBody>
                  <a:tcPr/>
                </a:tc>
                <a:extLst>
                  <a:ext uri="{0D108BD9-81ED-4DB2-BD59-A6C34878D82A}">
                    <a16:rowId xmlns:a16="http://schemas.microsoft.com/office/drawing/2014/main" xmlns="" val="10003"/>
                  </a:ext>
                </a:extLst>
              </a:tr>
              <a:tr h="370840">
                <a:tc>
                  <a:txBody>
                    <a:bodyPr/>
                    <a:lstStyle/>
                    <a:p>
                      <a:pPr marL="171450" marR="0" lvl="0" indent="-171450" algn="just" defTabSz="914400" rtl="0" eaLnBrk="1" fontAlgn="ctr" latinLnBrk="0" hangingPunct="1">
                        <a:lnSpc>
                          <a:spcPct val="100000"/>
                        </a:lnSpc>
                        <a:spcBef>
                          <a:spcPts val="0"/>
                        </a:spcBef>
                        <a:spcAft>
                          <a:spcPts val="0"/>
                        </a:spcAft>
                        <a:buClrTx/>
                        <a:buSzTx/>
                        <a:buFont typeface="Arial" charset="0"/>
                        <a:buChar char="•"/>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Converting of notice of birth at hospitals to DHA24PB forms must be delegated and communicated by senior management of Department of Health to all hospitals country wide</a:t>
                      </a:r>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Awareness of processes and procedure required to register births to health facilities and staff</a:t>
                      </a:r>
                    </a:p>
                    <a:p>
                      <a:pPr algn="just"/>
                      <a:endParaRPr lang="en-ZA" sz="1100" dirty="0"/>
                    </a:p>
                  </a:txBody>
                  <a:tcPr/>
                </a:tc>
                <a:extLst>
                  <a:ext uri="{0D108BD9-81ED-4DB2-BD59-A6C34878D82A}">
                    <a16:rowId xmlns:a16="http://schemas.microsoft.com/office/drawing/2014/main" xmlns="" val="10004"/>
                  </a:ext>
                </a:extLst>
              </a:tr>
              <a:tr h="370840">
                <a:tc>
                  <a:txBody>
                    <a:bodyPr/>
                    <a:lstStyle/>
                    <a:p>
                      <a:pPr marL="171450" marR="0" lvl="0" indent="-171450" algn="just" defTabSz="914400" rtl="0" eaLnBrk="1" fontAlgn="ctr" latinLnBrk="0" hangingPunct="1">
                        <a:lnSpc>
                          <a:spcPct val="100000"/>
                        </a:lnSpc>
                        <a:spcBef>
                          <a:spcPts val="0"/>
                        </a:spcBef>
                        <a:spcAft>
                          <a:spcPts val="0"/>
                        </a:spcAft>
                        <a:buClrTx/>
                        <a:buSzTx/>
                        <a:buFont typeface="Arial" charset="0"/>
                        <a:buChar char="•"/>
                        <a:tabLst/>
                        <a:defRPr/>
                      </a:pPr>
                      <a:r>
                        <a:rPr kumimoji="0" lang="en-ZA" sz="1100" b="0" i="0" u="none" strike="noStrike" kern="1200" cap="none" spc="0" normalizeH="0" baseline="0" noProof="0" dirty="0" smtClean="0">
                          <a:ln>
                            <a:noFill/>
                          </a:ln>
                          <a:solidFill>
                            <a:prstClr val="black"/>
                          </a:solidFill>
                          <a:effectLst/>
                          <a:uLnTx/>
                          <a:uFillTx/>
                          <a:latin typeface="+mn-lt"/>
                          <a:ea typeface="+mn-ea"/>
                          <a:cs typeface="+mn-cs"/>
                        </a:rPr>
                        <a:t>No connectivity at some hospital and Service Points </a:t>
                      </a:r>
                      <a:endPar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endParaRPr>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prstClr val="black"/>
                          </a:solidFill>
                          <a:effectLst/>
                          <a:uLnTx/>
                          <a:uFillTx/>
                          <a:latin typeface="+mn-lt"/>
                          <a:ea typeface="+mn-ea"/>
                          <a:cs typeface="+mn-cs"/>
                        </a:rPr>
                        <a:t>IT need to connect the hospitals and find a better connection like in the offices where we can register and print same time.</a:t>
                      </a:r>
                    </a:p>
                    <a:p>
                      <a:pPr algn="just"/>
                      <a:endParaRPr lang="en-ZA" sz="1100" dirty="0"/>
                    </a:p>
                  </a:txBody>
                  <a:tcPr/>
                </a:tc>
                <a:extLst>
                  <a:ext uri="{0D108BD9-81ED-4DB2-BD59-A6C34878D82A}">
                    <a16:rowId xmlns:a16="http://schemas.microsoft.com/office/drawing/2014/main" xmlns="" val="10005"/>
                  </a:ext>
                </a:extLst>
              </a:tr>
              <a:tr h="370840">
                <a:tc>
                  <a:txBody>
                    <a:bodyPr/>
                    <a:lstStyle/>
                    <a:p>
                      <a:pPr marL="171450" marR="0" lvl="0" indent="-171450" algn="just" defTabSz="914400" rtl="0" eaLnBrk="1" fontAlgn="ctr" latinLnBrk="0" hangingPunct="1">
                        <a:lnSpc>
                          <a:spcPct val="100000"/>
                        </a:lnSpc>
                        <a:spcBef>
                          <a:spcPts val="0"/>
                        </a:spcBef>
                        <a:spcAft>
                          <a:spcPts val="0"/>
                        </a:spcAft>
                        <a:buClrTx/>
                        <a:buSzTx/>
                        <a:buFont typeface="Arial" charset="0"/>
                        <a:buChar char="•"/>
                        <a:tabLst/>
                        <a:defRPr/>
                      </a:pPr>
                      <a:r>
                        <a:rPr kumimoji="0" lang="en-ZA" sz="1100" b="0" i="0" u="none" strike="noStrike" kern="1200" cap="none" spc="0" normalizeH="0" baseline="0" noProof="0" dirty="0" smtClean="0">
                          <a:ln>
                            <a:noFill/>
                          </a:ln>
                          <a:solidFill>
                            <a:prstClr val="black"/>
                          </a:solidFill>
                          <a:effectLst/>
                          <a:uLnTx/>
                          <a:uFillTx/>
                          <a:latin typeface="+mn-lt"/>
                          <a:ea typeface="+mn-ea"/>
                          <a:cs typeface="+mn-cs"/>
                        </a:rPr>
                        <a:t>Some hospitals are only visited three times a week due to staff capacity</a:t>
                      </a:r>
                    </a:p>
                  </a:txBody>
                  <a:tcPr/>
                </a:tc>
                <a:tc>
                  <a:txBody>
                    <a:bodyPr/>
                    <a:lstStyle/>
                    <a:p>
                      <a:pPr algn="just"/>
                      <a:r>
                        <a:rPr lang="en-ZA" sz="1100" dirty="0" smtClean="0"/>
                        <a:t>More full time staff is needed at the hospitals-we really don’t have to rely on contract workers and other office based staff to assist with the roaming and collection of certificates</a:t>
                      </a:r>
                      <a:endParaRPr lang="en-ZA" sz="1100" dirty="0"/>
                    </a:p>
                  </a:txBody>
                  <a:tcPr/>
                </a:tc>
                <a:extLst>
                  <a:ext uri="{0D108BD9-81ED-4DB2-BD59-A6C34878D82A}">
                    <a16:rowId xmlns:a16="http://schemas.microsoft.com/office/drawing/2014/main" xmlns="" val="10006"/>
                  </a:ext>
                </a:extLst>
              </a:tr>
              <a:tr h="370840">
                <a:tc>
                  <a:txBody>
                    <a:bodyPr/>
                    <a:lstStyle/>
                    <a:p>
                      <a:pPr marL="171450" marR="0" lvl="0" indent="-171450" algn="just" defTabSz="914400" rtl="0" eaLnBrk="1" fontAlgn="ctr" latinLnBrk="0" hangingPunct="1">
                        <a:lnSpc>
                          <a:spcPct val="100000"/>
                        </a:lnSpc>
                        <a:spcBef>
                          <a:spcPts val="0"/>
                        </a:spcBef>
                        <a:spcAft>
                          <a:spcPts val="0"/>
                        </a:spcAft>
                        <a:buClrTx/>
                        <a:buSzTx/>
                        <a:buFont typeface="Arial" charset="0"/>
                        <a:buChar char="•"/>
                        <a:tabLst/>
                        <a:defRPr/>
                      </a:pPr>
                      <a:r>
                        <a:rPr kumimoji="0" lang="en-ZA" sz="1100" b="0" i="0" u="none" strike="noStrike" kern="1200" cap="none" spc="0" normalizeH="0" baseline="0" noProof="0" dirty="0" smtClean="0">
                          <a:ln>
                            <a:noFill/>
                          </a:ln>
                          <a:solidFill>
                            <a:prstClr val="black"/>
                          </a:solidFill>
                          <a:effectLst/>
                          <a:uLnTx/>
                          <a:uFillTx/>
                          <a:latin typeface="+mn-lt"/>
                          <a:ea typeface="+mn-ea"/>
                          <a:cs typeface="+mn-cs"/>
                        </a:rPr>
                        <a:t>No online verification to verify parents to combat fraud and false registration </a:t>
                      </a:r>
                    </a:p>
                  </a:txBody>
                  <a:tcPr/>
                </a:tc>
                <a:tc>
                  <a:txBody>
                    <a:bodyPr/>
                    <a:lstStyle/>
                    <a:p>
                      <a:pPr algn="just"/>
                      <a:r>
                        <a:rPr lang="en-ZA" sz="1100" dirty="0" smtClean="0"/>
                        <a:t>Online verification to be rolled out to hospital.</a:t>
                      </a:r>
                      <a:endParaRPr lang="en-ZA" sz="1100" dirty="0"/>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32881506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4" y="274638"/>
            <a:ext cx="8229600" cy="723983"/>
          </a:xfrm>
        </p:spPr>
        <p:txBody>
          <a:bodyPr>
            <a:normAutofit fontScale="90000"/>
          </a:bodyPr>
          <a:lstStyle/>
          <a:p>
            <a:r>
              <a:rPr lang="en-ZA" dirty="0" smtClean="0"/>
              <a:t>Health Facility Birth Registration </a:t>
            </a: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4278949415"/>
              </p:ext>
            </p:extLst>
          </p:nvPr>
        </p:nvGraphicFramePr>
        <p:xfrm>
          <a:off x="197888" y="1136834"/>
          <a:ext cx="8401824" cy="4332192"/>
        </p:xfrm>
        <a:graphic>
          <a:graphicData uri="http://schemas.openxmlformats.org/drawingml/2006/table">
            <a:tbl>
              <a:tblPr firstRow="1" bandRow="1"/>
              <a:tblGrid>
                <a:gridCol w="847128">
                  <a:extLst>
                    <a:ext uri="{9D8B030D-6E8A-4147-A177-3AD203B41FA5}">
                      <a16:colId xmlns:a16="http://schemas.microsoft.com/office/drawing/2014/main" xmlns="" val="3341102400"/>
                    </a:ext>
                  </a:extLst>
                </a:gridCol>
                <a:gridCol w="1090726">
                  <a:extLst>
                    <a:ext uri="{9D8B030D-6E8A-4147-A177-3AD203B41FA5}">
                      <a16:colId xmlns:a16="http://schemas.microsoft.com/office/drawing/2014/main" xmlns="" val="20000"/>
                    </a:ext>
                  </a:extLst>
                </a:gridCol>
                <a:gridCol w="412957">
                  <a:extLst>
                    <a:ext uri="{9D8B030D-6E8A-4147-A177-3AD203B41FA5}">
                      <a16:colId xmlns:a16="http://schemas.microsoft.com/office/drawing/2014/main" xmlns="" val="20001"/>
                    </a:ext>
                  </a:extLst>
                </a:gridCol>
                <a:gridCol w="457404">
                  <a:extLst>
                    <a:ext uri="{9D8B030D-6E8A-4147-A177-3AD203B41FA5}">
                      <a16:colId xmlns:a16="http://schemas.microsoft.com/office/drawing/2014/main" xmlns="" val="20002"/>
                    </a:ext>
                  </a:extLst>
                </a:gridCol>
                <a:gridCol w="487448">
                  <a:extLst>
                    <a:ext uri="{9D8B030D-6E8A-4147-A177-3AD203B41FA5}">
                      <a16:colId xmlns:a16="http://schemas.microsoft.com/office/drawing/2014/main" xmlns="" val="20008"/>
                    </a:ext>
                  </a:extLst>
                </a:gridCol>
                <a:gridCol w="557085">
                  <a:extLst>
                    <a:ext uri="{9D8B030D-6E8A-4147-A177-3AD203B41FA5}">
                      <a16:colId xmlns:a16="http://schemas.microsoft.com/office/drawing/2014/main" xmlns="" val="20009"/>
                    </a:ext>
                  </a:extLst>
                </a:gridCol>
                <a:gridCol w="568689">
                  <a:extLst>
                    <a:ext uri="{9D8B030D-6E8A-4147-A177-3AD203B41FA5}">
                      <a16:colId xmlns:a16="http://schemas.microsoft.com/office/drawing/2014/main" xmlns="" val="20010"/>
                    </a:ext>
                  </a:extLst>
                </a:gridCol>
                <a:gridCol w="510660">
                  <a:extLst>
                    <a:ext uri="{9D8B030D-6E8A-4147-A177-3AD203B41FA5}">
                      <a16:colId xmlns:a16="http://schemas.microsoft.com/office/drawing/2014/main" xmlns="" val="365207159"/>
                    </a:ext>
                  </a:extLst>
                </a:gridCol>
                <a:gridCol w="544052">
                  <a:extLst>
                    <a:ext uri="{9D8B030D-6E8A-4147-A177-3AD203B41FA5}">
                      <a16:colId xmlns:a16="http://schemas.microsoft.com/office/drawing/2014/main" xmlns="" val="20011"/>
                    </a:ext>
                  </a:extLst>
                </a:gridCol>
                <a:gridCol w="518000">
                  <a:extLst>
                    <a:ext uri="{9D8B030D-6E8A-4147-A177-3AD203B41FA5}">
                      <a16:colId xmlns:a16="http://schemas.microsoft.com/office/drawing/2014/main" xmlns="" val="20012"/>
                    </a:ext>
                  </a:extLst>
                </a:gridCol>
                <a:gridCol w="481535">
                  <a:extLst>
                    <a:ext uri="{9D8B030D-6E8A-4147-A177-3AD203B41FA5}">
                      <a16:colId xmlns:a16="http://schemas.microsoft.com/office/drawing/2014/main" xmlns="" val="20013"/>
                    </a:ext>
                  </a:extLst>
                </a:gridCol>
                <a:gridCol w="481535">
                  <a:extLst>
                    <a:ext uri="{9D8B030D-6E8A-4147-A177-3AD203B41FA5}">
                      <a16:colId xmlns:a16="http://schemas.microsoft.com/office/drawing/2014/main" xmlns="" val="253353730"/>
                    </a:ext>
                  </a:extLst>
                </a:gridCol>
                <a:gridCol w="481535">
                  <a:extLst>
                    <a:ext uri="{9D8B030D-6E8A-4147-A177-3AD203B41FA5}">
                      <a16:colId xmlns:a16="http://schemas.microsoft.com/office/drawing/2014/main" xmlns="" val="2669733171"/>
                    </a:ext>
                  </a:extLst>
                </a:gridCol>
                <a:gridCol w="481535">
                  <a:extLst>
                    <a:ext uri="{9D8B030D-6E8A-4147-A177-3AD203B41FA5}">
                      <a16:colId xmlns:a16="http://schemas.microsoft.com/office/drawing/2014/main" xmlns="" val="2765625928"/>
                    </a:ext>
                  </a:extLst>
                </a:gridCol>
                <a:gridCol w="481535">
                  <a:extLst>
                    <a:ext uri="{9D8B030D-6E8A-4147-A177-3AD203B41FA5}">
                      <a16:colId xmlns:a16="http://schemas.microsoft.com/office/drawing/2014/main" xmlns="" val="316070389"/>
                    </a:ext>
                  </a:extLst>
                </a:gridCol>
              </a:tblGrid>
              <a:tr h="465594">
                <a:tc rowSpan="2">
                  <a:txBody>
                    <a:bodyPr/>
                    <a:lstStyle/>
                    <a:p>
                      <a:pPr algn="ctr"/>
                      <a:r>
                        <a:rPr lang="en-US" sz="1000" b="1" dirty="0" smtClean="0">
                          <a:solidFill>
                            <a:schemeClr val="tx1"/>
                          </a:solidFill>
                          <a:latin typeface="Arial" pitchFamily="34" charset="0"/>
                          <a:cs typeface="Arial" pitchFamily="34" charset="0"/>
                        </a:rPr>
                        <a:t>District</a:t>
                      </a:r>
                      <a:endParaRPr lang="en-US" sz="10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r>
                        <a:rPr lang="en-US" sz="1000" b="1" dirty="0" smtClean="0">
                          <a:solidFill>
                            <a:schemeClr val="tx1"/>
                          </a:solidFill>
                          <a:latin typeface="Arial" pitchFamily="34" charset="0"/>
                          <a:cs typeface="Arial" pitchFamily="34" charset="0"/>
                        </a:rPr>
                        <a:t>Health Facility</a:t>
                      </a:r>
                      <a:endParaRPr lang="en-US" sz="10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gridSpan="2">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r>
                        <a:rPr lang="en-US" sz="1000" b="1" dirty="0" smtClean="0">
                          <a:solidFill>
                            <a:schemeClr val="tx1"/>
                          </a:solidFill>
                          <a:latin typeface="Arial" pitchFamily="34" charset="0"/>
                          <a:cs typeface="Arial" pitchFamily="34" charset="0"/>
                        </a:rPr>
                        <a:t>Hospital </a:t>
                      </a:r>
                      <a:endParaRPr lang="en-US" sz="1000" b="1" dirty="0">
                        <a:solidFill>
                          <a:schemeClr val="tx1"/>
                        </a:solidFill>
                        <a:latin typeface="Arial" pitchFamily="34" charset="0"/>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endParaRPr lang="en-ZA"/>
                    </a:p>
                  </a:txBody>
                  <a:tcPr/>
                </a:tc>
                <a:tc rowSpan="2">
                  <a:txBody>
                    <a:bodyPr/>
                    <a:lstStyle/>
                    <a:p>
                      <a:pPr algn="ctr" fontAlgn="ctr"/>
                      <a:r>
                        <a:rPr lang="en-ZA" sz="1100" b="1" i="0" u="none" strike="noStrike" dirty="0">
                          <a:solidFill>
                            <a:srgbClr val="000000"/>
                          </a:solidFill>
                          <a:effectLst/>
                          <a:latin typeface="Calibri" panose="020F0502020204030204" pitchFamily="34" charset="0"/>
                        </a:rPr>
                        <a:t>Annual </a:t>
                      </a:r>
                      <a:r>
                        <a:rPr lang="en-ZA" sz="1100" b="1" i="0" u="none" strike="noStrike" dirty="0" smtClean="0">
                          <a:solidFill>
                            <a:srgbClr val="000000"/>
                          </a:solidFill>
                          <a:effectLst/>
                          <a:latin typeface="Calibri" panose="020F0502020204030204" pitchFamily="34" charset="0"/>
                        </a:rPr>
                        <a:t>Target 2018/19</a:t>
                      </a:r>
                      <a:endParaRPr lang="en-ZA"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ctr" fontAlgn="ctr"/>
                      <a:r>
                        <a:rPr lang="en-ZA" sz="1100" b="1" i="0" u="none" strike="noStrike" dirty="0">
                          <a:solidFill>
                            <a:srgbClr val="000000"/>
                          </a:solidFill>
                          <a:effectLst/>
                          <a:latin typeface="Calibri" panose="020F0502020204030204" pitchFamily="34" charset="0"/>
                        </a:rPr>
                        <a:t>Q1 Performance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ctr" fontAlgn="ctr"/>
                      <a:r>
                        <a:rPr lang="en-ZA" sz="1100" b="1" i="0" u="none" strike="noStrike" dirty="0">
                          <a:solidFill>
                            <a:srgbClr val="000000"/>
                          </a:solidFill>
                          <a:effectLst/>
                          <a:latin typeface="Calibri" panose="020F0502020204030204" pitchFamily="34" charset="0"/>
                        </a:rPr>
                        <a:t>Q2 Performance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ctr" fontAlgn="ctr"/>
                      <a:r>
                        <a:rPr lang="en-ZA" sz="1100" b="1" i="0" u="none" strike="noStrike" dirty="0">
                          <a:solidFill>
                            <a:srgbClr val="000000"/>
                          </a:solidFill>
                          <a:effectLst/>
                          <a:latin typeface="Calibri" panose="020F0502020204030204" pitchFamily="34" charset="0"/>
                        </a:rPr>
                        <a:t>Q3 Performance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ctr" fontAlgn="ctr"/>
                      <a:r>
                        <a:rPr lang="en-ZA" sz="1100" b="1" i="0" u="none" strike="noStrike" dirty="0">
                          <a:solidFill>
                            <a:srgbClr val="000000"/>
                          </a:solidFill>
                          <a:effectLst/>
                          <a:latin typeface="Calibri" panose="020F0502020204030204" pitchFamily="34" charset="0"/>
                        </a:rPr>
                        <a:t>Q4 Performance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a:solidFill>
                            <a:srgbClr val="000000"/>
                          </a:solidFill>
                          <a:effectLst/>
                          <a:latin typeface="Calibri" panose="020F0502020204030204" pitchFamily="34" charset="0"/>
                        </a:rPr>
                        <a:t>YTD </a:t>
                      </a:r>
                      <a:r>
                        <a:rPr lang="en-ZA" sz="1100" b="1" i="0" u="none" strike="noStrike" dirty="0" smtClean="0">
                          <a:solidFill>
                            <a:srgbClr val="000000"/>
                          </a:solidFill>
                          <a:effectLst/>
                          <a:latin typeface="Calibri" panose="020F0502020204030204" pitchFamily="34" charset="0"/>
                        </a:rPr>
                        <a:t>Performance 2018/19</a:t>
                      </a:r>
                      <a:endParaRPr lang="en-ZA"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a:solidFill>
                            <a:srgbClr val="000000"/>
                          </a:solidFill>
                          <a:effectLst/>
                          <a:latin typeface="Calibri" panose="020F0502020204030204" pitchFamily="34" charset="0"/>
                        </a:rPr>
                        <a:t>Variance YTD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smtClean="0">
                          <a:solidFill>
                            <a:srgbClr val="000000"/>
                          </a:solidFill>
                          <a:effectLst/>
                          <a:latin typeface="Calibri" panose="020F0502020204030204" pitchFamily="34" charset="0"/>
                        </a:rPr>
                        <a:t>Annual Target 2019/20</a:t>
                      </a:r>
                      <a:endParaRPr lang="en-ZA"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smtClean="0">
                          <a:solidFill>
                            <a:srgbClr val="000000"/>
                          </a:solidFill>
                          <a:effectLst/>
                          <a:latin typeface="Calibri" panose="020F0502020204030204" pitchFamily="34" charset="0"/>
                        </a:rPr>
                        <a:t>Q1 Target</a:t>
                      </a:r>
                      <a:endParaRPr lang="en-ZA"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ZA" sz="1100" b="1" i="0" u="none" strike="noStrike" dirty="0" smtClean="0">
                          <a:solidFill>
                            <a:srgbClr val="000000"/>
                          </a:solidFill>
                          <a:effectLst/>
                          <a:latin typeface="Calibri" panose="020F0502020204030204" pitchFamily="34" charset="0"/>
                        </a:rPr>
                        <a:t>Q1 Performance</a:t>
                      </a:r>
                    </a:p>
                    <a:p>
                      <a:pPr algn="l" fontAlgn="b"/>
                      <a:endParaRPr lang="en-ZA"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smtClean="0">
                          <a:solidFill>
                            <a:srgbClr val="000000"/>
                          </a:solidFill>
                          <a:effectLst/>
                          <a:latin typeface="Calibri" panose="020F0502020204030204" pitchFamily="34" charset="0"/>
                        </a:rPr>
                        <a:t>Variance</a:t>
                      </a:r>
                      <a:endParaRPr lang="en-ZA"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876077">
                <a:tc vMerge="1">
                  <a:txBody>
                    <a:bodyPr/>
                    <a:lstStyle/>
                    <a:p>
                      <a:endParaRPr lang="en-ZA"/>
                    </a:p>
                  </a:txBody>
                  <a:tcPr/>
                </a:tc>
                <a:tc vMerge="1">
                  <a:txBody>
                    <a:bodyPr/>
                    <a:lstStyle/>
                    <a:p>
                      <a:endParaRPr lang="en-ZA"/>
                    </a:p>
                  </a:txBody>
                  <a:tcPr/>
                </a:tc>
                <a:tc>
                  <a:txBody>
                    <a:bodyPr/>
                    <a:lstStyle/>
                    <a:p>
                      <a:pPr algn="ctr"/>
                      <a:r>
                        <a:rPr lang="en-US" sz="1000" b="1" dirty="0" smtClean="0">
                          <a:solidFill>
                            <a:schemeClr val="tx1"/>
                          </a:solidFill>
                          <a:latin typeface="Arial" pitchFamily="34" charset="0"/>
                          <a:cs typeface="Arial" pitchFamily="34" charset="0"/>
                        </a:rPr>
                        <a:t>Connected</a:t>
                      </a:r>
                      <a:endParaRPr lang="en-US" sz="10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a:r>
                        <a:rPr lang="en-US" sz="1000" b="1" dirty="0" smtClean="0">
                          <a:solidFill>
                            <a:schemeClr val="tx1"/>
                          </a:solidFill>
                          <a:latin typeface="Arial" pitchFamily="34" charset="0"/>
                          <a:cs typeface="Arial" pitchFamily="34" charset="0"/>
                        </a:rPr>
                        <a:t># Staff </a:t>
                      </a:r>
                      <a:endParaRPr lang="en-US" sz="10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l" fontAlgn="b"/>
                      <a:endParaRPr lang="en-ZA" sz="1100" b="1" i="0" u="none" strike="noStrike" dirty="0">
                        <a:solidFill>
                          <a:srgbClr val="000000"/>
                        </a:solidFill>
                        <a:effectLst/>
                        <a:latin typeface="Calibri" panose="020F0502020204030204" pitchFamily="34" charset="0"/>
                      </a:endParaRPr>
                    </a:p>
                  </a:txBody>
                  <a:tcPr marL="9525" marR="9525" marT="9525" marB="0" anchor="b">
                    <a:lnT w="12700" cap="flat" cmpd="sng" algn="ctr">
                      <a:solidFill>
                        <a:srgbClr val="000000"/>
                      </a:solidFill>
                      <a:prstDash val="solid"/>
                      <a:round/>
                      <a:headEnd type="none" w="med" len="med"/>
                      <a:tailEnd type="none" w="med" len="med"/>
                    </a:lnT>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1"/>
                  </a:ext>
                </a:extLst>
              </a:tr>
              <a:tr h="372979">
                <a:tc>
                  <a:txBody>
                    <a:bodyPr/>
                    <a:lstStyle/>
                    <a:p>
                      <a:pPr algn="l"/>
                      <a:r>
                        <a:rPr lang="en-US" sz="1000" dirty="0" smtClean="0">
                          <a:latin typeface="Arial" pitchFamily="34" charset="0"/>
                          <a:cs typeface="Arial" pitchFamily="34" charset="0"/>
                        </a:rPr>
                        <a:t>Capricorn</a:t>
                      </a:r>
                      <a:endParaRPr lang="en-US" sz="1000" dirty="0">
                        <a:latin typeface="Arial" pitchFamily="34" charset="0"/>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Blouberg CHC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Y</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1</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200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40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79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90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84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a:solidFill>
                            <a:srgbClr val="000000"/>
                          </a:solidFill>
                          <a:effectLst/>
                          <a:latin typeface="Arial" panose="020B0604020202020204" pitchFamily="34" charset="0"/>
                          <a:cs typeface="Arial" panose="020B0604020202020204" pitchFamily="34" charset="0"/>
                        </a:rPr>
                        <a:t>293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93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143</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36</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b"/>
                      <a:r>
                        <a:rPr lang="en-ZA" sz="1000" b="1" i="0" u="none" strike="noStrike" dirty="0">
                          <a:solidFill>
                            <a:srgbClr val="000000"/>
                          </a:solidFill>
                          <a:effectLst/>
                          <a:latin typeface="Arial" panose="020B0604020202020204" pitchFamily="34" charset="0"/>
                          <a:cs typeface="Arial" panose="020B0604020202020204" pitchFamily="34" charset="0"/>
                        </a:rPr>
                        <a:t>88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52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3"/>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Capricorn</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Botlokwa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Y</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1</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1199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252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326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237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484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1299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chemeClr val="tx1"/>
                          </a:solidFill>
                          <a:effectLst/>
                          <a:latin typeface="Arial" panose="020B0604020202020204" pitchFamily="34" charset="0"/>
                          <a:cs typeface="Arial" panose="020B0604020202020204" pitchFamily="34" charset="0"/>
                        </a:rPr>
                        <a:t>100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1215</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309</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b"/>
                      <a:r>
                        <a:rPr lang="en-ZA" sz="1000" b="1" i="0" u="none" strike="noStrike" dirty="0">
                          <a:solidFill>
                            <a:srgbClr val="FF0000"/>
                          </a:solidFill>
                          <a:effectLst/>
                          <a:latin typeface="Arial" panose="020B0604020202020204" pitchFamily="34" charset="0"/>
                          <a:cs typeface="Arial" panose="020B0604020202020204" pitchFamily="34" charset="0"/>
                        </a:rPr>
                        <a:t>288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4"/>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Capricorn</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Helene Franz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Y</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1</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2772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777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759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709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814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3059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287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2650</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674</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b"/>
                      <a:r>
                        <a:rPr lang="en-ZA" sz="1000" b="1" i="0" u="none" strike="noStrike" dirty="0">
                          <a:solidFill>
                            <a:schemeClr val="tx1"/>
                          </a:solidFill>
                          <a:effectLst/>
                          <a:latin typeface="Arial" panose="020B0604020202020204" pitchFamily="34" charset="0"/>
                          <a:cs typeface="Arial" panose="020B0604020202020204" pitchFamily="34" charset="0"/>
                        </a:rPr>
                        <a:t>787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chemeClr val="tx1"/>
                          </a:solidFill>
                          <a:effectLst/>
                          <a:latin typeface="Arial" panose="020B0604020202020204" pitchFamily="34" charset="0"/>
                          <a:cs typeface="Arial" panose="020B0604020202020204" pitchFamily="34" charset="0"/>
                        </a:rPr>
                        <a:t>113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5"/>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Capricorn</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Lebowakgomo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Y</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1</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3488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982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854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827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925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a:solidFill>
                            <a:srgbClr val="000000"/>
                          </a:solidFill>
                          <a:effectLst/>
                          <a:latin typeface="Arial" panose="020B0604020202020204" pitchFamily="34" charset="0"/>
                          <a:cs typeface="Arial" panose="020B0604020202020204" pitchFamily="34" charset="0"/>
                        </a:rPr>
                        <a:t>3588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chemeClr val="tx1"/>
                          </a:solidFill>
                          <a:effectLst/>
                          <a:latin typeface="Arial" panose="020B0604020202020204" pitchFamily="34" charset="0"/>
                          <a:cs typeface="Arial" panose="020B0604020202020204" pitchFamily="34" charset="0"/>
                        </a:rPr>
                        <a:t>100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3080</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783</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b"/>
                      <a:r>
                        <a:rPr lang="en-ZA" sz="1000" b="1" i="0" u="none" strike="noStrike" dirty="0">
                          <a:solidFill>
                            <a:schemeClr val="tx1"/>
                          </a:solidFill>
                          <a:effectLst/>
                          <a:latin typeface="Arial" panose="020B0604020202020204" pitchFamily="34" charset="0"/>
                          <a:cs typeface="Arial" panose="020B0604020202020204" pitchFamily="34" charset="0"/>
                        </a:rPr>
                        <a:t>909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chemeClr val="tx1"/>
                          </a:solidFill>
                          <a:effectLst/>
                          <a:latin typeface="Arial" panose="020B0604020202020204" pitchFamily="34" charset="0"/>
                          <a:cs typeface="Arial" panose="020B0604020202020204" pitchFamily="34" charset="0"/>
                        </a:rPr>
                        <a:t>126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6"/>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Capricorn</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Limpopo Private Medi Clinic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Y</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1</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3547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843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826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775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884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3328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-219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0</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0</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b"/>
                      <a:r>
                        <a:rPr lang="en-ZA" sz="1000" b="1" i="0" u="none" strike="noStrike" dirty="0">
                          <a:solidFill>
                            <a:schemeClr val="tx1"/>
                          </a:solidFill>
                          <a:effectLst/>
                          <a:latin typeface="Arial" panose="020B0604020202020204" pitchFamily="34" charset="0"/>
                          <a:cs typeface="Arial" panose="020B0604020202020204" pitchFamily="34" charset="0"/>
                        </a:rPr>
                        <a:t>824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chemeClr val="tx1"/>
                          </a:solidFill>
                          <a:effectLst/>
                          <a:latin typeface="Arial" panose="020B0604020202020204" pitchFamily="34" charset="0"/>
                          <a:cs typeface="Arial" panose="020B0604020202020204" pitchFamily="34" charset="0"/>
                        </a:rPr>
                        <a:t>824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7"/>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Capricorn</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Mankweng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4317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1332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1404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1369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1294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5399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1082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5632</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1432</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b"/>
                      <a:r>
                        <a:rPr lang="en-ZA" sz="1000" b="1" i="0" u="none" strike="noStrike" dirty="0">
                          <a:solidFill>
                            <a:srgbClr val="FF0000"/>
                          </a:solidFill>
                          <a:effectLst/>
                          <a:latin typeface="Arial" panose="020B0604020202020204" pitchFamily="34" charset="0"/>
                          <a:cs typeface="Arial" panose="020B0604020202020204" pitchFamily="34" charset="0"/>
                        </a:rPr>
                        <a:t>1306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-126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8"/>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Capricorn</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Pietersburg(Polokwane)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2717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692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618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504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649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2463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-254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2210</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562</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b"/>
                      <a:r>
                        <a:rPr lang="en-ZA" sz="1000" b="1" i="0" u="none" strike="noStrike" dirty="0">
                          <a:solidFill>
                            <a:schemeClr val="tx1"/>
                          </a:solidFill>
                          <a:effectLst/>
                          <a:latin typeface="Arial" panose="020B0604020202020204" pitchFamily="34" charset="0"/>
                          <a:cs typeface="Arial" panose="020B0604020202020204" pitchFamily="34" charset="0"/>
                        </a:rPr>
                        <a:t>714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chemeClr val="tx1"/>
                          </a:solidFill>
                          <a:effectLst/>
                          <a:latin typeface="Arial" panose="020B0604020202020204" pitchFamily="34" charset="0"/>
                          <a:cs typeface="Arial" panose="020B0604020202020204" pitchFamily="34" charset="0"/>
                        </a:rPr>
                        <a:t>152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351018870"/>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Capricorn</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Seshego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3357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947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1055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1006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949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3957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600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3630</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923</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b"/>
                      <a:r>
                        <a:rPr lang="en-ZA" sz="1000" b="1" i="0" u="none" strike="noStrike">
                          <a:solidFill>
                            <a:schemeClr val="tx1"/>
                          </a:solidFill>
                          <a:effectLst/>
                          <a:latin typeface="Arial" panose="020B0604020202020204" pitchFamily="34" charset="0"/>
                          <a:cs typeface="Arial" panose="020B0604020202020204" pitchFamily="34" charset="0"/>
                        </a:rPr>
                        <a:t>995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chemeClr val="tx1"/>
                          </a:solidFill>
                          <a:effectLst/>
                          <a:latin typeface="Arial" panose="020B0604020202020204" pitchFamily="34" charset="0"/>
                          <a:cs typeface="Arial" panose="020B0604020202020204" pitchFamily="34" charset="0"/>
                        </a:rPr>
                        <a:t>72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3396173858"/>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Capricorn</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Zebediela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1518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407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494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443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1756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238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1508</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384</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b"/>
                      <a:r>
                        <a:rPr lang="en-ZA" sz="1000" b="1" i="0" u="none" strike="noStrike">
                          <a:solidFill>
                            <a:schemeClr val="tx1"/>
                          </a:solidFill>
                          <a:effectLst/>
                          <a:latin typeface="Arial" panose="020B0604020202020204" pitchFamily="34" charset="0"/>
                          <a:cs typeface="Arial" panose="020B0604020202020204" pitchFamily="34" charset="0"/>
                        </a:rPr>
                        <a:t>391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chemeClr val="tx1"/>
                          </a:solidFill>
                          <a:effectLst/>
                          <a:latin typeface="Arial" panose="020B0604020202020204" pitchFamily="34" charset="0"/>
                          <a:cs typeface="Arial" panose="020B0604020202020204" pitchFamily="34" charset="0"/>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3690209336"/>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Capricorn</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W.F Knobel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1771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504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448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444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471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1867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chemeClr val="tx1"/>
                          </a:solidFill>
                          <a:effectLst/>
                          <a:latin typeface="Arial" panose="020B0604020202020204" pitchFamily="34" charset="0"/>
                          <a:cs typeface="Arial" panose="020B0604020202020204" pitchFamily="34" charset="0"/>
                        </a:rPr>
                        <a:t>96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1504</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382</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b"/>
                      <a:r>
                        <a:rPr lang="en-ZA" sz="1000" b="1" i="0" u="none" strike="noStrike">
                          <a:solidFill>
                            <a:schemeClr val="tx1"/>
                          </a:solidFill>
                          <a:effectLst/>
                          <a:latin typeface="Arial" panose="020B0604020202020204" pitchFamily="34" charset="0"/>
                          <a:cs typeface="Arial" panose="020B0604020202020204" pitchFamily="34" charset="0"/>
                        </a:rPr>
                        <a:t>513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chemeClr val="tx1"/>
                          </a:solidFill>
                          <a:effectLst/>
                          <a:latin typeface="Arial" panose="020B0604020202020204" pitchFamily="34" charset="0"/>
                          <a:cs typeface="Arial" panose="020B0604020202020204" pitchFamily="34" charset="0"/>
                        </a:rPr>
                        <a:t>131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870414746"/>
                  </a:ext>
                </a:extLst>
              </a:tr>
            </a:tbl>
          </a:graphicData>
        </a:graphic>
      </p:graphicFrame>
      <p:sp>
        <p:nvSpPr>
          <p:cNvPr id="3" name="Slide Number Placeholder 2"/>
          <p:cNvSpPr>
            <a:spLocks noGrp="1"/>
          </p:cNvSpPr>
          <p:nvPr>
            <p:ph type="sldNum" sz="quarter" idx="12"/>
          </p:nvPr>
        </p:nvSpPr>
        <p:spPr>
          <a:xfrm>
            <a:off x="7010400" y="6492875"/>
            <a:ext cx="2133600" cy="365125"/>
          </a:xfrm>
        </p:spPr>
        <p:txBody>
          <a:bodyPr/>
          <a:lstStyle/>
          <a:p>
            <a:fld id="{2538E8B7-8BD9-9F48-9FB6-4E0DFEDB8449}" type="slidenum">
              <a:rPr lang="en-US" b="1" smtClean="0">
                <a:solidFill>
                  <a:schemeClr val="tx1"/>
                </a:solidFill>
              </a:rPr>
              <a:pPr/>
              <a:t>18</a:t>
            </a:fld>
            <a:endParaRPr lang="en-US" b="1" dirty="0">
              <a:solidFill>
                <a:schemeClr val="tx1"/>
              </a:solidFill>
            </a:endParaRPr>
          </a:p>
        </p:txBody>
      </p:sp>
    </p:spTree>
    <p:extLst>
      <p:ext uri="{BB962C8B-B14F-4D97-AF65-F5344CB8AC3E}">
        <p14:creationId xmlns:p14="http://schemas.microsoft.com/office/powerpoint/2010/main" xmlns="" val="7044276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261" y="106196"/>
            <a:ext cx="8229600" cy="795808"/>
          </a:xfrm>
        </p:spPr>
        <p:txBody>
          <a:bodyPr/>
          <a:lstStyle/>
          <a:p>
            <a:r>
              <a:rPr lang="en-ZA" dirty="0" smtClean="0"/>
              <a:t>Health Facility Birth Registration </a:t>
            </a: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1869556844"/>
              </p:ext>
            </p:extLst>
          </p:nvPr>
        </p:nvGraphicFramePr>
        <p:xfrm>
          <a:off x="197883" y="902004"/>
          <a:ext cx="8512977" cy="4909133"/>
        </p:xfrm>
        <a:graphic>
          <a:graphicData uri="http://schemas.openxmlformats.org/drawingml/2006/table">
            <a:tbl>
              <a:tblPr firstRow="1" bandRow="1"/>
              <a:tblGrid>
                <a:gridCol w="1013482">
                  <a:extLst>
                    <a:ext uri="{9D8B030D-6E8A-4147-A177-3AD203B41FA5}">
                      <a16:colId xmlns:a16="http://schemas.microsoft.com/office/drawing/2014/main" xmlns="" val="3341102400"/>
                    </a:ext>
                  </a:extLst>
                </a:gridCol>
                <a:gridCol w="934832">
                  <a:extLst>
                    <a:ext uri="{9D8B030D-6E8A-4147-A177-3AD203B41FA5}">
                      <a16:colId xmlns:a16="http://schemas.microsoft.com/office/drawing/2014/main" xmlns="" val="20000"/>
                    </a:ext>
                  </a:extLst>
                </a:gridCol>
                <a:gridCol w="458232">
                  <a:extLst>
                    <a:ext uri="{9D8B030D-6E8A-4147-A177-3AD203B41FA5}">
                      <a16:colId xmlns:a16="http://schemas.microsoft.com/office/drawing/2014/main" xmlns="" val="20001"/>
                    </a:ext>
                  </a:extLst>
                </a:gridCol>
                <a:gridCol w="380194">
                  <a:extLst>
                    <a:ext uri="{9D8B030D-6E8A-4147-A177-3AD203B41FA5}">
                      <a16:colId xmlns:a16="http://schemas.microsoft.com/office/drawing/2014/main" xmlns="" val="20002"/>
                    </a:ext>
                  </a:extLst>
                </a:gridCol>
                <a:gridCol w="499005">
                  <a:extLst>
                    <a:ext uri="{9D8B030D-6E8A-4147-A177-3AD203B41FA5}">
                      <a16:colId xmlns:a16="http://schemas.microsoft.com/office/drawing/2014/main" xmlns="" val="20008"/>
                    </a:ext>
                  </a:extLst>
                </a:gridCol>
                <a:gridCol w="570292">
                  <a:extLst>
                    <a:ext uri="{9D8B030D-6E8A-4147-A177-3AD203B41FA5}">
                      <a16:colId xmlns:a16="http://schemas.microsoft.com/office/drawing/2014/main" xmlns="" val="20009"/>
                    </a:ext>
                  </a:extLst>
                </a:gridCol>
                <a:gridCol w="582175">
                  <a:extLst>
                    <a:ext uri="{9D8B030D-6E8A-4147-A177-3AD203B41FA5}">
                      <a16:colId xmlns:a16="http://schemas.microsoft.com/office/drawing/2014/main" xmlns="" val="20010"/>
                    </a:ext>
                  </a:extLst>
                </a:gridCol>
                <a:gridCol w="522768">
                  <a:extLst>
                    <a:ext uri="{9D8B030D-6E8A-4147-A177-3AD203B41FA5}">
                      <a16:colId xmlns:a16="http://schemas.microsoft.com/office/drawing/2014/main" xmlns="" val="365207159"/>
                    </a:ext>
                  </a:extLst>
                </a:gridCol>
                <a:gridCol w="556954">
                  <a:extLst>
                    <a:ext uri="{9D8B030D-6E8A-4147-A177-3AD203B41FA5}">
                      <a16:colId xmlns:a16="http://schemas.microsoft.com/office/drawing/2014/main" xmlns="" val="20011"/>
                    </a:ext>
                  </a:extLst>
                </a:gridCol>
                <a:gridCol w="530283">
                  <a:extLst>
                    <a:ext uri="{9D8B030D-6E8A-4147-A177-3AD203B41FA5}">
                      <a16:colId xmlns:a16="http://schemas.microsoft.com/office/drawing/2014/main" xmlns="" val="20012"/>
                    </a:ext>
                  </a:extLst>
                </a:gridCol>
                <a:gridCol w="492952">
                  <a:extLst>
                    <a:ext uri="{9D8B030D-6E8A-4147-A177-3AD203B41FA5}">
                      <a16:colId xmlns:a16="http://schemas.microsoft.com/office/drawing/2014/main" xmlns="" val="20013"/>
                    </a:ext>
                  </a:extLst>
                </a:gridCol>
                <a:gridCol w="492952">
                  <a:extLst>
                    <a:ext uri="{9D8B030D-6E8A-4147-A177-3AD203B41FA5}">
                      <a16:colId xmlns:a16="http://schemas.microsoft.com/office/drawing/2014/main" xmlns="" val="720626421"/>
                    </a:ext>
                  </a:extLst>
                </a:gridCol>
                <a:gridCol w="492952">
                  <a:extLst>
                    <a:ext uri="{9D8B030D-6E8A-4147-A177-3AD203B41FA5}">
                      <a16:colId xmlns:a16="http://schemas.microsoft.com/office/drawing/2014/main" xmlns="" val="3843762399"/>
                    </a:ext>
                  </a:extLst>
                </a:gridCol>
                <a:gridCol w="492952">
                  <a:extLst>
                    <a:ext uri="{9D8B030D-6E8A-4147-A177-3AD203B41FA5}">
                      <a16:colId xmlns:a16="http://schemas.microsoft.com/office/drawing/2014/main" xmlns="" val="3903041010"/>
                    </a:ext>
                  </a:extLst>
                </a:gridCol>
                <a:gridCol w="492952">
                  <a:extLst>
                    <a:ext uri="{9D8B030D-6E8A-4147-A177-3AD203B41FA5}">
                      <a16:colId xmlns:a16="http://schemas.microsoft.com/office/drawing/2014/main" xmlns="" val="3078794992"/>
                    </a:ext>
                  </a:extLst>
                </a:gridCol>
              </a:tblGrid>
              <a:tr h="465594">
                <a:tc rowSpan="2">
                  <a:txBody>
                    <a:bodyPr/>
                    <a:lstStyle/>
                    <a:p>
                      <a:pPr algn="ctr"/>
                      <a:r>
                        <a:rPr lang="en-US" sz="1000" b="1" dirty="0" smtClean="0">
                          <a:solidFill>
                            <a:schemeClr val="tx1"/>
                          </a:solidFill>
                          <a:latin typeface="Arial" pitchFamily="34" charset="0"/>
                          <a:cs typeface="Arial" pitchFamily="34" charset="0"/>
                        </a:rPr>
                        <a:t>District</a:t>
                      </a:r>
                      <a:endParaRPr lang="en-US" sz="10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r>
                        <a:rPr lang="en-US" sz="1000" b="1" dirty="0" smtClean="0">
                          <a:solidFill>
                            <a:schemeClr val="tx1"/>
                          </a:solidFill>
                          <a:latin typeface="Arial" pitchFamily="34" charset="0"/>
                          <a:cs typeface="Arial" pitchFamily="34" charset="0"/>
                        </a:rPr>
                        <a:t>Health Facility</a:t>
                      </a:r>
                      <a:endParaRPr lang="en-US" sz="10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gridSpan="2">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r>
                        <a:rPr lang="en-US" sz="1000" b="1" dirty="0" smtClean="0">
                          <a:solidFill>
                            <a:schemeClr val="tx1"/>
                          </a:solidFill>
                          <a:latin typeface="Arial" pitchFamily="34" charset="0"/>
                          <a:cs typeface="Arial" pitchFamily="34" charset="0"/>
                        </a:rPr>
                        <a:t>Hospital </a:t>
                      </a:r>
                      <a:endParaRPr lang="en-US" sz="1000" b="1" dirty="0">
                        <a:solidFill>
                          <a:schemeClr val="tx1"/>
                        </a:solidFill>
                        <a:latin typeface="Arial" pitchFamily="34" charset="0"/>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endParaRPr lang="en-ZA"/>
                    </a:p>
                  </a:txBody>
                  <a:tcPr/>
                </a:tc>
                <a:tc rowSpan="2">
                  <a:txBody>
                    <a:bodyPr/>
                    <a:lstStyle/>
                    <a:p>
                      <a:pPr algn="ctr" fontAlgn="ctr"/>
                      <a:r>
                        <a:rPr lang="en-ZA" sz="1100" b="1" i="0" u="none" strike="noStrike" dirty="0">
                          <a:solidFill>
                            <a:srgbClr val="000000"/>
                          </a:solidFill>
                          <a:effectLst/>
                          <a:latin typeface="Calibri" panose="020F0502020204030204" pitchFamily="34" charset="0"/>
                        </a:rPr>
                        <a:t>Annual Target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ctr" fontAlgn="ctr"/>
                      <a:r>
                        <a:rPr lang="en-ZA" sz="1100" b="1" i="0" u="none" strike="noStrike" dirty="0">
                          <a:solidFill>
                            <a:srgbClr val="000000"/>
                          </a:solidFill>
                          <a:effectLst/>
                          <a:latin typeface="Calibri" panose="020F0502020204030204" pitchFamily="34" charset="0"/>
                        </a:rPr>
                        <a:t>Q1 Performance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ctr" fontAlgn="ctr"/>
                      <a:r>
                        <a:rPr lang="en-ZA" sz="1100" b="1" i="0" u="none" strike="noStrike" dirty="0">
                          <a:solidFill>
                            <a:srgbClr val="000000"/>
                          </a:solidFill>
                          <a:effectLst/>
                          <a:latin typeface="Calibri" panose="020F0502020204030204" pitchFamily="34" charset="0"/>
                        </a:rPr>
                        <a:t>Q2 Performance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ctr" fontAlgn="ctr"/>
                      <a:r>
                        <a:rPr lang="en-ZA" sz="1100" b="1" i="0" u="none" strike="noStrike" dirty="0">
                          <a:solidFill>
                            <a:srgbClr val="000000"/>
                          </a:solidFill>
                          <a:effectLst/>
                          <a:latin typeface="Calibri" panose="020F0502020204030204" pitchFamily="34" charset="0"/>
                        </a:rPr>
                        <a:t>Q3 Performance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ctr" fontAlgn="ctr"/>
                      <a:r>
                        <a:rPr lang="en-ZA" sz="1100" b="1" i="0" u="none" strike="noStrike" dirty="0">
                          <a:solidFill>
                            <a:srgbClr val="000000"/>
                          </a:solidFill>
                          <a:effectLst/>
                          <a:latin typeface="Calibri" panose="020F0502020204030204" pitchFamily="34" charset="0"/>
                        </a:rPr>
                        <a:t>Q4 Performance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a:solidFill>
                            <a:srgbClr val="000000"/>
                          </a:solidFill>
                          <a:effectLst/>
                          <a:latin typeface="Calibri" panose="020F0502020204030204" pitchFamily="34" charset="0"/>
                        </a:rPr>
                        <a:t>YTD Performance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a:solidFill>
                            <a:srgbClr val="000000"/>
                          </a:solidFill>
                          <a:effectLst/>
                          <a:latin typeface="Calibri" panose="020F0502020204030204" pitchFamily="34" charset="0"/>
                        </a:rPr>
                        <a:t>Variance YTD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smtClean="0">
                          <a:solidFill>
                            <a:srgbClr val="000000"/>
                          </a:solidFill>
                          <a:effectLst/>
                          <a:latin typeface="Calibri" panose="020F0502020204030204" pitchFamily="34" charset="0"/>
                        </a:rPr>
                        <a:t>Annual Target 2019/20</a:t>
                      </a:r>
                      <a:endParaRPr lang="en-ZA"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smtClean="0">
                          <a:solidFill>
                            <a:srgbClr val="000000"/>
                          </a:solidFill>
                          <a:effectLst/>
                          <a:latin typeface="Calibri" panose="020F0502020204030204" pitchFamily="34" charset="0"/>
                        </a:rPr>
                        <a:t>Q1 Target 2019/20</a:t>
                      </a:r>
                      <a:endParaRPr lang="en-ZA"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ZA" sz="1100" b="1" i="0" u="none" strike="noStrike" dirty="0" smtClean="0">
                          <a:solidFill>
                            <a:srgbClr val="000000"/>
                          </a:solidFill>
                          <a:effectLst/>
                          <a:latin typeface="Calibri" panose="020F0502020204030204" pitchFamily="34" charset="0"/>
                        </a:rPr>
                        <a:t>Q1 Performance 2019/20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smtClean="0">
                          <a:solidFill>
                            <a:srgbClr val="000000"/>
                          </a:solidFill>
                          <a:effectLst/>
                          <a:latin typeface="Calibri" panose="020F0502020204030204" pitchFamily="34" charset="0"/>
                        </a:rPr>
                        <a:t>Variance</a:t>
                      </a:r>
                      <a:endParaRPr lang="en-ZA"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876077">
                <a:tc vMerge="1">
                  <a:txBody>
                    <a:bodyPr/>
                    <a:lstStyle/>
                    <a:p>
                      <a:endParaRPr lang="en-ZA"/>
                    </a:p>
                  </a:txBody>
                  <a:tcPr/>
                </a:tc>
                <a:tc vMerge="1">
                  <a:txBody>
                    <a:bodyPr/>
                    <a:lstStyle/>
                    <a:p>
                      <a:endParaRPr lang="en-ZA"/>
                    </a:p>
                  </a:txBody>
                  <a:tcPr/>
                </a:tc>
                <a:tc>
                  <a:txBody>
                    <a:bodyPr/>
                    <a:lstStyle/>
                    <a:p>
                      <a:pPr algn="ctr"/>
                      <a:r>
                        <a:rPr lang="en-US" sz="1000" b="1" dirty="0" smtClean="0">
                          <a:solidFill>
                            <a:schemeClr val="tx1"/>
                          </a:solidFill>
                          <a:latin typeface="Arial" pitchFamily="34" charset="0"/>
                          <a:cs typeface="Arial" pitchFamily="34" charset="0"/>
                        </a:rPr>
                        <a:t>Connected</a:t>
                      </a:r>
                      <a:endParaRPr lang="en-US" sz="10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a:r>
                        <a:rPr lang="en-US" sz="1000" b="1" dirty="0" smtClean="0">
                          <a:solidFill>
                            <a:schemeClr val="tx1"/>
                          </a:solidFill>
                          <a:latin typeface="Arial" pitchFamily="34" charset="0"/>
                          <a:cs typeface="Arial" pitchFamily="34" charset="0"/>
                        </a:rPr>
                        <a:t># Staff </a:t>
                      </a:r>
                      <a:endParaRPr lang="en-US" sz="10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l" fontAlgn="b"/>
                      <a:endParaRPr lang="en-ZA" sz="1100" b="1" i="0" u="none" strike="noStrike" dirty="0">
                        <a:solidFill>
                          <a:srgbClr val="000000"/>
                        </a:solidFill>
                        <a:effectLst/>
                        <a:latin typeface="Calibri" panose="020F0502020204030204" pitchFamily="34" charset="0"/>
                      </a:endParaRPr>
                    </a:p>
                  </a:txBody>
                  <a:tcPr marL="9525" marR="9525" marT="9525" marB="0" anchor="b">
                    <a:lnT w="12700" cap="flat" cmpd="sng" algn="ctr">
                      <a:solidFill>
                        <a:srgbClr val="000000"/>
                      </a:solidFill>
                      <a:prstDash val="solid"/>
                      <a:round/>
                      <a:headEnd type="none" w="med" len="med"/>
                      <a:tailEnd type="none" w="med" len="med"/>
                    </a:lnT>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1"/>
                  </a:ext>
                </a:extLst>
              </a:tr>
              <a:tr h="343114">
                <a:tc>
                  <a:txBody>
                    <a:bodyPr/>
                    <a:lstStyle/>
                    <a:p>
                      <a:pPr algn="l"/>
                      <a:r>
                        <a:rPr lang="en-US" sz="1000" dirty="0" smtClean="0">
                          <a:latin typeface="Arial" pitchFamily="34" charset="0"/>
                          <a:cs typeface="Arial" pitchFamily="34" charset="0"/>
                        </a:rPr>
                        <a:t>Waterberg</a:t>
                      </a:r>
                      <a:endParaRPr lang="en-US" sz="1000" dirty="0">
                        <a:latin typeface="Arial" pitchFamily="34" charset="0"/>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Bela Bela Hospital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Y</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1</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746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168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149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323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854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108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1188</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302</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276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-26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3"/>
                  </a:ext>
                </a:extLst>
              </a:tr>
              <a:tr h="465884">
                <a:tc>
                  <a:txBody>
                    <a:bodyPr/>
                    <a:lstStyle/>
                    <a:p>
                      <a:pPr algn="l"/>
                      <a:r>
                        <a:rPr lang="en-US" sz="1000" dirty="0" smtClean="0">
                          <a:latin typeface="Arial" pitchFamily="34" charset="0"/>
                          <a:cs typeface="Arial" pitchFamily="34" charset="0"/>
                        </a:rPr>
                        <a:t>Waterberg</a:t>
                      </a:r>
                      <a:endParaRPr lang="en-US" sz="1000" dirty="0">
                        <a:latin typeface="Arial" pitchFamily="34" charset="0"/>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Ellisras(Lephalale)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Y</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1</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950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354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313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269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1186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236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1280</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325</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280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-45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3507326381"/>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Waterberg</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FF0000"/>
                          </a:solidFill>
                          <a:effectLst/>
                          <a:latin typeface="Arial" panose="020B0604020202020204" pitchFamily="34" charset="0"/>
                          <a:cs typeface="Arial" panose="020B0604020202020204" pitchFamily="34" charset="0"/>
                        </a:rPr>
                        <a:t>FH Odendaal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N</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0</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FF0000"/>
                          </a:solidFill>
                          <a:effectLst/>
                          <a:latin typeface="Arial" panose="020B0604020202020204" pitchFamily="34" charset="0"/>
                          <a:cs typeface="Arial" panose="020B060402020202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FF0000"/>
                          </a:solidFill>
                          <a:effectLst/>
                          <a:latin typeface="Arial" panose="020B0604020202020204" pitchFamily="34" charset="0"/>
                          <a:cs typeface="Arial" panose="020B060402020202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33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122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201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1116</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284</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93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-191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4"/>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Waterberg</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George Masebe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Y</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1</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1538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355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423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378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455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1611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73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1435</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365</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392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a:solidFill>
                            <a:srgbClr val="000000"/>
                          </a:solidFill>
                          <a:effectLst/>
                          <a:latin typeface="Arial" panose="020B0604020202020204" pitchFamily="34" charset="0"/>
                          <a:cs typeface="Arial" panose="020B0604020202020204" pitchFamily="34" charset="0"/>
                        </a:rPr>
                        <a:t>27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5"/>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Waterberg</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Lephalale Med Clinic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Y</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1</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66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74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59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274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0</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0</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79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79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6"/>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Waterberg</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Mokopane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1" i="0" u="none" strike="noStrike" dirty="0" smtClean="0">
                          <a:solidFill>
                            <a:srgbClr val="000000"/>
                          </a:solidFill>
                          <a:effectLst/>
                          <a:latin typeface="Arial" panose="020B0604020202020204" pitchFamily="34" charset="0"/>
                          <a:cs typeface="Arial" panose="020B0604020202020204" pitchFamily="34" charset="0"/>
                        </a:rPr>
                        <a:t>Y</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1</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2382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758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691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599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751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2799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417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2502</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chemeClr val="tx1"/>
                          </a:solidFill>
                          <a:effectLst/>
                          <a:latin typeface="Arial" panose="020B0604020202020204" pitchFamily="34" charset="0"/>
                          <a:cs typeface="Arial" panose="020B0604020202020204" pitchFamily="34" charset="0"/>
                        </a:rPr>
                        <a:t>636</a:t>
                      </a:r>
                      <a:endParaRPr lang="en-ZA"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533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-103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7"/>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Waterberg</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Mosesetjane Clinic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1" i="0" u="none" strike="noStrike" dirty="0" smtClean="0">
                          <a:solidFill>
                            <a:srgbClr val="000000"/>
                          </a:solidFill>
                          <a:effectLst/>
                          <a:latin typeface="Arial" panose="020B0604020202020204" pitchFamily="34" charset="0"/>
                          <a:cs typeface="Arial" panose="020B0604020202020204" pitchFamily="34" charset="0"/>
                        </a:rPr>
                        <a:t>Y</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1" i="0" u="none" strike="noStrike" dirty="0" smtClean="0">
                          <a:solidFill>
                            <a:srgbClr val="000000"/>
                          </a:solidFill>
                          <a:effectLst/>
                          <a:latin typeface="Arial" panose="020B0604020202020204" pitchFamily="34" charset="0"/>
                          <a:cs typeface="Arial" panose="020B0604020202020204" pitchFamily="34" charset="0"/>
                        </a:rPr>
                        <a:t>1</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59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203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229</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chemeClr val="tx1"/>
                          </a:solidFill>
                          <a:effectLst/>
                          <a:latin typeface="Arial" panose="020B0604020202020204" pitchFamily="34" charset="0"/>
                          <a:cs typeface="Arial" panose="020B0604020202020204" pitchFamily="34" charset="0"/>
                        </a:rPr>
                        <a:t>58</a:t>
                      </a:r>
                      <a:endParaRPr lang="en-ZA"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65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8"/>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Waterberg</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Thabazimbi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1" i="0" u="none" strike="noStrike" dirty="0" smtClean="0">
                          <a:solidFill>
                            <a:srgbClr val="000000"/>
                          </a:solidFill>
                          <a:effectLst/>
                          <a:latin typeface="Arial" panose="020B0604020202020204" pitchFamily="34" charset="0"/>
                          <a:cs typeface="Arial" panose="020B0604020202020204" pitchFamily="34" charset="0"/>
                        </a:rPr>
                        <a:t>Y</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1" i="0" u="none" strike="noStrike" dirty="0" smtClean="0">
                          <a:solidFill>
                            <a:srgbClr val="000000"/>
                          </a:solidFill>
                          <a:effectLst/>
                          <a:latin typeface="Arial" panose="020B0604020202020204" pitchFamily="34" charset="0"/>
                          <a:cs typeface="Arial" panose="020B0604020202020204" pitchFamily="34" charset="0"/>
                        </a:rPr>
                        <a:t>1</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671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207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226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242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890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1149</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chemeClr val="tx1"/>
                          </a:solidFill>
                          <a:effectLst/>
                          <a:latin typeface="Arial" panose="020B0604020202020204" pitchFamily="34" charset="0"/>
                          <a:cs typeface="Arial" panose="020B0604020202020204" pitchFamily="34" charset="0"/>
                        </a:rPr>
                        <a:t>292</a:t>
                      </a:r>
                      <a:endParaRPr lang="en-ZA"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204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-88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351018870"/>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Waterberg</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Voortrekker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1" i="0" u="none" strike="noStrike" dirty="0" smtClean="0">
                          <a:solidFill>
                            <a:srgbClr val="000000"/>
                          </a:solidFill>
                          <a:effectLst/>
                          <a:latin typeface="Arial" panose="020B0604020202020204" pitchFamily="34" charset="0"/>
                          <a:cs typeface="Arial" panose="020B0604020202020204" pitchFamily="34" charset="0"/>
                        </a:rPr>
                        <a:t>Y</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1" i="0" u="none" strike="noStrike" dirty="0" smtClean="0">
                          <a:solidFill>
                            <a:srgbClr val="000000"/>
                          </a:solidFill>
                          <a:effectLst/>
                          <a:latin typeface="Arial" panose="020B0604020202020204" pitchFamily="34" charset="0"/>
                          <a:cs typeface="Arial" panose="020B0604020202020204" pitchFamily="34" charset="0"/>
                        </a:rPr>
                        <a:t>1</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1657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367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460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394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1675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1545</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chemeClr val="tx1"/>
                          </a:solidFill>
                          <a:effectLst/>
                          <a:latin typeface="Arial" panose="020B0604020202020204" pitchFamily="34" charset="0"/>
                          <a:cs typeface="Arial" panose="020B0604020202020204" pitchFamily="34" charset="0"/>
                        </a:rPr>
                        <a:t>393</a:t>
                      </a:r>
                      <a:endParaRPr lang="en-ZA"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395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3396173858"/>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Waterberg</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Witpoort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1" i="0" u="none" strike="noStrike" dirty="0" smtClean="0">
                          <a:solidFill>
                            <a:srgbClr val="000000"/>
                          </a:solidFill>
                          <a:effectLst/>
                          <a:latin typeface="Arial" panose="020B0604020202020204" pitchFamily="34" charset="0"/>
                          <a:cs typeface="Arial" panose="020B0604020202020204" pitchFamily="34" charset="0"/>
                        </a:rPr>
                        <a:t>Y</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1" i="0" u="none" strike="noStrike" dirty="0" smtClean="0">
                          <a:solidFill>
                            <a:srgbClr val="000000"/>
                          </a:solidFill>
                          <a:effectLst/>
                          <a:latin typeface="Arial" panose="020B0604020202020204" pitchFamily="34" charset="0"/>
                          <a:cs typeface="Arial" panose="020B0604020202020204" pitchFamily="34" charset="0"/>
                        </a:rPr>
                        <a:t>1</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1079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249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279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280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297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1105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26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1034</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chemeClr val="tx1"/>
                          </a:solidFill>
                          <a:effectLst/>
                          <a:latin typeface="Arial" panose="020B0604020202020204" pitchFamily="34" charset="0"/>
                          <a:cs typeface="Arial" panose="020B0604020202020204" pitchFamily="34" charset="0"/>
                        </a:rPr>
                        <a:t>263</a:t>
                      </a:r>
                      <a:endParaRPr lang="en-ZA"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338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3690209336"/>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Waterberg</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Mookgophong HCC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1" i="0" u="none" strike="noStrike" dirty="0" smtClean="0">
                          <a:solidFill>
                            <a:srgbClr val="000000"/>
                          </a:solidFill>
                          <a:effectLst/>
                          <a:latin typeface="Arial" panose="020B0604020202020204" pitchFamily="34" charset="0"/>
                          <a:cs typeface="Arial" panose="020B0604020202020204" pitchFamily="34" charset="0"/>
                        </a:rPr>
                        <a:t>Y</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1" i="0" u="none" strike="noStrike" dirty="0" smtClean="0">
                          <a:solidFill>
                            <a:srgbClr val="000000"/>
                          </a:solidFill>
                          <a:effectLst/>
                          <a:latin typeface="Arial" panose="020B0604020202020204" pitchFamily="34" charset="0"/>
                          <a:cs typeface="Arial" panose="020B0604020202020204" pitchFamily="34" charset="0"/>
                        </a:rPr>
                        <a:t>1</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163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71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37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57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47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239</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chemeClr val="tx1"/>
                          </a:solidFill>
                          <a:effectLst/>
                          <a:latin typeface="Arial" panose="020B0604020202020204" pitchFamily="34" charset="0"/>
                          <a:cs typeface="Arial" panose="020B0604020202020204" pitchFamily="34" charset="0"/>
                        </a:rPr>
                        <a:t>61</a:t>
                      </a:r>
                      <a:endParaRPr lang="en-ZA"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61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870414746"/>
                  </a:ext>
                </a:extLst>
              </a:tr>
            </a:tbl>
          </a:graphicData>
        </a:graphic>
      </p:graphicFrame>
      <p:sp>
        <p:nvSpPr>
          <p:cNvPr id="3" name="Slide Number Placeholder 2"/>
          <p:cNvSpPr>
            <a:spLocks noGrp="1"/>
          </p:cNvSpPr>
          <p:nvPr>
            <p:ph type="sldNum" sz="quarter" idx="12"/>
          </p:nvPr>
        </p:nvSpPr>
        <p:spPr>
          <a:xfrm>
            <a:off x="7010400" y="6492875"/>
            <a:ext cx="2133600" cy="365125"/>
          </a:xfrm>
        </p:spPr>
        <p:txBody>
          <a:bodyPr/>
          <a:lstStyle/>
          <a:p>
            <a:fld id="{2538E8B7-8BD9-9F48-9FB6-4E0DFEDB8449}" type="slidenum">
              <a:rPr lang="en-US" b="1" smtClean="0">
                <a:solidFill>
                  <a:schemeClr val="tx1"/>
                </a:solidFill>
              </a:rPr>
              <a:pPr/>
              <a:t>19</a:t>
            </a:fld>
            <a:endParaRPr lang="en-US" b="1" dirty="0">
              <a:solidFill>
                <a:schemeClr val="tx1"/>
              </a:solidFill>
            </a:endParaRPr>
          </a:p>
        </p:txBody>
      </p:sp>
    </p:spTree>
    <p:extLst>
      <p:ext uri="{BB962C8B-B14F-4D97-AF65-F5344CB8AC3E}">
        <p14:creationId xmlns:p14="http://schemas.microsoft.com/office/powerpoint/2010/main" xmlns="" val="2917432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bwMode="auto">
          <a:xfrm>
            <a:off x="303213" y="2641599"/>
            <a:ext cx="8647112" cy="865875"/>
          </a:xfr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extLst/>
        </p:spPr>
        <p:txBody>
          <a:bodyPr vert="horz" wrap="square" lIns="91440" tIns="45720" rIns="91440" bIns="45720" numCol="1" anchor="t" anchorCtr="0" compatLnSpc="1">
            <a:prstTxWarp prst="textNoShape">
              <a:avLst/>
            </a:prstTxWarp>
            <a:normAutofit/>
          </a:bodyPr>
          <a:lstStyle/>
          <a:p>
            <a:r>
              <a:rPr lang="en-ZA" b="1" dirty="0" smtClean="0">
                <a:solidFill>
                  <a:schemeClr val="tx1">
                    <a:lumMod val="95000"/>
                    <a:lumOff val="5000"/>
                  </a:schemeClr>
                </a:solidFill>
              </a:rPr>
              <a:t>       </a:t>
            </a:r>
            <a:r>
              <a:rPr lang="en-ZA" sz="2800" b="1" dirty="0" smtClean="0">
                <a:solidFill>
                  <a:schemeClr val="tx1">
                    <a:lumMod val="95000"/>
                    <a:lumOff val="5000"/>
                  </a:schemeClr>
                </a:solidFill>
              </a:rPr>
              <a:t>PROVINCIAL OVERVIEW &amp; FOOTPRINT</a:t>
            </a:r>
          </a:p>
        </p:txBody>
      </p:sp>
      <p:sp>
        <p:nvSpPr>
          <p:cNvPr id="2" name="TextBox 1"/>
          <p:cNvSpPr txBox="1"/>
          <p:nvPr/>
        </p:nvSpPr>
        <p:spPr>
          <a:xfrm>
            <a:off x="7888406" y="6332561"/>
            <a:ext cx="301686" cy="369332"/>
          </a:xfrm>
          <a:prstGeom prst="rect">
            <a:avLst/>
          </a:prstGeom>
          <a:noFill/>
        </p:spPr>
        <p:txBody>
          <a:bodyPr wrap="none" rtlCol="0">
            <a:spAutoFit/>
          </a:bodyPr>
          <a:lstStyle/>
          <a:p>
            <a:r>
              <a:rPr lang="en-ZA" dirty="0"/>
              <a:t>3</a:t>
            </a:r>
          </a:p>
        </p:txBody>
      </p:sp>
    </p:spTree>
    <p:extLst>
      <p:ext uri="{BB962C8B-B14F-4D97-AF65-F5344CB8AC3E}">
        <p14:creationId xmlns:p14="http://schemas.microsoft.com/office/powerpoint/2010/main" xmlns="" val="34617935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4" y="274638"/>
            <a:ext cx="8229600" cy="862196"/>
          </a:xfrm>
        </p:spPr>
        <p:txBody>
          <a:bodyPr/>
          <a:lstStyle/>
          <a:p>
            <a:r>
              <a:rPr lang="en-ZA" dirty="0" smtClean="0"/>
              <a:t>Health Facility Birth Registration </a:t>
            </a: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2587240483"/>
              </p:ext>
            </p:extLst>
          </p:nvPr>
        </p:nvGraphicFramePr>
        <p:xfrm>
          <a:off x="197888" y="1136834"/>
          <a:ext cx="8572040" cy="4370282"/>
        </p:xfrm>
        <a:graphic>
          <a:graphicData uri="http://schemas.openxmlformats.org/drawingml/2006/table">
            <a:tbl>
              <a:tblPr firstRow="1" bandRow="1"/>
              <a:tblGrid>
                <a:gridCol w="1115618">
                  <a:extLst>
                    <a:ext uri="{9D8B030D-6E8A-4147-A177-3AD203B41FA5}">
                      <a16:colId xmlns:a16="http://schemas.microsoft.com/office/drawing/2014/main" xmlns="" val="3341102400"/>
                    </a:ext>
                  </a:extLst>
                </a:gridCol>
                <a:gridCol w="864127">
                  <a:extLst>
                    <a:ext uri="{9D8B030D-6E8A-4147-A177-3AD203B41FA5}">
                      <a16:colId xmlns:a16="http://schemas.microsoft.com/office/drawing/2014/main" xmlns="" val="20000"/>
                    </a:ext>
                  </a:extLst>
                </a:gridCol>
                <a:gridCol w="443498">
                  <a:extLst>
                    <a:ext uri="{9D8B030D-6E8A-4147-A177-3AD203B41FA5}">
                      <a16:colId xmlns:a16="http://schemas.microsoft.com/office/drawing/2014/main" xmlns="" val="20001"/>
                    </a:ext>
                  </a:extLst>
                </a:gridCol>
                <a:gridCol w="382832">
                  <a:extLst>
                    <a:ext uri="{9D8B030D-6E8A-4147-A177-3AD203B41FA5}">
                      <a16:colId xmlns:a16="http://schemas.microsoft.com/office/drawing/2014/main" xmlns="" val="20002"/>
                    </a:ext>
                  </a:extLst>
                </a:gridCol>
                <a:gridCol w="502467">
                  <a:extLst>
                    <a:ext uri="{9D8B030D-6E8A-4147-A177-3AD203B41FA5}">
                      <a16:colId xmlns:a16="http://schemas.microsoft.com/office/drawing/2014/main" xmlns="" val="20008"/>
                    </a:ext>
                  </a:extLst>
                </a:gridCol>
                <a:gridCol w="574249">
                  <a:extLst>
                    <a:ext uri="{9D8B030D-6E8A-4147-A177-3AD203B41FA5}">
                      <a16:colId xmlns:a16="http://schemas.microsoft.com/office/drawing/2014/main" xmlns="" val="20009"/>
                    </a:ext>
                  </a:extLst>
                </a:gridCol>
                <a:gridCol w="586212">
                  <a:extLst>
                    <a:ext uri="{9D8B030D-6E8A-4147-A177-3AD203B41FA5}">
                      <a16:colId xmlns:a16="http://schemas.microsoft.com/office/drawing/2014/main" xmlns="" val="20010"/>
                    </a:ext>
                  </a:extLst>
                </a:gridCol>
                <a:gridCol w="526395">
                  <a:extLst>
                    <a:ext uri="{9D8B030D-6E8A-4147-A177-3AD203B41FA5}">
                      <a16:colId xmlns:a16="http://schemas.microsoft.com/office/drawing/2014/main" xmlns="" val="365207159"/>
                    </a:ext>
                  </a:extLst>
                </a:gridCol>
                <a:gridCol w="560816">
                  <a:extLst>
                    <a:ext uri="{9D8B030D-6E8A-4147-A177-3AD203B41FA5}">
                      <a16:colId xmlns:a16="http://schemas.microsoft.com/office/drawing/2014/main" xmlns="" val="20011"/>
                    </a:ext>
                  </a:extLst>
                </a:gridCol>
                <a:gridCol w="533961">
                  <a:extLst>
                    <a:ext uri="{9D8B030D-6E8A-4147-A177-3AD203B41FA5}">
                      <a16:colId xmlns:a16="http://schemas.microsoft.com/office/drawing/2014/main" xmlns="" val="20012"/>
                    </a:ext>
                  </a:extLst>
                </a:gridCol>
                <a:gridCol w="496373">
                  <a:extLst>
                    <a:ext uri="{9D8B030D-6E8A-4147-A177-3AD203B41FA5}">
                      <a16:colId xmlns:a16="http://schemas.microsoft.com/office/drawing/2014/main" xmlns="" val="20013"/>
                    </a:ext>
                  </a:extLst>
                </a:gridCol>
                <a:gridCol w="496373">
                  <a:extLst>
                    <a:ext uri="{9D8B030D-6E8A-4147-A177-3AD203B41FA5}">
                      <a16:colId xmlns:a16="http://schemas.microsoft.com/office/drawing/2014/main" xmlns="" val="430319819"/>
                    </a:ext>
                  </a:extLst>
                </a:gridCol>
                <a:gridCol w="496373">
                  <a:extLst>
                    <a:ext uri="{9D8B030D-6E8A-4147-A177-3AD203B41FA5}">
                      <a16:colId xmlns:a16="http://schemas.microsoft.com/office/drawing/2014/main" xmlns="" val="305424681"/>
                    </a:ext>
                  </a:extLst>
                </a:gridCol>
                <a:gridCol w="496373">
                  <a:extLst>
                    <a:ext uri="{9D8B030D-6E8A-4147-A177-3AD203B41FA5}">
                      <a16:colId xmlns:a16="http://schemas.microsoft.com/office/drawing/2014/main" xmlns="" val="3661112876"/>
                    </a:ext>
                  </a:extLst>
                </a:gridCol>
                <a:gridCol w="496373">
                  <a:extLst>
                    <a:ext uri="{9D8B030D-6E8A-4147-A177-3AD203B41FA5}">
                      <a16:colId xmlns:a16="http://schemas.microsoft.com/office/drawing/2014/main" xmlns="" val="3875734584"/>
                    </a:ext>
                  </a:extLst>
                </a:gridCol>
              </a:tblGrid>
              <a:tr h="465594">
                <a:tc rowSpan="2">
                  <a:txBody>
                    <a:bodyPr/>
                    <a:lstStyle/>
                    <a:p>
                      <a:pPr algn="ctr"/>
                      <a:r>
                        <a:rPr lang="en-US" sz="1000" b="1" dirty="0" smtClean="0">
                          <a:solidFill>
                            <a:schemeClr val="tx1"/>
                          </a:solidFill>
                          <a:latin typeface="Arial" pitchFamily="34" charset="0"/>
                          <a:cs typeface="Arial" pitchFamily="34" charset="0"/>
                        </a:rPr>
                        <a:t>District</a:t>
                      </a:r>
                      <a:endParaRPr lang="en-US" sz="10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r>
                        <a:rPr lang="en-US" sz="1000" b="1" dirty="0" smtClean="0">
                          <a:solidFill>
                            <a:schemeClr val="tx1"/>
                          </a:solidFill>
                          <a:latin typeface="Arial" pitchFamily="34" charset="0"/>
                          <a:cs typeface="Arial" pitchFamily="34" charset="0"/>
                        </a:rPr>
                        <a:t>Health Facility</a:t>
                      </a:r>
                      <a:endParaRPr lang="en-US" sz="10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gridSpan="2">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r>
                        <a:rPr lang="en-US" sz="1000" b="1" dirty="0" smtClean="0">
                          <a:solidFill>
                            <a:schemeClr val="tx1"/>
                          </a:solidFill>
                          <a:latin typeface="Arial" pitchFamily="34" charset="0"/>
                          <a:cs typeface="Arial" pitchFamily="34" charset="0"/>
                        </a:rPr>
                        <a:t>Hospital </a:t>
                      </a:r>
                      <a:endParaRPr lang="en-US" sz="1000" b="1" dirty="0">
                        <a:solidFill>
                          <a:schemeClr val="tx1"/>
                        </a:solidFill>
                        <a:latin typeface="Arial" pitchFamily="34" charset="0"/>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endParaRPr lang="en-ZA"/>
                    </a:p>
                  </a:txBody>
                  <a:tcPr/>
                </a:tc>
                <a:tc rowSpan="2">
                  <a:txBody>
                    <a:bodyPr/>
                    <a:lstStyle/>
                    <a:p>
                      <a:pPr algn="ctr" fontAlgn="ctr"/>
                      <a:r>
                        <a:rPr lang="en-ZA" sz="1100" b="1" i="0" u="none" strike="noStrike" dirty="0">
                          <a:solidFill>
                            <a:srgbClr val="000000"/>
                          </a:solidFill>
                          <a:effectLst/>
                          <a:latin typeface="Calibri" panose="020F0502020204030204" pitchFamily="34" charset="0"/>
                        </a:rPr>
                        <a:t>Annual Target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ctr" fontAlgn="ctr"/>
                      <a:r>
                        <a:rPr lang="en-ZA" sz="1100" b="1" i="0" u="none" strike="noStrike" dirty="0">
                          <a:solidFill>
                            <a:srgbClr val="000000"/>
                          </a:solidFill>
                          <a:effectLst/>
                          <a:latin typeface="Calibri" panose="020F0502020204030204" pitchFamily="34" charset="0"/>
                        </a:rPr>
                        <a:t>Q1 Performance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ctr" fontAlgn="ctr"/>
                      <a:r>
                        <a:rPr lang="en-ZA" sz="1100" b="1" i="0" u="none" strike="noStrike" dirty="0">
                          <a:solidFill>
                            <a:srgbClr val="000000"/>
                          </a:solidFill>
                          <a:effectLst/>
                          <a:latin typeface="Calibri" panose="020F0502020204030204" pitchFamily="34" charset="0"/>
                        </a:rPr>
                        <a:t>Q2 Performance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ctr" fontAlgn="ctr"/>
                      <a:r>
                        <a:rPr lang="en-ZA" sz="1100" b="1" i="0" u="none" strike="noStrike" dirty="0">
                          <a:solidFill>
                            <a:srgbClr val="000000"/>
                          </a:solidFill>
                          <a:effectLst/>
                          <a:latin typeface="Calibri" panose="020F0502020204030204" pitchFamily="34" charset="0"/>
                        </a:rPr>
                        <a:t>Q3 Performance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ctr" fontAlgn="ctr"/>
                      <a:r>
                        <a:rPr lang="en-ZA" sz="1100" b="1" i="0" u="none" strike="noStrike" dirty="0">
                          <a:solidFill>
                            <a:srgbClr val="000000"/>
                          </a:solidFill>
                          <a:effectLst/>
                          <a:latin typeface="Calibri" panose="020F0502020204030204" pitchFamily="34" charset="0"/>
                        </a:rPr>
                        <a:t>Q4 Performance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a:solidFill>
                            <a:srgbClr val="000000"/>
                          </a:solidFill>
                          <a:effectLst/>
                          <a:latin typeface="Calibri" panose="020F0502020204030204" pitchFamily="34" charset="0"/>
                        </a:rPr>
                        <a:t>YTD Performance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a:solidFill>
                            <a:srgbClr val="000000"/>
                          </a:solidFill>
                          <a:effectLst/>
                          <a:latin typeface="Calibri" panose="020F0502020204030204" pitchFamily="34" charset="0"/>
                        </a:rPr>
                        <a:t>Variance YTD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smtClean="0">
                          <a:solidFill>
                            <a:srgbClr val="000000"/>
                          </a:solidFill>
                          <a:effectLst/>
                          <a:latin typeface="Calibri" panose="020F0502020204030204" pitchFamily="34" charset="0"/>
                        </a:rPr>
                        <a:t>Annual Target 2019/20</a:t>
                      </a:r>
                      <a:endParaRPr lang="en-ZA"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smtClean="0">
                          <a:solidFill>
                            <a:srgbClr val="000000"/>
                          </a:solidFill>
                          <a:effectLst/>
                          <a:latin typeface="Calibri" panose="020F0502020204030204" pitchFamily="34" charset="0"/>
                        </a:rPr>
                        <a:t>Q1 Target 2019/20</a:t>
                      </a:r>
                      <a:endParaRPr lang="en-ZA"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ZA" sz="1100" b="1" i="0" u="none" strike="noStrike" dirty="0" smtClean="0">
                          <a:solidFill>
                            <a:srgbClr val="000000"/>
                          </a:solidFill>
                          <a:effectLst/>
                          <a:latin typeface="Calibri" panose="020F0502020204030204" pitchFamily="34" charset="0"/>
                        </a:rPr>
                        <a:t>Q1 Performance 2019/20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smtClean="0">
                          <a:solidFill>
                            <a:srgbClr val="000000"/>
                          </a:solidFill>
                          <a:effectLst/>
                          <a:latin typeface="Calibri" panose="020F0502020204030204" pitchFamily="34" charset="0"/>
                        </a:rPr>
                        <a:t>Variance</a:t>
                      </a:r>
                      <a:endParaRPr lang="en-ZA"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924204">
                <a:tc vMerge="1">
                  <a:txBody>
                    <a:bodyPr/>
                    <a:lstStyle/>
                    <a:p>
                      <a:endParaRPr lang="en-ZA"/>
                    </a:p>
                  </a:txBody>
                  <a:tcPr/>
                </a:tc>
                <a:tc vMerge="1">
                  <a:txBody>
                    <a:bodyPr/>
                    <a:lstStyle/>
                    <a:p>
                      <a:endParaRPr lang="en-ZA"/>
                    </a:p>
                  </a:txBody>
                  <a:tcPr/>
                </a:tc>
                <a:tc>
                  <a:txBody>
                    <a:bodyPr/>
                    <a:lstStyle/>
                    <a:p>
                      <a:pPr algn="ctr"/>
                      <a:r>
                        <a:rPr lang="en-US" sz="1000" b="1" dirty="0" smtClean="0">
                          <a:solidFill>
                            <a:schemeClr val="tx1"/>
                          </a:solidFill>
                          <a:latin typeface="Arial" pitchFamily="34" charset="0"/>
                          <a:cs typeface="Arial" pitchFamily="34" charset="0"/>
                        </a:rPr>
                        <a:t>Connected</a:t>
                      </a:r>
                      <a:endParaRPr lang="en-US" sz="10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a:r>
                        <a:rPr lang="en-US" sz="1000" b="1" dirty="0" smtClean="0">
                          <a:solidFill>
                            <a:schemeClr val="tx1"/>
                          </a:solidFill>
                          <a:latin typeface="Arial" pitchFamily="34" charset="0"/>
                          <a:cs typeface="Arial" pitchFamily="34" charset="0"/>
                        </a:rPr>
                        <a:t># Staff </a:t>
                      </a:r>
                      <a:endParaRPr lang="en-US" sz="10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l" fontAlgn="b"/>
                      <a:endParaRPr lang="en-ZA" sz="1100" b="1" i="0" u="none" strike="noStrike" dirty="0">
                        <a:solidFill>
                          <a:srgbClr val="000000"/>
                        </a:solidFill>
                        <a:effectLst/>
                        <a:latin typeface="Calibri" panose="020F0502020204030204" pitchFamily="34" charset="0"/>
                      </a:endParaRPr>
                    </a:p>
                  </a:txBody>
                  <a:tcPr marL="9525" marR="9525" marT="9525" marB="0" anchor="b">
                    <a:lnT w="12700" cap="flat" cmpd="sng" algn="ctr">
                      <a:solidFill>
                        <a:srgbClr val="000000"/>
                      </a:solidFill>
                      <a:prstDash val="solid"/>
                      <a:round/>
                      <a:headEnd type="none" w="med" len="med"/>
                      <a:tailEnd type="none" w="med" len="med"/>
                    </a:lnT>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1"/>
                  </a:ext>
                </a:extLst>
              </a:tr>
              <a:tr h="465884">
                <a:tc>
                  <a:txBody>
                    <a:bodyPr/>
                    <a:lstStyle/>
                    <a:p>
                      <a:pPr algn="l"/>
                      <a:r>
                        <a:rPr lang="en-US" sz="1000" dirty="0" smtClean="0">
                          <a:latin typeface="Arial" pitchFamily="34" charset="0"/>
                          <a:cs typeface="Arial" pitchFamily="34" charset="0"/>
                        </a:rPr>
                        <a:t>Sekhukhune</a:t>
                      </a:r>
                      <a:endParaRPr lang="en-US" sz="1000" dirty="0">
                        <a:latin typeface="Arial" pitchFamily="34" charset="0"/>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Dilokong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Y</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1</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3324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767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977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861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994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3599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275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3329</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846</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885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39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3"/>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Sekhukhune</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Groblersdal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Y</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1</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1396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428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468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373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516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1785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chemeClr val="tx1"/>
                          </a:solidFill>
                          <a:effectLst/>
                          <a:latin typeface="Arial" panose="020B0604020202020204" pitchFamily="34" charset="0"/>
                          <a:cs typeface="Arial" panose="020B0604020202020204" pitchFamily="34" charset="0"/>
                        </a:rPr>
                        <a:t>389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1320</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336</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430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94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4"/>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Sekhukhune</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Jane Furse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Y</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1</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3703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1031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1118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882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938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3969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266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4200</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1068</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1016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-52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5"/>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Sekhukhune</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Matlala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Y</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1</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1514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453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468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349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493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1763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249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1402</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chemeClr val="tx1"/>
                          </a:solidFill>
                          <a:effectLst/>
                          <a:latin typeface="Arial" panose="020B0604020202020204" pitchFamily="34" charset="0"/>
                          <a:cs typeface="Arial" panose="020B0604020202020204" pitchFamily="34" charset="0"/>
                        </a:rPr>
                        <a:t>356</a:t>
                      </a:r>
                      <a:endParaRPr lang="en-ZA"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chemeClr val="tx1"/>
                          </a:solidFill>
                          <a:effectLst/>
                          <a:latin typeface="Arial" panose="020B0604020202020204" pitchFamily="34" charset="0"/>
                          <a:cs typeface="Arial" panose="020B0604020202020204" pitchFamily="34" charset="0"/>
                        </a:rPr>
                        <a:t>424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68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6"/>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Sekhukhune</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Mecklenburg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Y</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1</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2808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770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780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605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813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2968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160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2443</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chemeClr val="tx1"/>
                          </a:solidFill>
                          <a:effectLst/>
                          <a:latin typeface="Arial" panose="020B0604020202020204" pitchFamily="34" charset="0"/>
                          <a:cs typeface="Arial" panose="020B0604020202020204" pitchFamily="34" charset="0"/>
                        </a:rPr>
                        <a:t>621</a:t>
                      </a:r>
                      <a:endParaRPr lang="en-ZA"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chemeClr val="tx1"/>
                          </a:solidFill>
                          <a:effectLst/>
                          <a:latin typeface="Arial" panose="020B0604020202020204" pitchFamily="34" charset="0"/>
                          <a:cs typeface="Arial" panose="020B0604020202020204" pitchFamily="34" charset="0"/>
                        </a:rPr>
                        <a:t>715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94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7"/>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Sekhukhune</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Philadelphia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3544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968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996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904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1049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3917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373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4065</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1034</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1007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-27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8"/>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Sekhukhune</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St. Ritas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3287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805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1110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985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1121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4021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734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3378</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859</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785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-74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351018870"/>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Sekhukhune</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Mohlaletse Clinic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455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145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83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135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479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24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46</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12</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111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99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3396173858"/>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Sekhukhune</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Manotoane Clinic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152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-77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2</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0</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36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36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3690209336"/>
                  </a:ext>
                </a:extLst>
              </a:tr>
            </a:tbl>
          </a:graphicData>
        </a:graphic>
      </p:graphicFrame>
      <p:sp>
        <p:nvSpPr>
          <p:cNvPr id="3" name="Slide Number Placeholder 2"/>
          <p:cNvSpPr>
            <a:spLocks noGrp="1"/>
          </p:cNvSpPr>
          <p:nvPr>
            <p:ph type="sldNum" sz="quarter" idx="12"/>
          </p:nvPr>
        </p:nvSpPr>
        <p:spPr>
          <a:xfrm>
            <a:off x="7010400" y="6492875"/>
            <a:ext cx="2133600" cy="365125"/>
          </a:xfrm>
        </p:spPr>
        <p:txBody>
          <a:bodyPr/>
          <a:lstStyle/>
          <a:p>
            <a:fld id="{2538E8B7-8BD9-9F48-9FB6-4E0DFEDB8449}" type="slidenum">
              <a:rPr lang="en-US" b="1" smtClean="0">
                <a:solidFill>
                  <a:schemeClr val="tx1"/>
                </a:solidFill>
              </a:rPr>
              <a:pPr/>
              <a:t>20</a:t>
            </a:fld>
            <a:endParaRPr lang="en-US" b="1" dirty="0">
              <a:solidFill>
                <a:schemeClr val="tx1"/>
              </a:solidFill>
            </a:endParaRPr>
          </a:p>
        </p:txBody>
      </p:sp>
    </p:spTree>
    <p:extLst>
      <p:ext uri="{BB962C8B-B14F-4D97-AF65-F5344CB8AC3E}">
        <p14:creationId xmlns:p14="http://schemas.microsoft.com/office/powerpoint/2010/main" xmlns="" val="7830584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4" y="274638"/>
            <a:ext cx="8229600" cy="862196"/>
          </a:xfrm>
        </p:spPr>
        <p:txBody>
          <a:bodyPr/>
          <a:lstStyle/>
          <a:p>
            <a:r>
              <a:rPr lang="en-ZA" dirty="0" smtClean="0"/>
              <a:t>Health Facility Birth Registration </a:t>
            </a: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2424613442"/>
              </p:ext>
            </p:extLst>
          </p:nvPr>
        </p:nvGraphicFramePr>
        <p:xfrm>
          <a:off x="197888" y="1136834"/>
          <a:ext cx="8401827" cy="3796447"/>
        </p:xfrm>
        <a:graphic>
          <a:graphicData uri="http://schemas.openxmlformats.org/drawingml/2006/table">
            <a:tbl>
              <a:tblPr firstRow="1" bandRow="1"/>
              <a:tblGrid>
                <a:gridCol w="768669">
                  <a:extLst>
                    <a:ext uri="{9D8B030D-6E8A-4147-A177-3AD203B41FA5}">
                      <a16:colId xmlns:a16="http://schemas.microsoft.com/office/drawing/2014/main" xmlns="" val="3341102400"/>
                    </a:ext>
                  </a:extLst>
                </a:gridCol>
                <a:gridCol w="1102241">
                  <a:extLst>
                    <a:ext uri="{9D8B030D-6E8A-4147-A177-3AD203B41FA5}">
                      <a16:colId xmlns:a16="http://schemas.microsoft.com/office/drawing/2014/main" xmlns="" val="20000"/>
                    </a:ext>
                  </a:extLst>
                </a:gridCol>
                <a:gridCol w="504217">
                  <a:extLst>
                    <a:ext uri="{9D8B030D-6E8A-4147-A177-3AD203B41FA5}">
                      <a16:colId xmlns:a16="http://schemas.microsoft.com/office/drawing/2014/main" xmlns="" val="20001"/>
                    </a:ext>
                  </a:extLst>
                </a:gridCol>
                <a:gridCol w="375230">
                  <a:extLst>
                    <a:ext uri="{9D8B030D-6E8A-4147-A177-3AD203B41FA5}">
                      <a16:colId xmlns:a16="http://schemas.microsoft.com/office/drawing/2014/main" xmlns="" val="20002"/>
                    </a:ext>
                  </a:extLst>
                </a:gridCol>
                <a:gridCol w="492490">
                  <a:extLst>
                    <a:ext uri="{9D8B030D-6E8A-4147-A177-3AD203B41FA5}">
                      <a16:colId xmlns:a16="http://schemas.microsoft.com/office/drawing/2014/main" xmlns="" val="20008"/>
                    </a:ext>
                  </a:extLst>
                </a:gridCol>
                <a:gridCol w="562847">
                  <a:extLst>
                    <a:ext uri="{9D8B030D-6E8A-4147-A177-3AD203B41FA5}">
                      <a16:colId xmlns:a16="http://schemas.microsoft.com/office/drawing/2014/main" xmlns="" val="20009"/>
                    </a:ext>
                  </a:extLst>
                </a:gridCol>
                <a:gridCol w="574571">
                  <a:extLst>
                    <a:ext uri="{9D8B030D-6E8A-4147-A177-3AD203B41FA5}">
                      <a16:colId xmlns:a16="http://schemas.microsoft.com/office/drawing/2014/main" xmlns="" val="20010"/>
                    </a:ext>
                  </a:extLst>
                </a:gridCol>
                <a:gridCol w="515943">
                  <a:extLst>
                    <a:ext uri="{9D8B030D-6E8A-4147-A177-3AD203B41FA5}">
                      <a16:colId xmlns:a16="http://schemas.microsoft.com/office/drawing/2014/main" xmlns="" val="365207159"/>
                    </a:ext>
                  </a:extLst>
                </a:gridCol>
                <a:gridCol w="549681">
                  <a:extLst>
                    <a:ext uri="{9D8B030D-6E8A-4147-A177-3AD203B41FA5}">
                      <a16:colId xmlns:a16="http://schemas.microsoft.com/office/drawing/2014/main" xmlns="" val="20011"/>
                    </a:ext>
                  </a:extLst>
                </a:gridCol>
                <a:gridCol w="523358">
                  <a:extLst>
                    <a:ext uri="{9D8B030D-6E8A-4147-A177-3AD203B41FA5}">
                      <a16:colId xmlns:a16="http://schemas.microsoft.com/office/drawing/2014/main" xmlns="" val="20012"/>
                    </a:ext>
                  </a:extLst>
                </a:gridCol>
                <a:gridCol w="486516">
                  <a:extLst>
                    <a:ext uri="{9D8B030D-6E8A-4147-A177-3AD203B41FA5}">
                      <a16:colId xmlns:a16="http://schemas.microsoft.com/office/drawing/2014/main" xmlns="" val="20013"/>
                    </a:ext>
                  </a:extLst>
                </a:gridCol>
                <a:gridCol w="486516">
                  <a:extLst>
                    <a:ext uri="{9D8B030D-6E8A-4147-A177-3AD203B41FA5}">
                      <a16:colId xmlns:a16="http://schemas.microsoft.com/office/drawing/2014/main" xmlns="" val="1383099295"/>
                    </a:ext>
                  </a:extLst>
                </a:gridCol>
                <a:gridCol w="486516">
                  <a:extLst>
                    <a:ext uri="{9D8B030D-6E8A-4147-A177-3AD203B41FA5}">
                      <a16:colId xmlns:a16="http://schemas.microsoft.com/office/drawing/2014/main" xmlns="" val="1961070519"/>
                    </a:ext>
                  </a:extLst>
                </a:gridCol>
                <a:gridCol w="486516">
                  <a:extLst>
                    <a:ext uri="{9D8B030D-6E8A-4147-A177-3AD203B41FA5}">
                      <a16:colId xmlns:a16="http://schemas.microsoft.com/office/drawing/2014/main" xmlns="" val="383031133"/>
                    </a:ext>
                  </a:extLst>
                </a:gridCol>
                <a:gridCol w="486516">
                  <a:extLst>
                    <a:ext uri="{9D8B030D-6E8A-4147-A177-3AD203B41FA5}">
                      <a16:colId xmlns:a16="http://schemas.microsoft.com/office/drawing/2014/main" xmlns="" val="4276177715"/>
                    </a:ext>
                  </a:extLst>
                </a:gridCol>
              </a:tblGrid>
              <a:tr h="465594">
                <a:tc rowSpan="2">
                  <a:txBody>
                    <a:bodyPr/>
                    <a:lstStyle/>
                    <a:p>
                      <a:pPr algn="ctr"/>
                      <a:r>
                        <a:rPr lang="en-US" sz="1000" b="1" dirty="0" smtClean="0">
                          <a:solidFill>
                            <a:schemeClr val="tx1"/>
                          </a:solidFill>
                          <a:latin typeface="Arial" pitchFamily="34" charset="0"/>
                          <a:cs typeface="Arial" pitchFamily="34" charset="0"/>
                        </a:rPr>
                        <a:t>District</a:t>
                      </a:r>
                      <a:endParaRPr lang="en-US" sz="10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r>
                        <a:rPr lang="en-US" sz="1000" b="1" dirty="0" smtClean="0">
                          <a:solidFill>
                            <a:schemeClr val="tx1"/>
                          </a:solidFill>
                          <a:latin typeface="Arial" pitchFamily="34" charset="0"/>
                          <a:cs typeface="Arial" pitchFamily="34" charset="0"/>
                        </a:rPr>
                        <a:t>Health Facility</a:t>
                      </a:r>
                      <a:endParaRPr lang="en-US" sz="10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gridSpan="2">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r>
                        <a:rPr lang="en-US" sz="1000" b="1" dirty="0" smtClean="0">
                          <a:solidFill>
                            <a:schemeClr val="tx1"/>
                          </a:solidFill>
                          <a:latin typeface="Arial" pitchFamily="34" charset="0"/>
                          <a:cs typeface="Arial" pitchFamily="34" charset="0"/>
                        </a:rPr>
                        <a:t>Hospital </a:t>
                      </a:r>
                      <a:endParaRPr lang="en-US" sz="1000" b="1" dirty="0">
                        <a:solidFill>
                          <a:schemeClr val="tx1"/>
                        </a:solidFill>
                        <a:latin typeface="Arial" pitchFamily="34" charset="0"/>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endParaRPr lang="en-ZA"/>
                    </a:p>
                  </a:txBody>
                  <a:tcPr/>
                </a:tc>
                <a:tc rowSpan="2">
                  <a:txBody>
                    <a:bodyPr/>
                    <a:lstStyle/>
                    <a:p>
                      <a:pPr algn="ctr" fontAlgn="ctr"/>
                      <a:r>
                        <a:rPr lang="en-ZA" sz="1100" b="1" i="0" u="none" strike="noStrike" dirty="0">
                          <a:solidFill>
                            <a:srgbClr val="000000"/>
                          </a:solidFill>
                          <a:effectLst/>
                          <a:latin typeface="Calibri" panose="020F0502020204030204" pitchFamily="34" charset="0"/>
                        </a:rPr>
                        <a:t>Annual Target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ctr" fontAlgn="ctr"/>
                      <a:r>
                        <a:rPr lang="en-ZA" sz="1100" b="1" i="0" u="none" strike="noStrike" dirty="0">
                          <a:solidFill>
                            <a:srgbClr val="000000"/>
                          </a:solidFill>
                          <a:effectLst/>
                          <a:latin typeface="Calibri" panose="020F0502020204030204" pitchFamily="34" charset="0"/>
                        </a:rPr>
                        <a:t>Q1 Performance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ctr" fontAlgn="ctr"/>
                      <a:r>
                        <a:rPr lang="en-ZA" sz="1100" b="1" i="0" u="none" strike="noStrike" dirty="0">
                          <a:solidFill>
                            <a:srgbClr val="000000"/>
                          </a:solidFill>
                          <a:effectLst/>
                          <a:latin typeface="Calibri" panose="020F0502020204030204" pitchFamily="34" charset="0"/>
                        </a:rPr>
                        <a:t>Q2 Performance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ctr" fontAlgn="ctr"/>
                      <a:r>
                        <a:rPr lang="en-ZA" sz="1100" b="1" i="0" u="none" strike="noStrike" dirty="0">
                          <a:solidFill>
                            <a:srgbClr val="000000"/>
                          </a:solidFill>
                          <a:effectLst/>
                          <a:latin typeface="Calibri" panose="020F0502020204030204" pitchFamily="34" charset="0"/>
                        </a:rPr>
                        <a:t>Q3 Performance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ctr" fontAlgn="ctr"/>
                      <a:r>
                        <a:rPr lang="en-ZA" sz="1100" b="1" i="0" u="none" strike="noStrike" dirty="0">
                          <a:solidFill>
                            <a:srgbClr val="000000"/>
                          </a:solidFill>
                          <a:effectLst/>
                          <a:latin typeface="Calibri" panose="020F0502020204030204" pitchFamily="34" charset="0"/>
                        </a:rPr>
                        <a:t>Q4 Performance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a:solidFill>
                            <a:srgbClr val="000000"/>
                          </a:solidFill>
                          <a:effectLst/>
                          <a:latin typeface="Calibri" panose="020F0502020204030204" pitchFamily="34" charset="0"/>
                        </a:rPr>
                        <a:t>YTD Performance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a:solidFill>
                            <a:srgbClr val="000000"/>
                          </a:solidFill>
                          <a:effectLst/>
                          <a:latin typeface="Calibri" panose="020F0502020204030204" pitchFamily="34" charset="0"/>
                        </a:rPr>
                        <a:t>Variance YTD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smtClean="0">
                          <a:solidFill>
                            <a:srgbClr val="000000"/>
                          </a:solidFill>
                          <a:effectLst/>
                          <a:latin typeface="Calibri" panose="020F0502020204030204" pitchFamily="34" charset="0"/>
                        </a:rPr>
                        <a:t>Annual Target 2019/20</a:t>
                      </a:r>
                      <a:endParaRPr lang="en-ZA"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smtClean="0">
                          <a:solidFill>
                            <a:srgbClr val="000000"/>
                          </a:solidFill>
                          <a:effectLst/>
                          <a:latin typeface="Calibri" panose="020F0502020204030204" pitchFamily="34" charset="0"/>
                        </a:rPr>
                        <a:t>Q1 Target 2019/20</a:t>
                      </a:r>
                      <a:endParaRPr lang="en-ZA"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ZA" sz="1100" b="1" i="0" u="none" strike="noStrike" dirty="0" smtClean="0">
                          <a:solidFill>
                            <a:srgbClr val="000000"/>
                          </a:solidFill>
                          <a:effectLst/>
                          <a:latin typeface="Calibri" panose="020F0502020204030204" pitchFamily="34" charset="0"/>
                        </a:rPr>
                        <a:t>Q1 Performance 2019/20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smtClean="0">
                          <a:solidFill>
                            <a:srgbClr val="000000"/>
                          </a:solidFill>
                          <a:effectLst/>
                          <a:latin typeface="Calibri" panose="020F0502020204030204" pitchFamily="34" charset="0"/>
                        </a:rPr>
                        <a:t>Variance</a:t>
                      </a:r>
                      <a:endParaRPr lang="en-ZA"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876077">
                <a:tc vMerge="1">
                  <a:txBody>
                    <a:bodyPr/>
                    <a:lstStyle/>
                    <a:p>
                      <a:endParaRPr lang="en-ZA"/>
                    </a:p>
                  </a:txBody>
                  <a:tcPr/>
                </a:tc>
                <a:tc vMerge="1">
                  <a:txBody>
                    <a:bodyPr/>
                    <a:lstStyle/>
                    <a:p>
                      <a:endParaRPr lang="en-ZA"/>
                    </a:p>
                  </a:txBody>
                  <a:tcPr/>
                </a:tc>
                <a:tc>
                  <a:txBody>
                    <a:bodyPr/>
                    <a:lstStyle/>
                    <a:p>
                      <a:pPr algn="ctr"/>
                      <a:r>
                        <a:rPr lang="en-US" sz="1000" b="1" dirty="0" smtClean="0">
                          <a:solidFill>
                            <a:schemeClr val="tx1"/>
                          </a:solidFill>
                          <a:latin typeface="Arial" pitchFamily="34" charset="0"/>
                          <a:cs typeface="Arial" pitchFamily="34" charset="0"/>
                        </a:rPr>
                        <a:t>Connected</a:t>
                      </a:r>
                      <a:endParaRPr lang="en-US" sz="10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a:r>
                        <a:rPr lang="en-US" sz="1000" b="1" dirty="0" smtClean="0">
                          <a:solidFill>
                            <a:schemeClr val="tx1"/>
                          </a:solidFill>
                          <a:latin typeface="Arial" pitchFamily="34" charset="0"/>
                          <a:cs typeface="Arial" pitchFamily="34" charset="0"/>
                        </a:rPr>
                        <a:t># Staff </a:t>
                      </a:r>
                      <a:endParaRPr lang="en-US" sz="10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l" fontAlgn="b"/>
                      <a:endParaRPr lang="en-ZA" sz="1100" b="1" i="0" u="none" strike="noStrike" dirty="0">
                        <a:solidFill>
                          <a:srgbClr val="000000"/>
                        </a:solidFill>
                        <a:effectLst/>
                        <a:latin typeface="Calibri" panose="020F0502020204030204" pitchFamily="34" charset="0"/>
                      </a:endParaRPr>
                    </a:p>
                  </a:txBody>
                  <a:tcPr marL="9525" marR="9525" marT="9525" marB="0" anchor="b">
                    <a:lnT w="12700" cap="flat" cmpd="sng" algn="ctr">
                      <a:solidFill>
                        <a:srgbClr val="000000"/>
                      </a:solidFill>
                      <a:prstDash val="solid"/>
                      <a:round/>
                      <a:headEnd type="none" w="med" len="med"/>
                      <a:tailEnd type="none" w="med" len="med"/>
                    </a:lnT>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1"/>
                  </a:ext>
                </a:extLst>
              </a:tr>
              <a:tr h="465884">
                <a:tc>
                  <a:txBody>
                    <a:bodyPr/>
                    <a:lstStyle/>
                    <a:p>
                      <a:pPr algn="l"/>
                      <a:r>
                        <a:rPr lang="en-US" sz="1000" dirty="0" smtClean="0">
                          <a:latin typeface="Arial" pitchFamily="34" charset="0"/>
                          <a:cs typeface="Arial" pitchFamily="34" charset="0"/>
                        </a:rPr>
                        <a:t>Mopani</a:t>
                      </a:r>
                      <a:endParaRPr lang="en-US" sz="1000" dirty="0">
                        <a:latin typeface="Arial" pitchFamily="34" charset="0"/>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dirty="0" err="1">
                          <a:solidFill>
                            <a:srgbClr val="000000"/>
                          </a:solidFill>
                          <a:effectLst/>
                          <a:latin typeface="Arial" panose="020B0604020202020204" pitchFamily="34" charset="0"/>
                          <a:cs typeface="Arial" panose="020B0604020202020204" pitchFamily="34" charset="0"/>
                        </a:rPr>
                        <a:t>Dr.</a:t>
                      </a:r>
                      <a:r>
                        <a:rPr lang="en-ZA" sz="1000" b="0" i="0" u="none" strike="noStrike" dirty="0">
                          <a:solidFill>
                            <a:srgbClr val="000000"/>
                          </a:solidFill>
                          <a:effectLst/>
                          <a:latin typeface="Arial" panose="020B0604020202020204" pitchFamily="34" charset="0"/>
                          <a:cs typeface="Arial" panose="020B0604020202020204" pitchFamily="34" charset="0"/>
                        </a:rPr>
                        <a:t> CN </a:t>
                      </a:r>
                      <a:r>
                        <a:rPr lang="en-ZA" sz="1000" b="0" i="0" u="none" strike="noStrike" dirty="0" err="1">
                          <a:solidFill>
                            <a:srgbClr val="000000"/>
                          </a:solidFill>
                          <a:effectLst/>
                          <a:latin typeface="Arial" panose="020B0604020202020204" pitchFamily="34" charset="0"/>
                          <a:cs typeface="Arial" panose="020B0604020202020204" pitchFamily="34" charset="0"/>
                        </a:rPr>
                        <a:t>Phatudi</a:t>
                      </a:r>
                      <a:r>
                        <a:rPr lang="en-ZA" sz="1000" b="0" i="0" u="none" strike="noStrike" dirty="0">
                          <a:solidFill>
                            <a:srgbClr val="000000"/>
                          </a:solidFill>
                          <a:effectLst/>
                          <a:latin typeface="Arial" panose="020B0604020202020204" pitchFamily="34" charset="0"/>
                          <a:cs typeface="Arial" panose="020B0604020202020204" pitchFamily="34" charset="0"/>
                        </a:rPr>
                        <a:t>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Y</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1</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1269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406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537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445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478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1866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597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1634</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415</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524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109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3"/>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Mopani</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Kgapane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Y</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1</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2492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616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721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795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973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3105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613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105</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27</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888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a:solidFill>
                            <a:srgbClr val="000000"/>
                          </a:solidFill>
                          <a:effectLst/>
                          <a:latin typeface="Arial" panose="020B0604020202020204" pitchFamily="34" charset="0"/>
                          <a:cs typeface="Arial" panose="020B0604020202020204" pitchFamily="34" charset="0"/>
                        </a:rPr>
                        <a:t>861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4"/>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Mopani</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Letaba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Y</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1</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2142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722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658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664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814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2858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716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3518</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895</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802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-93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5"/>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Mopani</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Maphuta- Malatji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Y</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1</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2223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632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656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652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790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2730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507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2169</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551</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689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a:solidFill>
                            <a:srgbClr val="000000"/>
                          </a:solidFill>
                          <a:effectLst/>
                          <a:latin typeface="Arial" panose="020B0604020202020204" pitchFamily="34" charset="0"/>
                          <a:cs typeface="Arial" panose="020B0604020202020204" pitchFamily="34" charset="0"/>
                        </a:rPr>
                        <a:t>138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6"/>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Mopani</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Nkhensani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1" i="0" u="none" strike="noStrike" dirty="0" smtClean="0">
                          <a:solidFill>
                            <a:srgbClr val="000000"/>
                          </a:solidFill>
                          <a:effectLst/>
                          <a:latin typeface="Arial" panose="020B0604020202020204" pitchFamily="34" charset="0"/>
                          <a:cs typeface="Arial" panose="020B0604020202020204" pitchFamily="34" charset="0"/>
                        </a:rPr>
                        <a:t>Y</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1" i="0" u="none" strike="noStrike" dirty="0" smtClean="0">
                          <a:solidFill>
                            <a:srgbClr val="000000"/>
                          </a:solidFill>
                          <a:effectLst/>
                          <a:latin typeface="Arial" panose="020B0604020202020204" pitchFamily="34" charset="0"/>
                          <a:cs typeface="Arial" panose="020B0604020202020204" pitchFamily="34" charset="0"/>
                        </a:rPr>
                        <a:t>1</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2162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708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1222</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1029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1252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4211</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chemeClr val="tx1"/>
                          </a:solidFill>
                          <a:effectLst/>
                          <a:latin typeface="Arial" panose="020B0604020202020204" pitchFamily="34" charset="0"/>
                          <a:cs typeface="Arial" panose="020B0604020202020204" pitchFamily="34" charset="0"/>
                        </a:rPr>
                        <a:t>2049</a:t>
                      </a:r>
                      <a:endParaRPr lang="en-ZA"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4148</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1055</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1357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a:solidFill>
                            <a:srgbClr val="000000"/>
                          </a:solidFill>
                          <a:effectLst/>
                          <a:latin typeface="Arial" panose="020B0604020202020204" pitchFamily="34" charset="0"/>
                          <a:cs typeface="Arial" panose="020B0604020202020204" pitchFamily="34" charset="0"/>
                        </a:rPr>
                        <a:t>302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8"/>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Mopani</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Sekororo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1" i="0" u="none" strike="noStrike" dirty="0" smtClean="0">
                          <a:solidFill>
                            <a:srgbClr val="000000"/>
                          </a:solidFill>
                          <a:effectLst/>
                          <a:latin typeface="Arial" panose="020B0604020202020204" pitchFamily="34" charset="0"/>
                          <a:cs typeface="Arial" panose="020B0604020202020204" pitchFamily="34" charset="0"/>
                        </a:rPr>
                        <a:t>Y</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1" i="0" u="none" strike="noStrike" dirty="0" smtClean="0">
                          <a:solidFill>
                            <a:srgbClr val="000000"/>
                          </a:solidFill>
                          <a:effectLst/>
                          <a:latin typeface="Arial" panose="020B0604020202020204" pitchFamily="34" charset="0"/>
                          <a:cs typeface="Arial" panose="020B0604020202020204" pitchFamily="34" charset="0"/>
                        </a:rPr>
                        <a:t>1</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1864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582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552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512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539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2185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321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1928</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490</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560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351018870"/>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Mopani</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Tzaneen Medi- Clinic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1" i="0" u="none" strike="noStrike" dirty="0" smtClean="0">
                          <a:solidFill>
                            <a:srgbClr val="000000"/>
                          </a:solidFill>
                          <a:effectLst/>
                          <a:latin typeface="Arial" panose="020B0604020202020204" pitchFamily="34" charset="0"/>
                          <a:cs typeface="Arial" panose="020B0604020202020204" pitchFamily="34" charset="0"/>
                        </a:rPr>
                        <a:t>Y</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1" i="0" u="none" strike="noStrike" dirty="0" smtClean="0">
                          <a:solidFill>
                            <a:srgbClr val="000000"/>
                          </a:solidFill>
                          <a:effectLst/>
                          <a:latin typeface="Arial" panose="020B0604020202020204" pitchFamily="34" charset="0"/>
                          <a:cs typeface="Arial" panose="020B0604020202020204" pitchFamily="34" charset="0"/>
                        </a:rPr>
                        <a:t>1</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1104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301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408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1178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74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0</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0</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323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323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3396173858"/>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Mopani</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Van </a:t>
                      </a:r>
                      <a:r>
                        <a:rPr lang="en-ZA" sz="1000" b="0" i="0" u="none" strike="noStrike" dirty="0" err="1">
                          <a:solidFill>
                            <a:srgbClr val="000000"/>
                          </a:solidFill>
                          <a:effectLst/>
                          <a:latin typeface="Arial" panose="020B0604020202020204" pitchFamily="34" charset="0"/>
                          <a:cs typeface="Arial" panose="020B0604020202020204" pitchFamily="34" charset="0"/>
                        </a:rPr>
                        <a:t>Velden</a:t>
                      </a:r>
                      <a:r>
                        <a:rPr lang="en-ZA" sz="1000" b="0" i="0" u="none" strike="noStrike" dirty="0">
                          <a:solidFill>
                            <a:srgbClr val="000000"/>
                          </a:solidFill>
                          <a:effectLst/>
                          <a:latin typeface="Arial" panose="020B0604020202020204" pitchFamily="34" charset="0"/>
                          <a:cs typeface="Arial" panose="020B0604020202020204" pitchFamily="34" charset="0"/>
                        </a:rPr>
                        <a:t> Memorial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1" i="0" u="none" strike="noStrike" dirty="0" smtClean="0">
                          <a:solidFill>
                            <a:srgbClr val="000000"/>
                          </a:solidFill>
                          <a:effectLst/>
                          <a:latin typeface="Arial" panose="020B0604020202020204" pitchFamily="34" charset="0"/>
                          <a:cs typeface="Arial" panose="020B0604020202020204" pitchFamily="34" charset="0"/>
                        </a:rPr>
                        <a:t>Y</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1" i="0" u="none" strike="noStrike" dirty="0" smtClean="0">
                          <a:solidFill>
                            <a:srgbClr val="000000"/>
                          </a:solidFill>
                          <a:effectLst/>
                          <a:latin typeface="Arial" panose="020B0604020202020204" pitchFamily="34" charset="0"/>
                          <a:cs typeface="Arial" panose="020B0604020202020204" pitchFamily="34" charset="0"/>
                        </a:rPr>
                        <a:t>1</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565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355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453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499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1723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1158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1395</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355</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562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207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3690209336"/>
                  </a:ext>
                </a:extLst>
              </a:tr>
            </a:tbl>
          </a:graphicData>
        </a:graphic>
      </p:graphicFrame>
      <p:sp>
        <p:nvSpPr>
          <p:cNvPr id="3" name="Slide Number Placeholder 2"/>
          <p:cNvSpPr>
            <a:spLocks noGrp="1"/>
          </p:cNvSpPr>
          <p:nvPr>
            <p:ph type="sldNum" sz="quarter" idx="12"/>
          </p:nvPr>
        </p:nvSpPr>
        <p:spPr>
          <a:xfrm>
            <a:off x="7010400" y="6492875"/>
            <a:ext cx="2133600" cy="365125"/>
          </a:xfrm>
        </p:spPr>
        <p:txBody>
          <a:bodyPr/>
          <a:lstStyle/>
          <a:p>
            <a:fld id="{2538E8B7-8BD9-9F48-9FB6-4E0DFEDB8449}" type="slidenum">
              <a:rPr lang="en-US" b="1" smtClean="0">
                <a:solidFill>
                  <a:schemeClr val="tx1"/>
                </a:solidFill>
              </a:rPr>
              <a:pPr/>
              <a:t>21</a:t>
            </a:fld>
            <a:endParaRPr lang="en-US" b="1" dirty="0">
              <a:solidFill>
                <a:schemeClr val="tx1"/>
              </a:solidFill>
            </a:endParaRPr>
          </a:p>
        </p:txBody>
      </p:sp>
    </p:spTree>
    <p:extLst>
      <p:ext uri="{BB962C8B-B14F-4D97-AF65-F5344CB8AC3E}">
        <p14:creationId xmlns:p14="http://schemas.microsoft.com/office/powerpoint/2010/main" xmlns="" val="26359291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4" y="274638"/>
            <a:ext cx="8229600" cy="862196"/>
          </a:xfrm>
        </p:spPr>
        <p:txBody>
          <a:bodyPr/>
          <a:lstStyle/>
          <a:p>
            <a:r>
              <a:rPr lang="en-ZA" dirty="0" smtClean="0"/>
              <a:t>Health Facility Birth Registration </a:t>
            </a: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1186830771"/>
              </p:ext>
            </p:extLst>
          </p:nvPr>
        </p:nvGraphicFramePr>
        <p:xfrm>
          <a:off x="197888" y="1136834"/>
          <a:ext cx="8267241" cy="3969850"/>
        </p:xfrm>
        <a:graphic>
          <a:graphicData uri="http://schemas.openxmlformats.org/drawingml/2006/table">
            <a:tbl>
              <a:tblPr firstRow="1" bandRow="1"/>
              <a:tblGrid>
                <a:gridCol w="756356">
                  <a:extLst>
                    <a:ext uri="{9D8B030D-6E8A-4147-A177-3AD203B41FA5}">
                      <a16:colId xmlns:a16="http://schemas.microsoft.com/office/drawing/2014/main" xmlns="" val="3341102400"/>
                    </a:ext>
                  </a:extLst>
                </a:gridCol>
                <a:gridCol w="1084584">
                  <a:extLst>
                    <a:ext uri="{9D8B030D-6E8A-4147-A177-3AD203B41FA5}">
                      <a16:colId xmlns:a16="http://schemas.microsoft.com/office/drawing/2014/main" xmlns="" val="20000"/>
                    </a:ext>
                  </a:extLst>
                </a:gridCol>
                <a:gridCol w="496139">
                  <a:extLst>
                    <a:ext uri="{9D8B030D-6E8A-4147-A177-3AD203B41FA5}">
                      <a16:colId xmlns:a16="http://schemas.microsoft.com/office/drawing/2014/main" xmlns="" val="20001"/>
                    </a:ext>
                  </a:extLst>
                </a:gridCol>
                <a:gridCol w="369219">
                  <a:extLst>
                    <a:ext uri="{9D8B030D-6E8A-4147-A177-3AD203B41FA5}">
                      <a16:colId xmlns:a16="http://schemas.microsoft.com/office/drawing/2014/main" xmlns="" val="20002"/>
                    </a:ext>
                  </a:extLst>
                </a:gridCol>
                <a:gridCol w="484601">
                  <a:extLst>
                    <a:ext uri="{9D8B030D-6E8A-4147-A177-3AD203B41FA5}">
                      <a16:colId xmlns:a16="http://schemas.microsoft.com/office/drawing/2014/main" xmlns="" val="20008"/>
                    </a:ext>
                  </a:extLst>
                </a:gridCol>
                <a:gridCol w="553831">
                  <a:extLst>
                    <a:ext uri="{9D8B030D-6E8A-4147-A177-3AD203B41FA5}">
                      <a16:colId xmlns:a16="http://schemas.microsoft.com/office/drawing/2014/main" xmlns="" val="20009"/>
                    </a:ext>
                  </a:extLst>
                </a:gridCol>
                <a:gridCol w="565368">
                  <a:extLst>
                    <a:ext uri="{9D8B030D-6E8A-4147-A177-3AD203B41FA5}">
                      <a16:colId xmlns:a16="http://schemas.microsoft.com/office/drawing/2014/main" xmlns="" val="20010"/>
                    </a:ext>
                  </a:extLst>
                </a:gridCol>
                <a:gridCol w="507678">
                  <a:extLst>
                    <a:ext uri="{9D8B030D-6E8A-4147-A177-3AD203B41FA5}">
                      <a16:colId xmlns:a16="http://schemas.microsoft.com/office/drawing/2014/main" xmlns="" val="365207159"/>
                    </a:ext>
                  </a:extLst>
                </a:gridCol>
                <a:gridCol w="540875">
                  <a:extLst>
                    <a:ext uri="{9D8B030D-6E8A-4147-A177-3AD203B41FA5}">
                      <a16:colId xmlns:a16="http://schemas.microsoft.com/office/drawing/2014/main" xmlns="" val="20011"/>
                    </a:ext>
                  </a:extLst>
                </a:gridCol>
                <a:gridCol w="514975">
                  <a:extLst>
                    <a:ext uri="{9D8B030D-6E8A-4147-A177-3AD203B41FA5}">
                      <a16:colId xmlns:a16="http://schemas.microsoft.com/office/drawing/2014/main" xmlns="" val="20012"/>
                    </a:ext>
                  </a:extLst>
                </a:gridCol>
                <a:gridCol w="478723">
                  <a:extLst>
                    <a:ext uri="{9D8B030D-6E8A-4147-A177-3AD203B41FA5}">
                      <a16:colId xmlns:a16="http://schemas.microsoft.com/office/drawing/2014/main" xmlns="" val="20013"/>
                    </a:ext>
                  </a:extLst>
                </a:gridCol>
                <a:gridCol w="478723">
                  <a:extLst>
                    <a:ext uri="{9D8B030D-6E8A-4147-A177-3AD203B41FA5}">
                      <a16:colId xmlns:a16="http://schemas.microsoft.com/office/drawing/2014/main" xmlns="" val="1780260451"/>
                    </a:ext>
                  </a:extLst>
                </a:gridCol>
                <a:gridCol w="478723">
                  <a:extLst>
                    <a:ext uri="{9D8B030D-6E8A-4147-A177-3AD203B41FA5}">
                      <a16:colId xmlns:a16="http://schemas.microsoft.com/office/drawing/2014/main" xmlns="" val="1745485269"/>
                    </a:ext>
                  </a:extLst>
                </a:gridCol>
                <a:gridCol w="478723">
                  <a:extLst>
                    <a:ext uri="{9D8B030D-6E8A-4147-A177-3AD203B41FA5}">
                      <a16:colId xmlns:a16="http://schemas.microsoft.com/office/drawing/2014/main" xmlns="" val="4235847612"/>
                    </a:ext>
                  </a:extLst>
                </a:gridCol>
                <a:gridCol w="478723">
                  <a:extLst>
                    <a:ext uri="{9D8B030D-6E8A-4147-A177-3AD203B41FA5}">
                      <a16:colId xmlns:a16="http://schemas.microsoft.com/office/drawing/2014/main" xmlns="" val="3649362926"/>
                    </a:ext>
                  </a:extLst>
                </a:gridCol>
              </a:tblGrid>
              <a:tr h="465594">
                <a:tc rowSpan="2">
                  <a:txBody>
                    <a:bodyPr/>
                    <a:lstStyle/>
                    <a:p>
                      <a:pPr algn="ctr"/>
                      <a:r>
                        <a:rPr lang="en-US" sz="1000" b="1" dirty="0" smtClean="0">
                          <a:solidFill>
                            <a:schemeClr val="tx1"/>
                          </a:solidFill>
                          <a:latin typeface="Arial" pitchFamily="34" charset="0"/>
                          <a:cs typeface="Arial" pitchFamily="34" charset="0"/>
                        </a:rPr>
                        <a:t>District</a:t>
                      </a:r>
                      <a:endParaRPr lang="en-US" sz="10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r>
                        <a:rPr lang="en-US" sz="1000" b="1" dirty="0" smtClean="0">
                          <a:solidFill>
                            <a:schemeClr val="tx1"/>
                          </a:solidFill>
                          <a:latin typeface="Arial" pitchFamily="34" charset="0"/>
                          <a:cs typeface="Arial" pitchFamily="34" charset="0"/>
                        </a:rPr>
                        <a:t>Health Facility</a:t>
                      </a:r>
                      <a:endParaRPr lang="en-US" sz="10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gridSpan="2">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r>
                        <a:rPr lang="en-US" sz="1000" b="1" dirty="0" smtClean="0">
                          <a:solidFill>
                            <a:schemeClr val="tx1"/>
                          </a:solidFill>
                          <a:latin typeface="Arial" pitchFamily="34" charset="0"/>
                          <a:cs typeface="Arial" pitchFamily="34" charset="0"/>
                        </a:rPr>
                        <a:t>Hospital </a:t>
                      </a:r>
                      <a:endParaRPr lang="en-US" sz="1000" b="1" dirty="0">
                        <a:solidFill>
                          <a:schemeClr val="tx1"/>
                        </a:solidFill>
                        <a:latin typeface="Arial" pitchFamily="34" charset="0"/>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endParaRPr lang="en-ZA"/>
                    </a:p>
                  </a:txBody>
                  <a:tcPr/>
                </a:tc>
                <a:tc rowSpan="2">
                  <a:txBody>
                    <a:bodyPr/>
                    <a:lstStyle/>
                    <a:p>
                      <a:pPr algn="ctr" fontAlgn="ctr"/>
                      <a:r>
                        <a:rPr lang="en-ZA" sz="1100" b="1" i="0" u="none" strike="noStrike" dirty="0">
                          <a:solidFill>
                            <a:srgbClr val="000000"/>
                          </a:solidFill>
                          <a:effectLst/>
                          <a:latin typeface="Calibri" panose="020F0502020204030204" pitchFamily="34" charset="0"/>
                        </a:rPr>
                        <a:t>Annual Target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ctr" fontAlgn="ctr"/>
                      <a:r>
                        <a:rPr lang="en-ZA" sz="1100" b="1" i="0" u="none" strike="noStrike" dirty="0">
                          <a:solidFill>
                            <a:srgbClr val="000000"/>
                          </a:solidFill>
                          <a:effectLst/>
                          <a:latin typeface="Calibri" panose="020F0502020204030204" pitchFamily="34" charset="0"/>
                        </a:rPr>
                        <a:t>Q1 Performance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ctr" fontAlgn="ctr"/>
                      <a:r>
                        <a:rPr lang="en-ZA" sz="1100" b="1" i="0" u="none" strike="noStrike" dirty="0">
                          <a:solidFill>
                            <a:srgbClr val="000000"/>
                          </a:solidFill>
                          <a:effectLst/>
                          <a:latin typeface="Calibri" panose="020F0502020204030204" pitchFamily="34" charset="0"/>
                        </a:rPr>
                        <a:t>Q2 Performance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ctr" fontAlgn="ctr"/>
                      <a:r>
                        <a:rPr lang="en-ZA" sz="1100" b="1" i="0" u="none" strike="noStrike" dirty="0">
                          <a:solidFill>
                            <a:srgbClr val="000000"/>
                          </a:solidFill>
                          <a:effectLst/>
                          <a:latin typeface="Calibri" panose="020F0502020204030204" pitchFamily="34" charset="0"/>
                        </a:rPr>
                        <a:t>Q3 Performance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ctr" fontAlgn="ctr"/>
                      <a:r>
                        <a:rPr lang="en-ZA" sz="1100" b="1" i="0" u="none" strike="noStrike" dirty="0">
                          <a:solidFill>
                            <a:srgbClr val="000000"/>
                          </a:solidFill>
                          <a:effectLst/>
                          <a:latin typeface="Calibri" panose="020F0502020204030204" pitchFamily="34" charset="0"/>
                        </a:rPr>
                        <a:t>Q4 Performance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a:solidFill>
                            <a:srgbClr val="000000"/>
                          </a:solidFill>
                          <a:effectLst/>
                          <a:latin typeface="Calibri" panose="020F0502020204030204" pitchFamily="34" charset="0"/>
                        </a:rPr>
                        <a:t>YTD Performance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a:solidFill>
                            <a:srgbClr val="000000"/>
                          </a:solidFill>
                          <a:effectLst/>
                          <a:latin typeface="Calibri" panose="020F0502020204030204" pitchFamily="34" charset="0"/>
                        </a:rPr>
                        <a:t>Variance YTD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smtClean="0">
                          <a:solidFill>
                            <a:srgbClr val="000000"/>
                          </a:solidFill>
                          <a:effectLst/>
                          <a:latin typeface="Calibri" panose="020F0502020204030204" pitchFamily="34" charset="0"/>
                        </a:rPr>
                        <a:t>Annual Target 2019/20</a:t>
                      </a:r>
                      <a:endParaRPr lang="en-ZA"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smtClean="0">
                          <a:solidFill>
                            <a:srgbClr val="000000"/>
                          </a:solidFill>
                          <a:effectLst/>
                          <a:latin typeface="Calibri" panose="020F0502020204030204" pitchFamily="34" charset="0"/>
                        </a:rPr>
                        <a:t>Q1 Target 2019/20</a:t>
                      </a:r>
                      <a:endParaRPr lang="en-ZA"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ZA" sz="1100" b="1" i="0" u="none" strike="noStrike" dirty="0" smtClean="0">
                          <a:solidFill>
                            <a:srgbClr val="000000"/>
                          </a:solidFill>
                          <a:effectLst/>
                          <a:latin typeface="Calibri" panose="020F0502020204030204" pitchFamily="34" charset="0"/>
                        </a:rPr>
                        <a:t>Q1 Performance 2019/20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algn="l" fontAlgn="b"/>
                      <a:r>
                        <a:rPr lang="en-ZA" sz="1100" b="1" i="0" u="none" strike="noStrike" dirty="0" smtClean="0">
                          <a:solidFill>
                            <a:srgbClr val="000000"/>
                          </a:solidFill>
                          <a:effectLst/>
                          <a:latin typeface="Calibri" panose="020F0502020204030204" pitchFamily="34" charset="0"/>
                        </a:rPr>
                        <a:t>Variance</a:t>
                      </a:r>
                      <a:endParaRPr lang="en-ZA"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876077">
                <a:tc vMerge="1">
                  <a:txBody>
                    <a:bodyPr/>
                    <a:lstStyle/>
                    <a:p>
                      <a:endParaRPr lang="en-ZA"/>
                    </a:p>
                  </a:txBody>
                  <a:tcPr/>
                </a:tc>
                <a:tc vMerge="1">
                  <a:txBody>
                    <a:bodyPr/>
                    <a:lstStyle/>
                    <a:p>
                      <a:endParaRPr lang="en-ZA"/>
                    </a:p>
                  </a:txBody>
                  <a:tcPr/>
                </a:tc>
                <a:tc>
                  <a:txBody>
                    <a:bodyPr/>
                    <a:lstStyle/>
                    <a:p>
                      <a:pPr algn="ctr"/>
                      <a:r>
                        <a:rPr lang="en-US" sz="1000" b="1" dirty="0" smtClean="0">
                          <a:solidFill>
                            <a:schemeClr val="tx1"/>
                          </a:solidFill>
                          <a:latin typeface="Arial" pitchFamily="34" charset="0"/>
                          <a:cs typeface="Arial" pitchFamily="34" charset="0"/>
                        </a:rPr>
                        <a:t>Connected</a:t>
                      </a:r>
                      <a:endParaRPr lang="en-US" sz="10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a:r>
                        <a:rPr lang="en-US" sz="1000" b="1" dirty="0" smtClean="0">
                          <a:solidFill>
                            <a:schemeClr val="tx1"/>
                          </a:solidFill>
                          <a:latin typeface="Arial" pitchFamily="34" charset="0"/>
                          <a:cs typeface="Arial" pitchFamily="34" charset="0"/>
                        </a:rPr>
                        <a:t># Staff </a:t>
                      </a:r>
                      <a:endParaRPr lang="en-US" sz="1000" b="1" dirty="0">
                        <a:solidFill>
                          <a:schemeClr val="tx1"/>
                        </a:solidFill>
                        <a:latin typeface="Arial" pitchFamily="34" charset="0"/>
                        <a:cs typeface="Arial" pitchFamily="34" charset="0"/>
                      </a:endParaRPr>
                    </a:p>
                  </a:txBody>
                  <a:tcPr marL="91436" marR="91436" marT="45732" marB="45732"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ctr" fontAlgn="ctr"/>
                      <a:endParaRPr lang="en-ZA" sz="11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rgbClr val="000000"/>
                      </a:solidFill>
                      <a:prstDash val="solid"/>
                      <a:round/>
                      <a:headEnd type="none" w="med" len="med"/>
                      <a:tailEnd type="none" w="med" len="med"/>
                    </a:lnT>
                  </a:tcPr>
                </a:tc>
                <a:tc vMerge="1">
                  <a:txBody>
                    <a:bodyPr/>
                    <a:lstStyle/>
                    <a:p>
                      <a:pPr algn="l" fontAlgn="b"/>
                      <a:endParaRPr lang="en-ZA" sz="1100" b="1" i="0" u="none" strike="noStrike" dirty="0">
                        <a:solidFill>
                          <a:srgbClr val="000000"/>
                        </a:solidFill>
                        <a:effectLst/>
                        <a:latin typeface="Calibri" panose="020F0502020204030204" pitchFamily="34" charset="0"/>
                      </a:endParaRPr>
                    </a:p>
                  </a:txBody>
                  <a:tcPr marL="9525" marR="9525" marT="9525" marB="0" anchor="b">
                    <a:lnT w="12700" cap="flat" cmpd="sng" algn="ctr">
                      <a:solidFill>
                        <a:srgbClr val="000000"/>
                      </a:solidFill>
                      <a:prstDash val="solid"/>
                      <a:round/>
                      <a:headEnd type="none" w="med" len="med"/>
                      <a:tailEnd type="none" w="med" len="med"/>
                    </a:lnT>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1"/>
                  </a:ext>
                </a:extLst>
              </a:tr>
              <a:tr h="465884">
                <a:tc>
                  <a:txBody>
                    <a:bodyPr/>
                    <a:lstStyle/>
                    <a:p>
                      <a:pPr algn="l"/>
                      <a:r>
                        <a:rPr lang="en-US" sz="1000" dirty="0" smtClean="0">
                          <a:latin typeface="Arial" pitchFamily="34" charset="0"/>
                          <a:cs typeface="Arial" pitchFamily="34" charset="0"/>
                        </a:rPr>
                        <a:t>Vhembe</a:t>
                      </a:r>
                      <a:endParaRPr lang="en-US" sz="1000" dirty="0">
                        <a:latin typeface="Arial" pitchFamily="34" charset="0"/>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Donald Fraser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Y</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1</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3036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656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630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537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705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2528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-508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4147</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1054</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594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-460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3"/>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Vhembe</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Elim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Y</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1</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1438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347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363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493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557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1760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322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3262</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829</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609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-220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4"/>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Vhembe</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Louis Trichardt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Y</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1</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903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283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355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291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375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1304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401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1240</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315</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830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515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5"/>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Vhembe</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Malamulele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Y</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1</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1015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698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877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775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914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3264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2249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3702</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941</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931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6"/>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Vhembe</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Musina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Y</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1000" b="0" i="0" u="none" strike="noStrike" dirty="0" smtClean="0">
                          <a:solidFill>
                            <a:srgbClr val="000000"/>
                          </a:solidFill>
                          <a:effectLst/>
                          <a:latin typeface="Arial" pitchFamily="34" charset="0"/>
                          <a:cs typeface="Arial" pitchFamily="34" charset="0"/>
                        </a:rPr>
                        <a:t>1</a:t>
                      </a:r>
                      <a:endParaRPr lang="en-US" sz="10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912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208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244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976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64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716</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182</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241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59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7"/>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Vhembe</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Siloam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607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225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603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630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718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2176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1569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2597</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660</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690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8"/>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Vhembe</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a:solidFill>
                            <a:srgbClr val="000000"/>
                          </a:solidFill>
                          <a:effectLst/>
                          <a:latin typeface="Arial" panose="020B0604020202020204" pitchFamily="34" charset="0"/>
                          <a:cs typeface="Arial" panose="020B0604020202020204" pitchFamily="34" charset="0"/>
                        </a:rPr>
                        <a:t>Tshilamba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998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499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493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472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518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1982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984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1665</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423</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726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303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351018870"/>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Vhembe</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ZA" sz="1000" b="0" i="0" u="none" strike="noStrike" dirty="0" err="1">
                          <a:solidFill>
                            <a:srgbClr val="000000"/>
                          </a:solidFill>
                          <a:effectLst/>
                          <a:latin typeface="Arial" panose="020B0604020202020204" pitchFamily="34" charset="0"/>
                          <a:cs typeface="Arial" panose="020B0604020202020204" pitchFamily="34" charset="0"/>
                        </a:rPr>
                        <a:t>Tshilidzini</a:t>
                      </a:r>
                      <a:r>
                        <a:rPr lang="en-ZA" sz="1000" b="0" i="0" u="none" strike="noStrike" dirty="0">
                          <a:solidFill>
                            <a:srgbClr val="000000"/>
                          </a:solidFill>
                          <a:effectLst/>
                          <a:latin typeface="Arial" panose="020B0604020202020204" pitchFamily="34" charset="0"/>
                          <a:cs typeface="Arial" panose="020B0604020202020204" pitchFamily="34" charset="0"/>
                        </a:rPr>
                        <a:t> Hospital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3435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857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983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1071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1021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3932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497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5232</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1330</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926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000" b="1" i="0" u="none" strike="noStrike" dirty="0">
                          <a:solidFill>
                            <a:srgbClr val="FF0000"/>
                          </a:solidFill>
                          <a:effectLst/>
                          <a:latin typeface="Arial" panose="020B0604020202020204" pitchFamily="34" charset="0"/>
                          <a:cs typeface="Arial" panose="020B0604020202020204" pitchFamily="34" charset="0"/>
                        </a:rPr>
                        <a:t>-404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3396173858"/>
                  </a:ext>
                </a:extLst>
              </a:tr>
              <a:tr h="223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txBody>
                  <a:tcPr marL="91436" marR="91436" marT="45732" marB="457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l" fontAlgn="b"/>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ZA" sz="1100" b="1" i="0" u="none" strike="noStrike" dirty="0">
                          <a:solidFill>
                            <a:srgbClr val="000000"/>
                          </a:solidFill>
                          <a:effectLst/>
                          <a:latin typeface="Arial" panose="020B0604020202020204" pitchFamily="34" charset="0"/>
                          <a:cs typeface="Arial" panose="020B0604020202020204" pitchFamily="34" charset="0"/>
                        </a:rPr>
                        <a:t>80851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ZA" sz="1100" b="1" i="0" u="none" strike="noStrike">
                          <a:solidFill>
                            <a:srgbClr val="000000"/>
                          </a:solidFill>
                          <a:effectLst/>
                          <a:latin typeface="Arial" panose="020B0604020202020204" pitchFamily="34" charset="0"/>
                          <a:cs typeface="Arial" panose="020B0604020202020204" pitchFamily="34" charset="0"/>
                        </a:rPr>
                        <a:t>22764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ZA" sz="1100" b="1" i="0" u="none" strike="noStrike">
                          <a:solidFill>
                            <a:srgbClr val="000000"/>
                          </a:solidFill>
                          <a:effectLst/>
                          <a:latin typeface="Arial" panose="020B0604020202020204" pitchFamily="34" charset="0"/>
                          <a:cs typeface="Arial" panose="020B0604020202020204" pitchFamily="34" charset="0"/>
                        </a:rPr>
                        <a:t>25372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ZA" sz="1100" b="1" i="0" u="none" strike="noStrike">
                          <a:solidFill>
                            <a:srgbClr val="000000"/>
                          </a:solidFill>
                          <a:effectLst/>
                          <a:latin typeface="Arial" panose="020B0604020202020204" pitchFamily="34" charset="0"/>
                          <a:cs typeface="Arial" panose="020B0604020202020204" pitchFamily="34" charset="0"/>
                        </a:rPr>
                        <a:t>23251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ZA" sz="1100" b="1" i="0" u="none" strike="noStrike">
                          <a:solidFill>
                            <a:srgbClr val="000000"/>
                          </a:solidFill>
                          <a:effectLst/>
                          <a:latin typeface="Arial" panose="020B0604020202020204" pitchFamily="34" charset="0"/>
                          <a:cs typeface="Arial" panose="020B0604020202020204" pitchFamily="34" charset="0"/>
                        </a:rPr>
                        <a:t>26984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ZA" sz="1100" b="1" i="0" u="none" strike="noStrike">
                          <a:solidFill>
                            <a:srgbClr val="000000"/>
                          </a:solidFill>
                          <a:effectLst/>
                          <a:latin typeface="Arial" panose="020B0604020202020204" pitchFamily="34" charset="0"/>
                          <a:cs typeface="Arial" panose="020B0604020202020204" pitchFamily="34" charset="0"/>
                        </a:rPr>
                        <a:t>98371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ZA" sz="1100" b="1" i="0" u="none" strike="noStrike">
                          <a:solidFill>
                            <a:srgbClr val="000000"/>
                          </a:solidFill>
                          <a:effectLst/>
                          <a:latin typeface="Arial" panose="020B0604020202020204" pitchFamily="34" charset="0"/>
                          <a:cs typeface="Arial" panose="020B0604020202020204" pitchFamily="34" charset="0"/>
                        </a:rPr>
                        <a:t>17520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90932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ZA" sz="1000" b="1" i="0" u="none" strike="noStrike">
                          <a:solidFill>
                            <a:srgbClr val="000000"/>
                          </a:solidFill>
                          <a:effectLst/>
                          <a:latin typeface="Arial" panose="020B0604020202020204" pitchFamily="34" charset="0"/>
                          <a:cs typeface="Arial" panose="020B0604020202020204" pitchFamily="34" charset="0"/>
                        </a:rPr>
                        <a:t>23118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ZA" sz="1000" b="1" i="0" u="none" strike="noStrike">
                          <a:solidFill>
                            <a:srgbClr val="000000"/>
                          </a:solidFill>
                          <a:effectLst/>
                          <a:latin typeface="Arial" panose="020B0604020202020204" pitchFamily="34" charset="0"/>
                          <a:cs typeface="Arial" panose="020B0604020202020204" pitchFamily="34" charset="0"/>
                        </a:rPr>
                        <a:t>26192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3074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xmlns="" val="3690209336"/>
                  </a:ext>
                </a:extLst>
              </a:tr>
            </a:tbl>
          </a:graphicData>
        </a:graphic>
      </p:graphicFrame>
      <p:sp>
        <p:nvSpPr>
          <p:cNvPr id="3" name="Slide Number Placeholder 2"/>
          <p:cNvSpPr>
            <a:spLocks noGrp="1"/>
          </p:cNvSpPr>
          <p:nvPr>
            <p:ph type="sldNum" sz="quarter" idx="12"/>
          </p:nvPr>
        </p:nvSpPr>
        <p:spPr>
          <a:xfrm>
            <a:off x="7010400" y="6492875"/>
            <a:ext cx="2133600" cy="365125"/>
          </a:xfrm>
        </p:spPr>
        <p:txBody>
          <a:bodyPr/>
          <a:lstStyle/>
          <a:p>
            <a:fld id="{2538E8B7-8BD9-9F48-9FB6-4E0DFEDB8449}" type="slidenum">
              <a:rPr lang="en-US" b="1" smtClean="0">
                <a:solidFill>
                  <a:schemeClr val="tx1"/>
                </a:solidFill>
              </a:rPr>
              <a:pPr/>
              <a:t>22</a:t>
            </a:fld>
            <a:endParaRPr lang="en-US" b="1" dirty="0">
              <a:solidFill>
                <a:schemeClr val="tx1"/>
              </a:solidFill>
            </a:endParaRPr>
          </a:p>
        </p:txBody>
      </p:sp>
    </p:spTree>
    <p:extLst>
      <p:ext uri="{BB962C8B-B14F-4D97-AF65-F5344CB8AC3E}">
        <p14:creationId xmlns:p14="http://schemas.microsoft.com/office/powerpoint/2010/main" xmlns="" val="15757536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Summary of Smart Cards issuance  </a:t>
            </a: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4245385128"/>
              </p:ext>
            </p:extLst>
          </p:nvPr>
        </p:nvGraphicFramePr>
        <p:xfrm>
          <a:off x="97968" y="1210808"/>
          <a:ext cx="8480546" cy="4118935"/>
        </p:xfrm>
        <a:graphic>
          <a:graphicData uri="http://schemas.openxmlformats.org/drawingml/2006/table">
            <a:tbl>
              <a:tblPr firstRow="1" bandRow="1"/>
              <a:tblGrid>
                <a:gridCol w="958339">
                  <a:extLst>
                    <a:ext uri="{9D8B030D-6E8A-4147-A177-3AD203B41FA5}">
                      <a16:colId xmlns:a16="http://schemas.microsoft.com/office/drawing/2014/main" xmlns="" val="20000"/>
                    </a:ext>
                  </a:extLst>
                </a:gridCol>
                <a:gridCol w="541396">
                  <a:extLst>
                    <a:ext uri="{9D8B030D-6E8A-4147-A177-3AD203B41FA5}">
                      <a16:colId xmlns:a16="http://schemas.microsoft.com/office/drawing/2014/main" xmlns="" val="20001"/>
                    </a:ext>
                  </a:extLst>
                </a:gridCol>
                <a:gridCol w="681308">
                  <a:extLst>
                    <a:ext uri="{9D8B030D-6E8A-4147-A177-3AD203B41FA5}">
                      <a16:colId xmlns:a16="http://schemas.microsoft.com/office/drawing/2014/main" xmlns="" val="20002"/>
                    </a:ext>
                  </a:extLst>
                </a:gridCol>
                <a:gridCol w="752940">
                  <a:extLst>
                    <a:ext uri="{9D8B030D-6E8A-4147-A177-3AD203B41FA5}">
                      <a16:colId xmlns:a16="http://schemas.microsoft.com/office/drawing/2014/main" xmlns="" val="20003"/>
                    </a:ext>
                  </a:extLst>
                </a:gridCol>
                <a:gridCol w="753252">
                  <a:extLst>
                    <a:ext uri="{9D8B030D-6E8A-4147-A177-3AD203B41FA5}">
                      <a16:colId xmlns:a16="http://schemas.microsoft.com/office/drawing/2014/main" xmlns="" val="20004"/>
                    </a:ext>
                  </a:extLst>
                </a:gridCol>
                <a:gridCol w="697477">
                  <a:extLst>
                    <a:ext uri="{9D8B030D-6E8A-4147-A177-3AD203B41FA5}">
                      <a16:colId xmlns:a16="http://schemas.microsoft.com/office/drawing/2014/main" xmlns="" val="20005"/>
                    </a:ext>
                  </a:extLst>
                </a:gridCol>
                <a:gridCol w="844830">
                  <a:extLst>
                    <a:ext uri="{9D8B030D-6E8A-4147-A177-3AD203B41FA5}">
                      <a16:colId xmlns:a16="http://schemas.microsoft.com/office/drawing/2014/main" xmlns="" val="206472586"/>
                    </a:ext>
                  </a:extLst>
                </a:gridCol>
                <a:gridCol w="844830">
                  <a:extLst>
                    <a:ext uri="{9D8B030D-6E8A-4147-A177-3AD203B41FA5}">
                      <a16:colId xmlns:a16="http://schemas.microsoft.com/office/drawing/2014/main" xmlns="" val="20006"/>
                    </a:ext>
                  </a:extLst>
                </a:gridCol>
                <a:gridCol w="825183">
                  <a:extLst>
                    <a:ext uri="{9D8B030D-6E8A-4147-A177-3AD203B41FA5}">
                      <a16:colId xmlns:a16="http://schemas.microsoft.com/office/drawing/2014/main" xmlns="" val="20007"/>
                    </a:ext>
                  </a:extLst>
                </a:gridCol>
                <a:gridCol w="737003">
                  <a:extLst>
                    <a:ext uri="{9D8B030D-6E8A-4147-A177-3AD203B41FA5}">
                      <a16:colId xmlns:a16="http://schemas.microsoft.com/office/drawing/2014/main" xmlns="" val="20008"/>
                    </a:ext>
                  </a:extLst>
                </a:gridCol>
                <a:gridCol w="843988">
                  <a:extLst>
                    <a:ext uri="{9D8B030D-6E8A-4147-A177-3AD203B41FA5}">
                      <a16:colId xmlns:a16="http://schemas.microsoft.com/office/drawing/2014/main" xmlns="" val="20011"/>
                    </a:ext>
                  </a:extLst>
                </a:gridCol>
              </a:tblGrid>
              <a:tr h="489858">
                <a:tc rowSpan="2">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r>
                        <a:rPr lang="en-US" sz="1200" dirty="0" smtClean="0">
                          <a:solidFill>
                            <a:schemeClr val="tx1"/>
                          </a:solidFill>
                          <a:latin typeface="Arial" pitchFamily="34" charset="0"/>
                          <a:cs typeface="Arial" pitchFamily="34" charset="0"/>
                        </a:rPr>
                        <a:t>District Municipality</a:t>
                      </a:r>
                      <a:endParaRPr lang="en-US" sz="1200" dirty="0">
                        <a:solidFill>
                          <a:schemeClr val="tx1"/>
                        </a:solidFill>
                        <a:latin typeface="Arial" pitchFamily="34" charset="0"/>
                        <a:cs typeface="Arial" pitchFamily="34" charset="0"/>
                      </a:endParaRPr>
                    </a:p>
                  </a:txBody>
                  <a:tcPr marL="91437" marR="91437" marT="45733" marB="4573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gridSpan="2">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r>
                        <a:rPr lang="en-US" sz="1200" dirty="0" smtClean="0">
                          <a:solidFill>
                            <a:schemeClr val="tx1"/>
                          </a:solidFill>
                          <a:latin typeface="Arial" pitchFamily="34" charset="0"/>
                          <a:cs typeface="Arial" pitchFamily="34" charset="0"/>
                        </a:rPr>
                        <a:t>Modernized </a:t>
                      </a:r>
                      <a:endParaRPr lang="en-US" sz="1200" dirty="0">
                        <a:solidFill>
                          <a:schemeClr val="tx1"/>
                        </a:solidFill>
                        <a:latin typeface="Arial" pitchFamily="34" charset="0"/>
                        <a:cs typeface="Arial" pitchFamily="34" charset="0"/>
                      </a:endParaRPr>
                    </a:p>
                  </a:txBody>
                  <a:tcPr marL="91437" marR="91437" marT="45733" marB="4573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endParaRPr lang="en-US" sz="1200" dirty="0">
                        <a:solidFill>
                          <a:schemeClr val="tx1"/>
                        </a:solidFill>
                        <a:latin typeface="Arial" pitchFamily="34" charset="0"/>
                        <a:cs typeface="Arial" pitchFamily="34" charset="0"/>
                      </a:endParaRPr>
                    </a:p>
                  </a:txBody>
                  <a:tcPr marL="91437" marR="91437" marT="45733" marB="45733" anchor="b"/>
                </a:tc>
                <a:tc row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Arial" pitchFamily="34" charset="0"/>
                          <a:cs typeface="Arial" pitchFamily="34" charset="0"/>
                        </a:rPr>
                        <a:t>Annual</a:t>
                      </a:r>
                      <a:r>
                        <a:rPr lang="en-US" sz="1200" b="1" baseline="0" dirty="0" smtClean="0">
                          <a:solidFill>
                            <a:schemeClr val="tx1"/>
                          </a:solidFill>
                          <a:latin typeface="Arial" pitchFamily="34" charset="0"/>
                          <a:cs typeface="Arial" pitchFamily="34" charset="0"/>
                        </a:rPr>
                        <a:t> Target 2018/ 19</a:t>
                      </a:r>
                      <a:endParaRPr lang="en-US" sz="1200" b="1" dirty="0" smtClean="0">
                        <a:solidFill>
                          <a:schemeClr val="tx1"/>
                        </a:solidFill>
                        <a:latin typeface="Arial" pitchFamily="34" charset="0"/>
                        <a:cs typeface="Arial" pitchFamily="34" charset="0"/>
                      </a:endParaRPr>
                    </a:p>
                  </a:txBody>
                  <a:tcPr marL="91437" marR="91437" marT="45733" marB="4573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Arial" pitchFamily="34" charset="0"/>
                          <a:cs typeface="Arial" pitchFamily="34" charset="0"/>
                        </a:rPr>
                        <a:t>Annual Performance 2018/19</a:t>
                      </a:r>
                    </a:p>
                  </a:txBody>
                  <a:tcPr marL="91437" marR="91437" marT="45733" marB="4573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Arial" pitchFamily="34" charset="0"/>
                          <a:cs typeface="Arial" pitchFamily="34" charset="0"/>
                        </a:rPr>
                        <a:t>Variance</a:t>
                      </a:r>
                    </a:p>
                  </a:txBody>
                  <a:tcPr marL="91437" marR="91437" marT="45733" marB="4573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Arial" pitchFamily="34" charset="0"/>
                          <a:cs typeface="Arial" pitchFamily="34" charset="0"/>
                        </a:rPr>
                        <a:t>Annual Target 2019/20</a:t>
                      </a:r>
                    </a:p>
                  </a:txBody>
                  <a:tcPr marL="91437" marR="91437" marT="45733" marB="4573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Arial" pitchFamily="34" charset="0"/>
                          <a:cs typeface="Arial" pitchFamily="34" charset="0"/>
                        </a:rPr>
                        <a:t>Quarter 1 Target 2019/20</a:t>
                      </a:r>
                    </a:p>
                  </a:txBody>
                  <a:tcPr marL="91437" marR="91437" marT="45733" marB="4573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Arial" pitchFamily="34" charset="0"/>
                          <a:cs typeface="Arial" pitchFamily="34" charset="0"/>
                        </a:rPr>
                        <a:t>Quarter 1 Actual  2019/20</a:t>
                      </a:r>
                    </a:p>
                  </a:txBody>
                  <a:tcPr marL="91437" marR="91437" marT="45733" marB="4573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Arial" pitchFamily="34" charset="0"/>
                          <a:cs typeface="Arial" pitchFamily="34" charset="0"/>
                        </a:rPr>
                        <a:t>Variance</a:t>
                      </a:r>
                    </a:p>
                  </a:txBody>
                  <a:tcPr marL="91437" marR="91437" marT="45733" marB="4573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Arial" pitchFamily="34" charset="0"/>
                          <a:cs typeface="Arial" pitchFamily="34" charset="0"/>
                        </a:rPr>
                        <a:t>Year to date Variance</a:t>
                      </a:r>
                      <a:r>
                        <a:rPr lang="en-US" sz="1100" b="1" baseline="0" dirty="0" smtClean="0">
                          <a:solidFill>
                            <a:schemeClr val="tx1"/>
                          </a:solidFill>
                          <a:latin typeface="Arial" pitchFamily="34" charset="0"/>
                          <a:cs typeface="Arial" pitchFamily="34" charset="0"/>
                        </a:rPr>
                        <a:t> </a:t>
                      </a:r>
                      <a:endParaRPr lang="en-US" sz="1100" b="1" dirty="0" smtClean="0">
                        <a:solidFill>
                          <a:schemeClr val="tx1"/>
                        </a:solidFill>
                        <a:latin typeface="Arial" pitchFamily="34" charset="0"/>
                        <a:cs typeface="Arial" pitchFamily="34" charset="0"/>
                      </a:endParaRPr>
                    </a:p>
                  </a:txBody>
                  <a:tcPr marL="91437" marR="91437" marT="45733" marB="4573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404924">
                <a:tc vMerge="1">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endParaRPr lang="en-US" sz="1200" dirty="0">
                        <a:solidFill>
                          <a:schemeClr val="tx1"/>
                        </a:solidFill>
                        <a:latin typeface="Arial" pitchFamily="34" charset="0"/>
                        <a:cs typeface="Arial" pitchFamily="34" charset="0"/>
                      </a:endParaRPr>
                    </a:p>
                  </a:txBody>
                  <a:tcPr marL="91437" marR="91437" marT="45733" marB="4573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r>
                        <a:rPr lang="en-US" sz="1200" dirty="0" smtClean="0">
                          <a:solidFill>
                            <a:schemeClr val="tx1"/>
                          </a:solidFill>
                          <a:latin typeface="Arial" pitchFamily="34" charset="0"/>
                          <a:cs typeface="Arial" pitchFamily="34" charset="0"/>
                        </a:rPr>
                        <a:t>Yes </a:t>
                      </a:r>
                      <a:endParaRPr lang="en-US" sz="1200" dirty="0">
                        <a:solidFill>
                          <a:schemeClr val="tx1"/>
                        </a:solidFill>
                        <a:latin typeface="Arial" pitchFamily="34" charset="0"/>
                        <a:cs typeface="Arial" pitchFamily="34" charset="0"/>
                      </a:endParaRPr>
                    </a:p>
                  </a:txBody>
                  <a:tcPr marL="91437" marR="91437" marT="45733" marB="4573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r>
                        <a:rPr lang="en-US" sz="1200" dirty="0" smtClean="0">
                          <a:solidFill>
                            <a:schemeClr val="tx1"/>
                          </a:solidFill>
                          <a:latin typeface="Arial" pitchFamily="34" charset="0"/>
                          <a:cs typeface="Arial" pitchFamily="34" charset="0"/>
                        </a:rPr>
                        <a:t># not</a:t>
                      </a:r>
                      <a:r>
                        <a:rPr lang="en-US" sz="1200" baseline="0" dirty="0" smtClean="0">
                          <a:solidFill>
                            <a:schemeClr val="tx1"/>
                          </a:solidFill>
                          <a:latin typeface="Arial" pitchFamily="34" charset="0"/>
                          <a:cs typeface="Arial" pitchFamily="34" charset="0"/>
                        </a:rPr>
                        <a:t> modernized</a:t>
                      </a:r>
                      <a:endParaRPr lang="en-US" sz="1200" dirty="0">
                        <a:solidFill>
                          <a:schemeClr val="tx1"/>
                        </a:solidFill>
                        <a:latin typeface="Arial" pitchFamily="34" charset="0"/>
                        <a:cs typeface="Arial" pitchFamily="34" charset="0"/>
                      </a:endParaRPr>
                    </a:p>
                  </a:txBody>
                  <a:tcPr marL="91437" marR="91437" marT="45733" marB="4573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vMerge="1">
                  <a:txBody>
                    <a:bodyPr/>
                    <a:lstStyle/>
                    <a:p>
                      <a:endParaRPr lang="en-US"/>
                    </a:p>
                  </a:txBody>
                  <a:tcPr/>
                </a:tc>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Arial" pitchFamily="34" charset="0"/>
                        <a:cs typeface="Arial" pitchFamily="34" charset="0"/>
                      </a:endParaRPr>
                    </a:p>
                  </a:txBody>
                  <a:tcPr marL="91437" marR="91437" marT="45733" marB="4573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Arial" pitchFamily="34" charset="0"/>
                        <a:cs typeface="Arial" pitchFamily="34" charset="0"/>
                      </a:endParaRPr>
                    </a:p>
                  </a:txBody>
                  <a:tcPr marL="91437" marR="91437" marT="45733" marB="45733" anchor="b"/>
                </a:tc>
                <a:tc vMerge="1">
                  <a:txBody>
                    <a:bodyPr/>
                    <a:lstStyle/>
                    <a:p>
                      <a:endParaRPr lang="en-ZA"/>
                    </a:p>
                  </a:txBody>
                  <a:tcPr/>
                </a:tc>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Arial" pitchFamily="34" charset="0"/>
                        <a:cs typeface="Arial" pitchFamily="34" charset="0"/>
                      </a:endParaRPr>
                    </a:p>
                  </a:txBody>
                  <a:tcPr marL="91437" marR="91437" marT="45733" marB="4573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Arial" pitchFamily="34" charset="0"/>
                        <a:cs typeface="Arial" pitchFamily="34" charset="0"/>
                      </a:endParaRPr>
                    </a:p>
                  </a:txBody>
                  <a:tcPr marL="91437" marR="91437" marT="45733" marB="4573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Arial" pitchFamily="34" charset="0"/>
                        <a:cs typeface="Arial" pitchFamily="34" charset="0"/>
                      </a:endParaRPr>
                    </a:p>
                  </a:txBody>
                  <a:tcPr marL="91437" marR="91437" marT="45733" marB="45733" anchor="b"/>
                </a:tc>
                <a:tc vMerge="1">
                  <a:txBody>
                    <a:bodyPr/>
                    <a:lstStyle/>
                    <a:p>
                      <a:endParaRPr lang="en-ZA"/>
                    </a:p>
                  </a:txBody>
                  <a:tcPr/>
                </a:tc>
                <a:extLst>
                  <a:ext uri="{0D108BD9-81ED-4DB2-BD59-A6C34878D82A}">
                    <a16:rowId xmlns:a16="http://schemas.microsoft.com/office/drawing/2014/main" xmlns="" val="10001"/>
                  </a:ext>
                </a:extLst>
              </a:tr>
              <a:tr h="519604">
                <a:tc>
                  <a:txBody>
                    <a:bodyPr/>
                    <a:lstStyle/>
                    <a:p>
                      <a:r>
                        <a:rPr lang="en-US" sz="1200" dirty="0" smtClean="0">
                          <a:latin typeface="+mn-lt"/>
                          <a:cs typeface="Arial" panose="020B0604020202020204" pitchFamily="34" charset="0"/>
                        </a:rPr>
                        <a:t>Capricorn</a:t>
                      </a:r>
                      <a:endParaRPr lang="en-US" sz="1200" dirty="0">
                        <a:latin typeface="+mn-lt"/>
                        <a:cs typeface="Arial" panose="020B0604020202020204" pitchFamily="34" charset="0"/>
                      </a:endParaRPr>
                    </a:p>
                  </a:txBody>
                  <a:tcPr marL="91432" marR="91432" marT="45721" marB="457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200" b="0" i="0" u="none" strike="noStrike" dirty="0" smtClean="0">
                          <a:solidFill>
                            <a:schemeClr val="tx1"/>
                          </a:solidFill>
                          <a:effectLst/>
                          <a:latin typeface="+mn-lt"/>
                          <a:cs typeface="Arial" pitchFamily="34" charset="0"/>
                        </a:rPr>
                        <a:t>3</a:t>
                      </a:r>
                      <a:endParaRPr lang="en-US"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200" b="0" dirty="0" smtClean="0">
                          <a:solidFill>
                            <a:schemeClr val="tx1"/>
                          </a:solidFill>
                          <a:latin typeface="+mn-lt"/>
                          <a:cs typeface="Arial" pitchFamily="34" charset="0"/>
                        </a:rPr>
                        <a:t>7</a:t>
                      </a:r>
                      <a:endParaRPr lang="en-US" sz="1200" b="0" dirty="0">
                        <a:solidFill>
                          <a:schemeClr val="tx1"/>
                        </a:solidFill>
                        <a:latin typeface="+mn-lt"/>
                        <a:cs typeface="Arial" pitchFamily="34" charset="0"/>
                      </a:endParaRPr>
                    </a:p>
                  </a:txBody>
                  <a:tcPr marL="91432" marR="91432" marT="45721" marB="457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53760</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0" i="0" u="none" strike="noStrike" dirty="0" smtClean="0">
                          <a:solidFill>
                            <a:srgbClr val="000000"/>
                          </a:solidFill>
                          <a:effectLst/>
                          <a:latin typeface="Calibri" pitchFamily="34" charset="0"/>
                          <a:cs typeface="Calibri" pitchFamily="34" charset="0"/>
                        </a:rPr>
                        <a:t>80796</a:t>
                      </a:r>
                      <a:endParaRPr lang="en-ZA" sz="12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0" i="0" u="none" strike="noStrike" dirty="0" smtClean="0">
                          <a:solidFill>
                            <a:srgbClr val="000000"/>
                          </a:solidFill>
                          <a:effectLst/>
                          <a:latin typeface="Calibri" pitchFamily="34" charset="0"/>
                          <a:cs typeface="Calibri" pitchFamily="34" charset="0"/>
                        </a:rPr>
                        <a:t>27036</a:t>
                      </a:r>
                      <a:endParaRPr lang="en-ZA" sz="12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53760</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1" i="0" u="none" strike="noStrike" dirty="0" smtClean="0">
                          <a:solidFill>
                            <a:srgbClr val="000000"/>
                          </a:solidFill>
                          <a:effectLst/>
                          <a:latin typeface="Calibri" pitchFamily="34" charset="0"/>
                          <a:cs typeface="Calibri" pitchFamily="34" charset="0"/>
                        </a:rPr>
                        <a:t>13979</a:t>
                      </a:r>
                      <a:endParaRPr lang="en-US" sz="1200" b="1" i="0" u="none" strike="noStrike" dirty="0">
                        <a:solidFill>
                          <a:srgbClr val="000000"/>
                        </a:solidFill>
                        <a:effectLst/>
                        <a:latin typeface="Calibri" pitchFamily="34" charset="0"/>
                        <a:cs typeface="Calibri" pitchFamily="34" charset="0"/>
                      </a:endParaRPr>
                    </a:p>
                  </a:txBody>
                  <a:tcPr marL="4916" marR="4916" marT="49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16859</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2880</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100" b="1" i="0" u="none" strike="noStrike" dirty="0">
                          <a:solidFill>
                            <a:srgbClr val="000000"/>
                          </a:solidFill>
                          <a:effectLst/>
                          <a:latin typeface="Calibri" panose="020F0502020204030204" pitchFamily="34" charset="0"/>
                        </a:rPr>
                        <a:t>-36901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2"/>
                  </a:ext>
                </a:extLst>
              </a:tr>
              <a:tr h="519605">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r>
                        <a:rPr lang="en-US" sz="1200" dirty="0" smtClean="0">
                          <a:latin typeface="+mn-lt"/>
                          <a:cs typeface="Arial" panose="020B0604020202020204" pitchFamily="34" charset="0"/>
                        </a:rPr>
                        <a:t>Waterberg</a:t>
                      </a:r>
                      <a:endParaRPr lang="en-US" sz="1200" dirty="0">
                        <a:latin typeface="+mn-lt"/>
                        <a:cs typeface="Arial" panose="020B0604020202020204" pitchFamily="34" charset="0"/>
                      </a:endParaRPr>
                    </a:p>
                  </a:txBody>
                  <a:tcPr marL="91432" marR="91432" marT="45721" marB="457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200" b="0" i="0" u="none" strike="noStrike" dirty="0" smtClean="0">
                          <a:solidFill>
                            <a:schemeClr val="tx1"/>
                          </a:solidFill>
                          <a:effectLst/>
                          <a:latin typeface="+mn-lt"/>
                          <a:cs typeface="Arial" pitchFamily="34" charset="0"/>
                        </a:rPr>
                        <a:t>5</a:t>
                      </a:r>
                      <a:endParaRPr lang="en-US"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0" dirty="0" smtClean="0">
                          <a:solidFill>
                            <a:schemeClr val="tx1"/>
                          </a:solidFill>
                          <a:latin typeface="+mn-lt"/>
                          <a:cs typeface="Arial" pitchFamily="34" charset="0"/>
                        </a:rPr>
                        <a:t>1</a:t>
                      </a:r>
                      <a:endParaRPr lang="en-US" sz="1200" b="0" dirty="0">
                        <a:solidFill>
                          <a:schemeClr val="tx1"/>
                        </a:solidFill>
                        <a:latin typeface="+mn-lt"/>
                        <a:cs typeface="Arial" pitchFamily="34" charset="0"/>
                      </a:endParaRPr>
                    </a:p>
                  </a:txBody>
                  <a:tcPr marL="91432" marR="91432" marT="45721" marB="457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47040</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0" i="0" u="none" strike="noStrike" dirty="0" smtClean="0">
                          <a:solidFill>
                            <a:srgbClr val="000000"/>
                          </a:solidFill>
                          <a:effectLst/>
                          <a:latin typeface="Calibri" pitchFamily="34" charset="0"/>
                          <a:cs typeface="Calibri" pitchFamily="34" charset="0"/>
                        </a:rPr>
                        <a:t>64833</a:t>
                      </a:r>
                      <a:endParaRPr lang="en-ZA" sz="12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0" i="0" u="none" strike="noStrike" dirty="0" smtClean="0">
                          <a:solidFill>
                            <a:srgbClr val="000000"/>
                          </a:solidFill>
                          <a:effectLst/>
                          <a:latin typeface="Calibri" pitchFamily="34" charset="0"/>
                          <a:cs typeface="Calibri" pitchFamily="34" charset="0"/>
                        </a:rPr>
                        <a:t>17793</a:t>
                      </a:r>
                      <a:endParaRPr lang="en-ZA" sz="12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47040</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1" i="0" u="none" strike="noStrike" dirty="0" smtClean="0">
                          <a:solidFill>
                            <a:srgbClr val="000000"/>
                          </a:solidFill>
                          <a:effectLst/>
                          <a:latin typeface="Calibri" pitchFamily="34" charset="0"/>
                          <a:cs typeface="Calibri" pitchFamily="34" charset="0"/>
                        </a:rPr>
                        <a:t>12229</a:t>
                      </a:r>
                      <a:endParaRPr lang="en-US" sz="1200" b="1" i="0" u="none" strike="noStrike" dirty="0">
                        <a:solidFill>
                          <a:srgbClr val="000000"/>
                        </a:solidFill>
                        <a:effectLst/>
                        <a:latin typeface="Calibri" pitchFamily="34" charset="0"/>
                        <a:cs typeface="Calibri" pitchFamily="34" charset="0"/>
                      </a:endParaRPr>
                    </a:p>
                  </a:txBody>
                  <a:tcPr marL="4916" marR="4916" marT="49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12542</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313</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100" b="1" i="0" u="none" strike="noStrike">
                          <a:solidFill>
                            <a:srgbClr val="000000"/>
                          </a:solidFill>
                          <a:effectLst/>
                          <a:latin typeface="Calibri" panose="020F0502020204030204" pitchFamily="34" charset="0"/>
                        </a:rPr>
                        <a:t>-34498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3"/>
                  </a:ext>
                </a:extLst>
              </a:tr>
              <a:tr h="519604">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r>
                        <a:rPr lang="en-US" sz="1200" dirty="0" smtClean="0">
                          <a:latin typeface="+mn-lt"/>
                          <a:cs typeface="Arial" panose="020B0604020202020204" pitchFamily="34" charset="0"/>
                        </a:rPr>
                        <a:t>Sekhukhune</a:t>
                      </a:r>
                      <a:endParaRPr lang="en-US" sz="1200" dirty="0">
                        <a:latin typeface="+mn-lt"/>
                        <a:cs typeface="Arial" panose="020B0604020202020204" pitchFamily="34" charset="0"/>
                      </a:endParaRPr>
                    </a:p>
                  </a:txBody>
                  <a:tcPr marL="91432" marR="91432" marT="45721" marB="457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200" b="0" i="0" u="none" strike="noStrike" dirty="0" smtClean="0">
                          <a:solidFill>
                            <a:schemeClr val="tx1"/>
                          </a:solidFill>
                          <a:effectLst/>
                          <a:latin typeface="+mn-lt"/>
                          <a:cs typeface="Arial" pitchFamily="34" charset="0"/>
                        </a:rPr>
                        <a:t>3</a:t>
                      </a:r>
                      <a:endParaRPr lang="en-US"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0" dirty="0" smtClean="0">
                          <a:solidFill>
                            <a:schemeClr val="tx1"/>
                          </a:solidFill>
                          <a:latin typeface="+mn-lt"/>
                          <a:cs typeface="Arial" pitchFamily="34" charset="0"/>
                        </a:rPr>
                        <a:t>3</a:t>
                      </a:r>
                      <a:endParaRPr lang="en-US" sz="1200" b="0" dirty="0">
                        <a:solidFill>
                          <a:schemeClr val="tx1"/>
                        </a:solidFill>
                        <a:latin typeface="+mn-lt"/>
                        <a:cs typeface="Arial" pitchFamily="34" charset="0"/>
                      </a:endParaRPr>
                    </a:p>
                  </a:txBody>
                  <a:tcPr marL="91432" marR="91432" marT="45721" marB="457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47040</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0" i="0" u="none" strike="noStrike" dirty="0" smtClean="0">
                          <a:solidFill>
                            <a:srgbClr val="000000"/>
                          </a:solidFill>
                          <a:effectLst/>
                          <a:latin typeface="Calibri" pitchFamily="34" charset="0"/>
                          <a:cs typeface="Calibri" pitchFamily="34" charset="0"/>
                        </a:rPr>
                        <a:t>55682</a:t>
                      </a:r>
                      <a:endParaRPr lang="en-ZA" sz="12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0" i="0" u="none" strike="noStrike" dirty="0" smtClean="0">
                          <a:solidFill>
                            <a:srgbClr val="000000"/>
                          </a:solidFill>
                          <a:effectLst/>
                          <a:latin typeface="Calibri" pitchFamily="34" charset="0"/>
                          <a:cs typeface="Calibri" pitchFamily="34" charset="0"/>
                        </a:rPr>
                        <a:t>8642</a:t>
                      </a:r>
                      <a:endParaRPr lang="en-ZA" sz="12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47040</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1" i="0" u="none" strike="noStrike" dirty="0" smtClean="0">
                          <a:solidFill>
                            <a:srgbClr val="000000"/>
                          </a:solidFill>
                          <a:effectLst/>
                          <a:latin typeface="Calibri" pitchFamily="34" charset="0"/>
                          <a:cs typeface="Calibri" pitchFamily="34" charset="0"/>
                        </a:rPr>
                        <a:t>12231</a:t>
                      </a:r>
                      <a:endParaRPr lang="en-US" sz="1200" b="1" i="0" u="none" strike="noStrike" dirty="0">
                        <a:solidFill>
                          <a:srgbClr val="000000"/>
                        </a:solidFill>
                        <a:effectLst/>
                        <a:latin typeface="Calibri" pitchFamily="34" charset="0"/>
                        <a:cs typeface="Calibri" pitchFamily="34" charset="0"/>
                      </a:endParaRPr>
                    </a:p>
                  </a:txBody>
                  <a:tcPr marL="4916" marR="4916" marT="49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10419</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-1812</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100" b="1" i="0" u="none" strike="noStrike" dirty="0">
                          <a:solidFill>
                            <a:srgbClr val="000000"/>
                          </a:solidFill>
                          <a:effectLst/>
                          <a:latin typeface="Calibri" panose="020F0502020204030204" pitchFamily="34" charset="0"/>
                        </a:rPr>
                        <a:t>-36621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4"/>
                  </a:ext>
                </a:extLst>
              </a:tr>
              <a:tr h="519605">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r>
                        <a:rPr lang="en-US" sz="1200" dirty="0" smtClean="0">
                          <a:latin typeface="+mn-lt"/>
                          <a:cs typeface="Arial" panose="020B0604020202020204" pitchFamily="34" charset="0"/>
                        </a:rPr>
                        <a:t>Mopani</a:t>
                      </a:r>
                      <a:endParaRPr lang="en-US" sz="1200" dirty="0">
                        <a:latin typeface="+mn-lt"/>
                        <a:cs typeface="Arial" panose="020B0604020202020204" pitchFamily="34" charset="0"/>
                      </a:endParaRPr>
                    </a:p>
                  </a:txBody>
                  <a:tcPr marL="91432" marR="91432" marT="45721" marB="457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200" b="0" i="0" u="none" strike="noStrike" dirty="0" smtClean="0">
                          <a:solidFill>
                            <a:schemeClr val="tx1"/>
                          </a:solidFill>
                          <a:effectLst/>
                          <a:latin typeface="+mn-lt"/>
                          <a:cs typeface="Arial" pitchFamily="34" charset="0"/>
                        </a:rPr>
                        <a:t>4</a:t>
                      </a:r>
                      <a:endParaRPr lang="en-US"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0" dirty="0" smtClean="0">
                          <a:solidFill>
                            <a:schemeClr val="tx1"/>
                          </a:solidFill>
                          <a:latin typeface="+mn-lt"/>
                          <a:cs typeface="Arial" pitchFamily="34" charset="0"/>
                        </a:rPr>
                        <a:t>4</a:t>
                      </a:r>
                      <a:endParaRPr lang="en-US" sz="1200" b="0" dirty="0">
                        <a:solidFill>
                          <a:schemeClr val="tx1"/>
                        </a:solidFill>
                        <a:latin typeface="+mn-lt"/>
                        <a:cs typeface="Arial" pitchFamily="34" charset="0"/>
                      </a:endParaRPr>
                    </a:p>
                  </a:txBody>
                  <a:tcPr marL="91432" marR="91432" marT="45721" marB="457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67200</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0" i="0" u="none" strike="noStrike" dirty="0" smtClean="0">
                          <a:solidFill>
                            <a:srgbClr val="000000"/>
                          </a:solidFill>
                          <a:effectLst/>
                          <a:latin typeface="Calibri" pitchFamily="34" charset="0"/>
                          <a:cs typeface="Calibri" pitchFamily="34" charset="0"/>
                        </a:rPr>
                        <a:t>76554</a:t>
                      </a:r>
                      <a:endParaRPr lang="en-ZA" sz="12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0" i="0" u="none" strike="noStrike" dirty="0" smtClean="0">
                          <a:solidFill>
                            <a:srgbClr val="000000"/>
                          </a:solidFill>
                          <a:effectLst/>
                          <a:latin typeface="Calibri" pitchFamily="34" charset="0"/>
                          <a:cs typeface="Calibri" pitchFamily="34" charset="0"/>
                        </a:rPr>
                        <a:t>9354</a:t>
                      </a:r>
                      <a:endParaRPr lang="en-ZA" sz="12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67200</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1" i="0" u="none" strike="noStrike" dirty="0" smtClean="0">
                          <a:solidFill>
                            <a:srgbClr val="000000"/>
                          </a:solidFill>
                          <a:effectLst/>
                          <a:latin typeface="Calibri" pitchFamily="34" charset="0"/>
                          <a:cs typeface="Calibri" pitchFamily="34" charset="0"/>
                        </a:rPr>
                        <a:t>17473</a:t>
                      </a:r>
                      <a:endParaRPr lang="en-US" sz="1200" b="1" i="0" u="none" strike="noStrike" dirty="0">
                        <a:solidFill>
                          <a:srgbClr val="000000"/>
                        </a:solidFill>
                        <a:effectLst/>
                        <a:latin typeface="Calibri" pitchFamily="34" charset="0"/>
                        <a:cs typeface="Calibri" pitchFamily="34" charset="0"/>
                      </a:endParaRPr>
                    </a:p>
                  </a:txBody>
                  <a:tcPr marL="4916" marR="4916" marT="49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18038</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565</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100" b="1" i="0" u="none" strike="noStrike" dirty="0">
                          <a:solidFill>
                            <a:srgbClr val="000000"/>
                          </a:solidFill>
                          <a:effectLst/>
                          <a:latin typeface="Calibri" panose="020F0502020204030204" pitchFamily="34" charset="0"/>
                        </a:rPr>
                        <a:t>-49162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5"/>
                  </a:ext>
                </a:extLst>
              </a:tr>
              <a:tr h="512358">
                <a:tc>
                  <a:txBody>
                    <a:bodyPr/>
                    <a:lstStyle/>
                    <a:p>
                      <a:r>
                        <a:rPr lang="en-US" sz="1200" dirty="0" smtClean="0">
                          <a:latin typeface="+mn-lt"/>
                          <a:cs typeface="Arial" panose="020B0604020202020204" pitchFamily="34" charset="0"/>
                        </a:rPr>
                        <a:t>Vhembe</a:t>
                      </a:r>
                      <a:endParaRPr lang="en-US" sz="1200" dirty="0">
                        <a:latin typeface="+mn-lt"/>
                        <a:cs typeface="Arial" panose="020B0604020202020204" pitchFamily="34" charset="0"/>
                      </a:endParaRPr>
                    </a:p>
                  </a:txBody>
                  <a:tcPr marL="91432" marR="91432" marT="45721" marB="457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200" b="0" i="0" u="none" strike="noStrike" dirty="0" smtClean="0">
                          <a:solidFill>
                            <a:schemeClr val="tx1"/>
                          </a:solidFill>
                          <a:effectLst/>
                          <a:latin typeface="+mn-lt"/>
                          <a:cs typeface="Arial" pitchFamily="34" charset="0"/>
                        </a:rPr>
                        <a:t>6</a:t>
                      </a:r>
                      <a:endParaRPr lang="en-US"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200" b="0" dirty="0" smtClean="0">
                          <a:solidFill>
                            <a:schemeClr val="tx1"/>
                          </a:solidFill>
                          <a:latin typeface="+mn-lt"/>
                          <a:cs typeface="Arial" pitchFamily="34" charset="0"/>
                        </a:rPr>
                        <a:t>6</a:t>
                      </a:r>
                      <a:endParaRPr lang="en-US" sz="1200" b="0" dirty="0">
                        <a:solidFill>
                          <a:schemeClr val="tx1"/>
                        </a:solidFill>
                        <a:latin typeface="+mn-lt"/>
                        <a:cs typeface="Arial" pitchFamily="34" charset="0"/>
                      </a:endParaRPr>
                    </a:p>
                  </a:txBody>
                  <a:tcPr marL="91432" marR="91432" marT="45721" marB="457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80640</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0" i="0" u="none" strike="noStrike" dirty="0" smtClean="0">
                          <a:solidFill>
                            <a:srgbClr val="000000"/>
                          </a:solidFill>
                          <a:effectLst/>
                          <a:latin typeface="Calibri" pitchFamily="34" charset="0"/>
                          <a:cs typeface="Calibri" pitchFamily="34" charset="0"/>
                        </a:rPr>
                        <a:t>85686</a:t>
                      </a:r>
                      <a:endParaRPr lang="en-ZA" sz="12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0" i="0" u="none" strike="noStrike" dirty="0" smtClean="0">
                          <a:solidFill>
                            <a:srgbClr val="000000"/>
                          </a:solidFill>
                          <a:effectLst/>
                          <a:latin typeface="Calibri" pitchFamily="34" charset="0"/>
                          <a:cs typeface="Calibri" pitchFamily="34" charset="0"/>
                        </a:rPr>
                        <a:t>5046</a:t>
                      </a:r>
                      <a:endParaRPr lang="en-ZA" sz="12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80640</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1" i="0" u="none" strike="noStrike" dirty="0" smtClean="0">
                          <a:solidFill>
                            <a:srgbClr val="000000"/>
                          </a:solidFill>
                          <a:effectLst/>
                          <a:latin typeface="Calibri" pitchFamily="34" charset="0"/>
                          <a:cs typeface="Calibri" pitchFamily="34" charset="0"/>
                        </a:rPr>
                        <a:t>20965</a:t>
                      </a:r>
                      <a:endParaRPr lang="en-US" sz="1200" b="1" i="0" u="none" strike="noStrike" dirty="0">
                        <a:solidFill>
                          <a:srgbClr val="000000"/>
                        </a:solidFill>
                        <a:effectLst/>
                        <a:latin typeface="Calibri" pitchFamily="34" charset="0"/>
                        <a:cs typeface="Calibri" pitchFamily="34" charset="0"/>
                      </a:endParaRPr>
                    </a:p>
                  </a:txBody>
                  <a:tcPr marL="4916" marR="4916" marT="49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17239</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-3726</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100" b="1" i="0" u="none" strike="noStrike" dirty="0">
                          <a:solidFill>
                            <a:srgbClr val="000000"/>
                          </a:solidFill>
                          <a:effectLst/>
                          <a:latin typeface="Calibri" panose="020F0502020204030204" pitchFamily="34" charset="0"/>
                        </a:rPr>
                        <a:t>-63401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6"/>
                  </a:ext>
                </a:extLst>
              </a:tr>
              <a:tr h="398195">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1" dirty="0" smtClean="0">
                          <a:latin typeface="+mn-lt"/>
                          <a:cs typeface="Arial" pitchFamily="34" charset="0"/>
                        </a:rPr>
                        <a:t>Total </a:t>
                      </a:r>
                      <a:endParaRPr lang="en-US" sz="1200" b="1" dirty="0">
                        <a:latin typeface="+mn-lt"/>
                        <a:cs typeface="Arial" pitchFamily="34" charset="0"/>
                      </a:endParaRPr>
                    </a:p>
                  </a:txBody>
                  <a:tcPr marL="91432" marR="91432" marT="45721" marB="457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1" dirty="0" smtClean="0">
                          <a:solidFill>
                            <a:schemeClr val="tx1"/>
                          </a:solidFill>
                          <a:latin typeface="+mn-lt"/>
                          <a:cs typeface="Arial" pitchFamily="34" charset="0"/>
                        </a:rPr>
                        <a:t>21</a:t>
                      </a:r>
                      <a:endParaRPr lang="en-US" sz="1200" b="1" dirty="0">
                        <a:solidFill>
                          <a:schemeClr val="tx1"/>
                        </a:solidFill>
                        <a:latin typeface="+mn-lt"/>
                        <a:cs typeface="Arial" pitchFamily="34" charset="0"/>
                      </a:endParaRPr>
                    </a:p>
                  </a:txBody>
                  <a:tcPr marL="91432" marR="91432" marT="45721" marB="457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1" dirty="0" smtClean="0">
                          <a:solidFill>
                            <a:schemeClr val="tx1"/>
                          </a:solidFill>
                          <a:latin typeface="+mn-lt"/>
                          <a:cs typeface="Arial" pitchFamily="34" charset="0"/>
                        </a:rPr>
                        <a:t>21</a:t>
                      </a:r>
                      <a:endParaRPr lang="en-US" sz="1200" b="1" dirty="0">
                        <a:solidFill>
                          <a:schemeClr val="tx1"/>
                        </a:solidFill>
                        <a:latin typeface="+mn-lt"/>
                        <a:cs typeface="Arial" pitchFamily="34" charset="0"/>
                      </a:endParaRPr>
                    </a:p>
                  </a:txBody>
                  <a:tcPr marL="91432" marR="91432" marT="45721" marB="457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ZA" sz="1200" b="1" i="0" u="none" strike="noStrike" dirty="0" smtClean="0">
                          <a:solidFill>
                            <a:srgbClr val="000000"/>
                          </a:solidFill>
                          <a:effectLst/>
                          <a:latin typeface="+mn-lt"/>
                          <a:cs typeface="Calibri" pitchFamily="34" charset="0"/>
                        </a:rPr>
                        <a:t>295680</a:t>
                      </a:r>
                      <a:endParaRPr lang="en-ZA" sz="1200" b="1" i="0" u="none" strike="noStrike" dirty="0">
                        <a:solidFill>
                          <a:srgbClr val="000000"/>
                        </a:solidFill>
                        <a:effectLst/>
                        <a:latin typeface="+mn-lt"/>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rtl="0" fontAlgn="ctr"/>
                      <a:r>
                        <a:rPr lang="en-ZA" sz="1200" b="1" i="0" u="none" strike="noStrike" dirty="0" smtClean="0">
                          <a:solidFill>
                            <a:srgbClr val="000000"/>
                          </a:solidFill>
                          <a:effectLst/>
                          <a:latin typeface="+mn-lt"/>
                          <a:cs typeface="Calibri" pitchFamily="34" charset="0"/>
                        </a:rPr>
                        <a:t>363551</a:t>
                      </a:r>
                      <a:endParaRPr lang="en-ZA" sz="1200" b="1" i="0" u="none" strike="noStrike" dirty="0">
                        <a:solidFill>
                          <a:srgbClr val="000000"/>
                        </a:solidFill>
                        <a:effectLst/>
                        <a:latin typeface="+mn-lt"/>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rtl="0" fontAlgn="ctr"/>
                      <a:r>
                        <a:rPr lang="en-ZA" sz="1200" b="1" i="0" u="none" strike="noStrike" dirty="0" smtClean="0">
                          <a:solidFill>
                            <a:srgbClr val="000000"/>
                          </a:solidFill>
                          <a:effectLst/>
                          <a:latin typeface="+mn-lt"/>
                          <a:cs typeface="Calibri" pitchFamily="34" charset="0"/>
                        </a:rPr>
                        <a:t>67871</a:t>
                      </a:r>
                      <a:endParaRPr lang="en-ZA" sz="1200" b="1" i="0" u="none" strike="noStrike" dirty="0">
                        <a:solidFill>
                          <a:srgbClr val="000000"/>
                        </a:solidFill>
                        <a:effectLst/>
                        <a:latin typeface="+mn-lt"/>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ZA" sz="1200" b="1" i="0" u="none" strike="noStrike" dirty="0" smtClean="0">
                          <a:solidFill>
                            <a:srgbClr val="000000"/>
                          </a:solidFill>
                          <a:effectLst/>
                          <a:latin typeface="+mn-lt"/>
                          <a:cs typeface="Calibri" pitchFamily="34" charset="0"/>
                        </a:rPr>
                        <a:t>295680</a:t>
                      </a:r>
                      <a:endParaRPr lang="en-ZA" sz="1200" b="1" i="0" u="none" strike="noStrike" dirty="0">
                        <a:solidFill>
                          <a:srgbClr val="000000"/>
                        </a:solidFill>
                        <a:effectLst/>
                        <a:latin typeface="+mn-lt"/>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ctr"/>
                      <a:r>
                        <a:rPr lang="en-US" sz="1200" b="1" i="0" u="none" strike="noStrike" dirty="0" smtClean="0">
                          <a:solidFill>
                            <a:srgbClr val="000000"/>
                          </a:solidFill>
                          <a:effectLst/>
                          <a:latin typeface="+mn-lt"/>
                          <a:cs typeface="Calibri" pitchFamily="34" charset="0"/>
                        </a:rPr>
                        <a:t>76877</a:t>
                      </a:r>
                      <a:endParaRPr lang="en-US" sz="1200" b="1" i="0" u="none" strike="noStrike" dirty="0">
                        <a:solidFill>
                          <a:srgbClr val="000000"/>
                        </a:solidFill>
                        <a:effectLst/>
                        <a:latin typeface="+mn-lt"/>
                        <a:cs typeface="Calibri" pitchFamily="34" charset="0"/>
                      </a:endParaRPr>
                    </a:p>
                  </a:txBody>
                  <a:tcPr marL="4916" marR="4916" marT="49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rtl="0" fontAlgn="ctr"/>
                      <a:r>
                        <a:rPr lang="en-ZA" sz="1200" b="1" i="0" u="none" strike="noStrike" dirty="0" smtClean="0">
                          <a:solidFill>
                            <a:srgbClr val="000000"/>
                          </a:solidFill>
                          <a:effectLst/>
                          <a:latin typeface="+mn-lt"/>
                          <a:cs typeface="Calibri" pitchFamily="34" charset="0"/>
                        </a:rPr>
                        <a:t>75097</a:t>
                      </a:r>
                      <a:endParaRPr lang="en-ZA" sz="1200" b="1" i="0" u="none" strike="noStrike" dirty="0">
                        <a:solidFill>
                          <a:srgbClr val="000000"/>
                        </a:solidFill>
                        <a:effectLst/>
                        <a:latin typeface="+mn-lt"/>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rtl="0" fontAlgn="ctr"/>
                      <a:r>
                        <a:rPr lang="en-ZA" sz="1200" b="1" i="0" u="none" strike="noStrike" dirty="0" smtClean="0">
                          <a:solidFill>
                            <a:srgbClr val="000000"/>
                          </a:solidFill>
                          <a:effectLst/>
                          <a:latin typeface="+mn-lt"/>
                          <a:cs typeface="Calibri" pitchFamily="34" charset="0"/>
                        </a:rPr>
                        <a:t>-1780</a:t>
                      </a:r>
                      <a:endParaRPr lang="en-ZA" sz="1200" b="1" i="0" u="none" strike="noStrike" dirty="0">
                        <a:solidFill>
                          <a:srgbClr val="000000"/>
                        </a:solidFill>
                        <a:effectLst/>
                        <a:latin typeface="+mn-lt"/>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ZA" sz="1200" b="1" i="0" u="none" strike="noStrike" dirty="0">
                          <a:solidFill>
                            <a:srgbClr val="000000"/>
                          </a:solidFill>
                          <a:effectLst/>
                          <a:latin typeface="+mn-lt"/>
                        </a:rPr>
                        <a:t>-220583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xmlns="" val="10008"/>
                  </a:ext>
                </a:extLst>
              </a:tr>
            </a:tbl>
          </a:graphicData>
        </a:graphic>
      </p:graphicFrame>
      <p:sp>
        <p:nvSpPr>
          <p:cNvPr id="3" name="Slide Number Placeholder 2"/>
          <p:cNvSpPr>
            <a:spLocks noGrp="1"/>
          </p:cNvSpPr>
          <p:nvPr>
            <p:ph type="sldNum" sz="quarter" idx="12"/>
          </p:nvPr>
        </p:nvSpPr>
        <p:spPr>
          <a:xfrm>
            <a:off x="7010400" y="6505575"/>
            <a:ext cx="2133600" cy="365125"/>
          </a:xfrm>
        </p:spPr>
        <p:txBody>
          <a:bodyPr/>
          <a:lstStyle/>
          <a:p>
            <a:fld id="{2538E8B7-8BD9-9F48-9FB6-4E0DFEDB8449}" type="slidenum">
              <a:rPr lang="en-US" b="1" smtClean="0">
                <a:solidFill>
                  <a:schemeClr val="tx1"/>
                </a:solidFill>
              </a:rPr>
              <a:pPr/>
              <a:t>23</a:t>
            </a:fld>
            <a:endParaRPr lang="en-US" b="1" dirty="0">
              <a:solidFill>
                <a:schemeClr val="tx1"/>
              </a:solidFill>
            </a:endParaRPr>
          </a:p>
        </p:txBody>
      </p:sp>
    </p:spTree>
    <p:extLst>
      <p:ext uri="{BB962C8B-B14F-4D97-AF65-F5344CB8AC3E}">
        <p14:creationId xmlns:p14="http://schemas.microsoft.com/office/powerpoint/2010/main" xmlns="" val="29420146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152400"/>
            <a:ext cx="8229600" cy="228600"/>
          </a:xfrm>
        </p:spPr>
        <p:txBody>
          <a:bodyPr>
            <a:noAutofit/>
          </a:bodyPr>
          <a:lstStyle/>
          <a:p>
            <a:r>
              <a:rPr lang="en-US" sz="2000" b="1" dirty="0" smtClean="0">
                <a:latin typeface="Arial" panose="020B0604020202020204" pitchFamily="34" charset="0"/>
                <a:cs typeface="Arial" panose="020B0604020202020204" pitchFamily="34" charset="0"/>
              </a:rPr>
              <a:t>SMART ID CARD OFFICES &amp; APPLICATION VOLUME  </a:t>
            </a:r>
          </a:p>
        </p:txBody>
      </p:sp>
      <p:graphicFrame>
        <p:nvGraphicFramePr>
          <p:cNvPr id="3" name="Table 2"/>
          <p:cNvGraphicFramePr>
            <a:graphicFrameLocks noGrp="1"/>
          </p:cNvGraphicFramePr>
          <p:nvPr>
            <p:extLst/>
          </p:nvPr>
        </p:nvGraphicFramePr>
        <p:xfrm>
          <a:off x="716506" y="854242"/>
          <a:ext cx="7970294" cy="4461852"/>
        </p:xfrm>
        <a:graphic>
          <a:graphicData uri="http://schemas.openxmlformats.org/drawingml/2006/table">
            <a:tbl>
              <a:tblPr/>
              <a:tblGrid>
                <a:gridCol w="1069034">
                  <a:extLst>
                    <a:ext uri="{9D8B030D-6E8A-4147-A177-3AD203B41FA5}">
                      <a16:colId xmlns:a16="http://schemas.microsoft.com/office/drawing/2014/main" xmlns="" val="20000"/>
                    </a:ext>
                  </a:extLst>
                </a:gridCol>
                <a:gridCol w="658027">
                  <a:extLst>
                    <a:ext uri="{9D8B030D-6E8A-4147-A177-3AD203B41FA5}">
                      <a16:colId xmlns:a16="http://schemas.microsoft.com/office/drawing/2014/main" xmlns="" val="20001"/>
                    </a:ext>
                  </a:extLst>
                </a:gridCol>
                <a:gridCol w="803145">
                  <a:extLst>
                    <a:ext uri="{9D8B030D-6E8A-4147-A177-3AD203B41FA5}">
                      <a16:colId xmlns:a16="http://schemas.microsoft.com/office/drawing/2014/main" xmlns="" val="20002"/>
                    </a:ext>
                  </a:extLst>
                </a:gridCol>
                <a:gridCol w="853342">
                  <a:extLst>
                    <a:ext uri="{9D8B030D-6E8A-4147-A177-3AD203B41FA5}">
                      <a16:colId xmlns:a16="http://schemas.microsoft.com/office/drawing/2014/main" xmlns="" val="20003"/>
                    </a:ext>
                  </a:extLst>
                </a:gridCol>
                <a:gridCol w="882241">
                  <a:extLst>
                    <a:ext uri="{9D8B030D-6E8A-4147-A177-3AD203B41FA5}">
                      <a16:colId xmlns:a16="http://schemas.microsoft.com/office/drawing/2014/main" xmlns="" val="20004"/>
                    </a:ext>
                  </a:extLst>
                </a:gridCol>
                <a:gridCol w="995171">
                  <a:extLst>
                    <a:ext uri="{9D8B030D-6E8A-4147-A177-3AD203B41FA5}">
                      <a16:colId xmlns:a16="http://schemas.microsoft.com/office/drawing/2014/main" xmlns="" val="20005"/>
                    </a:ext>
                  </a:extLst>
                </a:gridCol>
                <a:gridCol w="835377">
                  <a:extLst>
                    <a:ext uri="{9D8B030D-6E8A-4147-A177-3AD203B41FA5}">
                      <a16:colId xmlns:a16="http://schemas.microsoft.com/office/drawing/2014/main" xmlns="" val="20006"/>
                    </a:ext>
                  </a:extLst>
                </a:gridCol>
                <a:gridCol w="749554">
                  <a:extLst>
                    <a:ext uri="{9D8B030D-6E8A-4147-A177-3AD203B41FA5}">
                      <a16:colId xmlns:a16="http://schemas.microsoft.com/office/drawing/2014/main" xmlns="" val="20007"/>
                    </a:ext>
                  </a:extLst>
                </a:gridCol>
                <a:gridCol w="1124403">
                  <a:extLst>
                    <a:ext uri="{9D8B030D-6E8A-4147-A177-3AD203B41FA5}">
                      <a16:colId xmlns:a16="http://schemas.microsoft.com/office/drawing/2014/main" xmlns="" val="20008"/>
                    </a:ext>
                  </a:extLst>
                </a:gridCol>
              </a:tblGrid>
              <a:tr h="517358">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US" sz="1400" b="1" i="0" u="none" strike="noStrike" cap="none" normalizeH="0" baseline="0" dirty="0" smtClean="0">
                          <a:ln>
                            <a:noFill/>
                          </a:ln>
                          <a:solidFill>
                            <a:schemeClr val="tx1"/>
                          </a:solidFill>
                          <a:effectLst/>
                          <a:latin typeface="+mn-lt"/>
                          <a:cs typeface="Arial" pitchFamily="34" charset="0"/>
                        </a:rPr>
                        <a:t>Office</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0" fontAlgn="base" latinLnBrk="0" hangingPunct="0">
                        <a:lnSpc>
                          <a:spcPct val="90000"/>
                        </a:lnSpc>
                        <a:spcBef>
                          <a:spcPts val="0"/>
                        </a:spcBef>
                        <a:spcAft>
                          <a:spcPct val="0"/>
                        </a:spcAft>
                        <a:buClr>
                          <a:schemeClr val="bg2"/>
                        </a:buClr>
                        <a:buSzTx/>
                        <a:buFont typeface="Wingdings" pitchFamily="2" charset="2"/>
                        <a:buNone/>
                        <a:tabLst/>
                        <a:defRPr/>
                      </a:pPr>
                      <a:r>
                        <a:rPr kumimoji="0" lang="en-US" sz="1400" b="1" i="0" u="none" strike="noStrike" cap="none" normalizeH="0" baseline="0" dirty="0" smtClean="0">
                          <a:ln>
                            <a:noFill/>
                          </a:ln>
                          <a:solidFill>
                            <a:schemeClr val="tx1"/>
                          </a:solidFill>
                          <a:effectLst/>
                          <a:latin typeface="+mn-lt"/>
                          <a:cs typeface="Arial" pitchFamily="34" charset="0"/>
                        </a:rPr>
                        <a:t>Target </a:t>
                      </a:r>
                    </a:p>
                    <a:p>
                      <a:pPr marL="0" marR="0" lvl="0" indent="0" algn="ctr" defTabSz="914400" rtl="0" eaLnBrk="0" fontAlgn="base" latinLnBrk="0" hangingPunct="0">
                        <a:lnSpc>
                          <a:spcPct val="90000"/>
                        </a:lnSpc>
                        <a:spcBef>
                          <a:spcPts val="0"/>
                        </a:spcBef>
                        <a:spcAft>
                          <a:spcPct val="0"/>
                        </a:spcAft>
                        <a:buClr>
                          <a:schemeClr val="bg2"/>
                        </a:buClr>
                        <a:buSzTx/>
                        <a:buFont typeface="Wingdings" pitchFamily="2" charset="2"/>
                        <a:buNone/>
                        <a:tabLst/>
                        <a:defRPr/>
                      </a:pPr>
                      <a:r>
                        <a:rPr kumimoji="0" lang="en-US" sz="1400" b="1" i="0" u="none" strike="noStrike" cap="none" normalizeH="0" baseline="0" dirty="0" smtClean="0">
                          <a:ln>
                            <a:noFill/>
                          </a:ln>
                          <a:solidFill>
                            <a:schemeClr val="tx1"/>
                          </a:solidFill>
                          <a:effectLst/>
                          <a:latin typeface="+mn-lt"/>
                          <a:cs typeface="Arial" pitchFamily="34" charset="0"/>
                        </a:rPr>
                        <a:t>2018/19</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0" fontAlgn="base" latinLnBrk="0" hangingPunct="0">
                        <a:lnSpc>
                          <a:spcPct val="90000"/>
                        </a:lnSpc>
                        <a:spcBef>
                          <a:spcPts val="0"/>
                        </a:spcBef>
                        <a:spcAft>
                          <a:spcPct val="0"/>
                        </a:spcAft>
                        <a:buClr>
                          <a:schemeClr val="bg2"/>
                        </a:buClr>
                        <a:buSzTx/>
                        <a:buFont typeface="Wingdings" pitchFamily="2" charset="2"/>
                        <a:buNone/>
                        <a:tabLst/>
                      </a:pPr>
                      <a:r>
                        <a:rPr kumimoji="0" lang="en-US" sz="1400" b="1" i="0" u="none" strike="noStrike" cap="none" normalizeH="0" baseline="0" dirty="0" smtClean="0">
                          <a:ln>
                            <a:noFill/>
                          </a:ln>
                          <a:solidFill>
                            <a:schemeClr val="tx1"/>
                          </a:solidFill>
                          <a:effectLst/>
                          <a:latin typeface="+mn-lt"/>
                          <a:cs typeface="Arial" pitchFamily="34" charset="0"/>
                        </a:rPr>
                        <a:t>Actual </a:t>
                      </a:r>
                    </a:p>
                    <a:p>
                      <a:pPr marL="0" marR="0" lvl="0" indent="0" algn="ctr" defTabSz="914400" rtl="0" eaLnBrk="0" fontAlgn="base" latinLnBrk="0" hangingPunct="0">
                        <a:lnSpc>
                          <a:spcPct val="90000"/>
                        </a:lnSpc>
                        <a:spcBef>
                          <a:spcPts val="0"/>
                        </a:spcBef>
                        <a:spcAft>
                          <a:spcPct val="0"/>
                        </a:spcAft>
                        <a:buClr>
                          <a:schemeClr val="bg2"/>
                        </a:buClr>
                        <a:buSzTx/>
                        <a:buFont typeface="Wingdings" pitchFamily="2" charset="2"/>
                        <a:buNone/>
                        <a:tabLst/>
                      </a:pPr>
                      <a:r>
                        <a:rPr kumimoji="0" lang="en-US" sz="1400" b="1" i="0" u="none" strike="noStrike" cap="none" normalizeH="0" baseline="0" dirty="0" smtClean="0">
                          <a:ln>
                            <a:noFill/>
                          </a:ln>
                          <a:solidFill>
                            <a:schemeClr val="tx1"/>
                          </a:solidFill>
                          <a:effectLst/>
                          <a:latin typeface="+mn-lt"/>
                          <a:cs typeface="Arial" pitchFamily="34" charset="0"/>
                        </a:rPr>
                        <a:t> 2018/19</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0" fontAlgn="base" latinLnBrk="0" hangingPunct="0">
                        <a:lnSpc>
                          <a:spcPct val="90000"/>
                        </a:lnSpc>
                        <a:spcBef>
                          <a:spcPts val="0"/>
                        </a:spcBef>
                        <a:spcAft>
                          <a:spcPct val="0"/>
                        </a:spcAft>
                        <a:buClr>
                          <a:schemeClr val="bg2"/>
                        </a:buClr>
                        <a:buSzTx/>
                        <a:buFont typeface="Wingdings" pitchFamily="2" charset="2"/>
                        <a:buNone/>
                        <a:tabLst/>
                      </a:pPr>
                      <a:r>
                        <a:rPr kumimoji="0" lang="en-US" sz="1400" b="1" i="0" u="none" strike="noStrike" cap="none" normalizeH="0" baseline="0" dirty="0" smtClean="0">
                          <a:ln>
                            <a:noFill/>
                          </a:ln>
                          <a:solidFill>
                            <a:schemeClr val="tx1"/>
                          </a:solidFill>
                          <a:effectLst/>
                          <a:latin typeface="+mn-lt"/>
                          <a:cs typeface="Arial" pitchFamily="34" charset="0"/>
                        </a:rPr>
                        <a:t>Variance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0" fontAlgn="base" latinLnBrk="0" hangingPunct="0">
                        <a:lnSpc>
                          <a:spcPct val="90000"/>
                        </a:lnSpc>
                        <a:spcBef>
                          <a:spcPts val="0"/>
                        </a:spcBef>
                        <a:spcAft>
                          <a:spcPct val="0"/>
                        </a:spcAft>
                        <a:buClr>
                          <a:schemeClr val="bg2"/>
                        </a:buClr>
                        <a:buSzTx/>
                        <a:buFont typeface="Wingdings" pitchFamily="2" charset="2"/>
                        <a:buNone/>
                        <a:tabLst/>
                        <a:defRPr/>
                      </a:pPr>
                      <a:r>
                        <a:rPr kumimoji="0" lang="en-US" sz="1400" b="1" i="0" u="none" strike="noStrike" cap="none" normalizeH="0" baseline="0" dirty="0" smtClean="0">
                          <a:ln>
                            <a:noFill/>
                          </a:ln>
                          <a:solidFill>
                            <a:schemeClr val="tx1"/>
                          </a:solidFill>
                          <a:effectLst/>
                          <a:latin typeface="+mn-lt"/>
                          <a:cs typeface="Arial" pitchFamily="34" charset="0"/>
                        </a:rPr>
                        <a:t>Annual Target 2019/20</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0" fontAlgn="base" latinLnBrk="0" hangingPunct="0">
                        <a:lnSpc>
                          <a:spcPct val="90000"/>
                        </a:lnSpc>
                        <a:spcBef>
                          <a:spcPts val="0"/>
                        </a:spcBef>
                        <a:spcAft>
                          <a:spcPct val="0"/>
                        </a:spcAft>
                        <a:buClr>
                          <a:schemeClr val="bg2"/>
                        </a:buClr>
                        <a:buSzTx/>
                        <a:buFont typeface="Wingdings" pitchFamily="2" charset="2"/>
                        <a:buNone/>
                        <a:tabLst/>
                        <a:defRPr/>
                      </a:pPr>
                      <a:r>
                        <a:rPr kumimoji="0" lang="en-US" sz="1400" b="1" i="0" u="none" strike="noStrike" cap="none" normalizeH="0" baseline="0" dirty="0" smtClean="0">
                          <a:ln>
                            <a:noFill/>
                          </a:ln>
                          <a:solidFill>
                            <a:schemeClr val="tx1"/>
                          </a:solidFill>
                          <a:effectLst/>
                          <a:latin typeface="+mn-lt"/>
                          <a:cs typeface="Arial" pitchFamily="34" charset="0"/>
                        </a:rPr>
                        <a:t>Quarter 1 Target </a:t>
                      </a:r>
                    </a:p>
                    <a:p>
                      <a:pPr marL="0" marR="0" lvl="0" indent="0" algn="ctr" defTabSz="914400" rtl="0" eaLnBrk="0" fontAlgn="base" latinLnBrk="0" hangingPunct="0">
                        <a:lnSpc>
                          <a:spcPct val="90000"/>
                        </a:lnSpc>
                        <a:spcBef>
                          <a:spcPts val="0"/>
                        </a:spcBef>
                        <a:spcAft>
                          <a:spcPct val="0"/>
                        </a:spcAft>
                        <a:buClr>
                          <a:schemeClr val="bg2"/>
                        </a:buClr>
                        <a:buSzTx/>
                        <a:buFont typeface="Wingdings" pitchFamily="2" charset="2"/>
                        <a:buNone/>
                        <a:tabLst/>
                        <a:defRPr/>
                      </a:pPr>
                      <a:r>
                        <a:rPr kumimoji="0" lang="en-US" sz="1400" b="1" i="0" u="none" strike="noStrike" cap="none" normalizeH="0" baseline="0" dirty="0" smtClean="0">
                          <a:ln>
                            <a:noFill/>
                          </a:ln>
                          <a:solidFill>
                            <a:schemeClr val="tx1"/>
                          </a:solidFill>
                          <a:effectLst/>
                          <a:latin typeface="+mn-lt"/>
                          <a:cs typeface="Arial" pitchFamily="34" charset="0"/>
                        </a:rPr>
                        <a:t>2019/20</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0" fontAlgn="base" latinLnBrk="0" hangingPunct="0">
                        <a:lnSpc>
                          <a:spcPct val="90000"/>
                        </a:lnSpc>
                        <a:spcBef>
                          <a:spcPts val="0"/>
                        </a:spcBef>
                        <a:spcAft>
                          <a:spcPct val="0"/>
                        </a:spcAft>
                        <a:buClr>
                          <a:schemeClr val="bg2"/>
                        </a:buClr>
                        <a:buSzTx/>
                        <a:buFont typeface="Wingdings" pitchFamily="2" charset="2"/>
                        <a:buNone/>
                        <a:tabLst/>
                      </a:pPr>
                      <a:r>
                        <a:rPr kumimoji="0" lang="en-US" sz="1400" b="1" i="0" u="none" strike="noStrike" cap="none" normalizeH="0" baseline="0" dirty="0" smtClean="0">
                          <a:ln>
                            <a:noFill/>
                          </a:ln>
                          <a:solidFill>
                            <a:schemeClr val="tx1"/>
                          </a:solidFill>
                          <a:effectLst/>
                          <a:latin typeface="+mn-lt"/>
                          <a:cs typeface="Arial" pitchFamily="34" charset="0"/>
                        </a:rPr>
                        <a:t>Quarter 1 Actual </a:t>
                      </a:r>
                    </a:p>
                    <a:p>
                      <a:pPr marL="0" marR="0" lvl="0" indent="0" algn="ctr" defTabSz="914400" rtl="0" eaLnBrk="0" fontAlgn="base" latinLnBrk="0" hangingPunct="0">
                        <a:lnSpc>
                          <a:spcPct val="90000"/>
                        </a:lnSpc>
                        <a:spcBef>
                          <a:spcPts val="0"/>
                        </a:spcBef>
                        <a:spcAft>
                          <a:spcPct val="0"/>
                        </a:spcAft>
                        <a:buClr>
                          <a:schemeClr val="bg2"/>
                        </a:buClr>
                        <a:buSzTx/>
                        <a:buFont typeface="Wingdings" pitchFamily="2" charset="2"/>
                        <a:buNone/>
                        <a:tabLst/>
                      </a:pPr>
                      <a:r>
                        <a:rPr kumimoji="0" lang="en-US" sz="1400" b="1" i="0" u="none" strike="noStrike" cap="none" normalizeH="0" baseline="0" dirty="0" smtClean="0">
                          <a:ln>
                            <a:noFill/>
                          </a:ln>
                          <a:solidFill>
                            <a:schemeClr val="tx1"/>
                          </a:solidFill>
                          <a:effectLst/>
                          <a:latin typeface="+mn-lt"/>
                          <a:cs typeface="Arial" pitchFamily="34" charset="0"/>
                        </a:rPr>
                        <a:t> 2019/20</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0" fontAlgn="base" latinLnBrk="0" hangingPunct="0">
                        <a:lnSpc>
                          <a:spcPct val="90000"/>
                        </a:lnSpc>
                        <a:spcBef>
                          <a:spcPts val="0"/>
                        </a:spcBef>
                        <a:spcAft>
                          <a:spcPct val="0"/>
                        </a:spcAft>
                        <a:buClr>
                          <a:schemeClr val="bg2"/>
                        </a:buClr>
                        <a:buSzTx/>
                        <a:buFont typeface="Wingdings" pitchFamily="2" charset="2"/>
                        <a:buNone/>
                        <a:tabLst/>
                      </a:pPr>
                      <a:r>
                        <a:rPr kumimoji="0" lang="en-US" sz="1400" b="1" i="0" u="none" strike="noStrike" cap="none" normalizeH="0" baseline="0" dirty="0" smtClean="0">
                          <a:ln>
                            <a:noFill/>
                          </a:ln>
                          <a:solidFill>
                            <a:schemeClr val="tx1"/>
                          </a:solidFill>
                          <a:effectLst/>
                          <a:latin typeface="+mn-lt"/>
                          <a:cs typeface="Arial" pitchFamily="34" charset="0"/>
                        </a:rPr>
                        <a:t>Variance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0" fontAlgn="base" latinLnBrk="0" hangingPunct="0">
                        <a:lnSpc>
                          <a:spcPct val="90000"/>
                        </a:lnSpc>
                        <a:spcBef>
                          <a:spcPts val="0"/>
                        </a:spcBef>
                        <a:spcAft>
                          <a:spcPct val="0"/>
                        </a:spcAft>
                        <a:buClr>
                          <a:schemeClr val="bg2"/>
                        </a:buClr>
                        <a:buSzTx/>
                        <a:buFont typeface="Wingdings" pitchFamily="2" charset="2"/>
                        <a:buNone/>
                        <a:tabLst/>
                      </a:pPr>
                      <a:r>
                        <a:rPr kumimoji="0" lang="en-US" sz="1400" b="1" i="0" u="none" strike="noStrike" cap="none" normalizeH="0" baseline="0" dirty="0" smtClean="0">
                          <a:ln>
                            <a:noFill/>
                          </a:ln>
                          <a:solidFill>
                            <a:schemeClr val="tx1"/>
                          </a:solidFill>
                          <a:effectLst/>
                          <a:latin typeface="+mn-lt"/>
                          <a:cs typeface="Arial" pitchFamily="34" charset="0"/>
                        </a:rPr>
                        <a:t>Variance with Annual Target</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0"/>
                  </a:ext>
                </a:extLst>
              </a:tr>
              <a:tr h="210225">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100" b="0" dirty="0" smtClean="0">
                          <a:solidFill>
                            <a:schemeClr val="tx1"/>
                          </a:solidFill>
                          <a:latin typeface="+mn-lt"/>
                          <a:cs typeface="Arial" pitchFamily="34" charset="0"/>
                        </a:rPr>
                        <a:t>Polokwane</a:t>
                      </a:r>
                      <a:endParaRPr lang="en-US" sz="1100" b="0" dirty="0">
                        <a:solidFill>
                          <a:schemeClr val="tx1"/>
                        </a:solidFill>
                        <a:latin typeface="+mn-lt"/>
                        <a:cs typeface="Arial"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US" sz="1100" b="0" i="0" u="none" strike="noStrike" dirty="0" smtClean="0">
                          <a:solidFill>
                            <a:schemeClr val="tx1"/>
                          </a:solidFill>
                          <a:effectLst/>
                          <a:latin typeface="+mn-lt"/>
                          <a:cs typeface="Arial" pitchFamily="34" charset="0"/>
                        </a:rPr>
                        <a:t>26880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44393</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17513</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US" sz="1100" b="0" i="0" u="none" strike="noStrike" dirty="0" smtClean="0">
                          <a:solidFill>
                            <a:schemeClr val="tx1"/>
                          </a:solidFill>
                          <a:effectLst/>
                          <a:latin typeface="+mn-lt"/>
                          <a:cs typeface="Arial" pitchFamily="34" charset="0"/>
                        </a:rPr>
                        <a:t>26880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100" b="0" i="0" u="none" strike="noStrike" dirty="0" smtClean="0">
                          <a:solidFill>
                            <a:srgbClr val="000000"/>
                          </a:solidFill>
                          <a:effectLst/>
                          <a:latin typeface="+mn-lt"/>
                        </a:rPr>
                        <a:t>6990</a:t>
                      </a:r>
                      <a:endParaRPr lang="en-ZA" sz="1100" b="0" i="0" u="none" strike="noStrike" dirty="0">
                        <a:solidFill>
                          <a:srgbClr val="000000"/>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10033</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3043</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100" b="1" i="0" u="none" strike="noStrike" dirty="0">
                          <a:solidFill>
                            <a:srgbClr val="000000"/>
                          </a:solidFill>
                          <a:effectLst/>
                          <a:latin typeface="Calibri" panose="020F0502020204030204" pitchFamily="34" charset="0"/>
                        </a:rPr>
                        <a:t>-16847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10225">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100" b="0" dirty="0" smtClean="0">
                          <a:solidFill>
                            <a:schemeClr val="tx1"/>
                          </a:solidFill>
                          <a:latin typeface="+mn-lt"/>
                          <a:cs typeface="Arial" pitchFamily="34" charset="0"/>
                        </a:rPr>
                        <a:t>Lebowakgomo</a:t>
                      </a:r>
                      <a:endParaRPr lang="en-US" sz="1100" b="0" dirty="0">
                        <a:solidFill>
                          <a:schemeClr val="tx1"/>
                        </a:solidFill>
                        <a:latin typeface="+mn-lt"/>
                        <a:cs typeface="Arial"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US" sz="1100" b="0" i="0" u="none" strike="noStrike" dirty="0" smtClean="0">
                          <a:solidFill>
                            <a:schemeClr val="tx1"/>
                          </a:solidFill>
                          <a:effectLst/>
                          <a:latin typeface="+mn-lt"/>
                          <a:cs typeface="Arial" pitchFamily="34" charset="0"/>
                        </a:rPr>
                        <a:t>20160</a:t>
                      </a:r>
                      <a:endParaRPr lang="en-US" sz="1100" b="0" i="0" u="none" strike="noStrike" dirty="0">
                        <a:solidFill>
                          <a:schemeClr val="tx1"/>
                        </a:solidFill>
                        <a:effectLst/>
                        <a:latin typeface="+mn-lt"/>
                        <a:cs typeface="Arial" pitchFamily="34" charset="0"/>
                      </a:endParaRP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25968</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5808</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US" sz="1100" b="0" i="0" u="none" strike="noStrike" dirty="0" smtClean="0">
                          <a:solidFill>
                            <a:schemeClr val="tx1"/>
                          </a:solidFill>
                          <a:effectLst/>
                          <a:latin typeface="+mn-lt"/>
                          <a:cs typeface="Arial" pitchFamily="34" charset="0"/>
                        </a:rPr>
                        <a:t>20160</a:t>
                      </a:r>
                      <a:endParaRPr lang="en-US" sz="1100" b="0" i="0" u="none" strike="noStrike" dirty="0">
                        <a:solidFill>
                          <a:schemeClr val="tx1"/>
                        </a:solidFill>
                        <a:effectLst/>
                        <a:latin typeface="+mn-lt"/>
                        <a:cs typeface="Arial" pitchFamily="34" charset="0"/>
                      </a:endParaRP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100" b="0" i="0" u="none" strike="noStrike" dirty="0" smtClean="0">
                          <a:solidFill>
                            <a:srgbClr val="000000"/>
                          </a:solidFill>
                          <a:effectLst/>
                          <a:latin typeface="+mn-lt"/>
                        </a:rPr>
                        <a:t>5242</a:t>
                      </a:r>
                      <a:endParaRPr lang="en-ZA" sz="1100" b="0" i="0" u="none" strike="noStrike" dirty="0">
                        <a:solidFill>
                          <a:srgbClr val="000000"/>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5095</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-147</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100" b="1" i="0" u="none" strike="noStrike" dirty="0">
                          <a:solidFill>
                            <a:srgbClr val="000000"/>
                          </a:solidFill>
                          <a:effectLst/>
                          <a:latin typeface="Calibri" panose="020F0502020204030204" pitchFamily="34" charset="0"/>
                        </a:rPr>
                        <a:t>-15065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10225">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100" b="0" dirty="0" smtClean="0">
                          <a:solidFill>
                            <a:schemeClr val="tx1"/>
                          </a:solidFill>
                          <a:latin typeface="+mn-lt"/>
                          <a:cs typeface="Arial" pitchFamily="34" charset="0"/>
                        </a:rPr>
                        <a:t>Dendron</a:t>
                      </a:r>
                      <a:endParaRPr lang="en-US" sz="1100" b="0" dirty="0">
                        <a:solidFill>
                          <a:schemeClr val="tx1"/>
                        </a:solidFill>
                        <a:latin typeface="+mn-lt"/>
                        <a:cs typeface="Arial"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US" sz="1100" b="0" i="0" u="none" strike="noStrike" dirty="0" smtClean="0">
                          <a:solidFill>
                            <a:schemeClr val="tx1"/>
                          </a:solidFill>
                          <a:effectLst/>
                          <a:latin typeface="+mn-lt"/>
                          <a:cs typeface="Arial" pitchFamily="34" charset="0"/>
                        </a:rPr>
                        <a:t>6720</a:t>
                      </a:r>
                      <a:endParaRPr lang="en-US" sz="1100" b="0" i="0" u="none" strike="noStrike" dirty="0">
                        <a:solidFill>
                          <a:schemeClr val="tx1"/>
                        </a:solidFill>
                        <a:effectLst/>
                        <a:latin typeface="+mn-lt"/>
                        <a:cs typeface="Arial" pitchFamily="34" charset="0"/>
                      </a:endParaRP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10435</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3715</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US" sz="1100" b="0" i="0" u="none" strike="noStrike" dirty="0" smtClean="0">
                          <a:solidFill>
                            <a:schemeClr val="tx1"/>
                          </a:solidFill>
                          <a:effectLst/>
                          <a:latin typeface="+mn-lt"/>
                          <a:cs typeface="Arial" pitchFamily="34" charset="0"/>
                        </a:rPr>
                        <a:t>6720</a:t>
                      </a:r>
                      <a:endParaRPr lang="en-US" sz="1100" b="0" i="0" u="none" strike="noStrike" dirty="0">
                        <a:solidFill>
                          <a:schemeClr val="tx1"/>
                        </a:solidFill>
                        <a:effectLst/>
                        <a:latin typeface="+mn-lt"/>
                        <a:cs typeface="Arial" pitchFamily="34" charset="0"/>
                      </a:endParaRP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100" b="0" i="0" u="none" strike="noStrike" dirty="0" smtClean="0">
                          <a:solidFill>
                            <a:srgbClr val="000000"/>
                          </a:solidFill>
                          <a:effectLst/>
                          <a:latin typeface="+mn-lt"/>
                        </a:rPr>
                        <a:t>1747</a:t>
                      </a:r>
                      <a:endParaRPr lang="en-ZA" sz="1100" b="0" i="0" u="none" strike="noStrike" dirty="0">
                        <a:solidFill>
                          <a:srgbClr val="000000"/>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1731</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-16</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100" b="1" i="0" u="none" strike="noStrike">
                          <a:solidFill>
                            <a:srgbClr val="000000"/>
                          </a:solidFill>
                          <a:effectLst/>
                          <a:latin typeface="Calibri" panose="020F0502020204030204" pitchFamily="34" charset="0"/>
                        </a:rPr>
                        <a:t>-4989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10225">
                <a:tc>
                  <a:txBody>
                    <a:bodyPr/>
                    <a:lstStyle/>
                    <a:p>
                      <a:pPr algn="ctr"/>
                      <a:r>
                        <a:rPr lang="en-US" sz="1100" b="0" dirty="0" smtClean="0">
                          <a:solidFill>
                            <a:schemeClr val="tx1"/>
                          </a:solidFill>
                          <a:latin typeface="+mn-lt"/>
                          <a:cs typeface="Arial" pitchFamily="34" charset="0"/>
                        </a:rPr>
                        <a:t>Mokopane</a:t>
                      </a:r>
                      <a:endParaRPr lang="en-US" sz="1100" b="0" dirty="0">
                        <a:solidFill>
                          <a:schemeClr val="tx1"/>
                        </a:solidFill>
                        <a:latin typeface="+mn-lt"/>
                        <a:cs typeface="Arial"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cs typeface="Arial" pitchFamily="34" charset="0"/>
                        </a:rPr>
                        <a:t>13440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20060</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6620</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cs typeface="Arial" pitchFamily="34" charset="0"/>
                        </a:rPr>
                        <a:t>13440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100" b="0" dirty="0" smtClean="0">
                          <a:latin typeface="+mn-lt"/>
                        </a:rPr>
                        <a:t>3494</a:t>
                      </a:r>
                      <a:endParaRPr lang="en-ZA" sz="1100" b="0" dirty="0">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4278</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784</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100" b="1" i="0" u="none" strike="noStrike">
                          <a:solidFill>
                            <a:srgbClr val="000000"/>
                          </a:solidFill>
                          <a:effectLst/>
                          <a:latin typeface="Calibri" panose="020F0502020204030204" pitchFamily="34" charset="0"/>
                        </a:rPr>
                        <a:t>-9162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10225">
                <a:tc>
                  <a:txBody>
                    <a:bodyPr/>
                    <a:lstStyle/>
                    <a:p>
                      <a:pPr algn="ctr"/>
                      <a:r>
                        <a:rPr lang="en-US" sz="1100" b="0" dirty="0" smtClean="0">
                          <a:solidFill>
                            <a:schemeClr val="tx1"/>
                          </a:solidFill>
                          <a:latin typeface="+mn-lt"/>
                          <a:cs typeface="Arial" pitchFamily="34" charset="0"/>
                        </a:rPr>
                        <a:t>Lephalale</a:t>
                      </a:r>
                      <a:endParaRPr lang="en-US" sz="1100" b="0" dirty="0">
                        <a:solidFill>
                          <a:schemeClr val="tx1"/>
                        </a:solidFill>
                        <a:latin typeface="+mn-lt"/>
                        <a:cs typeface="Arial"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cs typeface="Arial" pitchFamily="34" charset="0"/>
                        </a:rPr>
                        <a:t>13440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17020</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3580</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cs typeface="Arial" pitchFamily="34" charset="0"/>
                        </a:rPr>
                        <a:t>13440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100" b="0" dirty="0" smtClean="0">
                          <a:solidFill>
                            <a:schemeClr val="tx1"/>
                          </a:solidFill>
                          <a:latin typeface="+mn-lt"/>
                        </a:rPr>
                        <a:t>1747</a:t>
                      </a:r>
                      <a:endParaRPr lang="en-ZA" sz="1100" b="0" dirty="0">
                        <a:solidFill>
                          <a:schemeClr val="tx1"/>
                        </a:solidFill>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3041</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-453</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100" b="1" i="0" u="none" strike="noStrike">
                          <a:solidFill>
                            <a:srgbClr val="000000"/>
                          </a:solidFill>
                          <a:effectLst/>
                          <a:latin typeface="Calibri" panose="020F0502020204030204" pitchFamily="34" charset="0"/>
                        </a:rPr>
                        <a:t>-10399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210225">
                <a:tc>
                  <a:txBody>
                    <a:bodyPr/>
                    <a:lstStyle/>
                    <a:p>
                      <a:pPr algn="ctr"/>
                      <a:r>
                        <a:rPr lang="en-US" sz="1100" b="0" dirty="0" smtClean="0">
                          <a:solidFill>
                            <a:schemeClr val="tx1"/>
                          </a:solidFill>
                          <a:latin typeface="+mn-lt"/>
                          <a:cs typeface="Arial" pitchFamily="34" charset="0"/>
                        </a:rPr>
                        <a:t>Modimolle</a:t>
                      </a:r>
                      <a:endParaRPr lang="en-US" sz="1100" b="0" dirty="0">
                        <a:solidFill>
                          <a:schemeClr val="tx1"/>
                        </a:solidFill>
                        <a:latin typeface="+mn-lt"/>
                        <a:cs typeface="Arial"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cs typeface="Arial" pitchFamily="34" charset="0"/>
                        </a:rPr>
                        <a:t>6720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11669</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4949</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cs typeface="Arial" pitchFamily="34" charset="0"/>
                        </a:rPr>
                        <a:t>6720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100" b="0" dirty="0" smtClean="0">
                          <a:solidFill>
                            <a:schemeClr val="tx1"/>
                          </a:solidFill>
                          <a:latin typeface="+mn-lt"/>
                        </a:rPr>
                        <a:t>1747</a:t>
                      </a:r>
                      <a:endParaRPr lang="en-ZA" sz="1100" b="0" dirty="0">
                        <a:solidFill>
                          <a:schemeClr val="tx1"/>
                        </a:solidFill>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2457</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710</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100" b="1" i="0" u="none" strike="noStrike">
                          <a:solidFill>
                            <a:srgbClr val="000000"/>
                          </a:solidFill>
                          <a:effectLst/>
                          <a:latin typeface="Calibri" panose="020F0502020204030204" pitchFamily="34" charset="0"/>
                        </a:rPr>
                        <a:t>-4263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210225">
                <a:tc>
                  <a:txBody>
                    <a:bodyPr/>
                    <a:lstStyle/>
                    <a:p>
                      <a:pPr algn="ctr"/>
                      <a:r>
                        <a:rPr lang="en-US" sz="1100" b="0" dirty="0" smtClean="0">
                          <a:solidFill>
                            <a:schemeClr val="tx1"/>
                          </a:solidFill>
                          <a:latin typeface="+mn-lt"/>
                          <a:cs typeface="Arial" pitchFamily="34" charset="0"/>
                        </a:rPr>
                        <a:t>Thabazimbi</a:t>
                      </a:r>
                      <a:endParaRPr lang="en-US" sz="1100" b="0" dirty="0">
                        <a:solidFill>
                          <a:schemeClr val="tx1"/>
                        </a:solidFill>
                        <a:latin typeface="+mn-lt"/>
                        <a:cs typeface="Arial"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US" sz="1100" b="0" i="0" u="none" strike="noStrike" dirty="0" smtClean="0">
                          <a:solidFill>
                            <a:schemeClr val="tx1"/>
                          </a:solidFill>
                          <a:effectLst/>
                          <a:latin typeface="+mn-lt"/>
                          <a:cs typeface="Arial" pitchFamily="34" charset="0"/>
                        </a:rPr>
                        <a:t>6720</a:t>
                      </a:r>
                      <a:endParaRPr lang="en-US" sz="1100" b="0" i="0" u="none" strike="noStrike" dirty="0">
                        <a:solidFill>
                          <a:schemeClr val="tx1"/>
                        </a:solidFill>
                        <a:effectLst/>
                        <a:latin typeface="+mn-lt"/>
                        <a:cs typeface="Arial" pitchFamily="34" charset="0"/>
                      </a:endParaRP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10809</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4089</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US" sz="1100" b="0" i="0" u="none" strike="noStrike" dirty="0" smtClean="0">
                          <a:solidFill>
                            <a:schemeClr val="tx1"/>
                          </a:solidFill>
                          <a:effectLst/>
                          <a:latin typeface="+mn-lt"/>
                          <a:cs typeface="Arial" pitchFamily="34" charset="0"/>
                        </a:rPr>
                        <a:t>6720</a:t>
                      </a:r>
                      <a:endParaRPr lang="en-US" sz="1100" b="0" i="0" u="none" strike="noStrike" dirty="0">
                        <a:solidFill>
                          <a:schemeClr val="tx1"/>
                        </a:solidFill>
                        <a:effectLst/>
                        <a:latin typeface="+mn-lt"/>
                        <a:cs typeface="Arial" pitchFamily="34" charset="0"/>
                      </a:endParaRP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100" b="0" dirty="0" smtClean="0">
                          <a:latin typeface="+mn-lt"/>
                        </a:rPr>
                        <a:t>1747</a:t>
                      </a:r>
                      <a:endParaRPr lang="en-ZA" sz="1100" b="0" dirty="0">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1790</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43</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100" b="1" i="0" u="none" strike="noStrike">
                          <a:solidFill>
                            <a:srgbClr val="000000"/>
                          </a:solidFill>
                          <a:effectLst/>
                          <a:latin typeface="Calibri" panose="020F0502020204030204" pitchFamily="34" charset="0"/>
                        </a:rPr>
                        <a:t>-4930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210225">
                <a:tc>
                  <a:txBody>
                    <a:bodyPr/>
                    <a:lstStyle/>
                    <a:p>
                      <a:pPr algn="ctr"/>
                      <a:r>
                        <a:rPr lang="en-US" sz="1100" b="0" dirty="0" smtClean="0">
                          <a:solidFill>
                            <a:schemeClr val="tx1"/>
                          </a:solidFill>
                          <a:latin typeface="+mn-lt"/>
                          <a:cs typeface="Arial" pitchFamily="34" charset="0"/>
                        </a:rPr>
                        <a:t>Mookgophong</a:t>
                      </a:r>
                      <a:r>
                        <a:rPr lang="en-US" sz="1100" b="0" baseline="0" dirty="0" smtClean="0">
                          <a:solidFill>
                            <a:schemeClr val="tx1"/>
                          </a:solidFill>
                          <a:latin typeface="+mn-lt"/>
                          <a:cs typeface="Arial" pitchFamily="34" charset="0"/>
                        </a:rPr>
                        <a:t> </a:t>
                      </a:r>
                      <a:endParaRPr lang="en-US" sz="1100" b="0" dirty="0">
                        <a:solidFill>
                          <a:schemeClr val="tx1"/>
                        </a:solidFill>
                        <a:latin typeface="+mn-lt"/>
                        <a:cs typeface="Arial"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US" sz="1100" b="0" i="0" u="none" strike="noStrike" dirty="0" smtClean="0">
                          <a:solidFill>
                            <a:schemeClr val="tx1"/>
                          </a:solidFill>
                          <a:effectLst/>
                          <a:latin typeface="+mn-lt"/>
                          <a:cs typeface="Arial" pitchFamily="34" charset="0"/>
                        </a:rPr>
                        <a:t>6720</a:t>
                      </a:r>
                      <a:endParaRPr lang="en-US" sz="1100" b="0" i="0" u="none" strike="noStrike" dirty="0">
                        <a:solidFill>
                          <a:schemeClr val="tx1"/>
                        </a:solidFill>
                        <a:effectLst/>
                        <a:latin typeface="+mn-lt"/>
                        <a:cs typeface="Arial" pitchFamily="34" charset="0"/>
                      </a:endParaRP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5275</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-1445</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US" sz="1100" b="0" i="0" u="none" strike="noStrike" dirty="0" smtClean="0">
                          <a:solidFill>
                            <a:schemeClr val="tx1"/>
                          </a:solidFill>
                          <a:effectLst/>
                          <a:latin typeface="+mn-lt"/>
                          <a:cs typeface="Arial" pitchFamily="34" charset="0"/>
                        </a:rPr>
                        <a:t>6720</a:t>
                      </a:r>
                      <a:endParaRPr lang="en-US" sz="1100" b="0" i="0" u="none" strike="noStrike" dirty="0">
                        <a:solidFill>
                          <a:schemeClr val="tx1"/>
                        </a:solidFill>
                        <a:effectLst/>
                        <a:latin typeface="+mn-lt"/>
                        <a:cs typeface="Arial" pitchFamily="34" charset="0"/>
                      </a:endParaRP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en-ZA" sz="1100" b="0" dirty="0" smtClean="0">
                          <a:latin typeface="+mn-lt"/>
                        </a:rPr>
                        <a:t>1747</a:t>
                      </a:r>
                      <a:endParaRPr lang="en-ZA" sz="1100" b="0" dirty="0">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976</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-771</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100" b="1" i="0" u="none" strike="noStrike">
                          <a:solidFill>
                            <a:srgbClr val="000000"/>
                          </a:solidFill>
                          <a:effectLst/>
                          <a:latin typeface="Calibri" panose="020F0502020204030204" pitchFamily="34" charset="0"/>
                        </a:rPr>
                        <a:t>-5744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10225">
                <a:tc>
                  <a:txBody>
                    <a:bodyPr/>
                    <a:lstStyle/>
                    <a:p>
                      <a:pPr algn="ctr"/>
                      <a:r>
                        <a:rPr lang="en-US" sz="1100" b="0" dirty="0" smtClean="0">
                          <a:solidFill>
                            <a:schemeClr val="tx1"/>
                          </a:solidFill>
                          <a:latin typeface="+mn-lt"/>
                          <a:cs typeface="Arial" pitchFamily="34" charset="0"/>
                        </a:rPr>
                        <a:t>Jane Furse</a:t>
                      </a:r>
                      <a:endParaRPr lang="en-US" sz="1100" b="0" dirty="0">
                        <a:solidFill>
                          <a:schemeClr val="tx1"/>
                        </a:solidFill>
                        <a:latin typeface="+mn-lt"/>
                        <a:cs typeface="Arial"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cs typeface="Arial" pitchFamily="34" charset="0"/>
                        </a:rPr>
                        <a:t>20160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23166</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3006</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cs typeface="Arial" pitchFamily="34" charset="0"/>
                        </a:rPr>
                        <a:t>20160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en-ZA" sz="1100" b="0" dirty="0" smtClean="0">
                          <a:latin typeface="+mn-lt"/>
                        </a:rPr>
                        <a:t>5242</a:t>
                      </a:r>
                      <a:endParaRPr lang="en-ZA" sz="1100" b="0" dirty="0">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4194</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-1048</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100" b="1" i="0" u="none" strike="noStrike">
                          <a:solidFill>
                            <a:srgbClr val="000000"/>
                          </a:solidFill>
                          <a:effectLst/>
                          <a:latin typeface="Calibri" panose="020F0502020204030204" pitchFamily="34" charset="0"/>
                        </a:rPr>
                        <a:t>-15966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250147">
                <a:tc>
                  <a:txBody>
                    <a:bodyPr/>
                    <a:lstStyle/>
                    <a:p>
                      <a:pPr algn="ctr"/>
                      <a:r>
                        <a:rPr lang="en-US" sz="1100" b="0" dirty="0" smtClean="0">
                          <a:solidFill>
                            <a:schemeClr val="tx1"/>
                          </a:solidFill>
                          <a:latin typeface="+mn-lt"/>
                          <a:cs typeface="Arial" pitchFamily="34" charset="0"/>
                        </a:rPr>
                        <a:t>Groblersdal</a:t>
                      </a: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cs typeface="Arial" pitchFamily="34" charset="0"/>
                        </a:rPr>
                        <a:t>20160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22021</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1861</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cs typeface="Arial" pitchFamily="34" charset="0"/>
                        </a:rPr>
                        <a:t>20160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en-ZA" sz="1100" b="0" dirty="0" smtClean="0">
                          <a:latin typeface="+mn-lt"/>
                        </a:rPr>
                        <a:t>5242</a:t>
                      </a:r>
                      <a:endParaRPr lang="en-ZA" sz="1100" b="0" dirty="0">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4511</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-731</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100" b="1" i="0" u="none" strike="noStrike">
                          <a:solidFill>
                            <a:srgbClr val="000000"/>
                          </a:solidFill>
                          <a:effectLst/>
                          <a:latin typeface="Calibri" panose="020F0502020204030204" pitchFamily="34" charset="0"/>
                        </a:rPr>
                        <a:t>-15649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210225">
                <a:tc>
                  <a:txBody>
                    <a:bodyPr/>
                    <a:lstStyle/>
                    <a:p>
                      <a:pPr algn="ctr"/>
                      <a:r>
                        <a:rPr lang="en-US" sz="1100" b="0" dirty="0" smtClean="0">
                          <a:solidFill>
                            <a:schemeClr val="tx1"/>
                          </a:solidFill>
                          <a:latin typeface="+mn-lt"/>
                          <a:cs typeface="Arial" pitchFamily="34" charset="0"/>
                        </a:rPr>
                        <a:t>Nebo</a:t>
                      </a:r>
                      <a:endParaRPr lang="en-US" sz="1100" b="0" dirty="0">
                        <a:solidFill>
                          <a:schemeClr val="tx1"/>
                        </a:solidFill>
                        <a:latin typeface="+mn-lt"/>
                        <a:cs typeface="Arial"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cs typeface="Arial" pitchFamily="34" charset="0"/>
                        </a:rPr>
                        <a:t>6720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10495</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3775</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cs typeface="Arial" pitchFamily="34" charset="0"/>
                        </a:rPr>
                        <a:t>6720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en-ZA" sz="1100" b="0" dirty="0" smtClean="0">
                          <a:latin typeface="+mn-lt"/>
                        </a:rPr>
                        <a:t>1747</a:t>
                      </a:r>
                      <a:endParaRPr lang="en-ZA" sz="1100" b="0" dirty="0">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1714</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-33</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100" b="1" i="0" u="none" strike="noStrike">
                          <a:solidFill>
                            <a:srgbClr val="000000"/>
                          </a:solidFill>
                          <a:effectLst/>
                          <a:latin typeface="Calibri" panose="020F0502020204030204" pitchFamily="34" charset="0"/>
                        </a:rPr>
                        <a:t>-5006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r h="210225">
                <a:tc>
                  <a:txBody>
                    <a:bodyPr/>
                    <a:lstStyle/>
                    <a:p>
                      <a:pPr algn="ctr"/>
                      <a:r>
                        <a:rPr lang="en-US" sz="1100" b="0" dirty="0" smtClean="0">
                          <a:solidFill>
                            <a:schemeClr val="tx1"/>
                          </a:solidFill>
                          <a:latin typeface="+mn-lt"/>
                          <a:cs typeface="Arial" pitchFamily="34" charset="0"/>
                        </a:rPr>
                        <a:t>Giyani</a:t>
                      </a:r>
                      <a:endParaRPr lang="en-US" sz="1100" b="0" dirty="0">
                        <a:solidFill>
                          <a:schemeClr val="tx1"/>
                        </a:solidFill>
                        <a:latin typeface="+mn-lt"/>
                        <a:cs typeface="Arial"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cs typeface="Arial" pitchFamily="34" charset="0"/>
                        </a:rPr>
                        <a:t>20160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15974</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-4186</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cs typeface="Arial" pitchFamily="34" charset="0"/>
                        </a:rPr>
                        <a:t>20160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100" b="0" dirty="0" smtClean="0">
                          <a:latin typeface="+mn-lt"/>
                        </a:rPr>
                        <a:t>5242</a:t>
                      </a:r>
                      <a:endParaRPr lang="en-ZA" sz="1100" b="0" dirty="0">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1585</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4685</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100" b="1" i="0" u="none" strike="noStrike">
                          <a:solidFill>
                            <a:srgbClr val="000000"/>
                          </a:solidFill>
                          <a:effectLst/>
                          <a:latin typeface="Calibri" panose="020F0502020204030204" pitchFamily="34" charset="0"/>
                        </a:rPr>
                        <a:t>-18575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2"/>
                  </a:ext>
                </a:extLst>
              </a:tr>
              <a:tr h="222971">
                <a:tc>
                  <a:txBody>
                    <a:bodyPr/>
                    <a:lstStyle/>
                    <a:p>
                      <a:pPr algn="ctr"/>
                      <a:r>
                        <a:rPr lang="en-US" sz="1100" b="0" dirty="0" smtClean="0">
                          <a:solidFill>
                            <a:schemeClr val="tx1"/>
                          </a:solidFill>
                          <a:latin typeface="+mn-lt"/>
                          <a:cs typeface="Arial" pitchFamily="34" charset="0"/>
                        </a:rPr>
                        <a:t>Tzaneen</a:t>
                      </a:r>
                      <a:endParaRPr lang="en-US" sz="1100" b="0" dirty="0">
                        <a:solidFill>
                          <a:schemeClr val="tx1"/>
                        </a:solidFill>
                        <a:latin typeface="+mn-lt"/>
                        <a:cs typeface="Arial"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cs typeface="Arial" pitchFamily="34" charset="0"/>
                        </a:rPr>
                        <a:t>20160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30271</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10111</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cs typeface="Arial" pitchFamily="34" charset="0"/>
                        </a:rPr>
                        <a:t>20160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100" b="0" dirty="0" smtClean="0">
                          <a:latin typeface="+mn-lt"/>
                        </a:rPr>
                        <a:t>5242</a:t>
                      </a:r>
                      <a:endParaRPr lang="en-ZA" sz="1100" b="0" dirty="0">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2414</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7117</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100" b="1" i="0" u="none" strike="noStrike" dirty="0">
                          <a:solidFill>
                            <a:srgbClr val="000000"/>
                          </a:solidFill>
                          <a:effectLst/>
                          <a:latin typeface="Calibri" panose="020F0502020204030204" pitchFamily="34" charset="0"/>
                        </a:rPr>
                        <a:t>-17746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3"/>
                  </a:ext>
                </a:extLst>
              </a:tr>
              <a:tr h="210225">
                <a:tc>
                  <a:txBody>
                    <a:bodyPr/>
                    <a:lstStyle/>
                    <a:p>
                      <a:pPr algn="ctr"/>
                      <a:r>
                        <a:rPr lang="en-US" sz="1100" b="0" dirty="0" smtClean="0">
                          <a:solidFill>
                            <a:schemeClr val="tx1"/>
                          </a:solidFill>
                          <a:latin typeface="+mn-lt"/>
                          <a:cs typeface="Arial" pitchFamily="34" charset="0"/>
                        </a:rPr>
                        <a:t>Phalaborwa</a:t>
                      </a:r>
                      <a:endParaRPr lang="en-US" sz="1100" b="0" dirty="0">
                        <a:solidFill>
                          <a:schemeClr val="tx1"/>
                        </a:solidFill>
                        <a:latin typeface="+mn-lt"/>
                        <a:cs typeface="Arial"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cs typeface="Arial" pitchFamily="34" charset="0"/>
                        </a:rPr>
                        <a:t>20160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16042</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-4118</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cs typeface="Arial" pitchFamily="34" charset="0"/>
                        </a:rPr>
                        <a:t>20160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100" b="0" dirty="0" smtClean="0">
                          <a:latin typeface="+mn-lt"/>
                        </a:rPr>
                        <a:t>5242</a:t>
                      </a:r>
                      <a:endParaRPr lang="en-ZA" sz="1100" b="0" dirty="0">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1088</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3415</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100" b="1" i="0" u="none" strike="noStrike" dirty="0">
                          <a:solidFill>
                            <a:srgbClr val="000000"/>
                          </a:solidFill>
                          <a:effectLst/>
                          <a:latin typeface="Calibri" panose="020F0502020204030204" pitchFamily="34" charset="0"/>
                        </a:rPr>
                        <a:t>-19072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4"/>
                  </a:ext>
                </a:extLst>
              </a:tr>
              <a:tr h="215801">
                <a:tc>
                  <a:txBody>
                    <a:bodyPr/>
                    <a:lstStyle/>
                    <a:p>
                      <a:pPr algn="ctr"/>
                      <a:r>
                        <a:rPr lang="en-US" sz="1100" b="0" dirty="0" smtClean="0">
                          <a:solidFill>
                            <a:schemeClr val="tx1"/>
                          </a:solidFill>
                          <a:latin typeface="+mn-lt"/>
                          <a:cs typeface="Arial" pitchFamily="34" charset="0"/>
                        </a:rPr>
                        <a:t>Modjadjiskloof</a:t>
                      </a:r>
                      <a:endParaRPr lang="en-US" sz="1100" b="0" dirty="0">
                        <a:solidFill>
                          <a:schemeClr val="tx1"/>
                        </a:solidFill>
                        <a:latin typeface="+mn-lt"/>
                        <a:cs typeface="Arial"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6720</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14267</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7547</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6720</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100" b="0" dirty="0" smtClean="0">
                          <a:latin typeface="+mn-lt"/>
                        </a:rPr>
                        <a:t>1747</a:t>
                      </a:r>
                      <a:endParaRPr lang="en-ZA" sz="1100" b="0" dirty="0">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925</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2821</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100" b="1" i="0" u="none" strike="noStrike" dirty="0">
                          <a:solidFill>
                            <a:srgbClr val="000000"/>
                          </a:solidFill>
                          <a:effectLst/>
                          <a:latin typeface="Calibri" panose="020F0502020204030204" pitchFamily="34" charset="0"/>
                        </a:rPr>
                        <a:t>-5795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5"/>
                  </a:ext>
                </a:extLst>
              </a:tr>
            </a:tbl>
          </a:graphicData>
        </a:graphic>
      </p:graphicFrame>
      <p:sp>
        <p:nvSpPr>
          <p:cNvPr id="4" name="Slide Number Placeholder 3"/>
          <p:cNvSpPr>
            <a:spLocks noGrp="1"/>
          </p:cNvSpPr>
          <p:nvPr>
            <p:ph type="sldNum" sz="quarter" idx="12"/>
          </p:nvPr>
        </p:nvSpPr>
        <p:spPr>
          <a:xfrm>
            <a:off x="6553200" y="6356350"/>
            <a:ext cx="1853821" cy="365125"/>
          </a:xfrm>
        </p:spPr>
        <p:txBody>
          <a:bodyPr/>
          <a:lstStyle/>
          <a:p>
            <a:fld id="{2538E8B7-8BD9-9F48-9FB6-4E0DFEDB8449}" type="slidenum">
              <a:rPr lang="en-US" smtClean="0"/>
              <a:pPr/>
              <a:t>24</a:t>
            </a:fld>
            <a:endParaRPr lang="en-US" dirty="0"/>
          </a:p>
        </p:txBody>
      </p:sp>
    </p:spTree>
    <p:extLst>
      <p:ext uri="{BB962C8B-B14F-4D97-AF65-F5344CB8AC3E}">
        <p14:creationId xmlns:p14="http://schemas.microsoft.com/office/powerpoint/2010/main" xmlns="" val="27350083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152400"/>
            <a:ext cx="8229600" cy="228600"/>
          </a:xfrm>
        </p:spPr>
        <p:txBody>
          <a:bodyPr>
            <a:noAutofit/>
          </a:bodyPr>
          <a:lstStyle/>
          <a:p>
            <a:r>
              <a:rPr lang="en-US" sz="2000" b="1" dirty="0" smtClean="0">
                <a:latin typeface="Arial" panose="020B0604020202020204" pitchFamily="34" charset="0"/>
                <a:cs typeface="Arial" panose="020B0604020202020204" pitchFamily="34" charset="0"/>
              </a:rPr>
              <a:t>SMART ID CARD OFFICES &amp; APPLICATION VOLUME  </a:t>
            </a:r>
          </a:p>
        </p:txBody>
      </p:sp>
      <p:graphicFrame>
        <p:nvGraphicFramePr>
          <p:cNvPr id="3" name="Table 2"/>
          <p:cNvGraphicFramePr>
            <a:graphicFrameLocks noGrp="1"/>
          </p:cNvGraphicFramePr>
          <p:nvPr>
            <p:extLst>
              <p:ext uri="{D42A27DB-BD31-4B8C-83A1-F6EECF244321}">
                <p14:modId xmlns:p14="http://schemas.microsoft.com/office/powerpoint/2010/main" xmlns="" val="4225051399"/>
              </p:ext>
            </p:extLst>
          </p:nvPr>
        </p:nvGraphicFramePr>
        <p:xfrm>
          <a:off x="645994" y="813712"/>
          <a:ext cx="8102895" cy="2389492"/>
        </p:xfrm>
        <a:graphic>
          <a:graphicData uri="http://schemas.openxmlformats.org/drawingml/2006/table">
            <a:tbl>
              <a:tblPr/>
              <a:tblGrid>
                <a:gridCol w="1079042">
                  <a:extLst>
                    <a:ext uri="{9D8B030D-6E8A-4147-A177-3AD203B41FA5}">
                      <a16:colId xmlns:a16="http://schemas.microsoft.com/office/drawing/2014/main" xmlns="" val="20000"/>
                    </a:ext>
                  </a:extLst>
                </a:gridCol>
                <a:gridCol w="772733">
                  <a:extLst>
                    <a:ext uri="{9D8B030D-6E8A-4147-A177-3AD203B41FA5}">
                      <a16:colId xmlns:a16="http://schemas.microsoft.com/office/drawing/2014/main" xmlns="" val="20001"/>
                    </a:ext>
                  </a:extLst>
                </a:gridCol>
                <a:gridCol w="866714">
                  <a:extLst>
                    <a:ext uri="{9D8B030D-6E8A-4147-A177-3AD203B41FA5}">
                      <a16:colId xmlns:a16="http://schemas.microsoft.com/office/drawing/2014/main" xmlns="" val="20002"/>
                    </a:ext>
                  </a:extLst>
                </a:gridCol>
                <a:gridCol w="845830">
                  <a:extLst>
                    <a:ext uri="{9D8B030D-6E8A-4147-A177-3AD203B41FA5}">
                      <a16:colId xmlns:a16="http://schemas.microsoft.com/office/drawing/2014/main" xmlns="" val="20003"/>
                    </a:ext>
                  </a:extLst>
                </a:gridCol>
                <a:gridCol w="892265">
                  <a:extLst>
                    <a:ext uri="{9D8B030D-6E8A-4147-A177-3AD203B41FA5}">
                      <a16:colId xmlns:a16="http://schemas.microsoft.com/office/drawing/2014/main" xmlns="" val="20004"/>
                    </a:ext>
                  </a:extLst>
                </a:gridCol>
                <a:gridCol w="948266">
                  <a:extLst>
                    <a:ext uri="{9D8B030D-6E8A-4147-A177-3AD203B41FA5}">
                      <a16:colId xmlns:a16="http://schemas.microsoft.com/office/drawing/2014/main" xmlns="" val="20005"/>
                    </a:ext>
                  </a:extLst>
                </a:gridCol>
                <a:gridCol w="857956">
                  <a:extLst>
                    <a:ext uri="{9D8B030D-6E8A-4147-A177-3AD203B41FA5}">
                      <a16:colId xmlns:a16="http://schemas.microsoft.com/office/drawing/2014/main" xmlns="" val="20006"/>
                    </a:ext>
                  </a:extLst>
                </a:gridCol>
                <a:gridCol w="936978">
                  <a:extLst>
                    <a:ext uri="{9D8B030D-6E8A-4147-A177-3AD203B41FA5}">
                      <a16:colId xmlns:a16="http://schemas.microsoft.com/office/drawing/2014/main" xmlns="" val="20007"/>
                    </a:ext>
                  </a:extLst>
                </a:gridCol>
                <a:gridCol w="903111">
                  <a:extLst>
                    <a:ext uri="{9D8B030D-6E8A-4147-A177-3AD203B41FA5}">
                      <a16:colId xmlns:a16="http://schemas.microsoft.com/office/drawing/2014/main" xmlns="" val="20008"/>
                    </a:ext>
                  </a:extLst>
                </a:gridCol>
              </a:tblGrid>
              <a:tr h="575783">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US" sz="1400" b="1" i="0" u="none" strike="noStrike" cap="none" normalizeH="0" baseline="0" dirty="0" smtClean="0">
                          <a:ln>
                            <a:noFill/>
                          </a:ln>
                          <a:solidFill>
                            <a:schemeClr val="tx1"/>
                          </a:solidFill>
                          <a:effectLst/>
                          <a:latin typeface="+mn-lt"/>
                          <a:cs typeface="Arial" pitchFamily="34" charset="0"/>
                        </a:rPr>
                        <a:t>Office</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0" fontAlgn="base" latinLnBrk="0" hangingPunct="0">
                        <a:lnSpc>
                          <a:spcPct val="90000"/>
                        </a:lnSpc>
                        <a:spcBef>
                          <a:spcPts val="0"/>
                        </a:spcBef>
                        <a:spcAft>
                          <a:spcPct val="0"/>
                        </a:spcAft>
                        <a:buClr>
                          <a:schemeClr val="bg2"/>
                        </a:buClr>
                        <a:buSzTx/>
                        <a:buFont typeface="Wingdings" pitchFamily="2" charset="2"/>
                        <a:buNone/>
                        <a:tabLst/>
                        <a:defRPr/>
                      </a:pPr>
                      <a:r>
                        <a:rPr kumimoji="0" lang="en-US" sz="1400" b="1" i="0" u="none" strike="noStrike" cap="none" normalizeH="0" baseline="0" dirty="0" smtClean="0">
                          <a:ln>
                            <a:noFill/>
                          </a:ln>
                          <a:solidFill>
                            <a:schemeClr val="tx1"/>
                          </a:solidFill>
                          <a:effectLst/>
                          <a:latin typeface="+mn-lt"/>
                          <a:cs typeface="Arial" pitchFamily="34" charset="0"/>
                        </a:rPr>
                        <a:t>Target </a:t>
                      </a:r>
                    </a:p>
                    <a:p>
                      <a:pPr marL="0" marR="0" lvl="0" indent="0" algn="ctr" defTabSz="914400" rtl="0" eaLnBrk="0" fontAlgn="base" latinLnBrk="0" hangingPunct="0">
                        <a:lnSpc>
                          <a:spcPct val="90000"/>
                        </a:lnSpc>
                        <a:spcBef>
                          <a:spcPts val="0"/>
                        </a:spcBef>
                        <a:spcAft>
                          <a:spcPct val="0"/>
                        </a:spcAft>
                        <a:buClr>
                          <a:schemeClr val="bg2"/>
                        </a:buClr>
                        <a:buSzTx/>
                        <a:buFont typeface="Wingdings" pitchFamily="2" charset="2"/>
                        <a:buNone/>
                        <a:tabLst/>
                        <a:defRPr/>
                      </a:pPr>
                      <a:r>
                        <a:rPr kumimoji="0" lang="en-US" sz="1400" b="1" i="0" u="none" strike="noStrike" cap="none" normalizeH="0" baseline="0" dirty="0" smtClean="0">
                          <a:ln>
                            <a:noFill/>
                          </a:ln>
                          <a:solidFill>
                            <a:schemeClr val="tx1"/>
                          </a:solidFill>
                          <a:effectLst/>
                          <a:latin typeface="+mn-lt"/>
                          <a:cs typeface="Arial" pitchFamily="34" charset="0"/>
                        </a:rPr>
                        <a:t>2018/19</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0" fontAlgn="base" latinLnBrk="0" hangingPunct="0">
                        <a:lnSpc>
                          <a:spcPct val="90000"/>
                        </a:lnSpc>
                        <a:spcBef>
                          <a:spcPts val="0"/>
                        </a:spcBef>
                        <a:spcAft>
                          <a:spcPct val="0"/>
                        </a:spcAft>
                        <a:buClr>
                          <a:schemeClr val="bg2"/>
                        </a:buClr>
                        <a:buSzTx/>
                        <a:buFont typeface="Wingdings" pitchFamily="2" charset="2"/>
                        <a:buNone/>
                        <a:tabLst/>
                      </a:pPr>
                      <a:r>
                        <a:rPr kumimoji="0" lang="en-US" sz="1400" b="1" i="0" u="none" strike="noStrike" cap="none" normalizeH="0" baseline="0" dirty="0" smtClean="0">
                          <a:ln>
                            <a:noFill/>
                          </a:ln>
                          <a:solidFill>
                            <a:schemeClr val="tx1"/>
                          </a:solidFill>
                          <a:effectLst/>
                          <a:latin typeface="+mn-lt"/>
                          <a:cs typeface="Arial" pitchFamily="34" charset="0"/>
                        </a:rPr>
                        <a:t>Actual </a:t>
                      </a:r>
                    </a:p>
                    <a:p>
                      <a:pPr marL="0" marR="0" lvl="0" indent="0" algn="ctr" defTabSz="914400" rtl="0" eaLnBrk="0" fontAlgn="base" latinLnBrk="0" hangingPunct="0">
                        <a:lnSpc>
                          <a:spcPct val="90000"/>
                        </a:lnSpc>
                        <a:spcBef>
                          <a:spcPts val="0"/>
                        </a:spcBef>
                        <a:spcAft>
                          <a:spcPct val="0"/>
                        </a:spcAft>
                        <a:buClr>
                          <a:schemeClr val="bg2"/>
                        </a:buClr>
                        <a:buSzTx/>
                        <a:buFont typeface="Wingdings" pitchFamily="2" charset="2"/>
                        <a:buNone/>
                        <a:tabLst/>
                      </a:pPr>
                      <a:r>
                        <a:rPr kumimoji="0" lang="en-US" sz="1400" b="1" i="0" u="none" strike="noStrike" cap="none" normalizeH="0" baseline="0" dirty="0" smtClean="0">
                          <a:ln>
                            <a:noFill/>
                          </a:ln>
                          <a:solidFill>
                            <a:schemeClr val="tx1"/>
                          </a:solidFill>
                          <a:effectLst/>
                          <a:latin typeface="+mn-lt"/>
                          <a:cs typeface="Arial" pitchFamily="34" charset="0"/>
                        </a:rPr>
                        <a:t> 2018/19</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0" fontAlgn="base" latinLnBrk="0" hangingPunct="0">
                        <a:lnSpc>
                          <a:spcPct val="90000"/>
                        </a:lnSpc>
                        <a:spcBef>
                          <a:spcPts val="0"/>
                        </a:spcBef>
                        <a:spcAft>
                          <a:spcPct val="0"/>
                        </a:spcAft>
                        <a:buClr>
                          <a:schemeClr val="bg2"/>
                        </a:buClr>
                        <a:buSzTx/>
                        <a:buFont typeface="Wingdings" pitchFamily="2" charset="2"/>
                        <a:buNone/>
                        <a:tabLst/>
                      </a:pPr>
                      <a:r>
                        <a:rPr kumimoji="0" lang="en-US" sz="1400" b="1" i="0" u="none" strike="noStrike" cap="none" normalizeH="0" baseline="0" dirty="0" smtClean="0">
                          <a:ln>
                            <a:noFill/>
                          </a:ln>
                          <a:solidFill>
                            <a:schemeClr val="tx1"/>
                          </a:solidFill>
                          <a:effectLst/>
                          <a:latin typeface="+mn-lt"/>
                          <a:cs typeface="Arial" pitchFamily="34" charset="0"/>
                        </a:rPr>
                        <a:t>Variance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0" fontAlgn="base" latinLnBrk="0" hangingPunct="0">
                        <a:lnSpc>
                          <a:spcPct val="90000"/>
                        </a:lnSpc>
                        <a:spcBef>
                          <a:spcPts val="0"/>
                        </a:spcBef>
                        <a:spcAft>
                          <a:spcPct val="0"/>
                        </a:spcAft>
                        <a:buClr>
                          <a:schemeClr val="bg2"/>
                        </a:buClr>
                        <a:buSzTx/>
                        <a:buFont typeface="Wingdings" pitchFamily="2" charset="2"/>
                        <a:buNone/>
                        <a:tabLst/>
                        <a:defRPr/>
                      </a:pPr>
                      <a:r>
                        <a:rPr kumimoji="0" lang="en-US" sz="1400" b="1" i="0" u="none" strike="noStrike" cap="none" normalizeH="0" baseline="0" dirty="0" smtClean="0">
                          <a:ln>
                            <a:noFill/>
                          </a:ln>
                          <a:solidFill>
                            <a:schemeClr val="tx1"/>
                          </a:solidFill>
                          <a:effectLst/>
                          <a:latin typeface="+mn-lt"/>
                          <a:cs typeface="Arial" pitchFamily="34" charset="0"/>
                        </a:rPr>
                        <a:t>Annual Target 2019/20</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0" fontAlgn="base" latinLnBrk="0" hangingPunct="0">
                        <a:lnSpc>
                          <a:spcPct val="90000"/>
                        </a:lnSpc>
                        <a:spcBef>
                          <a:spcPts val="0"/>
                        </a:spcBef>
                        <a:spcAft>
                          <a:spcPct val="0"/>
                        </a:spcAft>
                        <a:buClr>
                          <a:schemeClr val="bg2"/>
                        </a:buClr>
                        <a:buSzTx/>
                        <a:buFont typeface="Wingdings" pitchFamily="2" charset="2"/>
                        <a:buNone/>
                        <a:tabLst/>
                        <a:defRPr/>
                      </a:pPr>
                      <a:r>
                        <a:rPr kumimoji="0" lang="en-US" sz="1400" b="1" i="0" u="none" strike="noStrike" cap="none" normalizeH="0" baseline="0" dirty="0" smtClean="0">
                          <a:ln>
                            <a:noFill/>
                          </a:ln>
                          <a:solidFill>
                            <a:schemeClr val="tx1"/>
                          </a:solidFill>
                          <a:effectLst/>
                          <a:latin typeface="+mn-lt"/>
                          <a:cs typeface="Arial" pitchFamily="34" charset="0"/>
                        </a:rPr>
                        <a:t>Quarter 1  Target </a:t>
                      </a:r>
                    </a:p>
                    <a:p>
                      <a:pPr marL="0" marR="0" lvl="0" indent="0" algn="ctr" defTabSz="914400" rtl="0" eaLnBrk="0" fontAlgn="base" latinLnBrk="0" hangingPunct="0">
                        <a:lnSpc>
                          <a:spcPct val="90000"/>
                        </a:lnSpc>
                        <a:spcBef>
                          <a:spcPts val="0"/>
                        </a:spcBef>
                        <a:spcAft>
                          <a:spcPct val="0"/>
                        </a:spcAft>
                        <a:buClr>
                          <a:schemeClr val="bg2"/>
                        </a:buClr>
                        <a:buSzTx/>
                        <a:buFont typeface="Wingdings" pitchFamily="2" charset="2"/>
                        <a:buNone/>
                        <a:tabLst/>
                        <a:defRPr/>
                      </a:pPr>
                      <a:r>
                        <a:rPr kumimoji="0" lang="en-US" sz="1400" b="1" i="0" u="none" strike="noStrike" cap="none" normalizeH="0" baseline="0" dirty="0" smtClean="0">
                          <a:ln>
                            <a:noFill/>
                          </a:ln>
                          <a:solidFill>
                            <a:schemeClr val="tx1"/>
                          </a:solidFill>
                          <a:effectLst/>
                          <a:latin typeface="+mn-lt"/>
                          <a:cs typeface="Arial" pitchFamily="34" charset="0"/>
                        </a:rPr>
                        <a:t>2019/20</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0" fontAlgn="base" latinLnBrk="0" hangingPunct="0">
                        <a:lnSpc>
                          <a:spcPct val="90000"/>
                        </a:lnSpc>
                        <a:spcBef>
                          <a:spcPts val="0"/>
                        </a:spcBef>
                        <a:spcAft>
                          <a:spcPct val="0"/>
                        </a:spcAft>
                        <a:buClr>
                          <a:schemeClr val="bg2"/>
                        </a:buClr>
                        <a:buSzTx/>
                        <a:buFont typeface="Wingdings" pitchFamily="2" charset="2"/>
                        <a:buNone/>
                        <a:tabLst/>
                      </a:pPr>
                      <a:r>
                        <a:rPr kumimoji="0" lang="en-US" sz="1400" b="1" i="0" u="none" strike="noStrike" cap="none" normalizeH="0" baseline="0" dirty="0" smtClean="0">
                          <a:ln>
                            <a:noFill/>
                          </a:ln>
                          <a:solidFill>
                            <a:schemeClr val="tx1"/>
                          </a:solidFill>
                          <a:effectLst/>
                          <a:latin typeface="+mn-lt"/>
                          <a:cs typeface="Arial" pitchFamily="34" charset="0"/>
                        </a:rPr>
                        <a:t>Quarter 1 Actual </a:t>
                      </a:r>
                    </a:p>
                    <a:p>
                      <a:pPr marL="0" marR="0" lvl="0" indent="0" algn="ctr" defTabSz="914400" rtl="0" eaLnBrk="0" fontAlgn="base" latinLnBrk="0" hangingPunct="0">
                        <a:lnSpc>
                          <a:spcPct val="90000"/>
                        </a:lnSpc>
                        <a:spcBef>
                          <a:spcPts val="0"/>
                        </a:spcBef>
                        <a:spcAft>
                          <a:spcPct val="0"/>
                        </a:spcAft>
                        <a:buClr>
                          <a:schemeClr val="bg2"/>
                        </a:buClr>
                        <a:buSzTx/>
                        <a:buFont typeface="Wingdings" pitchFamily="2" charset="2"/>
                        <a:buNone/>
                        <a:tabLst/>
                      </a:pPr>
                      <a:r>
                        <a:rPr kumimoji="0" lang="en-US" sz="1400" b="1" i="0" u="none" strike="noStrike" cap="none" normalizeH="0" baseline="0" dirty="0" smtClean="0">
                          <a:ln>
                            <a:noFill/>
                          </a:ln>
                          <a:solidFill>
                            <a:schemeClr val="tx1"/>
                          </a:solidFill>
                          <a:effectLst/>
                          <a:latin typeface="+mn-lt"/>
                          <a:cs typeface="Arial" pitchFamily="34" charset="0"/>
                        </a:rPr>
                        <a:t> 2019/20</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0" fontAlgn="base" latinLnBrk="0" hangingPunct="0">
                        <a:lnSpc>
                          <a:spcPct val="90000"/>
                        </a:lnSpc>
                        <a:spcBef>
                          <a:spcPts val="0"/>
                        </a:spcBef>
                        <a:spcAft>
                          <a:spcPct val="0"/>
                        </a:spcAft>
                        <a:buClr>
                          <a:schemeClr val="bg2"/>
                        </a:buClr>
                        <a:buSzTx/>
                        <a:buFont typeface="Wingdings" pitchFamily="2" charset="2"/>
                        <a:buNone/>
                        <a:tabLst/>
                      </a:pPr>
                      <a:r>
                        <a:rPr kumimoji="0" lang="en-US" sz="1400" b="1" i="0" u="none" strike="noStrike" cap="none" normalizeH="0" baseline="0" dirty="0" smtClean="0">
                          <a:ln>
                            <a:noFill/>
                          </a:ln>
                          <a:solidFill>
                            <a:schemeClr val="tx1"/>
                          </a:solidFill>
                          <a:effectLst/>
                          <a:latin typeface="+mn-lt"/>
                          <a:cs typeface="Arial" pitchFamily="34" charset="0"/>
                        </a:rPr>
                        <a:t>Variance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0" fontAlgn="base" latinLnBrk="0" hangingPunct="0">
                        <a:lnSpc>
                          <a:spcPct val="90000"/>
                        </a:lnSpc>
                        <a:spcBef>
                          <a:spcPts val="0"/>
                        </a:spcBef>
                        <a:spcAft>
                          <a:spcPct val="0"/>
                        </a:spcAft>
                        <a:buClr>
                          <a:schemeClr val="bg2"/>
                        </a:buClr>
                        <a:buSzTx/>
                        <a:buFont typeface="Wingdings" pitchFamily="2" charset="2"/>
                        <a:buNone/>
                        <a:tabLst/>
                      </a:pPr>
                      <a:r>
                        <a:rPr kumimoji="0" lang="en-US" sz="1400" b="1" i="0" u="none" strike="noStrike" cap="none" normalizeH="0" baseline="0" dirty="0" smtClean="0">
                          <a:ln>
                            <a:noFill/>
                          </a:ln>
                          <a:solidFill>
                            <a:schemeClr val="tx1"/>
                          </a:solidFill>
                          <a:effectLst/>
                          <a:latin typeface="+mn-lt"/>
                          <a:cs typeface="Arial" pitchFamily="34" charset="0"/>
                        </a:rPr>
                        <a:t>Variance with Annual Target</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0"/>
                  </a:ext>
                </a:extLst>
              </a:tr>
              <a:tr h="210225">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100" b="0" dirty="0" smtClean="0">
                          <a:solidFill>
                            <a:schemeClr val="tx1"/>
                          </a:solidFill>
                          <a:latin typeface="+mn-lt"/>
                          <a:cs typeface="Arial" pitchFamily="34" charset="0"/>
                        </a:rPr>
                        <a:t>Thohoyandou</a:t>
                      </a:r>
                      <a:endParaRPr lang="en-US" sz="1100" b="0" dirty="0">
                        <a:solidFill>
                          <a:schemeClr val="tx1"/>
                        </a:solidFill>
                        <a:latin typeface="+mn-lt"/>
                        <a:cs typeface="Arial"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US" sz="1100" b="0" i="0" u="none" strike="noStrike" dirty="0" smtClean="0">
                          <a:solidFill>
                            <a:schemeClr val="tx1"/>
                          </a:solidFill>
                          <a:effectLst/>
                          <a:latin typeface="+mn-lt"/>
                          <a:cs typeface="Arial" pitchFamily="34" charset="0"/>
                        </a:rPr>
                        <a:t>13440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26850</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13410</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US" sz="1100" b="0" i="0" u="none" strike="noStrike" dirty="0" smtClean="0">
                          <a:solidFill>
                            <a:schemeClr val="tx1"/>
                          </a:solidFill>
                          <a:effectLst/>
                          <a:latin typeface="+mn-lt"/>
                          <a:cs typeface="Arial" pitchFamily="34" charset="0"/>
                        </a:rPr>
                        <a:t>13440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100" b="0" dirty="0" smtClean="0">
                          <a:solidFill>
                            <a:schemeClr val="tx1"/>
                          </a:solidFill>
                          <a:latin typeface="+mn-lt"/>
                        </a:rPr>
                        <a:t>3494</a:t>
                      </a:r>
                      <a:endParaRPr lang="en-ZA" sz="1100" b="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1881</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5417</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100" b="1" i="0" u="none" strike="noStrike" dirty="0">
                          <a:solidFill>
                            <a:srgbClr val="000000"/>
                          </a:solidFill>
                          <a:effectLst/>
                          <a:latin typeface="Calibri" panose="020F0502020204030204" pitchFamily="34" charset="0"/>
                        </a:rPr>
                        <a:t>-11559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10225">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100" b="0" dirty="0" smtClean="0">
                          <a:solidFill>
                            <a:schemeClr val="tx1"/>
                          </a:solidFill>
                          <a:latin typeface="+mn-lt"/>
                          <a:cs typeface="Arial" pitchFamily="34" charset="0"/>
                        </a:rPr>
                        <a:t>Makhado</a:t>
                      </a:r>
                      <a:endParaRPr lang="en-US" sz="1100" b="0" dirty="0">
                        <a:solidFill>
                          <a:schemeClr val="tx1"/>
                        </a:solidFill>
                        <a:latin typeface="+mn-lt"/>
                        <a:cs typeface="Arial"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US" sz="1100" b="0" i="0" u="none" strike="noStrike" dirty="0" smtClean="0">
                          <a:solidFill>
                            <a:schemeClr val="tx1"/>
                          </a:solidFill>
                          <a:effectLst/>
                          <a:latin typeface="+mn-lt"/>
                          <a:cs typeface="Arial" pitchFamily="34" charset="0"/>
                        </a:rPr>
                        <a:t>20160</a:t>
                      </a:r>
                      <a:endParaRPr lang="en-US" sz="1100" b="0" i="0" u="none" strike="noStrike" dirty="0">
                        <a:solidFill>
                          <a:schemeClr val="tx1"/>
                        </a:solidFill>
                        <a:effectLst/>
                        <a:latin typeface="+mn-lt"/>
                        <a:cs typeface="Arial" pitchFamily="34" charset="0"/>
                      </a:endParaRP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16653</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-3507</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US" sz="1100" b="0" i="0" u="none" strike="noStrike" dirty="0" smtClean="0">
                          <a:solidFill>
                            <a:schemeClr val="tx1"/>
                          </a:solidFill>
                          <a:effectLst/>
                          <a:latin typeface="+mn-lt"/>
                          <a:cs typeface="Arial" pitchFamily="34" charset="0"/>
                        </a:rPr>
                        <a:t>20160</a:t>
                      </a:r>
                      <a:endParaRPr lang="en-US" sz="1100" b="0" i="0" u="none" strike="noStrike" dirty="0">
                        <a:solidFill>
                          <a:schemeClr val="tx1"/>
                        </a:solidFill>
                        <a:effectLst/>
                        <a:latin typeface="+mn-lt"/>
                        <a:cs typeface="Arial" pitchFamily="34" charset="0"/>
                      </a:endParaRP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100" b="0" dirty="0" smtClean="0">
                          <a:solidFill>
                            <a:schemeClr val="tx1"/>
                          </a:solidFill>
                          <a:latin typeface="+mn-lt"/>
                        </a:rPr>
                        <a:t>5242</a:t>
                      </a:r>
                      <a:endParaRPr lang="en-ZA" sz="1100" b="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1259</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3552</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100" b="1" i="0" u="none" strike="noStrike">
                          <a:solidFill>
                            <a:srgbClr val="000000"/>
                          </a:solidFill>
                          <a:effectLst/>
                          <a:latin typeface="Calibri" panose="020F0502020204030204" pitchFamily="34" charset="0"/>
                        </a:rPr>
                        <a:t>-18901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10225">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100" b="0" dirty="0" smtClean="0">
                          <a:solidFill>
                            <a:schemeClr val="tx1"/>
                          </a:solidFill>
                          <a:latin typeface="+mn-lt"/>
                          <a:cs typeface="Arial" pitchFamily="34" charset="0"/>
                        </a:rPr>
                        <a:t>Dzanani</a:t>
                      </a:r>
                      <a:endParaRPr lang="en-US" sz="1100" b="0" dirty="0">
                        <a:solidFill>
                          <a:schemeClr val="tx1"/>
                        </a:solidFill>
                        <a:latin typeface="+mn-lt"/>
                        <a:cs typeface="Arial"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US" sz="1100" b="0" i="0" u="none" strike="noStrike" dirty="0" smtClean="0">
                          <a:solidFill>
                            <a:schemeClr val="tx1"/>
                          </a:solidFill>
                          <a:effectLst/>
                          <a:latin typeface="+mn-lt"/>
                          <a:cs typeface="Arial" pitchFamily="34" charset="0"/>
                        </a:rPr>
                        <a:t>13440</a:t>
                      </a:r>
                      <a:endParaRPr lang="en-US" sz="1100" b="0" i="0" u="none" strike="noStrike" dirty="0">
                        <a:solidFill>
                          <a:schemeClr val="tx1"/>
                        </a:solidFill>
                        <a:effectLst/>
                        <a:latin typeface="+mn-lt"/>
                        <a:cs typeface="Arial" pitchFamily="34" charset="0"/>
                      </a:endParaRP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11789</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-1651</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US" sz="1100" b="0" i="0" u="none" strike="noStrike" dirty="0" smtClean="0">
                          <a:solidFill>
                            <a:schemeClr val="tx1"/>
                          </a:solidFill>
                          <a:effectLst/>
                          <a:latin typeface="+mn-lt"/>
                          <a:cs typeface="Arial" pitchFamily="34" charset="0"/>
                        </a:rPr>
                        <a:t>13440</a:t>
                      </a:r>
                      <a:endParaRPr lang="en-US" sz="1100" b="0" i="0" u="none" strike="noStrike" dirty="0">
                        <a:solidFill>
                          <a:schemeClr val="tx1"/>
                        </a:solidFill>
                        <a:effectLst/>
                        <a:latin typeface="+mn-lt"/>
                        <a:cs typeface="Arial" pitchFamily="34" charset="0"/>
                      </a:endParaRP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100" b="0" dirty="0" smtClean="0">
                          <a:latin typeface="+mn-lt"/>
                        </a:rPr>
                        <a:t>3494</a:t>
                      </a:r>
                      <a:endParaRPr lang="en-ZA" sz="1100" b="0" dirty="0">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758</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2180</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100" b="1" i="0" u="none" strike="noStrike">
                          <a:solidFill>
                            <a:srgbClr val="000000"/>
                          </a:solidFill>
                          <a:effectLst/>
                          <a:latin typeface="Calibri" panose="020F0502020204030204" pitchFamily="34" charset="0"/>
                        </a:rPr>
                        <a:t>-12682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10225">
                <a:tc>
                  <a:txBody>
                    <a:bodyPr/>
                    <a:lstStyle/>
                    <a:p>
                      <a:pPr algn="ctr"/>
                      <a:r>
                        <a:rPr lang="en-US" sz="1100" b="0" dirty="0" smtClean="0">
                          <a:solidFill>
                            <a:schemeClr val="tx1"/>
                          </a:solidFill>
                          <a:latin typeface="+mn-lt"/>
                          <a:cs typeface="Arial" pitchFamily="34" charset="0"/>
                        </a:rPr>
                        <a:t>Vuwani</a:t>
                      </a:r>
                      <a:endParaRPr lang="en-US" sz="1100" b="0" dirty="0">
                        <a:solidFill>
                          <a:schemeClr val="tx1"/>
                        </a:solidFill>
                        <a:latin typeface="+mn-lt"/>
                        <a:cs typeface="Arial"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cs typeface="Arial" pitchFamily="34" charset="0"/>
                        </a:rPr>
                        <a:t>13440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15094</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1654</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cs typeface="Arial" pitchFamily="34" charset="0"/>
                        </a:rPr>
                        <a:t>13440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en-ZA" sz="1100" b="0" dirty="0" smtClean="0">
                          <a:latin typeface="+mn-lt"/>
                        </a:rPr>
                        <a:t>3494</a:t>
                      </a:r>
                      <a:endParaRPr lang="en-ZA" sz="1100" b="0" dirty="0">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1149</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3242</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100" b="1" i="0" u="none" strike="noStrike">
                          <a:solidFill>
                            <a:srgbClr val="000000"/>
                          </a:solidFill>
                          <a:effectLst/>
                          <a:latin typeface="Calibri" panose="020F0502020204030204" pitchFamily="34" charset="0"/>
                        </a:rPr>
                        <a:t>-12291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10225">
                <a:tc>
                  <a:txBody>
                    <a:bodyPr/>
                    <a:lstStyle/>
                    <a:p>
                      <a:pPr algn="ctr"/>
                      <a:r>
                        <a:rPr lang="en-US" sz="1100" b="0" dirty="0" smtClean="0">
                          <a:solidFill>
                            <a:schemeClr val="tx1"/>
                          </a:solidFill>
                          <a:latin typeface="+mn-lt"/>
                          <a:cs typeface="Arial" pitchFamily="34" charset="0"/>
                        </a:rPr>
                        <a:t>Musina</a:t>
                      </a:r>
                      <a:endParaRPr lang="en-US" sz="1100" b="0" dirty="0">
                        <a:solidFill>
                          <a:schemeClr val="tx1"/>
                        </a:solidFill>
                        <a:latin typeface="+mn-lt"/>
                        <a:cs typeface="Arial"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cs typeface="Arial" pitchFamily="34" charset="0"/>
                        </a:rPr>
                        <a:t>6720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6813</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93</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cs typeface="Arial" pitchFamily="34" charset="0"/>
                        </a:rPr>
                        <a:t>6720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en-ZA" sz="1100" b="0" dirty="0" smtClean="0">
                          <a:latin typeface="+mn-lt"/>
                        </a:rPr>
                        <a:t>1747</a:t>
                      </a:r>
                      <a:endParaRPr lang="en-ZA" sz="1100" b="0" dirty="0">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444</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FF0000"/>
                          </a:solidFill>
                          <a:effectLst/>
                          <a:latin typeface="Calibri" pitchFamily="34" charset="0"/>
                          <a:cs typeface="Calibri" pitchFamily="34" charset="0"/>
                        </a:rPr>
                        <a:t>1292</a:t>
                      </a:r>
                      <a:endParaRPr lang="en-ZA" sz="1200" b="1" i="0" u="none" strike="noStrike" dirty="0">
                        <a:solidFill>
                          <a:srgbClr val="FF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100" b="1" i="0" u="none" strike="noStrike">
                          <a:solidFill>
                            <a:srgbClr val="000000"/>
                          </a:solidFill>
                          <a:effectLst/>
                          <a:latin typeface="Calibri" panose="020F0502020204030204" pitchFamily="34" charset="0"/>
                        </a:rPr>
                        <a:t>-6276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210225">
                <a:tc>
                  <a:txBody>
                    <a:bodyPr/>
                    <a:lstStyle/>
                    <a:p>
                      <a:pPr algn="ctr"/>
                      <a:r>
                        <a:rPr lang="en-US" sz="1100" b="0" dirty="0" smtClean="0">
                          <a:solidFill>
                            <a:schemeClr val="tx1"/>
                          </a:solidFill>
                          <a:latin typeface="+mn-lt"/>
                          <a:cs typeface="Arial" pitchFamily="34" charset="0"/>
                        </a:rPr>
                        <a:t>Elim</a:t>
                      </a:r>
                      <a:endParaRPr lang="en-US" sz="1100" b="0" dirty="0">
                        <a:solidFill>
                          <a:schemeClr val="tx1"/>
                        </a:solidFill>
                        <a:latin typeface="+mn-lt"/>
                        <a:cs typeface="Arial" pitchFamily="34" charset="0"/>
                      </a:endParaRPr>
                    </a:p>
                  </a:txBody>
                  <a:tcPr marL="91422" marR="91422" marT="45650" marB="456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cs typeface="Arial" pitchFamily="34" charset="0"/>
                        </a:rPr>
                        <a:t>13440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8487</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mn-lt"/>
                          <a:cs typeface="Arial" pitchFamily="34" charset="0"/>
                        </a:rPr>
                        <a:t>-4953</a:t>
                      </a:r>
                      <a:endParaRPr lang="en-US" sz="1100" b="0" i="0" u="none" strike="noStrike" dirty="0">
                        <a:solidFill>
                          <a:srgbClr val="000000"/>
                        </a:solidFill>
                        <a:effectLst/>
                        <a:latin typeface="+mn-lt"/>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cs typeface="Arial" pitchFamily="34" charset="0"/>
                        </a:rPr>
                        <a:t>13440</a:t>
                      </a:r>
                    </a:p>
                  </a:txBody>
                  <a:tcPr marL="857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en-ZA" sz="1100" b="0" dirty="0" smtClean="0">
                          <a:latin typeface="+mn-lt"/>
                        </a:rPr>
                        <a:t>3494</a:t>
                      </a:r>
                      <a:endParaRPr lang="en-ZA" sz="1100" b="0" dirty="0">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391</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ZA" sz="1200" b="1" i="0" u="none" strike="noStrike" dirty="0" smtClean="0">
                          <a:solidFill>
                            <a:srgbClr val="000000"/>
                          </a:solidFill>
                          <a:effectLst/>
                          <a:latin typeface="Calibri" pitchFamily="34" charset="0"/>
                          <a:cs typeface="Calibri" pitchFamily="34" charset="0"/>
                        </a:rPr>
                        <a:t>1556</a:t>
                      </a:r>
                      <a:endParaRPr lang="en-ZA" sz="12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100" b="1" i="0" u="none" strike="noStrike" dirty="0">
                          <a:solidFill>
                            <a:srgbClr val="000000"/>
                          </a:solidFill>
                          <a:effectLst/>
                          <a:latin typeface="Calibri" panose="020F0502020204030204" pitchFamily="34" charset="0"/>
                        </a:rPr>
                        <a:t>-13049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210225">
                <a:tc>
                  <a:txBody>
                    <a:bodyPr/>
                    <a:lstStyle/>
                    <a:p>
                      <a:pPr algn="ctr"/>
                      <a:r>
                        <a:rPr lang="en-US" sz="1100" b="1" dirty="0" smtClean="0">
                          <a:solidFill>
                            <a:schemeClr val="tx1"/>
                          </a:solidFill>
                          <a:latin typeface="+mn-lt"/>
                          <a:cs typeface="Arial" pitchFamily="34" charset="0"/>
                        </a:rPr>
                        <a:t>Limpopo=</a:t>
                      </a:r>
                      <a:r>
                        <a:rPr lang="en-US" sz="1100" b="1" baseline="0" dirty="0" smtClean="0">
                          <a:solidFill>
                            <a:schemeClr val="tx1"/>
                          </a:solidFill>
                          <a:latin typeface="+mn-lt"/>
                          <a:cs typeface="Arial" pitchFamily="34" charset="0"/>
                        </a:rPr>
                        <a:t> 21</a:t>
                      </a:r>
                      <a:endParaRPr lang="en-US" sz="1100" b="1" dirty="0">
                        <a:solidFill>
                          <a:schemeClr val="tx1"/>
                        </a:solidFill>
                        <a:latin typeface="+mn-lt"/>
                        <a:cs typeface="Arial" pitchFamily="34" charset="0"/>
                      </a:endParaRPr>
                    </a:p>
                  </a:txBody>
                  <a:tcPr marL="91422" marR="91422" marT="45650" marB="456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ZA" sz="1100" b="1" i="0" u="none" strike="noStrike" dirty="0">
                          <a:solidFill>
                            <a:srgbClr val="000000"/>
                          </a:solidFill>
                          <a:effectLst/>
                          <a:latin typeface="Calibri" panose="020F0502020204030204" pitchFamily="34" charset="0"/>
                        </a:rPr>
                        <a:t>295680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ZA" sz="1100" b="1" i="0" u="none" strike="noStrike" dirty="0">
                          <a:solidFill>
                            <a:srgbClr val="000000"/>
                          </a:solidFill>
                          <a:effectLst/>
                          <a:latin typeface="Calibri" panose="020F0502020204030204" pitchFamily="34" charset="0"/>
                        </a:rPr>
                        <a:t>363551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ZA" sz="1100" b="1" i="0" u="none" strike="noStrike" dirty="0">
                          <a:solidFill>
                            <a:srgbClr val="000000"/>
                          </a:solidFill>
                          <a:effectLst/>
                          <a:latin typeface="Calibri" panose="020F0502020204030204" pitchFamily="34" charset="0"/>
                        </a:rPr>
                        <a:t>67871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ZA" sz="1100" b="1" i="0" u="none" strike="noStrike" dirty="0">
                          <a:solidFill>
                            <a:srgbClr val="000000"/>
                          </a:solidFill>
                          <a:effectLst/>
                          <a:latin typeface="Calibri" panose="020F0502020204030204" pitchFamily="34" charset="0"/>
                        </a:rPr>
                        <a:t>295680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ZA" sz="1100" b="1" i="0" u="none" strike="noStrike" dirty="0">
                          <a:solidFill>
                            <a:srgbClr val="000000"/>
                          </a:solidFill>
                          <a:effectLst/>
                          <a:latin typeface="Calibri" panose="020F0502020204030204" pitchFamily="34" charset="0"/>
                        </a:rPr>
                        <a:t>75130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ZA" sz="1100" b="1" i="0" u="none" strike="noStrike" dirty="0">
                          <a:solidFill>
                            <a:srgbClr val="000000"/>
                          </a:solidFill>
                          <a:effectLst/>
                          <a:latin typeface="Calibri" panose="020F0502020204030204" pitchFamily="34" charset="0"/>
                        </a:rPr>
                        <a:t>51714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ZA" sz="1100" b="1" i="0" u="none" strike="noStrike" dirty="0">
                          <a:solidFill>
                            <a:srgbClr val="000000"/>
                          </a:solidFill>
                          <a:effectLst/>
                          <a:latin typeface="Calibri" panose="020F0502020204030204" pitchFamily="34" charset="0"/>
                        </a:rPr>
                        <a:t>36658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ZA" sz="1100" b="1" i="0" u="none" strike="noStrike" dirty="0">
                          <a:solidFill>
                            <a:srgbClr val="000000"/>
                          </a:solidFill>
                          <a:effectLst/>
                          <a:latin typeface="Calibri" panose="020F0502020204030204" pitchFamily="34" charset="0"/>
                        </a:rPr>
                        <a:t>-243966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xmlns="" val="10007"/>
                  </a:ext>
                </a:extLst>
              </a:tr>
            </a:tbl>
          </a:graphicData>
        </a:graphic>
      </p:graphicFrame>
      <p:sp>
        <p:nvSpPr>
          <p:cNvPr id="5" name="Slide Number Placeholder 4"/>
          <p:cNvSpPr>
            <a:spLocks noGrp="1"/>
          </p:cNvSpPr>
          <p:nvPr>
            <p:ph type="sldNum" sz="quarter" idx="12"/>
          </p:nvPr>
        </p:nvSpPr>
        <p:spPr>
          <a:xfrm>
            <a:off x="6457666" y="6356350"/>
            <a:ext cx="1812878" cy="365125"/>
          </a:xfrm>
        </p:spPr>
        <p:txBody>
          <a:bodyPr/>
          <a:lstStyle/>
          <a:p>
            <a:fld id="{2538E8B7-8BD9-9F48-9FB6-4E0DFEDB8449}" type="slidenum">
              <a:rPr lang="en-US" smtClean="0"/>
              <a:pPr/>
              <a:t>25</a:t>
            </a:fld>
            <a:endParaRPr lang="en-US" dirty="0"/>
          </a:p>
        </p:txBody>
      </p:sp>
    </p:spTree>
    <p:extLst>
      <p:ext uri="{BB962C8B-B14F-4D97-AF65-F5344CB8AC3E}">
        <p14:creationId xmlns:p14="http://schemas.microsoft.com/office/powerpoint/2010/main" xmlns="" val="15296206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114300"/>
            <a:ext cx="8229600" cy="228600"/>
          </a:xfrm>
        </p:spPr>
        <p:txBody>
          <a:bodyPr>
            <a:noAutofit/>
          </a:bodyPr>
          <a:lstStyle/>
          <a:p>
            <a:pPr lvl="0" fontAlgn="base">
              <a:spcAft>
                <a:spcPct val="0"/>
              </a:spcAft>
            </a:pPr>
            <a:r>
              <a:rPr lang="en-US" altLang="en-US" sz="2000" b="1" dirty="0" smtClean="0">
                <a:solidFill>
                  <a:srgbClr val="000000"/>
                </a:solidFill>
                <a:latin typeface="Arial" pitchFamily="34" charset="0"/>
                <a:ea typeface="+mn-ea"/>
                <a:cs typeface="Arial" pitchFamily="34" charset="0"/>
              </a:rPr>
              <a:t>UNCOLLECTED SMART ID CARDS </a:t>
            </a:r>
            <a:endParaRPr lang="en-US" altLang="en-US" sz="2000" b="1" dirty="0">
              <a:solidFill>
                <a:srgbClr val="000000"/>
              </a:solidFill>
              <a:latin typeface="Arial" pitchFamily="34" charset="0"/>
              <a:ea typeface="+mn-ea"/>
              <a:cs typeface="Arial" pitchFamily="34" charset="0"/>
            </a:endParaRPr>
          </a:p>
        </p:txBody>
      </p:sp>
      <p:sp>
        <p:nvSpPr>
          <p:cNvPr id="3" name="Rectangle 2"/>
          <p:cNvSpPr/>
          <p:nvPr/>
        </p:nvSpPr>
        <p:spPr>
          <a:xfrm>
            <a:off x="1828800" y="287236"/>
            <a:ext cx="5105400" cy="338554"/>
          </a:xfrm>
          <a:prstGeom prst="rect">
            <a:avLst/>
          </a:prstGeom>
        </p:spPr>
        <p:txBody>
          <a:bodyPr wrap="square">
            <a:spAutoFit/>
          </a:bodyPr>
          <a:lstStyle/>
          <a:p>
            <a:pPr lvl="0" algn="ctr" fontAlgn="base">
              <a:spcBef>
                <a:spcPct val="0"/>
              </a:spcBef>
              <a:spcAft>
                <a:spcPct val="0"/>
              </a:spcAft>
            </a:pPr>
            <a:r>
              <a:rPr lang="en-US" altLang="en-US" sz="1600" b="1" dirty="0">
                <a:solidFill>
                  <a:srgbClr val="000000"/>
                </a:solidFill>
                <a:latin typeface="Arial" pitchFamily="34" charset="0"/>
                <a:cs typeface="Arial" pitchFamily="34" charset="0"/>
              </a:rPr>
              <a:t>Uncollected Smart ID Cards </a:t>
            </a:r>
            <a:r>
              <a:rPr lang="en-US" altLang="en-US" sz="1600" b="1" dirty="0" smtClean="0">
                <a:solidFill>
                  <a:srgbClr val="000000"/>
                </a:solidFill>
                <a:latin typeface="Arial" pitchFamily="34" charset="0"/>
                <a:cs typeface="Arial" pitchFamily="34" charset="0"/>
              </a:rPr>
              <a:t> as at end of Q1</a:t>
            </a:r>
            <a:endParaRPr lang="en-US" altLang="en-US" sz="1600" b="1" dirty="0">
              <a:solidFill>
                <a:srgbClr val="000000"/>
              </a:solidFill>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158954423"/>
              </p:ext>
            </p:extLst>
          </p:nvPr>
        </p:nvGraphicFramePr>
        <p:xfrm>
          <a:off x="304800" y="625791"/>
          <a:ext cx="8545287" cy="4114800"/>
        </p:xfrm>
        <a:graphic>
          <a:graphicData uri="http://schemas.openxmlformats.org/drawingml/2006/table">
            <a:tbl>
              <a:tblPr firstRow="1" bandRow="1"/>
              <a:tblGrid>
                <a:gridCol w="2059718">
                  <a:extLst>
                    <a:ext uri="{9D8B030D-6E8A-4147-A177-3AD203B41FA5}">
                      <a16:colId xmlns:a16="http://schemas.microsoft.com/office/drawing/2014/main" xmlns="" val="20000"/>
                    </a:ext>
                  </a:extLst>
                </a:gridCol>
                <a:gridCol w="969983">
                  <a:extLst>
                    <a:ext uri="{9D8B030D-6E8A-4147-A177-3AD203B41FA5}">
                      <a16:colId xmlns:a16="http://schemas.microsoft.com/office/drawing/2014/main" xmlns="" val="20001"/>
                    </a:ext>
                  </a:extLst>
                </a:gridCol>
                <a:gridCol w="761469">
                  <a:extLst>
                    <a:ext uri="{9D8B030D-6E8A-4147-A177-3AD203B41FA5}">
                      <a16:colId xmlns:a16="http://schemas.microsoft.com/office/drawing/2014/main" xmlns="" val="20002"/>
                    </a:ext>
                  </a:extLst>
                </a:gridCol>
                <a:gridCol w="4754117">
                  <a:extLst>
                    <a:ext uri="{9D8B030D-6E8A-4147-A177-3AD203B41FA5}">
                      <a16:colId xmlns:a16="http://schemas.microsoft.com/office/drawing/2014/main" xmlns="" val="20003"/>
                    </a:ext>
                  </a:extLst>
                </a:gridCol>
              </a:tblGrid>
              <a:tr h="568032">
                <a:tc rowSpan="2">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fontAlgn="ctr"/>
                      <a:r>
                        <a:rPr lang="en-US" sz="1400" b="1" i="0" u="none" strike="noStrike" dirty="0" smtClean="0">
                          <a:solidFill>
                            <a:srgbClr val="000000"/>
                          </a:solidFill>
                          <a:effectLst/>
                          <a:latin typeface="Arial"/>
                        </a:rPr>
                        <a:t>District </a:t>
                      </a:r>
                      <a:endParaRPr lang="en-US" sz="1400" b="1"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b="1" i="0" u="none" strike="noStrike" dirty="0" smtClean="0">
                        <a:solidFill>
                          <a:srgbClr val="000000"/>
                        </a:solidFill>
                        <a:effectLst/>
                        <a:latin typeface="Arial"/>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Arial"/>
                        </a:rPr>
                        <a:t>Total </a:t>
                      </a:r>
                    </a:p>
                    <a:p>
                      <a:endParaRPr lang="en-ZA" sz="14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endParaRPr lang="en-ZA"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fontAlgn="ctr"/>
                      <a:r>
                        <a:rPr lang="en-US" sz="1400" b="1" i="0" u="none" strike="noStrike" dirty="0" smtClean="0">
                          <a:solidFill>
                            <a:srgbClr val="000000"/>
                          </a:solidFill>
                          <a:effectLst/>
                          <a:latin typeface="Arial"/>
                        </a:rPr>
                        <a:t>Strategies</a:t>
                      </a:r>
                      <a:r>
                        <a:rPr lang="en-US" sz="1400" b="1" i="0" u="none" strike="noStrike" baseline="0" dirty="0" smtClean="0">
                          <a:solidFill>
                            <a:srgbClr val="000000"/>
                          </a:solidFill>
                          <a:effectLst/>
                          <a:latin typeface="Arial"/>
                        </a:rPr>
                        <a:t> </a:t>
                      </a:r>
                      <a:endParaRPr lang="en-US" sz="1400" b="1"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378688">
                <a:tc vMerge="1">
                  <a:txBody>
                    <a:bodyPr/>
                    <a:lstStyle/>
                    <a:p>
                      <a:pPr algn="ctr" fontAlgn="ctr"/>
                      <a:endParaRPr lang="en-US" sz="1400" b="1"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fontAlgn="ctr"/>
                      <a:r>
                        <a:rPr lang="en-US" sz="1400" b="1" i="0" u="none" strike="noStrike" dirty="0" smtClean="0">
                          <a:solidFill>
                            <a:srgbClr val="000000"/>
                          </a:solidFill>
                          <a:effectLst/>
                          <a:latin typeface="Arial"/>
                        </a:rPr>
                        <a:t>Smart</a:t>
                      </a:r>
                      <a:r>
                        <a:rPr lang="en-US" sz="1400" b="1" i="0" u="none" strike="noStrike" baseline="0" dirty="0" smtClean="0">
                          <a:solidFill>
                            <a:srgbClr val="000000"/>
                          </a:solidFill>
                          <a:effectLst/>
                          <a:latin typeface="Arial"/>
                        </a:rPr>
                        <a:t> Cards</a:t>
                      </a:r>
                      <a:endParaRPr lang="en-US" sz="1400" b="1"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fontAlgn="ctr"/>
                      <a:r>
                        <a:rPr lang="en-US" sz="1400" b="1" i="0" u="none" strike="noStrike" dirty="0" smtClean="0">
                          <a:solidFill>
                            <a:srgbClr val="000000"/>
                          </a:solidFill>
                          <a:effectLst/>
                          <a:latin typeface="Arial"/>
                        </a:rPr>
                        <a:t>Id’s </a:t>
                      </a:r>
                      <a:endParaRPr lang="en-US" sz="1400" b="1"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vMerge="1">
                  <a:txBody>
                    <a:bodyPr/>
                    <a:lstStyle/>
                    <a:p>
                      <a:pPr algn="ctr" fontAlgn="ctr"/>
                      <a:endParaRPr lang="en-US" sz="1400" b="1"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1"/>
                  </a:ext>
                </a:extLst>
              </a:tr>
              <a:tr h="2596718">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Capricorn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Waterberg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Sekhukhune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Mopani</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Vhembe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txBody>
                  <a:tcPr marL="91408" marR="91408" marT="45746" marB="4574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defTabSz="914400" rtl="0" eaLnBrk="1" fontAlgn="t" latinLnBrk="0" hangingPunct="1">
                        <a:lnSpc>
                          <a:spcPct val="100000"/>
                        </a:lnSpc>
                        <a:spcBef>
                          <a:spcPts val="0"/>
                        </a:spcBef>
                        <a:spcAft>
                          <a:spcPts val="0"/>
                        </a:spcAft>
                        <a:buClrTx/>
                        <a:buSzTx/>
                        <a:buFont typeface="+mj-lt"/>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6 177</a:t>
                      </a:r>
                    </a:p>
                    <a:p>
                      <a:pPr marL="0" marR="0" lvl="0" indent="0" algn="l" defTabSz="914400" rtl="0" eaLnBrk="1" fontAlgn="t" latinLnBrk="0" hangingPunct="1">
                        <a:lnSpc>
                          <a:spcPct val="100000"/>
                        </a:lnSpc>
                        <a:spcBef>
                          <a:spcPts val="0"/>
                        </a:spcBef>
                        <a:spcAft>
                          <a:spcPts val="0"/>
                        </a:spcAft>
                        <a:buClrTx/>
                        <a:buSzTx/>
                        <a:buFont typeface="+mj-lt"/>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defRPr/>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defRPr/>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4 034</a:t>
                      </a:r>
                    </a:p>
                    <a:p>
                      <a:pPr marL="0" marR="0" lvl="0" indent="0" algn="l" defTabSz="914400" rtl="0" eaLnBrk="1" fontAlgn="t" latinLnBrk="0" hangingPunct="1">
                        <a:lnSpc>
                          <a:spcPct val="100000"/>
                        </a:lnSpc>
                        <a:spcBef>
                          <a:spcPts val="0"/>
                        </a:spcBef>
                        <a:spcAft>
                          <a:spcPts val="0"/>
                        </a:spcAft>
                        <a:buClrTx/>
                        <a:buSzTx/>
                        <a:buFont typeface="+mj-lt"/>
                        <a:buNone/>
                        <a:tabLst/>
                        <a:defRPr/>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defRPr/>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3 608</a:t>
                      </a:r>
                    </a:p>
                    <a:p>
                      <a:pPr marL="0" marR="0" lvl="0" indent="0" algn="l" defTabSz="914400" rtl="0" eaLnBrk="1" fontAlgn="t" latinLnBrk="0" hangingPunct="1">
                        <a:lnSpc>
                          <a:spcPct val="100000"/>
                        </a:lnSpc>
                        <a:spcBef>
                          <a:spcPts val="0"/>
                        </a:spcBef>
                        <a:spcAft>
                          <a:spcPts val="0"/>
                        </a:spcAft>
                        <a:buClrTx/>
                        <a:buSzTx/>
                        <a:buFont typeface="+mj-lt"/>
                        <a:buNone/>
                        <a:tabLst/>
                        <a:defRPr/>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defRPr/>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defRPr/>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5 736</a:t>
                      </a:r>
                    </a:p>
                    <a:p>
                      <a:pPr marL="0" marR="0" lvl="0" indent="0" algn="l" defTabSz="914400" rtl="0" eaLnBrk="1" fontAlgn="t" latinLnBrk="0" hangingPunct="1">
                        <a:lnSpc>
                          <a:spcPct val="100000"/>
                        </a:lnSpc>
                        <a:spcBef>
                          <a:spcPts val="0"/>
                        </a:spcBef>
                        <a:spcAft>
                          <a:spcPts val="0"/>
                        </a:spcAft>
                        <a:buClrTx/>
                        <a:buSzTx/>
                        <a:buFont typeface="+mj-lt"/>
                        <a:buNone/>
                        <a:tabLst/>
                        <a:defRPr/>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defRPr/>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4 255</a:t>
                      </a:r>
                    </a:p>
                    <a:p>
                      <a:pPr marL="0" marR="0" lvl="0" indent="0" algn="l" defTabSz="914400" rtl="0" eaLnBrk="1" fontAlgn="t" latinLnBrk="0" hangingPunct="1">
                        <a:lnSpc>
                          <a:spcPct val="100000"/>
                        </a:lnSpc>
                        <a:spcBef>
                          <a:spcPts val="0"/>
                        </a:spcBef>
                        <a:spcAft>
                          <a:spcPts val="0"/>
                        </a:spcAft>
                        <a:buClrTx/>
                        <a:buSzTx/>
                        <a:buFont typeface="+mj-lt"/>
                        <a:buNone/>
                        <a:tabLst/>
                        <a:defRPr/>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pPr>
                      <a:r>
                        <a:rPr kumimoji="0" lang="en-US" sz="1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23 810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defTabSz="914400" rtl="0" eaLnBrk="1" fontAlgn="t" latinLnBrk="0" hangingPunct="1">
                        <a:lnSpc>
                          <a:spcPct val="100000"/>
                        </a:lnSpc>
                        <a:spcBef>
                          <a:spcPts val="0"/>
                        </a:spcBef>
                        <a:spcAft>
                          <a:spcPts val="0"/>
                        </a:spcAft>
                        <a:buClrTx/>
                        <a:buSzTx/>
                        <a:buFont typeface="+mj-lt"/>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481</a:t>
                      </a:r>
                    </a:p>
                    <a:p>
                      <a:pPr marL="0" marR="0" lvl="0" indent="0" algn="l" defTabSz="914400" rtl="0" eaLnBrk="1" fontAlgn="t" latinLnBrk="0" hangingPunct="1">
                        <a:lnSpc>
                          <a:spcPct val="100000"/>
                        </a:lnSpc>
                        <a:spcBef>
                          <a:spcPts val="0"/>
                        </a:spcBef>
                        <a:spcAft>
                          <a:spcPts val="0"/>
                        </a:spcAft>
                        <a:buClrTx/>
                        <a:buSzTx/>
                        <a:buFont typeface="+mj-lt"/>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187</a:t>
                      </a:r>
                    </a:p>
                    <a:p>
                      <a:pPr marL="0" marR="0" lvl="0" indent="0" algn="l" defTabSz="914400" rtl="0" eaLnBrk="1" fontAlgn="t" latinLnBrk="0" hangingPunct="1">
                        <a:lnSpc>
                          <a:spcPct val="100000"/>
                        </a:lnSpc>
                        <a:spcBef>
                          <a:spcPts val="0"/>
                        </a:spcBef>
                        <a:spcAft>
                          <a:spcPts val="0"/>
                        </a:spcAft>
                        <a:buClrTx/>
                        <a:buSzTx/>
                        <a:buFont typeface="+mj-lt"/>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426</a:t>
                      </a:r>
                    </a:p>
                    <a:p>
                      <a:pPr marL="0" marR="0" lvl="0" indent="0" algn="l" defTabSz="914400" rtl="0" eaLnBrk="1" fontAlgn="t" latinLnBrk="0" hangingPunct="1">
                        <a:lnSpc>
                          <a:spcPct val="100000"/>
                        </a:lnSpc>
                        <a:spcBef>
                          <a:spcPts val="0"/>
                        </a:spcBef>
                        <a:spcAft>
                          <a:spcPts val="0"/>
                        </a:spcAft>
                        <a:buClrTx/>
                        <a:buSzTx/>
                        <a:buFont typeface="+mj-lt"/>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71</a:t>
                      </a:r>
                    </a:p>
                    <a:p>
                      <a:pPr marL="0" marR="0" lvl="0" indent="0" algn="l" defTabSz="914400" rtl="0" eaLnBrk="1" fontAlgn="t" latinLnBrk="0" hangingPunct="1">
                        <a:lnSpc>
                          <a:spcPct val="100000"/>
                        </a:lnSpc>
                        <a:spcBef>
                          <a:spcPts val="0"/>
                        </a:spcBef>
                        <a:spcAft>
                          <a:spcPts val="0"/>
                        </a:spcAft>
                        <a:buClrTx/>
                        <a:buSzTx/>
                        <a:buFont typeface="+mj-lt"/>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319</a:t>
                      </a:r>
                    </a:p>
                    <a:p>
                      <a:pPr marL="0" marR="0" lvl="0" indent="0" algn="l" defTabSz="914400" rtl="0" eaLnBrk="1" fontAlgn="t" latinLnBrk="0" hangingPunct="1">
                        <a:lnSpc>
                          <a:spcPct val="100000"/>
                        </a:lnSpc>
                        <a:spcBef>
                          <a:spcPts val="0"/>
                        </a:spcBef>
                        <a:spcAft>
                          <a:spcPts val="0"/>
                        </a:spcAft>
                        <a:buClrTx/>
                        <a:buSzTx/>
                        <a:buFont typeface="+mj-lt"/>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pPr>
                      <a:endParaRPr kumimoji="0" lang="en-US" sz="1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mj-lt"/>
                        <a:buNone/>
                        <a:tabLst/>
                      </a:pPr>
                      <a:r>
                        <a:rPr kumimoji="0" lang="en-US" sz="1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1 484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marL="258763" marR="0" lvl="0" indent="-171450" algn="l" defTabSz="914400" rtl="0" eaLnBrk="1" fontAlgn="t" latinLnBrk="0" hangingPunct="1">
                        <a:lnSpc>
                          <a:spcPct val="200000"/>
                        </a:lnSpc>
                        <a:spcBef>
                          <a:spcPct val="0"/>
                        </a:spcBef>
                        <a:spcAft>
                          <a:spcPct val="0"/>
                        </a:spcAft>
                        <a:buClrTx/>
                        <a:buSzTx/>
                        <a:buFont typeface="Arial" pitchFamily="34" charset="0"/>
                        <a:buChar char="•"/>
                        <a:tabLst/>
                        <a:defRPr/>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Handing out lists of uncollected ID`s to traditional authorities at Stakeholder Forum meeting.</a:t>
                      </a:r>
                    </a:p>
                    <a:p>
                      <a:pPr marL="258763" marR="0" lvl="0" indent="-171450" algn="l" defTabSz="914400" rtl="0" eaLnBrk="1" fontAlgn="t" latinLnBrk="0" hangingPunct="1">
                        <a:lnSpc>
                          <a:spcPct val="200000"/>
                        </a:lnSpc>
                        <a:spcBef>
                          <a:spcPct val="0"/>
                        </a:spcBef>
                        <a:spcAft>
                          <a:spcPct val="0"/>
                        </a:spcAft>
                        <a:buClrTx/>
                        <a:buSzTx/>
                        <a:buFont typeface="Arial" pitchFamily="34" charset="0"/>
                        <a:buChar char="•"/>
                        <a:tabLst/>
                        <a:defRPr/>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Conducting various awareness campaigns about uncollected ID`s at traditional authorities.</a:t>
                      </a:r>
                    </a:p>
                    <a:p>
                      <a:pPr marL="258763" marR="0" lvl="0" indent="-171450" algn="l" defTabSz="914400" rtl="0" eaLnBrk="1" fontAlgn="t" latinLnBrk="0" hangingPunct="1">
                        <a:lnSpc>
                          <a:spcPct val="200000"/>
                        </a:lnSpc>
                        <a:spcBef>
                          <a:spcPct val="0"/>
                        </a:spcBef>
                        <a:spcAft>
                          <a:spcPct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Door to door delivery</a:t>
                      </a:r>
                      <a:endParaRPr lang="en-GB" sz="1000" b="1" i="1" u="none" strike="noStrike" dirty="0" smtClean="0">
                        <a:solidFill>
                          <a:srgbClr val="000000"/>
                        </a:solidFill>
                        <a:effectLst/>
                        <a:latin typeface="Arial" panose="020B0604020202020204" pitchFamily="34" charset="0"/>
                        <a:cs typeface="Arial" panose="020B0604020202020204" pitchFamily="34" charset="0"/>
                      </a:endParaRPr>
                    </a:p>
                    <a:p>
                      <a:pPr marL="258763" marR="0" lvl="0" indent="-171450" algn="l" defTabSz="914400" rtl="0" eaLnBrk="1" fontAlgn="t" latinLnBrk="0" hangingPunct="1">
                        <a:lnSpc>
                          <a:spcPct val="200000"/>
                        </a:lnSpc>
                        <a:spcBef>
                          <a:spcPct val="0"/>
                        </a:spcBef>
                        <a:spcAft>
                          <a:spcPct val="0"/>
                        </a:spcAft>
                        <a:buClrTx/>
                        <a:buSzTx/>
                        <a:buFont typeface="Arial" pitchFamily="34" charset="0"/>
                        <a:buChar char="•"/>
                        <a:tabLst/>
                        <a:defRPr/>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Local Newspapers</a:t>
                      </a:r>
                    </a:p>
                    <a:p>
                      <a:pPr marL="258763" marR="0" lvl="0" indent="-171450" algn="l" defTabSz="914400" rtl="0" eaLnBrk="1" fontAlgn="t" latinLnBrk="0" hangingPunct="1">
                        <a:lnSpc>
                          <a:spcPct val="200000"/>
                        </a:lnSpc>
                        <a:spcBef>
                          <a:spcPct val="0"/>
                        </a:spcBef>
                        <a:spcAft>
                          <a:spcPct val="0"/>
                        </a:spcAft>
                        <a:buClrTx/>
                        <a:buSzTx/>
                        <a:buFont typeface="Arial" pitchFamily="34" charset="0"/>
                        <a:buChar char="•"/>
                        <a:tabLst/>
                        <a:defRPr/>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School Visitation</a:t>
                      </a:r>
                    </a:p>
                    <a:p>
                      <a:pPr marL="258763" marR="0" lvl="0" indent="-171450" algn="l" defTabSz="914400" rtl="0" eaLnBrk="1" fontAlgn="t" latinLnBrk="0" hangingPunct="1">
                        <a:lnSpc>
                          <a:spcPct val="200000"/>
                        </a:lnSpc>
                        <a:spcBef>
                          <a:spcPct val="0"/>
                        </a:spcBef>
                        <a:spcAft>
                          <a:spcPct val="0"/>
                        </a:spcAft>
                        <a:buClrTx/>
                        <a:buSzTx/>
                        <a:buFont typeface="Arial" pitchFamily="34" charset="0"/>
                        <a:buChar char="•"/>
                        <a:tabLst/>
                        <a:defRPr/>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Radio interviews and presentations ( MASCOM and SK FM)</a:t>
                      </a:r>
                    </a:p>
                    <a:p>
                      <a:pPr marL="258763" marR="0" lvl="0" indent="-171450" algn="l" defTabSz="914400" rtl="0" eaLnBrk="1" fontAlgn="t" latinLnBrk="0" hangingPunct="1">
                        <a:lnSpc>
                          <a:spcPct val="200000"/>
                        </a:lnSpc>
                        <a:spcBef>
                          <a:spcPct val="0"/>
                        </a:spcBef>
                        <a:spcAft>
                          <a:spcPct val="0"/>
                        </a:spcAft>
                        <a:buClrTx/>
                        <a:buSzTx/>
                        <a:buFont typeface="Arial" pitchFamily="34" charset="0"/>
                        <a:buChar char="•"/>
                        <a:tabLst/>
                        <a:defRPr/>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87313" marR="0" lvl="0" indent="0" algn="l" defTabSz="914400" rtl="0" eaLnBrk="1" fontAlgn="t" latinLnBrk="0" hangingPunct="1">
                        <a:lnSpc>
                          <a:spcPct val="200000"/>
                        </a:lnSpc>
                        <a:spcBef>
                          <a:spcPct val="0"/>
                        </a:spcBef>
                        <a:spcAft>
                          <a:spcPct val="0"/>
                        </a:spcAft>
                        <a:buClrTx/>
                        <a:buSzTx/>
                        <a:buFont typeface="Arial" pitchFamily="34" charset="0"/>
                        <a:buNone/>
                        <a:tabLst/>
                        <a:defRPr/>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2"/>
                  </a:ext>
                </a:extLst>
              </a:tr>
            </a:tbl>
          </a:graphicData>
        </a:graphic>
      </p:graphicFrame>
      <p:sp>
        <p:nvSpPr>
          <p:cNvPr id="5" name="Slide Number Placeholder 4"/>
          <p:cNvSpPr>
            <a:spLocks noGrp="1"/>
          </p:cNvSpPr>
          <p:nvPr>
            <p:ph type="sldNum" sz="quarter" idx="12"/>
          </p:nvPr>
        </p:nvSpPr>
        <p:spPr>
          <a:xfrm>
            <a:off x="7010400" y="6511925"/>
            <a:ext cx="2133600" cy="365125"/>
          </a:xfrm>
        </p:spPr>
        <p:txBody>
          <a:bodyPr/>
          <a:lstStyle/>
          <a:p>
            <a:fld id="{2538E8B7-8BD9-9F48-9FB6-4E0DFEDB8449}" type="slidenum">
              <a:rPr lang="en-US" b="1" smtClean="0">
                <a:solidFill>
                  <a:schemeClr val="tx1"/>
                </a:solidFill>
              </a:rPr>
              <a:pPr/>
              <a:t>26</a:t>
            </a:fld>
            <a:endParaRPr lang="en-US" b="1" dirty="0">
              <a:solidFill>
                <a:schemeClr val="tx1"/>
              </a:solidFill>
            </a:endParaRPr>
          </a:p>
        </p:txBody>
      </p:sp>
    </p:spTree>
    <p:extLst>
      <p:ext uri="{BB962C8B-B14F-4D97-AF65-F5344CB8AC3E}">
        <p14:creationId xmlns:p14="http://schemas.microsoft.com/office/powerpoint/2010/main" xmlns="" val="9608309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76200"/>
            <a:ext cx="8229600" cy="228600"/>
          </a:xfrm>
        </p:spPr>
        <p:txBody>
          <a:bodyPr>
            <a:noAutofit/>
          </a:bodyPr>
          <a:lstStyle/>
          <a:p>
            <a:r>
              <a:rPr lang="en-US" sz="2000" b="1" dirty="0" smtClean="0">
                <a:latin typeface="Arial" panose="020B0604020202020204" pitchFamily="34" charset="0"/>
                <a:cs typeface="Arial" panose="020B0604020202020204" pitchFamily="34" charset="0"/>
              </a:rPr>
              <a:t>INTERVENTIONS TO ASSIST IN SMART ID CARD TARGET</a:t>
            </a:r>
          </a:p>
        </p:txBody>
      </p:sp>
      <p:sp>
        <p:nvSpPr>
          <p:cNvPr id="5" name="Slide Number Placeholder 4"/>
          <p:cNvSpPr>
            <a:spLocks noGrp="1"/>
          </p:cNvSpPr>
          <p:nvPr>
            <p:ph type="sldNum" sz="quarter" idx="12"/>
          </p:nvPr>
        </p:nvSpPr>
        <p:spPr>
          <a:xfrm>
            <a:off x="7010400" y="6492875"/>
            <a:ext cx="2133600" cy="365125"/>
          </a:xfrm>
        </p:spPr>
        <p:txBody>
          <a:bodyPr/>
          <a:lstStyle/>
          <a:p>
            <a:fld id="{2538E8B7-8BD9-9F48-9FB6-4E0DFEDB8449}" type="slidenum">
              <a:rPr lang="en-US" b="1" smtClean="0">
                <a:solidFill>
                  <a:schemeClr val="tx1"/>
                </a:solidFill>
              </a:rPr>
              <a:pPr/>
              <a:t>27</a:t>
            </a:fld>
            <a:endParaRPr lang="en-US" b="1"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1146041420"/>
              </p:ext>
            </p:extLst>
          </p:nvPr>
        </p:nvGraphicFramePr>
        <p:xfrm>
          <a:off x="346770" y="531555"/>
          <a:ext cx="8568951" cy="4893814"/>
        </p:xfrm>
        <a:graphic>
          <a:graphicData uri="http://schemas.openxmlformats.org/drawingml/2006/table">
            <a:tbl>
              <a:tblPr firstRow="1" bandRow="1"/>
              <a:tblGrid>
                <a:gridCol w="2856317">
                  <a:extLst>
                    <a:ext uri="{9D8B030D-6E8A-4147-A177-3AD203B41FA5}">
                      <a16:colId xmlns:a16="http://schemas.microsoft.com/office/drawing/2014/main" xmlns="" val="20000"/>
                    </a:ext>
                  </a:extLst>
                </a:gridCol>
                <a:gridCol w="2856317">
                  <a:extLst>
                    <a:ext uri="{9D8B030D-6E8A-4147-A177-3AD203B41FA5}">
                      <a16:colId xmlns:a16="http://schemas.microsoft.com/office/drawing/2014/main" xmlns="" val="20001"/>
                    </a:ext>
                  </a:extLst>
                </a:gridCol>
                <a:gridCol w="2856317">
                  <a:extLst>
                    <a:ext uri="{9D8B030D-6E8A-4147-A177-3AD203B41FA5}">
                      <a16:colId xmlns:a16="http://schemas.microsoft.com/office/drawing/2014/main" xmlns="" val="20002"/>
                    </a:ext>
                  </a:extLst>
                </a:gridCol>
              </a:tblGrid>
              <a:tr h="606232">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r>
                        <a:rPr lang="en-ZA" dirty="0" smtClean="0"/>
                        <a:t>Challenges</a:t>
                      </a:r>
                      <a:endParaRPr lang="en-ZA"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r>
                        <a:rPr lang="en-ZA" dirty="0" smtClean="0"/>
                        <a:t>Possible solutions</a:t>
                      </a:r>
                      <a:endParaRPr lang="en-ZA" dirty="0"/>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p>
                      <a:pPr marL="0" algn="l" defTabSz="914400" rtl="0" eaLnBrk="1" latinLnBrk="0" hangingPunct="1"/>
                      <a:r>
                        <a:rPr lang="en-ZA" sz="1800" b="1" kern="1200" dirty="0" smtClean="0">
                          <a:solidFill>
                            <a:schemeClr val="lt1"/>
                          </a:solidFill>
                          <a:latin typeface="Calibri"/>
                          <a:ea typeface=""/>
                          <a:cs typeface=""/>
                        </a:rPr>
                        <a:t>Responsible Branch to implement solution</a:t>
                      </a:r>
                      <a:endParaRPr lang="en-ZA" sz="1800" b="1" kern="1200" dirty="0">
                        <a:solidFill>
                          <a:schemeClr val="lt1"/>
                        </a:solidFill>
                        <a:latin typeface="Calibri"/>
                        <a:ea typeface=""/>
                        <a:cs typeface=""/>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xmlns="" val="10000"/>
                  </a:ext>
                </a:extLst>
              </a:tr>
              <a:tr h="1485840">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100" baseline="0" dirty="0" smtClean="0">
                          <a:latin typeface="Arial" pitchFamily="34" charset="0"/>
                          <a:cs typeface="Arial" pitchFamily="34" charset="0"/>
                        </a:rPr>
                        <a:t>Validity of the</a:t>
                      </a:r>
                      <a:endParaRPr lang="en-ZA" sz="1100" dirty="0" smtClean="0">
                        <a:latin typeface="Arial" pitchFamily="34" charset="0"/>
                        <a:cs typeface="Arial" pitchFamily="34" charset="0"/>
                      </a:endParaRPr>
                    </a:p>
                    <a:p>
                      <a:pPr algn="just"/>
                      <a:r>
                        <a:rPr lang="en-ZA" sz="1100" dirty="0" smtClean="0">
                          <a:latin typeface="Arial" pitchFamily="34" charset="0"/>
                          <a:cs typeface="Arial" pitchFamily="34" charset="0"/>
                        </a:rPr>
                        <a:t>Green barcode identity document </a:t>
                      </a:r>
                      <a:endParaRPr lang="en-ZA" sz="1100" dirty="0">
                        <a:latin typeface="Arial" pitchFamily="34" charset="0"/>
                        <a:cs typeface="Arial"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100" dirty="0" smtClean="0">
                          <a:latin typeface="Arial" pitchFamily="34" charset="0"/>
                          <a:cs typeface="Arial" pitchFamily="34" charset="0"/>
                        </a:rPr>
                        <a:t>Strategy for the discontinuation of the green barcoded id book to be implemented.</a:t>
                      </a:r>
                    </a:p>
                    <a:p>
                      <a:pPr marL="0" marR="0" indent="0" algn="just" defTabSz="914400" rtl="0" eaLnBrk="1" fontAlgn="auto" latinLnBrk="0" hangingPunct="1">
                        <a:lnSpc>
                          <a:spcPct val="100000"/>
                        </a:lnSpc>
                        <a:spcBef>
                          <a:spcPts val="0"/>
                        </a:spcBef>
                        <a:spcAft>
                          <a:spcPts val="0"/>
                        </a:spcAft>
                        <a:buClrTx/>
                        <a:buSzTx/>
                        <a:buFontTx/>
                        <a:buNone/>
                        <a:tabLst/>
                        <a:defRPr/>
                      </a:pPr>
                      <a:endParaRPr lang="en-ZA" sz="1100" dirty="0" smtClean="0">
                        <a:latin typeface="Arial" pitchFamily="34" charset="0"/>
                        <a:cs typeface="Arial" pitchFamily="34" charset="0"/>
                      </a:endParaRPr>
                    </a:p>
                    <a:p>
                      <a:pPr algn="just"/>
                      <a:r>
                        <a:rPr lang="en-ZA" sz="1100" dirty="0" smtClean="0">
                          <a:latin typeface="Arial" pitchFamily="34" charset="0"/>
                          <a:cs typeface="Arial" pitchFamily="34" charset="0"/>
                        </a:rPr>
                        <a:t>Smart</a:t>
                      </a:r>
                      <a:r>
                        <a:rPr lang="en-ZA" sz="1100" baseline="0" dirty="0" smtClean="0">
                          <a:latin typeface="Arial" pitchFamily="34" charset="0"/>
                          <a:cs typeface="Arial" pitchFamily="34" charset="0"/>
                        </a:rPr>
                        <a:t> Card should be proclaimed as the only form of identification in RSA</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p>
                      <a:pPr algn="l"/>
                      <a:r>
                        <a:rPr lang="en-ZA" sz="1100" baseline="0" dirty="0" smtClean="0">
                          <a:latin typeface="Arial" pitchFamily="34" charset="0"/>
                          <a:cs typeface="Arial" pitchFamily="34" charset="0"/>
                        </a:rPr>
                        <a:t>DDG’s office </a:t>
                      </a:r>
                      <a:endParaRPr lang="en-ZA" sz="1100" dirty="0">
                        <a:latin typeface="Arial" pitchFamily="34" charset="0"/>
                        <a:cs typeface="Arial" pitchFamily="34" charset="0"/>
                      </a:endParaRPr>
                    </a:p>
                  </a:txBody>
                  <a:tcP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1"/>
                  </a:ext>
                </a:extLst>
              </a:tr>
              <a:tr h="894915">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just"/>
                      <a:r>
                        <a:rPr lang="en-ZA" sz="1100" dirty="0" smtClean="0">
                          <a:latin typeface="Arial" pitchFamily="34" charset="0"/>
                          <a:cs typeface="Arial" pitchFamily="34" charset="0"/>
                        </a:rPr>
                        <a:t>Unavailability of parents during the week to </a:t>
                      </a:r>
                      <a:r>
                        <a:rPr lang="en-ZA" sz="1100" baseline="0" dirty="0" smtClean="0">
                          <a:latin typeface="Arial" pitchFamily="34" charset="0"/>
                          <a:cs typeface="Arial" pitchFamily="34" charset="0"/>
                        </a:rPr>
                        <a:t>accompany 16 year old applicant(s) for verification purposes – especially learners</a:t>
                      </a:r>
                      <a:endParaRPr lang="en-ZA" sz="1100" dirty="0">
                        <a:latin typeface="Arial" pitchFamily="34" charset="0"/>
                        <a:cs typeface="Arial"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just"/>
                      <a:r>
                        <a:rPr lang="en-ZA" sz="1100" dirty="0" smtClean="0">
                          <a:latin typeface="Arial" pitchFamily="34" charset="0"/>
                          <a:cs typeface="Arial" pitchFamily="34" charset="0"/>
                        </a:rPr>
                        <a:t>Revert back</a:t>
                      </a:r>
                      <a:r>
                        <a:rPr lang="en-ZA" sz="1100" baseline="0" dirty="0" smtClean="0">
                          <a:latin typeface="Arial" pitchFamily="34" charset="0"/>
                          <a:cs typeface="Arial" pitchFamily="34" charset="0"/>
                        </a:rPr>
                        <a:t> to requirement of just copies of parents ID’s </a:t>
                      </a:r>
                      <a:endParaRPr lang="en-ZA" sz="1100" dirty="0">
                        <a:latin typeface="Arial" pitchFamily="34" charset="0"/>
                        <a:cs typeface="Arial" pitchFamily="34" charset="0"/>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p>
                      <a:pPr algn="l"/>
                      <a:r>
                        <a:rPr lang="en-ZA" sz="1100" dirty="0" smtClean="0">
                          <a:latin typeface="Arial" pitchFamily="34" charset="0"/>
                          <a:cs typeface="Arial" pitchFamily="34" charset="0"/>
                        </a:rPr>
                        <a:t>Smart</a:t>
                      </a:r>
                      <a:r>
                        <a:rPr lang="en-ZA" sz="1100" baseline="0" dirty="0" smtClean="0">
                          <a:latin typeface="Arial" pitchFamily="34" charset="0"/>
                          <a:cs typeface="Arial" pitchFamily="34" charset="0"/>
                        </a:rPr>
                        <a:t> Card back office </a:t>
                      </a:r>
                    </a:p>
                    <a:p>
                      <a:pPr algn="l"/>
                      <a:endParaRPr lang="en-ZA" sz="1100" dirty="0">
                        <a:latin typeface="Arial" pitchFamily="34" charset="0"/>
                        <a:cs typeface="Arial" pitchFamily="34" charset="0"/>
                      </a:endParaRPr>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2"/>
                  </a:ext>
                </a:extLst>
              </a:tr>
              <a:tr h="1872979">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just"/>
                      <a:r>
                        <a:rPr lang="en-ZA" sz="1100" dirty="0" smtClean="0">
                          <a:latin typeface="Arial" pitchFamily="34" charset="0"/>
                          <a:cs typeface="Arial" pitchFamily="34" charset="0"/>
                        </a:rPr>
                        <a:t>Some offices have a huge influx of clients of which the bulk is applying for passports and not smart cards</a:t>
                      </a:r>
                    </a:p>
                    <a:p>
                      <a:pPr algn="just"/>
                      <a:endParaRPr lang="en-ZA" sz="1100" dirty="0">
                        <a:latin typeface="Arial" pitchFamily="34" charset="0"/>
                        <a:cs typeface="Arial"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All clients who are RSA citizens by birth are encouraged to apply for smart ID card when applying for passports.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prstClr val="black"/>
                          </a:solidFill>
                          <a:effectLst/>
                          <a:uLnTx/>
                          <a:uFillTx/>
                          <a:latin typeface="Arial" pitchFamily="34" charset="0"/>
                          <a:ea typeface="Times New Roman"/>
                          <a:cs typeface="Arial" pitchFamily="34" charset="0"/>
                        </a:rPr>
                        <a:t>Modernization of all mobile units to take services to rural areas/schools/outreaches </a:t>
                      </a:r>
                    </a:p>
                    <a:p>
                      <a:pPr algn="just"/>
                      <a:endParaRPr lang="en-ZA" sz="1100" dirty="0">
                        <a:latin typeface="Arial" pitchFamily="34" charset="0"/>
                        <a:cs typeface="Arial" pitchFamily="34" charset="0"/>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p>
                      <a:pPr algn="l"/>
                      <a:r>
                        <a:rPr lang="en-ZA" sz="1100" dirty="0" smtClean="0">
                          <a:latin typeface="Arial" pitchFamily="34" charset="0"/>
                          <a:cs typeface="Arial" pitchFamily="34" charset="0"/>
                        </a:rPr>
                        <a:t>Smart Card Back office </a:t>
                      </a:r>
                    </a:p>
                    <a:p>
                      <a:pPr algn="l"/>
                      <a:endParaRPr lang="en-ZA" sz="1100" dirty="0" smtClean="0">
                        <a:latin typeface="Arial" pitchFamily="34" charset="0"/>
                        <a:cs typeface="Arial" pitchFamily="34" charset="0"/>
                      </a:endParaRPr>
                    </a:p>
                    <a:p>
                      <a:pPr algn="l"/>
                      <a:endParaRPr lang="en-ZA" sz="1100" dirty="0" smtClean="0">
                        <a:latin typeface="Arial" pitchFamily="34" charset="0"/>
                        <a:cs typeface="Arial" pitchFamily="34" charset="0"/>
                      </a:endParaRPr>
                    </a:p>
                    <a:p>
                      <a:pPr algn="l"/>
                      <a:endParaRPr lang="en-ZA" sz="1100" dirty="0" smtClean="0">
                        <a:latin typeface="Arial" pitchFamily="34" charset="0"/>
                        <a:cs typeface="Arial" pitchFamily="34" charset="0"/>
                      </a:endParaRPr>
                    </a:p>
                    <a:p>
                      <a:pPr algn="l"/>
                      <a:endParaRPr lang="en-ZA" sz="1100" dirty="0" smtClean="0">
                        <a:latin typeface="Arial" pitchFamily="34" charset="0"/>
                        <a:cs typeface="Arial" pitchFamily="34" charset="0"/>
                      </a:endParaRPr>
                    </a:p>
                    <a:p>
                      <a:pPr algn="l"/>
                      <a:r>
                        <a:rPr lang="en-ZA" sz="1100" dirty="0" smtClean="0">
                          <a:latin typeface="Arial" pitchFamily="34" charset="0"/>
                          <a:cs typeface="Arial" pitchFamily="34" charset="0"/>
                        </a:rPr>
                        <a:t>Chief Directorate:</a:t>
                      </a:r>
                      <a:r>
                        <a:rPr lang="en-ZA" sz="1100" baseline="0" dirty="0" smtClean="0">
                          <a:latin typeface="Arial" pitchFamily="34" charset="0"/>
                          <a:cs typeface="Arial" pitchFamily="34" charset="0"/>
                        </a:rPr>
                        <a:t> </a:t>
                      </a:r>
                      <a:r>
                        <a:rPr lang="en-ZA" sz="1100" dirty="0" smtClean="0">
                          <a:latin typeface="Arial" pitchFamily="34" charset="0"/>
                          <a:cs typeface="Arial" pitchFamily="34" charset="0"/>
                        </a:rPr>
                        <a:t>Channel Management </a:t>
                      </a:r>
                      <a:endParaRPr lang="en-ZA" sz="1100" dirty="0">
                        <a:latin typeface="Arial" pitchFamily="34" charset="0"/>
                        <a:cs typeface="Arial" pitchFamily="34" charset="0"/>
                      </a:endParaRPr>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9440226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76200"/>
            <a:ext cx="8229600" cy="228600"/>
          </a:xfrm>
        </p:spPr>
        <p:txBody>
          <a:bodyPr>
            <a:noAutofit/>
          </a:bodyPr>
          <a:lstStyle/>
          <a:p>
            <a:r>
              <a:rPr lang="en-US" sz="2000" b="1" dirty="0" smtClean="0">
                <a:latin typeface="Arial" panose="020B0604020202020204" pitchFamily="34" charset="0"/>
                <a:cs typeface="Arial" panose="020B0604020202020204" pitchFamily="34" charset="0"/>
              </a:rPr>
              <a:t>INTERVENTIONS TO ASSIST IN SMART ID CARD TARGET</a:t>
            </a:r>
          </a:p>
        </p:txBody>
      </p:sp>
      <p:sp>
        <p:nvSpPr>
          <p:cNvPr id="5" name="Slide Number Placeholder 4"/>
          <p:cNvSpPr>
            <a:spLocks noGrp="1"/>
          </p:cNvSpPr>
          <p:nvPr>
            <p:ph type="sldNum" sz="quarter" idx="12"/>
          </p:nvPr>
        </p:nvSpPr>
        <p:spPr>
          <a:xfrm>
            <a:off x="7010400" y="6492875"/>
            <a:ext cx="2133600" cy="365125"/>
          </a:xfrm>
        </p:spPr>
        <p:txBody>
          <a:bodyPr/>
          <a:lstStyle/>
          <a:p>
            <a:fld id="{2538E8B7-8BD9-9F48-9FB6-4E0DFEDB8449}" type="slidenum">
              <a:rPr lang="en-US" b="1" smtClean="0">
                <a:solidFill>
                  <a:schemeClr val="tx1"/>
                </a:solidFill>
              </a:rPr>
              <a:pPr/>
              <a:t>28</a:t>
            </a:fld>
            <a:endParaRPr lang="en-US" b="1"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1129160899"/>
              </p:ext>
            </p:extLst>
          </p:nvPr>
        </p:nvGraphicFramePr>
        <p:xfrm>
          <a:off x="251520" y="512504"/>
          <a:ext cx="8568951" cy="5260868"/>
        </p:xfrm>
        <a:graphic>
          <a:graphicData uri="http://schemas.openxmlformats.org/drawingml/2006/table">
            <a:tbl>
              <a:tblPr firstRow="1" bandRow="1"/>
              <a:tblGrid>
                <a:gridCol w="2856317">
                  <a:extLst>
                    <a:ext uri="{9D8B030D-6E8A-4147-A177-3AD203B41FA5}">
                      <a16:colId xmlns:a16="http://schemas.microsoft.com/office/drawing/2014/main" xmlns="" val="20000"/>
                    </a:ext>
                  </a:extLst>
                </a:gridCol>
                <a:gridCol w="2856317">
                  <a:extLst>
                    <a:ext uri="{9D8B030D-6E8A-4147-A177-3AD203B41FA5}">
                      <a16:colId xmlns:a16="http://schemas.microsoft.com/office/drawing/2014/main" xmlns="" val="20001"/>
                    </a:ext>
                  </a:extLst>
                </a:gridCol>
                <a:gridCol w="2856317">
                  <a:extLst>
                    <a:ext uri="{9D8B030D-6E8A-4147-A177-3AD203B41FA5}">
                      <a16:colId xmlns:a16="http://schemas.microsoft.com/office/drawing/2014/main" xmlns="" val="20002"/>
                    </a:ext>
                  </a:extLst>
                </a:gridCol>
              </a:tblGrid>
              <a:tr h="597796">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r>
                        <a:rPr lang="en-ZA" dirty="0" smtClean="0"/>
                        <a:t>Challenges</a:t>
                      </a:r>
                      <a:endParaRPr lang="en-ZA"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r>
                        <a:rPr lang="en-ZA" dirty="0" smtClean="0"/>
                        <a:t>Possible solutions</a:t>
                      </a:r>
                      <a:endParaRPr lang="en-ZA" dirty="0"/>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p>
                      <a:pPr marL="0" algn="l" defTabSz="914400" rtl="0" eaLnBrk="1" latinLnBrk="0" hangingPunct="1"/>
                      <a:r>
                        <a:rPr lang="en-ZA" sz="1800" b="1" kern="1200" dirty="0" smtClean="0">
                          <a:solidFill>
                            <a:schemeClr val="lt1"/>
                          </a:solidFill>
                          <a:latin typeface="Calibri"/>
                          <a:ea typeface=""/>
                          <a:cs typeface=""/>
                        </a:rPr>
                        <a:t>Responsible Branch to implement solution</a:t>
                      </a:r>
                      <a:endParaRPr lang="en-ZA" sz="1800" b="1" kern="1200" dirty="0">
                        <a:solidFill>
                          <a:schemeClr val="lt1"/>
                        </a:solidFill>
                        <a:latin typeface="Calibri"/>
                        <a:ea typeface=""/>
                        <a:cs typeface=""/>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xmlns="" val="10000"/>
                  </a:ext>
                </a:extLst>
              </a:tr>
              <a:tr h="1679523">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just"/>
                      <a:r>
                        <a:rPr kumimoji="0" lang="en-US" sz="11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Inadequate office space and layout of some offices are not conducive for effective service delivery.</a:t>
                      </a:r>
                      <a:endParaRPr lang="en-ZA" sz="1100" dirty="0">
                        <a:latin typeface="Arial" pitchFamily="34" charset="0"/>
                        <a:cs typeface="Arial"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1100" u="none" baseline="0" dirty="0" smtClean="0">
                          <a:latin typeface="Arial" pitchFamily="34" charset="0"/>
                          <a:cs typeface="Arial" pitchFamily="34" charset="0"/>
                        </a:rPr>
                        <a:t>All DHA office to be modernized and equip for smart card services (4 in GP) and expansion of service area. </a:t>
                      </a:r>
                    </a:p>
                    <a:p>
                      <a:pPr marL="0" marR="0" lvl="0" indent="0" algn="l" defTabSz="914400" rtl="0" eaLnBrk="1" fontAlgn="base" latinLnBrk="0" hangingPunct="1">
                        <a:lnSpc>
                          <a:spcPct val="100000"/>
                        </a:lnSpc>
                        <a:spcBef>
                          <a:spcPct val="0"/>
                        </a:spcBef>
                        <a:spcAft>
                          <a:spcPct val="0"/>
                        </a:spcAft>
                        <a:buClrTx/>
                        <a:buSzTx/>
                        <a:buFontTx/>
                        <a:buNone/>
                        <a:tabLst/>
                      </a:pPr>
                      <a:endParaRPr lang="en-US" sz="1100" u="none" baseline="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1100" u="none" baseline="0" dirty="0" smtClean="0">
                          <a:latin typeface="Arial" pitchFamily="34" charset="0"/>
                          <a:cs typeface="Arial" pitchFamily="34" charset="0"/>
                        </a:rPr>
                        <a:t>Waiting area for public should always be uncover </a:t>
                      </a:r>
                    </a:p>
                    <a:p>
                      <a:pPr marL="0" marR="0" lvl="0" indent="0" algn="l" defTabSz="914400" rtl="0" eaLnBrk="1" fontAlgn="base" latinLnBrk="0" hangingPunct="1">
                        <a:lnSpc>
                          <a:spcPct val="100000"/>
                        </a:lnSpc>
                        <a:spcBef>
                          <a:spcPct val="0"/>
                        </a:spcBef>
                        <a:spcAft>
                          <a:spcPct val="0"/>
                        </a:spcAft>
                        <a:buClrTx/>
                        <a:buSzTx/>
                        <a:buFontTx/>
                        <a:buNone/>
                        <a:tabLst/>
                      </a:pPr>
                      <a:endParaRPr lang="en-US" sz="1100" u="none" baseline="0" dirty="0" smtClean="0">
                        <a:latin typeface="Arial" pitchFamily="34" charset="0"/>
                        <a:cs typeface="Arial" pitchFamily="34" charset="0"/>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p>
                      <a:pPr algn="l"/>
                      <a:r>
                        <a:rPr lang="en-ZA" sz="1100" dirty="0" smtClean="0">
                          <a:latin typeface="Arial" pitchFamily="34" charset="0"/>
                          <a:cs typeface="Arial" pitchFamily="34" charset="0"/>
                        </a:rPr>
                        <a:t>Directorate:</a:t>
                      </a:r>
                      <a:r>
                        <a:rPr lang="en-ZA" sz="1100" baseline="0" dirty="0" smtClean="0">
                          <a:latin typeface="Arial" pitchFamily="34" charset="0"/>
                          <a:cs typeface="Arial" pitchFamily="34" charset="0"/>
                        </a:rPr>
                        <a:t> Property Management </a:t>
                      </a:r>
                      <a:endParaRPr lang="en-ZA" sz="1100" dirty="0">
                        <a:latin typeface="Arial" pitchFamily="34" charset="0"/>
                        <a:cs typeface="Arial" pitchFamily="34" charset="0"/>
                      </a:endParaRPr>
                    </a:p>
                  </a:txBody>
                  <a:tcP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1"/>
                  </a:ext>
                </a:extLst>
              </a:tr>
              <a:tr h="882461">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Arial" pitchFamily="34" charset="0"/>
                          <a:ea typeface="Calibri"/>
                          <a:cs typeface="Arial" pitchFamily="34" charset="0"/>
                        </a:rPr>
                        <a:t>Garnet release- override still takes very long, IRE and service manager not integrated.</a:t>
                      </a:r>
                    </a:p>
                    <a:p>
                      <a:pPr algn="just"/>
                      <a:endParaRPr lang="en-ZA" sz="1100" dirty="0">
                        <a:latin typeface="Arial" pitchFamily="34" charset="0"/>
                        <a:cs typeface="Arial"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100" u="none" dirty="0" smtClean="0">
                          <a:latin typeface="Arial" pitchFamily="34" charset="0"/>
                          <a:cs typeface="Arial" pitchFamily="34" charset="0"/>
                        </a:rPr>
                        <a:t>New IRE version to be installed</a:t>
                      </a:r>
                    </a:p>
                    <a:p>
                      <a:pPr algn="just"/>
                      <a:endParaRPr lang="en-ZA" sz="1100" dirty="0">
                        <a:latin typeface="Arial" pitchFamily="34" charset="0"/>
                        <a:cs typeface="Arial" pitchFamily="34" charset="0"/>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p>
                      <a:pPr algn="just"/>
                      <a:r>
                        <a:rPr lang="en-ZA" sz="1100" dirty="0" smtClean="0">
                          <a:latin typeface="Arial" pitchFamily="34" charset="0"/>
                          <a:cs typeface="Arial" pitchFamily="34" charset="0"/>
                        </a:rPr>
                        <a:t>IT</a:t>
                      </a:r>
                      <a:r>
                        <a:rPr lang="en-ZA" sz="1100" baseline="0" dirty="0" smtClean="0">
                          <a:latin typeface="Arial" pitchFamily="34" charset="0"/>
                          <a:cs typeface="Arial" pitchFamily="34" charset="0"/>
                        </a:rPr>
                        <a:t> and Smart card </a:t>
                      </a:r>
                    </a:p>
                    <a:p>
                      <a:pPr algn="just"/>
                      <a:endParaRPr lang="en-ZA" sz="1100" dirty="0">
                        <a:latin typeface="Arial" pitchFamily="34" charset="0"/>
                        <a:cs typeface="Arial" pitchFamily="34" charset="0"/>
                      </a:endParaRPr>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2"/>
                  </a:ext>
                </a:extLst>
              </a:tr>
              <a:tr h="1029402">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just"/>
                      <a:r>
                        <a:rPr lang="en-ZA" sz="1100" dirty="0" smtClean="0">
                          <a:latin typeface="Arial" pitchFamily="34" charset="0"/>
                          <a:cs typeface="Arial" pitchFamily="34" charset="0"/>
                        </a:rPr>
                        <a:t>System on and offline</a:t>
                      </a:r>
                      <a:r>
                        <a:rPr lang="en-ZA" sz="1100" baseline="0" dirty="0" smtClean="0">
                          <a:latin typeface="Arial" pitchFamily="34" charset="0"/>
                          <a:cs typeface="Arial" pitchFamily="34" charset="0"/>
                        </a:rPr>
                        <a:t> all the time</a:t>
                      </a:r>
                      <a:endParaRPr lang="en-ZA" sz="1100" dirty="0">
                        <a:latin typeface="Arial" pitchFamily="34" charset="0"/>
                        <a:cs typeface="Arial"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just"/>
                      <a:r>
                        <a:rPr lang="en-ZA" sz="1100" dirty="0" smtClean="0">
                          <a:latin typeface="Arial" pitchFamily="34" charset="0"/>
                          <a:cs typeface="Arial" pitchFamily="34" charset="0"/>
                        </a:rPr>
                        <a:t>Stabilization</a:t>
                      </a:r>
                      <a:r>
                        <a:rPr lang="en-ZA" sz="1100" baseline="0" dirty="0" smtClean="0">
                          <a:latin typeface="Arial" pitchFamily="34" charset="0"/>
                          <a:cs typeface="Arial" pitchFamily="34" charset="0"/>
                        </a:rPr>
                        <a:t> of the smart card system to accommodate daily intakes and improve service. </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algn="just"/>
                      <a:endParaRPr lang="en-ZA" sz="1100" dirty="0">
                        <a:latin typeface="Arial" pitchFamily="34" charset="0"/>
                        <a:cs typeface="Arial" pitchFamily="34" charset="0"/>
                      </a:endParaRPr>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3"/>
                  </a:ext>
                </a:extLst>
              </a:tr>
              <a:tr h="1029402">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100" u="none" baseline="0" dirty="0" smtClean="0">
                          <a:latin typeface="Arial" panose="020B0604020202020204" pitchFamily="34" charset="0"/>
                          <a:cs typeface="Arial" panose="020B0604020202020204" pitchFamily="34" charset="0"/>
                        </a:rPr>
                        <a:t>Exclusion of naturalized citizens and Permanent Residence holder from applying for smart cards as system is not upgraded to perform such</a:t>
                      </a:r>
                    </a:p>
                    <a:p>
                      <a:pPr algn="just"/>
                      <a:endParaRPr lang="en-ZA" sz="1100" dirty="0">
                        <a:latin typeface="Arial" pitchFamily="34" charset="0"/>
                        <a:cs typeface="Arial" pitchFamily="34" charset="0"/>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p>
                      <a:pPr algn="just"/>
                      <a:r>
                        <a:rPr kumimoji="0" lang="en-ZA" sz="11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Upgrading and reprogramming of smart card system to incorporate naturalized citizens as well as permanent residence holders</a:t>
                      </a:r>
                      <a:endParaRPr lang="en-ZA" sz="1100" baseline="0" dirty="0" smtClean="0">
                        <a:latin typeface="Arial" pitchFamily="34" charset="0"/>
                        <a:cs typeface="Arial" pitchFamily="34" charset="0"/>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p>
                      <a:pPr algn="just"/>
                      <a:r>
                        <a:rPr lang="en-ZA" sz="1100" dirty="0" smtClean="0">
                          <a:latin typeface="Arial" pitchFamily="34" charset="0"/>
                          <a:cs typeface="Arial" pitchFamily="34" charset="0"/>
                        </a:rPr>
                        <a:t>Smart</a:t>
                      </a:r>
                      <a:r>
                        <a:rPr lang="en-ZA" sz="1100" baseline="0" dirty="0" smtClean="0">
                          <a:latin typeface="Arial" pitchFamily="34" charset="0"/>
                          <a:cs typeface="Arial" pitchFamily="34" charset="0"/>
                        </a:rPr>
                        <a:t> Card back office </a:t>
                      </a:r>
                      <a:endParaRPr lang="en-ZA" sz="1100" dirty="0">
                        <a:latin typeface="Arial" pitchFamily="34" charset="0"/>
                        <a:cs typeface="Arial" pitchFamily="34" charset="0"/>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892584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228600"/>
            <a:ext cx="8229600" cy="228600"/>
          </a:xfrm>
        </p:spPr>
        <p:txBody>
          <a:bodyPr>
            <a:noAutofit/>
          </a:bodyPr>
          <a:lstStyle/>
          <a:p>
            <a:r>
              <a:rPr lang="en-US" sz="2000" b="1" dirty="0">
                <a:solidFill>
                  <a:schemeClr val="tx1">
                    <a:lumMod val="95000"/>
                    <a:lumOff val="5000"/>
                  </a:schemeClr>
                </a:solidFill>
                <a:latin typeface="Arial" panose="020B0604020202020204" pitchFamily="34" charset="0"/>
                <a:cs typeface="Arial" panose="020B0604020202020204" pitchFamily="34" charset="0"/>
              </a:rPr>
              <a:t>LATE REGISTRATION OF BIRTH –ALL CATEGORIES</a:t>
            </a:r>
            <a:endParaRPr lang="en-US" sz="2000" b="1" dirty="0" smtClean="0">
              <a:solidFill>
                <a:schemeClr val="tx1">
                  <a:lumMod val="95000"/>
                  <a:lumOff val="5000"/>
                </a:schemeClr>
              </a:solidFill>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4044000511"/>
              </p:ext>
            </p:extLst>
          </p:nvPr>
        </p:nvGraphicFramePr>
        <p:xfrm>
          <a:off x="130468" y="613740"/>
          <a:ext cx="8762997" cy="4083266"/>
        </p:xfrm>
        <a:graphic>
          <a:graphicData uri="http://schemas.openxmlformats.org/drawingml/2006/table">
            <a:tbl>
              <a:tblPr>
                <a:noFill/>
                <a:tableStyleId>{5C22544A-7EE6-4342-B048-85BDC9FD1C3A}</a:tableStyleId>
              </a:tblPr>
              <a:tblGrid>
                <a:gridCol w="734043">
                  <a:extLst>
                    <a:ext uri="{9D8B030D-6E8A-4147-A177-3AD203B41FA5}">
                      <a16:colId xmlns:a16="http://schemas.microsoft.com/office/drawing/2014/main" xmlns="" val="20000"/>
                    </a:ext>
                  </a:extLst>
                </a:gridCol>
                <a:gridCol w="652146">
                  <a:extLst>
                    <a:ext uri="{9D8B030D-6E8A-4147-A177-3AD203B41FA5}">
                      <a16:colId xmlns:a16="http://schemas.microsoft.com/office/drawing/2014/main" xmlns="" val="20001"/>
                    </a:ext>
                  </a:extLst>
                </a:gridCol>
                <a:gridCol w="661312">
                  <a:extLst>
                    <a:ext uri="{9D8B030D-6E8A-4147-A177-3AD203B41FA5}">
                      <a16:colId xmlns:a16="http://schemas.microsoft.com/office/drawing/2014/main" xmlns="" val="20002"/>
                    </a:ext>
                  </a:extLst>
                </a:gridCol>
                <a:gridCol w="622692">
                  <a:extLst>
                    <a:ext uri="{9D8B030D-6E8A-4147-A177-3AD203B41FA5}">
                      <a16:colId xmlns:a16="http://schemas.microsoft.com/office/drawing/2014/main" xmlns="" val="20003"/>
                    </a:ext>
                  </a:extLst>
                </a:gridCol>
                <a:gridCol w="603533">
                  <a:extLst>
                    <a:ext uri="{9D8B030D-6E8A-4147-A177-3AD203B41FA5}">
                      <a16:colId xmlns:a16="http://schemas.microsoft.com/office/drawing/2014/main" xmlns="" val="20004"/>
                    </a:ext>
                  </a:extLst>
                </a:gridCol>
                <a:gridCol w="593952">
                  <a:extLst>
                    <a:ext uri="{9D8B030D-6E8A-4147-A177-3AD203B41FA5}">
                      <a16:colId xmlns:a16="http://schemas.microsoft.com/office/drawing/2014/main" xmlns="" val="20005"/>
                    </a:ext>
                  </a:extLst>
                </a:gridCol>
                <a:gridCol w="506203">
                  <a:extLst>
                    <a:ext uri="{9D8B030D-6E8A-4147-A177-3AD203B41FA5}">
                      <a16:colId xmlns:a16="http://schemas.microsoft.com/office/drawing/2014/main" xmlns="" val="20006"/>
                    </a:ext>
                  </a:extLst>
                </a:gridCol>
                <a:gridCol w="758341">
                  <a:extLst>
                    <a:ext uri="{9D8B030D-6E8A-4147-A177-3AD203B41FA5}">
                      <a16:colId xmlns:a16="http://schemas.microsoft.com/office/drawing/2014/main" xmlns="" val="20007"/>
                    </a:ext>
                  </a:extLst>
                </a:gridCol>
                <a:gridCol w="565213">
                  <a:extLst>
                    <a:ext uri="{9D8B030D-6E8A-4147-A177-3AD203B41FA5}">
                      <a16:colId xmlns:a16="http://schemas.microsoft.com/office/drawing/2014/main" xmlns="" val="20008"/>
                    </a:ext>
                  </a:extLst>
                </a:gridCol>
                <a:gridCol w="565213">
                  <a:extLst>
                    <a:ext uri="{9D8B030D-6E8A-4147-A177-3AD203B41FA5}">
                      <a16:colId xmlns:a16="http://schemas.microsoft.com/office/drawing/2014/main" xmlns="" val="20009"/>
                    </a:ext>
                  </a:extLst>
                </a:gridCol>
                <a:gridCol w="555634">
                  <a:extLst>
                    <a:ext uri="{9D8B030D-6E8A-4147-A177-3AD203B41FA5}">
                      <a16:colId xmlns:a16="http://schemas.microsoft.com/office/drawing/2014/main" xmlns="" val="20010"/>
                    </a:ext>
                  </a:extLst>
                </a:gridCol>
                <a:gridCol w="526893">
                  <a:extLst>
                    <a:ext uri="{9D8B030D-6E8A-4147-A177-3AD203B41FA5}">
                      <a16:colId xmlns:a16="http://schemas.microsoft.com/office/drawing/2014/main" xmlns="" val="20011"/>
                    </a:ext>
                  </a:extLst>
                </a:gridCol>
                <a:gridCol w="613112">
                  <a:extLst>
                    <a:ext uri="{9D8B030D-6E8A-4147-A177-3AD203B41FA5}">
                      <a16:colId xmlns:a16="http://schemas.microsoft.com/office/drawing/2014/main" xmlns="" val="20012"/>
                    </a:ext>
                  </a:extLst>
                </a:gridCol>
                <a:gridCol w="804710">
                  <a:extLst>
                    <a:ext uri="{9D8B030D-6E8A-4147-A177-3AD203B41FA5}">
                      <a16:colId xmlns:a16="http://schemas.microsoft.com/office/drawing/2014/main" xmlns="" val="20013"/>
                    </a:ext>
                  </a:extLst>
                </a:gridCol>
              </a:tblGrid>
              <a:tr h="460148">
                <a:tc>
                  <a:txBody>
                    <a:bodyPr/>
                    <a:lstStyle/>
                    <a:p>
                      <a:pPr algn="ctr" fontAlgn="b"/>
                      <a:endParaRPr lang="en-US" sz="1400" b="1" i="0" u="none" strike="noStrike" dirty="0">
                        <a:solidFill>
                          <a:srgbClr val="000000"/>
                        </a:solidFill>
                        <a:effectLst/>
                        <a:latin typeface="+mn-lt"/>
                        <a:cs typeface="Arial"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gridSpan="6">
                  <a:txBody>
                    <a:bodyPr/>
                    <a:lstStyle/>
                    <a:p>
                      <a:pPr algn="ctr" fontAlgn="b"/>
                      <a:r>
                        <a:rPr lang="en-US" sz="1400" b="1" i="0" u="none" strike="noStrike" dirty="0" smtClean="0">
                          <a:solidFill>
                            <a:srgbClr val="000000"/>
                          </a:solidFill>
                          <a:effectLst/>
                          <a:latin typeface="+mn-lt"/>
                          <a:cs typeface="Arial" pitchFamily="34" charset="0"/>
                        </a:rPr>
                        <a:t>2018/19</a:t>
                      </a:r>
                      <a:endParaRPr lang="en-US" sz="1400" b="1" i="0" u="none" strike="noStrike" dirty="0">
                        <a:solidFill>
                          <a:srgbClr val="000000"/>
                        </a:solidFill>
                        <a:effectLst/>
                        <a:latin typeface="+mn-lt"/>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pPr marL="0" marR="0" indent="0" algn="ctr" defTabSz="457200" rtl="0" eaLnBrk="1" fontAlgn="b" latinLnBrk="0" hangingPunct="1">
                        <a:lnSpc>
                          <a:spcPct val="100000"/>
                        </a:lnSpc>
                        <a:spcBef>
                          <a:spcPts val="0"/>
                        </a:spcBef>
                        <a:spcAft>
                          <a:spcPts val="0"/>
                        </a:spcAft>
                        <a:buClrTx/>
                        <a:buSzTx/>
                        <a:buFontTx/>
                        <a:buNone/>
                        <a:tabLst/>
                        <a:defRPr/>
                      </a:pPr>
                      <a:endParaRPr lang="en-US" sz="1000" b="1" i="0" u="none" strike="noStrike" dirty="0" smtClean="0">
                        <a:solidFill>
                          <a:srgbClr val="000000"/>
                        </a:solidFill>
                        <a:effectLst/>
                        <a:latin typeface="Arial" pitchFamily="34" charset="0"/>
                        <a:cs typeface="Arial"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tcPr>
                </a:tc>
                <a:tc hMerge="1">
                  <a:txBody>
                    <a:bodyPr/>
                    <a:lstStyle/>
                    <a:p>
                      <a:pPr marL="0" marR="0" indent="0" algn="ctr" defTabSz="457200" rtl="0" eaLnBrk="1" fontAlgn="b" latinLnBrk="0" hangingPunct="1">
                        <a:lnSpc>
                          <a:spcPct val="100000"/>
                        </a:lnSpc>
                        <a:spcBef>
                          <a:spcPts val="0"/>
                        </a:spcBef>
                        <a:spcAft>
                          <a:spcPts val="0"/>
                        </a:spcAft>
                        <a:buClrTx/>
                        <a:buSzTx/>
                        <a:buFontTx/>
                        <a:buNone/>
                        <a:tabLst/>
                        <a:defRPr/>
                      </a:pPr>
                      <a:endParaRPr lang="en-US" sz="1000" b="1" i="0" u="none" strike="noStrike" dirty="0" smtClean="0">
                        <a:solidFill>
                          <a:srgbClr val="000000"/>
                        </a:solidFill>
                        <a:effectLst/>
                        <a:latin typeface="Arial" pitchFamily="34" charset="0"/>
                        <a:cs typeface="Arial"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tcPr>
                </a:tc>
                <a:tc hMerge="1">
                  <a:txBody>
                    <a:bodyPr/>
                    <a:lstStyle/>
                    <a:p>
                      <a:pPr marL="0" marR="0" indent="0" algn="ctr" defTabSz="457200" rtl="0" eaLnBrk="1" fontAlgn="b" latinLnBrk="0" hangingPunct="1">
                        <a:lnSpc>
                          <a:spcPct val="100000"/>
                        </a:lnSpc>
                        <a:spcBef>
                          <a:spcPts val="0"/>
                        </a:spcBef>
                        <a:spcAft>
                          <a:spcPts val="0"/>
                        </a:spcAft>
                        <a:buClrTx/>
                        <a:buSzTx/>
                        <a:buFontTx/>
                        <a:buNone/>
                        <a:tabLst/>
                        <a:defRPr/>
                      </a:pPr>
                      <a:endParaRPr lang="en-US" sz="1000" b="1" i="0" u="none" strike="noStrike" dirty="0" smtClean="0">
                        <a:solidFill>
                          <a:srgbClr val="000000"/>
                        </a:solidFill>
                        <a:effectLst/>
                        <a:latin typeface="Arial" pitchFamily="34" charset="0"/>
                        <a:cs typeface="Arial"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tcPr>
                </a:tc>
                <a:tc hMerge="1">
                  <a:txBody>
                    <a:bodyPr/>
                    <a:lstStyle/>
                    <a:p>
                      <a:pPr marL="0" marR="0" indent="0" algn="ctr" defTabSz="457200" rtl="0" eaLnBrk="1" fontAlgn="b" latinLnBrk="0" hangingPunct="1">
                        <a:lnSpc>
                          <a:spcPct val="100000"/>
                        </a:lnSpc>
                        <a:spcBef>
                          <a:spcPts val="0"/>
                        </a:spcBef>
                        <a:spcAft>
                          <a:spcPts val="0"/>
                        </a:spcAft>
                        <a:buClrTx/>
                        <a:buSzTx/>
                        <a:buFontTx/>
                        <a:buNone/>
                        <a:tabLst/>
                        <a:defRPr/>
                      </a:pPr>
                      <a:endParaRPr lang="en-US" sz="1000" b="1" i="0" u="none" strike="noStrike" dirty="0" smtClean="0">
                        <a:solidFill>
                          <a:srgbClr val="000000"/>
                        </a:solidFill>
                        <a:effectLst/>
                        <a:latin typeface="Arial" pitchFamily="34" charset="0"/>
                        <a:cs typeface="Arial"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tcPr>
                </a:tc>
                <a:tc hMerge="1">
                  <a:txBody>
                    <a:bodyPr/>
                    <a:lstStyle/>
                    <a:p>
                      <a:pPr algn="ctr" fontAlgn="b"/>
                      <a:endParaRPr lang="en-US" sz="1400" b="1" i="0" u="none" strike="noStrike" dirty="0">
                        <a:solidFill>
                          <a:srgbClr val="000000"/>
                        </a:solidFill>
                        <a:effectLst/>
                        <a:latin typeface="+mn-lt"/>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gridSpan="6">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400" b="1" i="0" u="none" strike="noStrike" dirty="0" smtClean="0">
                          <a:solidFill>
                            <a:schemeClr val="tx1">
                              <a:lumMod val="95000"/>
                              <a:lumOff val="5000"/>
                            </a:schemeClr>
                          </a:solidFill>
                          <a:effectLst/>
                          <a:latin typeface="+mn-lt"/>
                          <a:cs typeface="Arial" pitchFamily="34" charset="0"/>
                        </a:rPr>
                        <a:t>QUARTER</a:t>
                      </a:r>
                      <a:r>
                        <a:rPr lang="en-US" sz="1400" b="1" i="0" u="none" strike="noStrike" baseline="0" dirty="0" smtClean="0">
                          <a:solidFill>
                            <a:schemeClr val="tx1">
                              <a:lumMod val="95000"/>
                              <a:lumOff val="5000"/>
                            </a:schemeClr>
                          </a:solidFill>
                          <a:effectLst/>
                          <a:latin typeface="+mn-lt"/>
                          <a:cs typeface="Arial" pitchFamily="34" charset="0"/>
                        </a:rPr>
                        <a:t> 1 (2019/20)</a:t>
                      </a:r>
                      <a:endParaRPr lang="en-US" sz="1400" b="1" i="0" u="none" strike="noStrike" dirty="0" smtClean="0">
                        <a:solidFill>
                          <a:schemeClr val="tx1">
                            <a:lumMod val="95000"/>
                            <a:lumOff val="5000"/>
                          </a:schemeClr>
                        </a:solidFill>
                        <a:effectLst/>
                        <a:latin typeface="+mn-lt"/>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pPr algn="l" fontAlgn="b"/>
                      <a:endParaRPr lang="en-US" sz="1000" b="1" i="0" u="none" strike="noStrike" dirty="0">
                        <a:solidFill>
                          <a:srgbClr val="000000"/>
                        </a:solidFill>
                        <a:effectLst/>
                        <a:latin typeface="Arial" pitchFamily="34" charset="0"/>
                        <a:cs typeface="Arial" pitchFamily="34" charset="0"/>
                      </a:endParaRPr>
                    </a:p>
                  </a:txBody>
                  <a:tcPr marL="0" marR="0" marT="0"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ZA"/>
                    </a:p>
                  </a:txBody>
                  <a:tcPr/>
                </a:tc>
                <a:tc hMerge="1">
                  <a:txBody>
                    <a:bodyPr/>
                    <a:lstStyle/>
                    <a:p>
                      <a:pPr algn="ctr" fontAlgn="b"/>
                      <a:endParaRPr lang="en-US" sz="1000" b="1" i="0" u="none" strike="noStrike" dirty="0">
                        <a:solidFill>
                          <a:srgbClr val="000000"/>
                        </a:solidFill>
                        <a:effectLst/>
                        <a:latin typeface="Arial" pitchFamily="34" charset="0"/>
                        <a:cs typeface="Arial"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algn="ctr" fontAlgn="b"/>
                      <a:endParaRPr lang="en-US" sz="1000" b="1" i="0" u="none" strike="noStrike" dirty="0">
                        <a:solidFill>
                          <a:srgbClr val="000000"/>
                        </a:solidFill>
                        <a:effectLst/>
                        <a:latin typeface="Arial" pitchFamily="34" charset="0"/>
                        <a:cs typeface="Arial" pitchFamily="34" charset="0"/>
                      </a:endParaRPr>
                    </a:p>
                  </a:txBody>
                  <a:tcPr marL="0" marR="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tcPr>
                </a:tc>
                <a:tc hMerge="1">
                  <a:txBody>
                    <a:bodyPr/>
                    <a:lstStyle/>
                    <a:p>
                      <a:pPr algn="ctr" fontAlgn="b"/>
                      <a:endParaRPr lang="en-US" sz="1000" b="1" i="0" u="none" strike="noStrike" dirty="0">
                        <a:solidFill>
                          <a:srgbClr val="000000"/>
                        </a:solidFill>
                        <a:effectLst/>
                        <a:latin typeface="Arial" pitchFamily="34" charset="0"/>
                        <a:cs typeface="Arial"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tcPr>
                </a:tc>
                <a:tc>
                  <a:txBody>
                    <a:bodyPr/>
                    <a:lstStyle/>
                    <a:p>
                      <a:pPr algn="ctr" fontAlgn="b"/>
                      <a:endParaRPr lang="en-US" sz="1400" b="1" i="0" u="none" strike="noStrike" dirty="0">
                        <a:solidFill>
                          <a:srgbClr val="FF0000"/>
                        </a:solidFill>
                        <a:effectLst/>
                        <a:latin typeface="+mn-lt"/>
                        <a:cs typeface="Arial"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0"/>
                  </a:ext>
                </a:extLst>
              </a:tr>
              <a:tr h="829340">
                <a:tc>
                  <a:txBody>
                    <a:bodyPr/>
                    <a:lstStyle/>
                    <a:p>
                      <a:pPr algn="ctr" fontAlgn="b"/>
                      <a:r>
                        <a:rPr lang="en-US" sz="1400" b="1" i="0" u="none" strike="noStrike" dirty="0" smtClean="0">
                          <a:solidFill>
                            <a:srgbClr val="000000"/>
                          </a:solidFill>
                          <a:effectLst/>
                          <a:latin typeface="+mn-lt"/>
                          <a:cs typeface="Arial" pitchFamily="34" charset="0"/>
                        </a:rPr>
                        <a:t>Category</a:t>
                      </a:r>
                      <a:r>
                        <a:rPr lang="en-US" sz="1400" b="1" i="0" u="none" strike="noStrike" baseline="0" dirty="0" smtClean="0">
                          <a:solidFill>
                            <a:srgbClr val="000000"/>
                          </a:solidFill>
                          <a:effectLst/>
                          <a:latin typeface="+mn-lt"/>
                          <a:cs typeface="Arial" pitchFamily="34" charset="0"/>
                        </a:rPr>
                        <a:t> </a:t>
                      </a:r>
                      <a:endParaRPr lang="en-US" sz="1400" b="1" i="0" u="none" strike="noStrike" dirty="0">
                        <a:solidFill>
                          <a:srgbClr val="000000"/>
                        </a:solidFill>
                        <a:effectLst/>
                        <a:latin typeface="+mn-lt"/>
                        <a:cs typeface="Arial"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US" sz="1400" b="1" u="none" strike="noStrike" dirty="0">
                          <a:effectLst/>
                          <a:latin typeface="+mn-lt"/>
                          <a:cs typeface="Arial" pitchFamily="34" charset="0"/>
                        </a:rPr>
                        <a:t>Opening </a:t>
                      </a:r>
                      <a:r>
                        <a:rPr lang="en-US" sz="1400" b="1" u="none" strike="noStrike" dirty="0" smtClean="0">
                          <a:effectLst/>
                          <a:latin typeface="+mn-lt"/>
                          <a:cs typeface="Arial" pitchFamily="34" charset="0"/>
                        </a:rPr>
                        <a:t>01/04/2018</a:t>
                      </a:r>
                      <a:endParaRPr lang="en-US" sz="1400" b="1" i="0" u="none" strike="noStrike" dirty="0">
                        <a:solidFill>
                          <a:srgbClr val="000000"/>
                        </a:solidFill>
                        <a:effectLst/>
                        <a:latin typeface="+mn-lt"/>
                        <a:cs typeface="Arial"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400" b="1" u="none" strike="noStrike" dirty="0" smtClean="0">
                          <a:effectLst/>
                          <a:latin typeface="+mn-lt"/>
                          <a:cs typeface="Arial" pitchFamily="34" charset="0"/>
                        </a:rPr>
                        <a:t>Application received </a:t>
                      </a:r>
                      <a:endParaRPr lang="en-US" sz="1400" b="1" i="0" u="none" strike="noStrike" dirty="0" smtClean="0">
                        <a:solidFill>
                          <a:srgbClr val="000000"/>
                        </a:solidFill>
                        <a:effectLst/>
                        <a:latin typeface="+mn-lt"/>
                        <a:cs typeface="Arial"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mn-lt"/>
                          <a:cs typeface="Arial" pitchFamily="34" charset="0"/>
                        </a:rPr>
                        <a:t>Approved</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mn-lt"/>
                          <a:cs typeface="Arial" pitchFamily="34" charset="0"/>
                        </a:rPr>
                        <a:t>Deferred</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mn-lt"/>
                          <a:cs typeface="Arial" pitchFamily="34" charset="0"/>
                        </a:rPr>
                        <a:t>Rejected</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mn-lt"/>
                          <a:cs typeface="Arial" pitchFamily="34" charset="0"/>
                        </a:rPr>
                        <a:t>Files closed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400" b="1" u="none" strike="noStrike" dirty="0" smtClean="0">
                          <a:solidFill>
                            <a:schemeClr val="tx1"/>
                          </a:solidFill>
                          <a:effectLst/>
                          <a:latin typeface="+mn-lt"/>
                          <a:cs typeface="Arial" pitchFamily="34" charset="0"/>
                        </a:rPr>
                        <a:t>Closing 31/3/2019</a:t>
                      </a:r>
                    </a:p>
                    <a:p>
                      <a:pPr marL="0" marR="0" indent="0" algn="ctr" defTabSz="457200" rtl="0" eaLnBrk="1" fontAlgn="b" latinLnBrk="0" hangingPunct="1">
                        <a:lnSpc>
                          <a:spcPct val="100000"/>
                        </a:lnSpc>
                        <a:spcBef>
                          <a:spcPts val="0"/>
                        </a:spcBef>
                        <a:spcAft>
                          <a:spcPts val="0"/>
                        </a:spcAft>
                        <a:buClrTx/>
                        <a:buSzTx/>
                        <a:buFontTx/>
                        <a:buNone/>
                        <a:tabLst/>
                        <a:defRPr/>
                      </a:pPr>
                      <a:endParaRPr lang="en-US" sz="1400" b="1" u="none" strike="noStrike" dirty="0" smtClean="0">
                        <a:solidFill>
                          <a:schemeClr val="tx1"/>
                        </a:solidFill>
                        <a:effectLst/>
                        <a:latin typeface="+mn-lt"/>
                        <a:cs typeface="Arial" pitchFamily="34" charset="0"/>
                      </a:endParaRPr>
                    </a:p>
                    <a:p>
                      <a:pPr marL="0" marR="0" indent="0" algn="ctr" defTabSz="457200" rtl="0" eaLnBrk="1" fontAlgn="b" latinLnBrk="0" hangingPunct="1">
                        <a:lnSpc>
                          <a:spcPct val="100000"/>
                        </a:lnSpc>
                        <a:spcBef>
                          <a:spcPts val="0"/>
                        </a:spcBef>
                        <a:spcAft>
                          <a:spcPts val="0"/>
                        </a:spcAft>
                        <a:buClrTx/>
                        <a:buSzTx/>
                        <a:buFontTx/>
                        <a:buNone/>
                        <a:tabLst/>
                        <a:defRPr/>
                      </a:pPr>
                      <a:r>
                        <a:rPr lang="en-US" sz="1400" b="1" u="none" strike="noStrike" dirty="0" smtClean="0">
                          <a:solidFill>
                            <a:schemeClr val="tx1"/>
                          </a:solidFill>
                          <a:effectLst/>
                          <a:latin typeface="+mn-lt"/>
                          <a:cs typeface="Arial" pitchFamily="34" charset="0"/>
                        </a:rPr>
                        <a:t>Opening 01/04/2019</a:t>
                      </a:r>
                      <a:endParaRPr lang="en-US" sz="1400" b="1" i="0" u="none" strike="noStrike" dirty="0" smtClean="0">
                        <a:solidFill>
                          <a:schemeClr val="tx1"/>
                        </a:solidFill>
                        <a:effectLst/>
                        <a:latin typeface="+mn-lt"/>
                        <a:cs typeface="Arial"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US" sz="1400" b="1" i="0" u="none" strike="noStrike" dirty="0" smtClean="0">
                          <a:solidFill>
                            <a:schemeClr val="tx1"/>
                          </a:solidFill>
                          <a:effectLst/>
                          <a:latin typeface="+mn-lt"/>
                          <a:cs typeface="Arial" pitchFamily="34" charset="0"/>
                        </a:rPr>
                        <a:t>Applications</a:t>
                      </a:r>
                      <a:r>
                        <a:rPr lang="en-US" sz="1400" b="1" i="0" u="none" strike="noStrike" baseline="0" dirty="0" smtClean="0">
                          <a:solidFill>
                            <a:schemeClr val="tx1"/>
                          </a:solidFill>
                          <a:effectLst/>
                          <a:latin typeface="+mn-lt"/>
                          <a:cs typeface="Arial" pitchFamily="34" charset="0"/>
                        </a:rPr>
                        <a:t> received</a:t>
                      </a:r>
                      <a:endParaRPr lang="en-US" sz="1400" b="1" i="0" u="none" strike="noStrike" dirty="0">
                        <a:solidFill>
                          <a:schemeClr val="tx1"/>
                        </a:solidFill>
                        <a:effectLst/>
                        <a:latin typeface="+mn-lt"/>
                        <a:cs typeface="Arial"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US" sz="1400" b="1" u="none" strike="noStrike" dirty="0" smtClean="0">
                          <a:solidFill>
                            <a:schemeClr val="tx1"/>
                          </a:solidFill>
                          <a:effectLst/>
                          <a:latin typeface="+mn-lt"/>
                          <a:cs typeface="Arial" pitchFamily="34" charset="0"/>
                        </a:rPr>
                        <a:t>Approved</a:t>
                      </a:r>
                      <a:endParaRPr lang="en-US" sz="1400" b="1" i="0" u="none" strike="noStrike" dirty="0">
                        <a:solidFill>
                          <a:schemeClr val="tx1"/>
                        </a:solidFill>
                        <a:effectLst/>
                        <a:latin typeface="+mn-lt"/>
                        <a:cs typeface="Arial"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US" sz="1400" b="1" u="none" strike="noStrike" dirty="0" smtClean="0">
                          <a:solidFill>
                            <a:schemeClr val="tx1"/>
                          </a:solidFill>
                          <a:effectLst/>
                          <a:latin typeface="+mn-lt"/>
                          <a:cs typeface="Arial" pitchFamily="34" charset="0"/>
                        </a:rPr>
                        <a:t>Deferred</a:t>
                      </a:r>
                      <a:endParaRPr lang="en-US" sz="1400" b="1" i="0" u="none" strike="noStrike" dirty="0">
                        <a:solidFill>
                          <a:schemeClr val="tx1"/>
                        </a:solidFill>
                        <a:effectLst/>
                        <a:latin typeface="+mn-lt"/>
                        <a:cs typeface="Arial"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US" sz="1400" b="1" u="none" strike="noStrike" dirty="0" smtClean="0">
                          <a:solidFill>
                            <a:schemeClr val="tx1"/>
                          </a:solidFill>
                          <a:effectLst/>
                          <a:latin typeface="+mn-lt"/>
                          <a:cs typeface="Arial" pitchFamily="34" charset="0"/>
                        </a:rPr>
                        <a:t>Rejected</a:t>
                      </a:r>
                      <a:endParaRPr lang="en-US" sz="1400" b="1" i="0" u="none" strike="noStrike" dirty="0">
                        <a:solidFill>
                          <a:schemeClr val="tx1"/>
                        </a:solidFill>
                        <a:effectLst/>
                        <a:latin typeface="+mn-lt"/>
                        <a:cs typeface="Arial"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US" sz="1400" b="1" u="none" strike="noStrike" dirty="0" smtClean="0">
                          <a:solidFill>
                            <a:schemeClr val="tx1"/>
                          </a:solidFill>
                          <a:effectLst/>
                          <a:latin typeface="+mn-lt"/>
                          <a:cs typeface="Arial" pitchFamily="34" charset="0"/>
                        </a:rPr>
                        <a:t>Files closed</a:t>
                      </a:r>
                      <a:endParaRPr lang="en-US" sz="1400" b="1" i="0" u="none" strike="noStrike" dirty="0">
                        <a:solidFill>
                          <a:schemeClr val="tx1"/>
                        </a:solidFill>
                        <a:effectLst/>
                        <a:latin typeface="+mn-lt"/>
                        <a:cs typeface="Arial"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US" sz="1400" b="1" u="none" strike="noStrike" dirty="0" smtClean="0">
                          <a:solidFill>
                            <a:schemeClr val="tx1"/>
                          </a:solidFill>
                          <a:effectLst/>
                          <a:latin typeface="+mn-lt"/>
                          <a:cs typeface="Arial" pitchFamily="34" charset="0"/>
                        </a:rPr>
                        <a:t>Closing 31 June 2019</a:t>
                      </a:r>
                      <a:endParaRPr lang="en-US" sz="1400" b="1" i="0" u="none" strike="noStrike" dirty="0">
                        <a:solidFill>
                          <a:schemeClr val="tx1"/>
                        </a:solidFill>
                        <a:effectLst/>
                        <a:latin typeface="+mn-lt"/>
                        <a:cs typeface="Arial"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1"/>
                  </a:ext>
                </a:extLst>
              </a:tr>
              <a:tr h="492837">
                <a:tc>
                  <a:txBody>
                    <a:bodyPr/>
                    <a:lstStyle/>
                    <a:p>
                      <a:pPr algn="ctr" fontAlgn="b"/>
                      <a:r>
                        <a:rPr lang="en-US" sz="1000" b="1" i="0" u="none" strike="noStrike" dirty="0" smtClean="0">
                          <a:solidFill>
                            <a:schemeClr val="tx1"/>
                          </a:solidFill>
                          <a:effectLst/>
                          <a:latin typeface="Arial" pitchFamily="34" charset="0"/>
                          <a:cs typeface="Arial" pitchFamily="34" charset="0"/>
                        </a:rPr>
                        <a:t>1</a:t>
                      </a:r>
                      <a:r>
                        <a:rPr lang="en-US" sz="1000" b="1" i="0" u="none" strike="noStrike" baseline="0" dirty="0" smtClean="0">
                          <a:solidFill>
                            <a:schemeClr val="tx1"/>
                          </a:solidFill>
                          <a:effectLst/>
                          <a:latin typeface="Arial" pitchFamily="34" charset="0"/>
                          <a:cs typeface="Arial" pitchFamily="34" charset="0"/>
                        </a:rPr>
                        <a:t> – 7 Years</a:t>
                      </a:r>
                      <a:endParaRPr lang="en-US" sz="1000" b="1" i="0" u="none" strike="noStrike" dirty="0">
                        <a:solidFill>
                          <a:schemeClr val="tx1"/>
                        </a:solidFill>
                        <a:effectLst/>
                        <a:latin typeface="Arial" pitchFamily="34" charset="0"/>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ZA" sz="1000" b="0" i="0" u="none" strike="noStrike" dirty="0">
                          <a:solidFill>
                            <a:srgbClr val="000000"/>
                          </a:solidFill>
                          <a:effectLst/>
                          <a:latin typeface="Arial" panose="020B0604020202020204" pitchFamily="34" charset="0"/>
                          <a:cs typeface="Arial" panose="020B0604020202020204" pitchFamily="34" charset="0"/>
                        </a:rPr>
                        <a:t>1449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ZA" sz="1000" b="0" i="0" u="none" strike="noStrike" dirty="0">
                          <a:solidFill>
                            <a:srgbClr val="000000"/>
                          </a:solidFill>
                          <a:effectLst/>
                          <a:latin typeface="Arial" panose="020B0604020202020204" pitchFamily="34" charset="0"/>
                          <a:cs typeface="Arial" panose="020B0604020202020204" pitchFamily="34" charset="0"/>
                        </a:rPr>
                        <a:t>2929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ZA" sz="1000" b="0" i="0" u="none" strike="noStrike">
                          <a:solidFill>
                            <a:srgbClr val="000000"/>
                          </a:solidFill>
                          <a:effectLst/>
                          <a:latin typeface="Arial" panose="020B0604020202020204" pitchFamily="34" charset="0"/>
                          <a:cs typeface="Arial" panose="020B0604020202020204" pitchFamily="34" charset="0"/>
                        </a:rPr>
                        <a:t>2793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ZA" sz="1000" b="0" i="0" u="none" strike="noStrike">
                          <a:solidFill>
                            <a:srgbClr val="000000"/>
                          </a:solidFill>
                          <a:effectLst/>
                          <a:latin typeface="Arial" panose="020B0604020202020204" pitchFamily="34" charset="0"/>
                          <a:cs typeface="Arial" panose="020B0604020202020204" pitchFamily="34" charset="0"/>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ZA" sz="1000" b="0" i="0" u="none" strike="noStrike">
                          <a:solidFill>
                            <a:srgbClr val="000000"/>
                          </a:solidFill>
                          <a:effectLst/>
                          <a:latin typeface="Arial" panose="020B0604020202020204" pitchFamily="34" charset="0"/>
                          <a:cs typeface="Arial" panose="020B0604020202020204" pitchFamily="34"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ZA" sz="1000" b="0" i="0" u="none" strike="noStrike">
                          <a:solidFill>
                            <a:srgbClr val="000000"/>
                          </a:solidFill>
                          <a:effectLst/>
                          <a:latin typeface="Arial" panose="020B0604020202020204" pitchFamily="34" charset="0"/>
                          <a:cs typeface="Arial" panose="020B0604020202020204" pitchFamily="34" charset="0"/>
                        </a:rPr>
                        <a:t>889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ZA" sz="1000" b="0" i="0" u="none" strike="noStrike">
                          <a:solidFill>
                            <a:srgbClr val="000000"/>
                          </a:solidFill>
                          <a:effectLst/>
                          <a:latin typeface="Arial" panose="020B0604020202020204" pitchFamily="34" charset="0"/>
                          <a:cs typeface="Arial" panose="020B0604020202020204" pitchFamily="34" charset="0"/>
                        </a:rPr>
                        <a:t>555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ZA" sz="1000" b="0" i="0" u="none" strike="noStrike">
                          <a:solidFill>
                            <a:srgbClr val="000000"/>
                          </a:solidFill>
                          <a:effectLst/>
                          <a:latin typeface="Arial" panose="020B0604020202020204" pitchFamily="34" charset="0"/>
                          <a:cs typeface="Arial" panose="020B0604020202020204" pitchFamily="34" charset="0"/>
                        </a:rPr>
                        <a:t>613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
                      <a:r>
                        <a:rPr lang="en-ZA" sz="1000" b="0" i="0" u="none" strike="noStrike">
                          <a:solidFill>
                            <a:srgbClr val="000000"/>
                          </a:solidFill>
                          <a:effectLst/>
                          <a:latin typeface="Arial" panose="020B0604020202020204" pitchFamily="34" charset="0"/>
                          <a:cs typeface="Arial" panose="020B0604020202020204" pitchFamily="34" charset="0"/>
                        </a:rPr>
                        <a:t>463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
                      <a:r>
                        <a:rPr lang="en-ZA" sz="1000" b="0" i="0" u="none" strike="noStrike">
                          <a:solidFill>
                            <a:srgbClr val="000000"/>
                          </a:solidFill>
                          <a:effectLst/>
                          <a:latin typeface="Arial" panose="020B0604020202020204" pitchFamily="34" charset="0"/>
                          <a:cs typeface="Arial" panose="020B0604020202020204" pitchFamily="34" charset="0"/>
                        </a:rPr>
                        <a:t>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ZA" sz="1000" b="0" i="0" u="none" strike="noStrike">
                          <a:solidFill>
                            <a:srgbClr val="000000"/>
                          </a:solidFill>
                          <a:effectLst/>
                          <a:latin typeface="Arial" panose="020B0604020202020204" pitchFamily="34" charset="0"/>
                          <a:cs typeface="Arial" panose="020B0604020202020204" pitchFamily="34" charset="0"/>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ZA" sz="1000" b="0" i="0" u="none" strike="noStrike">
                          <a:solidFill>
                            <a:srgbClr val="000000"/>
                          </a:solidFill>
                          <a:effectLst/>
                          <a:latin typeface="Arial" panose="020B0604020202020204" pitchFamily="34" charset="0"/>
                          <a:cs typeface="Arial" panose="020B0604020202020204" pitchFamily="34" charset="0"/>
                        </a:rPr>
                        <a:t>170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ZA" sz="1000" b="0" i="0" u="none" strike="noStrike" dirty="0">
                          <a:solidFill>
                            <a:srgbClr val="000000"/>
                          </a:solidFill>
                          <a:effectLst/>
                          <a:latin typeface="Arial" panose="020B0604020202020204" pitchFamily="34" charset="0"/>
                          <a:cs typeface="Arial" panose="020B0604020202020204" pitchFamily="34" charset="0"/>
                        </a:rPr>
                        <a:t>696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r h="492837">
                <a:tc>
                  <a:txBody>
                    <a:bodyPr/>
                    <a:lstStyle/>
                    <a:p>
                      <a:pPr algn="ctr" fontAlgn="b"/>
                      <a:r>
                        <a:rPr lang="en-US" sz="1000" b="1" i="0" u="none" strike="noStrike" dirty="0" smtClean="0">
                          <a:solidFill>
                            <a:schemeClr val="tx1"/>
                          </a:solidFill>
                          <a:effectLst/>
                          <a:latin typeface="Arial" pitchFamily="34" charset="0"/>
                          <a:cs typeface="Arial" pitchFamily="34" charset="0"/>
                        </a:rPr>
                        <a:t>7 – 14 Years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ZA" sz="1100" b="0" i="0" u="none" strike="noStrike" dirty="0">
                          <a:solidFill>
                            <a:srgbClr val="000000"/>
                          </a:solidFill>
                          <a:effectLst/>
                          <a:latin typeface="Arial" panose="020B0604020202020204" pitchFamily="34" charset="0"/>
                          <a:cs typeface="Arial" panose="020B0604020202020204" pitchFamily="34" charset="0"/>
                        </a:rPr>
                        <a:t>169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ZA" sz="1100" b="0" i="0" u="none" strike="noStrike" dirty="0">
                          <a:solidFill>
                            <a:srgbClr val="000000"/>
                          </a:solidFill>
                          <a:effectLst/>
                          <a:latin typeface="Arial" panose="020B0604020202020204" pitchFamily="34" charset="0"/>
                          <a:cs typeface="Arial" panose="020B0604020202020204" pitchFamily="34" charset="0"/>
                        </a:rPr>
                        <a:t>614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ZA" sz="1100" b="0" i="0" u="none" strike="noStrike" dirty="0">
                          <a:solidFill>
                            <a:srgbClr val="000000"/>
                          </a:solidFill>
                          <a:effectLst/>
                          <a:latin typeface="Arial" panose="020B0604020202020204" pitchFamily="34" charset="0"/>
                          <a:cs typeface="Arial" panose="020B0604020202020204" pitchFamily="34" charset="0"/>
                        </a:rPr>
                        <a:t>498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ZA" sz="1100" b="0" i="0" u="none" strike="noStrike" dirty="0">
                          <a:solidFill>
                            <a:srgbClr val="000000"/>
                          </a:solidFill>
                          <a:effectLst/>
                          <a:latin typeface="Arial" panose="020B0604020202020204" pitchFamily="34" charset="0"/>
                          <a:cs typeface="Arial" panose="020B0604020202020204" pitchFamily="34" charset="0"/>
                        </a:rPr>
                        <a:t>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ZA" sz="1100" b="0" i="0" u="none" strike="noStrike" dirty="0">
                          <a:solidFill>
                            <a:srgbClr val="000000"/>
                          </a:solidFill>
                          <a:effectLst/>
                          <a:latin typeface="Arial" panose="020B0604020202020204" pitchFamily="34" charset="0"/>
                          <a:cs typeface="Arial" panose="020B0604020202020204" pitchFamily="34"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ZA" sz="1100" b="0" i="0" u="none" strike="noStrike" dirty="0">
                          <a:solidFill>
                            <a:srgbClr val="000000"/>
                          </a:solidFill>
                          <a:effectLst/>
                          <a:latin typeface="Arial" panose="020B0604020202020204" pitchFamily="34" charset="0"/>
                          <a:cs typeface="Arial" panose="020B0604020202020204" pitchFamily="34" charset="0"/>
                        </a:rPr>
                        <a:t>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ZA" sz="1100" b="0" i="0" u="none" strike="noStrike" dirty="0">
                          <a:solidFill>
                            <a:srgbClr val="000000"/>
                          </a:solidFill>
                          <a:effectLst/>
                          <a:latin typeface="Arial" panose="020B0604020202020204" pitchFamily="34" charset="0"/>
                          <a:cs typeface="Arial" panose="020B0604020202020204" pitchFamily="34" charset="0"/>
                        </a:rPr>
                        <a:t>134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ZA" sz="1100" b="0" i="0" u="none" strike="noStrike" dirty="0">
                          <a:solidFill>
                            <a:srgbClr val="000000"/>
                          </a:solidFill>
                          <a:effectLst/>
                          <a:latin typeface="Arial" panose="020B0604020202020204" pitchFamily="34" charset="0"/>
                          <a:cs typeface="Arial" panose="020B0604020202020204" pitchFamily="34" charset="0"/>
                        </a:rPr>
                        <a:t>111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
                      <a:r>
                        <a:rPr lang="en-ZA" sz="1100" b="0" i="0" u="none" strike="noStrike">
                          <a:solidFill>
                            <a:srgbClr val="000000"/>
                          </a:solidFill>
                          <a:effectLst/>
                          <a:latin typeface="Arial" panose="020B0604020202020204" pitchFamily="34" charset="0"/>
                          <a:cs typeface="Arial" panose="020B0604020202020204" pitchFamily="34" charset="0"/>
                        </a:rPr>
                        <a:t>112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
                      <a:r>
                        <a:rPr lang="en-ZA" sz="1100" b="0" i="0" u="none" strike="noStrike">
                          <a:solidFill>
                            <a:srgbClr val="000000"/>
                          </a:solidFill>
                          <a:effectLst/>
                          <a:latin typeface="Arial" panose="020B0604020202020204" pitchFamily="34" charset="0"/>
                          <a:cs typeface="Arial" panose="020B0604020202020204"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ZA" sz="1100" b="0" i="0" u="none" strike="noStrike">
                          <a:solidFill>
                            <a:srgbClr val="000000"/>
                          </a:solidFill>
                          <a:effectLst/>
                          <a:latin typeface="Arial" panose="020B0604020202020204" pitchFamily="34" charset="0"/>
                          <a:cs typeface="Arial" panose="020B0604020202020204" pitchFamily="34"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ZA" sz="1100" b="0" i="0" u="none" strike="noStrike">
                          <a:solidFill>
                            <a:srgbClr val="000000"/>
                          </a:solidFill>
                          <a:effectLst/>
                          <a:latin typeface="Arial" panose="020B0604020202020204" pitchFamily="34" charset="0"/>
                          <a:cs typeface="Arial" panose="020B0604020202020204" pitchFamily="34" charset="0"/>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ZA" sz="1100" b="0" i="0" u="none" strike="noStrike" dirty="0">
                          <a:solidFill>
                            <a:srgbClr val="000000"/>
                          </a:solidFill>
                          <a:effectLst/>
                          <a:latin typeface="Arial" panose="020B0604020202020204" pitchFamily="34" charset="0"/>
                          <a:cs typeface="Arial" panose="020B0604020202020204" pitchFamily="34" charset="0"/>
                        </a:rPr>
                        <a:t>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3"/>
                  </a:ext>
                </a:extLst>
              </a:tr>
              <a:tr h="651087">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15 and Above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432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1194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863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144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176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344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289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175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350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4"/>
                  </a:ext>
                </a:extLst>
              </a:tr>
              <a:tr h="492837">
                <a:tc>
                  <a:txBody>
                    <a:bodyPr/>
                    <a:lstStyle/>
                    <a:p>
                      <a:pPr algn="ctr" fontAlgn="b"/>
                      <a:r>
                        <a:rPr lang="en-US" sz="1000" b="1" i="0" u="none" strike="noStrike" dirty="0" smtClean="0">
                          <a:solidFill>
                            <a:schemeClr val="tx1"/>
                          </a:solidFill>
                          <a:effectLst/>
                          <a:latin typeface="Arial" pitchFamily="34" charset="0"/>
                          <a:cs typeface="Arial" pitchFamily="34" charset="0"/>
                        </a:rPr>
                        <a:t>Total </a:t>
                      </a:r>
                      <a:endParaRPr lang="en-US" sz="1000" b="1" i="0" u="none" strike="noStrike" dirty="0">
                        <a:solidFill>
                          <a:schemeClr val="tx1"/>
                        </a:solidFill>
                        <a:effectLst/>
                        <a:latin typeface="Arial" pitchFamily="34" charset="0"/>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2050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000" b="1" i="0" u="none" strike="noStrike">
                          <a:solidFill>
                            <a:srgbClr val="000000"/>
                          </a:solidFill>
                          <a:effectLst/>
                          <a:latin typeface="Arial" panose="020B0604020202020204" pitchFamily="34" charset="0"/>
                          <a:cs typeface="Arial" panose="020B0604020202020204" pitchFamily="34" charset="0"/>
                        </a:rPr>
                        <a:t>4737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000" b="1" i="0" u="none" strike="noStrike">
                          <a:solidFill>
                            <a:srgbClr val="000000"/>
                          </a:solidFill>
                          <a:effectLst/>
                          <a:latin typeface="Arial" panose="020B0604020202020204" pitchFamily="34" charset="0"/>
                          <a:cs typeface="Arial" panose="020B0604020202020204" pitchFamily="34" charset="0"/>
                        </a:rPr>
                        <a:t>4154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000" b="1" i="0" u="none" strike="noStrike">
                          <a:solidFill>
                            <a:srgbClr val="000000"/>
                          </a:solidFill>
                          <a:effectLst/>
                          <a:latin typeface="Arial" panose="020B0604020202020204" pitchFamily="34" charset="0"/>
                          <a:cs typeface="Arial" panose="020B0604020202020204" pitchFamily="34" charset="0"/>
                        </a:rPr>
                        <a:t>213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000" b="1" i="0" u="none" strike="noStrike">
                          <a:solidFill>
                            <a:srgbClr val="000000"/>
                          </a:solidFill>
                          <a:effectLst/>
                          <a:latin typeface="Arial" panose="020B0604020202020204" pitchFamily="34" charset="0"/>
                          <a:cs typeface="Arial" panose="020B0604020202020204" pitchFamily="34" charset="0"/>
                        </a:rPr>
                        <a:t>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000" b="1" i="0" u="none" strike="noStrike">
                          <a:solidFill>
                            <a:srgbClr val="000000"/>
                          </a:solidFill>
                          <a:effectLst/>
                          <a:latin typeface="Arial" panose="020B0604020202020204" pitchFamily="34" charset="0"/>
                          <a:cs typeface="Arial" panose="020B0604020202020204" pitchFamily="34" charset="0"/>
                        </a:rPr>
                        <a:t>1163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000" b="1" i="0" u="none" strike="noStrike">
                          <a:solidFill>
                            <a:srgbClr val="000000"/>
                          </a:solidFill>
                          <a:effectLst/>
                          <a:latin typeface="Arial" panose="020B0604020202020204" pitchFamily="34" charset="0"/>
                          <a:cs typeface="Arial" panose="020B0604020202020204" pitchFamily="34" charset="0"/>
                        </a:rPr>
                        <a:t>1033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1013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000" b="1" i="0" u="none" strike="noStrike">
                          <a:solidFill>
                            <a:srgbClr val="000000"/>
                          </a:solidFill>
                          <a:effectLst/>
                          <a:latin typeface="Arial" panose="020B0604020202020204" pitchFamily="34" charset="0"/>
                          <a:cs typeface="Arial" panose="020B0604020202020204" pitchFamily="34" charset="0"/>
                        </a:rPr>
                        <a:t>750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000" b="1" i="0" u="none" strike="noStrike">
                          <a:solidFill>
                            <a:srgbClr val="000000"/>
                          </a:solidFill>
                          <a:effectLst/>
                          <a:latin typeface="Arial" panose="020B0604020202020204" pitchFamily="34" charset="0"/>
                          <a:cs typeface="Arial" panose="020B0604020202020204" pitchFamily="34" charset="0"/>
                        </a:rPr>
                        <a:t>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000" b="1" i="0" u="none" strike="noStrike">
                          <a:solidFill>
                            <a:srgbClr val="000000"/>
                          </a:solidFill>
                          <a:effectLst/>
                          <a:latin typeface="Arial" panose="020B0604020202020204" pitchFamily="34" charset="0"/>
                          <a:cs typeface="Arial" panose="020B0604020202020204" pitchFamily="34" charset="0"/>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000" b="1" i="0" u="none" strike="noStrike">
                          <a:solidFill>
                            <a:srgbClr val="000000"/>
                          </a:solidFill>
                          <a:effectLst/>
                          <a:latin typeface="Arial" panose="020B0604020202020204" pitchFamily="34" charset="0"/>
                          <a:cs typeface="Arial" panose="020B0604020202020204" pitchFamily="34" charset="0"/>
                        </a:rPr>
                        <a:t>205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1144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5"/>
                  </a:ext>
                </a:extLst>
              </a:tr>
            </a:tbl>
          </a:graphicData>
        </a:graphic>
      </p:graphicFrame>
      <p:sp>
        <p:nvSpPr>
          <p:cNvPr id="5" name="Slide Number Placeholder 4"/>
          <p:cNvSpPr>
            <a:spLocks noGrp="1"/>
          </p:cNvSpPr>
          <p:nvPr>
            <p:ph type="sldNum" sz="quarter" idx="12"/>
          </p:nvPr>
        </p:nvSpPr>
        <p:spPr>
          <a:xfrm>
            <a:off x="6553200" y="6356350"/>
            <a:ext cx="1826525" cy="365125"/>
          </a:xfrm>
        </p:spPr>
        <p:txBody>
          <a:bodyPr/>
          <a:lstStyle/>
          <a:p>
            <a:fld id="{2538E8B7-8BD9-9F48-9FB6-4E0DFEDB8449}" type="slidenum">
              <a:rPr lang="en-US" smtClean="0"/>
              <a:pPr/>
              <a:t>29</a:t>
            </a:fld>
            <a:endParaRPr lang="en-US" dirty="0"/>
          </a:p>
        </p:txBody>
      </p:sp>
    </p:spTree>
    <p:extLst>
      <p:ext uri="{BB962C8B-B14F-4D97-AF65-F5344CB8AC3E}">
        <p14:creationId xmlns:p14="http://schemas.microsoft.com/office/powerpoint/2010/main" xmlns="" val="2997556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16961"/>
            <a:ext cx="8229600" cy="341182"/>
          </a:xfrm>
        </p:spPr>
        <p:txBody>
          <a:bodyPr>
            <a:normAutofit fontScale="90000"/>
          </a:bodyPr>
          <a:lstStyle/>
          <a:p>
            <a:r>
              <a:rPr lang="en-US" sz="2000" b="1" dirty="0" smtClean="0">
                <a:solidFill>
                  <a:prstClr val="black"/>
                </a:solidFill>
                <a:latin typeface="Arial" panose="020B0604020202020204" pitchFamily="34" charset="0"/>
                <a:cs typeface="Arial" panose="020B0604020202020204" pitchFamily="34" charset="0"/>
              </a:rPr>
              <a:t>CONTENT</a:t>
            </a:r>
            <a:endParaRPr lang="en-US" sz="2000" b="1" dirty="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3662666780"/>
              </p:ext>
            </p:extLst>
          </p:nvPr>
        </p:nvGraphicFramePr>
        <p:xfrm>
          <a:off x="97971" y="314504"/>
          <a:ext cx="8882743" cy="5419989"/>
        </p:xfrm>
        <a:graphic>
          <a:graphicData uri="http://schemas.openxmlformats.org/drawingml/2006/table">
            <a:tbl>
              <a:tblPr/>
              <a:tblGrid>
                <a:gridCol w="7351984">
                  <a:extLst>
                    <a:ext uri="{9D8B030D-6E8A-4147-A177-3AD203B41FA5}">
                      <a16:colId xmlns:a16="http://schemas.microsoft.com/office/drawing/2014/main" xmlns="" val="20000"/>
                    </a:ext>
                  </a:extLst>
                </a:gridCol>
                <a:gridCol w="1530759">
                  <a:extLst>
                    <a:ext uri="{9D8B030D-6E8A-4147-A177-3AD203B41FA5}">
                      <a16:colId xmlns:a16="http://schemas.microsoft.com/office/drawing/2014/main" xmlns="" val="20001"/>
                    </a:ext>
                  </a:extLst>
                </a:gridCol>
              </a:tblGrid>
              <a:tr h="275989">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90000"/>
                        </a:lnSpc>
                        <a:spcBef>
                          <a:spcPct val="90000"/>
                        </a:spcBef>
                        <a:spcAft>
                          <a:spcPct val="0"/>
                        </a:spcAft>
                        <a:buClr>
                          <a:schemeClr val="bg2"/>
                        </a:buClr>
                        <a:buSzTx/>
                        <a:buFont typeface="Wingdings" pitchFamily="-65" charset="2"/>
                        <a:buNone/>
                        <a:tabLst/>
                      </a:pPr>
                      <a:r>
                        <a:rPr kumimoji="0" lang="en-ZA" sz="1400" b="1" i="0" u="none" strike="noStrike" cap="none" normalizeH="0" baseline="0" dirty="0" smtClean="0">
                          <a:ln>
                            <a:noFill/>
                          </a:ln>
                          <a:solidFill>
                            <a:schemeClr val="tx1"/>
                          </a:solidFill>
                          <a:effectLst/>
                          <a:latin typeface="Arial" charset="0"/>
                          <a:cs typeface="Arial" charset="0"/>
                        </a:rPr>
                        <a:t>CONTENT</a:t>
                      </a:r>
                      <a:endParaRPr kumimoji="0" lang="en-US" sz="1400" b="1" i="0" u="none" strike="noStrike" cap="none" normalizeH="0" baseline="0" dirty="0" smtClean="0">
                        <a:ln>
                          <a:noFill/>
                        </a:ln>
                        <a:solidFill>
                          <a:schemeClr val="tx1"/>
                        </a:solidFill>
                        <a:effectLst/>
                        <a:latin typeface="Arial Narrow" pitchFamily="34" charset="0"/>
                        <a:cs typeface="Arial" charset="0"/>
                      </a:endParaRPr>
                    </a:p>
                  </a:txBody>
                  <a:tcPr marT="45716" marB="45716"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C000"/>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90000"/>
                        </a:lnSpc>
                        <a:spcBef>
                          <a:spcPct val="90000"/>
                        </a:spcBef>
                        <a:spcAft>
                          <a:spcPct val="0"/>
                        </a:spcAft>
                        <a:buClr>
                          <a:schemeClr val="bg2"/>
                        </a:buClr>
                        <a:buSzTx/>
                        <a:buFont typeface="Wingdings" pitchFamily="-65" charset="2"/>
                        <a:buNone/>
                        <a:tabLst/>
                      </a:pPr>
                      <a:r>
                        <a:rPr kumimoji="0" lang="en-ZA" sz="1400" b="1" i="0" u="none" strike="noStrike" cap="none" normalizeH="0" baseline="0" dirty="0" smtClean="0">
                          <a:ln>
                            <a:noFill/>
                          </a:ln>
                          <a:solidFill>
                            <a:schemeClr val="tx1"/>
                          </a:solidFill>
                          <a:effectLst/>
                          <a:latin typeface="Arial" charset="0"/>
                          <a:cs typeface="Arial" charset="0"/>
                        </a:rPr>
                        <a:t>SLIDE NO.</a:t>
                      </a:r>
                      <a:endParaRPr kumimoji="0" lang="en-US" sz="1400" b="1" i="0" u="none" strike="noStrike" cap="none" normalizeH="0" baseline="0" dirty="0" smtClean="0">
                        <a:ln>
                          <a:noFill/>
                        </a:ln>
                        <a:solidFill>
                          <a:schemeClr val="tx1"/>
                        </a:solidFill>
                        <a:effectLst/>
                        <a:latin typeface="Arial" charset="0"/>
                        <a:cs typeface="Arial" charset="0"/>
                      </a:endParaRPr>
                    </a:p>
                  </a:txBody>
                  <a:tcPr marT="45716" marB="45716"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xmlns="" val="10000"/>
                  </a:ext>
                </a:extLst>
              </a:tr>
              <a:tr h="591456">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latin typeface="Arial Narrow" pitchFamily="34" charset="0"/>
                        </a:rPr>
                        <a:t>Background</a:t>
                      </a:r>
                      <a:r>
                        <a:rPr lang="en-GB" sz="1200" b="0" baseline="0" dirty="0" smtClean="0">
                          <a:latin typeface="Arial Narrow" pitchFamily="34" charset="0"/>
                        </a:rPr>
                        <a:t> and updates </a:t>
                      </a:r>
                      <a:endParaRPr lang="en-GB" sz="1200" b="0" dirty="0" smtClean="0">
                        <a:latin typeface="Arial Narrow" pitchFamily="34" charset="0"/>
                      </a:endParaRPr>
                    </a:p>
                    <a:p>
                      <a:pPr marL="285750" indent="-285750">
                        <a:buFont typeface="Arial" pitchFamily="34" charset="0"/>
                        <a:buChar char="•"/>
                      </a:pPr>
                      <a:r>
                        <a:rPr lang="en-US" sz="1200" b="0" dirty="0" smtClean="0">
                          <a:latin typeface="Arial Narrow" pitchFamily="34" charset="0"/>
                        </a:rPr>
                        <a:t>Foot Print Expansion</a:t>
                      </a:r>
                    </a:p>
                  </a:txBody>
                  <a:tcPr marT="45716" marB="45716"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90000"/>
                        </a:lnSpc>
                        <a:spcBef>
                          <a:spcPct val="90000"/>
                        </a:spcBef>
                        <a:spcAft>
                          <a:spcPct val="0"/>
                        </a:spcAft>
                        <a:buClr>
                          <a:schemeClr val="bg2"/>
                        </a:buClr>
                        <a:buSzTx/>
                        <a:buFont typeface="Wingdings" pitchFamily="-65" charset="2"/>
                        <a:buNone/>
                        <a:tabLst/>
                      </a:pPr>
                      <a:endParaRPr kumimoji="0" lang="en-US" sz="1400" b="0" i="0" u="none" strike="noStrike" cap="none" normalizeH="0" baseline="0" dirty="0" smtClean="0">
                        <a:ln>
                          <a:noFill/>
                        </a:ln>
                        <a:solidFill>
                          <a:schemeClr val="tx1"/>
                        </a:solidFill>
                        <a:effectLst/>
                        <a:latin typeface="Arial Narrow" pitchFamily="34" charset="0"/>
                        <a:cs typeface="Arial" charset="0"/>
                      </a:endParaRPr>
                    </a:p>
                  </a:txBody>
                  <a:tcPr marT="45716" marB="45716"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5240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90000"/>
                        </a:lnSpc>
                        <a:spcBef>
                          <a:spcPct val="90000"/>
                        </a:spcBef>
                        <a:spcAft>
                          <a:spcPct val="0"/>
                        </a:spcAft>
                        <a:buClr>
                          <a:schemeClr val="bg2"/>
                        </a:buClr>
                        <a:buSzTx/>
                        <a:buFont typeface="Wingdings" pitchFamily="-65" charset="2"/>
                        <a:buNone/>
                        <a:tabLst/>
                        <a:defRPr/>
                      </a:pPr>
                      <a:r>
                        <a:rPr kumimoji="0" lang="en-US" sz="1200" b="1" i="0" u="none" strike="noStrike" cap="none" normalizeH="0" baseline="0" dirty="0" smtClean="0">
                          <a:ln>
                            <a:noFill/>
                          </a:ln>
                          <a:solidFill>
                            <a:schemeClr val="tx1"/>
                          </a:solidFill>
                          <a:effectLst/>
                          <a:latin typeface="Arial Narrow" pitchFamily="34" charset="0"/>
                          <a:cs typeface="Arial" charset="0"/>
                        </a:rPr>
                        <a:t>SERVICES</a:t>
                      </a:r>
                    </a:p>
                  </a:txBody>
                  <a:tcPr marT="45716" marB="45716"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90000"/>
                        </a:lnSpc>
                        <a:spcBef>
                          <a:spcPct val="90000"/>
                        </a:spcBef>
                        <a:spcAft>
                          <a:spcPct val="0"/>
                        </a:spcAft>
                        <a:buClr>
                          <a:schemeClr val="bg2"/>
                        </a:buClr>
                        <a:buSzTx/>
                        <a:buFont typeface="Wingdings" pitchFamily="-65" charset="2"/>
                        <a:buNone/>
                        <a:tabLst/>
                      </a:pPr>
                      <a:endParaRPr kumimoji="0" lang="en-US" sz="1400" b="0" i="0" u="none" strike="noStrike" cap="none" normalizeH="0" baseline="0" dirty="0" smtClean="0">
                        <a:ln>
                          <a:noFill/>
                        </a:ln>
                        <a:solidFill>
                          <a:schemeClr val="tx1"/>
                        </a:solidFill>
                        <a:effectLst/>
                        <a:latin typeface="Arial" charset="0"/>
                        <a:cs typeface="Arial" charset="0"/>
                      </a:endParaRPr>
                    </a:p>
                  </a:txBody>
                  <a:tcPr marT="45716" marB="45716"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26162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90000"/>
                        </a:lnSpc>
                        <a:spcBef>
                          <a:spcPts val="1200"/>
                        </a:spcBef>
                        <a:spcAft>
                          <a:spcPct val="0"/>
                        </a:spcAft>
                        <a:buClr>
                          <a:schemeClr val="bg2"/>
                        </a:buClr>
                        <a:buSzTx/>
                        <a:buFont typeface="Wingdings" pitchFamily="-65" charset="2"/>
                        <a:buNone/>
                        <a:tabLst/>
                        <a:defRPr/>
                      </a:pPr>
                      <a:r>
                        <a:rPr kumimoji="0" lang="en-US" sz="1200" b="1" i="0" u="sng" strike="noStrike" cap="none" normalizeH="0" baseline="0" dirty="0" smtClean="0">
                          <a:ln>
                            <a:noFill/>
                          </a:ln>
                          <a:solidFill>
                            <a:schemeClr val="tx1"/>
                          </a:solidFill>
                          <a:effectLst/>
                          <a:latin typeface="Arial Narrow" pitchFamily="34" charset="0"/>
                          <a:cs typeface="Arial" charset="0"/>
                        </a:rPr>
                        <a:t>Civic Services </a:t>
                      </a:r>
                    </a:p>
                    <a:p>
                      <a:pPr marL="285750" marR="0" lvl="0" indent="-285750" algn="l" defTabSz="914400" rtl="0" eaLnBrk="1" fontAlgn="base" latinLnBrk="0" hangingPunct="1">
                        <a:lnSpc>
                          <a:spcPct val="90000"/>
                        </a:lnSpc>
                        <a:spcBef>
                          <a:spcPts val="1200"/>
                        </a:spcBef>
                        <a:spcAft>
                          <a:spcPct val="0"/>
                        </a:spcAft>
                        <a:buClrTx/>
                        <a:buSzTx/>
                        <a:buFont typeface="Wingdings" pitchFamily="2" charset="2"/>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Birth registration</a:t>
                      </a:r>
                    </a:p>
                    <a:p>
                      <a:pPr marL="285750" marR="0" lvl="0" indent="-285750" algn="l" defTabSz="914400" rtl="0" eaLnBrk="1" fontAlgn="base" latinLnBrk="0" hangingPunct="1">
                        <a:lnSpc>
                          <a:spcPct val="90000"/>
                        </a:lnSpc>
                        <a:spcBef>
                          <a:spcPts val="1200"/>
                        </a:spcBef>
                        <a:spcAft>
                          <a:spcPct val="0"/>
                        </a:spcAft>
                        <a:buClrTx/>
                        <a:buSzTx/>
                        <a:buFont typeface="Wingdings" pitchFamily="2" charset="2"/>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ID Smart Card</a:t>
                      </a:r>
                    </a:p>
                    <a:p>
                      <a:pPr marL="285750" marR="0" lvl="0" indent="-285750" algn="l" defTabSz="914400" rtl="0" eaLnBrk="1" fontAlgn="base" latinLnBrk="0" hangingPunct="1">
                        <a:lnSpc>
                          <a:spcPct val="90000"/>
                        </a:lnSpc>
                        <a:spcBef>
                          <a:spcPts val="1200"/>
                        </a:spcBef>
                        <a:spcAft>
                          <a:spcPct val="0"/>
                        </a:spcAft>
                        <a:buClrTx/>
                        <a:buSzTx/>
                        <a:buFont typeface="Wingdings" pitchFamily="2" charset="2"/>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Uncollected ID/Smart Card </a:t>
                      </a:r>
                    </a:p>
                    <a:p>
                      <a:pPr marL="285750" marR="0" lvl="0" indent="-285750" algn="l" defTabSz="914400" rtl="0" eaLnBrk="1" fontAlgn="base" latinLnBrk="0" hangingPunct="1">
                        <a:lnSpc>
                          <a:spcPct val="90000"/>
                        </a:lnSpc>
                        <a:spcBef>
                          <a:spcPts val="1200"/>
                        </a:spcBef>
                        <a:spcAft>
                          <a:spcPct val="0"/>
                        </a:spcAft>
                        <a:buClrTx/>
                        <a:buSzTx/>
                        <a:buFont typeface="Wingdings" pitchFamily="2" charset="2"/>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Late Registration of Birth</a:t>
                      </a:r>
                    </a:p>
                    <a:p>
                      <a:pPr marL="285750" marR="0" lvl="0" indent="-285750" algn="l" defTabSz="914400" rtl="0" eaLnBrk="1" fontAlgn="base" latinLnBrk="0" hangingPunct="1">
                        <a:lnSpc>
                          <a:spcPct val="90000"/>
                        </a:lnSpc>
                        <a:spcBef>
                          <a:spcPts val="1200"/>
                        </a:spcBef>
                        <a:spcAft>
                          <a:spcPct val="0"/>
                        </a:spcAft>
                        <a:buClrTx/>
                        <a:buSzTx/>
                        <a:buFont typeface="Wingdings" pitchFamily="2" charset="2"/>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Unabridged Birth Certificate  </a:t>
                      </a:r>
                    </a:p>
                    <a:p>
                      <a:pPr marL="285750" marR="0" lvl="0" indent="-285750" algn="l" defTabSz="914400" rtl="0" eaLnBrk="1" fontAlgn="base" latinLnBrk="0" hangingPunct="1">
                        <a:lnSpc>
                          <a:spcPct val="90000"/>
                        </a:lnSpc>
                        <a:spcBef>
                          <a:spcPts val="1200"/>
                        </a:spcBef>
                        <a:spcAft>
                          <a:spcPct val="0"/>
                        </a:spcAft>
                        <a:buClrTx/>
                        <a:buSzTx/>
                        <a:buFont typeface="Wingdings" pitchFamily="2" charset="2"/>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Amendments </a:t>
                      </a:r>
                    </a:p>
                    <a:p>
                      <a:pPr marL="285750" marR="0" lvl="0" indent="-285750" algn="l" defTabSz="914400" rtl="0" eaLnBrk="1" fontAlgn="base" latinLnBrk="0" hangingPunct="1">
                        <a:lnSpc>
                          <a:spcPct val="90000"/>
                        </a:lnSpc>
                        <a:spcBef>
                          <a:spcPts val="1200"/>
                        </a:spcBef>
                        <a:spcAft>
                          <a:spcPct val="0"/>
                        </a:spcAft>
                        <a:buClrTx/>
                        <a:buSzTx/>
                        <a:buFont typeface="Wingdings" pitchFamily="2" charset="2"/>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Project Management</a:t>
                      </a:r>
                    </a:p>
                    <a:p>
                      <a:pPr marL="285750" marR="0" lvl="0" indent="-285750" algn="l" defTabSz="914400" rtl="0" eaLnBrk="1" fontAlgn="base" latinLnBrk="0" hangingPunct="1">
                        <a:lnSpc>
                          <a:spcPct val="90000"/>
                        </a:lnSpc>
                        <a:spcBef>
                          <a:spcPts val="1200"/>
                        </a:spcBef>
                        <a:spcAft>
                          <a:spcPct val="0"/>
                        </a:spcAft>
                        <a:buClrTx/>
                        <a:buSzTx/>
                        <a:buFont typeface="Wingdings" pitchFamily="2" charset="2"/>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Stakeholder Management</a:t>
                      </a:r>
                    </a:p>
                    <a:p>
                      <a:pPr marL="0" marR="0" lvl="0" indent="0" algn="l" defTabSz="914400" rtl="0" eaLnBrk="1" fontAlgn="base" latinLnBrk="0" hangingPunct="1">
                        <a:lnSpc>
                          <a:spcPct val="90000"/>
                        </a:lnSpc>
                        <a:spcBef>
                          <a:spcPts val="1200"/>
                        </a:spcBef>
                        <a:spcAft>
                          <a:spcPct val="0"/>
                        </a:spcAft>
                        <a:buClrTx/>
                        <a:buSzTx/>
                        <a:buFont typeface="Wingdings" pitchFamily="2" charset="2"/>
                        <a:buNone/>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                 - Forums</a:t>
                      </a:r>
                    </a:p>
                    <a:p>
                      <a:pPr marL="0" marR="0" lvl="0" indent="0" algn="l" defTabSz="914400" rtl="0" eaLnBrk="1" fontAlgn="base" latinLnBrk="0" hangingPunct="1">
                        <a:lnSpc>
                          <a:spcPct val="90000"/>
                        </a:lnSpc>
                        <a:spcBef>
                          <a:spcPts val="1200"/>
                        </a:spcBef>
                        <a:spcAft>
                          <a:spcPct val="0"/>
                        </a:spcAft>
                        <a:buClrTx/>
                        <a:buSzTx/>
                        <a:buFont typeface="Wingdings" pitchFamily="2" charset="2"/>
                        <a:buNone/>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                 - Government Departments</a:t>
                      </a:r>
                    </a:p>
                    <a:p>
                      <a:pPr marL="0" marR="0" lvl="0" indent="0" algn="l" defTabSz="914400" rtl="0" eaLnBrk="1" fontAlgn="base" latinLnBrk="0" hangingPunct="1">
                        <a:lnSpc>
                          <a:spcPct val="90000"/>
                        </a:lnSpc>
                        <a:spcBef>
                          <a:spcPts val="1200"/>
                        </a:spcBef>
                        <a:spcAft>
                          <a:spcPct val="0"/>
                        </a:spcAft>
                        <a:buClrTx/>
                        <a:buSzTx/>
                        <a:buFont typeface="Wingdings" pitchFamily="2" charset="2"/>
                        <a:buNone/>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                  - Chapter 9 Institutions (Public Protector)</a:t>
                      </a:r>
                    </a:p>
                    <a:p>
                      <a:pPr marL="0" marR="0" lvl="0" indent="0" algn="l" defTabSz="914400" rtl="0" eaLnBrk="1" fontAlgn="base" latinLnBrk="0" hangingPunct="1">
                        <a:lnSpc>
                          <a:spcPct val="90000"/>
                        </a:lnSpc>
                        <a:spcBef>
                          <a:spcPts val="1200"/>
                        </a:spcBef>
                        <a:spcAft>
                          <a:spcPct val="0"/>
                        </a:spcAft>
                        <a:buClrTx/>
                        <a:buSzTx/>
                        <a:buFont typeface="Wingdings" pitchFamily="2" charset="2"/>
                        <a:buNone/>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                                      South African Human Rights Commission</a:t>
                      </a:r>
                    </a:p>
                  </a:txBody>
                  <a:tcPr marT="45716" marB="45716"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90000"/>
                        </a:lnSpc>
                        <a:spcBef>
                          <a:spcPct val="90000"/>
                        </a:spcBef>
                        <a:spcAft>
                          <a:spcPct val="0"/>
                        </a:spcAft>
                        <a:buClr>
                          <a:schemeClr val="bg2"/>
                        </a:buClr>
                        <a:buSzTx/>
                        <a:buFont typeface="Wingdings" pitchFamily="-65" charset="2"/>
                        <a:buNone/>
                        <a:tabLst/>
                      </a:pPr>
                      <a:endParaRPr kumimoji="0" lang="en-US" sz="1400" b="0" i="0" u="none" strike="noStrike" cap="none" normalizeH="0" baseline="0" dirty="0" smtClean="0">
                        <a:ln>
                          <a:noFill/>
                        </a:ln>
                        <a:solidFill>
                          <a:schemeClr val="tx1"/>
                        </a:solidFill>
                        <a:effectLst/>
                        <a:latin typeface="Arial Narrow" pitchFamily="34" charset="0"/>
                        <a:cs typeface="Arial" charset="0"/>
                      </a:endParaRPr>
                    </a:p>
                  </a:txBody>
                  <a:tcPr marT="45716" marB="45716"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2" name="Slide Number Placeholder 1"/>
          <p:cNvSpPr>
            <a:spLocks noGrp="1"/>
          </p:cNvSpPr>
          <p:nvPr>
            <p:ph type="sldNum" sz="quarter" idx="12"/>
          </p:nvPr>
        </p:nvSpPr>
        <p:spPr>
          <a:xfrm>
            <a:off x="7010400" y="6492875"/>
            <a:ext cx="2133600" cy="365125"/>
          </a:xfrm>
        </p:spPr>
        <p:txBody>
          <a:bodyPr/>
          <a:lstStyle/>
          <a:p>
            <a:fld id="{2538E8B7-8BD9-9F48-9FB6-4E0DFEDB8449}" type="slidenum">
              <a:rPr lang="en-US" b="1" smtClean="0">
                <a:solidFill>
                  <a:schemeClr val="tx1"/>
                </a:solidFill>
              </a:rPr>
              <a:pPr/>
              <a:t>3</a:t>
            </a:fld>
            <a:endParaRPr lang="en-US" b="1" dirty="0">
              <a:solidFill>
                <a:schemeClr val="tx1"/>
              </a:solidFill>
            </a:endParaRPr>
          </a:p>
        </p:txBody>
      </p:sp>
    </p:spTree>
    <p:extLst>
      <p:ext uri="{BB962C8B-B14F-4D97-AF65-F5344CB8AC3E}">
        <p14:creationId xmlns:p14="http://schemas.microsoft.com/office/powerpoint/2010/main" xmlns="" val="2732655775"/>
      </p:ext>
    </p:extLst>
  </p:cSld>
  <p:clrMapOvr>
    <a:masterClrMapping/>
  </p:clrMapOvr>
  <mc:AlternateContent xmlns:mc="http://schemas.openxmlformats.org/markup-compatibility/2006">
    <mc:Choice xmlns:p14="http://schemas.microsoft.com/office/powerpoint/2010/main" xmlns="" Requires="p14">
      <p:transition spd="med" p14:dur="700" advTm="2701">
        <p:fade/>
      </p:transition>
    </mc:Choice>
    <mc:Fallback>
      <p:transition spd="med" advTm="2701">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609600" y="152400"/>
            <a:ext cx="8229600" cy="228600"/>
          </a:xfrm>
        </p:spPr>
        <p:txBody>
          <a:bodyPr>
            <a:noAutofit/>
          </a:bodyPr>
          <a:lstStyle/>
          <a:p>
            <a:r>
              <a:rPr lang="en-US" sz="2000" b="1" dirty="0" smtClean="0">
                <a:latin typeface="Arial" panose="020B0604020202020204" pitchFamily="34" charset="0"/>
                <a:cs typeface="Arial" panose="020B0604020202020204" pitchFamily="34" charset="0"/>
              </a:rPr>
              <a:t>UNABRIDGED CERTIFICATES</a:t>
            </a:r>
          </a:p>
        </p:txBody>
      </p:sp>
      <p:graphicFrame>
        <p:nvGraphicFramePr>
          <p:cNvPr id="3" name="Group 105"/>
          <p:cNvGraphicFramePr>
            <a:graphicFrameLocks noGrp="1"/>
          </p:cNvGraphicFramePr>
          <p:nvPr>
            <p:extLst>
              <p:ext uri="{D42A27DB-BD31-4B8C-83A1-F6EECF244321}">
                <p14:modId xmlns:p14="http://schemas.microsoft.com/office/powerpoint/2010/main" xmlns="" val="2935031416"/>
              </p:ext>
            </p:extLst>
          </p:nvPr>
        </p:nvGraphicFramePr>
        <p:xfrm>
          <a:off x="152400" y="473539"/>
          <a:ext cx="8800214" cy="2398821"/>
        </p:xfrm>
        <a:graphic>
          <a:graphicData uri="http://schemas.openxmlformats.org/drawingml/2006/table">
            <a:tbl>
              <a:tblPr/>
              <a:tblGrid>
                <a:gridCol w="1291022">
                  <a:extLst>
                    <a:ext uri="{9D8B030D-6E8A-4147-A177-3AD203B41FA5}">
                      <a16:colId xmlns:a16="http://schemas.microsoft.com/office/drawing/2014/main" xmlns="" val="20000"/>
                    </a:ext>
                  </a:extLst>
                </a:gridCol>
                <a:gridCol w="1255654">
                  <a:extLst>
                    <a:ext uri="{9D8B030D-6E8A-4147-A177-3AD203B41FA5}">
                      <a16:colId xmlns:a16="http://schemas.microsoft.com/office/drawing/2014/main" xmlns="" val="20001"/>
                    </a:ext>
                  </a:extLst>
                </a:gridCol>
                <a:gridCol w="1538613">
                  <a:extLst>
                    <a:ext uri="{9D8B030D-6E8A-4147-A177-3AD203B41FA5}">
                      <a16:colId xmlns:a16="http://schemas.microsoft.com/office/drawing/2014/main" xmlns="" val="20002"/>
                    </a:ext>
                  </a:extLst>
                </a:gridCol>
                <a:gridCol w="1485558">
                  <a:extLst>
                    <a:ext uri="{9D8B030D-6E8A-4147-A177-3AD203B41FA5}">
                      <a16:colId xmlns:a16="http://schemas.microsoft.com/office/drawing/2014/main" xmlns="" val="20003"/>
                    </a:ext>
                  </a:extLst>
                </a:gridCol>
                <a:gridCol w="1768523">
                  <a:extLst>
                    <a:ext uri="{9D8B030D-6E8A-4147-A177-3AD203B41FA5}">
                      <a16:colId xmlns:a16="http://schemas.microsoft.com/office/drawing/2014/main" xmlns="" val="20004"/>
                    </a:ext>
                  </a:extLst>
                </a:gridCol>
                <a:gridCol w="1460844">
                  <a:extLst>
                    <a:ext uri="{9D8B030D-6E8A-4147-A177-3AD203B41FA5}">
                      <a16:colId xmlns:a16="http://schemas.microsoft.com/office/drawing/2014/main" xmlns="" val="20005"/>
                    </a:ext>
                  </a:extLst>
                </a:gridCol>
              </a:tblGrid>
              <a:tr h="250514">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cs typeface="Arial" panose="020B0604020202020204" pitchFamily="34" charset="0"/>
                        </a:rPr>
                        <a:t>2018/19</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9770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cs typeface="Arial" panose="020B0604020202020204" pitchFamily="34" charset="0"/>
                        </a:rPr>
                        <a:t>Opening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cs typeface="Arial" panose="020B0604020202020204" pitchFamily="34" charset="0"/>
                        </a:rPr>
                        <a:t>1 April 2018</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cs typeface="Arial" panose="020B0604020202020204" pitchFamily="34" charset="0"/>
                        </a:rPr>
                        <a:t> Number Received</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cs typeface="Arial" panose="020B0604020202020204" pitchFamily="34" charset="0"/>
                        </a:rPr>
                        <a:t>Number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cs typeface="Arial" panose="020B0604020202020204" pitchFamily="34" charset="0"/>
                        </a:rPr>
                        <a:t>Finalised</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cs typeface="Arial" panose="020B0604020202020204" pitchFamily="34" charset="0"/>
                        </a:rPr>
                        <a:t>Number of Equivalent letters issued</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cs typeface="Arial" panose="020B0604020202020204" pitchFamily="34" charset="0"/>
                        </a:rPr>
                        <a:t>Number of unresolved applications older than 8 weeks  (31/03/2019)</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cs typeface="Arial" panose="020B0604020202020204" pitchFamily="34" charset="0"/>
                        </a:rPr>
                        <a:t>Closing balance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cs typeface="Arial" panose="020B0604020202020204" pitchFamily="34" charset="0"/>
                        </a:rPr>
                        <a:t>2018/19</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1"/>
                  </a:ext>
                </a:extLst>
              </a:tr>
              <a:tr h="935797">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2450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7978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6268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244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3000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2279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graphicFrame>
        <p:nvGraphicFramePr>
          <p:cNvPr id="4" name="Group 105"/>
          <p:cNvGraphicFramePr>
            <a:graphicFrameLocks noGrp="1"/>
          </p:cNvGraphicFramePr>
          <p:nvPr>
            <p:extLst>
              <p:ext uri="{D42A27DB-BD31-4B8C-83A1-F6EECF244321}">
                <p14:modId xmlns:p14="http://schemas.microsoft.com/office/powerpoint/2010/main" xmlns="" val="745144168"/>
              </p:ext>
            </p:extLst>
          </p:nvPr>
        </p:nvGraphicFramePr>
        <p:xfrm>
          <a:off x="152402" y="3467316"/>
          <a:ext cx="8800211" cy="2110761"/>
        </p:xfrm>
        <a:graphic>
          <a:graphicData uri="http://schemas.openxmlformats.org/drawingml/2006/table">
            <a:tbl>
              <a:tblPr/>
              <a:tblGrid>
                <a:gridCol w="1260762">
                  <a:extLst>
                    <a:ext uri="{9D8B030D-6E8A-4147-A177-3AD203B41FA5}">
                      <a16:colId xmlns:a16="http://schemas.microsoft.com/office/drawing/2014/main" xmlns="" val="20000"/>
                    </a:ext>
                  </a:extLst>
                </a:gridCol>
                <a:gridCol w="1343891">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gridCol w="1454727">
                  <a:extLst>
                    <a:ext uri="{9D8B030D-6E8A-4147-A177-3AD203B41FA5}">
                      <a16:colId xmlns:a16="http://schemas.microsoft.com/office/drawing/2014/main" xmlns="" val="20003"/>
                    </a:ext>
                  </a:extLst>
                </a:gridCol>
                <a:gridCol w="1746889">
                  <a:extLst>
                    <a:ext uri="{9D8B030D-6E8A-4147-A177-3AD203B41FA5}">
                      <a16:colId xmlns:a16="http://schemas.microsoft.com/office/drawing/2014/main" xmlns="" val="20004"/>
                    </a:ext>
                  </a:extLst>
                </a:gridCol>
                <a:gridCol w="1469942">
                  <a:extLst>
                    <a:ext uri="{9D8B030D-6E8A-4147-A177-3AD203B41FA5}">
                      <a16:colId xmlns:a16="http://schemas.microsoft.com/office/drawing/2014/main" xmlns="" val="20005"/>
                    </a:ext>
                  </a:extLst>
                </a:gridCol>
              </a:tblGrid>
              <a:tr h="428567">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itchFamily="34" charset="0"/>
                          <a:cs typeface="Calibri" pitchFamily="34" charset="0"/>
                        </a:rPr>
                        <a:t>2019/20: Q1</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83193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itchFamily="34" charset="0"/>
                          <a:cs typeface="Calibri" pitchFamily="34" charset="0"/>
                        </a:rPr>
                        <a:t>Opening Balance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itchFamily="34" charset="0"/>
                          <a:cs typeface="Calibri" pitchFamily="34" charset="0"/>
                        </a:rPr>
                        <a:t>1 April 2019</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itchFamily="34" charset="0"/>
                          <a:cs typeface="Calibri" pitchFamily="34" charset="0"/>
                        </a:rPr>
                        <a:t>Number received</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itchFamily="34" charset="0"/>
                          <a:cs typeface="Calibri" pitchFamily="34" charset="0"/>
                        </a:rPr>
                        <a:t>Number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itchFamily="34" charset="0"/>
                          <a:cs typeface="Calibri" pitchFamily="34" charset="0"/>
                        </a:rPr>
                        <a:t>Finalised</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itchFamily="34" charset="0"/>
                          <a:cs typeface="Calibri" pitchFamily="34" charset="0"/>
                        </a:rPr>
                        <a:t>Number of Equivalent letters issued</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itchFamily="34" charset="0"/>
                          <a:cs typeface="Calibri" pitchFamily="34" charset="0"/>
                        </a:rPr>
                        <a:t>Number of unresolved applications older than 8 weeks </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itchFamily="34" charset="0"/>
                          <a:cs typeface="Calibri" pitchFamily="34" charset="0"/>
                        </a:rPr>
                        <a:t>Balance at 31 June 2017</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1"/>
                  </a:ext>
                </a:extLst>
              </a:tr>
              <a:tr h="737322">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2532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1758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1747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68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2080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3393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5" name="Slide Number Placeholder 4"/>
          <p:cNvSpPr>
            <a:spLocks noGrp="1"/>
          </p:cNvSpPr>
          <p:nvPr>
            <p:ph type="sldNum" sz="quarter" idx="12"/>
          </p:nvPr>
        </p:nvSpPr>
        <p:spPr>
          <a:xfrm>
            <a:off x="6553200" y="6356350"/>
            <a:ext cx="1894764" cy="365125"/>
          </a:xfrm>
        </p:spPr>
        <p:txBody>
          <a:bodyPr/>
          <a:lstStyle/>
          <a:p>
            <a:fld id="{2538E8B7-8BD9-9F48-9FB6-4E0DFEDB8449}" type="slidenum">
              <a:rPr lang="en-US" smtClean="0"/>
              <a:pPr/>
              <a:t>30</a:t>
            </a:fld>
            <a:endParaRPr lang="en-US" dirty="0"/>
          </a:p>
        </p:txBody>
      </p:sp>
    </p:spTree>
    <p:extLst>
      <p:ext uri="{BB962C8B-B14F-4D97-AF65-F5344CB8AC3E}">
        <p14:creationId xmlns:p14="http://schemas.microsoft.com/office/powerpoint/2010/main" xmlns="" val="36423066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609600" y="152400"/>
            <a:ext cx="8229600" cy="228600"/>
          </a:xfrm>
        </p:spPr>
        <p:txBody>
          <a:bodyPr>
            <a:noAutofit/>
          </a:bodyPr>
          <a:lstStyle/>
          <a:p>
            <a:r>
              <a:rPr lang="en-US" sz="2000" b="1" dirty="0" smtClean="0">
                <a:latin typeface="Arial" panose="020B0604020202020204" pitchFamily="34" charset="0"/>
                <a:cs typeface="Arial" panose="020B0604020202020204" pitchFamily="34" charset="0"/>
              </a:rPr>
              <a:t>AMENDMENTS &amp; RECTIFICATION INFORMATION</a:t>
            </a:r>
          </a:p>
        </p:txBody>
      </p:sp>
      <p:graphicFrame>
        <p:nvGraphicFramePr>
          <p:cNvPr id="3" name="Group 105"/>
          <p:cNvGraphicFramePr>
            <a:graphicFrameLocks noGrp="1"/>
          </p:cNvGraphicFramePr>
          <p:nvPr>
            <p:extLst>
              <p:ext uri="{D42A27DB-BD31-4B8C-83A1-F6EECF244321}">
                <p14:modId xmlns:p14="http://schemas.microsoft.com/office/powerpoint/2010/main" xmlns="" val="3593388831"/>
              </p:ext>
            </p:extLst>
          </p:nvPr>
        </p:nvGraphicFramePr>
        <p:xfrm>
          <a:off x="239899" y="692613"/>
          <a:ext cx="8677274" cy="2219750"/>
        </p:xfrm>
        <a:graphic>
          <a:graphicData uri="http://schemas.openxmlformats.org/drawingml/2006/table">
            <a:tbl>
              <a:tblPr/>
              <a:tblGrid>
                <a:gridCol w="1304924">
                  <a:extLst>
                    <a:ext uri="{9D8B030D-6E8A-4147-A177-3AD203B41FA5}">
                      <a16:colId xmlns:a16="http://schemas.microsoft.com/office/drawing/2014/main" xmlns="" val="20000"/>
                    </a:ext>
                  </a:extLst>
                </a:gridCol>
                <a:gridCol w="1228725">
                  <a:extLst>
                    <a:ext uri="{9D8B030D-6E8A-4147-A177-3AD203B41FA5}">
                      <a16:colId xmlns:a16="http://schemas.microsoft.com/office/drawing/2014/main" xmlns="" val="20001"/>
                    </a:ext>
                  </a:extLst>
                </a:gridCol>
                <a:gridCol w="1438275">
                  <a:extLst>
                    <a:ext uri="{9D8B030D-6E8A-4147-A177-3AD203B41FA5}">
                      <a16:colId xmlns:a16="http://schemas.microsoft.com/office/drawing/2014/main" xmlns="" val="20002"/>
                    </a:ext>
                  </a:extLst>
                </a:gridCol>
                <a:gridCol w="1390650">
                  <a:extLst>
                    <a:ext uri="{9D8B030D-6E8A-4147-A177-3AD203B41FA5}">
                      <a16:colId xmlns:a16="http://schemas.microsoft.com/office/drawing/2014/main" xmlns="" val="20003"/>
                    </a:ext>
                  </a:extLst>
                </a:gridCol>
                <a:gridCol w="1790700">
                  <a:extLst>
                    <a:ext uri="{9D8B030D-6E8A-4147-A177-3AD203B41FA5}">
                      <a16:colId xmlns:a16="http://schemas.microsoft.com/office/drawing/2014/main" xmlns="" val="20004"/>
                    </a:ext>
                  </a:extLst>
                </a:gridCol>
                <a:gridCol w="1524000">
                  <a:extLst>
                    <a:ext uri="{9D8B030D-6E8A-4147-A177-3AD203B41FA5}">
                      <a16:colId xmlns:a16="http://schemas.microsoft.com/office/drawing/2014/main" xmlns="" val="20005"/>
                    </a:ext>
                  </a:extLst>
                </a:gridCol>
              </a:tblGrid>
              <a:tr h="473789">
                <a:tc gridSpan="6">
                  <a:txBody>
                    <a:bodyPr/>
                    <a:lstStyle/>
                    <a:p>
                      <a:pPr algn="ctr" fontAlgn="b"/>
                      <a:r>
                        <a:rPr lang="en-ZA" sz="1400" b="1" i="0" u="none" strike="noStrike" dirty="0" smtClean="0">
                          <a:solidFill>
                            <a:srgbClr val="000000"/>
                          </a:solidFill>
                          <a:effectLst/>
                          <a:latin typeface="+mn-lt"/>
                          <a:cs typeface="Calibri" pitchFamily="34" charset="0"/>
                        </a:rPr>
                        <a:t>2018/19</a:t>
                      </a:r>
                      <a:endParaRPr lang="en-ZA" sz="1400" b="1" i="0" u="none" strike="noStrike" dirty="0">
                        <a:solidFill>
                          <a:srgbClr val="000000"/>
                        </a:solidFill>
                        <a:effectLst/>
                        <a:latin typeface="+mn-lt"/>
                        <a:cs typeface="Calibri"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endParaRPr lang="en-ZA"/>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algn="ctr" fontAlgn="b"/>
                      <a:endParaRPr lang="en-ZA" sz="1400" b="1" i="0" u="none" strike="noStrike" dirty="0">
                        <a:solidFill>
                          <a:srgbClr val="000000"/>
                        </a:solidFill>
                        <a:effectLst/>
                        <a:latin typeface="+mn-lt"/>
                        <a:cs typeface="Calibri"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60000"/>
                        <a:lumOff val="40000"/>
                      </a:schemeClr>
                    </a:solidFill>
                  </a:tcPr>
                </a:tc>
                <a:extLst>
                  <a:ext uri="{0D108BD9-81ED-4DB2-BD59-A6C34878D82A}">
                    <a16:rowId xmlns:a16="http://schemas.microsoft.com/office/drawing/2014/main" xmlns="" val="10000"/>
                  </a:ext>
                </a:extLst>
              </a:tr>
              <a:tr h="473789">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US" altLang="en-US" sz="1400" b="1" i="0" u="none" strike="noStrike" cap="none" normalizeH="0" baseline="0" dirty="0" smtClean="0">
                          <a:ln>
                            <a:noFill/>
                          </a:ln>
                          <a:solidFill>
                            <a:schemeClr val="tx1"/>
                          </a:solidFill>
                          <a:effectLst/>
                          <a:latin typeface="+mn-lt"/>
                          <a:cs typeface="Calibri" pitchFamily="34" charset="0"/>
                        </a:rPr>
                        <a:t>Service </a:t>
                      </a:r>
                    </a:p>
                    <a:p>
                      <a:pPr algn="ctr" fontAlgn="b"/>
                      <a:endParaRPr lang="en-ZA" sz="1400" b="1" i="0" u="none" strike="noStrike" dirty="0">
                        <a:solidFill>
                          <a:srgbClr val="000000"/>
                        </a:solidFill>
                        <a:effectLst/>
                        <a:latin typeface="+mn-lt"/>
                        <a:cs typeface="Calibri"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cs typeface="Calibri" pitchFamily="34" charset="0"/>
                        </a:rPr>
                        <a:t>Opening Balance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cs typeface="Calibri" pitchFamily="34" charset="0"/>
                        </a:rPr>
                        <a:t>1 April 2018</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tx1"/>
                        </a:solidFill>
                        <a:effectLst/>
                        <a:latin typeface="+mn-lt"/>
                        <a:cs typeface="Calibri" pitchFamily="34"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cs typeface="Calibri" pitchFamily="34" charset="0"/>
                        </a:rPr>
                        <a:t>Number received</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cs typeface="Calibri" pitchFamily="34" charset="0"/>
                        </a:rPr>
                        <a:t>TOTAL</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cs typeface="Calibri" pitchFamily="34" charset="0"/>
                        </a:rPr>
                        <a:t>Number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cs typeface="Calibri" pitchFamily="34" charset="0"/>
                        </a:rPr>
                        <a:t>Finalised</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cs typeface="Calibri" pitchFamily="34" charset="0"/>
                        </a:rPr>
                        <a:t>Carried over to 2019/20</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1"/>
                  </a:ext>
                </a:extLst>
              </a:tr>
              <a:tr h="444943">
                <a:tc>
                  <a:txBody>
                    <a:bodyPr/>
                    <a:lstStyle/>
                    <a:p>
                      <a:pPr algn="ctr" fontAlgn="b"/>
                      <a:r>
                        <a:rPr lang="en-ZA" sz="1400" b="1" i="0" u="none" strike="noStrike" dirty="0" smtClean="0">
                          <a:solidFill>
                            <a:schemeClr val="tx1"/>
                          </a:solidFill>
                          <a:effectLst/>
                          <a:latin typeface="+mn-lt"/>
                          <a:cs typeface="Calibri" pitchFamily="34" charset="0"/>
                        </a:rPr>
                        <a:t>Amendments &amp; Rectifications </a:t>
                      </a:r>
                      <a:endParaRPr lang="en-ZA" sz="1400" b="1" i="0" u="none" strike="noStrike" dirty="0">
                        <a:solidFill>
                          <a:schemeClr val="tx1"/>
                        </a:solidFill>
                        <a:effectLst/>
                        <a:latin typeface="+mn-lt"/>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ZA" sz="1000" b="0" i="0" u="none" strike="noStrike" dirty="0">
                          <a:solidFill>
                            <a:srgbClr val="000000"/>
                          </a:solidFill>
                          <a:effectLst/>
                          <a:latin typeface="Arial" panose="020B0604020202020204" pitchFamily="34" charset="0"/>
                          <a:cs typeface="Arial" panose="020B0604020202020204" pitchFamily="34" charset="0"/>
                        </a:rPr>
                        <a:t>4019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ZA" sz="1000" b="0" i="0" u="none" strike="noStrike" dirty="0">
                          <a:solidFill>
                            <a:srgbClr val="000000"/>
                          </a:solidFill>
                          <a:effectLst/>
                          <a:latin typeface="Arial" panose="020B0604020202020204" pitchFamily="34" charset="0"/>
                          <a:cs typeface="Arial" panose="020B0604020202020204" pitchFamily="34" charset="0"/>
                        </a:rPr>
                        <a:t>19536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ZA" sz="1000" b="0" i="0" u="none" strike="noStrike" dirty="0">
                          <a:solidFill>
                            <a:srgbClr val="000000"/>
                          </a:solidFill>
                          <a:effectLst/>
                          <a:latin typeface="Arial" panose="020B0604020202020204" pitchFamily="34" charset="0"/>
                          <a:cs typeface="Arial" panose="020B0604020202020204" pitchFamily="34" charset="0"/>
                        </a:rPr>
                        <a:t>22885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ZA" sz="1000" b="0" i="0" u="none" strike="noStrike">
                          <a:solidFill>
                            <a:srgbClr val="000000"/>
                          </a:solidFill>
                          <a:effectLst/>
                          <a:latin typeface="Arial" panose="020B0604020202020204" pitchFamily="34" charset="0"/>
                          <a:cs typeface="Arial" panose="020B0604020202020204" pitchFamily="34" charset="0"/>
                        </a:rPr>
                        <a:t>13747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ZA" sz="1000" b="0" i="0" u="none" strike="noStrike" dirty="0">
                          <a:solidFill>
                            <a:srgbClr val="000000"/>
                          </a:solidFill>
                          <a:effectLst/>
                          <a:latin typeface="Arial" panose="020B0604020202020204" pitchFamily="34" charset="0"/>
                          <a:cs typeface="Arial" panose="020B0604020202020204" pitchFamily="34" charset="0"/>
                        </a:rPr>
                        <a:t>8840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56146">
                <a:tc>
                  <a:txBody>
                    <a:bodyPr/>
                    <a:lstStyle/>
                    <a:p>
                      <a:pPr algn="ctr" fontAlgn="b"/>
                      <a:r>
                        <a:rPr lang="en-ZA" sz="1400" b="1" i="0" u="none" strike="noStrike" dirty="0" smtClean="0">
                          <a:solidFill>
                            <a:schemeClr val="tx1"/>
                          </a:solidFill>
                          <a:effectLst/>
                          <a:latin typeface="+mn-lt"/>
                          <a:cs typeface="Calibri" pitchFamily="34" charset="0"/>
                        </a:rPr>
                        <a:t>Duplicates </a:t>
                      </a:r>
                      <a:endParaRPr lang="en-ZA" sz="1400" b="1" i="0" u="none" strike="noStrike" dirty="0">
                        <a:solidFill>
                          <a:schemeClr val="tx1"/>
                        </a:solidFill>
                        <a:effectLst/>
                        <a:latin typeface="+mn-lt"/>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ZA" sz="1000" b="0" i="0" u="none" strike="noStrike" dirty="0">
                          <a:solidFill>
                            <a:srgbClr val="000000"/>
                          </a:solidFill>
                          <a:effectLst/>
                          <a:latin typeface="Arial" panose="020B0604020202020204" pitchFamily="34" charset="0"/>
                          <a:cs typeface="Arial" panose="020B0604020202020204" pitchFamily="34" charset="0"/>
                        </a:rPr>
                        <a:t>811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ZA" sz="1000" b="0" i="0" u="none" strike="noStrike">
                          <a:solidFill>
                            <a:srgbClr val="000000"/>
                          </a:solidFill>
                          <a:effectLst/>
                          <a:latin typeface="Arial" panose="020B0604020202020204" pitchFamily="34" charset="0"/>
                          <a:cs typeface="Arial" panose="020B0604020202020204" pitchFamily="34" charset="0"/>
                        </a:rPr>
                        <a:t>1086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ZA" sz="1000" b="0" i="0" u="none" strike="noStrike" dirty="0">
                          <a:solidFill>
                            <a:srgbClr val="000000"/>
                          </a:solidFill>
                          <a:effectLst/>
                          <a:latin typeface="Arial" panose="020B0604020202020204" pitchFamily="34" charset="0"/>
                          <a:cs typeface="Arial" panose="020B0604020202020204" pitchFamily="34" charset="0"/>
                        </a:rPr>
                        <a:t>1878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ZA" sz="1000" b="0" i="0" u="none" strike="noStrike" dirty="0">
                          <a:solidFill>
                            <a:srgbClr val="000000"/>
                          </a:solidFill>
                          <a:effectLst/>
                          <a:latin typeface="Arial" panose="020B0604020202020204" pitchFamily="34" charset="0"/>
                          <a:cs typeface="Arial" panose="020B0604020202020204" pitchFamily="34" charset="0"/>
                        </a:rPr>
                        <a:t>1319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ZA" sz="1000" b="0" i="0" u="none" strike="noStrike" dirty="0">
                          <a:solidFill>
                            <a:srgbClr val="000000"/>
                          </a:solidFill>
                          <a:effectLst/>
                          <a:latin typeface="Arial" panose="020B0604020202020204" pitchFamily="34" charset="0"/>
                          <a:cs typeface="Arial" panose="020B0604020202020204" pitchFamily="34" charset="0"/>
                        </a:rPr>
                        <a:t>548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graphicFrame>
        <p:nvGraphicFramePr>
          <p:cNvPr id="4" name="Group 105"/>
          <p:cNvGraphicFramePr>
            <a:graphicFrameLocks noGrp="1"/>
          </p:cNvGraphicFramePr>
          <p:nvPr>
            <p:extLst>
              <p:ext uri="{D42A27DB-BD31-4B8C-83A1-F6EECF244321}">
                <p14:modId xmlns:p14="http://schemas.microsoft.com/office/powerpoint/2010/main" xmlns="" val="1695029071"/>
              </p:ext>
            </p:extLst>
          </p:nvPr>
        </p:nvGraphicFramePr>
        <p:xfrm>
          <a:off x="194047" y="3281864"/>
          <a:ext cx="8721353" cy="2364448"/>
        </p:xfrm>
        <a:graphic>
          <a:graphicData uri="http://schemas.openxmlformats.org/drawingml/2006/table">
            <a:tbl>
              <a:tblPr/>
              <a:tblGrid>
                <a:gridCol w="1377578">
                  <a:extLst>
                    <a:ext uri="{9D8B030D-6E8A-4147-A177-3AD203B41FA5}">
                      <a16:colId xmlns:a16="http://schemas.microsoft.com/office/drawing/2014/main" xmlns="" val="20000"/>
                    </a:ext>
                  </a:extLst>
                </a:gridCol>
                <a:gridCol w="1152525">
                  <a:extLst>
                    <a:ext uri="{9D8B030D-6E8A-4147-A177-3AD203B41FA5}">
                      <a16:colId xmlns:a16="http://schemas.microsoft.com/office/drawing/2014/main" xmlns="" val="20001"/>
                    </a:ext>
                  </a:extLst>
                </a:gridCol>
                <a:gridCol w="1428750">
                  <a:extLst>
                    <a:ext uri="{9D8B030D-6E8A-4147-A177-3AD203B41FA5}">
                      <a16:colId xmlns:a16="http://schemas.microsoft.com/office/drawing/2014/main" xmlns="" val="20002"/>
                    </a:ext>
                  </a:extLst>
                </a:gridCol>
                <a:gridCol w="1447800">
                  <a:extLst>
                    <a:ext uri="{9D8B030D-6E8A-4147-A177-3AD203B41FA5}">
                      <a16:colId xmlns:a16="http://schemas.microsoft.com/office/drawing/2014/main" xmlns="" val="20003"/>
                    </a:ext>
                  </a:extLst>
                </a:gridCol>
                <a:gridCol w="1828800">
                  <a:extLst>
                    <a:ext uri="{9D8B030D-6E8A-4147-A177-3AD203B41FA5}">
                      <a16:colId xmlns:a16="http://schemas.microsoft.com/office/drawing/2014/main" xmlns="" val="20004"/>
                    </a:ext>
                  </a:extLst>
                </a:gridCol>
                <a:gridCol w="1485900">
                  <a:extLst>
                    <a:ext uri="{9D8B030D-6E8A-4147-A177-3AD203B41FA5}">
                      <a16:colId xmlns:a16="http://schemas.microsoft.com/office/drawing/2014/main" xmlns="" val="20005"/>
                    </a:ext>
                  </a:extLst>
                </a:gridCol>
              </a:tblGrid>
              <a:tr h="527564">
                <a:tc gridSpan="5">
                  <a:txBody>
                    <a:bodyPr/>
                    <a:lstStyle/>
                    <a:p>
                      <a:pPr algn="ctr" fontAlgn="b"/>
                      <a:r>
                        <a:rPr lang="en-ZA" sz="1400" b="1" i="0" u="none" strike="noStrike" dirty="0" smtClean="0">
                          <a:solidFill>
                            <a:srgbClr val="000000"/>
                          </a:solidFill>
                          <a:effectLst/>
                          <a:latin typeface="+mn-lt"/>
                          <a:cs typeface="Calibri" pitchFamily="34" charset="0"/>
                        </a:rPr>
                        <a:t>2019/20</a:t>
                      </a:r>
                      <a:endParaRPr lang="en-ZA" sz="1400" b="1" i="0" u="none" strike="noStrike" dirty="0">
                        <a:solidFill>
                          <a:srgbClr val="000000"/>
                        </a:solidFill>
                        <a:effectLst/>
                        <a:latin typeface="+mn-lt"/>
                        <a:cs typeface="Calibri"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endParaRPr lang="en-ZA"/>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fontAlgn="b"/>
                      <a:endParaRPr lang="en-ZA" sz="1400" b="1" i="0" u="none" strike="noStrike" dirty="0">
                        <a:solidFill>
                          <a:srgbClr val="000000"/>
                        </a:solidFill>
                        <a:effectLst/>
                        <a:latin typeface="+mn-lt"/>
                        <a:cs typeface="Calibri"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0"/>
                  </a:ext>
                </a:extLst>
              </a:tr>
              <a:tr h="527564">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US" altLang="en-US" sz="1400" b="1" i="0" u="none" strike="noStrike" cap="none" normalizeH="0" baseline="0" dirty="0" smtClean="0">
                          <a:ln>
                            <a:noFill/>
                          </a:ln>
                          <a:solidFill>
                            <a:schemeClr val="tx1"/>
                          </a:solidFill>
                          <a:effectLst/>
                          <a:latin typeface="+mn-lt"/>
                          <a:cs typeface="Calibri" pitchFamily="34" charset="0"/>
                        </a:rPr>
                        <a:t>Service </a:t>
                      </a:r>
                    </a:p>
                    <a:p>
                      <a:pPr algn="ctr" fontAlgn="b"/>
                      <a:endParaRPr lang="en-ZA" sz="1400" b="1" i="0" u="none" strike="noStrike" dirty="0">
                        <a:solidFill>
                          <a:srgbClr val="000000"/>
                        </a:solidFill>
                        <a:effectLst/>
                        <a:latin typeface="+mn-lt"/>
                        <a:cs typeface="Calibri"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cs typeface="Calibri" pitchFamily="34" charset="0"/>
                        </a:rPr>
                        <a:t>Opening Balance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cs typeface="Calibri" pitchFamily="34" charset="0"/>
                        </a:rPr>
                        <a:t>1 April 2019</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tx1"/>
                        </a:solidFill>
                        <a:effectLst/>
                        <a:latin typeface="+mn-lt"/>
                        <a:cs typeface="Calibri" pitchFamily="34"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cs typeface="Calibri" pitchFamily="34" charset="0"/>
                        </a:rPr>
                        <a:t>Number received</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cs typeface="Calibri" pitchFamily="34" charset="0"/>
                        </a:rPr>
                        <a:t>TOTAL</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cs typeface="Calibri" pitchFamily="34" charset="0"/>
                        </a:rPr>
                        <a:t>Number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cs typeface="Calibri" pitchFamily="34" charset="0"/>
                        </a:rPr>
                        <a:t>Finalised</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cs typeface="Calibri" pitchFamily="34" charset="0"/>
                        </a:rPr>
                        <a:t>Carried over to Q1</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1"/>
                  </a:ext>
                </a:extLst>
              </a:tr>
              <a:tr h="495444">
                <a:tc>
                  <a:txBody>
                    <a:bodyPr/>
                    <a:lstStyle/>
                    <a:p>
                      <a:pPr algn="ctr" fontAlgn="b"/>
                      <a:r>
                        <a:rPr lang="en-ZA" sz="1400" b="1" i="0" u="none" strike="noStrike" dirty="0" smtClean="0">
                          <a:solidFill>
                            <a:schemeClr val="tx1"/>
                          </a:solidFill>
                          <a:effectLst/>
                          <a:latin typeface="+mn-lt"/>
                          <a:cs typeface="Calibri" pitchFamily="34" charset="0"/>
                        </a:rPr>
                        <a:t>Amendments &amp; Rectifications </a:t>
                      </a:r>
                      <a:endParaRPr lang="en-ZA" sz="1400" b="1" i="0" u="none" strike="noStrike" dirty="0">
                        <a:solidFill>
                          <a:schemeClr val="tx1"/>
                        </a:solidFill>
                        <a:effectLst/>
                        <a:latin typeface="+mn-lt"/>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b"/>
                      <a:r>
                        <a:rPr lang="en-ZA" sz="1000" b="0" i="0" u="none" strike="noStrike" dirty="0">
                          <a:solidFill>
                            <a:srgbClr val="000000"/>
                          </a:solidFill>
                          <a:effectLst/>
                          <a:latin typeface="Arial" panose="020B0604020202020204" pitchFamily="34" charset="0"/>
                          <a:cs typeface="Arial" panose="020B0604020202020204" pitchFamily="34" charset="0"/>
                        </a:rPr>
                        <a:t>8520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b"/>
                      <a:r>
                        <a:rPr lang="en-ZA" sz="1000" b="0" i="0" u="none" strike="noStrike" dirty="0">
                          <a:solidFill>
                            <a:srgbClr val="000000"/>
                          </a:solidFill>
                          <a:effectLst/>
                          <a:latin typeface="Arial" panose="020B0604020202020204" pitchFamily="34" charset="0"/>
                          <a:cs typeface="Arial" panose="020B0604020202020204" pitchFamily="34" charset="0"/>
                        </a:rPr>
                        <a:t>4850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b"/>
                      <a:r>
                        <a:rPr lang="en-ZA" sz="1000" b="0" i="0" u="none" strike="noStrike" dirty="0">
                          <a:solidFill>
                            <a:srgbClr val="000000"/>
                          </a:solidFill>
                          <a:effectLst/>
                          <a:latin typeface="Arial" panose="020B0604020202020204" pitchFamily="34" charset="0"/>
                          <a:cs typeface="Arial" panose="020B0604020202020204" pitchFamily="34" charset="0"/>
                        </a:rPr>
                        <a:t>13198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b"/>
                      <a:r>
                        <a:rPr lang="en-ZA" sz="1000" b="0" i="0" u="none" strike="noStrike">
                          <a:solidFill>
                            <a:srgbClr val="000000"/>
                          </a:solidFill>
                          <a:effectLst/>
                          <a:latin typeface="Arial" panose="020B0604020202020204" pitchFamily="34" charset="0"/>
                          <a:cs typeface="Arial" panose="020B0604020202020204" pitchFamily="34" charset="0"/>
                        </a:rPr>
                        <a:t>4066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b"/>
                      <a:r>
                        <a:rPr lang="en-ZA" sz="1000" b="0" i="0" u="none" strike="noStrike" dirty="0">
                          <a:solidFill>
                            <a:srgbClr val="000000"/>
                          </a:solidFill>
                          <a:effectLst/>
                          <a:latin typeface="Arial" panose="020B0604020202020204" pitchFamily="34" charset="0"/>
                          <a:cs typeface="Arial" panose="020B0604020202020204" pitchFamily="34" charset="0"/>
                        </a:rPr>
                        <a:t>9280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96568">
                <a:tc>
                  <a:txBody>
                    <a:bodyPr/>
                    <a:lstStyle/>
                    <a:p>
                      <a:pPr algn="ctr" fontAlgn="b"/>
                      <a:r>
                        <a:rPr lang="en-ZA" sz="1400" b="1" i="0" u="none" strike="noStrike" dirty="0" smtClean="0">
                          <a:solidFill>
                            <a:schemeClr val="tx1"/>
                          </a:solidFill>
                          <a:effectLst/>
                          <a:latin typeface="+mn-lt"/>
                          <a:cs typeface="Calibri" pitchFamily="34" charset="0"/>
                        </a:rPr>
                        <a:t>Duplicates </a:t>
                      </a:r>
                      <a:endParaRPr lang="en-ZA" sz="1400" b="1" i="0" u="none" strike="noStrike" dirty="0">
                        <a:solidFill>
                          <a:schemeClr val="tx1"/>
                        </a:solidFill>
                        <a:effectLst/>
                        <a:latin typeface="+mn-lt"/>
                        <a:cs typeface="Calibri"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619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000" b="0" i="0" u="none" strike="noStrike">
                          <a:solidFill>
                            <a:srgbClr val="000000"/>
                          </a:solidFill>
                          <a:effectLst/>
                          <a:latin typeface="Arial" panose="020B0604020202020204" pitchFamily="34" charset="0"/>
                          <a:cs typeface="Arial" panose="020B0604020202020204" pitchFamily="34" charset="0"/>
                        </a:rPr>
                        <a:t>438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1038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440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601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5" name="Slide Number Placeholder 4"/>
          <p:cNvSpPr>
            <a:spLocks noGrp="1"/>
          </p:cNvSpPr>
          <p:nvPr>
            <p:ph type="sldNum" sz="quarter" idx="12"/>
          </p:nvPr>
        </p:nvSpPr>
        <p:spPr>
          <a:xfrm>
            <a:off x="6553200" y="6356350"/>
            <a:ext cx="1758287" cy="365125"/>
          </a:xfrm>
        </p:spPr>
        <p:txBody>
          <a:bodyPr/>
          <a:lstStyle/>
          <a:p>
            <a:fld id="{2538E8B7-8BD9-9F48-9FB6-4E0DFEDB8449}" type="slidenum">
              <a:rPr lang="en-US" smtClean="0"/>
              <a:pPr/>
              <a:t>31</a:t>
            </a:fld>
            <a:endParaRPr lang="en-US" dirty="0"/>
          </a:p>
        </p:txBody>
      </p:sp>
    </p:spTree>
    <p:extLst>
      <p:ext uri="{BB962C8B-B14F-4D97-AF65-F5344CB8AC3E}">
        <p14:creationId xmlns:p14="http://schemas.microsoft.com/office/powerpoint/2010/main" xmlns="" val="35963505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7248"/>
            <a:ext cx="8229600" cy="1143000"/>
          </a:xfrm>
        </p:spPr>
        <p:txBody>
          <a:bodyPr>
            <a:normAutofit/>
          </a:bodyPr>
          <a:lstStyle/>
          <a:p>
            <a:r>
              <a:rPr lang="en-ZA" sz="2800" dirty="0" smtClean="0"/>
              <a:t>PROJECT MANAGEMENT</a:t>
            </a:r>
            <a:endParaRPr lang="en-ZA" sz="2800" dirty="0"/>
          </a:p>
        </p:txBody>
      </p:sp>
      <p:sp>
        <p:nvSpPr>
          <p:cNvPr id="3" name="Content Placeholder 2"/>
          <p:cNvSpPr>
            <a:spLocks noGrp="1"/>
          </p:cNvSpPr>
          <p:nvPr>
            <p:ph idx="1"/>
          </p:nvPr>
        </p:nvSpPr>
        <p:spPr>
          <a:xfrm>
            <a:off x="152399" y="685800"/>
            <a:ext cx="8856133" cy="4686300"/>
          </a:xfrm>
        </p:spPr>
        <p:txBody>
          <a:bodyPr>
            <a:noAutofit/>
          </a:bodyPr>
          <a:lstStyle/>
          <a:p>
            <a:pPr marL="285750" lvl="0" indent="-285750" defTabSz="914400" fontAlgn="base">
              <a:lnSpc>
                <a:spcPct val="90000"/>
              </a:lnSpc>
              <a:spcBef>
                <a:spcPts val="1200"/>
              </a:spcBef>
              <a:buFont typeface="Arial" pitchFamily="34" charset="0"/>
              <a:buChar char="•"/>
              <a:defRPr/>
            </a:pPr>
            <a:r>
              <a:rPr lang="en-US" sz="1100" dirty="0" smtClean="0">
                <a:latin typeface="Arial Narrow" pitchFamily="34" charset="0"/>
                <a:cs typeface="Arial" charset="0"/>
              </a:rPr>
              <a:t>Minister’s events </a:t>
            </a:r>
          </a:p>
          <a:p>
            <a:pPr marL="685800" lvl="1" defTabSz="914400" fontAlgn="base">
              <a:lnSpc>
                <a:spcPct val="90000"/>
              </a:lnSpc>
              <a:spcBef>
                <a:spcPts val="1200"/>
              </a:spcBef>
              <a:buFont typeface="Arial" pitchFamily="34" charset="0"/>
              <a:buChar char="•"/>
              <a:defRPr/>
            </a:pPr>
            <a:r>
              <a:rPr lang="en-US" sz="1100" dirty="0" smtClean="0">
                <a:latin typeface="Arial Narrow" pitchFamily="34" charset="0"/>
                <a:cs typeface="Arial" charset="0"/>
              </a:rPr>
              <a:t>Collect ID Campaign launched– Encourage </a:t>
            </a:r>
            <a:r>
              <a:rPr lang="en-US" sz="1100" dirty="0">
                <a:latin typeface="Arial Narrow" pitchFamily="34" charset="0"/>
                <a:cs typeface="Arial" charset="0"/>
              </a:rPr>
              <a:t>citizens not only to apply for IDs but also to decrease the volumes of uncollected ID </a:t>
            </a:r>
            <a:r>
              <a:rPr lang="en-US" sz="1100" dirty="0" smtClean="0">
                <a:latin typeface="Arial Narrow" pitchFamily="34" charset="0"/>
                <a:cs typeface="Arial" charset="0"/>
              </a:rPr>
              <a:t>documents</a:t>
            </a:r>
          </a:p>
          <a:p>
            <a:pPr marL="685800" lvl="1" defTabSz="914400" fontAlgn="base">
              <a:lnSpc>
                <a:spcPct val="90000"/>
              </a:lnSpc>
              <a:spcBef>
                <a:spcPts val="1200"/>
              </a:spcBef>
              <a:buFont typeface="Arial" pitchFamily="34" charset="0"/>
              <a:buChar char="•"/>
              <a:defRPr/>
            </a:pPr>
            <a:r>
              <a:rPr lang="en-US" sz="1100" dirty="0" smtClean="0">
                <a:latin typeface="Arial Narrow" pitchFamily="34" charset="0"/>
                <a:cs typeface="Arial" charset="0"/>
              </a:rPr>
              <a:t>Project was launched in Polokwane office on the 6</a:t>
            </a:r>
            <a:r>
              <a:rPr lang="en-US" sz="1100" baseline="30000" dirty="0" smtClean="0">
                <a:latin typeface="Arial Narrow" pitchFamily="34" charset="0"/>
                <a:cs typeface="Arial" charset="0"/>
              </a:rPr>
              <a:t>th</a:t>
            </a:r>
            <a:r>
              <a:rPr lang="en-US" sz="1100" dirty="0" smtClean="0">
                <a:latin typeface="Arial Narrow" pitchFamily="34" charset="0"/>
                <a:cs typeface="Arial" charset="0"/>
              </a:rPr>
              <a:t> September 2019 as a strategy to encourage clients to collect their id which were enabler for casting their  vote.</a:t>
            </a:r>
          </a:p>
          <a:p>
            <a:pPr marL="400050" lvl="1" indent="0" defTabSz="914400" fontAlgn="base">
              <a:lnSpc>
                <a:spcPct val="90000"/>
              </a:lnSpc>
              <a:spcBef>
                <a:spcPts val="1200"/>
              </a:spcBef>
              <a:buNone/>
              <a:defRPr/>
            </a:pPr>
            <a:endParaRPr lang="en-US" sz="1100" dirty="0" smtClean="0">
              <a:latin typeface="Arial Narrow" pitchFamily="34" charset="0"/>
              <a:cs typeface="Arial" charset="0"/>
            </a:endParaRPr>
          </a:p>
          <a:p>
            <a:pPr marL="285750" lvl="0" indent="-285750" defTabSz="914400" fontAlgn="base">
              <a:lnSpc>
                <a:spcPct val="90000"/>
              </a:lnSpc>
              <a:spcBef>
                <a:spcPts val="1200"/>
              </a:spcBef>
              <a:buFont typeface="Arial" pitchFamily="34" charset="0"/>
              <a:buChar char="•"/>
              <a:defRPr/>
            </a:pPr>
            <a:r>
              <a:rPr lang="en-US" sz="1100" dirty="0" smtClean="0">
                <a:latin typeface="Arial Narrow" pitchFamily="34" charset="0"/>
                <a:cs typeface="Arial" charset="0"/>
              </a:rPr>
              <a:t>Provincial Projects </a:t>
            </a:r>
          </a:p>
          <a:p>
            <a:pPr marL="685800" lvl="1" defTabSz="914400" fontAlgn="base">
              <a:lnSpc>
                <a:spcPct val="90000"/>
              </a:lnSpc>
              <a:spcBef>
                <a:spcPts val="1200"/>
              </a:spcBef>
              <a:buFont typeface="Arial" pitchFamily="34" charset="0"/>
              <a:buChar char="•"/>
              <a:defRPr/>
            </a:pPr>
            <a:r>
              <a:rPr lang="en-US" sz="1100" dirty="0" smtClean="0">
                <a:latin typeface="Arial Narrow" pitchFamily="34" charset="0"/>
                <a:cs typeface="Arial" charset="0"/>
              </a:rPr>
              <a:t>Birth Registration Campaign during Weekend &amp; Public holiday Birth Registration was adopted by the Province in December 2018  to register birth that occurs during the weekend and this resulted with a total number of    4137   birth to date.</a:t>
            </a:r>
            <a:endParaRPr lang="en-US" sz="1100" dirty="0">
              <a:latin typeface="Arial Narrow" pitchFamily="34" charset="0"/>
              <a:cs typeface="Arial" charset="0"/>
            </a:endParaRPr>
          </a:p>
        </p:txBody>
      </p:sp>
      <p:sp>
        <p:nvSpPr>
          <p:cNvPr id="4" name="Slide Number Placeholder 3"/>
          <p:cNvSpPr>
            <a:spLocks noGrp="1"/>
          </p:cNvSpPr>
          <p:nvPr>
            <p:ph type="sldNum" sz="quarter" idx="12"/>
          </p:nvPr>
        </p:nvSpPr>
        <p:spPr>
          <a:xfrm>
            <a:off x="7010400" y="6511925"/>
            <a:ext cx="2133600" cy="365125"/>
          </a:xfrm>
        </p:spPr>
        <p:txBody>
          <a:bodyPr/>
          <a:lstStyle/>
          <a:p>
            <a:fld id="{2538E8B7-8BD9-9F48-9FB6-4E0DFEDB8449}" type="slidenum">
              <a:rPr lang="en-US" b="1" smtClean="0">
                <a:solidFill>
                  <a:schemeClr val="tx1"/>
                </a:solidFill>
              </a:rPr>
              <a:pPr/>
              <a:t>32</a:t>
            </a:fld>
            <a:endParaRPr lang="en-US" b="1" dirty="0">
              <a:solidFill>
                <a:schemeClr val="tx1"/>
              </a:solidFill>
            </a:endParaRPr>
          </a:p>
        </p:txBody>
      </p:sp>
    </p:spTree>
    <p:extLst>
      <p:ext uri="{BB962C8B-B14F-4D97-AF65-F5344CB8AC3E}">
        <p14:creationId xmlns:p14="http://schemas.microsoft.com/office/powerpoint/2010/main" xmlns="" val="402194511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1555"/>
            <a:ext cx="8229600" cy="228600"/>
          </a:xfrm>
        </p:spPr>
        <p:txBody>
          <a:bodyPr>
            <a:noAutofit/>
          </a:bodyPr>
          <a:lstStyle/>
          <a:p>
            <a:r>
              <a:rPr lang="en-US" sz="1800" b="1" dirty="0" smtClean="0">
                <a:latin typeface="Arial" panose="020B0604020202020204" pitchFamily="34" charset="0"/>
                <a:cs typeface="Arial" panose="020B0604020202020204" pitchFamily="34" charset="0"/>
              </a:rPr>
              <a:t>STAKEHOLDER FORUMS</a:t>
            </a:r>
          </a:p>
        </p:txBody>
      </p:sp>
      <p:graphicFrame>
        <p:nvGraphicFramePr>
          <p:cNvPr id="3" name="Table 2"/>
          <p:cNvGraphicFramePr>
            <a:graphicFrameLocks noGrp="1"/>
          </p:cNvGraphicFramePr>
          <p:nvPr>
            <p:extLst>
              <p:ext uri="{D42A27DB-BD31-4B8C-83A1-F6EECF244321}">
                <p14:modId xmlns:p14="http://schemas.microsoft.com/office/powerpoint/2010/main" xmlns="" val="3298803471"/>
              </p:ext>
            </p:extLst>
          </p:nvPr>
        </p:nvGraphicFramePr>
        <p:xfrm>
          <a:off x="127591" y="278205"/>
          <a:ext cx="8706307" cy="5257930"/>
        </p:xfrm>
        <a:graphic>
          <a:graphicData uri="http://schemas.openxmlformats.org/drawingml/2006/table">
            <a:tbl>
              <a:tblPr>
                <a:tableStyleId>{5C22544A-7EE6-4342-B048-85BDC9FD1C3A}</a:tableStyleId>
              </a:tblPr>
              <a:tblGrid>
                <a:gridCol w="2683848">
                  <a:extLst>
                    <a:ext uri="{9D8B030D-6E8A-4147-A177-3AD203B41FA5}">
                      <a16:colId xmlns:a16="http://schemas.microsoft.com/office/drawing/2014/main" xmlns="" val="20000"/>
                    </a:ext>
                  </a:extLst>
                </a:gridCol>
                <a:gridCol w="1828800">
                  <a:extLst>
                    <a:ext uri="{9D8B030D-6E8A-4147-A177-3AD203B41FA5}">
                      <a16:colId xmlns:a16="http://schemas.microsoft.com/office/drawing/2014/main" xmlns="" val="20001"/>
                    </a:ext>
                  </a:extLst>
                </a:gridCol>
                <a:gridCol w="1712435">
                  <a:extLst>
                    <a:ext uri="{9D8B030D-6E8A-4147-A177-3AD203B41FA5}">
                      <a16:colId xmlns:a16="http://schemas.microsoft.com/office/drawing/2014/main" xmlns="" val="20002"/>
                    </a:ext>
                  </a:extLst>
                </a:gridCol>
                <a:gridCol w="2481224">
                  <a:extLst>
                    <a:ext uri="{9D8B030D-6E8A-4147-A177-3AD203B41FA5}">
                      <a16:colId xmlns:a16="http://schemas.microsoft.com/office/drawing/2014/main" xmlns="" val="1108807025"/>
                    </a:ext>
                  </a:extLst>
                </a:gridCol>
              </a:tblGrid>
              <a:tr h="323374">
                <a:tc>
                  <a:txBody>
                    <a:bodyPr/>
                    <a:lstStyle/>
                    <a:p>
                      <a:pPr algn="l" fontAlgn="b"/>
                      <a:r>
                        <a:rPr lang="en-US" sz="1200" b="1" u="none" strike="noStrike" dirty="0" smtClean="0">
                          <a:effectLst/>
                          <a:latin typeface="+mn-lt"/>
                          <a:cs typeface="Arial" pitchFamily="34" charset="0"/>
                        </a:rPr>
                        <a:t>Forum</a:t>
                      </a:r>
                      <a:endParaRPr lang="en-US" sz="1200" b="1" i="0" u="none" strike="noStrike" dirty="0">
                        <a:solidFill>
                          <a:srgbClr val="000000"/>
                        </a:solidFill>
                        <a:effectLst/>
                        <a:latin typeface="+mn-lt"/>
                        <a:cs typeface="Arial"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US" sz="1200" b="1" u="none" strike="noStrike" dirty="0" smtClean="0">
                          <a:effectLst/>
                          <a:latin typeface="+mn-lt"/>
                          <a:cs typeface="Arial" pitchFamily="34" charset="0"/>
                        </a:rPr>
                        <a:t>Forum Launched</a:t>
                      </a:r>
                      <a:endParaRPr lang="en-US" sz="1200" b="1" i="0" u="none" strike="noStrike" dirty="0">
                        <a:solidFill>
                          <a:srgbClr val="000000"/>
                        </a:solidFill>
                        <a:effectLst/>
                        <a:latin typeface="+mn-lt"/>
                        <a:cs typeface="Arial"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US" sz="1200" b="1" u="none" strike="noStrike" dirty="0" smtClean="0">
                          <a:effectLst/>
                          <a:latin typeface="+mn-lt"/>
                          <a:cs typeface="Arial" pitchFamily="34" charset="0"/>
                        </a:rPr>
                        <a:t>Meetings Held </a:t>
                      </a:r>
                      <a:endParaRPr lang="en-US" sz="1200" b="1" i="0" u="none" strike="noStrike" dirty="0">
                        <a:solidFill>
                          <a:srgbClr val="000000"/>
                        </a:solidFill>
                        <a:effectLst/>
                        <a:latin typeface="+mn-lt"/>
                        <a:cs typeface="Arial"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US" sz="1200" b="1" u="none" strike="noStrike" dirty="0" smtClean="0">
                          <a:effectLst/>
                          <a:latin typeface="+mn-lt"/>
                          <a:cs typeface="Arial" pitchFamily="34" charset="0"/>
                        </a:rPr>
                        <a:t>Active programs within Municipalities </a:t>
                      </a:r>
                      <a:endParaRPr lang="en-US" sz="1200" b="1" i="0" u="none" strike="noStrike" dirty="0">
                        <a:solidFill>
                          <a:srgbClr val="000000"/>
                        </a:solidFill>
                        <a:effectLst/>
                        <a:latin typeface="+mn-lt"/>
                        <a:cs typeface="Arial"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0"/>
                  </a:ext>
                </a:extLst>
              </a:tr>
              <a:tr h="245660">
                <a:tc>
                  <a:txBody>
                    <a:bodyPr/>
                    <a:lstStyle/>
                    <a:p>
                      <a:pPr algn="l" fontAlgn="b"/>
                      <a:r>
                        <a:rPr lang="en-US" sz="1000" b="1" u="none" strike="noStrike" dirty="0" smtClean="0">
                          <a:effectLst/>
                          <a:latin typeface="Arial" panose="020B0604020202020204" pitchFamily="34" charset="0"/>
                          <a:cs typeface="Arial" panose="020B0604020202020204" pitchFamily="34" charset="0"/>
                        </a:rPr>
                        <a:t>Provincial Forum</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Arial" panose="020B0604020202020204" pitchFamily="34" charset="0"/>
                          <a:cs typeface="Arial" panose="020B0604020202020204" pitchFamily="34" charset="0"/>
                        </a:rPr>
                        <a:t>No</a:t>
                      </a: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None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211540">
                <a:tc gridSpan="4">
                  <a:txBody>
                    <a:bodyPr/>
                    <a:lstStyle/>
                    <a:p>
                      <a:pPr algn="ctr" fontAlgn="b"/>
                      <a:r>
                        <a:rPr lang="en-US" sz="1200" b="1" i="0" u="none" strike="noStrike" dirty="0" smtClean="0">
                          <a:solidFill>
                            <a:srgbClr val="000000"/>
                          </a:solidFill>
                          <a:effectLst/>
                          <a:latin typeface="+mn-lt"/>
                          <a:cs typeface="Arial" pitchFamily="34" charset="0"/>
                        </a:rPr>
                        <a:t>CAPRICORN</a:t>
                      </a:r>
                      <a:r>
                        <a:rPr lang="en-US" sz="1200" b="1" i="0" u="none" strike="noStrike" baseline="0" dirty="0" smtClean="0">
                          <a:solidFill>
                            <a:srgbClr val="000000"/>
                          </a:solidFill>
                          <a:effectLst/>
                          <a:latin typeface="+mn-lt"/>
                          <a:cs typeface="Arial" pitchFamily="34" charset="0"/>
                        </a:rPr>
                        <a:t> DISTRICT</a:t>
                      </a:r>
                      <a:endParaRPr lang="en-US" sz="1200" b="1" i="0" u="none" strike="noStrike" dirty="0">
                        <a:solidFill>
                          <a:srgbClr val="000000"/>
                        </a:solidFill>
                        <a:effectLst/>
                        <a:latin typeface="+mn-lt"/>
                        <a:cs typeface="Arial"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pPr algn="ctr" fontAlgn="b"/>
                      <a:endParaRPr lang="en-US" sz="1200" b="0" i="0" u="none" strike="noStrike" dirty="0">
                        <a:solidFill>
                          <a:srgbClr val="000000"/>
                        </a:solidFill>
                        <a:effectLst/>
                        <a:latin typeface="+mn-lt"/>
                        <a:cs typeface="Arial"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200" b="0" i="0" u="none" strike="noStrike" dirty="0">
                        <a:solidFill>
                          <a:srgbClr val="000000"/>
                        </a:solidFill>
                        <a:effectLst/>
                        <a:latin typeface="+mn-lt"/>
                        <a:cs typeface="Arial"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ZA"/>
                    </a:p>
                  </a:txBody>
                  <a:tcPr/>
                </a:tc>
                <a:extLst>
                  <a:ext uri="{0D108BD9-81ED-4DB2-BD59-A6C34878D82A}">
                    <a16:rowId xmlns:a16="http://schemas.microsoft.com/office/drawing/2014/main" xmlns="" val="1358866795"/>
                  </a:ext>
                </a:extLst>
              </a:tr>
              <a:tr h="204537">
                <a:tc>
                  <a:txBody>
                    <a:bodyPr/>
                    <a:lstStyle/>
                    <a:p>
                      <a:pPr algn="l" fontAlgn="b"/>
                      <a:r>
                        <a:rPr lang="en-US" sz="1000" b="1" i="0" u="none" strike="noStrike" dirty="0" smtClean="0">
                          <a:solidFill>
                            <a:schemeClr val="dk1"/>
                          </a:solidFill>
                          <a:effectLst/>
                          <a:latin typeface="Arial" panose="020B0604020202020204" pitchFamily="34" charset="0"/>
                          <a:cs typeface="Arial" panose="020B0604020202020204" pitchFamily="34" charset="0"/>
                        </a:rPr>
                        <a:t>Capricorn</a:t>
                      </a:r>
                      <a:r>
                        <a:rPr lang="en-US" sz="1000" b="1" i="0" u="none" strike="noStrike" baseline="0" dirty="0" smtClean="0">
                          <a:solidFill>
                            <a:schemeClr val="dk1"/>
                          </a:solidFill>
                          <a:effectLst/>
                          <a:latin typeface="Arial" panose="020B0604020202020204" pitchFamily="34" charset="0"/>
                          <a:cs typeface="Arial" panose="020B0604020202020204" pitchFamily="34" charset="0"/>
                        </a:rPr>
                        <a:t> District Stakeholder Forum</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Yes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ZA" sz="1000" dirty="0">
                        <a:latin typeface="Arial" panose="020B0604020202020204" pitchFamily="34" charset="0"/>
                        <a:cs typeface="Arial" panose="020B0604020202020204"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264694">
                <a:tc>
                  <a:txBody>
                    <a:bodyPr/>
                    <a:lstStyle/>
                    <a:p>
                      <a:pPr algn="l" fontAlgn="ctr"/>
                      <a:r>
                        <a:rPr lang="en-ZA" sz="1000" b="0" i="0" u="none" strike="noStrike" dirty="0">
                          <a:solidFill>
                            <a:srgbClr val="000000"/>
                          </a:solidFill>
                          <a:effectLst/>
                          <a:latin typeface="Arial" panose="020B0604020202020204" pitchFamily="34" charset="0"/>
                          <a:cs typeface="Arial" panose="020B0604020202020204" pitchFamily="34" charset="0"/>
                        </a:rPr>
                        <a:t>Polokwane Local Stakeholder Forum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Awareness campaigns at traditional authorities and other activities raised</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during meetings</a:t>
                      </a: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216569">
                <a:tc>
                  <a:txBody>
                    <a:bodyPr/>
                    <a:lstStyle/>
                    <a:p>
                      <a:pPr algn="l" fontAlgn="ctr"/>
                      <a:r>
                        <a:rPr lang="en-ZA" sz="1000" b="0" i="0" u="none" strike="noStrike">
                          <a:solidFill>
                            <a:srgbClr val="000000"/>
                          </a:solidFill>
                          <a:effectLst/>
                          <a:latin typeface="Arial" panose="020B0604020202020204" pitchFamily="34" charset="0"/>
                          <a:cs typeface="Arial" panose="020B0604020202020204" pitchFamily="34" charset="0"/>
                        </a:rPr>
                        <a:t>Lepell-Nkumpi Local Stakeholder Forum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4</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School and clinics visitation</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216568">
                <a:tc>
                  <a:txBody>
                    <a:bodyPr/>
                    <a:lstStyle/>
                    <a:p>
                      <a:pPr algn="l" fontAlgn="ctr"/>
                      <a:r>
                        <a:rPr lang="en-ZA" sz="1000" b="0" i="0" u="none" strike="noStrike" dirty="0">
                          <a:solidFill>
                            <a:srgbClr val="000000"/>
                          </a:solidFill>
                          <a:effectLst/>
                          <a:latin typeface="Arial" panose="020B0604020202020204" pitchFamily="34" charset="0"/>
                          <a:cs typeface="Arial" panose="020B0604020202020204" pitchFamily="34" charset="0"/>
                        </a:rPr>
                        <a:t>Blouberg Local Stakeholder Forum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Yes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None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5"/>
                  </a:ext>
                </a:extLst>
              </a:tr>
              <a:tr h="240632">
                <a:tc>
                  <a:txBody>
                    <a:bodyPr/>
                    <a:lstStyle/>
                    <a:p>
                      <a:pPr algn="l" fontAlgn="ctr"/>
                      <a:r>
                        <a:rPr lang="en-ZA" sz="1000" b="0" i="0" u="none" strike="noStrike" dirty="0">
                          <a:solidFill>
                            <a:srgbClr val="000000"/>
                          </a:solidFill>
                          <a:effectLst/>
                          <a:latin typeface="Arial" panose="020B0604020202020204" pitchFamily="34" charset="0"/>
                          <a:cs typeface="Arial" panose="020B0604020202020204" pitchFamily="34" charset="0"/>
                        </a:rPr>
                        <a:t>Molemole Local Stakeholder </a:t>
                      </a:r>
                      <a:r>
                        <a:rPr lang="en-ZA" sz="1000" b="0" i="0" u="none" strike="noStrike" dirty="0" smtClean="0">
                          <a:solidFill>
                            <a:srgbClr val="000000"/>
                          </a:solidFill>
                          <a:effectLst/>
                          <a:latin typeface="Arial" panose="020B0604020202020204" pitchFamily="34" charset="0"/>
                          <a:cs typeface="Arial" panose="020B0604020202020204" pitchFamily="34" charset="0"/>
                        </a:rPr>
                        <a:t>Forum</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Yes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10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None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6"/>
                  </a:ext>
                </a:extLst>
              </a:tr>
              <a:tr h="187091">
                <a:tc gridSpan="4">
                  <a:txBody>
                    <a:bodyPr/>
                    <a:lstStyle/>
                    <a:p>
                      <a:pPr algn="ctr" fontAlgn="b"/>
                      <a:r>
                        <a:rPr lang="en-US" sz="1200" b="1" i="0" u="none" strike="noStrike" dirty="0" smtClean="0">
                          <a:solidFill>
                            <a:schemeClr val="tx1"/>
                          </a:solidFill>
                          <a:effectLst/>
                          <a:latin typeface="+mn-lt"/>
                          <a:cs typeface="Arial" pitchFamily="34" charset="0"/>
                        </a:rPr>
                        <a:t>WATERBERG DISTRICT</a:t>
                      </a:r>
                      <a:endParaRPr lang="en-US" sz="1200" b="1" i="0" u="none" strike="noStrike" dirty="0">
                        <a:solidFill>
                          <a:schemeClr val="tx1"/>
                        </a:solidFill>
                        <a:effectLst/>
                        <a:latin typeface="+mn-lt"/>
                        <a:cs typeface="Arial"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pPr algn="ctr" fontAlgn="b"/>
                      <a:endParaRPr lang="en-US" sz="1200" b="0" i="0" u="none" strike="noStrike" dirty="0">
                        <a:solidFill>
                          <a:srgbClr val="000000"/>
                        </a:solidFill>
                        <a:effectLst/>
                        <a:latin typeface="+mn-lt"/>
                        <a:cs typeface="Arial"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200" b="0" i="0" u="none" strike="noStrike" dirty="0">
                        <a:solidFill>
                          <a:srgbClr val="000000"/>
                        </a:solidFill>
                        <a:effectLst/>
                        <a:latin typeface="+mn-lt"/>
                        <a:cs typeface="Arial"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ZA"/>
                    </a:p>
                  </a:txBody>
                  <a:tcPr/>
                </a:tc>
                <a:extLst>
                  <a:ext uri="{0D108BD9-81ED-4DB2-BD59-A6C34878D82A}">
                    <a16:rowId xmlns:a16="http://schemas.microsoft.com/office/drawing/2014/main" xmlns="" val="714846769"/>
                  </a:ext>
                </a:extLst>
              </a:tr>
              <a:tr h="212801">
                <a:tc>
                  <a:txBody>
                    <a:bodyPr/>
                    <a:lstStyle/>
                    <a:p>
                      <a:pPr algn="l" fontAlgn="b"/>
                      <a:r>
                        <a:rPr lang="en-US" sz="1000" b="1" u="none" strike="noStrike" dirty="0" smtClean="0">
                          <a:solidFill>
                            <a:schemeClr val="tx1"/>
                          </a:solidFill>
                          <a:effectLst/>
                          <a:latin typeface="Arial" panose="020B0604020202020204" pitchFamily="34" charset="0"/>
                          <a:cs typeface="Arial" panose="020B0604020202020204" pitchFamily="34" charset="0"/>
                        </a:rPr>
                        <a:t>Waterberg District</a:t>
                      </a:r>
                      <a:r>
                        <a:rPr lang="en-US" sz="1000" b="1" u="none" strike="noStrike" baseline="0" dirty="0" smtClean="0">
                          <a:solidFill>
                            <a:schemeClr val="tx1"/>
                          </a:solidFill>
                          <a:effectLst/>
                          <a:latin typeface="Arial" panose="020B0604020202020204" pitchFamily="34" charset="0"/>
                          <a:cs typeface="Arial" panose="020B0604020202020204" pitchFamily="34" charset="0"/>
                        </a:rPr>
                        <a:t> Stakeholder </a:t>
                      </a:r>
                      <a:endParaRPr lang="en-US" sz="1000" b="1" i="0" u="none" strike="noStrike" dirty="0">
                        <a:solidFill>
                          <a:schemeClr val="tx1"/>
                        </a:solidFill>
                        <a:effectLst/>
                        <a:latin typeface="Arial" panose="020B0604020202020204" pitchFamily="34" charset="0"/>
                        <a:cs typeface="Arial" panose="020B0604020202020204"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Yes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chemeClr val="tx1"/>
                          </a:solidFill>
                          <a:effectLst/>
                          <a:latin typeface="Arial" panose="020B0604020202020204" pitchFamily="34" charset="0"/>
                          <a:cs typeface="Arial" panose="020B0604020202020204" pitchFamily="34" charset="0"/>
                        </a:rPr>
                        <a:t>2</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57200" rtl="0" eaLnBrk="1" fontAlgn="b" latinLnBrk="0" hangingPunct="1">
                        <a:lnSpc>
                          <a:spcPct val="100000"/>
                        </a:lnSpc>
                        <a:spcBef>
                          <a:spcPts val="0"/>
                        </a:spcBef>
                        <a:spcAft>
                          <a:spcPts val="0"/>
                        </a:spcAft>
                        <a:buClrTx/>
                        <a:buSzTx/>
                        <a:buFont typeface="Wingdings" pitchFamily="2" charset="2"/>
                        <a:buNone/>
                        <a:tabLst/>
                        <a:defRPr/>
                      </a:pPr>
                      <a:r>
                        <a:rPr lang="en-US" sz="1000" b="0" i="0" u="none" strike="noStrike" dirty="0" smtClean="0">
                          <a:solidFill>
                            <a:schemeClr val="tx1"/>
                          </a:solidFill>
                          <a:effectLst/>
                          <a:latin typeface="Arial" panose="020B0604020202020204" pitchFamily="34" charset="0"/>
                          <a:cs typeface="Arial" panose="020B0604020202020204" pitchFamily="34" charset="0"/>
                        </a:rPr>
                        <a:t>None (To be revived)</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7"/>
                  </a:ext>
                </a:extLst>
              </a:tr>
              <a:tr h="222283">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Bela-Bela Local Stakeholder Forum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000" b="0" i="0" u="none" strike="noStrike" dirty="0" smtClean="0">
                          <a:solidFill>
                            <a:schemeClr val="tx1"/>
                          </a:solidFill>
                          <a:effectLst/>
                          <a:latin typeface="Arial" panose="020B0604020202020204" pitchFamily="34" charset="0"/>
                          <a:cs typeface="Arial" panose="020B0604020202020204" pitchFamily="34" charset="0"/>
                        </a:rPr>
                        <a:t>0</a:t>
                      </a: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57200" rtl="0" eaLnBrk="1" fontAlgn="b" latinLnBrk="0" hangingPunct="1">
                        <a:lnSpc>
                          <a:spcPct val="100000"/>
                        </a:lnSpc>
                        <a:spcBef>
                          <a:spcPts val="0"/>
                        </a:spcBef>
                        <a:spcAft>
                          <a:spcPts val="0"/>
                        </a:spcAft>
                        <a:buClrTx/>
                        <a:buSzTx/>
                        <a:buFont typeface="Wingdings" pitchFamily="2" charset="2"/>
                        <a:buNone/>
                        <a:tabLst/>
                        <a:defRPr/>
                      </a:pPr>
                      <a:r>
                        <a:rPr kumimoji="0" lang="en-US" sz="10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None (To be revived)</a:t>
                      </a:r>
                      <a:endPar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8"/>
                  </a:ext>
                </a:extLst>
              </a:tr>
              <a:tr h="244843">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Lephalale Local Stakeholder Forum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000" b="0" i="0" u="none" strike="noStrike" dirty="0" smtClean="0">
                          <a:solidFill>
                            <a:schemeClr val="tx1"/>
                          </a:solidFill>
                          <a:effectLst/>
                          <a:latin typeface="Arial" panose="020B0604020202020204" pitchFamily="34" charset="0"/>
                          <a:cs typeface="Arial" panose="020B0604020202020204" pitchFamily="34" charset="0"/>
                        </a:rPr>
                        <a:t>2</a:t>
                      </a: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57200" rtl="0" eaLnBrk="1" fontAlgn="b" latinLnBrk="0" hangingPunct="1">
                        <a:lnSpc>
                          <a:spcPct val="100000"/>
                        </a:lnSpc>
                        <a:spcBef>
                          <a:spcPts val="0"/>
                        </a:spcBef>
                        <a:spcAft>
                          <a:spcPts val="0"/>
                        </a:spcAft>
                        <a:buClrTx/>
                        <a:buSzTx/>
                        <a:buFont typeface="Wingdings" pitchFamily="2" charset="2"/>
                        <a:buNone/>
                        <a:tabLst/>
                        <a:defRPr/>
                      </a:pPr>
                      <a:r>
                        <a:rPr kumimoji="0" lang="en-US" sz="10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None (To be revived)</a:t>
                      </a:r>
                      <a:endPar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9"/>
                  </a:ext>
                </a:extLst>
              </a:tr>
              <a:tr h="195213">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Modimolle Local Stakeholder Forum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Yes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000" b="0" i="0" u="none" strike="noStrike" dirty="0" smtClean="0">
                          <a:solidFill>
                            <a:schemeClr val="tx1"/>
                          </a:solidFill>
                          <a:effectLst/>
                          <a:latin typeface="Arial" panose="020B0604020202020204" pitchFamily="34" charset="0"/>
                          <a:cs typeface="Arial" panose="020B0604020202020204" pitchFamily="34" charset="0"/>
                        </a:rPr>
                        <a:t>2</a:t>
                      </a: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57200" rtl="0" eaLnBrk="1" fontAlgn="b" latinLnBrk="0" hangingPunct="1">
                        <a:lnSpc>
                          <a:spcPct val="100000"/>
                        </a:lnSpc>
                        <a:spcBef>
                          <a:spcPts val="0"/>
                        </a:spcBef>
                        <a:spcAft>
                          <a:spcPts val="0"/>
                        </a:spcAft>
                        <a:buClrTx/>
                        <a:buSzTx/>
                        <a:buFont typeface="Wingdings" pitchFamily="2" charset="2"/>
                        <a:buNone/>
                        <a:tabLst/>
                        <a:defRPr/>
                      </a:pPr>
                      <a:r>
                        <a:rPr kumimoji="0" lang="en-US" sz="10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None (To be revived)</a:t>
                      </a:r>
                      <a:endPar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0"/>
                  </a:ext>
                </a:extLst>
              </a:tr>
              <a:tr h="216568">
                <a:tc>
                  <a:txBody>
                    <a:bodyPr/>
                    <a:lstStyle/>
                    <a:p>
                      <a:pPr algn="l" fontAlgn="b"/>
                      <a:r>
                        <a:rPr lang="en-ZA" sz="1000" b="0" i="0" u="none" strike="noStrike" dirty="0" err="1">
                          <a:solidFill>
                            <a:srgbClr val="000000"/>
                          </a:solidFill>
                          <a:effectLst/>
                          <a:latin typeface="Arial" panose="020B0604020202020204" pitchFamily="34" charset="0"/>
                          <a:cs typeface="Arial" panose="020B0604020202020204" pitchFamily="34" charset="0"/>
                        </a:rPr>
                        <a:t>Mogalakwena</a:t>
                      </a:r>
                      <a:r>
                        <a:rPr lang="en-ZA" sz="1000" b="0" i="0" u="none" strike="noStrike" dirty="0">
                          <a:solidFill>
                            <a:srgbClr val="000000"/>
                          </a:solidFill>
                          <a:effectLst/>
                          <a:latin typeface="Arial" panose="020B0604020202020204" pitchFamily="34" charset="0"/>
                          <a:cs typeface="Arial" panose="020B0604020202020204" pitchFamily="34" charset="0"/>
                        </a:rPr>
                        <a:t> Local Stakeholder Forum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Yes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000" b="0" i="0" u="none" strike="noStrike" dirty="0" smtClean="0">
                          <a:solidFill>
                            <a:schemeClr val="tx1"/>
                          </a:solidFill>
                          <a:effectLst/>
                          <a:latin typeface="Arial" panose="020B0604020202020204" pitchFamily="34" charset="0"/>
                          <a:cs typeface="Arial" panose="020B0604020202020204" pitchFamily="34" charset="0"/>
                        </a:rPr>
                        <a:t>2</a:t>
                      </a: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57200" rtl="0" eaLnBrk="1" fontAlgn="b" latinLnBrk="0" hangingPunct="1">
                        <a:lnSpc>
                          <a:spcPct val="100000"/>
                        </a:lnSpc>
                        <a:spcBef>
                          <a:spcPts val="0"/>
                        </a:spcBef>
                        <a:spcAft>
                          <a:spcPts val="0"/>
                        </a:spcAft>
                        <a:buClrTx/>
                        <a:buSzTx/>
                        <a:buFont typeface="Wingdings" pitchFamily="2" charset="2"/>
                        <a:buNone/>
                        <a:tabLst/>
                        <a:defRPr/>
                      </a:pPr>
                      <a:r>
                        <a:rPr kumimoji="0" lang="en-US" sz="10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None (To be revived)</a:t>
                      </a:r>
                      <a:endPar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1"/>
                  </a:ext>
                </a:extLst>
              </a:tr>
              <a:tr h="216569">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Thabazimbi Local Stakeholder Forum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Arial" panose="020B0604020202020204" pitchFamily="34" charset="0"/>
                          <a:cs typeface="Arial" panose="020B0604020202020204" pitchFamily="34" charset="0"/>
                        </a:rPr>
                        <a:t>Yes </a:t>
                      </a: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000" b="0" i="0" u="none" strike="noStrike" dirty="0" smtClean="0">
                          <a:solidFill>
                            <a:schemeClr val="tx1"/>
                          </a:solidFill>
                          <a:effectLst/>
                          <a:latin typeface="Arial" panose="020B0604020202020204" pitchFamily="34" charset="0"/>
                          <a:cs typeface="Arial" panose="020B0604020202020204" pitchFamily="34" charset="0"/>
                        </a:rPr>
                        <a:t>1</a:t>
                      </a: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57200" rtl="0" eaLnBrk="1" fontAlgn="b" latinLnBrk="0" hangingPunct="1">
                        <a:lnSpc>
                          <a:spcPct val="100000"/>
                        </a:lnSpc>
                        <a:spcBef>
                          <a:spcPts val="0"/>
                        </a:spcBef>
                        <a:spcAft>
                          <a:spcPts val="0"/>
                        </a:spcAft>
                        <a:buClrTx/>
                        <a:buSzTx/>
                        <a:buFont typeface="Wingdings" pitchFamily="2" charset="2"/>
                        <a:buNone/>
                        <a:tabLst/>
                        <a:defRPr/>
                      </a:pPr>
                      <a:r>
                        <a:rPr kumimoji="0" lang="en-US" sz="10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None (To be revived)</a:t>
                      </a:r>
                      <a:endPar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2"/>
                  </a:ext>
                </a:extLst>
              </a:tr>
              <a:tr h="213379">
                <a:tc gridSpan="4">
                  <a:txBody>
                    <a:bodyPr/>
                    <a:lstStyle/>
                    <a:p>
                      <a:pPr algn="ctr" fontAlgn="b"/>
                      <a:r>
                        <a:rPr lang="en-US" sz="1200" b="1" i="0" u="none" strike="noStrike" dirty="0" smtClean="0">
                          <a:solidFill>
                            <a:schemeClr val="tx1"/>
                          </a:solidFill>
                          <a:effectLst/>
                          <a:latin typeface="+mn-lt"/>
                          <a:cs typeface="Arial" pitchFamily="34" charset="0"/>
                        </a:rPr>
                        <a:t>SEKHUKHUNE</a:t>
                      </a:r>
                      <a:r>
                        <a:rPr lang="en-US" sz="1200" b="1" i="0" u="none" strike="noStrike" baseline="0" dirty="0" smtClean="0">
                          <a:solidFill>
                            <a:schemeClr val="tx1"/>
                          </a:solidFill>
                          <a:effectLst/>
                          <a:latin typeface="+mn-lt"/>
                          <a:cs typeface="Arial" pitchFamily="34" charset="0"/>
                        </a:rPr>
                        <a:t> DISTRICT</a:t>
                      </a:r>
                      <a:endParaRPr lang="en-US" sz="1200" b="1" i="0" u="none" strike="noStrike" dirty="0">
                        <a:solidFill>
                          <a:schemeClr val="tx1"/>
                        </a:solidFill>
                        <a:effectLst/>
                        <a:latin typeface="+mn-lt"/>
                        <a:cs typeface="Arial"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pPr algn="ctr" fontAlgn="b"/>
                      <a:endParaRPr lang="en-US" sz="1200" b="0" i="0" u="none" strike="noStrike" dirty="0">
                        <a:solidFill>
                          <a:srgbClr val="000000"/>
                        </a:solidFill>
                        <a:effectLst/>
                        <a:latin typeface="+mn-lt"/>
                        <a:cs typeface="Arial"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200" b="0" i="0" u="none" strike="noStrike" dirty="0">
                        <a:solidFill>
                          <a:srgbClr val="000000"/>
                        </a:solidFill>
                        <a:effectLst/>
                        <a:latin typeface="+mn-lt"/>
                        <a:cs typeface="Arial"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ZA"/>
                    </a:p>
                  </a:txBody>
                  <a:tcPr/>
                </a:tc>
                <a:extLst>
                  <a:ext uri="{0D108BD9-81ED-4DB2-BD59-A6C34878D82A}">
                    <a16:rowId xmlns:a16="http://schemas.microsoft.com/office/drawing/2014/main" xmlns="" val="1099000251"/>
                  </a:ext>
                </a:extLst>
              </a:tr>
              <a:tr h="188738">
                <a:tc>
                  <a:txBody>
                    <a:bodyPr/>
                    <a:lstStyle/>
                    <a:p>
                      <a:pPr algn="l" fontAlgn="b"/>
                      <a:r>
                        <a:rPr lang="en-US" sz="1000" b="1" i="0" u="none" strike="noStrike" dirty="0" smtClean="0">
                          <a:solidFill>
                            <a:schemeClr val="tx1"/>
                          </a:solidFill>
                          <a:effectLst/>
                          <a:latin typeface="Arial" panose="020B0604020202020204" pitchFamily="34" charset="0"/>
                          <a:cs typeface="Arial" panose="020B0604020202020204" pitchFamily="34" charset="0"/>
                        </a:rPr>
                        <a:t>Sekhukhune District Stakeholder</a:t>
                      </a:r>
                      <a:endParaRPr lang="en-US" sz="1000" b="1" i="0" u="none" strike="noStrike" dirty="0">
                        <a:solidFill>
                          <a:schemeClr val="tx1"/>
                        </a:solidFill>
                        <a:effectLst/>
                        <a:latin typeface="Arial" panose="020B0604020202020204" pitchFamily="34" charset="0"/>
                        <a:cs typeface="Arial" panose="020B0604020202020204"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4</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None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3"/>
                  </a:ext>
                </a:extLst>
              </a:tr>
              <a:tr h="240632">
                <a:tc>
                  <a:txBody>
                    <a:bodyPr/>
                    <a:lstStyle/>
                    <a:p>
                      <a:pPr algn="l" fontAlgn="b"/>
                      <a:r>
                        <a:rPr lang="nb-NO" sz="1000" b="0" i="0" u="none" strike="noStrike" dirty="0">
                          <a:solidFill>
                            <a:srgbClr val="000000"/>
                          </a:solidFill>
                          <a:effectLst/>
                          <a:latin typeface="Arial" panose="020B0604020202020204" pitchFamily="34" charset="0"/>
                          <a:cs typeface="Arial" panose="020B0604020202020204" pitchFamily="34" charset="0"/>
                        </a:rPr>
                        <a:t>Elias Motsoaledi Local Stakeholder Forum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8</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Presentations about services of DHA</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during </a:t>
                      </a:r>
                      <a:r>
                        <a:rPr lang="en-US" sz="1000" b="0" i="0" u="none" strike="noStrike" dirty="0" smtClean="0">
                          <a:solidFill>
                            <a:srgbClr val="000000"/>
                          </a:solidFill>
                          <a:effectLst/>
                          <a:latin typeface="Arial" panose="020B0604020202020204" pitchFamily="34" charset="0"/>
                          <a:cs typeface="Arial" panose="020B0604020202020204" pitchFamily="34" charset="0"/>
                        </a:rPr>
                        <a:t>Speakers Outreach </a:t>
                      </a:r>
                      <a:r>
                        <a:rPr lang="en-US" sz="1000" b="0" i="0" u="none" strike="noStrike" dirty="0" err="1" smtClean="0">
                          <a:solidFill>
                            <a:srgbClr val="000000"/>
                          </a:solidFill>
                          <a:effectLst/>
                          <a:latin typeface="Arial" panose="020B0604020202020204" pitchFamily="34" charset="0"/>
                          <a:cs typeface="Arial" panose="020B0604020202020204" pitchFamily="34" charset="0"/>
                        </a:rPr>
                        <a:t>programmes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4"/>
                  </a:ext>
                </a:extLst>
              </a:tr>
              <a:tr h="252663">
                <a:tc>
                  <a:txBody>
                    <a:bodyPr/>
                    <a:lstStyle/>
                    <a:p>
                      <a:pPr algn="l" fontAlgn="b"/>
                      <a:r>
                        <a:rPr lang="nb-NO" sz="1000" b="0" i="0" u="none" strike="noStrike">
                          <a:solidFill>
                            <a:srgbClr val="000000"/>
                          </a:solidFill>
                          <a:effectLst/>
                          <a:latin typeface="Arial" panose="020B0604020202020204" pitchFamily="34" charset="0"/>
                          <a:cs typeface="Arial" panose="020B0604020202020204" pitchFamily="34" charset="0"/>
                        </a:rPr>
                        <a:t>Ephraim Mogale Local Stakeholder Forum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8</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Arial" panose="020B0604020202020204" pitchFamily="34" charset="0"/>
                          <a:cs typeface="Arial" panose="020B0604020202020204" pitchFamily="34" charset="0"/>
                        </a:rPr>
                        <a:t>Presentations about services of DHA</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during </a:t>
                      </a:r>
                      <a:r>
                        <a:rPr lang="en-US" sz="1000" b="0" i="0" u="none" strike="noStrike" dirty="0" smtClean="0">
                          <a:solidFill>
                            <a:srgbClr val="000000"/>
                          </a:solidFill>
                          <a:effectLst/>
                          <a:latin typeface="Arial" panose="020B0604020202020204" pitchFamily="34" charset="0"/>
                          <a:cs typeface="Arial" panose="020B0604020202020204" pitchFamily="34" charset="0"/>
                        </a:rPr>
                        <a:t>Speakers Outreach </a:t>
                      </a:r>
                      <a:r>
                        <a:rPr lang="en-US" sz="1000" b="0" i="0" u="none" strike="noStrike" dirty="0" err="1" smtClean="0">
                          <a:solidFill>
                            <a:srgbClr val="000000"/>
                          </a:solidFill>
                          <a:effectLst/>
                          <a:latin typeface="Arial" panose="020B0604020202020204" pitchFamily="34" charset="0"/>
                          <a:cs typeface="Arial" panose="020B0604020202020204" pitchFamily="34" charset="0"/>
                        </a:rPr>
                        <a:t>programmes</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5"/>
                  </a:ext>
                </a:extLst>
              </a:tr>
              <a:tr h="292525">
                <a:tc>
                  <a:txBody>
                    <a:bodyPr/>
                    <a:lstStyle/>
                    <a:p>
                      <a:pPr algn="l" fontAlgn="b"/>
                      <a:r>
                        <a:rPr lang="nb-NO" sz="1000" b="0" i="0" u="none" strike="noStrike">
                          <a:solidFill>
                            <a:srgbClr val="000000"/>
                          </a:solidFill>
                          <a:effectLst/>
                          <a:latin typeface="Arial" panose="020B0604020202020204" pitchFamily="34" charset="0"/>
                          <a:cs typeface="Arial" panose="020B0604020202020204" pitchFamily="34" charset="0"/>
                        </a:rPr>
                        <a:t>Fetakgomo  Greater Tubatse Local Stakeholder Forum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chemeClr val="tx1"/>
                          </a:solidFill>
                          <a:effectLst/>
                          <a:latin typeface="Arial" panose="020B0604020202020204" pitchFamily="34" charset="0"/>
                          <a:cs typeface="Arial" panose="020B0604020202020204" pitchFamily="34" charset="0"/>
                        </a:rPr>
                        <a:t>2</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chemeClr val="tx1"/>
                          </a:solidFill>
                          <a:effectLst/>
                          <a:latin typeface="Arial" panose="020B0604020202020204" pitchFamily="34" charset="0"/>
                          <a:cs typeface="Arial" panose="020B0604020202020204" pitchFamily="34" charset="0"/>
                        </a:rPr>
                        <a:t>None</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6"/>
                  </a:ext>
                </a:extLst>
              </a:tr>
              <a:tr h="292525">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Makhuduthamaga Local Stakeholder Forum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Yes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7</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Meetings and outreach programmes on birth registration</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and SIDC</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7"/>
                  </a:ext>
                </a:extLst>
              </a:tr>
            </a:tbl>
          </a:graphicData>
        </a:graphic>
      </p:graphicFrame>
      <p:sp>
        <p:nvSpPr>
          <p:cNvPr id="4" name="Slide Number Placeholder 3"/>
          <p:cNvSpPr>
            <a:spLocks noGrp="1"/>
          </p:cNvSpPr>
          <p:nvPr>
            <p:ph type="sldNum" sz="quarter" idx="12"/>
          </p:nvPr>
        </p:nvSpPr>
        <p:spPr>
          <a:xfrm>
            <a:off x="6553200" y="6356350"/>
            <a:ext cx="1853821" cy="365125"/>
          </a:xfrm>
        </p:spPr>
        <p:txBody>
          <a:bodyPr/>
          <a:lstStyle/>
          <a:p>
            <a:fld id="{2538E8B7-8BD9-9F48-9FB6-4E0DFEDB8449}" type="slidenum">
              <a:rPr lang="en-US" smtClean="0"/>
              <a:pPr/>
              <a:t>33</a:t>
            </a:fld>
            <a:endParaRPr lang="en-US" dirty="0"/>
          </a:p>
        </p:txBody>
      </p:sp>
    </p:spTree>
    <p:extLst>
      <p:ext uri="{BB962C8B-B14F-4D97-AF65-F5344CB8AC3E}">
        <p14:creationId xmlns:p14="http://schemas.microsoft.com/office/powerpoint/2010/main" xmlns="" val="17891153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230155"/>
            <a:ext cx="8229600" cy="228600"/>
          </a:xfrm>
        </p:spPr>
        <p:txBody>
          <a:bodyPr>
            <a:noAutofit/>
          </a:bodyPr>
          <a:lstStyle/>
          <a:p>
            <a:r>
              <a:rPr lang="en-US" sz="1800" b="1" dirty="0" smtClean="0">
                <a:latin typeface="Arial" panose="020B0604020202020204" pitchFamily="34" charset="0"/>
                <a:cs typeface="Arial" panose="020B0604020202020204" pitchFamily="34" charset="0"/>
              </a:rPr>
              <a:t>STAKEHOLDER FORUMS</a:t>
            </a:r>
          </a:p>
        </p:txBody>
      </p:sp>
      <p:graphicFrame>
        <p:nvGraphicFramePr>
          <p:cNvPr id="3" name="Table 2"/>
          <p:cNvGraphicFramePr>
            <a:graphicFrameLocks noGrp="1"/>
          </p:cNvGraphicFramePr>
          <p:nvPr>
            <p:extLst>
              <p:ext uri="{D42A27DB-BD31-4B8C-83A1-F6EECF244321}">
                <p14:modId xmlns:p14="http://schemas.microsoft.com/office/powerpoint/2010/main" xmlns="" val="1574529826"/>
              </p:ext>
            </p:extLst>
          </p:nvPr>
        </p:nvGraphicFramePr>
        <p:xfrm>
          <a:off x="159648" y="675848"/>
          <a:ext cx="8706307" cy="4420441"/>
        </p:xfrm>
        <a:graphic>
          <a:graphicData uri="http://schemas.openxmlformats.org/drawingml/2006/table">
            <a:tbl>
              <a:tblPr>
                <a:tableStyleId>{5C22544A-7EE6-4342-B048-85BDC9FD1C3A}</a:tableStyleId>
              </a:tblPr>
              <a:tblGrid>
                <a:gridCol w="2567901">
                  <a:extLst>
                    <a:ext uri="{9D8B030D-6E8A-4147-A177-3AD203B41FA5}">
                      <a16:colId xmlns:a16="http://schemas.microsoft.com/office/drawing/2014/main" xmlns="" val="20000"/>
                    </a:ext>
                  </a:extLst>
                </a:gridCol>
                <a:gridCol w="2266122">
                  <a:extLst>
                    <a:ext uri="{9D8B030D-6E8A-4147-A177-3AD203B41FA5}">
                      <a16:colId xmlns:a16="http://schemas.microsoft.com/office/drawing/2014/main" xmlns="" val="20001"/>
                    </a:ext>
                  </a:extLst>
                </a:gridCol>
                <a:gridCol w="1773141">
                  <a:extLst>
                    <a:ext uri="{9D8B030D-6E8A-4147-A177-3AD203B41FA5}">
                      <a16:colId xmlns:a16="http://schemas.microsoft.com/office/drawing/2014/main" xmlns="" val="20002"/>
                    </a:ext>
                  </a:extLst>
                </a:gridCol>
                <a:gridCol w="2099143">
                  <a:extLst>
                    <a:ext uri="{9D8B030D-6E8A-4147-A177-3AD203B41FA5}">
                      <a16:colId xmlns:a16="http://schemas.microsoft.com/office/drawing/2014/main" xmlns="" val="20003"/>
                    </a:ext>
                  </a:extLst>
                </a:gridCol>
              </a:tblGrid>
              <a:tr h="515278">
                <a:tc>
                  <a:txBody>
                    <a:bodyPr/>
                    <a:lstStyle/>
                    <a:p>
                      <a:pPr algn="ctr" fontAlgn="b"/>
                      <a:r>
                        <a:rPr lang="en-US" sz="1400" b="1" u="none" strike="noStrike" dirty="0" smtClean="0">
                          <a:effectLst/>
                          <a:latin typeface="Calibri" pitchFamily="34" charset="0"/>
                          <a:cs typeface="Calibri" pitchFamily="34" charset="0"/>
                        </a:rPr>
                        <a:t>Forum</a:t>
                      </a:r>
                      <a:endParaRPr lang="en-US" sz="1400" b="1" i="0" u="none" strike="noStrike" dirty="0">
                        <a:solidFill>
                          <a:srgbClr val="000000"/>
                        </a:solidFill>
                        <a:effectLst/>
                        <a:latin typeface="Calibri" pitchFamily="34" charset="0"/>
                        <a:cs typeface="Calibri"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US" sz="1400" b="1" u="none" strike="noStrike" dirty="0" smtClean="0">
                          <a:effectLst/>
                          <a:latin typeface="Calibri" pitchFamily="34" charset="0"/>
                          <a:cs typeface="Calibri" pitchFamily="34" charset="0"/>
                        </a:rPr>
                        <a:t>Forum </a:t>
                      </a:r>
                      <a:r>
                        <a:rPr lang="en-US" sz="1400" b="1" u="none" strike="noStrike" baseline="0" dirty="0" smtClean="0">
                          <a:effectLst/>
                          <a:latin typeface="Calibri" pitchFamily="34" charset="0"/>
                          <a:cs typeface="Calibri" pitchFamily="34" charset="0"/>
                        </a:rPr>
                        <a:t> Launch</a:t>
                      </a:r>
                      <a:endParaRPr lang="en-US" sz="1400" b="1" i="0" u="none" strike="noStrike" dirty="0">
                        <a:solidFill>
                          <a:srgbClr val="000000"/>
                        </a:solidFill>
                        <a:effectLst/>
                        <a:latin typeface="Calibri" pitchFamily="34" charset="0"/>
                        <a:cs typeface="Calibri"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US" sz="1400" b="1" u="none" strike="noStrike" dirty="0" smtClean="0">
                          <a:effectLst/>
                          <a:latin typeface="Calibri" pitchFamily="34" charset="0"/>
                          <a:cs typeface="Calibri" pitchFamily="34" charset="0"/>
                        </a:rPr>
                        <a:t>Meetings After Launch</a:t>
                      </a:r>
                      <a:endParaRPr lang="en-US" sz="1400" b="1" i="0" u="none" strike="noStrike" dirty="0">
                        <a:solidFill>
                          <a:srgbClr val="000000"/>
                        </a:solidFill>
                        <a:effectLst/>
                        <a:latin typeface="Calibri" pitchFamily="34" charset="0"/>
                        <a:cs typeface="Calibri"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US" sz="1400" b="1" u="none" strike="noStrike" dirty="0" smtClean="0">
                          <a:effectLst/>
                          <a:latin typeface="Calibri" pitchFamily="34" charset="0"/>
                          <a:cs typeface="Calibri" pitchFamily="34" charset="0"/>
                        </a:rPr>
                        <a:t>Active programs within Municipalities </a:t>
                      </a:r>
                      <a:endParaRPr lang="en-US" sz="1400" b="1" i="0" u="none" strike="noStrike" dirty="0">
                        <a:solidFill>
                          <a:srgbClr val="000000"/>
                        </a:solidFill>
                        <a:effectLst/>
                        <a:latin typeface="Calibri" pitchFamily="34" charset="0"/>
                        <a:cs typeface="Calibri"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0"/>
                  </a:ext>
                </a:extLst>
              </a:tr>
              <a:tr h="292525">
                <a:tc gridSpan="4">
                  <a:txBody>
                    <a:bodyPr/>
                    <a:lstStyle/>
                    <a:p>
                      <a:pPr algn="ctr" fontAlgn="b"/>
                      <a:r>
                        <a:rPr lang="en-US" sz="1200" b="1" i="0" u="none" strike="noStrike" dirty="0" smtClean="0">
                          <a:solidFill>
                            <a:srgbClr val="000000"/>
                          </a:solidFill>
                          <a:effectLst/>
                          <a:latin typeface="+mn-lt"/>
                          <a:cs typeface="Calibri" pitchFamily="34" charset="0"/>
                        </a:rPr>
                        <a:t>MOPANI</a:t>
                      </a:r>
                      <a:endParaRPr lang="en-US" sz="1200" b="1" i="0" u="none" strike="noStrike" dirty="0">
                        <a:solidFill>
                          <a:srgbClr val="000000"/>
                        </a:solidFill>
                        <a:effectLst/>
                        <a:latin typeface="+mn-lt"/>
                        <a:cs typeface="Calibri"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pPr algn="ctr" fontAlgn="b"/>
                      <a:endParaRPr lang="en-US" sz="1400" b="1" i="0" u="none" strike="noStrike" dirty="0">
                        <a:solidFill>
                          <a:srgbClr val="000000"/>
                        </a:solidFill>
                        <a:effectLst/>
                        <a:latin typeface="Calibri" pitchFamily="34" charset="0"/>
                        <a:cs typeface="Calibri"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pPr algn="ctr" fontAlgn="b"/>
                      <a:endParaRPr lang="en-US" sz="1400" b="1" i="0" u="none" strike="noStrike" dirty="0">
                        <a:solidFill>
                          <a:srgbClr val="000000"/>
                        </a:solidFill>
                        <a:effectLst/>
                        <a:latin typeface="Calibri" pitchFamily="34" charset="0"/>
                        <a:cs typeface="Calibri"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pPr algn="ctr" fontAlgn="b"/>
                      <a:endParaRPr lang="en-US" sz="1400" b="0" i="0" u="none" strike="noStrike" dirty="0">
                        <a:solidFill>
                          <a:srgbClr val="000000"/>
                        </a:solidFill>
                        <a:effectLst/>
                        <a:latin typeface="Calibri" pitchFamily="34" charset="0"/>
                        <a:cs typeface="Calibri"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4236509154"/>
                  </a:ext>
                </a:extLst>
              </a:tr>
              <a:tr h="292525">
                <a:tc>
                  <a:txBody>
                    <a:bodyPr/>
                    <a:lstStyle/>
                    <a:p>
                      <a:pPr algn="l" fontAlgn="b"/>
                      <a:r>
                        <a:rPr lang="en-US" sz="1000" b="1" u="none" strike="noStrike" dirty="0" smtClean="0">
                          <a:effectLst/>
                          <a:latin typeface="Arial" panose="020B0604020202020204" pitchFamily="34" charset="0"/>
                          <a:cs typeface="Arial" panose="020B0604020202020204" pitchFamily="34" charset="0"/>
                        </a:rPr>
                        <a:t>Mopani District Stakeholder</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13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Id</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collection and birth registration with 30 days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93256">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Ba-Phalaborwa Local Stakeholder Forum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7</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smtClean="0">
                          <a:solidFill>
                            <a:srgbClr val="000000"/>
                          </a:solidFill>
                          <a:effectLst/>
                          <a:latin typeface="Arial" panose="020B0604020202020204" pitchFamily="34" charset="0"/>
                          <a:cs typeface="Arial" panose="020B0604020202020204" pitchFamily="34" charset="0"/>
                        </a:rPr>
                        <a:t>Id</a:t>
                      </a:r>
                      <a:r>
                        <a:rPr lang="en-US" sz="1000" b="0" i="0" u="none" strike="noStrike" baseline="0" smtClean="0">
                          <a:solidFill>
                            <a:srgbClr val="000000"/>
                          </a:solidFill>
                          <a:effectLst/>
                          <a:latin typeface="Arial" panose="020B0604020202020204" pitchFamily="34" charset="0"/>
                          <a:cs typeface="Arial" panose="020B0604020202020204" pitchFamily="34" charset="0"/>
                        </a:rPr>
                        <a:t> collection and birth registration with 30 days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240631">
                <a:tc>
                  <a:txBody>
                    <a:bodyPr/>
                    <a:lstStyle/>
                    <a:p>
                      <a:pPr algn="l" fontAlgn="b"/>
                      <a:r>
                        <a:rPr lang="nb-NO" sz="1000" b="0" i="0" u="none" strike="noStrike" dirty="0">
                          <a:solidFill>
                            <a:srgbClr val="000000"/>
                          </a:solidFill>
                          <a:effectLst/>
                          <a:latin typeface="Arial" panose="020B0604020202020204" pitchFamily="34" charset="0"/>
                          <a:cs typeface="Arial" panose="020B0604020202020204" pitchFamily="34" charset="0"/>
                        </a:rPr>
                        <a:t>Greater Giyani Local Stakeholder Forum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smtClean="0">
                          <a:solidFill>
                            <a:srgbClr val="000000"/>
                          </a:solidFill>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Id</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collection and birth registration with 30 days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240632">
                <a:tc>
                  <a:txBody>
                    <a:bodyPr/>
                    <a:lstStyle/>
                    <a:p>
                      <a:pPr algn="l" fontAlgn="b"/>
                      <a:r>
                        <a:rPr lang="nb-NO" sz="1000" b="0" i="0" u="none" strike="noStrike">
                          <a:solidFill>
                            <a:srgbClr val="000000"/>
                          </a:solidFill>
                          <a:effectLst/>
                          <a:latin typeface="Arial" panose="020B0604020202020204" pitchFamily="34" charset="0"/>
                          <a:cs typeface="Arial" panose="020B0604020202020204" pitchFamily="34" charset="0"/>
                        </a:rPr>
                        <a:t>Greater Letaba Local Stakeholder Forum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smtClean="0">
                          <a:solidFill>
                            <a:srgbClr val="000000"/>
                          </a:solidFill>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4</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Id</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collection and birth registration with 30 days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240631">
                <a:tc>
                  <a:txBody>
                    <a:bodyPr/>
                    <a:lstStyle/>
                    <a:p>
                      <a:pPr algn="l" fontAlgn="b"/>
                      <a:r>
                        <a:rPr lang="nb-NO" sz="1000" b="0" i="0" u="none" strike="noStrike">
                          <a:solidFill>
                            <a:srgbClr val="000000"/>
                          </a:solidFill>
                          <a:effectLst/>
                          <a:latin typeface="Arial" panose="020B0604020202020204" pitchFamily="34" charset="0"/>
                          <a:cs typeface="Arial" panose="020B0604020202020204" pitchFamily="34" charset="0"/>
                        </a:rPr>
                        <a:t>Greater Tzaneen Local Stakeholder Forum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smtClean="0">
                          <a:solidFill>
                            <a:srgbClr val="000000"/>
                          </a:solidFill>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chemeClr val="tx1"/>
                          </a:solidFill>
                          <a:effectLst/>
                          <a:latin typeface="Arial" panose="020B0604020202020204" pitchFamily="34" charset="0"/>
                          <a:cs typeface="Arial" panose="020B0604020202020204" pitchFamily="34" charset="0"/>
                        </a:rPr>
                        <a:t>2</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Id</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collection and birth registration with 30 days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5"/>
                  </a:ext>
                </a:extLst>
              </a:tr>
              <a:tr h="240632">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Maruleng Local Stakeholder Forum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chemeClr val="tx1"/>
                          </a:solidFill>
                          <a:effectLst/>
                          <a:latin typeface="Arial" panose="020B0604020202020204" pitchFamily="34" charset="0"/>
                          <a:cs typeface="Arial" panose="020B0604020202020204" pitchFamily="34" charset="0"/>
                        </a:rPr>
                        <a:t>3</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Id</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collection and birth registration with 30 days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6"/>
                  </a:ext>
                </a:extLst>
              </a:tr>
              <a:tr h="292525">
                <a:tc gridSpan="4">
                  <a:txBody>
                    <a:bodyPr/>
                    <a:lstStyle/>
                    <a:p>
                      <a:pPr algn="ctr" fontAlgn="b"/>
                      <a:r>
                        <a:rPr lang="en-US" sz="1200" b="1" i="0" u="none" strike="noStrike" dirty="0" smtClean="0">
                          <a:solidFill>
                            <a:schemeClr val="tx1"/>
                          </a:solidFill>
                          <a:effectLst/>
                          <a:latin typeface="+mn-lt"/>
                          <a:cs typeface="Calibri" pitchFamily="34" charset="0"/>
                        </a:rPr>
                        <a:t>VHEMBE</a:t>
                      </a:r>
                      <a:endParaRPr lang="en-US" sz="1200" b="1" i="0" u="none" strike="noStrike" dirty="0">
                        <a:solidFill>
                          <a:schemeClr val="tx1"/>
                        </a:solidFill>
                        <a:effectLst/>
                        <a:latin typeface="+mn-lt"/>
                        <a:cs typeface="Calibri"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pPr algn="ctr" fontAlgn="b"/>
                      <a:endParaRPr lang="en-US" sz="1400" b="1" i="0" u="none" strike="noStrike" dirty="0">
                        <a:solidFill>
                          <a:srgbClr val="000000"/>
                        </a:solidFill>
                        <a:effectLst/>
                        <a:latin typeface="Calibri" pitchFamily="34" charset="0"/>
                        <a:cs typeface="Calibri"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pPr algn="ctr" fontAlgn="b"/>
                      <a:endParaRPr lang="en-US" sz="1400" b="1" i="0" u="none" strike="noStrike" dirty="0">
                        <a:solidFill>
                          <a:srgbClr val="000000"/>
                        </a:solidFill>
                        <a:effectLst/>
                        <a:latin typeface="Calibri" pitchFamily="34" charset="0"/>
                        <a:cs typeface="Calibri"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pPr algn="ctr" fontAlgn="b"/>
                      <a:endParaRPr lang="en-US" sz="1400" b="1" i="0" u="none" strike="noStrike" dirty="0">
                        <a:solidFill>
                          <a:srgbClr val="000000"/>
                        </a:solidFill>
                        <a:effectLst/>
                        <a:latin typeface="Calibri" pitchFamily="34" charset="0"/>
                        <a:cs typeface="Calibri"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568476723"/>
                  </a:ext>
                </a:extLst>
              </a:tr>
              <a:tr h="224833">
                <a:tc>
                  <a:txBody>
                    <a:bodyPr/>
                    <a:lstStyle/>
                    <a:p>
                      <a:pPr algn="l" fontAlgn="b"/>
                      <a:r>
                        <a:rPr lang="en-US" sz="1000" b="1" u="none" strike="noStrike" dirty="0" smtClean="0">
                          <a:solidFill>
                            <a:schemeClr val="tx1"/>
                          </a:solidFill>
                          <a:effectLst/>
                          <a:latin typeface="Arial" panose="020B0604020202020204" pitchFamily="34" charset="0"/>
                          <a:cs typeface="Arial" panose="020B0604020202020204" pitchFamily="34" charset="0"/>
                        </a:rPr>
                        <a:t>Vhembe District Stakeholder</a:t>
                      </a:r>
                      <a:endParaRPr lang="en-US" sz="1000" b="1" i="0" u="none" strike="noStrike" dirty="0">
                        <a:solidFill>
                          <a:schemeClr val="tx1"/>
                        </a:solidFill>
                        <a:effectLst/>
                        <a:latin typeface="Arial" panose="020B0604020202020204" pitchFamily="34" charset="0"/>
                        <a:cs typeface="Arial" panose="020B0604020202020204"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1" i="0" u="none" strike="noStrike" dirty="0" smtClean="0">
                          <a:solidFill>
                            <a:srgbClr val="000000"/>
                          </a:solidFill>
                          <a:effectLst/>
                          <a:latin typeface="Arial" panose="020B0604020202020204" pitchFamily="34" charset="0"/>
                          <a:cs typeface="Arial" panose="020B0604020202020204" pitchFamily="34" charset="0"/>
                        </a:rPr>
                        <a:t>Yes</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1" i="0" u="none" strike="noStrike" dirty="0" smtClean="0">
                          <a:solidFill>
                            <a:srgbClr val="000000"/>
                          </a:solidFill>
                          <a:effectLst/>
                          <a:latin typeface="Arial" panose="020B0604020202020204" pitchFamily="34" charset="0"/>
                          <a:cs typeface="Arial" panose="020B0604020202020204" pitchFamily="34" charset="0"/>
                        </a:rPr>
                        <a:t>0</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1" i="0" u="none" strike="noStrike" dirty="0" smtClean="0">
                          <a:solidFill>
                            <a:srgbClr val="000000"/>
                          </a:solidFill>
                          <a:effectLst/>
                          <a:latin typeface="Arial" panose="020B0604020202020204" pitchFamily="34" charset="0"/>
                          <a:cs typeface="Arial" panose="020B0604020202020204" pitchFamily="34" charset="0"/>
                        </a:rPr>
                        <a:t>Not Active</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7"/>
                  </a:ext>
                </a:extLst>
              </a:tr>
              <a:tr h="228600">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Thulamela Local Stakeholder Forum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Not Active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8"/>
                  </a:ext>
                </a:extLst>
              </a:tr>
              <a:tr h="216568">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Makhado Local Stakeholder Forum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8</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None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9"/>
                  </a:ext>
                </a:extLst>
              </a:tr>
              <a:tr h="252663">
                <a:tc>
                  <a:txBody>
                    <a:bodyPr/>
                    <a:lstStyle/>
                    <a:p>
                      <a:pPr algn="l" fontAlgn="b"/>
                      <a:r>
                        <a:rPr lang="en-ZA" sz="1000" b="0" i="0" u="none" strike="noStrike" dirty="0">
                          <a:solidFill>
                            <a:srgbClr val="000000"/>
                          </a:solidFill>
                          <a:effectLst/>
                          <a:latin typeface="Arial" panose="020B0604020202020204" pitchFamily="34" charset="0"/>
                          <a:cs typeface="Arial" panose="020B0604020202020204" pitchFamily="34" charset="0"/>
                        </a:rPr>
                        <a:t>Musina Local Stakeholder Forum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None</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Needs To Be Activated</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0"/>
                  </a:ext>
                </a:extLst>
              </a:tr>
              <a:tr h="252664">
                <a:tc>
                  <a:txBody>
                    <a:bodyPr/>
                    <a:lstStyle/>
                    <a:p>
                      <a:pPr algn="l" fontAlgn="b"/>
                      <a:r>
                        <a:rPr lang="en-ZA" sz="1000" b="0" i="0" u="none" strike="noStrike" dirty="0" smtClean="0">
                          <a:solidFill>
                            <a:srgbClr val="000000"/>
                          </a:solidFill>
                          <a:effectLst/>
                          <a:latin typeface="Arial" panose="020B0604020202020204" pitchFamily="34" charset="0"/>
                          <a:cs typeface="Arial" panose="020B0604020202020204" pitchFamily="34" charset="0"/>
                        </a:rPr>
                        <a:t>Collins </a:t>
                      </a:r>
                      <a:r>
                        <a:rPr lang="en-ZA" sz="1000" b="0" i="0" u="none" strike="noStrike" dirty="0">
                          <a:solidFill>
                            <a:srgbClr val="000000"/>
                          </a:solidFill>
                          <a:effectLst/>
                          <a:latin typeface="Arial" panose="020B0604020202020204" pitchFamily="34" charset="0"/>
                          <a:cs typeface="Arial" panose="020B0604020202020204" pitchFamily="34" charset="0"/>
                        </a:rPr>
                        <a:t>Chabane Local </a:t>
                      </a:r>
                      <a:r>
                        <a:rPr lang="en-ZA" sz="1000" b="0" i="0" u="none" strike="noStrike" dirty="0" smtClean="0">
                          <a:solidFill>
                            <a:srgbClr val="000000"/>
                          </a:solidFill>
                          <a:effectLst/>
                          <a:latin typeface="Arial" panose="020B0604020202020204" pitchFamily="34" charset="0"/>
                          <a:cs typeface="Arial" panose="020B0604020202020204" pitchFamily="34" charset="0"/>
                        </a:rPr>
                        <a:t>Stakeholder Forum</a:t>
                      </a: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Not Active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910" marR="3910" marT="39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1"/>
                  </a:ext>
                </a:extLst>
              </a:tr>
              <a:tr h="292525">
                <a:tc>
                  <a:txBody>
                    <a:bodyPr/>
                    <a:lstStyle/>
                    <a:p>
                      <a:pPr algn="ctr" fontAlgn="b"/>
                      <a:r>
                        <a:rPr lang="en-ZA" sz="1400" b="1" i="0" u="none" strike="noStrike" dirty="0" smtClean="0">
                          <a:solidFill>
                            <a:srgbClr val="000000"/>
                          </a:solidFill>
                          <a:effectLst/>
                          <a:latin typeface="Calibri" pitchFamily="34" charset="0"/>
                          <a:cs typeface="Calibri" pitchFamily="34" charset="0"/>
                        </a:rPr>
                        <a:t>LP= 1</a:t>
                      </a:r>
                      <a:r>
                        <a:rPr lang="en-ZA" sz="1400" b="1" i="0" u="none" strike="noStrike" baseline="0" dirty="0" smtClean="0">
                          <a:solidFill>
                            <a:srgbClr val="000000"/>
                          </a:solidFill>
                          <a:effectLst/>
                          <a:latin typeface="Calibri" pitchFamily="34" charset="0"/>
                          <a:cs typeface="Calibri" pitchFamily="34" charset="0"/>
                        </a:rPr>
                        <a:t> PSF, 5 DSF &amp; 22 LSF</a:t>
                      </a:r>
                      <a:endParaRPr lang="en-ZA" sz="140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endParaRPr lang="en-US" sz="1400" b="1" i="0" u="none" strike="noStrike" dirty="0">
                        <a:solidFill>
                          <a:srgbClr val="000000"/>
                        </a:solidFill>
                        <a:effectLst/>
                        <a:latin typeface="Calibri" pitchFamily="34" charset="0"/>
                        <a:cs typeface="Calibri"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US" sz="1400" b="1" i="0" u="none" strike="noStrike" dirty="0" smtClean="0">
                          <a:solidFill>
                            <a:srgbClr val="000000"/>
                          </a:solidFill>
                          <a:effectLst/>
                          <a:latin typeface="Calibri" pitchFamily="34" charset="0"/>
                          <a:cs typeface="Calibri" pitchFamily="34" charset="0"/>
                        </a:rPr>
                        <a:t>100</a:t>
                      </a:r>
                      <a:endParaRPr lang="en-US" sz="1400" b="1" i="0" u="none" strike="noStrike" dirty="0">
                        <a:solidFill>
                          <a:srgbClr val="000000"/>
                        </a:solidFill>
                        <a:effectLst/>
                        <a:latin typeface="Calibri" pitchFamily="34" charset="0"/>
                        <a:cs typeface="Calibri"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endParaRPr lang="en-US" sz="1400" b="1" i="0" u="none" strike="noStrike" dirty="0">
                        <a:solidFill>
                          <a:srgbClr val="000000"/>
                        </a:solidFill>
                        <a:effectLst/>
                        <a:latin typeface="Calibri" pitchFamily="34" charset="0"/>
                        <a:cs typeface="Calibri" pitchFamily="34" charset="0"/>
                      </a:endParaRPr>
                    </a:p>
                  </a:txBody>
                  <a:tcPr marL="3910" marR="3910" marT="39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xmlns="" val="10012"/>
                  </a:ext>
                </a:extLst>
              </a:tr>
            </a:tbl>
          </a:graphicData>
        </a:graphic>
      </p:graphicFrame>
      <p:sp>
        <p:nvSpPr>
          <p:cNvPr id="4" name="Slide Number Placeholder 3"/>
          <p:cNvSpPr>
            <a:spLocks noGrp="1"/>
          </p:cNvSpPr>
          <p:nvPr>
            <p:ph type="sldNum" sz="quarter" idx="12"/>
          </p:nvPr>
        </p:nvSpPr>
        <p:spPr>
          <a:xfrm>
            <a:off x="6553201" y="6356350"/>
            <a:ext cx="1799230" cy="365125"/>
          </a:xfrm>
        </p:spPr>
        <p:txBody>
          <a:bodyPr/>
          <a:lstStyle/>
          <a:p>
            <a:fld id="{2538E8B7-8BD9-9F48-9FB6-4E0DFEDB8449}" type="slidenum">
              <a:rPr lang="en-US" smtClean="0"/>
              <a:pPr/>
              <a:t>34</a:t>
            </a:fld>
            <a:endParaRPr lang="en-US" dirty="0"/>
          </a:p>
        </p:txBody>
      </p:sp>
    </p:spTree>
    <p:extLst>
      <p:ext uri="{BB962C8B-B14F-4D97-AF65-F5344CB8AC3E}">
        <p14:creationId xmlns:p14="http://schemas.microsoft.com/office/powerpoint/2010/main" xmlns="" val="39740142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590550" y="307475"/>
            <a:ext cx="8229600" cy="342229"/>
          </a:xfrm>
        </p:spPr>
        <p:txBody>
          <a:bodyPr>
            <a:noAutofit/>
          </a:bodyPr>
          <a:lstStyle/>
          <a:p>
            <a:r>
              <a:rPr lang="en-US" sz="2000" b="1" dirty="0" smtClean="0">
                <a:latin typeface="Arial" panose="020B0604020202020204" pitchFamily="34" charset="0"/>
                <a:cs typeface="Arial" panose="020B0604020202020204" pitchFamily="34" charset="0"/>
              </a:rPr>
              <a:t>GOVERNMENT DEPARTMENTS</a:t>
            </a:r>
          </a:p>
        </p:txBody>
      </p:sp>
      <p:graphicFrame>
        <p:nvGraphicFramePr>
          <p:cNvPr id="5" name="Group 187"/>
          <p:cNvGraphicFramePr>
            <a:graphicFrameLocks noGrp="1"/>
          </p:cNvGraphicFramePr>
          <p:nvPr>
            <p:extLst>
              <p:ext uri="{D42A27DB-BD31-4B8C-83A1-F6EECF244321}">
                <p14:modId xmlns:p14="http://schemas.microsoft.com/office/powerpoint/2010/main" xmlns="" val="2507544230"/>
              </p:ext>
            </p:extLst>
          </p:nvPr>
        </p:nvGraphicFramePr>
        <p:xfrm>
          <a:off x="219075" y="767639"/>
          <a:ext cx="8215241" cy="4421519"/>
        </p:xfrm>
        <a:graphic>
          <a:graphicData uri="http://schemas.openxmlformats.org/drawingml/2006/table">
            <a:tbl>
              <a:tblPr/>
              <a:tblGrid>
                <a:gridCol w="2997370">
                  <a:extLst>
                    <a:ext uri="{9D8B030D-6E8A-4147-A177-3AD203B41FA5}">
                      <a16:colId xmlns:a16="http://schemas.microsoft.com/office/drawing/2014/main" xmlns="" val="20000"/>
                    </a:ext>
                  </a:extLst>
                </a:gridCol>
                <a:gridCol w="2459378">
                  <a:extLst>
                    <a:ext uri="{9D8B030D-6E8A-4147-A177-3AD203B41FA5}">
                      <a16:colId xmlns:a16="http://schemas.microsoft.com/office/drawing/2014/main" xmlns="" val="20001"/>
                    </a:ext>
                  </a:extLst>
                </a:gridCol>
                <a:gridCol w="2758493">
                  <a:extLst>
                    <a:ext uri="{9D8B030D-6E8A-4147-A177-3AD203B41FA5}">
                      <a16:colId xmlns:a16="http://schemas.microsoft.com/office/drawing/2014/main" xmlns="" val="20002"/>
                    </a:ext>
                  </a:extLst>
                </a:gridCol>
              </a:tblGrid>
              <a:tr h="362809">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cs typeface="Arial" charset="0"/>
                      </a:endParaRPr>
                    </a:p>
                  </a:txBody>
                  <a:tcPr marL="9524" marR="9524" marT="9527" marB="0" anchor="ctr"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hMerge="1">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cs typeface="Arial" charset="0"/>
                      </a:endParaRP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hMerge="1">
                  <a:txBody>
                    <a:bodyPr/>
                    <a:lstStyle/>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endParaRPr kumimoji="0" lang="en-ZA" sz="1400" b="1" i="0" u="none" strike="noStrike" cap="none" normalizeH="0" baseline="0" dirty="0" smtClean="0">
                        <a:ln>
                          <a:noFill/>
                        </a:ln>
                        <a:solidFill>
                          <a:schemeClr val="tx1"/>
                        </a:solidFill>
                        <a:effectLst/>
                        <a:latin typeface="Arial" charset="0"/>
                        <a:cs typeface="Arial" charset="0"/>
                      </a:endParaRPr>
                    </a:p>
                  </a:txBody>
                  <a:tcPr marL="71997" marR="71997" marT="72017" marB="72017" anchor="b"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extLst>
                  <a:ext uri="{0D108BD9-81ED-4DB2-BD59-A6C34878D82A}">
                    <a16:rowId xmlns:a16="http://schemas.microsoft.com/office/drawing/2014/main" xmlns="" val="3834798770"/>
                  </a:ext>
                </a:extLst>
              </a:tr>
              <a:tr h="362809">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Departments </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Relationship</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en-ZA" sz="1400" b="1" i="0" u="none" strike="noStrike" cap="none" normalizeH="0" baseline="0" dirty="0" smtClean="0">
                          <a:ln>
                            <a:noFill/>
                          </a:ln>
                          <a:solidFill>
                            <a:schemeClr val="tx1"/>
                          </a:solidFill>
                          <a:effectLst/>
                          <a:latin typeface="Arial" charset="0"/>
                          <a:cs typeface="Arial" charset="0"/>
                        </a:rPr>
                        <a:t>Benefits</a:t>
                      </a:r>
                    </a:p>
                  </a:txBody>
                  <a:tcPr marL="71997" marR="71997" marT="72017" marB="720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extLst>
                  <a:ext uri="{0D108BD9-81ED-4DB2-BD59-A6C34878D82A}">
                    <a16:rowId xmlns:a16="http://schemas.microsoft.com/office/drawing/2014/main" xmlns="" val="10000"/>
                  </a:ext>
                </a:extLst>
              </a:tr>
              <a:tr h="432111">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libri"/>
                          <a:ea typeface="+mn-ea"/>
                          <a:cs typeface="Arial" charset="0"/>
                        </a:rPr>
                        <a:t>Education</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ZA" sz="1200" b="0" i="0" u="none" strike="noStrike" dirty="0" smtClean="0">
                          <a:solidFill>
                            <a:srgbClr val="000000"/>
                          </a:solidFill>
                          <a:effectLst/>
                          <a:latin typeface="Calibri" panose="020F0502020204030204" pitchFamily="34" charset="0"/>
                        </a:rPr>
                        <a:t>School`s</a:t>
                      </a:r>
                      <a:r>
                        <a:rPr lang="en-ZA" sz="1200" b="0" i="0" u="none" strike="noStrike" baseline="0" dirty="0" smtClean="0">
                          <a:solidFill>
                            <a:srgbClr val="000000"/>
                          </a:solidFill>
                          <a:effectLst/>
                          <a:latin typeface="Calibri" panose="020F0502020204030204" pitchFamily="34" charset="0"/>
                        </a:rPr>
                        <a:t> Program Campaign on id`s for the 16 years and above</a:t>
                      </a:r>
                      <a:endParaRPr lang="en-ZA" sz="1200" b="0" i="0" u="none" strike="noStrike" dirty="0">
                        <a:solidFill>
                          <a:srgbClr val="00000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mn-lt"/>
                          <a:cs typeface="Arial" charset="0"/>
                        </a:rPr>
                        <a:t>Assist with the acquisition of identity documents and thus enhancing collaboration</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1"/>
                  </a:ext>
                </a:extLst>
              </a:tr>
              <a:tr h="363702">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libri"/>
                          <a:ea typeface="+mn-ea"/>
                          <a:cs typeface="Arial" charset="0"/>
                        </a:rPr>
                        <a:t>Health</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ZA" sz="1200" b="0" i="0" u="none" strike="noStrike" dirty="0" smtClean="0">
                          <a:solidFill>
                            <a:srgbClr val="000000"/>
                          </a:solidFill>
                          <a:effectLst/>
                          <a:latin typeface="Calibri" panose="020F0502020204030204" pitchFamily="34" charset="0"/>
                        </a:rPr>
                        <a:t>Birth registration within 30</a:t>
                      </a:r>
                      <a:r>
                        <a:rPr lang="en-ZA" sz="1200" b="0" i="0" u="none" strike="noStrike" baseline="0" dirty="0" smtClean="0">
                          <a:solidFill>
                            <a:srgbClr val="000000"/>
                          </a:solidFill>
                          <a:effectLst/>
                          <a:latin typeface="Calibri" panose="020F0502020204030204" pitchFamily="34" charset="0"/>
                        </a:rPr>
                        <a:t> days  </a:t>
                      </a:r>
                    </a:p>
                    <a:p>
                      <a:pPr algn="ctr" fontAlgn="b"/>
                      <a:r>
                        <a:rPr lang="en-ZA" sz="1200" b="0" i="0" u="none" strike="noStrike" baseline="0" dirty="0" smtClean="0">
                          <a:solidFill>
                            <a:srgbClr val="000000"/>
                          </a:solidFill>
                          <a:effectLst/>
                          <a:latin typeface="Calibri" panose="020F0502020204030204" pitchFamily="34" charset="0"/>
                        </a:rPr>
                        <a:t>Provision of an office space for the Department</a:t>
                      </a:r>
                      <a:endParaRPr lang="en-ZA" sz="1200" b="0" i="0" u="none" strike="noStrike" dirty="0" smtClean="0">
                        <a:solidFill>
                          <a:srgbClr val="00000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mn-lt"/>
                          <a:cs typeface="Arial" charset="0"/>
                        </a:rPr>
                        <a:t>Enhance country security</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2"/>
                  </a:ext>
                </a:extLst>
              </a:tr>
              <a:tr h="428648">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err="1" smtClean="0">
                          <a:ln>
                            <a:noFill/>
                          </a:ln>
                          <a:solidFill>
                            <a:prstClr val="black"/>
                          </a:solidFill>
                          <a:effectLst>
                            <a:outerShdw blurRad="38100" dist="38100" dir="2700000" algn="tl">
                              <a:srgbClr val="000000">
                                <a:alpha val="43137"/>
                              </a:srgbClr>
                            </a:outerShdw>
                          </a:effectLst>
                          <a:uLnTx/>
                          <a:uFillTx/>
                          <a:latin typeface="Calibri"/>
                          <a:ea typeface="+mn-ea"/>
                          <a:cs typeface="Arial" charset="0"/>
                        </a:rPr>
                        <a:t>Labour</a:t>
                      </a:r>
                      <a:endParaRPr kumimoji="0" lang="en-US" sz="12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libri"/>
                        <a:ea typeface="+mn-ea"/>
                        <a:cs typeface="Arial" charset="0"/>
                      </a:endParaRPr>
                    </a:p>
                    <a:p>
                      <a:pPr marL="0" marR="0" lvl="0" indent="0" algn="l" defTabSz="914400" rtl="0" eaLnBrk="1" fontAlgn="b"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libri"/>
                        <a:ea typeface="+mn-ea"/>
                        <a:cs typeface="Arial"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ZA" sz="1200" b="0" i="0" u="none" strike="noStrike" dirty="0" smtClean="0">
                          <a:solidFill>
                            <a:srgbClr val="000000"/>
                          </a:solidFill>
                          <a:effectLst/>
                          <a:latin typeface="Calibri" panose="020F0502020204030204" pitchFamily="34" charset="0"/>
                        </a:rPr>
                        <a:t>Assist in checking conditions of service and</a:t>
                      </a:r>
                      <a:r>
                        <a:rPr lang="en-ZA" sz="1200" b="0" i="0" u="none" strike="noStrike" baseline="0" dirty="0" smtClean="0">
                          <a:solidFill>
                            <a:srgbClr val="000000"/>
                          </a:solidFill>
                          <a:effectLst/>
                          <a:latin typeface="Calibri" panose="020F0502020204030204" pitchFamily="34" charset="0"/>
                        </a:rPr>
                        <a:t> cheap labour</a:t>
                      </a:r>
                      <a:endParaRPr lang="en-ZA" sz="1200" b="0" i="0" u="none" strike="noStrike" dirty="0">
                        <a:solidFill>
                          <a:srgbClr val="00000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mn-lt"/>
                          <a:cs typeface="Arial" charset="0"/>
                        </a:rPr>
                        <a:t>Compliance with the conditions of Employment for Public Servants.</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3"/>
                  </a:ext>
                </a:extLst>
              </a:tr>
              <a:tr h="506583">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libri"/>
                          <a:ea typeface="+mn-ea"/>
                          <a:cs typeface="Arial" charset="0"/>
                        </a:rPr>
                        <a:t>South African Police Service</a:t>
                      </a:r>
                    </a:p>
                    <a:p>
                      <a:pPr marL="0" marR="0" lvl="0" indent="0" algn="l" defTabSz="914400" rtl="0" eaLnBrk="1" fontAlgn="b"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libri"/>
                        <a:ea typeface="+mn-ea"/>
                        <a:cs typeface="Arial"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ZA" sz="1200" b="0" i="0" u="none" strike="noStrike" dirty="0" smtClean="0">
                          <a:solidFill>
                            <a:srgbClr val="000000"/>
                          </a:solidFill>
                          <a:effectLst/>
                          <a:latin typeface="Calibri" panose="020F0502020204030204" pitchFamily="34" charset="0"/>
                        </a:rPr>
                        <a:t>Law</a:t>
                      </a:r>
                      <a:r>
                        <a:rPr lang="en-ZA" sz="1200" b="0" i="0" u="none" strike="noStrike" baseline="0" dirty="0" smtClean="0">
                          <a:solidFill>
                            <a:srgbClr val="000000"/>
                          </a:solidFill>
                          <a:effectLst/>
                          <a:latin typeface="Calibri" panose="020F0502020204030204" pitchFamily="34" charset="0"/>
                        </a:rPr>
                        <a:t> enforcement ,detention and deportations</a:t>
                      </a:r>
                      <a:endParaRPr lang="en-ZA" sz="1200" b="0" i="0" u="none" strike="noStrike" dirty="0">
                        <a:solidFill>
                          <a:srgbClr val="00000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mn-lt"/>
                          <a:cs typeface="Arial" charset="0"/>
                        </a:rPr>
                        <a:t>Support DHA in the execution of their mandate</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4"/>
                  </a:ext>
                </a:extLst>
              </a:tr>
              <a:tr h="532563">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libri"/>
                          <a:ea typeface="+mn-ea"/>
                          <a:cs typeface="Arial" charset="0"/>
                        </a:rPr>
                        <a:t>Correctional Service</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ZA" sz="1200" b="0" i="0" u="none" strike="noStrike" dirty="0" smtClean="0">
                          <a:solidFill>
                            <a:srgbClr val="000000"/>
                          </a:solidFill>
                          <a:effectLst/>
                          <a:latin typeface="Calibri" panose="020F0502020204030204" pitchFamily="34" charset="0"/>
                        </a:rPr>
                        <a:t>Detention</a:t>
                      </a:r>
                      <a:r>
                        <a:rPr lang="en-ZA" sz="1200" b="0" i="0" u="none" strike="noStrike" baseline="0" dirty="0" smtClean="0">
                          <a:solidFill>
                            <a:srgbClr val="000000"/>
                          </a:solidFill>
                          <a:effectLst/>
                          <a:latin typeface="Calibri" panose="020F0502020204030204" pitchFamily="34" charset="0"/>
                        </a:rPr>
                        <a:t> of illegal Immigrants while serving their sentences for their offences in line with the current legislation on Immigration,</a:t>
                      </a:r>
                      <a:endParaRPr lang="en-ZA" sz="1200" b="0" i="0" u="none" strike="noStrike" dirty="0">
                        <a:solidFill>
                          <a:srgbClr val="00000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mn-lt"/>
                          <a:cs typeface="Arial" charset="0"/>
                        </a:rPr>
                        <a:t>Serving of sentences which will be a deterrent</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5"/>
                  </a:ext>
                </a:extLst>
              </a:tr>
              <a:tr h="532563">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libri"/>
                          <a:ea typeface="+mn-ea"/>
                          <a:cs typeface="Arial" charset="0"/>
                        </a:rPr>
                        <a:t>Justice</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ZA" sz="1200" b="0" i="0" u="none" strike="noStrike" dirty="0" smtClean="0">
                          <a:solidFill>
                            <a:srgbClr val="000000"/>
                          </a:solidFill>
                          <a:effectLst/>
                          <a:latin typeface="Calibri" panose="020F0502020204030204" pitchFamily="34" charset="0"/>
                        </a:rPr>
                        <a:t>Confirmation on detention before deportation in line with Section</a:t>
                      </a:r>
                      <a:r>
                        <a:rPr lang="en-ZA" sz="1200" b="0" i="0" u="none" strike="noStrike" baseline="0" dirty="0" smtClean="0">
                          <a:solidFill>
                            <a:srgbClr val="000000"/>
                          </a:solidFill>
                          <a:effectLst/>
                          <a:latin typeface="Calibri" panose="020F0502020204030204" pitchFamily="34" charset="0"/>
                        </a:rPr>
                        <a:t> 34 of the Immigration Act</a:t>
                      </a:r>
                      <a:endParaRPr lang="en-ZA" sz="1200" b="0" i="0" u="none" strike="noStrike" dirty="0">
                        <a:solidFill>
                          <a:srgbClr val="00000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mn-lt"/>
                          <a:cs typeface="Arial" charset="0"/>
                        </a:rPr>
                        <a:t>Compliance with Departmental Immigration Legislation,</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8"/>
                  </a:ext>
                </a:extLst>
              </a:tr>
              <a:tr h="263246">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endParaRPr kumimoji="0" lang="en-GB" sz="1000" b="0" i="0" u="none" strike="noStrike" cap="none" normalizeH="0" baseline="0" dirty="0" smtClean="0">
                        <a:ln>
                          <a:noFill/>
                        </a:ln>
                        <a:solidFill>
                          <a:schemeClr val="tx1"/>
                        </a:solidFill>
                        <a:effectLst/>
                        <a:latin typeface="+mn-lt"/>
                        <a:cs typeface="Arial" charset="0"/>
                      </a:endParaRP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mn-lt"/>
                        <a:cs typeface="Arial" charset="0"/>
                      </a:endParaRP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mn-lt"/>
                        <a:cs typeface="Arial" charset="0"/>
                      </a:endParaRP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extLst>
                  <a:ext uri="{0D108BD9-81ED-4DB2-BD59-A6C34878D82A}">
                    <a16:rowId xmlns:a16="http://schemas.microsoft.com/office/drawing/2014/main" xmlns="" val="10007"/>
                  </a:ext>
                </a:extLst>
              </a:tr>
            </a:tbl>
          </a:graphicData>
        </a:graphic>
      </p:graphicFrame>
      <p:sp>
        <p:nvSpPr>
          <p:cNvPr id="2" name="Slide Number Placeholder 1"/>
          <p:cNvSpPr>
            <a:spLocks noGrp="1"/>
          </p:cNvSpPr>
          <p:nvPr>
            <p:ph type="sldNum" sz="quarter" idx="12"/>
          </p:nvPr>
        </p:nvSpPr>
        <p:spPr>
          <a:xfrm>
            <a:off x="6553200" y="6356350"/>
            <a:ext cx="1881116" cy="365125"/>
          </a:xfrm>
        </p:spPr>
        <p:txBody>
          <a:bodyPr/>
          <a:lstStyle/>
          <a:p>
            <a:fld id="{2538E8B7-8BD9-9F48-9FB6-4E0DFEDB8449}" type="slidenum">
              <a:rPr lang="en-US" smtClean="0">
                <a:solidFill>
                  <a:prstClr val="black">
                    <a:tint val="75000"/>
                  </a:prstClr>
                </a:solidFill>
              </a:rPr>
              <a:pPr/>
              <a:t>35</a:t>
            </a:fld>
            <a:endParaRPr lang="en-US" dirty="0">
              <a:solidFill>
                <a:prstClr val="black">
                  <a:tint val="75000"/>
                </a:prstClr>
              </a:solidFill>
            </a:endParaRPr>
          </a:p>
        </p:txBody>
      </p:sp>
    </p:spTree>
    <p:extLst>
      <p:ext uri="{BB962C8B-B14F-4D97-AF65-F5344CB8AC3E}">
        <p14:creationId xmlns:p14="http://schemas.microsoft.com/office/powerpoint/2010/main" xmlns="" val="30786790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33600"/>
            <a:ext cx="8229600" cy="1143000"/>
          </a:xfr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p:spPr>
        <p:txBody>
          <a:bodyPr/>
          <a:lstStyle/>
          <a:p>
            <a:r>
              <a:rPr lang="en-ZA" sz="4000" b="1" dirty="0" smtClean="0">
                <a:latin typeface="Arial" pitchFamily="34" charset="0"/>
                <a:cs typeface="Arial" pitchFamily="34" charset="0"/>
              </a:rPr>
              <a:t>IMMIGRATION</a:t>
            </a:r>
            <a:endParaRPr lang="en-ZA" sz="4000" b="1" dirty="0">
              <a:latin typeface="Arial" pitchFamily="34" charset="0"/>
              <a:cs typeface="Arial" pitchFamily="34" charset="0"/>
            </a:endParaRPr>
          </a:p>
        </p:txBody>
      </p:sp>
      <p:sp>
        <p:nvSpPr>
          <p:cNvPr id="3" name="Slide Number Placeholder 2"/>
          <p:cNvSpPr>
            <a:spLocks noGrp="1"/>
          </p:cNvSpPr>
          <p:nvPr>
            <p:ph type="sldNum" sz="quarter" idx="12"/>
          </p:nvPr>
        </p:nvSpPr>
        <p:spPr>
          <a:xfrm>
            <a:off x="6212006" y="6356350"/>
            <a:ext cx="2133600" cy="365125"/>
          </a:xfrm>
        </p:spPr>
        <p:txBody>
          <a:bodyPr/>
          <a:lstStyle/>
          <a:p>
            <a:r>
              <a:rPr lang="en-US" dirty="0" smtClean="0">
                <a:solidFill>
                  <a:prstClr val="black">
                    <a:tint val="75000"/>
                  </a:prstClr>
                </a:solidFill>
              </a:rPr>
              <a:t>42</a:t>
            </a:r>
            <a:endParaRPr lang="en-US" dirty="0">
              <a:solidFill>
                <a:prstClr val="black">
                  <a:tint val="75000"/>
                </a:prstClr>
              </a:solidFill>
            </a:endParaRPr>
          </a:p>
        </p:txBody>
      </p:sp>
    </p:spTree>
    <p:extLst>
      <p:ext uri="{BB962C8B-B14F-4D97-AF65-F5344CB8AC3E}">
        <p14:creationId xmlns:p14="http://schemas.microsoft.com/office/powerpoint/2010/main" xmlns="" val="4240759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Immigration establishment </a:t>
            </a:r>
            <a:endParaRPr lang="en-ZA" dirty="0"/>
          </a:p>
        </p:txBody>
      </p:sp>
      <p:sp>
        <p:nvSpPr>
          <p:cNvPr id="4" name="Slide Number Placeholder 3"/>
          <p:cNvSpPr>
            <a:spLocks noGrp="1"/>
          </p:cNvSpPr>
          <p:nvPr>
            <p:ph type="sldNum" sz="quarter" idx="12"/>
          </p:nvPr>
        </p:nvSpPr>
        <p:spPr/>
        <p:txBody>
          <a:bodyPr/>
          <a:lstStyle/>
          <a:p>
            <a:fld id="{2538E8B7-8BD9-9F48-9FB6-4E0DFEDB8449}" type="slidenum">
              <a:rPr lang="en-US" smtClean="0"/>
              <a:pPr/>
              <a:t>37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773553126"/>
              </p:ext>
            </p:extLst>
          </p:nvPr>
        </p:nvGraphicFramePr>
        <p:xfrm>
          <a:off x="542926" y="1568450"/>
          <a:ext cx="8067676" cy="2595880"/>
        </p:xfrm>
        <a:graphic>
          <a:graphicData uri="http://schemas.openxmlformats.org/drawingml/2006/table">
            <a:tbl>
              <a:tblPr firstRow="1" bandRow="1">
                <a:tableStyleId>{5C22544A-7EE6-4342-B048-85BDC9FD1C3A}</a:tableStyleId>
              </a:tblPr>
              <a:tblGrid>
                <a:gridCol w="2016919">
                  <a:extLst>
                    <a:ext uri="{9D8B030D-6E8A-4147-A177-3AD203B41FA5}">
                      <a16:colId xmlns:a16="http://schemas.microsoft.com/office/drawing/2014/main" xmlns="" val="20000"/>
                    </a:ext>
                  </a:extLst>
                </a:gridCol>
                <a:gridCol w="2016919">
                  <a:extLst>
                    <a:ext uri="{9D8B030D-6E8A-4147-A177-3AD203B41FA5}">
                      <a16:colId xmlns:a16="http://schemas.microsoft.com/office/drawing/2014/main" xmlns="" val="20001"/>
                    </a:ext>
                  </a:extLst>
                </a:gridCol>
                <a:gridCol w="2016919">
                  <a:extLst>
                    <a:ext uri="{9D8B030D-6E8A-4147-A177-3AD203B41FA5}">
                      <a16:colId xmlns:a16="http://schemas.microsoft.com/office/drawing/2014/main" xmlns="" val="20002"/>
                    </a:ext>
                  </a:extLst>
                </a:gridCol>
                <a:gridCol w="2016919">
                  <a:extLst>
                    <a:ext uri="{9D8B030D-6E8A-4147-A177-3AD203B41FA5}">
                      <a16:colId xmlns:a16="http://schemas.microsoft.com/office/drawing/2014/main" xmlns="" val="20003"/>
                    </a:ext>
                  </a:extLst>
                </a:gridCol>
              </a:tblGrid>
              <a:tr h="370840">
                <a:tc>
                  <a:txBody>
                    <a:bodyPr/>
                    <a:lstStyle/>
                    <a:p>
                      <a:r>
                        <a:rPr lang="en-ZA" dirty="0" smtClean="0"/>
                        <a:t>Region </a:t>
                      </a:r>
                      <a:endParaRPr lang="en-ZA" dirty="0"/>
                    </a:p>
                  </a:txBody>
                  <a:tcPr/>
                </a:tc>
                <a:tc>
                  <a:txBody>
                    <a:bodyPr/>
                    <a:lstStyle/>
                    <a:p>
                      <a:r>
                        <a:rPr lang="en-ZA" dirty="0" smtClean="0"/>
                        <a:t>ASD</a:t>
                      </a:r>
                      <a:endParaRPr lang="en-ZA" dirty="0"/>
                    </a:p>
                  </a:txBody>
                  <a:tcPr/>
                </a:tc>
                <a:tc>
                  <a:txBody>
                    <a:bodyPr/>
                    <a:lstStyle/>
                    <a:p>
                      <a:r>
                        <a:rPr lang="en-ZA" dirty="0" smtClean="0"/>
                        <a:t>CIO </a:t>
                      </a:r>
                      <a:endParaRPr lang="en-ZA" dirty="0"/>
                    </a:p>
                  </a:txBody>
                  <a:tcPr/>
                </a:tc>
                <a:tc>
                  <a:txBody>
                    <a:bodyPr/>
                    <a:lstStyle/>
                    <a:p>
                      <a:r>
                        <a:rPr lang="en-ZA" dirty="0" smtClean="0"/>
                        <a:t>IO </a:t>
                      </a:r>
                      <a:endParaRPr lang="en-ZA" dirty="0"/>
                    </a:p>
                  </a:txBody>
                  <a:tcPr/>
                </a:tc>
                <a:extLst>
                  <a:ext uri="{0D108BD9-81ED-4DB2-BD59-A6C34878D82A}">
                    <a16:rowId xmlns:a16="http://schemas.microsoft.com/office/drawing/2014/main" xmlns="" val="10000"/>
                  </a:ext>
                </a:extLst>
              </a:tr>
              <a:tr h="370840">
                <a:tc>
                  <a:txBody>
                    <a:bodyPr/>
                    <a:lstStyle/>
                    <a:p>
                      <a:r>
                        <a:rPr lang="en-ZA" dirty="0" smtClean="0"/>
                        <a:t>Capricorn</a:t>
                      </a:r>
                      <a:endParaRPr lang="en-ZA" dirty="0"/>
                    </a:p>
                  </a:txBody>
                  <a:tcPr/>
                </a:tc>
                <a:tc>
                  <a:txBody>
                    <a:bodyPr/>
                    <a:lstStyle/>
                    <a:p>
                      <a:pPr algn="ctr"/>
                      <a:r>
                        <a:rPr lang="en-ZA" dirty="0" smtClean="0"/>
                        <a:t>1</a:t>
                      </a:r>
                      <a:endParaRPr lang="en-ZA" dirty="0"/>
                    </a:p>
                  </a:txBody>
                  <a:tcPr/>
                </a:tc>
                <a:tc>
                  <a:txBody>
                    <a:bodyPr/>
                    <a:lstStyle/>
                    <a:p>
                      <a:pPr algn="ctr"/>
                      <a:r>
                        <a:rPr lang="en-ZA" sz="1800" dirty="0" smtClean="0">
                          <a:solidFill>
                            <a:schemeClr val="tx1"/>
                          </a:solidFill>
                        </a:rPr>
                        <a:t>5</a:t>
                      </a:r>
                      <a:endParaRPr lang="en-ZA" sz="1800" dirty="0">
                        <a:solidFill>
                          <a:schemeClr val="tx1"/>
                        </a:solidFill>
                      </a:endParaRPr>
                    </a:p>
                  </a:txBody>
                  <a:tcPr/>
                </a:tc>
                <a:tc>
                  <a:txBody>
                    <a:bodyPr/>
                    <a:lstStyle/>
                    <a:p>
                      <a:pPr algn="ctr"/>
                      <a:r>
                        <a:rPr lang="en-ZA" sz="1800" dirty="0" smtClean="0">
                          <a:solidFill>
                            <a:schemeClr val="tx1"/>
                          </a:solidFill>
                        </a:rPr>
                        <a:t>14</a:t>
                      </a:r>
                      <a:endParaRPr lang="en-ZA" sz="1800" dirty="0">
                        <a:solidFill>
                          <a:schemeClr val="tx1"/>
                        </a:solidFill>
                      </a:endParaRPr>
                    </a:p>
                  </a:txBody>
                  <a:tcPr/>
                </a:tc>
                <a:extLst>
                  <a:ext uri="{0D108BD9-81ED-4DB2-BD59-A6C34878D82A}">
                    <a16:rowId xmlns:a16="http://schemas.microsoft.com/office/drawing/2014/main" xmlns="" val="10001"/>
                  </a:ext>
                </a:extLst>
              </a:tr>
              <a:tr h="370840">
                <a:tc>
                  <a:txBody>
                    <a:bodyPr/>
                    <a:lstStyle/>
                    <a:p>
                      <a:r>
                        <a:rPr lang="en-ZA" dirty="0" smtClean="0"/>
                        <a:t>Waterberg</a:t>
                      </a:r>
                      <a:endParaRPr lang="en-ZA" dirty="0"/>
                    </a:p>
                  </a:txBody>
                  <a:tcPr/>
                </a:tc>
                <a:tc>
                  <a:txBody>
                    <a:bodyPr/>
                    <a:lstStyle/>
                    <a:p>
                      <a:pPr algn="ctr"/>
                      <a:r>
                        <a:rPr lang="en-ZA" dirty="0" smtClean="0"/>
                        <a:t>1</a:t>
                      </a:r>
                      <a:endParaRPr lang="en-ZA" dirty="0"/>
                    </a:p>
                  </a:txBody>
                  <a:tcPr/>
                </a:tc>
                <a:tc>
                  <a:txBody>
                    <a:bodyPr/>
                    <a:lstStyle/>
                    <a:p>
                      <a:pPr algn="ctr"/>
                      <a:r>
                        <a:rPr lang="en-GB" sz="1800" dirty="0" smtClean="0">
                          <a:solidFill>
                            <a:schemeClr val="tx1"/>
                          </a:solidFill>
                        </a:rPr>
                        <a:t>3</a:t>
                      </a:r>
                      <a:endParaRPr lang="en-ZA" sz="1800" dirty="0">
                        <a:solidFill>
                          <a:schemeClr val="tx1"/>
                        </a:solidFill>
                      </a:endParaRPr>
                    </a:p>
                  </a:txBody>
                  <a:tcPr/>
                </a:tc>
                <a:tc>
                  <a:txBody>
                    <a:bodyPr/>
                    <a:lstStyle/>
                    <a:p>
                      <a:pPr algn="ctr"/>
                      <a:r>
                        <a:rPr lang="en-GB" sz="1800" dirty="0" smtClean="0">
                          <a:solidFill>
                            <a:schemeClr val="tx1"/>
                          </a:solidFill>
                        </a:rPr>
                        <a:t>8</a:t>
                      </a:r>
                      <a:endParaRPr lang="en-ZA" sz="1800" dirty="0">
                        <a:solidFill>
                          <a:schemeClr val="tx1"/>
                        </a:solidFill>
                      </a:endParaRPr>
                    </a:p>
                  </a:txBody>
                  <a:tcPr/>
                </a:tc>
                <a:extLst>
                  <a:ext uri="{0D108BD9-81ED-4DB2-BD59-A6C34878D82A}">
                    <a16:rowId xmlns:a16="http://schemas.microsoft.com/office/drawing/2014/main" xmlns="" val="10002"/>
                  </a:ext>
                </a:extLst>
              </a:tr>
              <a:tr h="370840">
                <a:tc>
                  <a:txBody>
                    <a:bodyPr/>
                    <a:lstStyle/>
                    <a:p>
                      <a:r>
                        <a:rPr lang="en-ZA" dirty="0" smtClean="0"/>
                        <a:t>Sekhukhune</a:t>
                      </a:r>
                      <a:endParaRPr lang="en-ZA" dirty="0"/>
                    </a:p>
                  </a:txBody>
                  <a:tcPr/>
                </a:tc>
                <a:tc>
                  <a:txBody>
                    <a:bodyPr/>
                    <a:lstStyle/>
                    <a:p>
                      <a:pPr algn="ctr"/>
                      <a:r>
                        <a:rPr lang="en-ZA" dirty="0" smtClean="0"/>
                        <a:t>1</a:t>
                      </a:r>
                      <a:endParaRPr lang="en-ZA" dirty="0"/>
                    </a:p>
                  </a:txBody>
                  <a:tcPr/>
                </a:tc>
                <a:tc>
                  <a:txBody>
                    <a:bodyPr/>
                    <a:lstStyle/>
                    <a:p>
                      <a:pPr algn="ctr"/>
                      <a:r>
                        <a:rPr lang="en-ZA" sz="1800" dirty="0" smtClean="0">
                          <a:solidFill>
                            <a:schemeClr val="tx1"/>
                          </a:solidFill>
                        </a:rPr>
                        <a:t>3</a:t>
                      </a:r>
                      <a:endParaRPr lang="en-ZA" sz="1800" dirty="0">
                        <a:solidFill>
                          <a:schemeClr val="tx1"/>
                        </a:solidFill>
                      </a:endParaRPr>
                    </a:p>
                  </a:txBody>
                  <a:tcPr/>
                </a:tc>
                <a:tc>
                  <a:txBody>
                    <a:bodyPr/>
                    <a:lstStyle/>
                    <a:p>
                      <a:pPr algn="ctr"/>
                      <a:r>
                        <a:rPr lang="en-ZA" sz="1800" dirty="0" smtClean="0">
                          <a:solidFill>
                            <a:schemeClr val="tx1"/>
                          </a:solidFill>
                        </a:rPr>
                        <a:t>10</a:t>
                      </a:r>
                      <a:endParaRPr lang="en-ZA" sz="1800" dirty="0">
                        <a:solidFill>
                          <a:schemeClr val="tx1"/>
                        </a:solidFill>
                      </a:endParaRPr>
                    </a:p>
                  </a:txBody>
                  <a:tcPr/>
                </a:tc>
                <a:extLst>
                  <a:ext uri="{0D108BD9-81ED-4DB2-BD59-A6C34878D82A}">
                    <a16:rowId xmlns:a16="http://schemas.microsoft.com/office/drawing/2014/main" xmlns="" val="10003"/>
                  </a:ext>
                </a:extLst>
              </a:tr>
              <a:tr h="370840">
                <a:tc>
                  <a:txBody>
                    <a:bodyPr/>
                    <a:lstStyle/>
                    <a:p>
                      <a:r>
                        <a:rPr lang="en-ZA" dirty="0" smtClean="0"/>
                        <a:t>Mopani</a:t>
                      </a:r>
                      <a:endParaRPr lang="en-ZA" dirty="0"/>
                    </a:p>
                  </a:txBody>
                  <a:tcPr/>
                </a:tc>
                <a:tc>
                  <a:txBody>
                    <a:bodyPr/>
                    <a:lstStyle/>
                    <a:p>
                      <a:pPr algn="ctr"/>
                      <a:r>
                        <a:rPr lang="en-ZA" dirty="0" smtClean="0"/>
                        <a:t>0</a:t>
                      </a:r>
                      <a:endParaRPr lang="en-ZA" dirty="0"/>
                    </a:p>
                  </a:txBody>
                  <a:tcPr/>
                </a:tc>
                <a:tc>
                  <a:txBody>
                    <a:bodyPr/>
                    <a:lstStyle/>
                    <a:p>
                      <a:pPr algn="ctr"/>
                      <a:r>
                        <a:rPr lang="en-ZA" sz="1800" dirty="0" smtClean="0">
                          <a:solidFill>
                            <a:schemeClr val="tx1"/>
                          </a:solidFill>
                        </a:rPr>
                        <a:t>4</a:t>
                      </a:r>
                      <a:endParaRPr lang="en-ZA" sz="1800" dirty="0">
                        <a:solidFill>
                          <a:schemeClr val="tx1"/>
                        </a:solidFill>
                      </a:endParaRPr>
                    </a:p>
                  </a:txBody>
                  <a:tcPr/>
                </a:tc>
                <a:tc>
                  <a:txBody>
                    <a:bodyPr/>
                    <a:lstStyle/>
                    <a:p>
                      <a:pPr algn="ctr"/>
                      <a:r>
                        <a:rPr lang="en-ZA" sz="1800" dirty="0" smtClean="0">
                          <a:solidFill>
                            <a:schemeClr val="tx1"/>
                          </a:solidFill>
                        </a:rPr>
                        <a:t>12</a:t>
                      </a:r>
                      <a:endParaRPr lang="en-ZA" sz="1800" dirty="0">
                        <a:solidFill>
                          <a:schemeClr val="tx1"/>
                        </a:solidFill>
                      </a:endParaRPr>
                    </a:p>
                  </a:txBody>
                  <a:tcPr/>
                </a:tc>
                <a:extLst>
                  <a:ext uri="{0D108BD9-81ED-4DB2-BD59-A6C34878D82A}">
                    <a16:rowId xmlns:a16="http://schemas.microsoft.com/office/drawing/2014/main" xmlns="" val="10004"/>
                  </a:ext>
                </a:extLst>
              </a:tr>
              <a:tr h="370840">
                <a:tc>
                  <a:txBody>
                    <a:bodyPr/>
                    <a:lstStyle/>
                    <a:p>
                      <a:r>
                        <a:rPr lang="en-ZA" dirty="0" smtClean="0"/>
                        <a:t>Vhembe</a:t>
                      </a:r>
                      <a:endParaRPr lang="en-ZA" dirty="0"/>
                    </a:p>
                  </a:txBody>
                  <a:tcPr/>
                </a:tc>
                <a:tc>
                  <a:txBody>
                    <a:bodyPr/>
                    <a:lstStyle/>
                    <a:p>
                      <a:pPr algn="ctr"/>
                      <a:r>
                        <a:rPr lang="en-ZA" dirty="0" smtClean="0"/>
                        <a:t>1</a:t>
                      </a:r>
                      <a:endParaRPr lang="en-ZA" dirty="0"/>
                    </a:p>
                  </a:txBody>
                  <a:tcPr/>
                </a:tc>
                <a:tc>
                  <a:txBody>
                    <a:bodyPr/>
                    <a:lstStyle/>
                    <a:p>
                      <a:pPr algn="ctr"/>
                      <a:r>
                        <a:rPr lang="en-ZA" sz="1800" dirty="0" smtClean="0">
                          <a:solidFill>
                            <a:schemeClr val="tx1"/>
                          </a:solidFill>
                        </a:rPr>
                        <a:t>7</a:t>
                      </a:r>
                      <a:endParaRPr lang="en-ZA" sz="1800" dirty="0">
                        <a:solidFill>
                          <a:schemeClr val="tx1"/>
                        </a:solidFill>
                      </a:endParaRPr>
                    </a:p>
                  </a:txBody>
                  <a:tcPr/>
                </a:tc>
                <a:tc>
                  <a:txBody>
                    <a:bodyPr/>
                    <a:lstStyle/>
                    <a:p>
                      <a:pPr algn="ctr"/>
                      <a:r>
                        <a:rPr lang="en-ZA" sz="1800" dirty="0" smtClean="0">
                          <a:solidFill>
                            <a:schemeClr val="tx1"/>
                          </a:solidFill>
                        </a:rPr>
                        <a:t>20</a:t>
                      </a:r>
                      <a:endParaRPr lang="en-ZA" sz="1800" dirty="0">
                        <a:solidFill>
                          <a:schemeClr val="tx1"/>
                        </a:solidFill>
                      </a:endParaRPr>
                    </a:p>
                  </a:txBody>
                  <a:tcPr/>
                </a:tc>
                <a:extLst>
                  <a:ext uri="{0D108BD9-81ED-4DB2-BD59-A6C34878D82A}">
                    <a16:rowId xmlns:a16="http://schemas.microsoft.com/office/drawing/2014/main" xmlns="" val="1296130493"/>
                  </a:ext>
                </a:extLst>
              </a:tr>
              <a:tr h="370840">
                <a:tc>
                  <a:txBody>
                    <a:bodyPr/>
                    <a:lstStyle/>
                    <a:p>
                      <a:endParaRPr lang="en-ZA" dirty="0"/>
                    </a:p>
                  </a:txBody>
                  <a:tcPr/>
                </a:tc>
                <a:tc>
                  <a:txBody>
                    <a:bodyPr/>
                    <a:lstStyle/>
                    <a:p>
                      <a:pPr algn="ctr"/>
                      <a:r>
                        <a:rPr lang="en-ZA" b="1" dirty="0" smtClean="0"/>
                        <a:t>4</a:t>
                      </a:r>
                      <a:endParaRPr lang="en-ZA" b="1" dirty="0"/>
                    </a:p>
                  </a:txBody>
                  <a:tcPr/>
                </a:tc>
                <a:tc>
                  <a:txBody>
                    <a:bodyPr/>
                    <a:lstStyle/>
                    <a:p>
                      <a:pPr algn="ctr"/>
                      <a:r>
                        <a:rPr lang="en-ZA" b="1" dirty="0" smtClean="0"/>
                        <a:t>22</a:t>
                      </a:r>
                      <a:endParaRPr lang="en-ZA" b="1" dirty="0"/>
                    </a:p>
                  </a:txBody>
                  <a:tcPr/>
                </a:tc>
                <a:tc>
                  <a:txBody>
                    <a:bodyPr/>
                    <a:lstStyle/>
                    <a:p>
                      <a:pPr algn="ctr"/>
                      <a:r>
                        <a:rPr lang="en-ZA" b="1" dirty="0" smtClean="0"/>
                        <a:t>64</a:t>
                      </a:r>
                      <a:endParaRPr lang="en-ZA" b="1" dirty="0"/>
                    </a:p>
                  </a:txBody>
                  <a:tcPr/>
                </a:tc>
                <a:extLst>
                  <a:ext uri="{0D108BD9-81ED-4DB2-BD59-A6C34878D82A}">
                    <a16:rowId xmlns:a16="http://schemas.microsoft.com/office/drawing/2014/main" xmlns="" val="4187426534"/>
                  </a:ext>
                </a:extLst>
              </a:tr>
            </a:tbl>
          </a:graphicData>
        </a:graphic>
      </p:graphicFrame>
    </p:spTree>
    <p:extLst>
      <p:ext uri="{BB962C8B-B14F-4D97-AF65-F5344CB8AC3E}">
        <p14:creationId xmlns:p14="http://schemas.microsoft.com/office/powerpoint/2010/main" xmlns="" val="6524847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523875" y="172860"/>
            <a:ext cx="8229600" cy="228600"/>
          </a:xfrm>
        </p:spPr>
        <p:txBody>
          <a:bodyPr>
            <a:normAutofit fontScale="90000"/>
          </a:bodyPr>
          <a:lstStyle/>
          <a:p>
            <a:pPr eaLnBrk="1" hangingPunct="1"/>
            <a:r>
              <a:rPr lang="en-US" sz="1800" b="1" dirty="0" smtClean="0">
                <a:latin typeface="Arial" charset="0"/>
                <a:cs typeface="Arial" charset="0"/>
              </a:rPr>
              <a:t>IMMIGRATION SERVICES</a:t>
            </a:r>
            <a:endParaRPr lang="en-US" sz="2400" b="1" dirty="0" smtClean="0">
              <a:latin typeface="Arial" charset="0"/>
              <a:cs typeface="Arial" charset="0"/>
            </a:endParaRPr>
          </a:p>
        </p:txBody>
      </p:sp>
      <p:graphicFrame>
        <p:nvGraphicFramePr>
          <p:cNvPr id="15423" name="Group 63"/>
          <p:cNvGraphicFramePr>
            <a:graphicFrameLocks noGrp="1"/>
          </p:cNvGraphicFramePr>
          <p:nvPr>
            <p:extLst>
              <p:ext uri="{D42A27DB-BD31-4B8C-83A1-F6EECF244321}">
                <p14:modId xmlns:p14="http://schemas.microsoft.com/office/powerpoint/2010/main" xmlns="" val="1349831881"/>
              </p:ext>
            </p:extLst>
          </p:nvPr>
        </p:nvGraphicFramePr>
        <p:xfrm>
          <a:off x="228600" y="646113"/>
          <a:ext cx="8820150" cy="3558506"/>
        </p:xfrm>
        <a:graphic>
          <a:graphicData uri="http://schemas.openxmlformats.org/drawingml/2006/table">
            <a:tbl>
              <a:tblPr/>
              <a:tblGrid>
                <a:gridCol w="3197225">
                  <a:extLst>
                    <a:ext uri="{9D8B030D-6E8A-4147-A177-3AD203B41FA5}">
                      <a16:colId xmlns:a16="http://schemas.microsoft.com/office/drawing/2014/main" xmlns="" val="20000"/>
                    </a:ext>
                  </a:extLst>
                </a:gridCol>
                <a:gridCol w="1433513">
                  <a:extLst>
                    <a:ext uri="{9D8B030D-6E8A-4147-A177-3AD203B41FA5}">
                      <a16:colId xmlns:a16="http://schemas.microsoft.com/office/drawing/2014/main" xmlns="" val="20001"/>
                    </a:ext>
                  </a:extLst>
                </a:gridCol>
                <a:gridCol w="1354137">
                  <a:extLst>
                    <a:ext uri="{9D8B030D-6E8A-4147-A177-3AD203B41FA5}">
                      <a16:colId xmlns:a16="http://schemas.microsoft.com/office/drawing/2014/main" xmlns="" val="20002"/>
                    </a:ext>
                  </a:extLst>
                </a:gridCol>
                <a:gridCol w="1527175">
                  <a:extLst>
                    <a:ext uri="{9D8B030D-6E8A-4147-A177-3AD203B41FA5}">
                      <a16:colId xmlns:a16="http://schemas.microsoft.com/office/drawing/2014/main" xmlns="" val="20003"/>
                    </a:ext>
                  </a:extLst>
                </a:gridCol>
                <a:gridCol w="1308100">
                  <a:extLst>
                    <a:ext uri="{9D8B030D-6E8A-4147-A177-3AD203B41FA5}">
                      <a16:colId xmlns:a16="http://schemas.microsoft.com/office/drawing/2014/main" xmlns="" val="20004"/>
                    </a:ext>
                  </a:extLst>
                </a:gridCol>
              </a:tblGrid>
              <a:tr h="319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Calibri" pitchFamily="34" charset="0"/>
                          <a:cs typeface="Arial" charset="0"/>
                        </a:rPr>
                        <a:t>Key performance area</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Calibri" pitchFamily="34" charset="0"/>
                          <a:cs typeface="Arial" charset="0"/>
                        </a:rPr>
                        <a:t>Target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Calibri" pitchFamily="34" charset="0"/>
                          <a:cs typeface="Arial" charset="0"/>
                        </a:rPr>
                        <a:t>2018/19</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Calibri" pitchFamily="34" charset="0"/>
                          <a:cs typeface="Arial" charset="0"/>
                        </a:rPr>
                        <a:t>Actual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Calibri" pitchFamily="34" charset="0"/>
                          <a:cs typeface="Arial" charset="0"/>
                        </a:rPr>
                        <a:t>2018/19</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charset="0"/>
                        </a:rPr>
                        <a:t>Q1</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charset="0"/>
                        </a:rPr>
                        <a:t>2019/20 Target</a:t>
                      </a:r>
                    </a:p>
                  </a:txBody>
                  <a:tcPr marL="91437" marR="91437" marT="45733" marB="4573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charset="0"/>
                        </a:rPr>
                        <a:t>Q1</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charset="0"/>
                        </a:rPr>
                        <a:t> 2019/20 Actual </a:t>
                      </a:r>
                    </a:p>
                  </a:txBody>
                  <a:tcPr marL="91437" marR="91437" marT="45733" marB="4573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0"/>
                  </a:ext>
                </a:extLst>
              </a:tr>
              <a:tr h="287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 Of detected employers in contravention of the Immigration Act (Act 13 of 2002) charged </a:t>
                      </a:r>
                      <a:endParaRPr kumimoji="0" lang="en-ZA" sz="1000" b="0" i="0" u="none" strike="noStrike" cap="none" normalizeH="0" baseline="0" dirty="0" smtClean="0">
                        <a:ln>
                          <a:noFill/>
                        </a:ln>
                        <a:solidFill>
                          <a:schemeClr val="tx1"/>
                        </a:solidFill>
                        <a:effectLst/>
                        <a:latin typeface="Arial" pitchFamily="34" charset="0"/>
                        <a:cs typeface="Arial" pitchFamily="34" charset="0"/>
                      </a:endParaRPr>
                    </a:p>
                  </a:txBody>
                  <a:tcPr marL="91446" marR="91446" marT="45710" marB="4571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cs typeface="Arial" pitchFamily="34" charset="0"/>
                        </a:rPr>
                        <a:t>100%</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100%(132)</a:t>
                      </a: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cs typeface="Arial" pitchFamily="34" charset="0"/>
                        </a:rPr>
                        <a:t>100%</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100%(47)</a:t>
                      </a: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1"/>
                  </a:ext>
                </a:extLst>
              </a:tr>
              <a:tr h="287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 Of detected transgressors in contravention of the Immigration Act (Act 13 of 2002) charged </a:t>
                      </a:r>
                      <a:endParaRPr kumimoji="0" lang="en-ZA" sz="1000" b="0" i="0" u="none" strike="noStrike" cap="none" normalizeH="0" baseline="0" dirty="0" smtClean="0">
                        <a:ln>
                          <a:noFill/>
                        </a:ln>
                        <a:solidFill>
                          <a:schemeClr val="tx1"/>
                        </a:solidFill>
                        <a:effectLst/>
                        <a:latin typeface="Arial" pitchFamily="34" charset="0"/>
                        <a:cs typeface="Arial" pitchFamily="34" charset="0"/>
                      </a:endParaRPr>
                    </a:p>
                  </a:txBody>
                  <a:tcPr marL="91446" marR="91446" marT="45710" marB="4571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cs typeface="Arial" pitchFamily="34" charset="0"/>
                        </a:rPr>
                        <a:t>100%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cap="none" normalizeH="0" baseline="0" dirty="0" smtClean="0">
                        <a:ln>
                          <a:noFill/>
                        </a:ln>
                        <a:solidFill>
                          <a:schemeClr val="tx1"/>
                        </a:solidFill>
                        <a:effectLst/>
                        <a:latin typeface="Arial" pitchFamily="34" charset="0"/>
                        <a:cs typeface="Arial" pitchFamily="34"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100%(9500)</a:t>
                      </a: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cs typeface="Arial" pitchFamily="34" charset="0"/>
                        </a:rPr>
                        <a:t>100%</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100%(2608)</a:t>
                      </a: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87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 Of undocumented foreigners deported within 30 calendar days (Direct Deportations)</a:t>
                      </a:r>
                      <a:endParaRPr kumimoji="0" lang="en-ZA" sz="1000" b="0" i="0" u="none" strike="noStrike" cap="none" normalizeH="0" baseline="0" smtClean="0">
                        <a:ln>
                          <a:noFill/>
                        </a:ln>
                        <a:solidFill>
                          <a:schemeClr val="tx1"/>
                        </a:solidFill>
                        <a:effectLst/>
                        <a:latin typeface="Arial" pitchFamily="34" charset="0"/>
                        <a:cs typeface="Arial" pitchFamily="34" charset="0"/>
                      </a:endParaRPr>
                    </a:p>
                  </a:txBody>
                  <a:tcPr marL="91446" marR="91446" marT="45710" marB="4571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cs typeface="Arial" pitchFamily="34" charset="0"/>
                        </a:rPr>
                        <a:t>100%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cap="none" normalizeH="0" baseline="0" dirty="0" smtClean="0">
                        <a:ln>
                          <a:noFill/>
                        </a:ln>
                        <a:solidFill>
                          <a:schemeClr val="tx1"/>
                        </a:solidFill>
                        <a:effectLst/>
                        <a:latin typeface="Arial" pitchFamily="34" charset="0"/>
                        <a:cs typeface="Arial" pitchFamily="34"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100%(6236)</a:t>
                      </a: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cs typeface="Arial" pitchFamily="34" charset="0"/>
                        </a:rPr>
                        <a:t>100%</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100%(1501)</a:t>
                      </a: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87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 Of Detected undocumented foreigners transferred to Lindela within 20  calendar days </a:t>
                      </a:r>
                      <a:endParaRPr kumimoji="0" lang="en-ZA" sz="1000" b="0" i="0" u="none" strike="noStrike" cap="none" normalizeH="0" baseline="0" dirty="0" smtClean="0">
                        <a:ln>
                          <a:noFill/>
                        </a:ln>
                        <a:solidFill>
                          <a:schemeClr val="tx1"/>
                        </a:solidFill>
                        <a:effectLst/>
                        <a:latin typeface="Arial" pitchFamily="34" charset="0"/>
                        <a:cs typeface="Arial" pitchFamily="34" charset="0"/>
                      </a:endParaRPr>
                    </a:p>
                  </a:txBody>
                  <a:tcPr marL="91444" marR="91444"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cs typeface="Arial" pitchFamily="34" charset="0"/>
                        </a:rPr>
                        <a:t>100%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cap="none" normalizeH="0" baseline="0" dirty="0" smtClean="0">
                        <a:ln>
                          <a:noFill/>
                        </a:ln>
                        <a:solidFill>
                          <a:schemeClr val="tx1"/>
                        </a:solidFill>
                        <a:effectLst/>
                        <a:latin typeface="Arial" pitchFamily="34" charset="0"/>
                        <a:cs typeface="Arial" pitchFamily="34"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100%(550)</a:t>
                      </a: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cs typeface="Arial" pitchFamily="34" charset="0"/>
                        </a:rPr>
                        <a:t>100%</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100%(85)</a:t>
                      </a: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71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 of Detected fraudulent marriages &amp; marriage of convenience cases finalized  (investigation and recommendation submitted) within 60 days</a:t>
                      </a:r>
                      <a:endParaRPr kumimoji="0" lang="en-ZA" sz="1000" b="0" i="0" u="none" strike="noStrike" cap="none" normalizeH="0" baseline="0" smtClean="0">
                        <a:ln>
                          <a:noFill/>
                        </a:ln>
                        <a:solidFill>
                          <a:schemeClr val="tx1"/>
                        </a:solidFill>
                        <a:effectLst/>
                        <a:latin typeface="Arial" pitchFamily="34" charset="0"/>
                        <a:cs typeface="Arial" pitchFamily="34" charset="0"/>
                      </a:endParaRPr>
                    </a:p>
                  </a:txBody>
                  <a:tcPr marL="91444" marR="91444"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cs typeface="Arial" pitchFamily="34" charset="0"/>
                        </a:rPr>
                        <a:t>80%</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100%(13)</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cs typeface="Arial" pitchFamily="34" charset="0"/>
                        </a:rPr>
                        <a:t>80%</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100%(5)</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98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Cases referred to inspectorate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 of cases referred to Inspectorate completed in 28 working days in provinces </a:t>
                      </a:r>
                      <a:endParaRPr kumimoji="0" lang="en-GB" altLang="en-US" sz="1000" b="0" i="0" u="none" strike="noStrike" cap="none" normalizeH="0" baseline="0" smtClean="0">
                        <a:ln>
                          <a:noFill/>
                        </a:ln>
                        <a:solidFill>
                          <a:schemeClr val="tx1"/>
                        </a:solidFill>
                        <a:effectLst/>
                        <a:latin typeface="Arial" pitchFamily="34" charset="0"/>
                        <a:cs typeface="Arial" pitchFamily="34"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80% within 28 days</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100%(1459)</a:t>
                      </a: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80% within 28 days</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100%(408)</a:t>
                      </a: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287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General inspection of businesses: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Number of inspections of businesses</a:t>
                      </a:r>
                      <a:endParaRPr kumimoji="0" lang="en-GB" altLang="en-US" sz="1000" b="0" i="0" u="none" strike="noStrike" cap="none" normalizeH="0" baseline="0" smtClean="0">
                        <a:ln>
                          <a:noFill/>
                        </a:ln>
                        <a:solidFill>
                          <a:schemeClr val="tx1"/>
                        </a:solidFill>
                        <a:effectLst/>
                        <a:latin typeface="Arial" pitchFamily="34" charset="0"/>
                        <a:cs typeface="Arial" pitchFamily="34"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cs typeface="Arial" pitchFamily="34" charset="0"/>
                        </a:rPr>
                        <a:t>1923</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2058</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480</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560</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7"/>
                  </a:ext>
                </a:extLst>
              </a:tr>
            </a:tbl>
          </a:graphicData>
        </a:graphic>
      </p:graphicFrame>
      <p:sp>
        <p:nvSpPr>
          <p:cNvPr id="15421" name="Text Box 61"/>
          <p:cNvSpPr txBox="1">
            <a:spLocks noChangeArrowheads="1"/>
          </p:cNvSpPr>
          <p:nvPr/>
        </p:nvSpPr>
        <p:spPr bwMode="auto">
          <a:xfrm>
            <a:off x="2651125" y="4098925"/>
            <a:ext cx="184150" cy="366713"/>
          </a:xfrm>
          <a:prstGeom prst="rect">
            <a:avLst/>
          </a:prstGeom>
          <a:noFill/>
          <a:ln w="9525">
            <a:noFill/>
            <a:miter lim="800000"/>
            <a:headEnd/>
            <a:tailEnd/>
          </a:ln>
          <a:effectLst/>
        </p:spPr>
        <p:txBody>
          <a:bodyPr wrap="none">
            <a:spAutoFit/>
          </a:bodyPr>
          <a:lstStyle/>
          <a:p>
            <a:pPr defTabSz="914400"/>
            <a:endParaRPr lang="en-US">
              <a:solidFill>
                <a:prstClr val="black"/>
              </a:solidFill>
            </a:endParaRPr>
          </a:p>
        </p:txBody>
      </p:sp>
      <p:sp>
        <p:nvSpPr>
          <p:cNvPr id="15422" name="Text Box 62"/>
          <p:cNvSpPr txBox="1">
            <a:spLocks noChangeArrowheads="1"/>
          </p:cNvSpPr>
          <p:nvPr/>
        </p:nvSpPr>
        <p:spPr bwMode="auto">
          <a:xfrm>
            <a:off x="876300" y="4197350"/>
            <a:ext cx="7243763" cy="366713"/>
          </a:xfrm>
          <a:prstGeom prst="rect">
            <a:avLst/>
          </a:prstGeom>
          <a:noFill/>
          <a:ln w="9525">
            <a:noFill/>
            <a:miter lim="800000"/>
            <a:headEnd/>
            <a:tailEnd/>
          </a:ln>
          <a:effectLst/>
        </p:spPr>
        <p:txBody>
          <a:bodyPr>
            <a:spAutoFit/>
          </a:bodyPr>
          <a:lstStyle/>
          <a:p>
            <a:pPr defTabSz="914400"/>
            <a:endParaRPr lang="en-US">
              <a:solidFill>
                <a:prstClr val="black"/>
              </a:solidFill>
            </a:endParaRPr>
          </a:p>
        </p:txBody>
      </p:sp>
      <p:sp>
        <p:nvSpPr>
          <p:cNvPr id="15424" name="Text Box 64"/>
          <p:cNvSpPr txBox="1">
            <a:spLocks noChangeArrowheads="1"/>
          </p:cNvSpPr>
          <p:nvPr/>
        </p:nvSpPr>
        <p:spPr bwMode="auto">
          <a:xfrm>
            <a:off x="365125" y="4295775"/>
            <a:ext cx="8683625" cy="366713"/>
          </a:xfrm>
          <a:prstGeom prst="rect">
            <a:avLst/>
          </a:prstGeom>
          <a:noFill/>
          <a:ln w="9525">
            <a:noFill/>
            <a:miter lim="800000"/>
            <a:headEnd/>
            <a:tailEnd/>
          </a:ln>
          <a:effectLst/>
        </p:spPr>
        <p:txBody>
          <a:bodyPr>
            <a:spAutoFit/>
          </a:bodyPr>
          <a:lstStyle/>
          <a:p>
            <a:pPr defTabSz="914400"/>
            <a:endParaRPr lang="en-US">
              <a:solidFill>
                <a:prstClr val="black"/>
              </a:solidFill>
            </a:endParaRPr>
          </a:p>
        </p:txBody>
      </p:sp>
      <p:graphicFrame>
        <p:nvGraphicFramePr>
          <p:cNvPr id="15446" name="Group 86"/>
          <p:cNvGraphicFramePr>
            <a:graphicFrameLocks noGrp="1"/>
          </p:cNvGraphicFramePr>
          <p:nvPr>
            <p:extLst>
              <p:ext uri="{D42A27DB-BD31-4B8C-83A1-F6EECF244321}">
                <p14:modId xmlns:p14="http://schemas.microsoft.com/office/powerpoint/2010/main" xmlns="" val="4072203072"/>
              </p:ext>
            </p:extLst>
          </p:nvPr>
        </p:nvGraphicFramePr>
        <p:xfrm>
          <a:off x="228600" y="4465638"/>
          <a:ext cx="8820150" cy="740728"/>
        </p:xfrm>
        <a:graphic>
          <a:graphicData uri="http://schemas.openxmlformats.org/drawingml/2006/table">
            <a:tbl>
              <a:tblPr/>
              <a:tblGrid>
                <a:gridCol w="8820150">
                  <a:extLst>
                    <a:ext uri="{9D8B030D-6E8A-4147-A177-3AD203B41FA5}">
                      <a16:colId xmlns:a16="http://schemas.microsoft.com/office/drawing/2014/main" xmlns="" val="20000"/>
                    </a:ext>
                  </a:extLst>
                </a:gridCol>
              </a:tblGrid>
              <a:tr h="242888">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endParaRPr kumimoji="0" lang="en-US" sz="1000" b="1" i="0" u="none" strike="noStrike" cap="none" normalizeH="0" baseline="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0"/>
                  </a:ext>
                </a:extLst>
              </a:tr>
              <a:tr h="496888">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1100" b="0" i="0" u="none" strike="noStrike" cap="none" normalizeH="0" baseline="0" dirty="0" smtClean="0">
                          <a:ln>
                            <a:noFill/>
                          </a:ln>
                          <a:solidFill>
                            <a:schemeClr val="tx1"/>
                          </a:solidFill>
                          <a:effectLst/>
                          <a:latin typeface="Calibri" pitchFamily="34" charset="0"/>
                        </a:rPr>
                        <a:t>Staffing challenges within the Inspectorate hampers their ability to fully deal with  Illegal  migration and law enforcement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xmlns="" val="10001"/>
                  </a:ext>
                </a:extLst>
              </a:tr>
            </a:tbl>
          </a:graphicData>
        </a:graphic>
      </p:graphicFrame>
      <p:sp>
        <p:nvSpPr>
          <p:cNvPr id="2" name="Slide Number Placeholder 1"/>
          <p:cNvSpPr>
            <a:spLocks noGrp="1"/>
          </p:cNvSpPr>
          <p:nvPr>
            <p:ph type="sldNum" sz="quarter" idx="12"/>
          </p:nvPr>
        </p:nvSpPr>
        <p:spPr>
          <a:xfrm>
            <a:off x="6553200" y="6356350"/>
            <a:ext cx="1758287" cy="365125"/>
          </a:xfrm>
        </p:spPr>
        <p:txBody>
          <a:bodyPr/>
          <a:lstStyle/>
          <a:p>
            <a:fld id="{2538E8B7-8BD9-9F48-9FB6-4E0DFEDB8449}" type="slidenum">
              <a:rPr lang="en-US" smtClean="0">
                <a:solidFill>
                  <a:prstClr val="black">
                    <a:tint val="75000"/>
                  </a:prstClr>
                </a:solidFill>
              </a:rPr>
              <a:pPr/>
              <a:t>38</a:t>
            </a:fld>
            <a:endParaRPr lang="en-US" dirty="0">
              <a:solidFill>
                <a:prstClr val="black">
                  <a:tint val="75000"/>
                </a:prstClr>
              </a:solidFill>
            </a:endParaRPr>
          </a:p>
        </p:txBody>
      </p:sp>
    </p:spTree>
    <p:extLst>
      <p:ext uri="{BB962C8B-B14F-4D97-AF65-F5344CB8AC3E}">
        <p14:creationId xmlns:p14="http://schemas.microsoft.com/office/powerpoint/2010/main" xmlns="" val="10814721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457200" y="38100"/>
            <a:ext cx="8229600" cy="228600"/>
          </a:xfrm>
        </p:spPr>
        <p:txBody>
          <a:bodyPr>
            <a:normAutofit fontScale="90000"/>
          </a:bodyPr>
          <a:lstStyle/>
          <a:p>
            <a:pPr eaLnBrk="1" hangingPunct="1"/>
            <a:r>
              <a:rPr lang="en-US" sz="1800" b="1" smtClean="0">
                <a:latin typeface="Arial" charset="0"/>
                <a:cs typeface="Arial" charset="0"/>
              </a:rPr>
              <a:t>IMMIGRATION SERVICES CONTINUE </a:t>
            </a:r>
            <a:endParaRPr lang="en-US" sz="2400" b="1" smtClean="0">
              <a:latin typeface="Arial" charset="0"/>
              <a:cs typeface="Arial" charset="0"/>
            </a:endParaRPr>
          </a:p>
        </p:txBody>
      </p:sp>
      <p:graphicFrame>
        <p:nvGraphicFramePr>
          <p:cNvPr id="17489" name="Group 81"/>
          <p:cNvGraphicFramePr>
            <a:graphicFrameLocks noGrp="1"/>
          </p:cNvGraphicFramePr>
          <p:nvPr>
            <p:extLst>
              <p:ext uri="{D42A27DB-BD31-4B8C-83A1-F6EECF244321}">
                <p14:modId xmlns:p14="http://schemas.microsoft.com/office/powerpoint/2010/main" xmlns="" val="3540082894"/>
              </p:ext>
            </p:extLst>
          </p:nvPr>
        </p:nvGraphicFramePr>
        <p:xfrm>
          <a:off x="161925" y="776288"/>
          <a:ext cx="8723313" cy="1947882"/>
        </p:xfrm>
        <a:graphic>
          <a:graphicData uri="http://schemas.openxmlformats.org/drawingml/2006/table">
            <a:tbl>
              <a:tblPr/>
              <a:tblGrid>
                <a:gridCol w="1890713">
                  <a:extLst>
                    <a:ext uri="{9D8B030D-6E8A-4147-A177-3AD203B41FA5}">
                      <a16:colId xmlns:a16="http://schemas.microsoft.com/office/drawing/2014/main" xmlns="" val="20000"/>
                    </a:ext>
                  </a:extLst>
                </a:gridCol>
                <a:gridCol w="1044575">
                  <a:extLst>
                    <a:ext uri="{9D8B030D-6E8A-4147-A177-3AD203B41FA5}">
                      <a16:colId xmlns:a16="http://schemas.microsoft.com/office/drawing/2014/main" xmlns="" val="20001"/>
                    </a:ext>
                  </a:extLst>
                </a:gridCol>
                <a:gridCol w="1052512">
                  <a:extLst>
                    <a:ext uri="{9D8B030D-6E8A-4147-A177-3AD203B41FA5}">
                      <a16:colId xmlns:a16="http://schemas.microsoft.com/office/drawing/2014/main" xmlns="" val="20002"/>
                    </a:ext>
                  </a:extLst>
                </a:gridCol>
                <a:gridCol w="1254125">
                  <a:extLst>
                    <a:ext uri="{9D8B030D-6E8A-4147-A177-3AD203B41FA5}">
                      <a16:colId xmlns:a16="http://schemas.microsoft.com/office/drawing/2014/main" xmlns="" val="20003"/>
                    </a:ext>
                  </a:extLst>
                </a:gridCol>
                <a:gridCol w="1008063">
                  <a:extLst>
                    <a:ext uri="{9D8B030D-6E8A-4147-A177-3AD203B41FA5}">
                      <a16:colId xmlns:a16="http://schemas.microsoft.com/office/drawing/2014/main" xmlns="" val="20004"/>
                    </a:ext>
                  </a:extLst>
                </a:gridCol>
                <a:gridCol w="2473325">
                  <a:extLst>
                    <a:ext uri="{9D8B030D-6E8A-4147-A177-3AD203B41FA5}">
                      <a16:colId xmlns:a16="http://schemas.microsoft.com/office/drawing/2014/main" xmlns="" val="20005"/>
                    </a:ext>
                  </a:extLst>
                </a:gridCol>
              </a:tblGrid>
              <a:tr h="382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solidFill>
                          <a:schemeClr val="tx1"/>
                        </a:solidFill>
                        <a:effectLst/>
                        <a:latin typeface="Calibri" pitchFamily="34" charset="0"/>
                        <a:cs typeface="Arial"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Calibri" pitchFamily="34" charset="0"/>
                          <a:cs typeface="Arial" charset="0"/>
                        </a:rPr>
                        <a:t>2018/2019</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endParaRPr lang="en-US"/>
                    </a:p>
                  </a:txBody>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charset="0"/>
                        </a:rPr>
                        <a:t>Q1 </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charset="0"/>
                        </a:rPr>
                        <a:t>2019/2020</a:t>
                      </a:r>
                    </a:p>
                  </a:txBody>
                  <a:tcPr marL="91437" marR="91437" marT="45733" marB="4573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Calibri" pitchFamily="34" charset="0"/>
                          <a:cs typeface="Arial" charset="0"/>
                        </a:rPr>
                        <a:t>Comments </a:t>
                      </a:r>
                    </a:p>
                  </a:txBody>
                  <a:tcPr marL="91437" marR="91437" marT="45733" marB="4573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xmlns="" val="10000"/>
                  </a:ext>
                </a:extLst>
              </a:tr>
              <a:tr h="382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Calibri" pitchFamily="34" charset="0"/>
                          <a:cs typeface="Arial" charset="0"/>
                        </a:rPr>
                        <a:t>Service </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Calibri" pitchFamily="34" charset="0"/>
                          <a:cs typeface="Arial" charset="0"/>
                        </a:rPr>
                        <a:t>Number received</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Calibri" pitchFamily="34" charset="0"/>
                          <a:cs typeface="Arial" charset="0"/>
                        </a:rPr>
                        <a:t>Number processed </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Calibri" pitchFamily="34" charset="0"/>
                          <a:cs typeface="Arial" charset="0"/>
                        </a:rPr>
                        <a:t>Number received</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Calibri" pitchFamily="34" charset="0"/>
                          <a:cs typeface="Arial" charset="0"/>
                        </a:rPr>
                        <a:t>Number processed </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vMerge="1">
                  <a:txBody>
                    <a:bodyPr/>
                    <a:lstStyle/>
                    <a:p>
                      <a:endParaRPr lang="en-US"/>
                    </a:p>
                  </a:txBody>
                  <a:tcPr/>
                </a:tc>
                <a:extLst>
                  <a:ext uri="{0D108BD9-81ED-4DB2-BD59-A6C34878D82A}">
                    <a16:rowId xmlns:a16="http://schemas.microsoft.com/office/drawing/2014/main" xmlns="" val="10001"/>
                  </a:ext>
                </a:extLst>
              </a:tr>
              <a:tr h="344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000" b="0" i="0" u="none" strike="noStrike" cap="none" normalizeH="0" baseline="0" dirty="0" smtClean="0">
                          <a:ln>
                            <a:noFill/>
                          </a:ln>
                          <a:solidFill>
                            <a:schemeClr val="tx1"/>
                          </a:solidFill>
                          <a:effectLst/>
                          <a:latin typeface="Arial" pitchFamily="34" charset="0"/>
                          <a:cs typeface="Arial" pitchFamily="34" charset="0"/>
                        </a:rPr>
                        <a:t>Orders to Leave</a:t>
                      </a:r>
                    </a:p>
                  </a:txBody>
                  <a:tcPr marL="91446" marR="91446" marT="45710" marB="4571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dirty="0" smtClean="0">
                          <a:ln>
                            <a:noFill/>
                          </a:ln>
                          <a:solidFill>
                            <a:schemeClr val="tx1"/>
                          </a:solidFill>
                          <a:effectLst/>
                          <a:latin typeface="Arial" pitchFamily="34" charset="0"/>
                          <a:cs typeface="Arial" pitchFamily="34" charset="0"/>
                        </a:rPr>
                        <a:t>95</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99</a:t>
                      </a: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13</a:t>
                      </a: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12</a:t>
                      </a: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N/A</a:t>
                      </a: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2"/>
                  </a:ext>
                </a:extLst>
              </a:tr>
              <a:tr h="344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000" b="0" i="0" u="none" strike="noStrike" cap="none" normalizeH="0" baseline="0" dirty="0" smtClean="0">
                          <a:ln>
                            <a:noFill/>
                          </a:ln>
                          <a:solidFill>
                            <a:schemeClr val="tx1"/>
                          </a:solidFill>
                          <a:effectLst/>
                          <a:latin typeface="Arial" pitchFamily="34" charset="0"/>
                          <a:cs typeface="Arial" pitchFamily="34" charset="0"/>
                        </a:rPr>
                        <a:t>Letters of Good Cause</a:t>
                      </a:r>
                    </a:p>
                  </a:txBody>
                  <a:tcPr marL="91446" marR="91446" marT="45710" marB="4571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dirty="0" smtClean="0">
                          <a:ln>
                            <a:noFill/>
                          </a:ln>
                          <a:solidFill>
                            <a:schemeClr val="tx1"/>
                          </a:solidFill>
                          <a:effectLst/>
                          <a:latin typeface="Arial" pitchFamily="34" charset="0"/>
                          <a:cs typeface="Arial" pitchFamily="34" charset="0"/>
                        </a:rPr>
                        <a:t>93</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78</a:t>
                      </a: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33</a:t>
                      </a: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21</a:t>
                      </a: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N/A</a:t>
                      </a: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44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000" b="0" i="0" u="none" strike="noStrike" cap="none" normalizeH="0" baseline="0" smtClean="0">
                          <a:ln>
                            <a:noFill/>
                          </a:ln>
                          <a:solidFill>
                            <a:schemeClr val="tx1"/>
                          </a:solidFill>
                          <a:effectLst/>
                          <a:latin typeface="Arial" pitchFamily="34" charset="0"/>
                          <a:cs typeface="Arial" pitchFamily="34" charset="0"/>
                        </a:rPr>
                        <a:t>Court Ruling Section 34 (1) </a:t>
                      </a:r>
                    </a:p>
                  </a:txBody>
                  <a:tcPr marL="91446" marR="91446" marT="45710" marB="4571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000" b="1" i="0" u="none" strike="noStrike" cap="none" normalizeH="0" baseline="0" dirty="0" smtClean="0">
                        <a:ln>
                          <a:noFill/>
                        </a:ln>
                        <a:solidFill>
                          <a:schemeClr val="tx1"/>
                        </a:solidFill>
                        <a:effectLst/>
                        <a:latin typeface="Arial" pitchFamily="34" charset="0"/>
                        <a:cs typeface="Arial" pitchFamily="34"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pitchFamily="34" charset="0"/>
                        <a:cs typeface="Arial" pitchFamily="34" charset="0"/>
                      </a:endParaRP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pitchFamily="34" charset="0"/>
                        <a:cs typeface="Arial" pitchFamily="34" charset="0"/>
                      </a:endParaRP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pitchFamily="34" charset="0"/>
                        <a:cs typeface="Arial" pitchFamily="34" charset="0"/>
                      </a:endParaRP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pitchFamily="34" charset="0"/>
                        <a:cs typeface="Arial" pitchFamily="34" charset="0"/>
                      </a:endParaRP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
        <p:nvSpPr>
          <p:cNvPr id="17451" name="TextBox 3"/>
          <p:cNvSpPr txBox="1">
            <a:spLocks noChangeArrowheads="1"/>
          </p:cNvSpPr>
          <p:nvPr/>
        </p:nvSpPr>
        <p:spPr bwMode="auto">
          <a:xfrm>
            <a:off x="161925" y="3021013"/>
            <a:ext cx="1192213" cy="304800"/>
          </a:xfrm>
          <a:prstGeom prst="rect">
            <a:avLst/>
          </a:prstGeom>
          <a:noFill/>
          <a:ln w="9525">
            <a:noFill/>
            <a:miter lim="800000"/>
            <a:headEnd/>
            <a:tailEnd/>
          </a:ln>
        </p:spPr>
        <p:txBody>
          <a:bodyPr wrap="none">
            <a:spAutoFit/>
          </a:bodyPr>
          <a:lstStyle/>
          <a:p>
            <a:r>
              <a:rPr lang="en-ZA" sz="1400" b="1" dirty="0">
                <a:solidFill>
                  <a:prstClr val="black"/>
                </a:solidFill>
                <a:cs typeface="Arial" charset="0"/>
              </a:rPr>
              <a:t>OPERATIONS </a:t>
            </a:r>
          </a:p>
        </p:txBody>
      </p:sp>
      <p:graphicFrame>
        <p:nvGraphicFramePr>
          <p:cNvPr id="17495" name="Group 87"/>
          <p:cNvGraphicFramePr>
            <a:graphicFrameLocks noGrp="1"/>
          </p:cNvGraphicFramePr>
          <p:nvPr>
            <p:extLst>
              <p:ext uri="{D42A27DB-BD31-4B8C-83A1-F6EECF244321}">
                <p14:modId xmlns:p14="http://schemas.microsoft.com/office/powerpoint/2010/main" xmlns="" val="3572664140"/>
              </p:ext>
            </p:extLst>
          </p:nvPr>
        </p:nvGraphicFramePr>
        <p:xfrm>
          <a:off x="85725" y="3503613"/>
          <a:ext cx="8982075" cy="2050709"/>
        </p:xfrm>
        <a:graphic>
          <a:graphicData uri="http://schemas.openxmlformats.org/drawingml/2006/table">
            <a:tbl>
              <a:tblPr/>
              <a:tblGrid>
                <a:gridCol w="1301750">
                  <a:extLst>
                    <a:ext uri="{9D8B030D-6E8A-4147-A177-3AD203B41FA5}">
                      <a16:colId xmlns:a16="http://schemas.microsoft.com/office/drawing/2014/main" xmlns="" val="20000"/>
                    </a:ext>
                  </a:extLst>
                </a:gridCol>
                <a:gridCol w="863600">
                  <a:extLst>
                    <a:ext uri="{9D8B030D-6E8A-4147-A177-3AD203B41FA5}">
                      <a16:colId xmlns:a16="http://schemas.microsoft.com/office/drawing/2014/main" xmlns="" val="20001"/>
                    </a:ext>
                  </a:extLst>
                </a:gridCol>
                <a:gridCol w="1085850">
                  <a:extLst>
                    <a:ext uri="{9D8B030D-6E8A-4147-A177-3AD203B41FA5}">
                      <a16:colId xmlns:a16="http://schemas.microsoft.com/office/drawing/2014/main" xmlns="" val="20002"/>
                    </a:ext>
                  </a:extLst>
                </a:gridCol>
                <a:gridCol w="928688">
                  <a:extLst>
                    <a:ext uri="{9D8B030D-6E8A-4147-A177-3AD203B41FA5}">
                      <a16:colId xmlns:a16="http://schemas.microsoft.com/office/drawing/2014/main" xmlns="" val="20003"/>
                    </a:ext>
                  </a:extLst>
                </a:gridCol>
                <a:gridCol w="931862">
                  <a:extLst>
                    <a:ext uri="{9D8B030D-6E8A-4147-A177-3AD203B41FA5}">
                      <a16:colId xmlns:a16="http://schemas.microsoft.com/office/drawing/2014/main" xmlns="" val="20004"/>
                    </a:ext>
                  </a:extLst>
                </a:gridCol>
                <a:gridCol w="944563">
                  <a:extLst>
                    <a:ext uri="{9D8B030D-6E8A-4147-A177-3AD203B41FA5}">
                      <a16:colId xmlns:a16="http://schemas.microsoft.com/office/drawing/2014/main" xmlns="" val="20005"/>
                    </a:ext>
                  </a:extLst>
                </a:gridCol>
                <a:gridCol w="1125537">
                  <a:extLst>
                    <a:ext uri="{9D8B030D-6E8A-4147-A177-3AD203B41FA5}">
                      <a16:colId xmlns:a16="http://schemas.microsoft.com/office/drawing/2014/main" xmlns="" val="20006"/>
                    </a:ext>
                  </a:extLst>
                </a:gridCol>
                <a:gridCol w="900113">
                  <a:extLst>
                    <a:ext uri="{9D8B030D-6E8A-4147-A177-3AD203B41FA5}">
                      <a16:colId xmlns:a16="http://schemas.microsoft.com/office/drawing/2014/main" xmlns="" val="20007"/>
                    </a:ext>
                  </a:extLst>
                </a:gridCol>
                <a:gridCol w="900112">
                  <a:extLst>
                    <a:ext uri="{9D8B030D-6E8A-4147-A177-3AD203B41FA5}">
                      <a16:colId xmlns:a16="http://schemas.microsoft.com/office/drawing/2014/main" xmlns="" val="20008"/>
                    </a:ext>
                  </a:extLst>
                </a:gridCol>
              </a:tblGrid>
              <a:tr h="2524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Calibri" pitchFamily="34" charset="0"/>
                        <a:cs typeface="Arial"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Calibri" pitchFamily="34" charset="0"/>
                          <a:cs typeface="Arial" charset="0"/>
                        </a:rPr>
                        <a:t>2018/19</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Calibri" pitchFamily="34" charset="0"/>
                          <a:cs typeface="Arial" charset="0"/>
                        </a:rPr>
                        <a:t>Q1-2019/20</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524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Calibri" pitchFamily="34" charset="0"/>
                          <a:cs typeface="Arial" charset="0"/>
                        </a:rPr>
                        <a:t>Type of operation </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Calibri" pitchFamily="34" charset="0"/>
                          <a:cs typeface="Arial" charset="0"/>
                        </a:rPr>
                        <a:t>Number of operations</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Calibri" pitchFamily="34" charset="0"/>
                          <a:cs typeface="Arial" charset="0"/>
                        </a:rPr>
                        <a:t>Transgressors</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Calibri" pitchFamily="34" charset="0"/>
                          <a:cs typeface="Arial" charset="0"/>
                        </a:rPr>
                        <a:t>Employers</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Calibri" pitchFamily="34" charset="0"/>
                          <a:cs typeface="Arial" charset="0"/>
                        </a:rPr>
                        <a:t>Deportation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Calibri" pitchFamily="34" charset="0"/>
                          <a:cs typeface="Arial" charset="0"/>
                        </a:rPr>
                        <a:t>Transfers</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Calibri" pitchFamily="34" charset="0"/>
                          <a:cs typeface="Arial" charset="0"/>
                        </a:rPr>
                        <a:t>Number of operations</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Calibri" pitchFamily="34" charset="0"/>
                          <a:cs typeface="Arial" charset="0"/>
                        </a:rPr>
                        <a:t>Transgressors</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Calibri" pitchFamily="34" charset="0"/>
                          <a:cs typeface="Arial" charset="0"/>
                        </a:rPr>
                        <a:t>Employers</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Calibri" pitchFamily="34" charset="0"/>
                          <a:cs typeface="Arial" charset="0"/>
                        </a:rPr>
                        <a:t>Deportation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Calibri" pitchFamily="34" charset="0"/>
                          <a:cs typeface="Arial" charset="0"/>
                        </a:rPr>
                        <a:t>Transfers</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xmlns="" val="10001"/>
                  </a:ext>
                </a:extLst>
              </a:tr>
              <a:tr h="155575">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en-GB" alt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J</a:t>
                      </a:r>
                      <a:r>
                        <a:rPr kumimoji="0" lang="en-US" altLang="en-US" sz="10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oint</a:t>
                      </a:r>
                      <a:r>
                        <a:rPr kumimoji="0" lang="en-US" alt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stakeholder operation</a:t>
                      </a: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en-US" alt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Operation </a:t>
                      </a:r>
                      <a:r>
                        <a:rPr kumimoji="0" lang="en-US" altLang="en-US" sz="10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Basadi</a:t>
                      </a:r>
                      <a:endParaRPr kumimoji="0" lang="en-US" alt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en-US" alt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Cluster operation</a:t>
                      </a:r>
                      <a:endParaRPr kumimoji="0" lang="en-GB" alt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159</a:t>
                      </a:r>
                    </a:p>
                  </a:txBody>
                  <a:tcPr marL="9525" marR="9525"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7769</a:t>
                      </a:r>
                    </a:p>
                  </a:txBody>
                  <a:tcPr marL="9525" marR="9525"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118</a:t>
                      </a:r>
                    </a:p>
                  </a:txBody>
                  <a:tcPr marL="9525" marR="9525"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5260</a:t>
                      </a:r>
                    </a:p>
                  </a:txBody>
                  <a:tcPr marL="9525" marR="9525"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74</a:t>
                      </a:r>
                    </a:p>
                  </a:txBody>
                  <a:tcPr marL="9525" marR="9525"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2154</a:t>
                      </a:r>
                    </a:p>
                  </a:txBody>
                  <a:tcPr marL="9525" marR="9525"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42</a:t>
                      </a:r>
                    </a:p>
                  </a:txBody>
                  <a:tcPr marL="9525" marR="9525"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1330</a:t>
                      </a:r>
                    </a:p>
                  </a:txBody>
                  <a:tcPr marL="9525" marR="9525"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55575">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endParaRPr kumimoji="0" lang="en-GB" alt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txBody>
                  <a:tcPr marL="9525" marR="9525"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txBody>
                  <a:tcPr marL="9525" marR="9525"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txBody>
                  <a:tcPr marL="9525" marR="9525"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txBody>
                  <a:tcPr marL="9525" marR="9525"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txBody>
                  <a:tcPr marL="9525" marR="9525"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txBody>
                  <a:tcPr marL="9525" marR="9525"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txBody>
                  <a:tcPr marL="9525" marR="9525"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txBody>
                  <a:tcPr marL="9525" marR="9525"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2" name="Slide Number Placeholder 1"/>
          <p:cNvSpPr>
            <a:spLocks noGrp="1"/>
          </p:cNvSpPr>
          <p:nvPr>
            <p:ph type="sldNum" sz="quarter" idx="12"/>
          </p:nvPr>
        </p:nvSpPr>
        <p:spPr>
          <a:xfrm>
            <a:off x="6553200" y="6356350"/>
            <a:ext cx="1799230" cy="365125"/>
          </a:xfrm>
        </p:spPr>
        <p:txBody>
          <a:bodyPr/>
          <a:lstStyle/>
          <a:p>
            <a:fld id="{2538E8B7-8BD9-9F48-9FB6-4E0DFEDB8449}" type="slidenum">
              <a:rPr lang="en-US" smtClean="0">
                <a:solidFill>
                  <a:prstClr val="black">
                    <a:tint val="75000"/>
                  </a:prstClr>
                </a:solidFill>
              </a:rPr>
              <a:pPr/>
              <a:t>39</a:t>
            </a:fld>
            <a:endParaRPr lang="en-US" dirty="0">
              <a:solidFill>
                <a:prstClr val="black">
                  <a:tint val="75000"/>
                </a:prstClr>
              </a:solidFill>
            </a:endParaRPr>
          </a:p>
        </p:txBody>
      </p:sp>
    </p:spTree>
    <p:extLst>
      <p:ext uri="{BB962C8B-B14F-4D97-AF65-F5344CB8AC3E}">
        <p14:creationId xmlns:p14="http://schemas.microsoft.com/office/powerpoint/2010/main" xmlns="" val="2354175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16961"/>
            <a:ext cx="8229600" cy="341182"/>
          </a:xfrm>
        </p:spPr>
        <p:txBody>
          <a:bodyPr>
            <a:normAutofit fontScale="90000"/>
          </a:bodyPr>
          <a:lstStyle/>
          <a:p>
            <a:r>
              <a:rPr lang="en-US" sz="2000" b="1" dirty="0" smtClean="0">
                <a:solidFill>
                  <a:prstClr val="black"/>
                </a:solidFill>
                <a:latin typeface="Arial" panose="020B0604020202020204" pitchFamily="34" charset="0"/>
                <a:cs typeface="Arial" panose="020B0604020202020204" pitchFamily="34" charset="0"/>
              </a:rPr>
              <a:t>CONTENT</a:t>
            </a:r>
            <a:endParaRPr lang="en-US" sz="2000" b="1" dirty="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947635957"/>
              </p:ext>
            </p:extLst>
          </p:nvPr>
        </p:nvGraphicFramePr>
        <p:xfrm>
          <a:off x="97971" y="358143"/>
          <a:ext cx="8882743" cy="4828533"/>
        </p:xfrm>
        <a:graphic>
          <a:graphicData uri="http://schemas.openxmlformats.org/drawingml/2006/table">
            <a:tbl>
              <a:tblPr/>
              <a:tblGrid>
                <a:gridCol w="7351984">
                  <a:extLst>
                    <a:ext uri="{9D8B030D-6E8A-4147-A177-3AD203B41FA5}">
                      <a16:colId xmlns:a16="http://schemas.microsoft.com/office/drawing/2014/main" xmlns="" val="20000"/>
                    </a:ext>
                  </a:extLst>
                </a:gridCol>
                <a:gridCol w="1530759">
                  <a:extLst>
                    <a:ext uri="{9D8B030D-6E8A-4147-A177-3AD203B41FA5}">
                      <a16:colId xmlns:a16="http://schemas.microsoft.com/office/drawing/2014/main" xmlns="" val="20001"/>
                    </a:ext>
                  </a:extLst>
                </a:gridCol>
              </a:tblGrid>
              <a:tr h="275989">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90000"/>
                        </a:lnSpc>
                        <a:spcBef>
                          <a:spcPct val="90000"/>
                        </a:spcBef>
                        <a:spcAft>
                          <a:spcPct val="0"/>
                        </a:spcAft>
                        <a:buClr>
                          <a:schemeClr val="bg2"/>
                        </a:buClr>
                        <a:buSzTx/>
                        <a:buFont typeface="Wingdings" pitchFamily="-65" charset="2"/>
                        <a:buNone/>
                        <a:tabLst/>
                      </a:pPr>
                      <a:r>
                        <a:rPr kumimoji="0" lang="en-ZA" sz="1400" b="1" i="0" u="none" strike="noStrike" cap="none" normalizeH="0" baseline="0" dirty="0" smtClean="0">
                          <a:ln>
                            <a:noFill/>
                          </a:ln>
                          <a:solidFill>
                            <a:schemeClr val="tx1"/>
                          </a:solidFill>
                          <a:effectLst/>
                          <a:latin typeface="Arial" charset="0"/>
                          <a:cs typeface="Arial" charset="0"/>
                        </a:rPr>
                        <a:t>CONTENT</a:t>
                      </a:r>
                      <a:endParaRPr kumimoji="0" lang="en-US" sz="1400" b="1" i="0" u="none" strike="noStrike" cap="none" normalizeH="0" baseline="0" dirty="0" smtClean="0">
                        <a:ln>
                          <a:noFill/>
                        </a:ln>
                        <a:solidFill>
                          <a:schemeClr val="tx1"/>
                        </a:solidFill>
                        <a:effectLst/>
                        <a:latin typeface="Arial Narrow" pitchFamily="34" charset="0"/>
                        <a:cs typeface="Arial" charset="0"/>
                      </a:endParaRPr>
                    </a:p>
                  </a:txBody>
                  <a:tcPr marT="45716" marB="45716"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C000"/>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90000"/>
                        </a:lnSpc>
                        <a:spcBef>
                          <a:spcPct val="90000"/>
                        </a:spcBef>
                        <a:spcAft>
                          <a:spcPct val="0"/>
                        </a:spcAft>
                        <a:buClr>
                          <a:schemeClr val="bg2"/>
                        </a:buClr>
                        <a:buSzTx/>
                        <a:buFont typeface="Wingdings" pitchFamily="-65" charset="2"/>
                        <a:buNone/>
                        <a:tabLst/>
                      </a:pPr>
                      <a:r>
                        <a:rPr kumimoji="0" lang="en-ZA" sz="1400" b="1" i="0" u="none" strike="noStrike" cap="none" normalizeH="0" baseline="0" dirty="0" smtClean="0">
                          <a:ln>
                            <a:noFill/>
                          </a:ln>
                          <a:solidFill>
                            <a:schemeClr val="tx1"/>
                          </a:solidFill>
                          <a:effectLst/>
                          <a:latin typeface="Arial" charset="0"/>
                          <a:cs typeface="Arial" charset="0"/>
                        </a:rPr>
                        <a:t>SLIDE NO.</a:t>
                      </a:r>
                      <a:endParaRPr kumimoji="0" lang="en-US" sz="1400" b="1" i="0" u="none" strike="noStrike" cap="none" normalizeH="0" baseline="0" dirty="0" smtClean="0">
                        <a:ln>
                          <a:noFill/>
                        </a:ln>
                        <a:solidFill>
                          <a:schemeClr val="tx1"/>
                        </a:solidFill>
                        <a:effectLst/>
                        <a:latin typeface="Arial" charset="0"/>
                        <a:cs typeface="Arial" charset="0"/>
                      </a:endParaRPr>
                    </a:p>
                  </a:txBody>
                  <a:tcPr marT="45716" marB="45716"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xmlns="" val="10000"/>
                  </a:ext>
                </a:extLst>
              </a:tr>
              <a:tr h="200765">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90000"/>
                        </a:lnSpc>
                        <a:spcBef>
                          <a:spcPct val="90000"/>
                        </a:spcBef>
                        <a:spcAft>
                          <a:spcPct val="0"/>
                        </a:spcAft>
                        <a:buClr>
                          <a:schemeClr val="bg2"/>
                        </a:buClr>
                        <a:buSzTx/>
                        <a:buFont typeface="Wingdings" pitchFamily="-65" charset="2"/>
                        <a:buNone/>
                        <a:tabLst/>
                        <a:defRPr/>
                      </a:pPr>
                      <a:r>
                        <a:rPr kumimoji="0" lang="en-US" sz="1200" b="1" i="0" u="none" strike="noStrike" cap="none" normalizeH="0" baseline="0" dirty="0" smtClean="0">
                          <a:ln>
                            <a:noFill/>
                          </a:ln>
                          <a:solidFill>
                            <a:schemeClr val="tx1"/>
                          </a:solidFill>
                          <a:effectLst/>
                          <a:latin typeface="Arial Narrow" pitchFamily="34" charset="0"/>
                          <a:cs typeface="Arial" charset="0"/>
                        </a:rPr>
                        <a:t>SERVICES</a:t>
                      </a:r>
                    </a:p>
                  </a:txBody>
                  <a:tcPr marT="45716" marB="45716"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90000"/>
                        </a:lnSpc>
                        <a:spcBef>
                          <a:spcPct val="90000"/>
                        </a:spcBef>
                        <a:spcAft>
                          <a:spcPct val="0"/>
                        </a:spcAft>
                        <a:buClr>
                          <a:schemeClr val="bg2"/>
                        </a:buClr>
                        <a:buSzTx/>
                        <a:buFont typeface="Wingdings" pitchFamily="-65" charset="2"/>
                        <a:buNone/>
                        <a:tabLst/>
                      </a:pPr>
                      <a:endParaRPr kumimoji="0" lang="en-US" sz="1400" b="0" i="0" u="none" strike="noStrike" cap="none" normalizeH="0" baseline="0" dirty="0" smtClean="0">
                        <a:ln>
                          <a:noFill/>
                        </a:ln>
                        <a:solidFill>
                          <a:schemeClr val="tx1"/>
                        </a:solidFill>
                        <a:effectLst/>
                        <a:latin typeface="Arial" charset="0"/>
                        <a:cs typeface="Arial" charset="0"/>
                      </a:endParaRPr>
                    </a:p>
                  </a:txBody>
                  <a:tcPr marT="45716" marB="45716"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26162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90000"/>
                        </a:lnSpc>
                        <a:spcBef>
                          <a:spcPts val="1200"/>
                        </a:spcBef>
                        <a:spcAft>
                          <a:spcPct val="0"/>
                        </a:spcAft>
                        <a:buClr>
                          <a:schemeClr val="bg2"/>
                        </a:buClr>
                        <a:buSzTx/>
                        <a:buFont typeface="Wingdings" pitchFamily="-65" charset="2"/>
                        <a:buNone/>
                        <a:tabLst/>
                      </a:pPr>
                      <a:r>
                        <a:rPr kumimoji="0" lang="en-US" sz="1200" b="1" i="0" u="sng" strike="noStrike" cap="none" normalizeH="0" baseline="0" dirty="0" smtClean="0">
                          <a:ln>
                            <a:noFill/>
                          </a:ln>
                          <a:solidFill>
                            <a:schemeClr val="tx1"/>
                          </a:solidFill>
                          <a:effectLst/>
                          <a:latin typeface="Arial Narrow" pitchFamily="34" charset="0"/>
                          <a:cs typeface="Arial" charset="0"/>
                        </a:rPr>
                        <a:t>Immigration Services</a:t>
                      </a:r>
                    </a:p>
                    <a:p>
                      <a:pPr marL="171450" marR="0" lvl="0" indent="-171450" algn="l" defTabSz="914400" rtl="0" eaLnBrk="1" fontAlgn="base" latinLnBrk="0" hangingPunct="1">
                        <a:lnSpc>
                          <a:spcPct val="90000"/>
                        </a:lnSpc>
                        <a:spcBef>
                          <a:spcPts val="1200"/>
                        </a:spcBef>
                        <a:spcAft>
                          <a:spcPct val="0"/>
                        </a:spcAft>
                        <a:buClrTx/>
                        <a:buSzTx/>
                        <a:buFont typeface="Arial" pitchFamily="34" charset="0"/>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Employers Charged </a:t>
                      </a:r>
                    </a:p>
                    <a:p>
                      <a:pPr marL="171450" marR="0" lvl="0" indent="-171450" algn="l" defTabSz="914400" rtl="0" eaLnBrk="1" fontAlgn="base" latinLnBrk="0" hangingPunct="1">
                        <a:lnSpc>
                          <a:spcPct val="90000"/>
                        </a:lnSpc>
                        <a:spcBef>
                          <a:spcPts val="1200"/>
                        </a:spcBef>
                        <a:spcAft>
                          <a:spcPct val="0"/>
                        </a:spcAft>
                        <a:buClrTx/>
                        <a:buSzTx/>
                        <a:buFont typeface="Arial" pitchFamily="34" charset="0"/>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Detected transgressors </a:t>
                      </a:r>
                    </a:p>
                    <a:p>
                      <a:pPr marL="171450" marR="0" lvl="0" indent="-171450" algn="l" defTabSz="914400" rtl="0" eaLnBrk="1" fontAlgn="base" latinLnBrk="0" hangingPunct="1">
                        <a:lnSpc>
                          <a:spcPct val="90000"/>
                        </a:lnSpc>
                        <a:spcBef>
                          <a:spcPts val="1200"/>
                        </a:spcBef>
                        <a:spcAft>
                          <a:spcPct val="0"/>
                        </a:spcAft>
                        <a:buClrTx/>
                        <a:buSzTx/>
                        <a:buFont typeface="Arial" pitchFamily="34" charset="0"/>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Deportation within 30 days </a:t>
                      </a:r>
                    </a:p>
                    <a:p>
                      <a:pPr marL="171450" marR="0" lvl="0" indent="-171450" algn="l" defTabSz="914400" rtl="0" eaLnBrk="1" fontAlgn="base" latinLnBrk="0" hangingPunct="1">
                        <a:lnSpc>
                          <a:spcPct val="90000"/>
                        </a:lnSpc>
                        <a:spcBef>
                          <a:spcPts val="1200"/>
                        </a:spcBef>
                        <a:spcAft>
                          <a:spcPct val="0"/>
                        </a:spcAft>
                        <a:buClrTx/>
                        <a:buSzTx/>
                        <a:buFont typeface="Arial" pitchFamily="34" charset="0"/>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Transfers to Lindela within 20 days </a:t>
                      </a:r>
                    </a:p>
                    <a:p>
                      <a:pPr marL="171450" marR="0" lvl="0" indent="-171450" algn="l" defTabSz="914400" rtl="0" eaLnBrk="1" fontAlgn="base" latinLnBrk="0" hangingPunct="1">
                        <a:lnSpc>
                          <a:spcPct val="90000"/>
                        </a:lnSpc>
                        <a:spcBef>
                          <a:spcPts val="1200"/>
                        </a:spcBef>
                        <a:spcAft>
                          <a:spcPct val="0"/>
                        </a:spcAft>
                        <a:buClrTx/>
                        <a:buSzTx/>
                        <a:buFont typeface="Arial" pitchFamily="34" charset="0"/>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Fraudulent marriage / marriage of convenience </a:t>
                      </a:r>
                    </a:p>
                    <a:p>
                      <a:pPr marL="171450" marR="0" lvl="0" indent="-171450" algn="l" defTabSz="914400" rtl="0" eaLnBrk="1" fontAlgn="base" latinLnBrk="0" hangingPunct="1">
                        <a:lnSpc>
                          <a:spcPct val="90000"/>
                        </a:lnSpc>
                        <a:spcBef>
                          <a:spcPts val="1200"/>
                        </a:spcBef>
                        <a:spcAft>
                          <a:spcPct val="0"/>
                        </a:spcAft>
                        <a:buClrTx/>
                        <a:buSzTx/>
                        <a:buFont typeface="Arial" pitchFamily="34" charset="0"/>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Orders to leave</a:t>
                      </a:r>
                    </a:p>
                    <a:p>
                      <a:pPr marL="171450" marR="0" lvl="0" indent="-171450" algn="l" defTabSz="914400" rtl="0" eaLnBrk="1" fontAlgn="base" latinLnBrk="0" hangingPunct="1">
                        <a:lnSpc>
                          <a:spcPct val="90000"/>
                        </a:lnSpc>
                        <a:spcBef>
                          <a:spcPts val="1200"/>
                        </a:spcBef>
                        <a:spcAft>
                          <a:spcPct val="0"/>
                        </a:spcAft>
                        <a:buClrTx/>
                        <a:buSzTx/>
                        <a:buFont typeface="Arial" pitchFamily="34" charset="0"/>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Letters of Good Cause</a:t>
                      </a:r>
                    </a:p>
                    <a:p>
                      <a:pPr marL="171450" marR="0" lvl="0" indent="-171450" algn="l" defTabSz="914400" rtl="0" eaLnBrk="1" fontAlgn="base" latinLnBrk="0" hangingPunct="1">
                        <a:lnSpc>
                          <a:spcPct val="90000"/>
                        </a:lnSpc>
                        <a:spcBef>
                          <a:spcPts val="1200"/>
                        </a:spcBef>
                        <a:spcAft>
                          <a:spcPct val="0"/>
                        </a:spcAft>
                        <a:buClrTx/>
                        <a:buSzTx/>
                        <a:buFont typeface="Arial" pitchFamily="34" charset="0"/>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Court Rulings Section 34 (1)</a:t>
                      </a:r>
                    </a:p>
                    <a:p>
                      <a:pPr marL="171450" marR="0" lvl="0" indent="-171450" algn="l" defTabSz="914400" rtl="0" eaLnBrk="1" fontAlgn="base" latinLnBrk="0" hangingPunct="1">
                        <a:lnSpc>
                          <a:spcPct val="90000"/>
                        </a:lnSpc>
                        <a:spcBef>
                          <a:spcPts val="1200"/>
                        </a:spcBef>
                        <a:spcAft>
                          <a:spcPct val="0"/>
                        </a:spcAft>
                        <a:buClrTx/>
                        <a:buSzTx/>
                        <a:buFont typeface="Arial" pitchFamily="34" charset="0"/>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Operations</a:t>
                      </a:r>
                    </a:p>
                    <a:p>
                      <a:pPr marL="171450" marR="0" lvl="0" indent="-171450" algn="l" defTabSz="914400" rtl="0" eaLnBrk="1" fontAlgn="base" latinLnBrk="0" hangingPunct="1">
                        <a:lnSpc>
                          <a:spcPct val="90000"/>
                        </a:lnSpc>
                        <a:spcBef>
                          <a:spcPts val="1200"/>
                        </a:spcBef>
                        <a:spcAft>
                          <a:spcPct val="0"/>
                        </a:spcAft>
                        <a:buClrTx/>
                        <a:buSzTx/>
                        <a:buFont typeface="Arial" pitchFamily="34" charset="0"/>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IMS School Project</a:t>
                      </a:r>
                    </a:p>
                    <a:p>
                      <a:pPr marL="171450" marR="0" lvl="0" indent="-171450" algn="l" defTabSz="914400" rtl="0" eaLnBrk="1" fontAlgn="base" latinLnBrk="0" hangingPunct="1">
                        <a:lnSpc>
                          <a:spcPct val="90000"/>
                        </a:lnSpc>
                        <a:spcBef>
                          <a:spcPts val="1200"/>
                        </a:spcBef>
                        <a:spcAft>
                          <a:spcPct val="0"/>
                        </a:spcAft>
                        <a:buClrTx/>
                        <a:buSzTx/>
                        <a:buFont typeface="Arial" pitchFamily="34" charset="0"/>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Operation Swara Tsotsi</a:t>
                      </a:r>
                    </a:p>
                    <a:p>
                      <a:pPr marL="171450" marR="0" lvl="0" indent="-171450" algn="l" defTabSz="914400" rtl="0" eaLnBrk="1" fontAlgn="base" latinLnBrk="0" hangingPunct="1">
                        <a:lnSpc>
                          <a:spcPct val="90000"/>
                        </a:lnSpc>
                        <a:spcBef>
                          <a:spcPts val="1200"/>
                        </a:spcBef>
                        <a:spcAft>
                          <a:spcPct val="0"/>
                        </a:spcAft>
                        <a:buClrTx/>
                        <a:buSzTx/>
                        <a:buFont typeface="Arial" pitchFamily="34" charset="0"/>
                        <a:buChar char="•"/>
                        <a:tabLst/>
                        <a:defRPr/>
                      </a:pPr>
                      <a:endParaRPr kumimoji="0" lang="en-US" sz="1200" b="0" i="0" u="none" strike="noStrike" cap="none" normalizeH="0" baseline="0" dirty="0" smtClean="0">
                        <a:ln>
                          <a:noFill/>
                        </a:ln>
                        <a:solidFill>
                          <a:schemeClr val="tx1"/>
                        </a:solidFill>
                        <a:effectLst/>
                        <a:latin typeface="Arial Narrow" pitchFamily="34" charset="0"/>
                        <a:cs typeface="Arial" charset="0"/>
                      </a:endParaRPr>
                    </a:p>
                  </a:txBody>
                  <a:tcPr marT="45716" marB="45716"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90000"/>
                        </a:lnSpc>
                        <a:spcBef>
                          <a:spcPct val="90000"/>
                        </a:spcBef>
                        <a:spcAft>
                          <a:spcPct val="0"/>
                        </a:spcAft>
                        <a:buClr>
                          <a:schemeClr val="bg2"/>
                        </a:buClr>
                        <a:buSzTx/>
                        <a:buFont typeface="Wingdings" pitchFamily="-65" charset="2"/>
                        <a:buNone/>
                        <a:tabLst/>
                      </a:pPr>
                      <a:endParaRPr kumimoji="0" lang="en-US" sz="1400" b="0" i="0" u="none" strike="noStrike" cap="none" normalizeH="0" baseline="0" dirty="0" smtClean="0">
                        <a:ln>
                          <a:noFill/>
                        </a:ln>
                        <a:solidFill>
                          <a:schemeClr val="tx1"/>
                        </a:solidFill>
                        <a:effectLst/>
                        <a:latin typeface="Arial Narrow" pitchFamily="34" charset="0"/>
                        <a:cs typeface="Arial" charset="0"/>
                      </a:endParaRPr>
                    </a:p>
                  </a:txBody>
                  <a:tcPr marT="45716" marB="45716"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2" name="Slide Number Placeholder 1"/>
          <p:cNvSpPr>
            <a:spLocks noGrp="1"/>
          </p:cNvSpPr>
          <p:nvPr>
            <p:ph type="sldNum" sz="quarter" idx="12"/>
          </p:nvPr>
        </p:nvSpPr>
        <p:spPr>
          <a:xfrm>
            <a:off x="7010400" y="6492875"/>
            <a:ext cx="2133600" cy="365125"/>
          </a:xfrm>
        </p:spPr>
        <p:txBody>
          <a:bodyPr/>
          <a:lstStyle/>
          <a:p>
            <a:fld id="{2538E8B7-8BD9-9F48-9FB6-4E0DFEDB8449}" type="slidenum">
              <a:rPr lang="en-US" b="1" smtClean="0">
                <a:solidFill>
                  <a:schemeClr val="tx1"/>
                </a:solidFill>
              </a:rPr>
              <a:pPr/>
              <a:t>4</a:t>
            </a:fld>
            <a:endParaRPr lang="en-US" b="1" dirty="0">
              <a:solidFill>
                <a:schemeClr val="tx1"/>
              </a:solidFill>
            </a:endParaRPr>
          </a:p>
        </p:txBody>
      </p:sp>
    </p:spTree>
    <p:extLst>
      <p:ext uri="{BB962C8B-B14F-4D97-AF65-F5344CB8AC3E}">
        <p14:creationId xmlns:p14="http://schemas.microsoft.com/office/powerpoint/2010/main" xmlns="" val="2174877231"/>
      </p:ext>
    </p:extLst>
  </p:cSld>
  <p:clrMapOvr>
    <a:masterClrMapping/>
  </p:clrMapOvr>
  <mc:AlternateContent xmlns:mc="http://schemas.openxmlformats.org/markup-compatibility/2006">
    <mc:Choice xmlns:p14="http://schemas.microsoft.com/office/powerpoint/2010/main" xmlns="" Requires="p14">
      <p:transition spd="med" p14:dur="700" advTm="2701">
        <p:fade/>
      </p:transition>
    </mc:Choice>
    <mc:Fallback>
      <p:transition spd="med" advTm="2701">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457200" y="38100"/>
            <a:ext cx="8229600" cy="228600"/>
          </a:xfrm>
        </p:spPr>
        <p:txBody>
          <a:bodyPr>
            <a:normAutofit fontScale="90000"/>
          </a:bodyPr>
          <a:lstStyle/>
          <a:p>
            <a:pPr eaLnBrk="1" hangingPunct="1">
              <a:lnSpc>
                <a:spcPct val="90000"/>
              </a:lnSpc>
            </a:pPr>
            <a:r>
              <a:rPr lang="en-US" altLang="en-US" sz="1800" b="1" smtClean="0"/>
              <a:t>EMPLOYERS CHARGED</a:t>
            </a:r>
            <a:endParaRPr lang="en-GB" altLang="en-US" sz="1800" b="1" smtClean="0"/>
          </a:p>
        </p:txBody>
      </p:sp>
      <p:graphicFrame>
        <p:nvGraphicFramePr>
          <p:cNvPr id="21715" name="Group 211"/>
          <p:cNvGraphicFramePr>
            <a:graphicFrameLocks noGrp="1"/>
          </p:cNvGraphicFramePr>
          <p:nvPr>
            <p:extLst>
              <p:ext uri="{D42A27DB-BD31-4B8C-83A1-F6EECF244321}">
                <p14:modId xmlns:p14="http://schemas.microsoft.com/office/powerpoint/2010/main" xmlns="" val="1805817342"/>
              </p:ext>
            </p:extLst>
          </p:nvPr>
        </p:nvGraphicFramePr>
        <p:xfrm>
          <a:off x="136525" y="232959"/>
          <a:ext cx="8826500" cy="4958654"/>
        </p:xfrm>
        <a:graphic>
          <a:graphicData uri="http://schemas.openxmlformats.org/drawingml/2006/table">
            <a:tbl>
              <a:tblPr/>
              <a:tblGrid>
                <a:gridCol w="833438">
                  <a:extLst>
                    <a:ext uri="{9D8B030D-6E8A-4147-A177-3AD203B41FA5}">
                      <a16:colId xmlns:a16="http://schemas.microsoft.com/office/drawing/2014/main" xmlns="" val="20000"/>
                    </a:ext>
                  </a:extLst>
                </a:gridCol>
                <a:gridCol w="1022350">
                  <a:extLst>
                    <a:ext uri="{9D8B030D-6E8A-4147-A177-3AD203B41FA5}">
                      <a16:colId xmlns:a16="http://schemas.microsoft.com/office/drawing/2014/main" xmlns="" val="20001"/>
                    </a:ext>
                  </a:extLst>
                </a:gridCol>
                <a:gridCol w="846137">
                  <a:extLst>
                    <a:ext uri="{9D8B030D-6E8A-4147-A177-3AD203B41FA5}">
                      <a16:colId xmlns:a16="http://schemas.microsoft.com/office/drawing/2014/main" xmlns="" val="20002"/>
                    </a:ext>
                  </a:extLst>
                </a:gridCol>
                <a:gridCol w="882650">
                  <a:extLst>
                    <a:ext uri="{9D8B030D-6E8A-4147-A177-3AD203B41FA5}">
                      <a16:colId xmlns:a16="http://schemas.microsoft.com/office/drawing/2014/main" xmlns="" val="20003"/>
                    </a:ext>
                  </a:extLst>
                </a:gridCol>
                <a:gridCol w="1020763">
                  <a:extLst>
                    <a:ext uri="{9D8B030D-6E8A-4147-A177-3AD203B41FA5}">
                      <a16:colId xmlns:a16="http://schemas.microsoft.com/office/drawing/2014/main" xmlns="" val="20004"/>
                    </a:ext>
                  </a:extLst>
                </a:gridCol>
                <a:gridCol w="963612">
                  <a:extLst>
                    <a:ext uri="{9D8B030D-6E8A-4147-A177-3AD203B41FA5}">
                      <a16:colId xmlns:a16="http://schemas.microsoft.com/office/drawing/2014/main" xmlns="" val="20005"/>
                    </a:ext>
                  </a:extLst>
                </a:gridCol>
                <a:gridCol w="1085850">
                  <a:extLst>
                    <a:ext uri="{9D8B030D-6E8A-4147-A177-3AD203B41FA5}">
                      <a16:colId xmlns:a16="http://schemas.microsoft.com/office/drawing/2014/main" xmlns="" val="20006"/>
                    </a:ext>
                  </a:extLst>
                </a:gridCol>
                <a:gridCol w="1085850">
                  <a:extLst>
                    <a:ext uri="{9D8B030D-6E8A-4147-A177-3AD203B41FA5}">
                      <a16:colId xmlns:a16="http://schemas.microsoft.com/office/drawing/2014/main" xmlns="" val="20007"/>
                    </a:ext>
                  </a:extLst>
                </a:gridCol>
                <a:gridCol w="1085850">
                  <a:extLst>
                    <a:ext uri="{9D8B030D-6E8A-4147-A177-3AD203B41FA5}">
                      <a16:colId xmlns:a16="http://schemas.microsoft.com/office/drawing/2014/main" xmlns="" val="20008"/>
                    </a:ext>
                  </a:extLst>
                </a:gridCol>
              </a:tblGrid>
              <a:tr h="498475">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charset="0"/>
                          <a:cs typeface="Arial" charset="0"/>
                        </a:rPr>
                        <a:t>District</a:t>
                      </a:r>
                    </a:p>
                  </a:txBody>
                  <a:tcPr marL="9525" marR="9525" marT="952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charset="0"/>
                          <a:cs typeface="Arial" charset="0"/>
                        </a:rPr>
                        <a:t>2018/2019</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charset="0"/>
                          <a:cs typeface="Arial" charset="0"/>
                        </a:rPr>
                        <a:t>Q1</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charset="0"/>
                          <a:cs typeface="Arial" charset="0"/>
                        </a:rPr>
                        <a:t>2019/20</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741363">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charset="0"/>
                          <a:cs typeface="Arial" charset="0"/>
                        </a:rPr>
                        <a:t>Sector</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charset="0"/>
                          <a:cs typeface="Arial" charset="0"/>
                        </a:rPr>
                        <a:t>RSA Employees</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charset="0"/>
                          <a:cs typeface="Arial" charset="0"/>
                        </a:rPr>
                        <a:t>Foreign Employees</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charset="0"/>
                          <a:cs typeface="Arial" charset="0"/>
                        </a:rPr>
                        <a:t>Sentencing</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charset="0"/>
                          <a:cs typeface="Arial" charset="0"/>
                        </a:rPr>
                        <a:t>Sector</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charset="0"/>
                          <a:cs typeface="Arial" charset="0"/>
                        </a:rPr>
                        <a:t>SA Employees</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charset="0"/>
                          <a:cs typeface="Arial" charset="0"/>
                        </a:rPr>
                        <a:t>Foreign Employees</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charset="0"/>
                          <a:cs typeface="Arial" charset="0"/>
                        </a:rPr>
                        <a:t>Sentencing</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xmlns="" val="10001"/>
                  </a:ext>
                </a:extLst>
              </a:tr>
              <a:tr h="819141">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Capricorn</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Business</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0</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34</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All of them paid J70 Admission of Guilty.</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Business</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22</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12</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All of them paid J70 Admission of Guilty.</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7595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Waterberg</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Retail &amp; Agriculture</a:t>
                      </a:r>
                    </a:p>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Economic Sector</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24</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63</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Paid admission of guilty</a:t>
                      </a:r>
                    </a:p>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Fine R3000,00</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Retail &amp; Agriculture</a:t>
                      </a:r>
                    </a:p>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Economic Sector</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5</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10</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Paid admission of guilty</a:t>
                      </a:r>
                    </a:p>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Paid fines R3000,00</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2208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Sekhukhune</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Supermarket</a:t>
                      </a:r>
                    </a:p>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Business</a:t>
                      </a:r>
                    </a:p>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Dept. of education</a:t>
                      </a:r>
                    </a:p>
                  </a:txBody>
                  <a:tcPr marL="9525" marR="9525" marT="952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5</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Paid admission of guilt(j54)</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Prison</a:t>
                      </a:r>
                    </a:p>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J534</a:t>
                      </a:r>
                    </a:p>
                  </a:txBody>
                  <a:tcPr marL="9525" marR="9525" marT="952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Butchery, Hair Salon and General Dealer</a:t>
                      </a:r>
                    </a:p>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Business</a:t>
                      </a:r>
                    </a:p>
                  </a:txBody>
                  <a:tcPr marL="9525" marR="9525" marT="952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Paid admission of guilt(j54)</a:t>
                      </a:r>
                    </a:p>
                    <a:p>
                      <a:pPr marL="0" marR="0" lvl="0" indent="0" algn="l" defTabSz="914400" rtl="0" eaLnBrk="1" fontAlgn="b"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J534</a:t>
                      </a:r>
                    </a:p>
                  </a:txBody>
                  <a:tcPr marL="9525" marR="9525" marT="952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10"/>
                  </a:ext>
                </a:extLst>
              </a:tr>
              <a:tr h="2555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Mopani</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Retail /Farming</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0</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28</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Fine paid</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Retail/ Schools</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2</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7</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Fine paid</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r h="30008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Vhembe</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Business</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3</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12</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Fine paid</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Business</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6</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Fine paid</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2"/>
                  </a:ext>
                </a:extLst>
              </a:tr>
              <a:tr h="70603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Total</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pitchFamily="34" charset="0"/>
                        <a:cs typeface="Arial" pitchFamily="34" charset="0"/>
                      </a:endParaRP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27</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145</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pitchFamily="34" charset="0"/>
                        <a:cs typeface="Arial" pitchFamily="34" charset="0"/>
                      </a:endParaRP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pitchFamily="34" charset="0"/>
                        <a:cs typeface="Arial" pitchFamily="34" charset="0"/>
                      </a:endParaRP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31</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38</a:t>
                      </a: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pitchFamily="34" charset="0"/>
                        <a:cs typeface="Arial" pitchFamily="34" charset="0"/>
                      </a:endParaRPr>
                    </a:p>
                  </a:txBody>
                  <a:tcPr marL="9525" marR="9525" marT="952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xmlns="" val="10013"/>
                  </a:ext>
                </a:extLst>
              </a:tr>
            </a:tbl>
          </a:graphicData>
        </a:graphic>
      </p:graphicFrame>
      <p:sp>
        <p:nvSpPr>
          <p:cNvPr id="2" name="Slide Number Placeholder 1"/>
          <p:cNvSpPr>
            <a:spLocks noGrp="1"/>
          </p:cNvSpPr>
          <p:nvPr>
            <p:ph type="sldNum" sz="quarter" idx="12"/>
          </p:nvPr>
        </p:nvSpPr>
        <p:spPr>
          <a:xfrm>
            <a:off x="6553200" y="6356350"/>
            <a:ext cx="1812878" cy="365125"/>
          </a:xfrm>
        </p:spPr>
        <p:txBody>
          <a:bodyPr/>
          <a:lstStyle/>
          <a:p>
            <a:fld id="{2538E8B7-8BD9-9F48-9FB6-4E0DFEDB8449}" type="slidenum">
              <a:rPr lang="en-US" smtClean="0">
                <a:solidFill>
                  <a:prstClr val="black">
                    <a:tint val="75000"/>
                  </a:prstClr>
                </a:solidFill>
              </a:rPr>
              <a:pPr/>
              <a:t>40</a:t>
            </a:fld>
            <a:endParaRPr lang="en-US" dirty="0">
              <a:solidFill>
                <a:prstClr val="black">
                  <a:tint val="75000"/>
                </a:prstClr>
              </a:solidFill>
            </a:endParaRPr>
          </a:p>
        </p:txBody>
      </p:sp>
    </p:spTree>
    <p:extLst>
      <p:ext uri="{BB962C8B-B14F-4D97-AF65-F5344CB8AC3E}">
        <p14:creationId xmlns:p14="http://schemas.microsoft.com/office/powerpoint/2010/main" xmlns="" val="41495400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590550" y="307475"/>
            <a:ext cx="8229600" cy="342229"/>
          </a:xfrm>
        </p:spPr>
        <p:txBody>
          <a:bodyPr>
            <a:noAutofit/>
          </a:bodyPr>
          <a:lstStyle/>
          <a:p>
            <a:r>
              <a:rPr lang="en-US" sz="2000" b="1" dirty="0" smtClean="0">
                <a:latin typeface="Arial" panose="020B0604020202020204" pitchFamily="34" charset="0"/>
                <a:cs typeface="Arial" panose="020B0604020202020204" pitchFamily="34" charset="0"/>
              </a:rPr>
              <a:t>OPERATION SWARA TSOTSI- Q1 (2019/20) Launched by MEC of Transport and Community Safety on 28</a:t>
            </a:r>
            <a:r>
              <a:rPr lang="en-US" sz="2000" b="1" baseline="30000" dirty="0" smtClean="0">
                <a:latin typeface="Arial" panose="020B0604020202020204" pitchFamily="34" charset="0"/>
                <a:cs typeface="Arial" panose="020B0604020202020204" pitchFamily="34" charset="0"/>
              </a:rPr>
              <a:t>th</a:t>
            </a:r>
            <a:r>
              <a:rPr lang="en-US" sz="2000" b="1" dirty="0" smtClean="0">
                <a:latin typeface="Arial" panose="020B0604020202020204" pitchFamily="34" charset="0"/>
                <a:cs typeface="Arial" panose="020B0604020202020204" pitchFamily="34" charset="0"/>
              </a:rPr>
              <a:t> June 2019.</a:t>
            </a:r>
          </a:p>
        </p:txBody>
      </p:sp>
      <p:graphicFrame>
        <p:nvGraphicFramePr>
          <p:cNvPr id="5" name="Group 187"/>
          <p:cNvGraphicFramePr>
            <a:graphicFrameLocks noGrp="1"/>
          </p:cNvGraphicFramePr>
          <p:nvPr>
            <p:extLst>
              <p:ext uri="{D42A27DB-BD31-4B8C-83A1-F6EECF244321}">
                <p14:modId xmlns:p14="http://schemas.microsoft.com/office/powerpoint/2010/main" xmlns="" val="3714075975"/>
              </p:ext>
            </p:extLst>
          </p:nvPr>
        </p:nvGraphicFramePr>
        <p:xfrm>
          <a:off x="219075" y="767639"/>
          <a:ext cx="8601078" cy="4731718"/>
        </p:xfrm>
        <a:graphic>
          <a:graphicData uri="http://schemas.openxmlformats.org/drawingml/2006/table">
            <a:tbl>
              <a:tblPr/>
              <a:tblGrid>
                <a:gridCol w="1780159">
                  <a:extLst>
                    <a:ext uri="{9D8B030D-6E8A-4147-A177-3AD203B41FA5}">
                      <a16:colId xmlns:a16="http://schemas.microsoft.com/office/drawing/2014/main" xmlns="" val="20000"/>
                    </a:ext>
                  </a:extLst>
                </a:gridCol>
                <a:gridCol w="1602948">
                  <a:extLst>
                    <a:ext uri="{9D8B030D-6E8A-4147-A177-3AD203B41FA5}">
                      <a16:colId xmlns:a16="http://schemas.microsoft.com/office/drawing/2014/main" xmlns="" val="20001"/>
                    </a:ext>
                  </a:extLst>
                </a:gridCol>
                <a:gridCol w="955963">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3543190128"/>
                    </a:ext>
                  </a:extLst>
                </a:gridCol>
                <a:gridCol w="914400">
                  <a:extLst>
                    <a:ext uri="{9D8B030D-6E8A-4147-A177-3AD203B41FA5}">
                      <a16:colId xmlns:a16="http://schemas.microsoft.com/office/drawing/2014/main" xmlns="" val="20003"/>
                    </a:ext>
                  </a:extLst>
                </a:gridCol>
                <a:gridCol w="942110">
                  <a:extLst>
                    <a:ext uri="{9D8B030D-6E8A-4147-A177-3AD203B41FA5}">
                      <a16:colId xmlns:a16="http://schemas.microsoft.com/office/drawing/2014/main" xmlns="" val="191185360"/>
                    </a:ext>
                  </a:extLst>
                </a:gridCol>
                <a:gridCol w="734290">
                  <a:extLst>
                    <a:ext uri="{9D8B030D-6E8A-4147-A177-3AD203B41FA5}">
                      <a16:colId xmlns:a16="http://schemas.microsoft.com/office/drawing/2014/main" xmlns="" val="3495484920"/>
                    </a:ext>
                  </a:extLst>
                </a:gridCol>
                <a:gridCol w="756808">
                  <a:extLst>
                    <a:ext uri="{9D8B030D-6E8A-4147-A177-3AD203B41FA5}">
                      <a16:colId xmlns:a16="http://schemas.microsoft.com/office/drawing/2014/main" xmlns="" val="207182906"/>
                    </a:ext>
                  </a:extLst>
                </a:gridCol>
              </a:tblGrid>
              <a:tr h="362809">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District/Office</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Date of the Launch</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gridSpan="2">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en-ZA" sz="1400" b="1" i="0" u="none" strike="noStrike" cap="none" normalizeH="0" baseline="0" dirty="0" smtClean="0">
                          <a:ln>
                            <a:noFill/>
                          </a:ln>
                          <a:solidFill>
                            <a:schemeClr val="tx1"/>
                          </a:solidFill>
                          <a:effectLst/>
                          <a:latin typeface="Arial" charset="0"/>
                          <a:cs typeface="Arial" charset="0"/>
                        </a:rPr>
                        <a:t>Profiled people</a:t>
                      </a:r>
                    </a:p>
                  </a:txBody>
                  <a:tcPr marL="71997" marR="71997" marT="72017" marB="720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hMerge="1">
                  <a:txBody>
                    <a:bodyPr/>
                    <a:lstStyle/>
                    <a:p>
                      <a:endParaRPr lang="en-ZA"/>
                    </a:p>
                  </a:txBody>
                  <a:tcPr/>
                </a:tc>
                <a:tc gridSpan="2">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en-ZA" sz="1400" b="1" i="0" u="none" strike="noStrike" cap="none" normalizeH="0" baseline="0" dirty="0" smtClean="0">
                          <a:ln>
                            <a:noFill/>
                          </a:ln>
                          <a:solidFill>
                            <a:schemeClr val="tx1"/>
                          </a:solidFill>
                          <a:effectLst/>
                          <a:latin typeface="Arial" charset="0"/>
                          <a:cs typeface="Arial" charset="0"/>
                        </a:rPr>
                        <a:t>Documentation</a:t>
                      </a:r>
                    </a:p>
                  </a:txBody>
                  <a:tcPr marL="71997" marR="71997" marT="72017" marB="720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hMerge="1">
                  <a:txBody>
                    <a:bodyPr/>
                    <a:lstStyle/>
                    <a:p>
                      <a:endParaRPr lang="en-ZA"/>
                    </a:p>
                  </a:txBody>
                  <a:tcPr/>
                </a:tc>
                <a:tc gridSpan="2">
                  <a:txBody>
                    <a:bodyPr/>
                    <a:lstStyle/>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en-ZA" sz="1400" b="1" i="0" u="none" strike="noStrike" cap="none" normalizeH="0" baseline="0" dirty="0" smtClean="0">
                          <a:ln>
                            <a:noFill/>
                          </a:ln>
                          <a:solidFill>
                            <a:schemeClr val="tx1"/>
                          </a:solidFill>
                          <a:effectLst/>
                          <a:latin typeface="Arial" charset="0"/>
                          <a:cs typeface="Arial" charset="0"/>
                        </a:rPr>
                        <a:t>Deportation</a:t>
                      </a:r>
                    </a:p>
                  </a:txBody>
                  <a:tcPr marL="71997" marR="71997" marT="72017" marB="720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hMerge="1">
                  <a:txBody>
                    <a:bodyPr/>
                    <a:lstStyle/>
                    <a:p>
                      <a:endParaRPr lang="en-ZA"/>
                    </a:p>
                  </a:txBody>
                  <a:tcPr/>
                </a:tc>
                <a:extLst>
                  <a:ext uri="{0D108BD9-81ED-4DB2-BD59-A6C34878D82A}">
                    <a16:rowId xmlns:a16="http://schemas.microsoft.com/office/drawing/2014/main" xmlns="" val="10000"/>
                  </a:ext>
                </a:extLst>
              </a:tr>
              <a:tr h="432111">
                <a:tc grid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libri"/>
                        <a:ea typeface="+mn-ea"/>
                        <a:cs typeface="Arial" charset="0"/>
                      </a:endParaRP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2700000" scaled="1"/>
                      <a:tileRect/>
                    </a:gradFill>
                  </a:tcPr>
                </a:tc>
                <a:tc hMerge="1">
                  <a:txBody>
                    <a:bodyPr/>
                    <a:lstStyle/>
                    <a:p>
                      <a:pPr algn="ctr" fontAlgn="b"/>
                      <a:endParaRPr lang="en-ZA" sz="1200" b="0" i="0" u="none" strike="noStrike" dirty="0">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2700000" scaled="1"/>
                      <a:tileRect/>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mn-lt"/>
                          <a:cs typeface="Arial" charset="0"/>
                        </a:rPr>
                        <a:t>RSA</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mn-lt"/>
                          <a:cs typeface="Arial" charset="0"/>
                        </a:rPr>
                        <a:t>Foreigners </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Calibri"/>
                          <a:ea typeface="+mn-ea"/>
                          <a:cs typeface="Arial" charset="0"/>
                        </a:rPr>
                        <a:t>Documented</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Calibri"/>
                          <a:ea typeface="+mn-ea"/>
                          <a:cs typeface="Arial" charset="0"/>
                        </a:rPr>
                        <a:t>Not Documented</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Calibri"/>
                          <a:ea typeface="+mn-ea"/>
                          <a:cs typeface="Arial" charset="0"/>
                        </a:rPr>
                        <a:t>Direct</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Transfer</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extLst>
                  <a:ext uri="{0D108BD9-81ED-4DB2-BD59-A6C34878D82A}">
                    <a16:rowId xmlns:a16="http://schemas.microsoft.com/office/drawing/2014/main" xmlns="" val="1433911673"/>
                  </a:ext>
                </a:extLst>
              </a:tr>
              <a:tr h="336743">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libri"/>
                          <a:ea typeface="+mn-ea"/>
                          <a:cs typeface="Arial" charset="0"/>
                        </a:rPr>
                        <a:t>Capricorn (Polokwane)</a:t>
                      </a: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ZA" sz="1200" b="0" i="0" u="none" strike="noStrike" dirty="0" smtClean="0">
                          <a:solidFill>
                            <a:srgbClr val="000000"/>
                          </a:solidFill>
                          <a:effectLst/>
                          <a:latin typeface="Calibri" panose="020F0502020204030204" pitchFamily="34" charset="0"/>
                        </a:rPr>
                        <a:t>2019/06/28</a:t>
                      </a:r>
                      <a:endParaRPr lang="en-ZA" sz="1200" b="0" i="0" u="none" strike="noStrike" dirty="0">
                        <a:solidFill>
                          <a:srgbClr val="00000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mn-lt"/>
                          <a:cs typeface="Arial" charset="0"/>
                        </a:rPr>
                        <a:t>0</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mn-lt"/>
                          <a:cs typeface="Arial" charset="0"/>
                        </a:rPr>
                        <a:t>70</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0</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70</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0</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0</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1"/>
                  </a:ext>
                </a:extLst>
              </a:tr>
              <a:tr h="363702">
                <a:tc rowSpan="4">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libri"/>
                          <a:ea typeface="+mn-ea"/>
                          <a:cs typeface="Arial" charset="0"/>
                        </a:rPr>
                        <a:t>Capricorn (Seshego) </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ZA" sz="1200" b="0" i="0" u="none" strike="noStrike" dirty="0" smtClean="0">
                          <a:solidFill>
                            <a:srgbClr val="000000"/>
                          </a:solidFill>
                          <a:effectLst/>
                          <a:latin typeface="Calibri" panose="020F0502020204030204" pitchFamily="34" charset="0"/>
                        </a:rPr>
                        <a:t>2019/04/05</a:t>
                      </a:r>
                      <a:endParaRPr lang="en-ZA" sz="1200" b="0" i="0" u="none" strike="noStrike" dirty="0">
                        <a:solidFill>
                          <a:srgbClr val="00000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mn-lt"/>
                          <a:cs typeface="Arial" charset="0"/>
                        </a:rPr>
                        <a:t>0</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mn-lt"/>
                          <a:cs typeface="Arial" charset="0"/>
                        </a:rPr>
                        <a:t>14</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6</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14</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19</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0</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2"/>
                  </a:ext>
                </a:extLst>
              </a:tr>
              <a:tr h="315171">
                <a:tc vMerge="1">
                  <a:txBody>
                    <a:bodyPr/>
                    <a:lstStyle/>
                    <a:p>
                      <a:pPr marL="0" marR="0" lvl="0" indent="0" algn="l" defTabSz="914400" rtl="0" eaLnBrk="1" fontAlgn="b"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libri"/>
                        <a:ea typeface="+mn-ea"/>
                        <a:cs typeface="Arial" charset="0"/>
                      </a:endParaRP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ZA" sz="1200" b="0" i="0" u="none" strike="noStrike" dirty="0" smtClean="0">
                          <a:solidFill>
                            <a:srgbClr val="000000"/>
                          </a:solidFill>
                          <a:effectLst/>
                          <a:latin typeface="Calibri" panose="020F0502020204030204" pitchFamily="34" charset="0"/>
                        </a:rPr>
                        <a:t>2019/06/07</a:t>
                      </a:r>
                      <a:endParaRPr lang="en-ZA" sz="1200" b="0" i="0" u="none" strike="noStrike" dirty="0">
                        <a:solidFill>
                          <a:srgbClr val="00000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cs typeface="Arial" charset="0"/>
                        </a:rPr>
                        <a:t>0</a:t>
                      </a:r>
                    </a:p>
                  </a:txBody>
                  <a:tcPr marL="9524" marR="9524" marT="9527"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cs typeface="Arial" charset="0"/>
                        </a:rPr>
                        <a:t>6</a:t>
                      </a:r>
                    </a:p>
                  </a:txBody>
                  <a:tcPr marL="9524" marR="9524" marT="9527"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2</a:t>
                      </a:r>
                    </a:p>
                  </a:txBody>
                  <a:tcPr marL="9524" marR="9524" marT="9527"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6</a:t>
                      </a:r>
                    </a:p>
                  </a:txBody>
                  <a:tcPr marL="9524" marR="9524" marT="95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28</a:t>
                      </a:r>
                    </a:p>
                  </a:txBody>
                  <a:tcPr marL="9524" marR="9524" marT="95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3</a:t>
                      </a:r>
                    </a:p>
                  </a:txBody>
                  <a:tcPr marL="9524" marR="9524" marT="9527"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3"/>
                  </a:ext>
                </a:extLst>
              </a:tr>
              <a:tr h="304800">
                <a:tc vMerge="1">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outerShdw blurRad="38100" dist="38100" dir="2700000" algn="tl">
                            <a:srgbClr val="000000">
                              <a:alpha val="43137"/>
                            </a:srgbClr>
                          </a:outerShdw>
                        </a:effectLst>
                        <a:latin typeface="+mn-lt"/>
                        <a:cs typeface="Arial" charset="0"/>
                      </a:endParaRP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ZA" sz="1200" b="0" i="0" u="none" strike="noStrike" dirty="0" smtClean="0">
                          <a:solidFill>
                            <a:srgbClr val="000000"/>
                          </a:solidFill>
                          <a:effectLst/>
                          <a:latin typeface="Calibri" panose="020F0502020204030204" pitchFamily="34" charset="0"/>
                        </a:rPr>
                        <a:t>2019/06/11</a:t>
                      </a:r>
                      <a:endParaRPr lang="en-ZA" sz="1200" b="0" i="0" u="none" strike="noStrike" dirty="0">
                        <a:solidFill>
                          <a:srgbClr val="00000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cs typeface="Arial" charset="0"/>
                        </a:rPr>
                        <a:t>0</a:t>
                      </a:r>
                    </a:p>
                  </a:txBody>
                  <a:tcPr marL="9524" marR="9524" marT="9527"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cs typeface="Arial" charset="0"/>
                        </a:rPr>
                        <a:t>11</a:t>
                      </a:r>
                    </a:p>
                  </a:txBody>
                  <a:tcPr marL="9524" marR="9524" marT="9527"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cs typeface="Arial" charset="0"/>
                        </a:rPr>
                        <a:t>8</a:t>
                      </a:r>
                    </a:p>
                  </a:txBody>
                  <a:tcPr marL="9524" marR="9524" marT="9527"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cs typeface="Arial" charset="0"/>
                        </a:rPr>
                        <a:t>11</a:t>
                      </a:r>
                    </a:p>
                  </a:txBody>
                  <a:tcPr marL="9524" marR="9524" marT="95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cs typeface="Arial" charset="0"/>
                        </a:rPr>
                        <a:t>0</a:t>
                      </a:r>
                    </a:p>
                  </a:txBody>
                  <a:tcPr marL="9524" marR="9524" marT="95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cs typeface="Arial" charset="0"/>
                        </a:rPr>
                        <a:t>0</a:t>
                      </a:r>
                    </a:p>
                  </a:txBody>
                  <a:tcPr marL="9524" marR="9524" marT="9527"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969998052"/>
                  </a:ext>
                </a:extLst>
              </a:tr>
              <a:tr h="304800">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outerShdw blurRad="38100" dist="38100" dir="2700000" algn="tl">
                            <a:srgbClr val="000000">
                              <a:alpha val="43137"/>
                            </a:srgbClr>
                          </a:outerShdw>
                        </a:effectLst>
                        <a:latin typeface="+mn-lt"/>
                        <a:cs typeface="Arial" charset="0"/>
                      </a:endParaRP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ZA" sz="1200" b="0" i="0" u="none" strike="noStrike" dirty="0" smtClean="0">
                          <a:solidFill>
                            <a:srgbClr val="000000"/>
                          </a:solidFill>
                          <a:effectLst/>
                          <a:latin typeface="Calibri" panose="020F0502020204030204" pitchFamily="34" charset="0"/>
                        </a:rPr>
                        <a:t>2019/06/14</a:t>
                      </a:r>
                      <a:endParaRPr lang="en-ZA" sz="1200" b="0" i="0" u="none" strike="noStrike" dirty="0">
                        <a:solidFill>
                          <a:srgbClr val="00000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cs typeface="Arial" charset="0"/>
                        </a:rPr>
                        <a:t>0</a:t>
                      </a:r>
                    </a:p>
                  </a:txBody>
                  <a:tcPr marL="9524" marR="9524" marT="9527"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cs typeface="Arial" charset="0"/>
                        </a:rPr>
                        <a:t>18</a:t>
                      </a:r>
                    </a:p>
                  </a:txBody>
                  <a:tcPr marL="9524" marR="9524" marT="9527"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cs typeface="Arial" charset="0"/>
                        </a:rPr>
                        <a:t>4</a:t>
                      </a:r>
                    </a:p>
                  </a:txBody>
                  <a:tcPr marL="9524" marR="9524" marT="9527"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cs typeface="Arial" charset="0"/>
                        </a:rPr>
                        <a:t>18</a:t>
                      </a:r>
                    </a:p>
                  </a:txBody>
                  <a:tcPr marL="9524" marR="9524" marT="95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cs typeface="Arial" charset="0"/>
                        </a:rPr>
                        <a:t>0</a:t>
                      </a:r>
                    </a:p>
                  </a:txBody>
                  <a:tcPr marL="9524" marR="9524" marT="95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cs typeface="Arial" charset="0"/>
                        </a:rPr>
                        <a:t>0</a:t>
                      </a:r>
                    </a:p>
                  </a:txBody>
                  <a:tcPr marL="9524" marR="9524" marT="9527"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406343284"/>
                  </a:ext>
                </a:extLst>
              </a:tr>
              <a:tr h="333168">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libri"/>
                          <a:ea typeface="+mn-ea"/>
                          <a:cs typeface="Arial" charset="0"/>
                        </a:rPr>
                        <a:t>Waterberg </a:t>
                      </a: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ZA" sz="1200" b="0" i="0" u="none" strike="noStrike" dirty="0" smtClean="0">
                          <a:solidFill>
                            <a:srgbClr val="000000"/>
                          </a:solidFill>
                          <a:effectLst/>
                          <a:latin typeface="Calibri" panose="020F0502020204030204" pitchFamily="34" charset="0"/>
                        </a:rPr>
                        <a:t>N/A</a:t>
                      </a:r>
                      <a:endParaRPr lang="en-ZA" sz="1200" b="0" i="0" u="none" strike="noStrike" dirty="0">
                        <a:solidFill>
                          <a:srgbClr val="00000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mn-lt"/>
                          <a:cs typeface="Arial" charset="0"/>
                        </a:rPr>
                        <a:t>N/A</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mn-lt"/>
                          <a:cs typeface="Arial" charset="0"/>
                        </a:rPr>
                        <a:t>N/A</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N/A</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N/A</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N/A</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N/A</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4"/>
                  </a:ext>
                </a:extLst>
              </a:tr>
              <a:tr h="290946">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libri"/>
                          <a:ea typeface="+mn-ea"/>
                          <a:cs typeface="Arial" charset="0"/>
                        </a:rPr>
                        <a:t>Sekhukhune</a:t>
                      </a: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ZA" sz="1200" b="0" i="0" u="none" strike="noStrike" dirty="0" smtClean="0">
                          <a:solidFill>
                            <a:srgbClr val="000000"/>
                          </a:solidFill>
                          <a:effectLst/>
                          <a:latin typeface="Calibri" panose="020F0502020204030204" pitchFamily="34" charset="0"/>
                        </a:rPr>
                        <a:t>N/A</a:t>
                      </a:r>
                      <a:endParaRPr lang="en-ZA" sz="1200" b="0" i="0" u="none" strike="noStrike" dirty="0">
                        <a:solidFill>
                          <a:srgbClr val="00000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mn-lt"/>
                          <a:cs typeface="Arial" charset="0"/>
                        </a:rPr>
                        <a:t>N/A</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mn-lt"/>
                          <a:cs typeface="Arial" charset="0"/>
                        </a:rPr>
                        <a:t>N/A</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N/A</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N/A</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N/A</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N/A</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5"/>
                  </a:ext>
                </a:extLst>
              </a:tr>
              <a:tr h="31865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libri"/>
                          <a:ea typeface="+mn-ea"/>
                          <a:cs typeface="Arial" charset="0"/>
                        </a:rPr>
                        <a:t>Mopani</a:t>
                      </a: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ZA" sz="1200" b="0" i="0" u="none" strike="noStrike" dirty="0" smtClean="0">
                          <a:solidFill>
                            <a:srgbClr val="000000"/>
                          </a:solidFill>
                          <a:effectLst/>
                          <a:latin typeface="Calibri" panose="020F0502020204030204" pitchFamily="34" charset="0"/>
                        </a:rPr>
                        <a:t>N/A</a:t>
                      </a:r>
                      <a:endParaRPr lang="en-ZA" sz="1200" b="0" i="0" u="none" strike="noStrike" dirty="0">
                        <a:solidFill>
                          <a:srgbClr val="00000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mn-lt"/>
                          <a:cs typeface="Arial" charset="0"/>
                        </a:rPr>
                        <a:t>N/A</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mn-lt"/>
                          <a:cs typeface="Arial" charset="0"/>
                        </a:rPr>
                        <a:t>N/A</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N/A</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N/A</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N/A</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N/A</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6"/>
                  </a:ext>
                </a:extLst>
              </a:tr>
              <a:tr h="34636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libri"/>
                          <a:ea typeface="+mn-ea"/>
                          <a:cs typeface="Arial" charset="0"/>
                        </a:rPr>
                        <a:t>Vhembe (Thohoyandou)</a:t>
                      </a: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ZA" sz="1200" b="0" i="0" u="none" strike="noStrike" dirty="0" smtClean="0">
                          <a:solidFill>
                            <a:srgbClr val="000000"/>
                          </a:solidFill>
                          <a:effectLst/>
                          <a:latin typeface="Calibri" panose="020F0502020204030204" pitchFamily="34" charset="0"/>
                        </a:rPr>
                        <a:t>2019/07/26</a:t>
                      </a:r>
                      <a:endParaRPr lang="en-ZA" sz="1200" b="0" i="0" u="none" strike="noStrike" dirty="0">
                        <a:solidFill>
                          <a:srgbClr val="00000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mn-lt"/>
                          <a:cs typeface="Arial" charset="0"/>
                        </a:rPr>
                        <a:t>220</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mn-lt"/>
                          <a:cs typeface="Arial" charset="0"/>
                        </a:rPr>
                        <a:t>70</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253</a:t>
                      </a: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37</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37</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Arial" charset="0"/>
                        </a:rPr>
                        <a:t>0</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3096403329"/>
                  </a:ext>
                </a:extLst>
              </a:tr>
              <a:tr h="263246">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GB" sz="1400" b="0" i="0" u="none" strike="noStrike" cap="none" normalizeH="0" baseline="0" dirty="0" smtClean="0">
                        <a:ln>
                          <a:noFill/>
                        </a:ln>
                        <a:solidFill>
                          <a:schemeClr val="tx1"/>
                        </a:solidFill>
                        <a:effectLst/>
                        <a:latin typeface="+mn-lt"/>
                        <a:cs typeface="Arial"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000000"/>
                        </a:solidFill>
                        <a:effectLst/>
                        <a:latin typeface="+mn-lt"/>
                        <a:cs typeface="Arial" charset="0"/>
                      </a:endParaRPr>
                    </a:p>
                  </a:txBody>
                  <a:tcPr marL="9524" marR="9524" marT="952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cs typeface="Arial" charset="0"/>
                        </a:rPr>
                        <a:t>220</a:t>
                      </a:r>
                    </a:p>
                  </a:txBody>
                  <a:tcPr marL="9524" marR="9524" marT="9527"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cs typeface="Arial" charset="0"/>
                        </a:rPr>
                        <a:t>189</a:t>
                      </a:r>
                    </a:p>
                  </a:txBody>
                  <a:tcPr marL="9524" marR="9524" marT="9527"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cs typeface="Arial"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cs typeface="Arial" charset="0"/>
                        </a:rPr>
                        <a:t>273</a:t>
                      </a:r>
                    </a:p>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cs typeface="Arial" charset="0"/>
                      </a:endParaRPr>
                    </a:p>
                  </a:txBody>
                  <a:tcPr marL="9524" marR="9524" marT="9527"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cs typeface="Arial" charset="0"/>
                        </a:rPr>
                        <a:t>156</a:t>
                      </a:r>
                    </a:p>
                  </a:txBody>
                  <a:tcPr marL="9524" marR="9524" marT="95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cs typeface="Arial" charset="0"/>
                        </a:rPr>
                        <a:t>84</a:t>
                      </a:r>
                    </a:p>
                  </a:txBody>
                  <a:tcPr marL="9524" marR="9524" marT="95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cs typeface="Arial" charset="0"/>
                        </a:rPr>
                        <a:t>3</a:t>
                      </a:r>
                    </a:p>
                  </a:txBody>
                  <a:tcPr marL="9524" marR="9524" marT="9527"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a:tcPr>
                </a:tc>
                <a:extLst>
                  <a:ext uri="{0D108BD9-81ED-4DB2-BD59-A6C34878D82A}">
                    <a16:rowId xmlns:a16="http://schemas.microsoft.com/office/drawing/2014/main" xmlns="" val="10007"/>
                  </a:ext>
                </a:extLst>
              </a:tr>
            </a:tbl>
          </a:graphicData>
        </a:graphic>
      </p:graphicFrame>
      <p:sp>
        <p:nvSpPr>
          <p:cNvPr id="2" name="Slide Number Placeholder 1"/>
          <p:cNvSpPr>
            <a:spLocks noGrp="1"/>
          </p:cNvSpPr>
          <p:nvPr>
            <p:ph type="sldNum" sz="quarter" idx="12"/>
          </p:nvPr>
        </p:nvSpPr>
        <p:spPr>
          <a:xfrm>
            <a:off x="6553200" y="6356350"/>
            <a:ext cx="1881116" cy="365125"/>
          </a:xfrm>
        </p:spPr>
        <p:txBody>
          <a:bodyPr/>
          <a:lstStyle/>
          <a:p>
            <a:fld id="{2538E8B7-8BD9-9F48-9FB6-4E0DFEDB8449}" type="slidenum">
              <a:rPr lang="en-US" smtClean="0">
                <a:solidFill>
                  <a:prstClr val="black">
                    <a:tint val="75000"/>
                  </a:prstClr>
                </a:solidFill>
              </a:rPr>
              <a:pPr/>
              <a:t>41</a:t>
            </a:fld>
            <a:endParaRPr lang="en-US" dirty="0">
              <a:solidFill>
                <a:prstClr val="black">
                  <a:tint val="75000"/>
                </a:prstClr>
              </a:solidFill>
            </a:endParaRPr>
          </a:p>
        </p:txBody>
      </p:sp>
    </p:spTree>
    <p:extLst>
      <p:ext uri="{BB962C8B-B14F-4D97-AF65-F5344CB8AC3E}">
        <p14:creationId xmlns:p14="http://schemas.microsoft.com/office/powerpoint/2010/main" xmlns="" val="31825654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728" y="2436950"/>
            <a:ext cx="8215953" cy="1569660"/>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p:spPr>
        <p:txBody>
          <a:bodyPr wrap="square">
            <a:spAutoFit/>
          </a:bodyPr>
          <a:lstStyle/>
          <a:p>
            <a:pPr algn="ctr"/>
            <a:r>
              <a:rPr lang="en-ZA" sz="2400" b="1" dirty="0">
                <a:solidFill>
                  <a:prstClr val="black"/>
                </a:solidFill>
                <a:latin typeface="Arial" pitchFamily="34" charset="0"/>
                <a:cs typeface="Arial" pitchFamily="34" charset="0"/>
              </a:rPr>
              <a:t>FINANCE,</a:t>
            </a:r>
            <a:br>
              <a:rPr lang="en-ZA" sz="2400" b="1" dirty="0">
                <a:solidFill>
                  <a:prstClr val="black"/>
                </a:solidFill>
                <a:latin typeface="Arial" pitchFamily="34" charset="0"/>
                <a:cs typeface="Arial" pitchFamily="34" charset="0"/>
              </a:rPr>
            </a:br>
            <a:r>
              <a:rPr lang="en-ZA" sz="2400" b="1" dirty="0">
                <a:solidFill>
                  <a:prstClr val="black"/>
                </a:solidFill>
                <a:latin typeface="Arial" pitchFamily="34" charset="0"/>
                <a:cs typeface="Arial" pitchFamily="34" charset="0"/>
              </a:rPr>
              <a:t> ASSET MANAGEMENT </a:t>
            </a:r>
            <a:br>
              <a:rPr lang="en-ZA" sz="2400" b="1" dirty="0">
                <a:solidFill>
                  <a:prstClr val="black"/>
                </a:solidFill>
                <a:latin typeface="Arial" pitchFamily="34" charset="0"/>
                <a:cs typeface="Arial" pitchFamily="34" charset="0"/>
              </a:rPr>
            </a:br>
            <a:r>
              <a:rPr lang="en-ZA" sz="2400" b="1" dirty="0">
                <a:solidFill>
                  <a:prstClr val="black"/>
                </a:solidFill>
                <a:latin typeface="Arial" pitchFamily="34" charset="0"/>
                <a:cs typeface="Arial" pitchFamily="34" charset="0"/>
              </a:rPr>
              <a:t>&amp; </a:t>
            </a:r>
            <a:br>
              <a:rPr lang="en-ZA" sz="2400" b="1" dirty="0">
                <a:solidFill>
                  <a:prstClr val="black"/>
                </a:solidFill>
                <a:latin typeface="Arial" pitchFamily="34" charset="0"/>
                <a:cs typeface="Arial" pitchFamily="34" charset="0"/>
              </a:rPr>
            </a:br>
            <a:r>
              <a:rPr lang="en-ZA" sz="2400" b="1" dirty="0">
                <a:solidFill>
                  <a:prstClr val="black"/>
                </a:solidFill>
                <a:latin typeface="Arial" pitchFamily="34" charset="0"/>
                <a:cs typeface="Arial" pitchFamily="34" charset="0"/>
              </a:rPr>
              <a:t>SUPPLY CHAIN MANAGEMENT</a:t>
            </a:r>
            <a:endParaRPr lang="en-US" sz="2400" b="1" dirty="0">
              <a:solidFill>
                <a:prstClr val="black"/>
              </a:solidFill>
              <a:latin typeface="Arial" pitchFamily="34" charset="0"/>
              <a:cs typeface="Arial" pitchFamily="34" charset="0"/>
            </a:endParaRPr>
          </a:p>
        </p:txBody>
      </p:sp>
      <p:sp>
        <p:nvSpPr>
          <p:cNvPr id="3" name="Slide Number Placeholder 2"/>
          <p:cNvSpPr>
            <a:spLocks noGrp="1"/>
          </p:cNvSpPr>
          <p:nvPr>
            <p:ph type="sldNum" sz="quarter" idx="12"/>
          </p:nvPr>
        </p:nvSpPr>
        <p:spPr>
          <a:xfrm>
            <a:off x="6553200" y="6356350"/>
            <a:ext cx="1799230" cy="365125"/>
          </a:xfrm>
        </p:spPr>
        <p:txBody>
          <a:bodyPr/>
          <a:lstStyle/>
          <a:p>
            <a:fld id="{2538E8B7-8BD9-9F48-9FB6-4E0DFEDB8449}" type="slidenum">
              <a:rPr lang="en-US" smtClean="0">
                <a:solidFill>
                  <a:prstClr val="black">
                    <a:tint val="75000"/>
                  </a:prstClr>
                </a:solidFill>
              </a:rPr>
              <a:pPr/>
              <a:t>42</a:t>
            </a:fld>
            <a:endParaRPr lang="en-US" dirty="0">
              <a:solidFill>
                <a:prstClr val="black">
                  <a:tint val="75000"/>
                </a:prstClr>
              </a:solidFill>
            </a:endParaRPr>
          </a:p>
        </p:txBody>
      </p:sp>
    </p:spTree>
    <p:extLst>
      <p:ext uri="{BB962C8B-B14F-4D97-AF65-F5344CB8AC3E}">
        <p14:creationId xmlns:p14="http://schemas.microsoft.com/office/powerpoint/2010/main" xmlns="" val="18544575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190500"/>
            <a:ext cx="8229600" cy="228600"/>
          </a:xfrm>
        </p:spPr>
        <p:txBody>
          <a:bodyPr>
            <a:noAutofit/>
          </a:bodyPr>
          <a:lstStyle/>
          <a:p>
            <a:r>
              <a:rPr lang="en-US" sz="2000" b="1" dirty="0" smtClean="0">
                <a:latin typeface="Arial" panose="020B0604020202020204" pitchFamily="34" charset="0"/>
                <a:cs typeface="Arial" panose="020B0604020202020204" pitchFamily="34" charset="0"/>
              </a:rPr>
              <a:t>BUDGET AND EXPENDITURE</a:t>
            </a:r>
          </a:p>
        </p:txBody>
      </p:sp>
      <p:graphicFrame>
        <p:nvGraphicFramePr>
          <p:cNvPr id="6" name="Table 5"/>
          <p:cNvGraphicFramePr>
            <a:graphicFrameLocks noGrp="1"/>
          </p:cNvGraphicFramePr>
          <p:nvPr>
            <p:extLst>
              <p:ext uri="{D42A27DB-BD31-4B8C-83A1-F6EECF244321}">
                <p14:modId xmlns:p14="http://schemas.microsoft.com/office/powerpoint/2010/main" xmlns="" val="1614977816"/>
              </p:ext>
            </p:extLst>
          </p:nvPr>
        </p:nvGraphicFramePr>
        <p:xfrm>
          <a:off x="228598" y="529428"/>
          <a:ext cx="8664575" cy="2458701"/>
        </p:xfrm>
        <a:graphic>
          <a:graphicData uri="http://schemas.openxmlformats.org/drawingml/2006/table">
            <a:tbl>
              <a:tblPr firstRow="1" bandRow="1"/>
              <a:tblGrid>
                <a:gridCol w="2726871">
                  <a:extLst>
                    <a:ext uri="{9D8B030D-6E8A-4147-A177-3AD203B41FA5}">
                      <a16:colId xmlns:a16="http://schemas.microsoft.com/office/drawing/2014/main" xmlns="" val="20000"/>
                    </a:ext>
                  </a:extLst>
                </a:gridCol>
                <a:gridCol w="1616529">
                  <a:extLst>
                    <a:ext uri="{9D8B030D-6E8A-4147-A177-3AD203B41FA5}">
                      <a16:colId xmlns:a16="http://schemas.microsoft.com/office/drawing/2014/main" xmlns="" val="20001"/>
                    </a:ext>
                  </a:extLst>
                </a:gridCol>
                <a:gridCol w="1371600">
                  <a:extLst>
                    <a:ext uri="{9D8B030D-6E8A-4147-A177-3AD203B41FA5}">
                      <a16:colId xmlns:a16="http://schemas.microsoft.com/office/drawing/2014/main" xmlns="" val="20002"/>
                    </a:ext>
                  </a:extLst>
                </a:gridCol>
                <a:gridCol w="1447800">
                  <a:extLst>
                    <a:ext uri="{9D8B030D-6E8A-4147-A177-3AD203B41FA5}">
                      <a16:colId xmlns:a16="http://schemas.microsoft.com/office/drawing/2014/main" xmlns="" val="20003"/>
                    </a:ext>
                  </a:extLst>
                </a:gridCol>
                <a:gridCol w="1501775">
                  <a:extLst>
                    <a:ext uri="{9D8B030D-6E8A-4147-A177-3AD203B41FA5}">
                      <a16:colId xmlns:a16="http://schemas.microsoft.com/office/drawing/2014/main" xmlns="" val="20004"/>
                    </a:ext>
                  </a:extLst>
                </a:gridCol>
              </a:tblGrid>
              <a:tr h="542922">
                <a:tc>
                  <a:txBody>
                    <a:bodyPr/>
                    <a:lstStyle>
                      <a:lvl1pPr marL="0" algn="l" defTabSz="914400" rtl="0" eaLnBrk="1" latinLnBrk="0" hangingPunct="1">
                        <a:defRPr sz="1800" b="1" kern="1200">
                          <a:solidFill>
                            <a:schemeClr val="tx1"/>
                          </a:solidFill>
                          <a:latin typeface="Arial"/>
                          <a:cs typeface="Arial"/>
                        </a:defRPr>
                      </a:lvl1pPr>
                      <a:lvl2pPr marL="457200" algn="l" defTabSz="914400" rtl="0" eaLnBrk="1" latinLnBrk="0" hangingPunct="1">
                        <a:defRPr sz="1800" b="1" kern="1200">
                          <a:solidFill>
                            <a:schemeClr val="tx1"/>
                          </a:solidFill>
                          <a:latin typeface="Arial"/>
                          <a:cs typeface="Arial"/>
                        </a:defRPr>
                      </a:lvl2pPr>
                      <a:lvl3pPr marL="914400" algn="l" defTabSz="914400" rtl="0" eaLnBrk="1" latinLnBrk="0" hangingPunct="1">
                        <a:defRPr sz="1800" b="1" kern="1200">
                          <a:solidFill>
                            <a:schemeClr val="tx1"/>
                          </a:solidFill>
                          <a:latin typeface="Arial"/>
                          <a:cs typeface="Arial"/>
                        </a:defRPr>
                      </a:lvl3pPr>
                      <a:lvl4pPr marL="1371600" algn="l" defTabSz="914400" rtl="0" eaLnBrk="1" latinLnBrk="0" hangingPunct="1">
                        <a:defRPr sz="1800" b="1" kern="1200">
                          <a:solidFill>
                            <a:schemeClr val="tx1"/>
                          </a:solidFill>
                          <a:latin typeface="Arial"/>
                          <a:cs typeface="Arial"/>
                        </a:defRPr>
                      </a:lvl4pPr>
                      <a:lvl5pPr marL="1828800" algn="l" defTabSz="914400" rtl="0" eaLnBrk="1" latinLnBrk="0" hangingPunct="1">
                        <a:defRPr sz="1800" b="1" kern="1200">
                          <a:solidFill>
                            <a:schemeClr val="tx1"/>
                          </a:solidFill>
                          <a:latin typeface="Arial"/>
                          <a:cs typeface="Arial"/>
                        </a:defRPr>
                      </a:lvl5pPr>
                      <a:lvl6pPr marL="2286000" algn="l" defTabSz="914400" rtl="0" eaLnBrk="1" latinLnBrk="0" hangingPunct="1">
                        <a:defRPr sz="1800" b="1" kern="1200">
                          <a:solidFill>
                            <a:schemeClr val="tx1"/>
                          </a:solidFill>
                          <a:latin typeface="Arial"/>
                          <a:cs typeface="Arial"/>
                        </a:defRPr>
                      </a:lvl6pPr>
                      <a:lvl7pPr marL="2743200" algn="l" defTabSz="914400" rtl="0" eaLnBrk="1" latinLnBrk="0" hangingPunct="1">
                        <a:defRPr sz="1800" b="1" kern="1200">
                          <a:solidFill>
                            <a:schemeClr val="tx1"/>
                          </a:solidFill>
                          <a:latin typeface="Arial"/>
                          <a:cs typeface="Arial"/>
                        </a:defRPr>
                      </a:lvl7pPr>
                      <a:lvl8pPr marL="3200400" algn="l" defTabSz="914400" rtl="0" eaLnBrk="1" latinLnBrk="0" hangingPunct="1">
                        <a:defRPr sz="1800" b="1" kern="1200">
                          <a:solidFill>
                            <a:schemeClr val="tx1"/>
                          </a:solidFill>
                          <a:latin typeface="Arial"/>
                          <a:cs typeface="Arial"/>
                        </a:defRPr>
                      </a:lvl8pPr>
                      <a:lvl9pPr marL="3657600" algn="l" defTabSz="914400" rtl="0" eaLnBrk="1" latinLnBrk="0" hangingPunct="1">
                        <a:defRPr sz="1800" b="1" kern="1200">
                          <a:solidFill>
                            <a:schemeClr val="tx1"/>
                          </a:solidFill>
                          <a:latin typeface="Arial"/>
                          <a:cs typeface="Arial"/>
                        </a:defRPr>
                      </a:lvl9pPr>
                    </a:lstStyle>
                    <a:p>
                      <a:pPr marL="268288" marR="0" lvl="0" indent="-268288" algn="ctr"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cs typeface="Arial" charset="0"/>
                        </a:rPr>
                        <a:t>Budget Item</a:t>
                      </a:r>
                      <a:endParaRPr kumimoji="0" lang="en-US" sz="1200" b="0" i="0" u="none" strike="noStrike" cap="none" normalizeH="0" baseline="0" dirty="0" smtClean="0">
                        <a:ln>
                          <a:noFill/>
                        </a:ln>
                        <a:solidFill>
                          <a:schemeClr val="tx1"/>
                        </a:solidFill>
                        <a:effectLst/>
                        <a:latin typeface="Arial" charset="0"/>
                        <a:cs typeface="Arial" charset="0"/>
                      </a:endParaRPr>
                    </a:p>
                  </a:txBody>
                  <a:tcPr marL="91421" marR="91421" marT="45684" marB="456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b="1" kern="1200">
                          <a:solidFill>
                            <a:schemeClr val="tx1"/>
                          </a:solidFill>
                          <a:latin typeface="Arial"/>
                          <a:cs typeface="Arial"/>
                        </a:defRPr>
                      </a:lvl1pPr>
                      <a:lvl2pPr marL="457200" algn="l" defTabSz="914400" rtl="0" eaLnBrk="1" latinLnBrk="0" hangingPunct="1">
                        <a:defRPr sz="1800" b="1" kern="1200">
                          <a:solidFill>
                            <a:schemeClr val="tx1"/>
                          </a:solidFill>
                          <a:latin typeface="Arial"/>
                          <a:cs typeface="Arial"/>
                        </a:defRPr>
                      </a:lvl2pPr>
                      <a:lvl3pPr marL="914400" algn="l" defTabSz="914400" rtl="0" eaLnBrk="1" latinLnBrk="0" hangingPunct="1">
                        <a:defRPr sz="1800" b="1" kern="1200">
                          <a:solidFill>
                            <a:schemeClr val="tx1"/>
                          </a:solidFill>
                          <a:latin typeface="Arial"/>
                          <a:cs typeface="Arial"/>
                        </a:defRPr>
                      </a:lvl3pPr>
                      <a:lvl4pPr marL="1371600" algn="l" defTabSz="914400" rtl="0" eaLnBrk="1" latinLnBrk="0" hangingPunct="1">
                        <a:defRPr sz="1800" b="1" kern="1200">
                          <a:solidFill>
                            <a:schemeClr val="tx1"/>
                          </a:solidFill>
                          <a:latin typeface="Arial"/>
                          <a:cs typeface="Arial"/>
                        </a:defRPr>
                      </a:lvl4pPr>
                      <a:lvl5pPr marL="1828800" algn="l" defTabSz="914400" rtl="0" eaLnBrk="1" latinLnBrk="0" hangingPunct="1">
                        <a:defRPr sz="1800" b="1" kern="1200">
                          <a:solidFill>
                            <a:schemeClr val="tx1"/>
                          </a:solidFill>
                          <a:latin typeface="Arial"/>
                          <a:cs typeface="Arial"/>
                        </a:defRPr>
                      </a:lvl5pPr>
                      <a:lvl6pPr marL="2286000" algn="l" defTabSz="914400" rtl="0" eaLnBrk="1" latinLnBrk="0" hangingPunct="1">
                        <a:defRPr sz="1800" b="1" kern="1200">
                          <a:solidFill>
                            <a:schemeClr val="tx1"/>
                          </a:solidFill>
                          <a:latin typeface="Arial"/>
                          <a:cs typeface="Arial"/>
                        </a:defRPr>
                      </a:lvl6pPr>
                      <a:lvl7pPr marL="2743200" algn="l" defTabSz="914400" rtl="0" eaLnBrk="1" latinLnBrk="0" hangingPunct="1">
                        <a:defRPr sz="1800" b="1" kern="1200">
                          <a:solidFill>
                            <a:schemeClr val="tx1"/>
                          </a:solidFill>
                          <a:latin typeface="Arial"/>
                          <a:cs typeface="Arial"/>
                        </a:defRPr>
                      </a:lvl7pPr>
                      <a:lvl8pPr marL="3200400" algn="l" defTabSz="914400" rtl="0" eaLnBrk="1" latinLnBrk="0" hangingPunct="1">
                        <a:defRPr sz="1800" b="1" kern="1200">
                          <a:solidFill>
                            <a:schemeClr val="tx1"/>
                          </a:solidFill>
                          <a:latin typeface="Arial"/>
                          <a:cs typeface="Arial"/>
                        </a:defRPr>
                      </a:lvl8pPr>
                      <a:lvl9pPr marL="3657600" algn="l" defTabSz="914400" rtl="0" eaLnBrk="1" latinLnBrk="0" hangingPunct="1">
                        <a:defRPr sz="1800" b="1" kern="1200">
                          <a:solidFill>
                            <a:schemeClr val="tx1"/>
                          </a:solidFill>
                          <a:latin typeface="Arial"/>
                          <a:cs typeface="Arial"/>
                        </a:defRPr>
                      </a:lvl9pPr>
                    </a:lstStyle>
                    <a:p>
                      <a:pPr marL="268288" marR="0" lvl="0" indent="-268288" algn="ctr"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cs typeface="Arial" charset="0"/>
                        </a:rPr>
                        <a:t>Budget </a:t>
                      </a:r>
                    </a:p>
                    <a:p>
                      <a:pPr marL="268288" marR="0" lvl="0" indent="-268288" algn="ctr"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cs typeface="Arial" charset="0"/>
                        </a:rPr>
                        <a:t>2018/19                        </a:t>
                      </a:r>
                    </a:p>
                  </a:txBody>
                  <a:tcPr marL="91421" marR="91421" marT="45684" marB="456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b="1" kern="1200">
                          <a:solidFill>
                            <a:schemeClr val="tx1"/>
                          </a:solidFill>
                          <a:latin typeface="Arial"/>
                          <a:cs typeface="Arial"/>
                        </a:defRPr>
                      </a:lvl1pPr>
                      <a:lvl2pPr marL="457200" algn="l" defTabSz="914400" rtl="0" eaLnBrk="1" latinLnBrk="0" hangingPunct="1">
                        <a:defRPr sz="1800" b="1" kern="1200">
                          <a:solidFill>
                            <a:schemeClr val="tx1"/>
                          </a:solidFill>
                          <a:latin typeface="Arial"/>
                          <a:cs typeface="Arial"/>
                        </a:defRPr>
                      </a:lvl2pPr>
                      <a:lvl3pPr marL="914400" algn="l" defTabSz="914400" rtl="0" eaLnBrk="1" latinLnBrk="0" hangingPunct="1">
                        <a:defRPr sz="1800" b="1" kern="1200">
                          <a:solidFill>
                            <a:schemeClr val="tx1"/>
                          </a:solidFill>
                          <a:latin typeface="Arial"/>
                          <a:cs typeface="Arial"/>
                        </a:defRPr>
                      </a:lvl3pPr>
                      <a:lvl4pPr marL="1371600" algn="l" defTabSz="914400" rtl="0" eaLnBrk="1" latinLnBrk="0" hangingPunct="1">
                        <a:defRPr sz="1800" b="1" kern="1200">
                          <a:solidFill>
                            <a:schemeClr val="tx1"/>
                          </a:solidFill>
                          <a:latin typeface="Arial"/>
                          <a:cs typeface="Arial"/>
                        </a:defRPr>
                      </a:lvl4pPr>
                      <a:lvl5pPr marL="1828800" algn="l" defTabSz="914400" rtl="0" eaLnBrk="1" latinLnBrk="0" hangingPunct="1">
                        <a:defRPr sz="1800" b="1" kern="1200">
                          <a:solidFill>
                            <a:schemeClr val="tx1"/>
                          </a:solidFill>
                          <a:latin typeface="Arial"/>
                          <a:cs typeface="Arial"/>
                        </a:defRPr>
                      </a:lvl5pPr>
                      <a:lvl6pPr marL="2286000" algn="l" defTabSz="914400" rtl="0" eaLnBrk="1" latinLnBrk="0" hangingPunct="1">
                        <a:defRPr sz="1800" b="1" kern="1200">
                          <a:solidFill>
                            <a:schemeClr val="tx1"/>
                          </a:solidFill>
                          <a:latin typeface="Arial"/>
                          <a:cs typeface="Arial"/>
                        </a:defRPr>
                      </a:lvl6pPr>
                      <a:lvl7pPr marL="2743200" algn="l" defTabSz="914400" rtl="0" eaLnBrk="1" latinLnBrk="0" hangingPunct="1">
                        <a:defRPr sz="1800" b="1" kern="1200">
                          <a:solidFill>
                            <a:schemeClr val="tx1"/>
                          </a:solidFill>
                          <a:latin typeface="Arial"/>
                          <a:cs typeface="Arial"/>
                        </a:defRPr>
                      </a:lvl7pPr>
                      <a:lvl8pPr marL="3200400" algn="l" defTabSz="914400" rtl="0" eaLnBrk="1" latinLnBrk="0" hangingPunct="1">
                        <a:defRPr sz="1800" b="1" kern="1200">
                          <a:solidFill>
                            <a:schemeClr val="tx1"/>
                          </a:solidFill>
                          <a:latin typeface="Arial"/>
                          <a:cs typeface="Arial"/>
                        </a:defRPr>
                      </a:lvl8pPr>
                      <a:lvl9pPr marL="3657600" algn="l" defTabSz="914400" rtl="0" eaLnBrk="1" latinLnBrk="0" hangingPunct="1">
                        <a:defRPr sz="1800" b="1" kern="1200">
                          <a:solidFill>
                            <a:schemeClr val="tx1"/>
                          </a:solidFill>
                          <a:latin typeface="Arial"/>
                          <a:cs typeface="Arial"/>
                        </a:defRPr>
                      </a:lvl9pPr>
                    </a:lstStyle>
                    <a:p>
                      <a:pPr marL="268288" marR="0" lvl="0" indent="-268288" algn="ctr"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cs typeface="Arial" charset="0"/>
                        </a:rPr>
                        <a:t>Actual </a:t>
                      </a:r>
                    </a:p>
                    <a:p>
                      <a:pPr marL="268288" marR="0" lvl="0" indent="-268288" algn="ctr"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cs typeface="Arial" charset="0"/>
                        </a:rPr>
                        <a:t>Expenditure YTD  (R)                          </a:t>
                      </a:r>
                      <a:endParaRPr kumimoji="0" lang="en-US" sz="1200" b="0" i="0" u="none" strike="noStrike" cap="none" normalizeH="0" baseline="0" dirty="0" smtClean="0">
                        <a:ln>
                          <a:noFill/>
                        </a:ln>
                        <a:solidFill>
                          <a:schemeClr val="tx1"/>
                        </a:solidFill>
                        <a:effectLst/>
                        <a:latin typeface="Arial" charset="0"/>
                        <a:cs typeface="Arial" charset="0"/>
                      </a:endParaRPr>
                    </a:p>
                  </a:txBody>
                  <a:tcPr marL="91421" marR="91421" marT="45684" marB="456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b="1" kern="1200">
                          <a:solidFill>
                            <a:schemeClr val="tx1"/>
                          </a:solidFill>
                          <a:latin typeface="Arial"/>
                          <a:cs typeface="Arial"/>
                        </a:defRPr>
                      </a:lvl1pPr>
                      <a:lvl2pPr marL="457200" algn="l" defTabSz="914400" rtl="0" eaLnBrk="1" latinLnBrk="0" hangingPunct="1">
                        <a:defRPr sz="1800" b="1" kern="1200">
                          <a:solidFill>
                            <a:schemeClr val="tx1"/>
                          </a:solidFill>
                          <a:latin typeface="Arial"/>
                          <a:cs typeface="Arial"/>
                        </a:defRPr>
                      </a:lvl2pPr>
                      <a:lvl3pPr marL="914400" algn="l" defTabSz="914400" rtl="0" eaLnBrk="1" latinLnBrk="0" hangingPunct="1">
                        <a:defRPr sz="1800" b="1" kern="1200">
                          <a:solidFill>
                            <a:schemeClr val="tx1"/>
                          </a:solidFill>
                          <a:latin typeface="Arial"/>
                          <a:cs typeface="Arial"/>
                        </a:defRPr>
                      </a:lvl3pPr>
                      <a:lvl4pPr marL="1371600" algn="l" defTabSz="914400" rtl="0" eaLnBrk="1" latinLnBrk="0" hangingPunct="1">
                        <a:defRPr sz="1800" b="1" kern="1200">
                          <a:solidFill>
                            <a:schemeClr val="tx1"/>
                          </a:solidFill>
                          <a:latin typeface="Arial"/>
                          <a:cs typeface="Arial"/>
                        </a:defRPr>
                      </a:lvl4pPr>
                      <a:lvl5pPr marL="1828800" algn="l" defTabSz="914400" rtl="0" eaLnBrk="1" latinLnBrk="0" hangingPunct="1">
                        <a:defRPr sz="1800" b="1" kern="1200">
                          <a:solidFill>
                            <a:schemeClr val="tx1"/>
                          </a:solidFill>
                          <a:latin typeface="Arial"/>
                          <a:cs typeface="Arial"/>
                        </a:defRPr>
                      </a:lvl5pPr>
                      <a:lvl6pPr marL="2286000" algn="l" defTabSz="914400" rtl="0" eaLnBrk="1" latinLnBrk="0" hangingPunct="1">
                        <a:defRPr sz="1800" b="1" kern="1200">
                          <a:solidFill>
                            <a:schemeClr val="tx1"/>
                          </a:solidFill>
                          <a:latin typeface="Arial"/>
                          <a:cs typeface="Arial"/>
                        </a:defRPr>
                      </a:lvl6pPr>
                      <a:lvl7pPr marL="2743200" algn="l" defTabSz="914400" rtl="0" eaLnBrk="1" latinLnBrk="0" hangingPunct="1">
                        <a:defRPr sz="1800" b="1" kern="1200">
                          <a:solidFill>
                            <a:schemeClr val="tx1"/>
                          </a:solidFill>
                          <a:latin typeface="Arial"/>
                          <a:cs typeface="Arial"/>
                        </a:defRPr>
                      </a:lvl7pPr>
                      <a:lvl8pPr marL="3200400" algn="l" defTabSz="914400" rtl="0" eaLnBrk="1" latinLnBrk="0" hangingPunct="1">
                        <a:defRPr sz="1800" b="1" kern="1200">
                          <a:solidFill>
                            <a:schemeClr val="tx1"/>
                          </a:solidFill>
                          <a:latin typeface="Arial"/>
                          <a:cs typeface="Arial"/>
                        </a:defRPr>
                      </a:lvl8pPr>
                      <a:lvl9pPr marL="3657600" algn="l" defTabSz="914400" rtl="0" eaLnBrk="1" latinLnBrk="0" hangingPunct="1">
                        <a:defRPr sz="1800" b="1" kern="1200">
                          <a:solidFill>
                            <a:schemeClr val="tx1"/>
                          </a:solidFill>
                          <a:latin typeface="Arial"/>
                          <a:cs typeface="Arial"/>
                        </a:defRPr>
                      </a:lvl9pPr>
                    </a:lstStyle>
                    <a:p>
                      <a:pPr marL="268288" marR="0" lvl="0" indent="-268288" algn="ctr"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cs typeface="Arial" charset="0"/>
                        </a:rPr>
                        <a:t>2018/19</a:t>
                      </a:r>
                    </a:p>
                    <a:p>
                      <a:pPr marL="268288" marR="0" lvl="0" indent="-268288" algn="ctr"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cs typeface="Arial" charset="0"/>
                        </a:rPr>
                        <a:t>Savings/ </a:t>
                      </a:r>
                    </a:p>
                    <a:p>
                      <a:pPr marL="268288" marR="0" lvl="0" indent="-268288" algn="ctr"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cs typeface="Arial" charset="0"/>
                        </a:rPr>
                        <a:t>Overspending </a:t>
                      </a:r>
                      <a:endParaRPr kumimoji="0" lang="en-US" sz="1200" b="0" i="0" u="none" strike="noStrike" cap="none" normalizeH="0" baseline="0" dirty="0" smtClean="0">
                        <a:ln>
                          <a:noFill/>
                        </a:ln>
                        <a:solidFill>
                          <a:schemeClr val="tx1"/>
                        </a:solidFill>
                        <a:effectLst/>
                        <a:latin typeface="Arial" charset="0"/>
                        <a:cs typeface="Arial" charset="0"/>
                      </a:endParaRPr>
                    </a:p>
                  </a:txBody>
                  <a:tcPr marL="91421" marR="91421" marT="45684" marB="456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b="1" kern="1200">
                          <a:solidFill>
                            <a:schemeClr val="tx1"/>
                          </a:solidFill>
                          <a:latin typeface="Arial"/>
                          <a:cs typeface="Arial"/>
                        </a:defRPr>
                      </a:lvl1pPr>
                      <a:lvl2pPr marL="457200" algn="l" defTabSz="914400" rtl="0" eaLnBrk="1" latinLnBrk="0" hangingPunct="1">
                        <a:defRPr sz="1800" b="1" kern="1200">
                          <a:solidFill>
                            <a:schemeClr val="tx1"/>
                          </a:solidFill>
                          <a:latin typeface="Arial"/>
                          <a:cs typeface="Arial"/>
                        </a:defRPr>
                      </a:lvl2pPr>
                      <a:lvl3pPr marL="914400" algn="l" defTabSz="914400" rtl="0" eaLnBrk="1" latinLnBrk="0" hangingPunct="1">
                        <a:defRPr sz="1800" b="1" kern="1200">
                          <a:solidFill>
                            <a:schemeClr val="tx1"/>
                          </a:solidFill>
                          <a:latin typeface="Arial"/>
                          <a:cs typeface="Arial"/>
                        </a:defRPr>
                      </a:lvl3pPr>
                      <a:lvl4pPr marL="1371600" algn="l" defTabSz="914400" rtl="0" eaLnBrk="1" latinLnBrk="0" hangingPunct="1">
                        <a:defRPr sz="1800" b="1" kern="1200">
                          <a:solidFill>
                            <a:schemeClr val="tx1"/>
                          </a:solidFill>
                          <a:latin typeface="Arial"/>
                          <a:cs typeface="Arial"/>
                        </a:defRPr>
                      </a:lvl4pPr>
                      <a:lvl5pPr marL="1828800" algn="l" defTabSz="914400" rtl="0" eaLnBrk="1" latinLnBrk="0" hangingPunct="1">
                        <a:defRPr sz="1800" b="1" kern="1200">
                          <a:solidFill>
                            <a:schemeClr val="tx1"/>
                          </a:solidFill>
                          <a:latin typeface="Arial"/>
                          <a:cs typeface="Arial"/>
                        </a:defRPr>
                      </a:lvl5pPr>
                      <a:lvl6pPr marL="2286000" algn="l" defTabSz="914400" rtl="0" eaLnBrk="1" latinLnBrk="0" hangingPunct="1">
                        <a:defRPr sz="1800" b="1" kern="1200">
                          <a:solidFill>
                            <a:schemeClr val="tx1"/>
                          </a:solidFill>
                          <a:latin typeface="Arial"/>
                          <a:cs typeface="Arial"/>
                        </a:defRPr>
                      </a:lvl6pPr>
                      <a:lvl7pPr marL="2743200" algn="l" defTabSz="914400" rtl="0" eaLnBrk="1" latinLnBrk="0" hangingPunct="1">
                        <a:defRPr sz="1800" b="1" kern="1200">
                          <a:solidFill>
                            <a:schemeClr val="tx1"/>
                          </a:solidFill>
                          <a:latin typeface="Arial"/>
                          <a:cs typeface="Arial"/>
                        </a:defRPr>
                      </a:lvl7pPr>
                      <a:lvl8pPr marL="3200400" algn="l" defTabSz="914400" rtl="0" eaLnBrk="1" latinLnBrk="0" hangingPunct="1">
                        <a:defRPr sz="1800" b="1" kern="1200">
                          <a:solidFill>
                            <a:schemeClr val="tx1"/>
                          </a:solidFill>
                          <a:latin typeface="Arial"/>
                          <a:cs typeface="Arial"/>
                        </a:defRPr>
                      </a:lvl8pPr>
                      <a:lvl9pPr marL="3657600" algn="l" defTabSz="914400" rtl="0" eaLnBrk="1" latinLnBrk="0" hangingPunct="1">
                        <a:defRPr sz="1800" b="1" kern="1200">
                          <a:solidFill>
                            <a:schemeClr val="tx1"/>
                          </a:solidFill>
                          <a:latin typeface="Arial"/>
                          <a:cs typeface="Arial"/>
                        </a:defRPr>
                      </a:lvl9pPr>
                    </a:lstStyle>
                    <a:p>
                      <a:pPr marL="268288" marR="0" lvl="0" indent="-268288" algn="ctr"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cs typeface="Arial" charset="0"/>
                        </a:rPr>
                        <a:t>2018/19</a:t>
                      </a:r>
                    </a:p>
                    <a:p>
                      <a:pPr marL="268288" marR="0" lvl="0" indent="-268288" algn="ctr"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cs typeface="Arial" charset="0"/>
                        </a:rPr>
                        <a:t>Budget </a:t>
                      </a:r>
                    </a:p>
                    <a:p>
                      <a:pPr marL="268288" marR="0" lvl="0" indent="-268288" algn="ctr"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cs typeface="Arial" charset="0"/>
                        </a:rPr>
                        <a:t>Expenditure (%)</a:t>
                      </a:r>
                      <a:endParaRPr kumimoji="0" lang="en-US" sz="1200" b="0" i="0" u="none" strike="noStrike" cap="none" normalizeH="0" baseline="0" dirty="0" smtClean="0">
                        <a:ln>
                          <a:noFill/>
                        </a:ln>
                        <a:solidFill>
                          <a:schemeClr val="tx1"/>
                        </a:solidFill>
                        <a:effectLst/>
                        <a:latin typeface="Arial" charset="0"/>
                        <a:cs typeface="Arial" charset="0"/>
                      </a:endParaRPr>
                    </a:p>
                  </a:txBody>
                  <a:tcPr marL="91421" marR="91421" marT="45684" marB="456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359635">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268288" marR="0" lvl="0" indent="-268288" algn="l"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Compensation of Employees</a:t>
                      </a:r>
                    </a:p>
                  </a:txBody>
                  <a:tcPr marL="91421" marR="91421" marT="45681" marB="4568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222,428,000</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232,514,544</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-10,086,544</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104</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1"/>
                  </a:ext>
                </a:extLst>
              </a:tr>
              <a:tr h="310243">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268288" marR="0" lvl="0" indent="-268288" algn="l"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Goods and Services</a:t>
                      </a:r>
                    </a:p>
                  </a:txBody>
                  <a:tcPr marL="91421" marR="91421" marT="45681" marB="4568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13,530,000</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13,209,235</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320,765</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97</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2"/>
                  </a:ext>
                </a:extLst>
              </a:tr>
              <a:tr h="384598">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268288" marR="0" lvl="0" indent="-268288" algn="l"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Provincial &amp; Local Government</a:t>
                      </a:r>
                    </a:p>
                  </a:txBody>
                  <a:tcPr marL="91421" marR="91421" marT="45681" marB="4568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118000</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117,999</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0</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99</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4"/>
                  </a:ext>
                </a:extLst>
              </a:tr>
              <a:tr h="280238">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268288" marR="0" lvl="0" indent="-268288" algn="l"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Transfers &amp; Subsidies</a:t>
                      </a:r>
                    </a:p>
                  </a:txBody>
                  <a:tcPr marL="91421" marR="91421" marT="45681" marB="4568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153,000</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2,528,588</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-2,375,588</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1652</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5"/>
                  </a:ext>
                </a:extLst>
              </a:tr>
              <a:tr h="287526">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268288" marR="0" lvl="0" indent="-268288" algn="l"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Machinery and Equipment</a:t>
                      </a:r>
                    </a:p>
                  </a:txBody>
                  <a:tcPr marL="91421" marR="91421" marT="45681" marB="4568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4,510,000</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3,496,393</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1,013,607</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77</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6"/>
                  </a:ext>
                </a:extLst>
              </a:tr>
              <a:tr h="251317">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268288" marR="0" lvl="0" indent="-268288" algn="l"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1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TOTAL</a:t>
                      </a:r>
                    </a:p>
                  </a:txBody>
                  <a:tcPr marL="91421" marR="91421" marT="45684" marB="4568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r>
                        <a:rPr lang="en-US" sz="1100" b="1" i="0" u="none" strike="noStrike" dirty="0" smtClean="0">
                          <a:solidFill>
                            <a:srgbClr val="000000"/>
                          </a:solidFill>
                          <a:effectLst/>
                          <a:latin typeface="Arial" panose="020B0604020202020204" pitchFamily="34" charset="0"/>
                          <a:cs typeface="Arial" panose="020B0604020202020204" pitchFamily="34" charset="0"/>
                        </a:rPr>
                        <a:t>240,739,000</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r>
                        <a:rPr lang="en-US" sz="1100" b="1" i="0" u="none" strike="noStrike" dirty="0" smtClean="0">
                          <a:solidFill>
                            <a:srgbClr val="000000"/>
                          </a:solidFill>
                          <a:effectLst/>
                          <a:latin typeface="Arial" panose="020B0604020202020204" pitchFamily="34" charset="0"/>
                          <a:cs typeface="Arial" panose="020B0604020202020204" pitchFamily="34" charset="0"/>
                        </a:rPr>
                        <a:t>251,866,760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r>
                        <a:rPr lang="en-US" sz="1100" b="1" i="0" u="none" strike="noStrike" dirty="0" smtClean="0">
                          <a:solidFill>
                            <a:srgbClr val="000000"/>
                          </a:solidFill>
                          <a:effectLst/>
                          <a:latin typeface="Arial" panose="020B0604020202020204" pitchFamily="34" charset="0"/>
                          <a:cs typeface="Arial" panose="020B0604020202020204" pitchFamily="34" charset="0"/>
                        </a:rPr>
                        <a:t>104</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xmlns="" val="10007"/>
                  </a:ext>
                </a:extLst>
              </a:tr>
            </a:tbl>
          </a:graphicData>
        </a:graphic>
      </p:graphicFrame>
      <p:sp>
        <p:nvSpPr>
          <p:cNvPr id="3" name="Slide Number Placeholder 2"/>
          <p:cNvSpPr>
            <a:spLocks noGrp="1"/>
          </p:cNvSpPr>
          <p:nvPr>
            <p:ph type="sldNum" sz="quarter" idx="12"/>
          </p:nvPr>
        </p:nvSpPr>
        <p:spPr>
          <a:xfrm>
            <a:off x="7010400" y="6492875"/>
            <a:ext cx="2133600" cy="365125"/>
          </a:xfrm>
        </p:spPr>
        <p:txBody>
          <a:bodyPr/>
          <a:lstStyle/>
          <a:p>
            <a:fld id="{2538E8B7-8BD9-9F48-9FB6-4E0DFEDB8449}" type="slidenum">
              <a:rPr lang="en-US" b="1" smtClean="0">
                <a:solidFill>
                  <a:schemeClr val="tx1"/>
                </a:solidFill>
              </a:rPr>
              <a:pPr/>
              <a:t>43</a:t>
            </a:fld>
            <a:endParaRPr lang="en-US" b="1"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1660149904"/>
              </p:ext>
            </p:extLst>
          </p:nvPr>
        </p:nvGraphicFramePr>
        <p:xfrm>
          <a:off x="228597" y="3098457"/>
          <a:ext cx="8664575" cy="2344040"/>
        </p:xfrm>
        <a:graphic>
          <a:graphicData uri="http://schemas.openxmlformats.org/drawingml/2006/table">
            <a:tbl>
              <a:tblPr firstRow="1" bandRow="1"/>
              <a:tblGrid>
                <a:gridCol w="2748417">
                  <a:extLst>
                    <a:ext uri="{9D8B030D-6E8A-4147-A177-3AD203B41FA5}">
                      <a16:colId xmlns:a16="http://schemas.microsoft.com/office/drawing/2014/main" xmlns="" val="2868878744"/>
                    </a:ext>
                  </a:extLst>
                </a:gridCol>
                <a:gridCol w="1594983">
                  <a:extLst>
                    <a:ext uri="{9D8B030D-6E8A-4147-A177-3AD203B41FA5}">
                      <a16:colId xmlns:a16="http://schemas.microsoft.com/office/drawing/2014/main" xmlns="" val="1156866641"/>
                    </a:ext>
                  </a:extLst>
                </a:gridCol>
                <a:gridCol w="1371600">
                  <a:extLst>
                    <a:ext uri="{9D8B030D-6E8A-4147-A177-3AD203B41FA5}">
                      <a16:colId xmlns:a16="http://schemas.microsoft.com/office/drawing/2014/main" xmlns="" val="4010505228"/>
                    </a:ext>
                  </a:extLst>
                </a:gridCol>
                <a:gridCol w="1447800">
                  <a:extLst>
                    <a:ext uri="{9D8B030D-6E8A-4147-A177-3AD203B41FA5}">
                      <a16:colId xmlns:a16="http://schemas.microsoft.com/office/drawing/2014/main" xmlns="" val="4104850469"/>
                    </a:ext>
                  </a:extLst>
                </a:gridCol>
                <a:gridCol w="1501775">
                  <a:extLst>
                    <a:ext uri="{9D8B030D-6E8A-4147-A177-3AD203B41FA5}">
                      <a16:colId xmlns:a16="http://schemas.microsoft.com/office/drawing/2014/main" xmlns="" val="1046119487"/>
                    </a:ext>
                  </a:extLst>
                </a:gridCol>
              </a:tblGrid>
              <a:tr h="536392">
                <a:tc>
                  <a:txBody>
                    <a:bodyPr/>
                    <a:lstStyle>
                      <a:lvl1pPr marL="0" algn="l" defTabSz="914400" rtl="0" eaLnBrk="1" latinLnBrk="0" hangingPunct="1">
                        <a:defRPr sz="1800" b="1" kern="1200">
                          <a:solidFill>
                            <a:schemeClr val="tx1"/>
                          </a:solidFill>
                          <a:latin typeface="Arial"/>
                          <a:cs typeface="Arial"/>
                        </a:defRPr>
                      </a:lvl1pPr>
                      <a:lvl2pPr marL="457200" algn="l" defTabSz="914400" rtl="0" eaLnBrk="1" latinLnBrk="0" hangingPunct="1">
                        <a:defRPr sz="1800" b="1" kern="1200">
                          <a:solidFill>
                            <a:schemeClr val="tx1"/>
                          </a:solidFill>
                          <a:latin typeface="Arial"/>
                          <a:cs typeface="Arial"/>
                        </a:defRPr>
                      </a:lvl2pPr>
                      <a:lvl3pPr marL="914400" algn="l" defTabSz="914400" rtl="0" eaLnBrk="1" latinLnBrk="0" hangingPunct="1">
                        <a:defRPr sz="1800" b="1" kern="1200">
                          <a:solidFill>
                            <a:schemeClr val="tx1"/>
                          </a:solidFill>
                          <a:latin typeface="Arial"/>
                          <a:cs typeface="Arial"/>
                        </a:defRPr>
                      </a:lvl3pPr>
                      <a:lvl4pPr marL="1371600" algn="l" defTabSz="914400" rtl="0" eaLnBrk="1" latinLnBrk="0" hangingPunct="1">
                        <a:defRPr sz="1800" b="1" kern="1200">
                          <a:solidFill>
                            <a:schemeClr val="tx1"/>
                          </a:solidFill>
                          <a:latin typeface="Arial"/>
                          <a:cs typeface="Arial"/>
                        </a:defRPr>
                      </a:lvl4pPr>
                      <a:lvl5pPr marL="1828800" algn="l" defTabSz="914400" rtl="0" eaLnBrk="1" latinLnBrk="0" hangingPunct="1">
                        <a:defRPr sz="1800" b="1" kern="1200">
                          <a:solidFill>
                            <a:schemeClr val="tx1"/>
                          </a:solidFill>
                          <a:latin typeface="Arial"/>
                          <a:cs typeface="Arial"/>
                        </a:defRPr>
                      </a:lvl5pPr>
                      <a:lvl6pPr marL="2286000" algn="l" defTabSz="914400" rtl="0" eaLnBrk="1" latinLnBrk="0" hangingPunct="1">
                        <a:defRPr sz="1800" b="1" kern="1200">
                          <a:solidFill>
                            <a:schemeClr val="tx1"/>
                          </a:solidFill>
                          <a:latin typeface="Arial"/>
                          <a:cs typeface="Arial"/>
                        </a:defRPr>
                      </a:lvl6pPr>
                      <a:lvl7pPr marL="2743200" algn="l" defTabSz="914400" rtl="0" eaLnBrk="1" latinLnBrk="0" hangingPunct="1">
                        <a:defRPr sz="1800" b="1" kern="1200">
                          <a:solidFill>
                            <a:schemeClr val="tx1"/>
                          </a:solidFill>
                          <a:latin typeface="Arial"/>
                          <a:cs typeface="Arial"/>
                        </a:defRPr>
                      </a:lvl7pPr>
                      <a:lvl8pPr marL="3200400" algn="l" defTabSz="914400" rtl="0" eaLnBrk="1" latinLnBrk="0" hangingPunct="1">
                        <a:defRPr sz="1800" b="1" kern="1200">
                          <a:solidFill>
                            <a:schemeClr val="tx1"/>
                          </a:solidFill>
                          <a:latin typeface="Arial"/>
                          <a:cs typeface="Arial"/>
                        </a:defRPr>
                      </a:lvl8pPr>
                      <a:lvl9pPr marL="3657600" algn="l" defTabSz="914400" rtl="0" eaLnBrk="1" latinLnBrk="0" hangingPunct="1">
                        <a:defRPr sz="1800" b="1" kern="1200">
                          <a:solidFill>
                            <a:schemeClr val="tx1"/>
                          </a:solidFill>
                          <a:latin typeface="Arial"/>
                          <a:cs typeface="Arial"/>
                        </a:defRPr>
                      </a:lvl9pPr>
                    </a:lstStyle>
                    <a:p>
                      <a:pPr marL="268288" marR="0" lvl="0" indent="-268288" algn="ctr"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cs typeface="Arial" charset="0"/>
                        </a:rPr>
                        <a:t>Budget Item</a:t>
                      </a:r>
                      <a:endParaRPr kumimoji="0" lang="en-US" sz="1200" b="0" i="0" u="none" strike="noStrike" cap="none" normalizeH="0" baseline="0" dirty="0" smtClean="0">
                        <a:ln>
                          <a:noFill/>
                        </a:ln>
                        <a:solidFill>
                          <a:schemeClr val="tx1"/>
                        </a:solidFill>
                        <a:effectLst/>
                        <a:latin typeface="Arial" charset="0"/>
                        <a:cs typeface="Arial" charset="0"/>
                      </a:endParaRPr>
                    </a:p>
                  </a:txBody>
                  <a:tcPr marL="91421" marR="91421" marT="45684" marB="456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lvl1pPr marL="0" algn="l" defTabSz="914400" rtl="0" eaLnBrk="1" latinLnBrk="0" hangingPunct="1">
                        <a:defRPr sz="1800" b="1" kern="1200">
                          <a:solidFill>
                            <a:schemeClr val="tx1"/>
                          </a:solidFill>
                          <a:latin typeface="Arial"/>
                          <a:cs typeface="Arial"/>
                        </a:defRPr>
                      </a:lvl1pPr>
                      <a:lvl2pPr marL="457200" algn="l" defTabSz="914400" rtl="0" eaLnBrk="1" latinLnBrk="0" hangingPunct="1">
                        <a:defRPr sz="1800" b="1" kern="1200">
                          <a:solidFill>
                            <a:schemeClr val="tx1"/>
                          </a:solidFill>
                          <a:latin typeface="Arial"/>
                          <a:cs typeface="Arial"/>
                        </a:defRPr>
                      </a:lvl2pPr>
                      <a:lvl3pPr marL="914400" algn="l" defTabSz="914400" rtl="0" eaLnBrk="1" latinLnBrk="0" hangingPunct="1">
                        <a:defRPr sz="1800" b="1" kern="1200">
                          <a:solidFill>
                            <a:schemeClr val="tx1"/>
                          </a:solidFill>
                          <a:latin typeface="Arial"/>
                          <a:cs typeface="Arial"/>
                        </a:defRPr>
                      </a:lvl3pPr>
                      <a:lvl4pPr marL="1371600" algn="l" defTabSz="914400" rtl="0" eaLnBrk="1" latinLnBrk="0" hangingPunct="1">
                        <a:defRPr sz="1800" b="1" kern="1200">
                          <a:solidFill>
                            <a:schemeClr val="tx1"/>
                          </a:solidFill>
                          <a:latin typeface="Arial"/>
                          <a:cs typeface="Arial"/>
                        </a:defRPr>
                      </a:lvl4pPr>
                      <a:lvl5pPr marL="1828800" algn="l" defTabSz="914400" rtl="0" eaLnBrk="1" latinLnBrk="0" hangingPunct="1">
                        <a:defRPr sz="1800" b="1" kern="1200">
                          <a:solidFill>
                            <a:schemeClr val="tx1"/>
                          </a:solidFill>
                          <a:latin typeface="Arial"/>
                          <a:cs typeface="Arial"/>
                        </a:defRPr>
                      </a:lvl5pPr>
                      <a:lvl6pPr marL="2286000" algn="l" defTabSz="914400" rtl="0" eaLnBrk="1" latinLnBrk="0" hangingPunct="1">
                        <a:defRPr sz="1800" b="1" kern="1200">
                          <a:solidFill>
                            <a:schemeClr val="tx1"/>
                          </a:solidFill>
                          <a:latin typeface="Arial"/>
                          <a:cs typeface="Arial"/>
                        </a:defRPr>
                      </a:lvl6pPr>
                      <a:lvl7pPr marL="2743200" algn="l" defTabSz="914400" rtl="0" eaLnBrk="1" latinLnBrk="0" hangingPunct="1">
                        <a:defRPr sz="1800" b="1" kern="1200">
                          <a:solidFill>
                            <a:schemeClr val="tx1"/>
                          </a:solidFill>
                          <a:latin typeface="Arial"/>
                          <a:cs typeface="Arial"/>
                        </a:defRPr>
                      </a:lvl7pPr>
                      <a:lvl8pPr marL="3200400" algn="l" defTabSz="914400" rtl="0" eaLnBrk="1" latinLnBrk="0" hangingPunct="1">
                        <a:defRPr sz="1800" b="1" kern="1200">
                          <a:solidFill>
                            <a:schemeClr val="tx1"/>
                          </a:solidFill>
                          <a:latin typeface="Arial"/>
                          <a:cs typeface="Arial"/>
                        </a:defRPr>
                      </a:lvl8pPr>
                      <a:lvl9pPr marL="3657600" algn="l" defTabSz="914400" rtl="0" eaLnBrk="1" latinLnBrk="0" hangingPunct="1">
                        <a:defRPr sz="1800" b="1" kern="1200">
                          <a:solidFill>
                            <a:schemeClr val="tx1"/>
                          </a:solidFill>
                          <a:latin typeface="Arial"/>
                          <a:cs typeface="Arial"/>
                        </a:defRPr>
                      </a:lvl9pPr>
                    </a:lstStyle>
                    <a:p>
                      <a:pPr marL="268288" marR="0" lvl="0" indent="-268288" algn="ctr"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cs typeface="Arial" charset="0"/>
                        </a:rPr>
                        <a:t>Budget </a:t>
                      </a:r>
                    </a:p>
                    <a:p>
                      <a:pPr marL="268288" marR="0" lvl="0" indent="-268288" algn="ctr"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cs typeface="Arial" charset="0"/>
                        </a:rPr>
                        <a:t>2019/20                        </a:t>
                      </a:r>
                    </a:p>
                  </a:txBody>
                  <a:tcPr marL="91421" marR="91421" marT="45684" marB="456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lvl1pPr marL="0" algn="l" defTabSz="914400" rtl="0" eaLnBrk="1" latinLnBrk="0" hangingPunct="1">
                        <a:defRPr sz="1800" b="1" kern="1200">
                          <a:solidFill>
                            <a:schemeClr val="tx1"/>
                          </a:solidFill>
                          <a:latin typeface="Arial"/>
                          <a:cs typeface="Arial"/>
                        </a:defRPr>
                      </a:lvl1pPr>
                      <a:lvl2pPr marL="457200" algn="l" defTabSz="914400" rtl="0" eaLnBrk="1" latinLnBrk="0" hangingPunct="1">
                        <a:defRPr sz="1800" b="1" kern="1200">
                          <a:solidFill>
                            <a:schemeClr val="tx1"/>
                          </a:solidFill>
                          <a:latin typeface="Arial"/>
                          <a:cs typeface="Arial"/>
                        </a:defRPr>
                      </a:lvl2pPr>
                      <a:lvl3pPr marL="914400" algn="l" defTabSz="914400" rtl="0" eaLnBrk="1" latinLnBrk="0" hangingPunct="1">
                        <a:defRPr sz="1800" b="1" kern="1200">
                          <a:solidFill>
                            <a:schemeClr val="tx1"/>
                          </a:solidFill>
                          <a:latin typeface="Arial"/>
                          <a:cs typeface="Arial"/>
                        </a:defRPr>
                      </a:lvl3pPr>
                      <a:lvl4pPr marL="1371600" algn="l" defTabSz="914400" rtl="0" eaLnBrk="1" latinLnBrk="0" hangingPunct="1">
                        <a:defRPr sz="1800" b="1" kern="1200">
                          <a:solidFill>
                            <a:schemeClr val="tx1"/>
                          </a:solidFill>
                          <a:latin typeface="Arial"/>
                          <a:cs typeface="Arial"/>
                        </a:defRPr>
                      </a:lvl4pPr>
                      <a:lvl5pPr marL="1828800" algn="l" defTabSz="914400" rtl="0" eaLnBrk="1" latinLnBrk="0" hangingPunct="1">
                        <a:defRPr sz="1800" b="1" kern="1200">
                          <a:solidFill>
                            <a:schemeClr val="tx1"/>
                          </a:solidFill>
                          <a:latin typeface="Arial"/>
                          <a:cs typeface="Arial"/>
                        </a:defRPr>
                      </a:lvl5pPr>
                      <a:lvl6pPr marL="2286000" algn="l" defTabSz="914400" rtl="0" eaLnBrk="1" latinLnBrk="0" hangingPunct="1">
                        <a:defRPr sz="1800" b="1" kern="1200">
                          <a:solidFill>
                            <a:schemeClr val="tx1"/>
                          </a:solidFill>
                          <a:latin typeface="Arial"/>
                          <a:cs typeface="Arial"/>
                        </a:defRPr>
                      </a:lvl6pPr>
                      <a:lvl7pPr marL="2743200" algn="l" defTabSz="914400" rtl="0" eaLnBrk="1" latinLnBrk="0" hangingPunct="1">
                        <a:defRPr sz="1800" b="1" kern="1200">
                          <a:solidFill>
                            <a:schemeClr val="tx1"/>
                          </a:solidFill>
                          <a:latin typeface="Arial"/>
                          <a:cs typeface="Arial"/>
                        </a:defRPr>
                      </a:lvl7pPr>
                      <a:lvl8pPr marL="3200400" algn="l" defTabSz="914400" rtl="0" eaLnBrk="1" latinLnBrk="0" hangingPunct="1">
                        <a:defRPr sz="1800" b="1" kern="1200">
                          <a:solidFill>
                            <a:schemeClr val="tx1"/>
                          </a:solidFill>
                          <a:latin typeface="Arial"/>
                          <a:cs typeface="Arial"/>
                        </a:defRPr>
                      </a:lvl8pPr>
                      <a:lvl9pPr marL="3657600" algn="l" defTabSz="914400" rtl="0" eaLnBrk="1" latinLnBrk="0" hangingPunct="1">
                        <a:defRPr sz="1800" b="1" kern="1200">
                          <a:solidFill>
                            <a:schemeClr val="tx1"/>
                          </a:solidFill>
                          <a:latin typeface="Arial"/>
                          <a:cs typeface="Arial"/>
                        </a:defRPr>
                      </a:lvl9pPr>
                    </a:lstStyle>
                    <a:p>
                      <a:pPr marL="268288" marR="0" lvl="0" indent="-268288" algn="ctr"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cs typeface="Arial" charset="0"/>
                        </a:rPr>
                        <a:t>Actual </a:t>
                      </a:r>
                    </a:p>
                    <a:p>
                      <a:pPr marL="268288" marR="0" lvl="0" indent="-268288" algn="ctr"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cs typeface="Arial" charset="0"/>
                        </a:rPr>
                        <a:t>Expenditure YTD  (R)                          </a:t>
                      </a:r>
                      <a:endParaRPr kumimoji="0" lang="en-US" sz="1200" b="0" i="0" u="none" strike="noStrike" cap="none" normalizeH="0" baseline="0" dirty="0" smtClean="0">
                        <a:ln>
                          <a:noFill/>
                        </a:ln>
                        <a:solidFill>
                          <a:schemeClr val="tx1"/>
                        </a:solidFill>
                        <a:effectLst/>
                        <a:latin typeface="Arial" charset="0"/>
                        <a:cs typeface="Arial" charset="0"/>
                      </a:endParaRPr>
                    </a:p>
                  </a:txBody>
                  <a:tcPr marL="91421" marR="91421" marT="45684" marB="456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lvl1pPr marL="0" algn="l" defTabSz="914400" rtl="0" eaLnBrk="1" latinLnBrk="0" hangingPunct="1">
                        <a:defRPr sz="1800" b="1" kern="1200">
                          <a:solidFill>
                            <a:schemeClr val="tx1"/>
                          </a:solidFill>
                          <a:latin typeface="Arial"/>
                          <a:cs typeface="Arial"/>
                        </a:defRPr>
                      </a:lvl1pPr>
                      <a:lvl2pPr marL="457200" algn="l" defTabSz="914400" rtl="0" eaLnBrk="1" latinLnBrk="0" hangingPunct="1">
                        <a:defRPr sz="1800" b="1" kern="1200">
                          <a:solidFill>
                            <a:schemeClr val="tx1"/>
                          </a:solidFill>
                          <a:latin typeface="Arial"/>
                          <a:cs typeface="Arial"/>
                        </a:defRPr>
                      </a:lvl2pPr>
                      <a:lvl3pPr marL="914400" algn="l" defTabSz="914400" rtl="0" eaLnBrk="1" latinLnBrk="0" hangingPunct="1">
                        <a:defRPr sz="1800" b="1" kern="1200">
                          <a:solidFill>
                            <a:schemeClr val="tx1"/>
                          </a:solidFill>
                          <a:latin typeface="Arial"/>
                          <a:cs typeface="Arial"/>
                        </a:defRPr>
                      </a:lvl3pPr>
                      <a:lvl4pPr marL="1371600" algn="l" defTabSz="914400" rtl="0" eaLnBrk="1" latinLnBrk="0" hangingPunct="1">
                        <a:defRPr sz="1800" b="1" kern="1200">
                          <a:solidFill>
                            <a:schemeClr val="tx1"/>
                          </a:solidFill>
                          <a:latin typeface="Arial"/>
                          <a:cs typeface="Arial"/>
                        </a:defRPr>
                      </a:lvl4pPr>
                      <a:lvl5pPr marL="1828800" algn="l" defTabSz="914400" rtl="0" eaLnBrk="1" latinLnBrk="0" hangingPunct="1">
                        <a:defRPr sz="1800" b="1" kern="1200">
                          <a:solidFill>
                            <a:schemeClr val="tx1"/>
                          </a:solidFill>
                          <a:latin typeface="Arial"/>
                          <a:cs typeface="Arial"/>
                        </a:defRPr>
                      </a:lvl5pPr>
                      <a:lvl6pPr marL="2286000" algn="l" defTabSz="914400" rtl="0" eaLnBrk="1" latinLnBrk="0" hangingPunct="1">
                        <a:defRPr sz="1800" b="1" kern="1200">
                          <a:solidFill>
                            <a:schemeClr val="tx1"/>
                          </a:solidFill>
                          <a:latin typeface="Arial"/>
                          <a:cs typeface="Arial"/>
                        </a:defRPr>
                      </a:lvl6pPr>
                      <a:lvl7pPr marL="2743200" algn="l" defTabSz="914400" rtl="0" eaLnBrk="1" latinLnBrk="0" hangingPunct="1">
                        <a:defRPr sz="1800" b="1" kern="1200">
                          <a:solidFill>
                            <a:schemeClr val="tx1"/>
                          </a:solidFill>
                          <a:latin typeface="Arial"/>
                          <a:cs typeface="Arial"/>
                        </a:defRPr>
                      </a:lvl7pPr>
                      <a:lvl8pPr marL="3200400" algn="l" defTabSz="914400" rtl="0" eaLnBrk="1" latinLnBrk="0" hangingPunct="1">
                        <a:defRPr sz="1800" b="1" kern="1200">
                          <a:solidFill>
                            <a:schemeClr val="tx1"/>
                          </a:solidFill>
                          <a:latin typeface="Arial"/>
                          <a:cs typeface="Arial"/>
                        </a:defRPr>
                      </a:lvl8pPr>
                      <a:lvl9pPr marL="3657600" algn="l" defTabSz="914400" rtl="0" eaLnBrk="1" latinLnBrk="0" hangingPunct="1">
                        <a:defRPr sz="1800" b="1" kern="1200">
                          <a:solidFill>
                            <a:schemeClr val="tx1"/>
                          </a:solidFill>
                          <a:latin typeface="Arial"/>
                          <a:cs typeface="Arial"/>
                        </a:defRPr>
                      </a:lvl9pPr>
                    </a:lstStyle>
                    <a:p>
                      <a:pPr marL="268288" marR="0" lvl="0" indent="-268288" algn="ctr"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cs typeface="Arial" charset="0"/>
                        </a:rPr>
                        <a:t>YTD</a:t>
                      </a:r>
                    </a:p>
                    <a:p>
                      <a:pPr marL="268288" marR="0" lvl="0" indent="-268288" algn="ctr"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cs typeface="Arial" charset="0"/>
                        </a:rPr>
                        <a:t>Savings/ </a:t>
                      </a:r>
                    </a:p>
                    <a:p>
                      <a:pPr marL="268288" marR="0" lvl="0" indent="-268288" algn="ctr"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cs typeface="Arial" charset="0"/>
                        </a:rPr>
                        <a:t>Overspending </a:t>
                      </a:r>
                      <a:endParaRPr kumimoji="0" lang="en-US" sz="1200" b="0" i="0" u="none" strike="noStrike" cap="none" normalizeH="0" baseline="0" dirty="0" smtClean="0">
                        <a:ln>
                          <a:noFill/>
                        </a:ln>
                        <a:solidFill>
                          <a:schemeClr val="tx1"/>
                        </a:solidFill>
                        <a:effectLst/>
                        <a:latin typeface="Arial" charset="0"/>
                        <a:cs typeface="Arial" charset="0"/>
                      </a:endParaRPr>
                    </a:p>
                  </a:txBody>
                  <a:tcPr marL="91421" marR="91421" marT="45684" marB="456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lvl1pPr marL="0" algn="l" defTabSz="914400" rtl="0" eaLnBrk="1" latinLnBrk="0" hangingPunct="1">
                        <a:defRPr sz="1800" b="1" kern="1200">
                          <a:solidFill>
                            <a:schemeClr val="tx1"/>
                          </a:solidFill>
                          <a:latin typeface="Arial"/>
                          <a:cs typeface="Arial"/>
                        </a:defRPr>
                      </a:lvl1pPr>
                      <a:lvl2pPr marL="457200" algn="l" defTabSz="914400" rtl="0" eaLnBrk="1" latinLnBrk="0" hangingPunct="1">
                        <a:defRPr sz="1800" b="1" kern="1200">
                          <a:solidFill>
                            <a:schemeClr val="tx1"/>
                          </a:solidFill>
                          <a:latin typeface="Arial"/>
                          <a:cs typeface="Arial"/>
                        </a:defRPr>
                      </a:lvl2pPr>
                      <a:lvl3pPr marL="914400" algn="l" defTabSz="914400" rtl="0" eaLnBrk="1" latinLnBrk="0" hangingPunct="1">
                        <a:defRPr sz="1800" b="1" kern="1200">
                          <a:solidFill>
                            <a:schemeClr val="tx1"/>
                          </a:solidFill>
                          <a:latin typeface="Arial"/>
                          <a:cs typeface="Arial"/>
                        </a:defRPr>
                      </a:lvl3pPr>
                      <a:lvl4pPr marL="1371600" algn="l" defTabSz="914400" rtl="0" eaLnBrk="1" latinLnBrk="0" hangingPunct="1">
                        <a:defRPr sz="1800" b="1" kern="1200">
                          <a:solidFill>
                            <a:schemeClr val="tx1"/>
                          </a:solidFill>
                          <a:latin typeface="Arial"/>
                          <a:cs typeface="Arial"/>
                        </a:defRPr>
                      </a:lvl4pPr>
                      <a:lvl5pPr marL="1828800" algn="l" defTabSz="914400" rtl="0" eaLnBrk="1" latinLnBrk="0" hangingPunct="1">
                        <a:defRPr sz="1800" b="1" kern="1200">
                          <a:solidFill>
                            <a:schemeClr val="tx1"/>
                          </a:solidFill>
                          <a:latin typeface="Arial"/>
                          <a:cs typeface="Arial"/>
                        </a:defRPr>
                      </a:lvl5pPr>
                      <a:lvl6pPr marL="2286000" algn="l" defTabSz="914400" rtl="0" eaLnBrk="1" latinLnBrk="0" hangingPunct="1">
                        <a:defRPr sz="1800" b="1" kern="1200">
                          <a:solidFill>
                            <a:schemeClr val="tx1"/>
                          </a:solidFill>
                          <a:latin typeface="Arial"/>
                          <a:cs typeface="Arial"/>
                        </a:defRPr>
                      </a:lvl6pPr>
                      <a:lvl7pPr marL="2743200" algn="l" defTabSz="914400" rtl="0" eaLnBrk="1" latinLnBrk="0" hangingPunct="1">
                        <a:defRPr sz="1800" b="1" kern="1200">
                          <a:solidFill>
                            <a:schemeClr val="tx1"/>
                          </a:solidFill>
                          <a:latin typeface="Arial"/>
                          <a:cs typeface="Arial"/>
                        </a:defRPr>
                      </a:lvl7pPr>
                      <a:lvl8pPr marL="3200400" algn="l" defTabSz="914400" rtl="0" eaLnBrk="1" latinLnBrk="0" hangingPunct="1">
                        <a:defRPr sz="1800" b="1" kern="1200">
                          <a:solidFill>
                            <a:schemeClr val="tx1"/>
                          </a:solidFill>
                          <a:latin typeface="Arial"/>
                          <a:cs typeface="Arial"/>
                        </a:defRPr>
                      </a:lvl8pPr>
                      <a:lvl9pPr marL="3657600" algn="l" defTabSz="914400" rtl="0" eaLnBrk="1" latinLnBrk="0" hangingPunct="1">
                        <a:defRPr sz="1800" b="1" kern="1200">
                          <a:solidFill>
                            <a:schemeClr val="tx1"/>
                          </a:solidFill>
                          <a:latin typeface="Arial"/>
                          <a:cs typeface="Arial"/>
                        </a:defRPr>
                      </a:lvl9pPr>
                    </a:lstStyle>
                    <a:p>
                      <a:pPr marL="268288" marR="0" lvl="0" indent="-268288" algn="ctr"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cs typeface="Arial" charset="0"/>
                        </a:rPr>
                        <a:t>YTD</a:t>
                      </a:r>
                    </a:p>
                    <a:p>
                      <a:pPr marL="268288" marR="0" lvl="0" indent="-268288" algn="ctr"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cs typeface="Arial" charset="0"/>
                        </a:rPr>
                        <a:t>Budget </a:t>
                      </a:r>
                    </a:p>
                    <a:p>
                      <a:pPr marL="268288" marR="0" lvl="0" indent="-268288" algn="ctr"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cs typeface="Arial" charset="0"/>
                        </a:rPr>
                        <a:t>Expenditure (%)</a:t>
                      </a:r>
                      <a:endParaRPr kumimoji="0" lang="en-US" sz="1200" b="0" i="0" u="none" strike="noStrike" cap="none" normalizeH="0" baseline="0" dirty="0" smtClean="0">
                        <a:ln>
                          <a:noFill/>
                        </a:ln>
                        <a:solidFill>
                          <a:schemeClr val="tx1"/>
                        </a:solidFill>
                        <a:effectLst/>
                        <a:latin typeface="Arial" charset="0"/>
                        <a:cs typeface="Arial" charset="0"/>
                      </a:endParaRPr>
                    </a:p>
                  </a:txBody>
                  <a:tcPr marL="91421" marR="91421" marT="45684" marB="456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xmlns="" val="2957496532"/>
                  </a:ext>
                </a:extLst>
              </a:tr>
              <a:tr h="325077">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268288" marR="0" lvl="0" indent="-268288" algn="l"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Compensation of Employees</a:t>
                      </a:r>
                    </a:p>
                  </a:txBody>
                  <a:tcPr marL="91421" marR="91421" marT="45681" marB="4568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238,676,000</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60,135,110</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178,540,890</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25</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4288553165"/>
                  </a:ext>
                </a:extLst>
              </a:tr>
              <a:tr h="277586">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268288" marR="0" lvl="0" indent="-268288" algn="l"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Goods and Services</a:t>
                      </a:r>
                    </a:p>
                  </a:txBody>
                  <a:tcPr marL="91421" marR="91421" marT="45681" marB="4568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13,170,000</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2,952,561</a:t>
                      </a:r>
                    </a:p>
                    <a:p>
                      <a:pPr algn="ctr"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10,217,439</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22</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408705802"/>
                  </a:ext>
                </a:extLst>
              </a:tr>
              <a:tr h="326572">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268288" marR="0" lvl="0" indent="-268288" algn="l"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Provincial &amp; Local Government</a:t>
                      </a:r>
                    </a:p>
                  </a:txBody>
                  <a:tcPr marL="91421" marR="91421" marT="45681" marB="4568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277,000</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136,613</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140,387</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49</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377939104"/>
                  </a:ext>
                </a:extLst>
              </a:tr>
              <a:tr h="277585">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268288" marR="0" lvl="0" indent="-268288" algn="l"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Transfers &amp; Subsidies</a:t>
                      </a:r>
                    </a:p>
                  </a:txBody>
                  <a:tcPr marL="91421" marR="91421" marT="45681" marB="4568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167,000</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777,230</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a:t>
                      </a:r>
                      <a:r>
                        <a:rPr lang="en-ZA" sz="1100" b="0" i="0" u="none" strike="noStrike" dirty="0" smtClean="0">
                          <a:solidFill>
                            <a:srgbClr val="000000"/>
                          </a:solidFill>
                          <a:effectLst/>
                          <a:latin typeface="Arial" panose="020B0604020202020204" pitchFamily="34" charset="0"/>
                          <a:cs typeface="Arial" panose="020B0604020202020204" pitchFamily="34" charset="0"/>
                        </a:rPr>
                        <a:t>610,230</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465</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825732183"/>
                  </a:ext>
                </a:extLst>
              </a:tr>
              <a:tr h="242613">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268288" marR="0" lvl="0" indent="-268288" algn="l"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Machinery and Equipment</a:t>
                      </a:r>
                    </a:p>
                  </a:txBody>
                  <a:tcPr marL="91421" marR="91421" marT="45681" marB="4568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5,019,000</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349,158</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4,669,842</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100" b="0" i="0" u="none" strike="noStrike" dirty="0" smtClean="0">
                          <a:solidFill>
                            <a:srgbClr val="000000"/>
                          </a:solidFill>
                          <a:effectLst/>
                          <a:latin typeface="Arial" panose="020B0604020202020204" pitchFamily="34" charset="0"/>
                          <a:cs typeface="Arial" panose="020B0604020202020204" pitchFamily="34" charset="0"/>
                        </a:rPr>
                        <a:t>6</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219740568"/>
                  </a:ext>
                </a:extLst>
              </a:tr>
              <a:tr h="240520">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268288" marR="0" lvl="0" indent="-268288" algn="l" defTabSz="914400" rtl="0" eaLnBrk="0" fontAlgn="ctr" latinLnBrk="0" hangingPunct="0">
                        <a:lnSpc>
                          <a:spcPct val="90000"/>
                        </a:lnSpc>
                        <a:spcBef>
                          <a:spcPct val="0"/>
                        </a:spcBef>
                        <a:spcAft>
                          <a:spcPct val="0"/>
                        </a:spcAft>
                        <a:buClr>
                          <a:schemeClr val="bg2"/>
                        </a:buClr>
                        <a:buSzTx/>
                        <a:buFont typeface="Wingdings" pitchFamily="2" charset="2"/>
                        <a:buNone/>
                        <a:tabLst/>
                      </a:pPr>
                      <a:r>
                        <a:rPr kumimoji="0" lang="en-US" sz="11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TOTAL</a:t>
                      </a:r>
                    </a:p>
                  </a:txBody>
                  <a:tcPr marL="91421" marR="91421" marT="45684" marB="4568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r>
                        <a:rPr lang="en-US" sz="1100" b="1" i="0" u="none" strike="noStrike" dirty="0" smtClean="0">
                          <a:solidFill>
                            <a:srgbClr val="000000"/>
                          </a:solidFill>
                          <a:effectLst/>
                          <a:latin typeface="Arial" panose="020B0604020202020204" pitchFamily="34" charset="0"/>
                          <a:cs typeface="Arial" panose="020B0604020202020204" pitchFamily="34" charset="0"/>
                        </a:rPr>
                        <a:t>257,309,000</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r>
                        <a:rPr lang="en-US" sz="1100" b="1" i="0" u="none" strike="noStrike" dirty="0" smtClean="0">
                          <a:solidFill>
                            <a:srgbClr val="000000"/>
                          </a:solidFill>
                          <a:effectLst/>
                          <a:latin typeface="Arial" panose="020B0604020202020204" pitchFamily="34" charset="0"/>
                          <a:cs typeface="Arial" panose="020B0604020202020204" pitchFamily="34" charset="0"/>
                        </a:rPr>
                        <a:t>64,350,672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r>
                        <a:rPr lang="en-ZA" sz="1200" b="1" i="0" u="none" strike="noStrike" dirty="0" smtClean="0">
                          <a:solidFill>
                            <a:srgbClr val="000000"/>
                          </a:solidFill>
                          <a:effectLst/>
                          <a:latin typeface="Calibri" panose="020F0502020204030204" pitchFamily="34" charset="0"/>
                        </a:rPr>
                        <a:t>192,958,328</a:t>
                      </a:r>
                      <a:endParaRPr lang="en-ZA"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r>
                        <a:rPr lang="en-US" sz="1100" b="1" i="0" u="none" strike="noStrike" dirty="0" smtClean="0">
                          <a:solidFill>
                            <a:srgbClr val="000000"/>
                          </a:solidFill>
                          <a:effectLst/>
                          <a:latin typeface="Arial" panose="020B0604020202020204" pitchFamily="34" charset="0"/>
                          <a:cs typeface="Arial" panose="020B0604020202020204" pitchFamily="34" charset="0"/>
                        </a:rPr>
                        <a:t>25</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xmlns="" val="2692905055"/>
                  </a:ext>
                </a:extLst>
              </a:tr>
            </a:tbl>
          </a:graphicData>
        </a:graphic>
      </p:graphicFrame>
    </p:spTree>
    <p:extLst>
      <p:ext uri="{BB962C8B-B14F-4D97-AF65-F5344CB8AC3E}">
        <p14:creationId xmlns:p14="http://schemas.microsoft.com/office/powerpoint/2010/main" xmlns="" val="25435545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114300"/>
            <a:ext cx="8229599" cy="606136"/>
          </a:xfrm>
        </p:spPr>
        <p:txBody>
          <a:bodyPr>
            <a:noAutofit/>
          </a:bodyPr>
          <a:lstStyle/>
          <a:p>
            <a:pPr algn="l"/>
            <a:r>
              <a:rPr lang="en-US" sz="1600" b="1" dirty="0" smtClean="0">
                <a:latin typeface="Arial" panose="020B0604020202020204" pitchFamily="34" charset="0"/>
                <a:cs typeface="Arial" panose="020B0604020202020204" pitchFamily="34" charset="0"/>
              </a:rPr>
              <a:t>ASSET MANAGEMENT AND SCM FUNCTIONS: (AS AT 31 JULY 2019)</a:t>
            </a:r>
          </a:p>
        </p:txBody>
      </p:sp>
      <p:graphicFrame>
        <p:nvGraphicFramePr>
          <p:cNvPr id="3" name="Table 2"/>
          <p:cNvGraphicFramePr>
            <a:graphicFrameLocks noGrp="1"/>
          </p:cNvGraphicFramePr>
          <p:nvPr>
            <p:extLst>
              <p:ext uri="{D42A27DB-BD31-4B8C-83A1-F6EECF244321}">
                <p14:modId xmlns:p14="http://schemas.microsoft.com/office/powerpoint/2010/main" xmlns="" val="1096375615"/>
              </p:ext>
            </p:extLst>
          </p:nvPr>
        </p:nvGraphicFramePr>
        <p:xfrm>
          <a:off x="457200" y="969818"/>
          <a:ext cx="8395856" cy="2041237"/>
        </p:xfrm>
        <a:graphic>
          <a:graphicData uri="http://schemas.openxmlformats.org/drawingml/2006/table">
            <a:tbl>
              <a:tblPr firstRow="1" bandRow="1"/>
              <a:tblGrid>
                <a:gridCol w="932874">
                  <a:extLst>
                    <a:ext uri="{9D8B030D-6E8A-4147-A177-3AD203B41FA5}">
                      <a16:colId xmlns:a16="http://schemas.microsoft.com/office/drawing/2014/main" xmlns="" val="20000"/>
                    </a:ext>
                  </a:extLst>
                </a:gridCol>
                <a:gridCol w="1431009">
                  <a:extLst>
                    <a:ext uri="{9D8B030D-6E8A-4147-A177-3AD203B41FA5}">
                      <a16:colId xmlns:a16="http://schemas.microsoft.com/office/drawing/2014/main" xmlns="" val="20001"/>
                    </a:ext>
                  </a:extLst>
                </a:gridCol>
                <a:gridCol w="973021">
                  <a:extLst>
                    <a:ext uri="{9D8B030D-6E8A-4147-A177-3AD203B41FA5}">
                      <a16:colId xmlns:a16="http://schemas.microsoft.com/office/drawing/2014/main" xmlns="" val="20002"/>
                    </a:ext>
                  </a:extLst>
                </a:gridCol>
                <a:gridCol w="1653514">
                  <a:extLst>
                    <a:ext uri="{9D8B030D-6E8A-4147-A177-3AD203B41FA5}">
                      <a16:colId xmlns:a16="http://schemas.microsoft.com/office/drawing/2014/main" xmlns="" val="20003"/>
                    </a:ext>
                  </a:extLst>
                </a:gridCol>
                <a:gridCol w="941930">
                  <a:extLst>
                    <a:ext uri="{9D8B030D-6E8A-4147-A177-3AD203B41FA5}">
                      <a16:colId xmlns:a16="http://schemas.microsoft.com/office/drawing/2014/main" xmlns="" val="20004"/>
                    </a:ext>
                  </a:extLst>
                </a:gridCol>
                <a:gridCol w="1304210">
                  <a:extLst>
                    <a:ext uri="{9D8B030D-6E8A-4147-A177-3AD203B41FA5}">
                      <a16:colId xmlns:a16="http://schemas.microsoft.com/office/drawing/2014/main" xmlns="" val="20005"/>
                    </a:ext>
                  </a:extLst>
                </a:gridCol>
                <a:gridCol w="1159298">
                  <a:extLst>
                    <a:ext uri="{9D8B030D-6E8A-4147-A177-3AD203B41FA5}">
                      <a16:colId xmlns:a16="http://schemas.microsoft.com/office/drawing/2014/main" xmlns="" val="20006"/>
                    </a:ext>
                  </a:extLst>
                </a:gridCol>
              </a:tblGrid>
              <a:tr h="500260">
                <a:tc>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r>
                        <a:rPr lang="en-US" sz="1200" dirty="0" smtClean="0">
                          <a:solidFill>
                            <a:schemeClr val="tx1"/>
                          </a:solidFill>
                          <a:latin typeface="Arial" pitchFamily="34" charset="0"/>
                          <a:cs typeface="Arial" pitchFamily="34" charset="0"/>
                        </a:rPr>
                        <a:t>Nr of Assets on BAUD</a:t>
                      </a:r>
                    </a:p>
                  </a:txBody>
                  <a:tcPr marL="91439" marR="91439" marT="45753" marB="4575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r>
                        <a:rPr lang="en-US" sz="1200" dirty="0" smtClean="0">
                          <a:solidFill>
                            <a:schemeClr val="tx1"/>
                          </a:solidFill>
                          <a:latin typeface="Arial" pitchFamily="34" charset="0"/>
                          <a:cs typeface="Arial" pitchFamily="34" charset="0"/>
                        </a:rPr>
                        <a:t>Value </a:t>
                      </a:r>
                      <a:endParaRPr lang="en-US" sz="1200" dirty="0">
                        <a:solidFill>
                          <a:schemeClr val="tx1"/>
                        </a:solidFill>
                        <a:latin typeface="Arial" pitchFamily="34" charset="0"/>
                        <a:cs typeface="Arial" pitchFamily="34" charset="0"/>
                      </a:endParaRPr>
                    </a:p>
                  </a:txBody>
                  <a:tcPr marL="91439" marR="91439" marT="45753" marB="4575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r>
                        <a:rPr lang="en-US" sz="1200" dirty="0" smtClean="0">
                          <a:solidFill>
                            <a:schemeClr val="tx1"/>
                          </a:solidFill>
                          <a:latin typeface="Arial" pitchFamily="34" charset="0"/>
                          <a:cs typeface="Arial" pitchFamily="34" charset="0"/>
                        </a:rPr>
                        <a:t>Verified  assets </a:t>
                      </a:r>
                    </a:p>
                  </a:txBody>
                  <a:tcPr marL="91439" marR="91439" marT="45753" marB="4575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Arial" pitchFamily="34" charset="0"/>
                          <a:cs typeface="Arial" pitchFamily="34" charset="0"/>
                        </a:rPr>
                        <a:t>Value of assets verified</a:t>
                      </a:r>
                    </a:p>
                  </a:txBody>
                  <a:tcPr marL="91439" marR="91439" marT="45753" marB="4575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r>
                        <a:rPr lang="en-US" sz="1200" dirty="0" smtClean="0">
                          <a:solidFill>
                            <a:schemeClr val="tx1"/>
                          </a:solidFill>
                          <a:latin typeface="Arial" pitchFamily="34" charset="0"/>
                          <a:cs typeface="Arial" pitchFamily="34" charset="0"/>
                        </a:rPr>
                        <a:t>Assets not verified</a:t>
                      </a:r>
                      <a:endParaRPr lang="en-US" sz="1200" dirty="0">
                        <a:solidFill>
                          <a:schemeClr val="tx1"/>
                        </a:solidFill>
                        <a:latin typeface="Arial" pitchFamily="34" charset="0"/>
                        <a:cs typeface="Arial" pitchFamily="34" charset="0"/>
                      </a:endParaRPr>
                    </a:p>
                  </a:txBody>
                  <a:tcPr marL="91439" marR="91439" marT="45753" marB="4575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r>
                        <a:rPr lang="en-US" sz="1200" dirty="0" smtClean="0">
                          <a:solidFill>
                            <a:schemeClr val="tx1"/>
                          </a:solidFill>
                          <a:latin typeface="Arial" pitchFamily="34" charset="0"/>
                          <a:cs typeface="Arial" pitchFamily="34" charset="0"/>
                        </a:rPr>
                        <a:t>Value of assets not verified</a:t>
                      </a:r>
                      <a:endParaRPr lang="en-US" sz="1200" dirty="0">
                        <a:solidFill>
                          <a:schemeClr val="tx1"/>
                        </a:solidFill>
                        <a:latin typeface="Arial" pitchFamily="34" charset="0"/>
                        <a:cs typeface="Arial" pitchFamily="34" charset="0"/>
                      </a:endParaRPr>
                    </a:p>
                  </a:txBody>
                  <a:tcPr marL="91439" marR="91439" marT="45753" marB="4575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r>
                        <a:rPr lang="en-US" sz="1200" dirty="0" smtClean="0">
                          <a:solidFill>
                            <a:schemeClr val="tx1"/>
                          </a:solidFill>
                          <a:latin typeface="Arial" pitchFamily="34" charset="0"/>
                          <a:cs typeface="Arial" pitchFamily="34" charset="0"/>
                        </a:rPr>
                        <a:t>Percentage Compliance</a:t>
                      </a:r>
                      <a:endParaRPr lang="en-US" sz="1200" dirty="0">
                        <a:solidFill>
                          <a:schemeClr val="tx1"/>
                        </a:solidFill>
                        <a:latin typeface="Arial" pitchFamily="34" charset="0"/>
                        <a:cs typeface="Arial" pitchFamily="34" charset="0"/>
                      </a:endParaRPr>
                    </a:p>
                  </a:txBody>
                  <a:tcPr marL="91439" marR="91439" marT="45753" marB="4575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957745">
                <a:tc>
                  <a:txBody>
                    <a:bodyPr/>
                    <a:lstStyle/>
                    <a:p>
                      <a:pPr algn="ctr" fontAlgn="t"/>
                      <a:r>
                        <a:rPr lang="en-ZA" sz="1200" b="0" i="0" u="none" strike="noStrike" dirty="0" smtClean="0">
                          <a:solidFill>
                            <a:schemeClr val="tx1"/>
                          </a:solidFill>
                          <a:effectLst/>
                          <a:latin typeface="Arial" panose="020B0604020202020204" pitchFamily="34" charset="0"/>
                          <a:cs typeface="Arial" panose="020B0604020202020204" pitchFamily="34" charset="0"/>
                        </a:rPr>
                        <a:t>Provincial</a:t>
                      </a:r>
                    </a:p>
                    <a:p>
                      <a:pPr algn="ctr" fontAlgn="t"/>
                      <a:endParaRPr lang="en-ZA" sz="1200" b="0" i="0" u="none" strike="noStrike" dirty="0" smtClean="0">
                        <a:solidFill>
                          <a:schemeClr val="tx1"/>
                        </a:solidFill>
                        <a:effectLst/>
                        <a:latin typeface="Arial" panose="020B0604020202020204" pitchFamily="34" charset="0"/>
                        <a:cs typeface="Arial" panose="020B0604020202020204" pitchFamily="34" charset="0"/>
                      </a:endParaRPr>
                    </a:p>
                    <a:p>
                      <a:pPr algn="ctr" fontAlgn="t"/>
                      <a:r>
                        <a:rPr lang="en-ZA" sz="1200" b="0" i="0" u="none" strike="noStrike" dirty="0" smtClean="0">
                          <a:solidFill>
                            <a:schemeClr val="tx1"/>
                          </a:solidFill>
                          <a:effectLst/>
                          <a:latin typeface="Arial" panose="020B0604020202020204" pitchFamily="34" charset="0"/>
                          <a:cs typeface="Arial" panose="020B0604020202020204" pitchFamily="34" charset="0"/>
                        </a:rPr>
                        <a:t>14 </a:t>
                      </a:r>
                      <a:r>
                        <a:rPr lang="en-ZA" sz="1200" b="0" i="0" u="none" strike="noStrike" dirty="0">
                          <a:solidFill>
                            <a:schemeClr val="tx1"/>
                          </a:solidFill>
                          <a:effectLst/>
                          <a:latin typeface="Arial" panose="020B0604020202020204" pitchFamily="34" charset="0"/>
                          <a:cs typeface="Arial" panose="020B0604020202020204" pitchFamily="34" charset="0"/>
                        </a:rPr>
                        <a:t>241</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98 892 332.53 </a:t>
                      </a:r>
                    </a:p>
                  </a:txBody>
                  <a:tcPr marL="91439" marR="91439" marT="45770" marB="457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endParaRPr lang="en-ZA" sz="1200" b="0" i="0" u="none" strike="noStrike" dirty="0" smtClean="0">
                        <a:solidFill>
                          <a:schemeClr val="tx1"/>
                        </a:solidFill>
                        <a:effectLst/>
                        <a:latin typeface="Arial" panose="020B0604020202020204" pitchFamily="34" charset="0"/>
                        <a:cs typeface="Arial" panose="020B0604020202020204" pitchFamily="34" charset="0"/>
                      </a:endParaRPr>
                    </a:p>
                    <a:p>
                      <a:pPr algn="ctr" fontAlgn="t"/>
                      <a:r>
                        <a:rPr lang="en-ZA" sz="1200" b="0" i="0" u="none" strike="noStrike" dirty="0" smtClean="0">
                          <a:solidFill>
                            <a:schemeClr val="tx1"/>
                          </a:solidFill>
                          <a:effectLst/>
                          <a:latin typeface="Arial" panose="020B0604020202020204" pitchFamily="34" charset="0"/>
                          <a:cs typeface="Arial" panose="020B0604020202020204" pitchFamily="34" charset="0"/>
                        </a:rPr>
                        <a:t>14180</a:t>
                      </a:r>
                      <a:endParaRPr lang="en-ZA" sz="12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ZA" sz="1200" b="0" i="0" u="none" strike="noStrike" dirty="0">
                          <a:solidFill>
                            <a:schemeClr val="tx1"/>
                          </a:solidFill>
                          <a:effectLst/>
                          <a:latin typeface="Arial" panose="020B0604020202020204" pitchFamily="34" charset="0"/>
                          <a:cs typeface="Arial" panose="020B0604020202020204" pitchFamily="34" charset="0"/>
                        </a:rPr>
                        <a:t>     </a:t>
                      </a:r>
                      <a:endParaRPr lang="en-ZA" sz="1200" b="0" i="0" u="none" strike="noStrike" dirty="0" smtClean="0">
                        <a:solidFill>
                          <a:schemeClr val="tx1"/>
                        </a:solidFill>
                        <a:effectLst/>
                        <a:latin typeface="Arial" panose="020B0604020202020204" pitchFamily="34" charset="0"/>
                        <a:cs typeface="Arial" panose="020B0604020202020204" pitchFamily="34" charset="0"/>
                      </a:endParaRPr>
                    </a:p>
                    <a:p>
                      <a:pPr algn="ctr" fontAlgn="t"/>
                      <a:r>
                        <a:rPr lang="en-ZA" sz="1200" b="0" i="0" u="none" strike="noStrike" dirty="0" smtClean="0">
                          <a:solidFill>
                            <a:schemeClr val="tx1"/>
                          </a:solidFill>
                          <a:effectLst/>
                          <a:latin typeface="Arial" panose="020B0604020202020204" pitchFamily="34" charset="0"/>
                          <a:cs typeface="Arial" panose="020B0604020202020204" pitchFamily="34" charset="0"/>
                        </a:rPr>
                        <a:t>98 </a:t>
                      </a:r>
                      <a:r>
                        <a:rPr lang="en-ZA" sz="1200" b="0" i="0" u="none" strike="noStrike" dirty="0">
                          <a:solidFill>
                            <a:schemeClr val="tx1"/>
                          </a:solidFill>
                          <a:effectLst/>
                          <a:latin typeface="Arial" panose="020B0604020202020204" pitchFamily="34" charset="0"/>
                          <a:cs typeface="Arial" panose="020B0604020202020204" pitchFamily="34" charset="0"/>
                        </a:rPr>
                        <a:t>556 </a:t>
                      </a:r>
                      <a:r>
                        <a:rPr lang="en-ZA" sz="1200" b="0" i="0" u="none" strike="noStrike" dirty="0" smtClean="0">
                          <a:solidFill>
                            <a:schemeClr val="tx1"/>
                          </a:solidFill>
                          <a:effectLst/>
                          <a:latin typeface="Arial" panose="020B0604020202020204" pitchFamily="34" charset="0"/>
                          <a:cs typeface="Arial" panose="020B0604020202020204" pitchFamily="34" charset="0"/>
                        </a:rPr>
                        <a:t>717.94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endParaRPr lang="en-ZA" sz="1200" b="0" i="0" u="none" strike="noStrike" dirty="0" smtClean="0">
                        <a:solidFill>
                          <a:srgbClr val="000000"/>
                        </a:solidFill>
                        <a:effectLst/>
                        <a:latin typeface="Arial" panose="020B0604020202020204" pitchFamily="34" charset="0"/>
                      </a:endParaRPr>
                    </a:p>
                    <a:p>
                      <a:pPr marL="0" algn="ctr" defTabSz="457200" rtl="0" eaLnBrk="1" fontAlgn="t" latinLnBrk="0" hangingPunct="1"/>
                      <a:r>
                        <a:rPr lang="en-ZA" sz="1200" b="0" i="0" u="none" strike="noStrike" kern="1200" dirty="0" smtClean="0">
                          <a:solidFill>
                            <a:srgbClr val="000000"/>
                          </a:solidFill>
                          <a:effectLst/>
                          <a:latin typeface="Arial" panose="020B0604020202020204" pitchFamily="34" charset="0"/>
                          <a:ea typeface="+mn-ea"/>
                          <a:cs typeface="+mn-cs"/>
                        </a:rPr>
                        <a:t>61</a:t>
                      </a:r>
                      <a:endParaRPr lang="en-ZA" sz="1200" b="0" i="0" u="none" strike="noStrike" kern="1200" dirty="0">
                        <a:solidFill>
                          <a:srgbClr val="000000"/>
                        </a:solidFill>
                        <a:effectLst/>
                        <a:latin typeface="Arial" panose="020B0604020202020204" pitchFamily="34" charset="0"/>
                        <a:ea typeface="+mn-ea"/>
                        <a:cs typeface="+mn-cs"/>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endParaRPr lang="en-ZA" sz="1200" b="0" i="0" u="none" strike="noStrike" dirty="0" smtClean="0">
                        <a:solidFill>
                          <a:srgbClr val="000000"/>
                        </a:solidFill>
                        <a:effectLst/>
                        <a:latin typeface="Arial" panose="020B0604020202020204" pitchFamily="34" charset="0"/>
                      </a:endParaRPr>
                    </a:p>
                    <a:p>
                      <a:pPr algn="ctr" fontAlgn="t"/>
                      <a:r>
                        <a:rPr lang="en-ZA" sz="1200" b="0" i="0" u="none" strike="noStrike" dirty="0" smtClean="0">
                          <a:solidFill>
                            <a:srgbClr val="000000"/>
                          </a:solidFill>
                          <a:effectLst/>
                          <a:latin typeface="Arial" panose="020B0604020202020204" pitchFamily="34" charset="0"/>
                        </a:rPr>
                        <a:t>352 </a:t>
                      </a:r>
                      <a:r>
                        <a:rPr lang="en-ZA" sz="1200" b="0" i="0" u="none" strike="noStrike" dirty="0">
                          <a:solidFill>
                            <a:srgbClr val="000000"/>
                          </a:solidFill>
                          <a:effectLst/>
                          <a:latin typeface="Arial" panose="020B0604020202020204" pitchFamily="34" charset="0"/>
                        </a:rPr>
                        <a:t>840.98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endParaRPr lang="en-ZA" sz="1200" b="0" i="0" u="none" strike="noStrike" dirty="0" smtClean="0">
                        <a:solidFill>
                          <a:srgbClr val="000000"/>
                        </a:solidFill>
                        <a:effectLst/>
                        <a:latin typeface="Arial" panose="020B0604020202020204" pitchFamily="34" charset="0"/>
                      </a:endParaRPr>
                    </a:p>
                    <a:p>
                      <a:pPr algn="ctr" fontAlgn="t"/>
                      <a:r>
                        <a:rPr lang="en-ZA" sz="1200" b="0" i="0" u="none" strike="noStrike" dirty="0" smtClean="0">
                          <a:solidFill>
                            <a:srgbClr val="000000"/>
                          </a:solidFill>
                          <a:effectLst/>
                          <a:latin typeface="Arial" panose="020B0604020202020204" pitchFamily="34" charset="0"/>
                        </a:rPr>
                        <a:t>99.57</a:t>
                      </a:r>
                      <a:r>
                        <a:rPr lang="en-ZA" sz="1200" b="0" i="0" u="none" strike="noStrike" dirty="0">
                          <a:solidFill>
                            <a:srgbClr val="000000"/>
                          </a:solidFill>
                          <a:effectLst/>
                          <a:latin typeface="Arial" panose="020B0604020202020204" pitchFamily="34" charset="0"/>
                        </a:rPr>
                        <a:t>%</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1"/>
                  </a:ext>
                </a:extLst>
              </a:tr>
              <a:tr h="443346">
                <a:tc>
                  <a:txBody>
                    <a:bodyPr/>
                    <a:lstStyle/>
                    <a:p>
                      <a:pPr algn="ctr" fontAlgn="t"/>
                      <a:endParaRPr lang="en-ZA" sz="12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endParaRPr lang="en-ZA" sz="12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endParaRPr lang="en-ZA" sz="12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endParaRPr lang="en-ZA" sz="12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endParaRPr lang="en-ZA" sz="1200" b="0" i="0" u="none" strike="noStrike" kern="1200" dirty="0">
                        <a:solidFill>
                          <a:srgbClr val="000000"/>
                        </a:solidFill>
                        <a:effectLst/>
                        <a:latin typeface="Arial" panose="020B0604020202020204" pitchFamily="34" charset="0"/>
                        <a:ea typeface="+mn-ea"/>
                        <a:cs typeface="+mn-cs"/>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endParaRPr lang="en-ZA" sz="1200" b="0" i="0" u="none" strike="noStrike" kern="1200" dirty="0">
                        <a:solidFill>
                          <a:srgbClr val="000000"/>
                        </a:solidFill>
                        <a:effectLst/>
                        <a:latin typeface="Arial" panose="020B0604020202020204" pitchFamily="34" charset="0"/>
                        <a:ea typeface="+mn-ea"/>
                        <a:cs typeface="+mn-cs"/>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endParaRPr lang="en-ZA" sz="1200" b="0" i="0" u="none" strike="noStrike" kern="1200" dirty="0">
                        <a:solidFill>
                          <a:srgbClr val="000000"/>
                        </a:solidFill>
                        <a:effectLst/>
                        <a:latin typeface="Arial" panose="020B0604020202020204" pitchFamily="34" charset="0"/>
                        <a:ea typeface="+mn-ea"/>
                        <a:cs typeface="+mn-cs"/>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307625350"/>
                  </a:ext>
                </a:extLst>
              </a:tr>
            </a:tbl>
          </a:graphicData>
        </a:graphic>
      </p:graphicFrame>
      <p:sp>
        <p:nvSpPr>
          <p:cNvPr id="6" name="Slide Number Placeholder 5"/>
          <p:cNvSpPr>
            <a:spLocks noGrp="1"/>
          </p:cNvSpPr>
          <p:nvPr>
            <p:ph type="sldNum" sz="quarter" idx="12"/>
          </p:nvPr>
        </p:nvSpPr>
        <p:spPr>
          <a:xfrm>
            <a:off x="6553200" y="6731616"/>
            <a:ext cx="2133600" cy="365125"/>
          </a:xfrm>
        </p:spPr>
        <p:txBody>
          <a:bodyPr/>
          <a:lstStyle/>
          <a:p>
            <a:fld id="{2538E8B7-8BD9-9F48-9FB6-4E0DFEDB8449}" type="slidenum">
              <a:rPr lang="en-US" smtClean="0"/>
              <a:pPr/>
              <a:t>44</a:t>
            </a:fld>
            <a:endParaRPr lang="en-US" dirty="0"/>
          </a:p>
        </p:txBody>
      </p:sp>
    </p:spTree>
    <p:extLst>
      <p:ext uri="{BB962C8B-B14F-4D97-AF65-F5344CB8AC3E}">
        <p14:creationId xmlns:p14="http://schemas.microsoft.com/office/powerpoint/2010/main" xmlns="" val="340458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8"/>
          <p:cNvSpPr txBox="1">
            <a:spLocks noChangeArrowheads="1"/>
          </p:cNvSpPr>
          <p:nvPr/>
        </p:nvSpPr>
        <p:spPr bwMode="auto">
          <a:xfrm>
            <a:off x="2611705" y="626886"/>
            <a:ext cx="3541226"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lnSpc>
                <a:spcPct val="90000"/>
              </a:lnSpc>
              <a:spcBef>
                <a:spcPct val="90000"/>
              </a:spcBef>
              <a:buClr>
                <a:schemeClr val="bg2"/>
              </a:buClr>
              <a:buFont typeface="Wingdings" pitchFamily="2" charset="2"/>
              <a:buChar char="n"/>
              <a:defRPr sz="1600">
                <a:solidFill>
                  <a:schemeClr val="tx1"/>
                </a:solidFill>
                <a:latin typeface="Arial" pitchFamily="34" charset="0"/>
              </a:defRPr>
            </a:lvl1pPr>
            <a:lvl2pPr marL="742950" indent="-285750" eaLnBrk="0" hangingPunct="0">
              <a:lnSpc>
                <a:spcPct val="90000"/>
              </a:lnSpc>
              <a:spcBef>
                <a:spcPct val="50000"/>
              </a:spcBef>
              <a:buClr>
                <a:schemeClr val="bg2"/>
              </a:buClr>
              <a:buFont typeface="Arial" pitchFamily="34" charset="0"/>
              <a:buChar char="•"/>
              <a:defRPr sz="1600">
                <a:solidFill>
                  <a:schemeClr val="tx1"/>
                </a:solidFill>
                <a:latin typeface="Arial" pitchFamily="34" charset="0"/>
              </a:defRPr>
            </a:lvl2pPr>
            <a:lvl3pPr marL="1143000" indent="-228600" eaLnBrk="0" hangingPunct="0">
              <a:lnSpc>
                <a:spcPct val="90000"/>
              </a:lnSpc>
              <a:spcBef>
                <a:spcPct val="30000"/>
              </a:spcBef>
              <a:buClr>
                <a:schemeClr val="bg2"/>
              </a:buClr>
              <a:buFont typeface="Arial" pitchFamily="34" charset="0"/>
              <a:buChar char="–"/>
              <a:defRPr sz="1600">
                <a:solidFill>
                  <a:schemeClr val="tx1"/>
                </a:solidFill>
                <a:latin typeface="Arial" pitchFamily="34" charset="0"/>
              </a:defRPr>
            </a:lvl3pPr>
            <a:lvl4pPr marL="1600200" indent="-228600" eaLnBrk="0" hangingPunct="0">
              <a:lnSpc>
                <a:spcPct val="90000"/>
              </a:lnSpc>
              <a:spcBef>
                <a:spcPct val="10000"/>
              </a:spcBef>
              <a:buClr>
                <a:schemeClr val="bg2"/>
              </a:buClr>
              <a:buFont typeface="Arial" pitchFamily="34" charset="0"/>
              <a:buChar char="-"/>
              <a:defRPr sz="1600">
                <a:solidFill>
                  <a:schemeClr val="tx1"/>
                </a:solidFill>
                <a:latin typeface="Arial" pitchFamily="34" charset="0"/>
              </a:defRPr>
            </a:lvl4pPr>
            <a:lvl5pPr marL="2057400" indent="-228600" eaLnBrk="0" hangingPunct="0">
              <a:lnSpc>
                <a:spcPct val="90000"/>
              </a:lnSpc>
              <a:buClr>
                <a:schemeClr val="bg2"/>
              </a:buClr>
              <a:buFont typeface="Arial" pitchFamily="34" charset="0"/>
              <a:buChar char="­"/>
              <a:defRPr sz="1600">
                <a:solidFill>
                  <a:schemeClr val="tx1"/>
                </a:solidFill>
                <a:latin typeface="Arial" pitchFamily="34" charset="0"/>
              </a:defRPr>
            </a:lvl5pPr>
            <a:lvl6pPr marL="2514600" indent="-22860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pitchFamily="34" charset="0"/>
              </a:defRPr>
            </a:lvl6pPr>
            <a:lvl7pPr marL="2971800" indent="-22860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pitchFamily="34" charset="0"/>
              </a:defRPr>
            </a:lvl7pPr>
            <a:lvl8pPr marL="3429000" indent="-22860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pitchFamily="34" charset="0"/>
              </a:defRPr>
            </a:lvl8pPr>
            <a:lvl9pPr marL="3886200" indent="-22860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pitchFamily="34" charset="0"/>
              </a:defRPr>
            </a:lvl9pPr>
          </a:lstStyle>
          <a:p>
            <a:pPr eaLnBrk="1" fontAlgn="base" hangingPunct="1">
              <a:lnSpc>
                <a:spcPct val="100000"/>
              </a:lnSpc>
              <a:spcBef>
                <a:spcPct val="0"/>
              </a:spcBef>
              <a:spcAft>
                <a:spcPct val="0"/>
              </a:spcAft>
              <a:buClrTx/>
              <a:buFontTx/>
              <a:buNone/>
            </a:pPr>
            <a:r>
              <a:rPr lang="en-US" altLang="en-US" b="1" dirty="0" smtClean="0">
                <a:solidFill>
                  <a:srgbClr val="000000"/>
                </a:solidFill>
                <a:cs typeface="Arial" pitchFamily="34" charset="0"/>
              </a:rPr>
              <a:t>Valid invoices paid within 30 days</a:t>
            </a:r>
          </a:p>
        </p:txBody>
      </p:sp>
      <p:graphicFrame>
        <p:nvGraphicFramePr>
          <p:cNvPr id="5" name="Table 4"/>
          <p:cNvGraphicFramePr>
            <a:graphicFrameLocks noGrp="1"/>
          </p:cNvGraphicFramePr>
          <p:nvPr>
            <p:extLst>
              <p:ext uri="{D42A27DB-BD31-4B8C-83A1-F6EECF244321}">
                <p14:modId xmlns:p14="http://schemas.microsoft.com/office/powerpoint/2010/main" xmlns="" val="3496910687"/>
              </p:ext>
            </p:extLst>
          </p:nvPr>
        </p:nvGraphicFramePr>
        <p:xfrm>
          <a:off x="161924" y="1274617"/>
          <a:ext cx="8859246" cy="4309993"/>
        </p:xfrm>
        <a:graphic>
          <a:graphicData uri="http://schemas.openxmlformats.org/drawingml/2006/table">
            <a:tbl>
              <a:tblPr firstRow="1" bandRow="1"/>
              <a:tblGrid>
                <a:gridCol w="2362912">
                  <a:extLst>
                    <a:ext uri="{9D8B030D-6E8A-4147-A177-3AD203B41FA5}">
                      <a16:colId xmlns:a16="http://schemas.microsoft.com/office/drawing/2014/main" xmlns="" val="20000"/>
                    </a:ext>
                  </a:extLst>
                </a:gridCol>
                <a:gridCol w="827964">
                  <a:extLst>
                    <a:ext uri="{9D8B030D-6E8A-4147-A177-3AD203B41FA5}">
                      <a16:colId xmlns:a16="http://schemas.microsoft.com/office/drawing/2014/main" xmlns="" val="20001"/>
                    </a:ext>
                  </a:extLst>
                </a:gridCol>
                <a:gridCol w="914400">
                  <a:extLst>
                    <a:ext uri="{9D8B030D-6E8A-4147-A177-3AD203B41FA5}">
                      <a16:colId xmlns:a16="http://schemas.microsoft.com/office/drawing/2014/main" xmlns="" val="20002"/>
                    </a:ext>
                  </a:extLst>
                </a:gridCol>
                <a:gridCol w="1410269">
                  <a:extLst>
                    <a:ext uri="{9D8B030D-6E8A-4147-A177-3AD203B41FA5}">
                      <a16:colId xmlns:a16="http://schemas.microsoft.com/office/drawing/2014/main" xmlns="" val="20003"/>
                    </a:ext>
                  </a:extLst>
                </a:gridCol>
                <a:gridCol w="805218">
                  <a:extLst>
                    <a:ext uri="{9D8B030D-6E8A-4147-A177-3AD203B41FA5}">
                      <a16:colId xmlns:a16="http://schemas.microsoft.com/office/drawing/2014/main" xmlns="" val="20004"/>
                    </a:ext>
                  </a:extLst>
                </a:gridCol>
                <a:gridCol w="1119116">
                  <a:extLst>
                    <a:ext uri="{9D8B030D-6E8A-4147-A177-3AD203B41FA5}">
                      <a16:colId xmlns:a16="http://schemas.microsoft.com/office/drawing/2014/main" xmlns="" val="20005"/>
                    </a:ext>
                  </a:extLst>
                </a:gridCol>
                <a:gridCol w="1419367">
                  <a:extLst>
                    <a:ext uri="{9D8B030D-6E8A-4147-A177-3AD203B41FA5}">
                      <a16:colId xmlns:a16="http://schemas.microsoft.com/office/drawing/2014/main" xmlns="" val="20006"/>
                    </a:ext>
                  </a:extLst>
                </a:gridCol>
              </a:tblGrid>
              <a:tr h="319472">
                <a:tc>
                  <a:txBody>
                    <a:bodyPr/>
                    <a:lstStyle/>
                    <a:p>
                      <a:endParaRPr lang="en-US" sz="1200" b="1" dirty="0">
                        <a:solidFill>
                          <a:schemeClr val="tx1"/>
                        </a:solidFill>
                        <a:latin typeface="Arial" pitchFamily="34" charset="0"/>
                        <a:cs typeface="Arial" pitchFamily="34" charset="0"/>
                      </a:endParaRPr>
                    </a:p>
                  </a:txBody>
                  <a:tcPr marL="91439" marR="91439" marT="45676" marB="4567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gridSpan="3">
                  <a:txBody>
                    <a:bodyPr/>
                    <a:lstStyle/>
                    <a:p>
                      <a:pPr algn="ctr"/>
                      <a:r>
                        <a:rPr lang="en-US" sz="1200" b="1" dirty="0" smtClean="0">
                          <a:solidFill>
                            <a:schemeClr val="tx1"/>
                          </a:solidFill>
                          <a:latin typeface="Arial" pitchFamily="34" charset="0"/>
                          <a:cs typeface="Arial" pitchFamily="34" charset="0"/>
                        </a:rPr>
                        <a:t>2018/2019</a:t>
                      </a:r>
                      <a:endParaRPr lang="en-US" sz="1200" b="1" dirty="0">
                        <a:solidFill>
                          <a:schemeClr val="tx1"/>
                        </a:solidFill>
                        <a:latin typeface="Arial" pitchFamily="34" charset="0"/>
                        <a:cs typeface="Arial" pitchFamily="34" charset="0"/>
                      </a:endParaRPr>
                    </a:p>
                  </a:txBody>
                  <a:tcPr marL="91439" marR="91439" marT="45676" marB="4567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endParaRPr lang="en-US" sz="1200" b="1" dirty="0">
                        <a:solidFill>
                          <a:schemeClr val="tx1"/>
                        </a:solidFill>
                        <a:latin typeface="Arial" pitchFamily="34" charset="0"/>
                        <a:cs typeface="Arial" pitchFamily="34" charset="0"/>
                      </a:endParaRPr>
                    </a:p>
                  </a:txBody>
                  <a:tcPr marL="91439" marR="91439" marT="45676" marB="4567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endParaRPr lang="en-US" sz="1200" b="1" dirty="0">
                        <a:solidFill>
                          <a:schemeClr val="tx1"/>
                        </a:solidFill>
                        <a:latin typeface="Arial" pitchFamily="34" charset="0"/>
                        <a:cs typeface="Arial" pitchFamily="34" charset="0"/>
                      </a:endParaRPr>
                    </a:p>
                  </a:txBody>
                  <a:tcPr marL="91439" marR="91439" marT="45676" marB="4567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gridSpan="3">
                  <a:txBody>
                    <a:bodyPr/>
                    <a:lstStyle/>
                    <a:p>
                      <a:pPr algn="ctr"/>
                      <a:r>
                        <a:rPr lang="en-US" sz="1200" b="1" dirty="0" smtClean="0">
                          <a:solidFill>
                            <a:schemeClr val="tx1"/>
                          </a:solidFill>
                          <a:latin typeface="Arial" pitchFamily="34" charset="0"/>
                          <a:cs typeface="Arial" pitchFamily="34" charset="0"/>
                        </a:rPr>
                        <a:t>2019/20</a:t>
                      </a:r>
                      <a:endParaRPr lang="en-US" sz="1200" b="1" dirty="0">
                        <a:solidFill>
                          <a:schemeClr val="tx1"/>
                        </a:solidFill>
                        <a:latin typeface="Arial" pitchFamily="34" charset="0"/>
                        <a:cs typeface="Arial" pitchFamily="34" charset="0"/>
                      </a:endParaRPr>
                    </a:p>
                  </a:txBody>
                  <a:tcPr marL="91439" marR="91439" marT="45676" marB="456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hMerge="1">
                  <a:txBody>
                    <a:bodyPr/>
                    <a:lstStyle/>
                    <a:p>
                      <a:endParaRPr lang="en-US" sz="1200" b="1" dirty="0">
                        <a:solidFill>
                          <a:schemeClr val="tx1"/>
                        </a:solidFill>
                        <a:latin typeface="Arial" pitchFamily="34" charset="0"/>
                        <a:cs typeface="Arial" pitchFamily="34" charset="0"/>
                      </a:endParaRPr>
                    </a:p>
                  </a:txBody>
                  <a:tcPr marL="91439" marR="91439" marT="45676" marB="4567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endParaRPr lang="en-US" sz="1200" b="1" dirty="0">
                        <a:solidFill>
                          <a:schemeClr val="tx1"/>
                        </a:solidFill>
                        <a:latin typeface="Arial" pitchFamily="34" charset="0"/>
                        <a:cs typeface="Arial" pitchFamily="34" charset="0"/>
                      </a:endParaRPr>
                    </a:p>
                  </a:txBody>
                  <a:tcPr marL="91439" marR="91439" marT="45676" marB="4567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607375">
                <a:tc>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r>
                        <a:rPr lang="en-US" sz="1200" b="1" dirty="0" smtClean="0">
                          <a:solidFill>
                            <a:schemeClr val="tx1"/>
                          </a:solidFill>
                          <a:latin typeface="Arial" pitchFamily="34" charset="0"/>
                          <a:cs typeface="Arial" pitchFamily="34" charset="0"/>
                        </a:rPr>
                        <a:t>Type</a:t>
                      </a:r>
                      <a:endParaRPr lang="en-US" sz="1200" b="1" dirty="0">
                        <a:solidFill>
                          <a:schemeClr val="tx1"/>
                        </a:solidFill>
                        <a:latin typeface="Arial" pitchFamily="34" charset="0"/>
                        <a:cs typeface="Arial" pitchFamily="34" charset="0"/>
                      </a:endParaRPr>
                    </a:p>
                  </a:txBody>
                  <a:tcPr marL="91439" marR="91439" marT="45676" marB="4567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a:r>
                        <a:rPr lang="en-US" sz="1200" b="1" dirty="0" smtClean="0">
                          <a:solidFill>
                            <a:schemeClr val="tx1"/>
                          </a:solidFill>
                          <a:latin typeface="Arial" pitchFamily="34" charset="0"/>
                          <a:cs typeface="Arial" pitchFamily="34" charset="0"/>
                        </a:rPr>
                        <a:t>Target  2018/19</a:t>
                      </a:r>
                      <a:endParaRPr lang="en-US" sz="1200" b="1" dirty="0">
                        <a:solidFill>
                          <a:schemeClr val="tx1"/>
                        </a:solidFill>
                        <a:latin typeface="Arial" pitchFamily="34" charset="0"/>
                        <a:cs typeface="Arial" pitchFamily="34" charset="0"/>
                      </a:endParaRPr>
                    </a:p>
                  </a:txBody>
                  <a:tcPr marL="91439" marR="91439" marT="45676" marB="4567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1" dirty="0" smtClean="0">
                          <a:solidFill>
                            <a:schemeClr val="tx1"/>
                          </a:solidFill>
                          <a:latin typeface="Arial" pitchFamily="34" charset="0"/>
                          <a:cs typeface="Arial" pitchFamily="34" charset="0"/>
                        </a:rPr>
                        <a:t>Number</a:t>
                      </a:r>
                      <a:r>
                        <a:rPr lang="en-US" sz="1200" b="1" baseline="0" dirty="0" smtClean="0">
                          <a:solidFill>
                            <a:schemeClr val="tx1"/>
                          </a:solidFill>
                          <a:latin typeface="Arial" pitchFamily="34" charset="0"/>
                          <a:cs typeface="Arial" pitchFamily="34" charset="0"/>
                        </a:rPr>
                        <a:t> of </a:t>
                      </a:r>
                      <a:r>
                        <a:rPr lang="en-US" sz="1200" b="1" dirty="0" smtClean="0">
                          <a:solidFill>
                            <a:schemeClr val="tx1"/>
                          </a:solidFill>
                          <a:latin typeface="Arial" pitchFamily="34" charset="0"/>
                          <a:cs typeface="Arial" pitchFamily="34" charset="0"/>
                        </a:rPr>
                        <a:t>Invoices</a:t>
                      </a:r>
                      <a:endParaRPr lang="en-US" sz="1200" b="1" dirty="0">
                        <a:solidFill>
                          <a:schemeClr val="tx1"/>
                        </a:solidFill>
                        <a:latin typeface="Arial" pitchFamily="34" charset="0"/>
                        <a:cs typeface="Arial" pitchFamily="34" charset="0"/>
                      </a:endParaRPr>
                    </a:p>
                  </a:txBody>
                  <a:tcPr marL="91439" marR="91439" marT="45676" marB="4567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1" dirty="0" smtClean="0">
                          <a:solidFill>
                            <a:schemeClr val="tx1"/>
                          </a:solidFill>
                          <a:latin typeface="Arial" pitchFamily="34" charset="0"/>
                          <a:cs typeface="Arial" pitchFamily="34" charset="0"/>
                        </a:rPr>
                        <a:t>Value</a:t>
                      </a:r>
                      <a:endParaRPr lang="en-US" sz="1200" b="1" dirty="0">
                        <a:solidFill>
                          <a:schemeClr val="tx1"/>
                        </a:solidFill>
                        <a:latin typeface="Arial" pitchFamily="34" charset="0"/>
                        <a:cs typeface="Arial" pitchFamily="34" charset="0"/>
                      </a:endParaRPr>
                    </a:p>
                  </a:txBody>
                  <a:tcPr marL="91439" marR="91439" marT="45676" marB="4567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a:r>
                        <a:rPr lang="en-US" sz="1200" b="1" dirty="0" smtClean="0">
                          <a:solidFill>
                            <a:schemeClr val="tx1"/>
                          </a:solidFill>
                          <a:latin typeface="Arial" pitchFamily="34" charset="0"/>
                          <a:cs typeface="Arial" pitchFamily="34" charset="0"/>
                        </a:rPr>
                        <a:t>Target  2019/20</a:t>
                      </a:r>
                      <a:endParaRPr lang="en-US" sz="1200" b="1" dirty="0">
                        <a:solidFill>
                          <a:schemeClr val="tx1"/>
                        </a:solidFill>
                        <a:latin typeface="Arial" pitchFamily="34" charset="0"/>
                        <a:cs typeface="Arial" pitchFamily="34" charset="0"/>
                      </a:endParaRPr>
                    </a:p>
                  </a:txBody>
                  <a:tcPr marL="91439" marR="91439" marT="45676" marB="4567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1" dirty="0" smtClean="0">
                          <a:solidFill>
                            <a:schemeClr val="tx1"/>
                          </a:solidFill>
                          <a:latin typeface="Arial" pitchFamily="34" charset="0"/>
                          <a:cs typeface="Arial" pitchFamily="34" charset="0"/>
                        </a:rPr>
                        <a:t>Number</a:t>
                      </a:r>
                      <a:r>
                        <a:rPr lang="en-US" sz="1200" b="1" baseline="0" dirty="0" smtClean="0">
                          <a:solidFill>
                            <a:schemeClr val="tx1"/>
                          </a:solidFill>
                          <a:latin typeface="Arial" pitchFamily="34" charset="0"/>
                          <a:cs typeface="Arial" pitchFamily="34" charset="0"/>
                        </a:rPr>
                        <a:t> of </a:t>
                      </a:r>
                      <a:r>
                        <a:rPr lang="en-US" sz="1200" b="1" dirty="0" smtClean="0">
                          <a:solidFill>
                            <a:schemeClr val="tx1"/>
                          </a:solidFill>
                          <a:latin typeface="Arial" pitchFamily="34" charset="0"/>
                          <a:cs typeface="Arial" pitchFamily="34" charset="0"/>
                        </a:rPr>
                        <a:t>Invoices</a:t>
                      </a:r>
                      <a:endParaRPr lang="en-US" sz="1200" b="1" dirty="0">
                        <a:solidFill>
                          <a:schemeClr val="tx1"/>
                        </a:solidFill>
                        <a:latin typeface="Arial" pitchFamily="34" charset="0"/>
                        <a:cs typeface="Arial" pitchFamily="34" charset="0"/>
                      </a:endParaRPr>
                    </a:p>
                  </a:txBody>
                  <a:tcPr marL="91439" marR="91439" marT="45676" marB="4567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1" dirty="0" smtClean="0">
                          <a:solidFill>
                            <a:schemeClr val="tx1"/>
                          </a:solidFill>
                          <a:latin typeface="Arial" pitchFamily="34" charset="0"/>
                          <a:cs typeface="Arial" pitchFamily="34" charset="0"/>
                        </a:rPr>
                        <a:t>Value</a:t>
                      </a:r>
                      <a:endParaRPr lang="en-US" sz="1200" b="1" dirty="0">
                        <a:solidFill>
                          <a:schemeClr val="tx1"/>
                        </a:solidFill>
                        <a:latin typeface="Arial" pitchFamily="34" charset="0"/>
                        <a:cs typeface="Arial" pitchFamily="34" charset="0"/>
                      </a:endParaRPr>
                    </a:p>
                  </a:txBody>
                  <a:tcPr marL="91439" marR="91439" marT="45676" marB="4567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xmlns="" val="10001"/>
                  </a:ext>
                </a:extLst>
              </a:tr>
              <a:tr h="780835">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Invoices received</a:t>
                      </a:r>
                    </a:p>
                    <a:p>
                      <a:endParaRPr lang="en-US" sz="1200" dirty="0" smtClean="0">
                        <a:latin typeface="Arial" pitchFamily="34" charset="0"/>
                        <a:cs typeface="Arial" pitchFamily="34" charset="0"/>
                      </a:endParaRPr>
                    </a:p>
                    <a:p>
                      <a:endParaRPr lang="en-US" sz="1200" dirty="0">
                        <a:latin typeface="Arial" pitchFamily="34" charset="0"/>
                        <a:cs typeface="Arial" pitchFamily="34" charset="0"/>
                      </a:endParaRPr>
                    </a:p>
                  </a:txBody>
                  <a:tcPr marL="91439" marR="91439" marT="45624" marB="4562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0" i="0" u="none" strike="noStrike" dirty="0">
                          <a:solidFill>
                            <a:srgbClr val="000000"/>
                          </a:solidFill>
                          <a:effectLst/>
                          <a:latin typeface="Arial"/>
                        </a:rPr>
                        <a:t>100%</a:t>
                      </a:r>
                    </a:p>
                  </a:txBody>
                  <a:tcPr marL="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0" i="0" u="none" strike="noStrike" dirty="0">
                          <a:solidFill>
                            <a:srgbClr val="000000"/>
                          </a:solidFill>
                          <a:effectLst/>
                          <a:latin typeface="Arial"/>
                        </a:rPr>
                        <a:t>2 605</a:t>
                      </a:r>
                    </a:p>
                  </a:txBody>
                  <a:tcPr marL="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0" i="0" u="none" strike="noStrike" dirty="0">
                          <a:solidFill>
                            <a:srgbClr val="000000"/>
                          </a:solidFill>
                          <a:effectLst/>
                          <a:latin typeface="Arial"/>
                        </a:rPr>
                        <a:t>R 10 865 454.62</a:t>
                      </a:r>
                    </a:p>
                  </a:txBody>
                  <a:tcPr marL="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200" b="0" dirty="0" smtClean="0">
                          <a:latin typeface="Arial" pitchFamily="34" charset="0"/>
                          <a:cs typeface="Arial" pitchFamily="34" charset="0"/>
                        </a:rPr>
                        <a:t>100%</a:t>
                      </a:r>
                      <a:endParaRPr lang="en-US" sz="1200" b="0" dirty="0">
                        <a:latin typeface="Arial" pitchFamily="34" charset="0"/>
                        <a:cs typeface="Arial" pitchFamily="34" charset="0"/>
                      </a:endParaRPr>
                    </a:p>
                  </a:txBody>
                  <a:tcPr marL="91439" marR="91439" marT="45624" marB="4562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0" dirty="0" smtClean="0">
                          <a:latin typeface="Arial" pitchFamily="34" charset="0"/>
                          <a:cs typeface="Arial" pitchFamily="34" charset="0"/>
                        </a:rPr>
                        <a:t>473</a:t>
                      </a:r>
                    </a:p>
                  </a:txBody>
                  <a:tcPr marL="91439" marR="91439" marT="45624" marB="4562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0" dirty="0" smtClean="0">
                          <a:latin typeface="Arial" pitchFamily="34" charset="0"/>
                          <a:cs typeface="Arial" pitchFamily="34" charset="0"/>
                        </a:rPr>
                        <a:t>R 2 752 829.62</a:t>
                      </a:r>
                    </a:p>
                  </a:txBody>
                  <a:tcPr marL="91439" marR="91439" marT="45624" marB="4562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2"/>
                  </a:ext>
                </a:extLst>
              </a:tr>
              <a:tr h="607276">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Invoices paid within 30 days</a:t>
                      </a:r>
                    </a:p>
                    <a:p>
                      <a:endParaRPr lang="en-US" sz="1200" dirty="0">
                        <a:latin typeface="Arial" pitchFamily="34" charset="0"/>
                        <a:cs typeface="Arial" pitchFamily="34" charset="0"/>
                      </a:endParaRPr>
                    </a:p>
                  </a:txBody>
                  <a:tcPr marL="91439" marR="91439" marT="45624" marB="4562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0" i="0" u="none" strike="noStrike" dirty="0" smtClean="0">
                          <a:solidFill>
                            <a:srgbClr val="000000"/>
                          </a:solidFill>
                          <a:effectLst/>
                          <a:latin typeface="Arial"/>
                        </a:rPr>
                        <a:t>100%</a:t>
                      </a:r>
                      <a:endParaRPr lang="en-ZA" sz="1200" b="0" i="0" u="none" strike="noStrike" dirty="0">
                        <a:solidFill>
                          <a:srgbClr val="000000"/>
                        </a:solidFill>
                        <a:effectLst/>
                        <a:latin typeface="Arial"/>
                      </a:endParaRPr>
                    </a:p>
                  </a:txBody>
                  <a:tcPr marL="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0" i="0" u="none" strike="noStrike" dirty="0">
                          <a:solidFill>
                            <a:srgbClr val="000000"/>
                          </a:solidFill>
                          <a:effectLst/>
                          <a:latin typeface="Arial"/>
                        </a:rPr>
                        <a:t>2 </a:t>
                      </a:r>
                      <a:r>
                        <a:rPr lang="en-ZA" sz="1200" b="0" i="0" u="none" strike="noStrike" dirty="0" smtClean="0">
                          <a:solidFill>
                            <a:srgbClr val="000000"/>
                          </a:solidFill>
                          <a:effectLst/>
                          <a:latin typeface="Arial"/>
                        </a:rPr>
                        <a:t>605</a:t>
                      </a:r>
                      <a:endParaRPr lang="en-ZA" sz="1200" b="0" i="0" u="none" strike="noStrike" dirty="0">
                        <a:solidFill>
                          <a:srgbClr val="000000"/>
                        </a:solidFill>
                        <a:effectLst/>
                        <a:latin typeface="Arial"/>
                      </a:endParaRPr>
                    </a:p>
                  </a:txBody>
                  <a:tcPr marL="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ZA" sz="1200" b="0" i="0" u="none" strike="noStrike" dirty="0" smtClean="0">
                          <a:solidFill>
                            <a:srgbClr val="000000"/>
                          </a:solidFill>
                          <a:effectLst/>
                          <a:latin typeface="Arial"/>
                        </a:rPr>
                        <a:t>R 10 865 454.62</a:t>
                      </a:r>
                      <a:endParaRPr lang="en-ZA" sz="1200" b="0" i="0" u="none" strike="noStrike" dirty="0">
                        <a:solidFill>
                          <a:srgbClr val="000000"/>
                        </a:solidFill>
                        <a:effectLst/>
                        <a:latin typeface="Arial"/>
                      </a:endParaRPr>
                    </a:p>
                  </a:txBody>
                  <a:tcPr marL="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200" b="0" dirty="0" smtClean="0">
                          <a:latin typeface="Arial" pitchFamily="34" charset="0"/>
                          <a:cs typeface="Arial" pitchFamily="34" charset="0"/>
                        </a:rPr>
                        <a:t>100%</a:t>
                      </a:r>
                      <a:endParaRPr lang="en-US" sz="1200" b="0" dirty="0">
                        <a:latin typeface="Arial" pitchFamily="34" charset="0"/>
                        <a:cs typeface="Arial" pitchFamily="34" charset="0"/>
                      </a:endParaRPr>
                    </a:p>
                  </a:txBody>
                  <a:tcPr marL="91439" marR="91439" marT="45624" marB="4562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0" dirty="0" smtClean="0">
                          <a:latin typeface="Arial" pitchFamily="34" charset="0"/>
                          <a:cs typeface="Arial" pitchFamily="34" charset="0"/>
                        </a:rPr>
                        <a:t>473</a:t>
                      </a:r>
                    </a:p>
                  </a:txBody>
                  <a:tcPr marL="91439" marR="91439" marT="45624" marB="4562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0" dirty="0" smtClean="0">
                          <a:latin typeface="Arial" pitchFamily="34" charset="0"/>
                          <a:cs typeface="Arial" pitchFamily="34" charset="0"/>
                        </a:rPr>
                        <a:t>R 2 752 829.62</a:t>
                      </a:r>
                    </a:p>
                  </a:txBody>
                  <a:tcPr marL="91439" marR="91439" marT="45624" marB="4562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3"/>
                  </a:ext>
                </a:extLst>
              </a:tr>
              <a:tr h="607276">
                <a:tc>
                  <a:txBody>
                    <a:bodyPr/>
                    <a:lstStyle/>
                    <a:p>
                      <a:pPr algn="l"/>
                      <a:endParaRPr lang="en-ZA" sz="1200" b="0" dirty="0" smtClean="0">
                        <a:solidFill>
                          <a:schemeClr val="tx1"/>
                        </a:solidFill>
                        <a:latin typeface="Arial" pitchFamily="34" charset="0"/>
                        <a:cs typeface="Arial" pitchFamily="34" charset="0"/>
                      </a:endParaRPr>
                    </a:p>
                    <a:p>
                      <a:pPr algn="l"/>
                      <a:r>
                        <a:rPr lang="en-ZA" sz="1200" b="0" dirty="0" smtClean="0">
                          <a:solidFill>
                            <a:schemeClr val="tx1"/>
                          </a:solidFill>
                          <a:latin typeface="Arial" pitchFamily="34" charset="0"/>
                          <a:cs typeface="Arial" pitchFamily="34" charset="0"/>
                        </a:rPr>
                        <a:t>Invoices not paid within 30 days</a:t>
                      </a:r>
                    </a:p>
                    <a:p>
                      <a:pPr algn="ctr"/>
                      <a:endParaRPr lang="en-US" sz="1200" b="1" dirty="0">
                        <a:solidFill>
                          <a:schemeClr val="tx1"/>
                        </a:solidFill>
                        <a:latin typeface="Arial" pitchFamily="34" charset="0"/>
                        <a:cs typeface="Arial" pitchFamily="34" charset="0"/>
                      </a:endParaRPr>
                    </a:p>
                  </a:txBody>
                  <a:tcPr marL="91439" marR="91439" marT="45624" marB="4562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200" b="0" dirty="0" smtClean="0">
                          <a:solidFill>
                            <a:schemeClr val="tx1"/>
                          </a:solidFill>
                          <a:latin typeface="Arial" pitchFamily="34" charset="0"/>
                          <a:cs typeface="Arial" pitchFamily="34" charset="0"/>
                        </a:rPr>
                        <a:t>0</a:t>
                      </a:r>
                      <a:endParaRPr lang="en-US" sz="1200" b="0" dirty="0">
                        <a:solidFill>
                          <a:schemeClr val="tx1"/>
                        </a:solidFill>
                        <a:latin typeface="Arial" pitchFamily="34" charset="0"/>
                        <a:cs typeface="Arial" pitchFamily="34" charset="0"/>
                      </a:endParaRPr>
                    </a:p>
                  </a:txBody>
                  <a:tcPr marL="91439" marR="91439" marT="45624" marB="4562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200" b="0" dirty="0" smtClean="0">
                          <a:solidFill>
                            <a:schemeClr val="tx1"/>
                          </a:solidFill>
                          <a:latin typeface="Arial" pitchFamily="34" charset="0"/>
                          <a:cs typeface="Arial" pitchFamily="34" charset="0"/>
                        </a:rPr>
                        <a:t>0</a:t>
                      </a:r>
                    </a:p>
                  </a:txBody>
                  <a:tcPr marL="91439" marR="91439" marT="45624" marB="4562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200" b="0" i="0" dirty="0" smtClean="0">
                          <a:solidFill>
                            <a:schemeClr val="tx1"/>
                          </a:solidFill>
                          <a:latin typeface="Arial" pitchFamily="34" charset="0"/>
                          <a:cs typeface="Arial" pitchFamily="34" charset="0"/>
                        </a:rPr>
                        <a:t>0</a:t>
                      </a:r>
                      <a:endParaRPr lang="en-US" sz="1200" b="0" i="0" dirty="0">
                        <a:solidFill>
                          <a:schemeClr val="tx1"/>
                        </a:solidFill>
                        <a:latin typeface="Arial" pitchFamily="34" charset="0"/>
                        <a:cs typeface="Arial" pitchFamily="34" charset="0"/>
                      </a:endParaRPr>
                    </a:p>
                  </a:txBody>
                  <a:tcPr marL="91439" marR="91439" marT="45624" marB="4562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200" b="0" dirty="0" smtClean="0">
                          <a:solidFill>
                            <a:schemeClr val="tx1"/>
                          </a:solidFill>
                          <a:latin typeface="Arial" pitchFamily="34" charset="0"/>
                          <a:cs typeface="Arial" pitchFamily="34" charset="0"/>
                        </a:rPr>
                        <a:t>0</a:t>
                      </a:r>
                      <a:endParaRPr lang="en-US" sz="1200" b="0" dirty="0">
                        <a:solidFill>
                          <a:schemeClr val="tx1"/>
                        </a:solidFill>
                        <a:latin typeface="Arial" pitchFamily="34" charset="0"/>
                        <a:cs typeface="Arial" pitchFamily="34" charset="0"/>
                      </a:endParaRPr>
                    </a:p>
                  </a:txBody>
                  <a:tcPr marL="91439" marR="91439" marT="45624" marB="4562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200" b="0" dirty="0" smtClean="0">
                          <a:solidFill>
                            <a:schemeClr val="tx1"/>
                          </a:solidFill>
                          <a:latin typeface="Arial" pitchFamily="34" charset="0"/>
                          <a:cs typeface="Arial" pitchFamily="34" charset="0"/>
                        </a:rPr>
                        <a:t>0</a:t>
                      </a:r>
                    </a:p>
                  </a:txBody>
                  <a:tcPr marL="91439" marR="91439" marT="45624" marB="4562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200" b="0" i="0" dirty="0" smtClean="0">
                          <a:solidFill>
                            <a:schemeClr val="tx1"/>
                          </a:solidFill>
                          <a:latin typeface="Arial" pitchFamily="34" charset="0"/>
                          <a:cs typeface="Arial" pitchFamily="34" charset="0"/>
                        </a:rPr>
                        <a:t>0</a:t>
                      </a:r>
                      <a:endParaRPr lang="en-US" sz="1200" b="0" i="0" dirty="0">
                        <a:solidFill>
                          <a:schemeClr val="tx1"/>
                        </a:solidFill>
                        <a:latin typeface="Arial" pitchFamily="34" charset="0"/>
                        <a:cs typeface="Arial" pitchFamily="34" charset="0"/>
                      </a:endParaRPr>
                    </a:p>
                  </a:txBody>
                  <a:tcPr marL="91439" marR="91439" marT="45624" marB="4562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6"/>
                  </a:ext>
                </a:extLst>
              </a:tr>
              <a:tr h="424371">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1" dirty="0" smtClean="0">
                          <a:solidFill>
                            <a:schemeClr val="tx1"/>
                          </a:solidFill>
                          <a:latin typeface="Arial" pitchFamily="34" charset="0"/>
                          <a:cs typeface="Arial" pitchFamily="34" charset="0"/>
                        </a:rPr>
                        <a:t>Total</a:t>
                      </a:r>
                      <a:endParaRPr lang="en-US" sz="1200" b="1" dirty="0">
                        <a:solidFill>
                          <a:schemeClr val="tx1"/>
                        </a:solidFill>
                        <a:latin typeface="Arial" pitchFamily="34" charset="0"/>
                        <a:cs typeface="Arial" pitchFamily="34" charset="0"/>
                      </a:endParaRPr>
                    </a:p>
                  </a:txBody>
                  <a:tcPr marL="91439" marR="91439" marT="45624" marB="4562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rtl="0" fontAlgn="ctr"/>
                      <a:r>
                        <a:rPr lang="en-ZA" sz="1200" b="1" i="0" u="none" strike="noStrike" dirty="0">
                          <a:solidFill>
                            <a:srgbClr val="000000"/>
                          </a:solidFill>
                          <a:effectLst/>
                          <a:latin typeface="Arial"/>
                        </a:rPr>
                        <a:t>100%</a:t>
                      </a:r>
                    </a:p>
                  </a:txBody>
                  <a:tcPr marL="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rtl="0" fontAlgn="ctr"/>
                      <a:r>
                        <a:rPr lang="en-ZA" sz="1200" b="1" i="0" u="none" strike="noStrike" dirty="0">
                          <a:solidFill>
                            <a:srgbClr val="000000"/>
                          </a:solidFill>
                          <a:effectLst/>
                          <a:latin typeface="Arial"/>
                        </a:rPr>
                        <a:t>2 605</a:t>
                      </a:r>
                    </a:p>
                  </a:txBody>
                  <a:tcPr marL="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rtl="0" fontAlgn="ctr"/>
                      <a:r>
                        <a:rPr lang="en-ZA" sz="1200" b="1" i="0" u="none" strike="noStrike" dirty="0">
                          <a:solidFill>
                            <a:srgbClr val="000000"/>
                          </a:solidFill>
                          <a:effectLst/>
                          <a:latin typeface="Arial"/>
                        </a:rPr>
                        <a:t>R 10 865 454.62</a:t>
                      </a:r>
                    </a:p>
                  </a:txBody>
                  <a:tcPr marL="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r>
                        <a:rPr lang="en-US" sz="1200" b="1" dirty="0" smtClean="0">
                          <a:latin typeface="Arial" pitchFamily="34" charset="0"/>
                          <a:cs typeface="Arial" pitchFamily="34" charset="0"/>
                        </a:rPr>
                        <a:t>100%</a:t>
                      </a:r>
                      <a:endParaRPr lang="en-US" sz="1200" b="1" dirty="0">
                        <a:latin typeface="Arial" pitchFamily="34" charset="0"/>
                        <a:cs typeface="Arial" pitchFamily="34" charset="0"/>
                      </a:endParaRPr>
                    </a:p>
                  </a:txBody>
                  <a:tcPr marL="91439" marR="91439" marT="45624" marB="4562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1" dirty="0" smtClean="0">
                          <a:latin typeface="Arial" pitchFamily="34" charset="0"/>
                          <a:cs typeface="Arial" pitchFamily="34" charset="0"/>
                        </a:rPr>
                        <a:t>473</a:t>
                      </a:r>
                    </a:p>
                  </a:txBody>
                  <a:tcPr marL="91439" marR="91439" marT="45624" marB="4562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1" dirty="0" smtClean="0">
                          <a:latin typeface="Arial" pitchFamily="34" charset="0"/>
                          <a:cs typeface="Arial" pitchFamily="34" charset="0"/>
                        </a:rPr>
                        <a:t>R 2 752 829.62</a:t>
                      </a:r>
                    </a:p>
                  </a:txBody>
                  <a:tcPr marL="91439" marR="91439" marT="45624" marB="4562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xmlns="" val="10004"/>
                  </a:ext>
                </a:extLst>
              </a:tr>
              <a:tr h="823614">
                <a:tc gridSpan="7">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endParaRPr lang="en-US" sz="1400" b="1" dirty="0" smtClean="0">
                        <a:latin typeface="Arial" pitchFamily="34" charset="0"/>
                        <a:cs typeface="Arial" pitchFamily="34" charset="0"/>
                      </a:endParaRPr>
                    </a:p>
                    <a:p>
                      <a:endParaRPr lang="en-US" sz="1400" b="1" dirty="0" smtClean="0">
                        <a:latin typeface="Arial" pitchFamily="34" charset="0"/>
                        <a:cs typeface="Arial" pitchFamily="34" charset="0"/>
                      </a:endParaRPr>
                    </a:p>
                    <a:p>
                      <a:endParaRPr lang="en-US" sz="1400" b="1" baseline="0" dirty="0" smtClean="0">
                        <a:latin typeface="Arial" pitchFamily="34" charset="0"/>
                        <a:cs typeface="Arial" pitchFamily="34" charset="0"/>
                      </a:endParaRPr>
                    </a:p>
                  </a:txBody>
                  <a:tcPr marL="91439" marR="91439" marT="45624" marB="456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ZA"/>
                    </a:p>
                  </a:txBody>
                  <a:tcPr/>
                </a:tc>
                <a:tc hMerge="1">
                  <a:txBody>
                    <a:bodyPr/>
                    <a:lstStyle/>
                    <a:p>
                      <a:endParaRPr lang="en-US" sz="1200" b="1" dirty="0">
                        <a:latin typeface="Arial" pitchFamily="34" charset="0"/>
                        <a:cs typeface="Arial" pitchFamily="34" charset="0"/>
                      </a:endParaRPr>
                    </a:p>
                  </a:txBody>
                  <a:tcPr marL="91439" marR="91439" marT="45609" marB="45609">
                    <a:solidFill>
                      <a:schemeClr val="accent2">
                        <a:lumMod val="20000"/>
                        <a:lumOff val="80000"/>
                      </a:schemeClr>
                    </a:solidFill>
                  </a:tcPr>
                </a:tc>
                <a:tc hMerge="1">
                  <a:txBody>
                    <a:bodyPr/>
                    <a:lstStyle/>
                    <a:p>
                      <a:endParaRPr lang="en-US" sz="1200" b="1" dirty="0">
                        <a:latin typeface="Arial" pitchFamily="34" charset="0"/>
                        <a:cs typeface="Arial" pitchFamily="34" charset="0"/>
                      </a:endParaRPr>
                    </a:p>
                  </a:txBody>
                  <a:tcPr marL="91439" marR="91439" marT="45609" marB="45609">
                    <a:lnL w="12700" cap="flat" cmpd="sng" algn="ctr">
                      <a:solidFill>
                        <a:schemeClr val="bg1"/>
                      </a:solidFill>
                      <a:prstDash val="solid"/>
                      <a:round/>
                      <a:headEnd type="none" w="med" len="med"/>
                      <a:tailEnd type="none" w="med" len="med"/>
                    </a:lnL>
                    <a:solidFill>
                      <a:schemeClr val="accent2">
                        <a:lumMod val="20000"/>
                        <a:lumOff val="80000"/>
                      </a:schemeClr>
                    </a:solidFill>
                  </a:tcPr>
                </a:tc>
                <a:tc hMerge="1">
                  <a:txBody>
                    <a:bodyPr/>
                    <a:lstStyle/>
                    <a:p>
                      <a:pPr marL="171450" indent="-171450">
                        <a:lnSpc>
                          <a:spcPct val="90000"/>
                        </a:lnSpc>
                        <a:buClrTx/>
                        <a:buFont typeface="Arial" pitchFamily="34" charset="0"/>
                        <a:buChar char="•"/>
                        <a:defRPr/>
                      </a:pPr>
                      <a:endParaRPr lang="en-US" altLang="en-US" sz="1200" dirty="0" smtClean="0">
                        <a:latin typeface="Arial" pitchFamily="34" charset="0"/>
                        <a:cs typeface="Arial" pitchFamily="34" charset="0"/>
                      </a:endParaRPr>
                    </a:p>
                  </a:txBody>
                  <a:tcPr marL="91439" marR="91439" marT="45624" marB="456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171450" indent="-171450">
                        <a:lnSpc>
                          <a:spcPct val="90000"/>
                        </a:lnSpc>
                        <a:buClrTx/>
                        <a:buFont typeface="Arial" pitchFamily="34" charset="0"/>
                        <a:buChar char="•"/>
                        <a:defRPr/>
                      </a:pPr>
                      <a:endParaRPr lang="en-US" altLang="en-US" sz="1200" dirty="0" smtClean="0">
                        <a:latin typeface="Arial" pitchFamily="34" charset="0"/>
                        <a:cs typeface="Arial" pitchFamily="34" charset="0"/>
                      </a:endParaRPr>
                    </a:p>
                  </a:txBody>
                  <a:tcPr marL="91439" marR="91439" marT="45624" marB="456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171450" indent="-171450">
                        <a:lnSpc>
                          <a:spcPct val="90000"/>
                        </a:lnSpc>
                        <a:buClrTx/>
                        <a:buFont typeface="Arial" pitchFamily="34" charset="0"/>
                        <a:buChar char="•"/>
                        <a:defRPr/>
                      </a:pPr>
                      <a:endParaRPr lang="en-US" altLang="en-US" sz="1200" dirty="0" smtClean="0">
                        <a:latin typeface="Arial" pitchFamily="34" charset="0"/>
                        <a:cs typeface="Arial" pitchFamily="34" charset="0"/>
                      </a:endParaRPr>
                    </a:p>
                  </a:txBody>
                  <a:tcPr marL="91439" marR="91439" marT="45624" marB="456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5"/>
                  </a:ext>
                </a:extLst>
              </a:tr>
            </a:tbl>
          </a:graphicData>
        </a:graphic>
      </p:graphicFrame>
      <p:sp>
        <p:nvSpPr>
          <p:cNvPr id="6" name="Slide Number Placeholder 5"/>
          <p:cNvSpPr>
            <a:spLocks noGrp="1"/>
          </p:cNvSpPr>
          <p:nvPr>
            <p:ph type="sldNum" sz="quarter" idx="12"/>
          </p:nvPr>
        </p:nvSpPr>
        <p:spPr>
          <a:xfrm>
            <a:off x="6553200" y="6731616"/>
            <a:ext cx="2133600" cy="365125"/>
          </a:xfrm>
        </p:spPr>
        <p:txBody>
          <a:bodyPr/>
          <a:lstStyle/>
          <a:p>
            <a:fld id="{2538E8B7-8BD9-9F48-9FB6-4E0DFEDB8449}" type="slidenum">
              <a:rPr lang="en-US" smtClean="0"/>
              <a:pPr/>
              <a:t>45</a:t>
            </a:fld>
            <a:endParaRPr lang="en-US" dirty="0"/>
          </a:p>
        </p:txBody>
      </p:sp>
    </p:spTree>
    <p:extLst>
      <p:ext uri="{BB962C8B-B14F-4D97-AF65-F5344CB8AC3E}">
        <p14:creationId xmlns:p14="http://schemas.microsoft.com/office/powerpoint/2010/main" xmlns="" val="3313025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246062" y="139700"/>
            <a:ext cx="8683333"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b="1">
                <a:solidFill>
                  <a:schemeClr val="tx1"/>
                </a:solidFill>
                <a:latin typeface="Arial" pitchFamily="34" charset="0"/>
                <a:cs typeface="Arial" pitchFamily="34" charset="0"/>
              </a:defRPr>
            </a:lvl1pPr>
            <a:lvl2pPr marL="742950" indent="-285750" eaLnBrk="0" hangingPunct="0">
              <a:defRPr sz="1600" b="1">
                <a:solidFill>
                  <a:schemeClr val="tx1"/>
                </a:solidFill>
                <a:latin typeface="Arial" pitchFamily="34" charset="0"/>
                <a:cs typeface="Arial" pitchFamily="34" charset="0"/>
              </a:defRPr>
            </a:lvl2pPr>
            <a:lvl3pPr marL="1143000" indent="-228600" eaLnBrk="0" hangingPunct="0">
              <a:defRPr sz="1600" b="1">
                <a:solidFill>
                  <a:schemeClr val="tx1"/>
                </a:solidFill>
                <a:latin typeface="Arial" pitchFamily="34" charset="0"/>
                <a:cs typeface="Arial" pitchFamily="34" charset="0"/>
              </a:defRPr>
            </a:lvl3pPr>
            <a:lvl4pPr marL="1600200" indent="-228600" eaLnBrk="0" hangingPunct="0">
              <a:defRPr sz="1600" b="1">
                <a:solidFill>
                  <a:schemeClr val="tx1"/>
                </a:solidFill>
                <a:latin typeface="Arial" pitchFamily="34" charset="0"/>
                <a:cs typeface="Arial" pitchFamily="34" charset="0"/>
              </a:defRPr>
            </a:lvl4pPr>
            <a:lvl5pPr marL="2057400" indent="-228600" eaLnBrk="0" hangingPunct="0">
              <a:defRPr sz="16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6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6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6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600" b="1">
                <a:solidFill>
                  <a:schemeClr val="tx1"/>
                </a:solidFill>
                <a:latin typeface="Arial" pitchFamily="34" charset="0"/>
                <a:cs typeface="Arial" pitchFamily="34" charset="0"/>
              </a:defRPr>
            </a:lvl9pPr>
          </a:lstStyle>
          <a:p>
            <a:pPr algn="ctr">
              <a:lnSpc>
                <a:spcPct val="90000"/>
              </a:lnSpc>
            </a:pPr>
            <a:r>
              <a:rPr lang="en-US" altLang="en-US" sz="2000" dirty="0" smtClean="0"/>
              <a:t>REVENUE COLLECTED </a:t>
            </a:r>
            <a:endParaRPr lang="en-ZA" altLang="en-US" sz="2000" dirty="0"/>
          </a:p>
        </p:txBody>
      </p:sp>
      <p:graphicFrame>
        <p:nvGraphicFramePr>
          <p:cNvPr id="8" name="Table 7"/>
          <p:cNvGraphicFramePr>
            <a:graphicFrameLocks noGrp="1"/>
          </p:cNvGraphicFramePr>
          <p:nvPr>
            <p:extLst>
              <p:ext uri="{D42A27DB-BD31-4B8C-83A1-F6EECF244321}">
                <p14:modId xmlns:p14="http://schemas.microsoft.com/office/powerpoint/2010/main" xmlns="" val="3361875348"/>
              </p:ext>
            </p:extLst>
          </p:nvPr>
        </p:nvGraphicFramePr>
        <p:xfrm>
          <a:off x="297712" y="663575"/>
          <a:ext cx="8282760" cy="1492249"/>
        </p:xfrm>
        <a:graphic>
          <a:graphicData uri="http://schemas.openxmlformats.org/drawingml/2006/table">
            <a:tbl>
              <a:tblPr firstRow="1" bandRow="1"/>
              <a:tblGrid>
                <a:gridCol w="2171434">
                  <a:extLst>
                    <a:ext uri="{9D8B030D-6E8A-4147-A177-3AD203B41FA5}">
                      <a16:colId xmlns:a16="http://schemas.microsoft.com/office/drawing/2014/main" xmlns="" val="20000"/>
                    </a:ext>
                  </a:extLst>
                </a:gridCol>
                <a:gridCol w="3386577">
                  <a:extLst>
                    <a:ext uri="{9D8B030D-6E8A-4147-A177-3AD203B41FA5}">
                      <a16:colId xmlns:a16="http://schemas.microsoft.com/office/drawing/2014/main" xmlns="" val="20001"/>
                    </a:ext>
                  </a:extLst>
                </a:gridCol>
                <a:gridCol w="2724749">
                  <a:extLst>
                    <a:ext uri="{9D8B030D-6E8A-4147-A177-3AD203B41FA5}">
                      <a16:colId xmlns:a16="http://schemas.microsoft.com/office/drawing/2014/main" xmlns="" val="20002"/>
                    </a:ext>
                  </a:extLst>
                </a:gridCol>
              </a:tblGrid>
              <a:tr h="370538">
                <a:tc>
                  <a:txBody>
                    <a:bodyPr/>
                    <a:lstStyle>
                      <a:lvl1pPr marL="0" algn="l" defTabSz="914400" rtl="0" eaLnBrk="1" latinLnBrk="0" hangingPunct="1">
                        <a:defRPr sz="1800" b="1" kern="1200">
                          <a:solidFill>
                            <a:schemeClr val="lt1"/>
                          </a:solidFill>
                          <a:latin typeface="Arial"/>
                          <a:cs typeface="Arial"/>
                        </a:defRPr>
                      </a:lvl1pPr>
                      <a:lvl2pPr marL="457200" algn="l" defTabSz="914400" rtl="0" eaLnBrk="1" latinLnBrk="0" hangingPunct="1">
                        <a:defRPr sz="1800" b="1" kern="1200">
                          <a:solidFill>
                            <a:schemeClr val="lt1"/>
                          </a:solidFill>
                          <a:latin typeface="Arial"/>
                          <a:cs typeface="Arial"/>
                        </a:defRPr>
                      </a:lvl2pPr>
                      <a:lvl3pPr marL="914400" algn="l" defTabSz="914400" rtl="0" eaLnBrk="1" latinLnBrk="0" hangingPunct="1">
                        <a:defRPr sz="1800" b="1" kern="1200">
                          <a:solidFill>
                            <a:schemeClr val="lt1"/>
                          </a:solidFill>
                          <a:latin typeface="Arial"/>
                          <a:cs typeface="Arial"/>
                        </a:defRPr>
                      </a:lvl3pPr>
                      <a:lvl4pPr marL="1371600" algn="l" defTabSz="914400" rtl="0" eaLnBrk="1" latinLnBrk="0" hangingPunct="1">
                        <a:defRPr sz="1800" b="1" kern="1200">
                          <a:solidFill>
                            <a:schemeClr val="lt1"/>
                          </a:solidFill>
                          <a:latin typeface="Arial"/>
                          <a:cs typeface="Arial"/>
                        </a:defRPr>
                      </a:lvl4pPr>
                      <a:lvl5pPr marL="1828800" algn="l" defTabSz="914400" rtl="0" eaLnBrk="1" latinLnBrk="0" hangingPunct="1">
                        <a:defRPr sz="1800" b="1" kern="1200">
                          <a:solidFill>
                            <a:schemeClr val="lt1"/>
                          </a:solidFill>
                          <a:latin typeface="Arial"/>
                          <a:cs typeface="Arial"/>
                        </a:defRPr>
                      </a:lvl5pPr>
                      <a:lvl6pPr marL="2286000" algn="l" defTabSz="914400" rtl="0" eaLnBrk="1" latinLnBrk="0" hangingPunct="1">
                        <a:defRPr sz="1800" b="1" kern="1200">
                          <a:solidFill>
                            <a:schemeClr val="lt1"/>
                          </a:solidFill>
                          <a:latin typeface="Arial"/>
                          <a:cs typeface="Arial"/>
                        </a:defRPr>
                      </a:lvl6pPr>
                      <a:lvl7pPr marL="2743200" algn="l" defTabSz="914400" rtl="0" eaLnBrk="1" latinLnBrk="0" hangingPunct="1">
                        <a:defRPr sz="1800" b="1" kern="1200">
                          <a:solidFill>
                            <a:schemeClr val="lt1"/>
                          </a:solidFill>
                          <a:latin typeface="Arial"/>
                          <a:cs typeface="Arial"/>
                        </a:defRPr>
                      </a:lvl7pPr>
                      <a:lvl8pPr marL="3200400" algn="l" defTabSz="914400" rtl="0" eaLnBrk="1" latinLnBrk="0" hangingPunct="1">
                        <a:defRPr sz="1800" b="1" kern="1200">
                          <a:solidFill>
                            <a:schemeClr val="lt1"/>
                          </a:solidFill>
                          <a:latin typeface="Arial"/>
                          <a:cs typeface="Arial"/>
                        </a:defRPr>
                      </a:lvl8pPr>
                      <a:lvl9pPr marL="3657600" algn="l" defTabSz="914400" rtl="0" eaLnBrk="1" latinLnBrk="0" hangingPunct="1">
                        <a:defRPr sz="1800" b="1" kern="1200">
                          <a:solidFill>
                            <a:schemeClr val="lt1"/>
                          </a:solidFill>
                          <a:latin typeface="Arial"/>
                          <a:cs typeface="Arial"/>
                        </a:defRPr>
                      </a:lvl9pPr>
                    </a:lstStyle>
                    <a:p>
                      <a:r>
                        <a:rPr lang="en-ZA" sz="1400" b="1" dirty="0" smtClean="0">
                          <a:solidFill>
                            <a:schemeClr val="tx1"/>
                          </a:solidFill>
                          <a:latin typeface="Arial" pitchFamily="34" charset="0"/>
                          <a:cs typeface="Arial" pitchFamily="34" charset="0"/>
                        </a:rPr>
                        <a:t>Office</a:t>
                      </a:r>
                      <a:endParaRPr lang="en-ZA" sz="1400" b="1" dirty="0">
                        <a:solidFill>
                          <a:schemeClr val="tx1"/>
                        </a:solidFill>
                        <a:latin typeface="Arial" pitchFamily="34" charset="0"/>
                        <a:cs typeface="Arial" pitchFamily="34" charset="0"/>
                      </a:endParaRPr>
                    </a:p>
                  </a:txBody>
                  <a:tcPr marT="45683" marB="456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dk1"/>
                          </a:solidFill>
                          <a:latin typeface="Arial"/>
                          <a:cs typeface="Arial"/>
                        </a:defRPr>
                      </a:lvl1pPr>
                      <a:lvl2pPr marL="457200" algn="l" defTabSz="914400" rtl="0" eaLnBrk="1" latinLnBrk="0" hangingPunct="1">
                        <a:defRPr sz="1800" kern="1200">
                          <a:solidFill>
                            <a:schemeClr val="dk1"/>
                          </a:solidFill>
                          <a:latin typeface="Arial"/>
                          <a:cs typeface="Arial"/>
                        </a:defRPr>
                      </a:lvl2pPr>
                      <a:lvl3pPr marL="914400" algn="l" defTabSz="914400" rtl="0" eaLnBrk="1" latinLnBrk="0" hangingPunct="1">
                        <a:defRPr sz="1800" kern="1200">
                          <a:solidFill>
                            <a:schemeClr val="dk1"/>
                          </a:solidFill>
                          <a:latin typeface="Arial"/>
                          <a:cs typeface="Arial"/>
                        </a:defRPr>
                      </a:lvl3pPr>
                      <a:lvl4pPr marL="1371600" algn="l" defTabSz="914400" rtl="0" eaLnBrk="1" latinLnBrk="0" hangingPunct="1">
                        <a:defRPr sz="1800" kern="1200">
                          <a:solidFill>
                            <a:schemeClr val="dk1"/>
                          </a:solidFill>
                          <a:latin typeface="Arial"/>
                          <a:cs typeface="Arial"/>
                        </a:defRPr>
                      </a:lvl4pPr>
                      <a:lvl5pPr marL="1828800" algn="l" defTabSz="914400" rtl="0" eaLnBrk="1" latinLnBrk="0" hangingPunct="1">
                        <a:defRPr sz="1800" kern="1200">
                          <a:solidFill>
                            <a:schemeClr val="dk1"/>
                          </a:solidFill>
                          <a:latin typeface="Arial"/>
                          <a:cs typeface="Arial"/>
                        </a:defRPr>
                      </a:lvl5pPr>
                      <a:lvl6pPr marL="2286000" algn="l" defTabSz="914400" rtl="0" eaLnBrk="1" latinLnBrk="0" hangingPunct="1">
                        <a:defRPr sz="1800" kern="1200">
                          <a:solidFill>
                            <a:schemeClr val="dk1"/>
                          </a:solidFill>
                          <a:latin typeface="Arial"/>
                          <a:cs typeface="Arial"/>
                        </a:defRPr>
                      </a:lvl6pPr>
                      <a:lvl7pPr marL="2743200" algn="l" defTabSz="914400" rtl="0" eaLnBrk="1" latinLnBrk="0" hangingPunct="1">
                        <a:defRPr sz="1800" kern="1200">
                          <a:solidFill>
                            <a:schemeClr val="dk1"/>
                          </a:solidFill>
                          <a:latin typeface="Arial"/>
                          <a:cs typeface="Arial"/>
                        </a:defRPr>
                      </a:lvl7pPr>
                      <a:lvl8pPr marL="3200400" algn="l" defTabSz="914400" rtl="0" eaLnBrk="1" latinLnBrk="0" hangingPunct="1">
                        <a:defRPr sz="1800" kern="1200">
                          <a:solidFill>
                            <a:schemeClr val="dk1"/>
                          </a:solidFill>
                          <a:latin typeface="Arial"/>
                          <a:cs typeface="Arial"/>
                        </a:defRPr>
                      </a:lvl8pPr>
                      <a:lvl9pPr marL="3657600" algn="l" defTabSz="914400" rtl="0" eaLnBrk="1" latinLnBrk="0" hangingPunct="1">
                        <a:defRPr sz="1800" kern="1200">
                          <a:solidFill>
                            <a:schemeClr val="dk1"/>
                          </a:solidFill>
                          <a:latin typeface="Arial"/>
                          <a:cs typeface="Arial"/>
                        </a:defRPr>
                      </a:lvl9pPr>
                    </a:lstStyle>
                    <a:p>
                      <a:pPr algn="ctr"/>
                      <a:r>
                        <a:rPr lang="en-ZA" sz="1400" b="1" dirty="0" smtClean="0">
                          <a:latin typeface="Arial" pitchFamily="34" charset="0"/>
                          <a:cs typeface="Arial" pitchFamily="34" charset="0"/>
                        </a:rPr>
                        <a:t>2018/19</a:t>
                      </a:r>
                      <a:endParaRPr lang="en-ZA" sz="1400" b="1" dirty="0">
                        <a:latin typeface="Arial" pitchFamily="34" charset="0"/>
                        <a:cs typeface="Arial" pitchFamily="34" charset="0"/>
                      </a:endParaRPr>
                    </a:p>
                  </a:txBody>
                  <a:tcPr marT="45683" marB="456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dk1"/>
                          </a:solidFill>
                          <a:latin typeface="Arial"/>
                          <a:cs typeface="Arial"/>
                        </a:defRPr>
                      </a:lvl1pPr>
                      <a:lvl2pPr marL="457200" algn="l" defTabSz="914400" rtl="0" eaLnBrk="1" latinLnBrk="0" hangingPunct="1">
                        <a:defRPr sz="1800" kern="1200">
                          <a:solidFill>
                            <a:schemeClr val="dk1"/>
                          </a:solidFill>
                          <a:latin typeface="Arial"/>
                          <a:cs typeface="Arial"/>
                        </a:defRPr>
                      </a:lvl2pPr>
                      <a:lvl3pPr marL="914400" algn="l" defTabSz="914400" rtl="0" eaLnBrk="1" latinLnBrk="0" hangingPunct="1">
                        <a:defRPr sz="1800" kern="1200">
                          <a:solidFill>
                            <a:schemeClr val="dk1"/>
                          </a:solidFill>
                          <a:latin typeface="Arial"/>
                          <a:cs typeface="Arial"/>
                        </a:defRPr>
                      </a:lvl3pPr>
                      <a:lvl4pPr marL="1371600" algn="l" defTabSz="914400" rtl="0" eaLnBrk="1" latinLnBrk="0" hangingPunct="1">
                        <a:defRPr sz="1800" kern="1200">
                          <a:solidFill>
                            <a:schemeClr val="dk1"/>
                          </a:solidFill>
                          <a:latin typeface="Arial"/>
                          <a:cs typeface="Arial"/>
                        </a:defRPr>
                      </a:lvl4pPr>
                      <a:lvl5pPr marL="1828800" algn="l" defTabSz="914400" rtl="0" eaLnBrk="1" latinLnBrk="0" hangingPunct="1">
                        <a:defRPr sz="1800" kern="1200">
                          <a:solidFill>
                            <a:schemeClr val="dk1"/>
                          </a:solidFill>
                          <a:latin typeface="Arial"/>
                          <a:cs typeface="Arial"/>
                        </a:defRPr>
                      </a:lvl5pPr>
                      <a:lvl6pPr marL="2286000" algn="l" defTabSz="914400" rtl="0" eaLnBrk="1" latinLnBrk="0" hangingPunct="1">
                        <a:defRPr sz="1800" kern="1200">
                          <a:solidFill>
                            <a:schemeClr val="dk1"/>
                          </a:solidFill>
                          <a:latin typeface="Arial"/>
                          <a:cs typeface="Arial"/>
                        </a:defRPr>
                      </a:lvl6pPr>
                      <a:lvl7pPr marL="2743200" algn="l" defTabSz="914400" rtl="0" eaLnBrk="1" latinLnBrk="0" hangingPunct="1">
                        <a:defRPr sz="1800" kern="1200">
                          <a:solidFill>
                            <a:schemeClr val="dk1"/>
                          </a:solidFill>
                          <a:latin typeface="Arial"/>
                          <a:cs typeface="Arial"/>
                        </a:defRPr>
                      </a:lvl7pPr>
                      <a:lvl8pPr marL="3200400" algn="l" defTabSz="914400" rtl="0" eaLnBrk="1" latinLnBrk="0" hangingPunct="1">
                        <a:defRPr sz="1800" kern="1200">
                          <a:solidFill>
                            <a:schemeClr val="dk1"/>
                          </a:solidFill>
                          <a:latin typeface="Arial"/>
                          <a:cs typeface="Arial"/>
                        </a:defRPr>
                      </a:lvl8pPr>
                      <a:lvl9pPr marL="3657600" algn="l" defTabSz="914400" rtl="0" eaLnBrk="1" latinLnBrk="0" hangingPunct="1">
                        <a:defRPr sz="1800" kern="1200">
                          <a:solidFill>
                            <a:schemeClr val="dk1"/>
                          </a:solidFill>
                          <a:latin typeface="Arial"/>
                          <a:cs typeface="Arial"/>
                        </a:defRPr>
                      </a:lvl9pPr>
                    </a:lstStyle>
                    <a:p>
                      <a:r>
                        <a:rPr lang="en-ZA" sz="1400" b="1" dirty="0" smtClean="0">
                          <a:latin typeface="Arial" pitchFamily="34" charset="0"/>
                          <a:cs typeface="Arial" pitchFamily="34" charset="0"/>
                        </a:rPr>
                        <a:t>Quarter 1 2019/20</a:t>
                      </a:r>
                      <a:endParaRPr lang="en-ZA" sz="1400" b="1" dirty="0">
                        <a:latin typeface="Arial" pitchFamily="34" charset="0"/>
                        <a:cs typeface="Arial" pitchFamily="34" charset="0"/>
                      </a:endParaRPr>
                    </a:p>
                  </a:txBody>
                  <a:tcPr marT="45683" marB="456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xmlns="" val="10000"/>
                  </a:ext>
                </a:extLst>
              </a:tr>
              <a:tr h="370538">
                <a:tc>
                  <a:txBody>
                    <a:bodyPr/>
                    <a:lstStyle>
                      <a:lvl1pPr marL="0" algn="l" defTabSz="914400" rtl="0" eaLnBrk="1" latinLnBrk="0" hangingPunct="1">
                        <a:defRPr sz="1800" kern="1200">
                          <a:solidFill>
                            <a:schemeClr val="dk1"/>
                          </a:solidFill>
                          <a:latin typeface="Arial"/>
                          <a:cs typeface="Arial"/>
                        </a:defRPr>
                      </a:lvl1pPr>
                      <a:lvl2pPr marL="457200" algn="l" defTabSz="914400" rtl="0" eaLnBrk="1" latinLnBrk="0" hangingPunct="1">
                        <a:defRPr sz="1800" kern="1200">
                          <a:solidFill>
                            <a:schemeClr val="dk1"/>
                          </a:solidFill>
                          <a:latin typeface="Arial"/>
                          <a:cs typeface="Arial"/>
                        </a:defRPr>
                      </a:lvl2pPr>
                      <a:lvl3pPr marL="914400" algn="l" defTabSz="914400" rtl="0" eaLnBrk="1" latinLnBrk="0" hangingPunct="1">
                        <a:defRPr sz="1800" kern="1200">
                          <a:solidFill>
                            <a:schemeClr val="dk1"/>
                          </a:solidFill>
                          <a:latin typeface="Arial"/>
                          <a:cs typeface="Arial"/>
                        </a:defRPr>
                      </a:lvl3pPr>
                      <a:lvl4pPr marL="1371600" algn="l" defTabSz="914400" rtl="0" eaLnBrk="1" latinLnBrk="0" hangingPunct="1">
                        <a:defRPr sz="1800" kern="1200">
                          <a:solidFill>
                            <a:schemeClr val="dk1"/>
                          </a:solidFill>
                          <a:latin typeface="Arial"/>
                          <a:cs typeface="Arial"/>
                        </a:defRPr>
                      </a:lvl4pPr>
                      <a:lvl5pPr marL="1828800" algn="l" defTabSz="914400" rtl="0" eaLnBrk="1" latinLnBrk="0" hangingPunct="1">
                        <a:defRPr sz="1800" kern="1200">
                          <a:solidFill>
                            <a:schemeClr val="dk1"/>
                          </a:solidFill>
                          <a:latin typeface="Arial"/>
                          <a:cs typeface="Arial"/>
                        </a:defRPr>
                      </a:lvl5pPr>
                      <a:lvl6pPr marL="2286000" algn="l" defTabSz="914400" rtl="0" eaLnBrk="1" latinLnBrk="0" hangingPunct="1">
                        <a:defRPr sz="1800" kern="1200">
                          <a:solidFill>
                            <a:schemeClr val="dk1"/>
                          </a:solidFill>
                          <a:latin typeface="Arial"/>
                          <a:cs typeface="Arial"/>
                        </a:defRPr>
                      </a:lvl6pPr>
                      <a:lvl7pPr marL="2743200" algn="l" defTabSz="914400" rtl="0" eaLnBrk="1" latinLnBrk="0" hangingPunct="1">
                        <a:defRPr sz="1800" kern="1200">
                          <a:solidFill>
                            <a:schemeClr val="dk1"/>
                          </a:solidFill>
                          <a:latin typeface="Arial"/>
                          <a:cs typeface="Arial"/>
                        </a:defRPr>
                      </a:lvl7pPr>
                      <a:lvl8pPr marL="3200400" algn="l" defTabSz="914400" rtl="0" eaLnBrk="1" latinLnBrk="0" hangingPunct="1">
                        <a:defRPr sz="1800" kern="1200">
                          <a:solidFill>
                            <a:schemeClr val="dk1"/>
                          </a:solidFill>
                          <a:latin typeface="Arial"/>
                          <a:cs typeface="Arial"/>
                        </a:defRPr>
                      </a:lvl8pPr>
                      <a:lvl9pPr marL="3657600" algn="l" defTabSz="914400" rtl="0" eaLnBrk="1" latinLnBrk="0" hangingPunct="1">
                        <a:defRPr sz="1800" kern="1200">
                          <a:solidFill>
                            <a:schemeClr val="dk1"/>
                          </a:solidFill>
                          <a:latin typeface="Arial"/>
                          <a:cs typeface="Arial"/>
                        </a:defRPr>
                      </a:lvl9pPr>
                    </a:lstStyle>
                    <a:p>
                      <a:r>
                        <a:rPr lang="en-US" sz="1200" dirty="0" smtClean="0">
                          <a:latin typeface="Arial" pitchFamily="34" charset="0"/>
                          <a:cs typeface="Arial" pitchFamily="34" charset="0"/>
                        </a:rPr>
                        <a:t>Cash</a:t>
                      </a:r>
                      <a:endParaRPr lang="en-ZA" sz="1200" dirty="0">
                        <a:latin typeface="Arial" pitchFamily="34" charset="0"/>
                        <a:cs typeface="Arial" pitchFamily="34" charset="0"/>
                      </a:endParaRPr>
                    </a:p>
                  </a:txBody>
                  <a:tcPr marT="45683" marB="456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Arial"/>
                          <a:cs typeface="Arial"/>
                        </a:defRPr>
                      </a:lvl1pPr>
                      <a:lvl2pPr marL="457200" algn="l" defTabSz="914400" rtl="0" eaLnBrk="1" latinLnBrk="0" hangingPunct="1">
                        <a:defRPr sz="1800" kern="1200">
                          <a:solidFill>
                            <a:schemeClr val="dk1"/>
                          </a:solidFill>
                          <a:latin typeface="Arial"/>
                          <a:cs typeface="Arial"/>
                        </a:defRPr>
                      </a:lvl2pPr>
                      <a:lvl3pPr marL="914400" algn="l" defTabSz="914400" rtl="0" eaLnBrk="1" latinLnBrk="0" hangingPunct="1">
                        <a:defRPr sz="1800" kern="1200">
                          <a:solidFill>
                            <a:schemeClr val="dk1"/>
                          </a:solidFill>
                          <a:latin typeface="Arial"/>
                          <a:cs typeface="Arial"/>
                        </a:defRPr>
                      </a:lvl3pPr>
                      <a:lvl4pPr marL="1371600" algn="l" defTabSz="914400" rtl="0" eaLnBrk="1" latinLnBrk="0" hangingPunct="1">
                        <a:defRPr sz="1800" kern="1200">
                          <a:solidFill>
                            <a:schemeClr val="dk1"/>
                          </a:solidFill>
                          <a:latin typeface="Arial"/>
                          <a:cs typeface="Arial"/>
                        </a:defRPr>
                      </a:lvl4pPr>
                      <a:lvl5pPr marL="1828800" algn="l" defTabSz="914400" rtl="0" eaLnBrk="1" latinLnBrk="0" hangingPunct="1">
                        <a:defRPr sz="1800" kern="1200">
                          <a:solidFill>
                            <a:schemeClr val="dk1"/>
                          </a:solidFill>
                          <a:latin typeface="Arial"/>
                          <a:cs typeface="Arial"/>
                        </a:defRPr>
                      </a:lvl5pPr>
                      <a:lvl6pPr marL="2286000" algn="l" defTabSz="914400" rtl="0" eaLnBrk="1" latinLnBrk="0" hangingPunct="1">
                        <a:defRPr sz="1800" kern="1200">
                          <a:solidFill>
                            <a:schemeClr val="dk1"/>
                          </a:solidFill>
                          <a:latin typeface="Arial"/>
                          <a:cs typeface="Arial"/>
                        </a:defRPr>
                      </a:lvl6pPr>
                      <a:lvl7pPr marL="2743200" algn="l" defTabSz="914400" rtl="0" eaLnBrk="1" latinLnBrk="0" hangingPunct="1">
                        <a:defRPr sz="1800" kern="1200">
                          <a:solidFill>
                            <a:schemeClr val="dk1"/>
                          </a:solidFill>
                          <a:latin typeface="Arial"/>
                          <a:cs typeface="Arial"/>
                        </a:defRPr>
                      </a:lvl7pPr>
                      <a:lvl8pPr marL="3200400" algn="l" defTabSz="914400" rtl="0" eaLnBrk="1" latinLnBrk="0" hangingPunct="1">
                        <a:defRPr sz="1800" kern="1200">
                          <a:solidFill>
                            <a:schemeClr val="dk1"/>
                          </a:solidFill>
                          <a:latin typeface="Arial"/>
                          <a:cs typeface="Arial"/>
                        </a:defRPr>
                      </a:lvl8pPr>
                      <a:lvl9pPr marL="3657600" algn="l" defTabSz="914400" rtl="0" eaLnBrk="1" latinLnBrk="0" hangingPunct="1">
                        <a:defRPr sz="1800" kern="1200">
                          <a:solidFill>
                            <a:schemeClr val="dk1"/>
                          </a:solidFill>
                          <a:latin typeface="Arial"/>
                          <a:cs typeface="Arial"/>
                        </a:defRPr>
                      </a:lvl9pPr>
                    </a:lstStyle>
                    <a:p>
                      <a:pPr algn="ctr"/>
                      <a:r>
                        <a:rPr lang="en-ZA" sz="1200" dirty="0" smtClean="0">
                          <a:latin typeface="Arial" pitchFamily="34" charset="0"/>
                          <a:cs typeface="Arial" pitchFamily="34" charset="0"/>
                        </a:rPr>
                        <a:t>R51,341,716</a:t>
                      </a:r>
                      <a:endParaRPr lang="en-ZA" sz="1200" dirty="0">
                        <a:latin typeface="Arial" pitchFamily="34" charset="0"/>
                        <a:cs typeface="Arial" pitchFamily="34" charset="0"/>
                      </a:endParaRPr>
                    </a:p>
                  </a:txBody>
                  <a:tcPr marT="45683" marB="456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Arial"/>
                          <a:cs typeface="Arial"/>
                        </a:defRPr>
                      </a:lvl1pPr>
                      <a:lvl2pPr marL="457200" algn="l" defTabSz="914400" rtl="0" eaLnBrk="1" latinLnBrk="0" hangingPunct="1">
                        <a:defRPr sz="1800" kern="1200">
                          <a:solidFill>
                            <a:schemeClr val="dk1"/>
                          </a:solidFill>
                          <a:latin typeface="Arial"/>
                          <a:cs typeface="Arial"/>
                        </a:defRPr>
                      </a:lvl2pPr>
                      <a:lvl3pPr marL="914400" algn="l" defTabSz="914400" rtl="0" eaLnBrk="1" latinLnBrk="0" hangingPunct="1">
                        <a:defRPr sz="1800" kern="1200">
                          <a:solidFill>
                            <a:schemeClr val="dk1"/>
                          </a:solidFill>
                          <a:latin typeface="Arial"/>
                          <a:cs typeface="Arial"/>
                        </a:defRPr>
                      </a:lvl3pPr>
                      <a:lvl4pPr marL="1371600" algn="l" defTabSz="914400" rtl="0" eaLnBrk="1" latinLnBrk="0" hangingPunct="1">
                        <a:defRPr sz="1800" kern="1200">
                          <a:solidFill>
                            <a:schemeClr val="dk1"/>
                          </a:solidFill>
                          <a:latin typeface="Arial"/>
                          <a:cs typeface="Arial"/>
                        </a:defRPr>
                      </a:lvl4pPr>
                      <a:lvl5pPr marL="1828800" algn="l" defTabSz="914400" rtl="0" eaLnBrk="1" latinLnBrk="0" hangingPunct="1">
                        <a:defRPr sz="1800" kern="1200">
                          <a:solidFill>
                            <a:schemeClr val="dk1"/>
                          </a:solidFill>
                          <a:latin typeface="Arial"/>
                          <a:cs typeface="Arial"/>
                        </a:defRPr>
                      </a:lvl5pPr>
                      <a:lvl6pPr marL="2286000" algn="l" defTabSz="914400" rtl="0" eaLnBrk="1" latinLnBrk="0" hangingPunct="1">
                        <a:defRPr sz="1800" kern="1200">
                          <a:solidFill>
                            <a:schemeClr val="dk1"/>
                          </a:solidFill>
                          <a:latin typeface="Arial"/>
                          <a:cs typeface="Arial"/>
                        </a:defRPr>
                      </a:lvl6pPr>
                      <a:lvl7pPr marL="2743200" algn="l" defTabSz="914400" rtl="0" eaLnBrk="1" latinLnBrk="0" hangingPunct="1">
                        <a:defRPr sz="1800" kern="1200">
                          <a:solidFill>
                            <a:schemeClr val="dk1"/>
                          </a:solidFill>
                          <a:latin typeface="Arial"/>
                          <a:cs typeface="Arial"/>
                        </a:defRPr>
                      </a:lvl7pPr>
                      <a:lvl8pPr marL="3200400" algn="l" defTabSz="914400" rtl="0" eaLnBrk="1" latinLnBrk="0" hangingPunct="1">
                        <a:defRPr sz="1800" kern="1200">
                          <a:solidFill>
                            <a:schemeClr val="dk1"/>
                          </a:solidFill>
                          <a:latin typeface="Arial"/>
                          <a:cs typeface="Arial"/>
                        </a:defRPr>
                      </a:lvl8pPr>
                      <a:lvl9pPr marL="3657600" algn="l" defTabSz="914400" rtl="0" eaLnBrk="1" latinLnBrk="0" hangingPunct="1">
                        <a:defRPr sz="1800" kern="1200">
                          <a:solidFill>
                            <a:schemeClr val="dk1"/>
                          </a:solidFill>
                          <a:latin typeface="Arial"/>
                          <a:cs typeface="Arial"/>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R12,161,836</a:t>
                      </a:r>
                    </a:p>
                  </a:txBody>
                  <a:tcPr marT="45683" marB="456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385608">
                <a:tc>
                  <a:txBody>
                    <a:bodyPr/>
                    <a:lstStyle>
                      <a:lvl1pPr marL="0" algn="l" defTabSz="914400" rtl="0" eaLnBrk="1" latinLnBrk="0" hangingPunct="1">
                        <a:defRPr sz="1800" kern="1200">
                          <a:solidFill>
                            <a:schemeClr val="dk1"/>
                          </a:solidFill>
                          <a:latin typeface="Arial"/>
                          <a:cs typeface="Arial"/>
                        </a:defRPr>
                      </a:lvl1pPr>
                      <a:lvl2pPr marL="457200" algn="l" defTabSz="914400" rtl="0" eaLnBrk="1" latinLnBrk="0" hangingPunct="1">
                        <a:defRPr sz="1800" kern="1200">
                          <a:solidFill>
                            <a:schemeClr val="dk1"/>
                          </a:solidFill>
                          <a:latin typeface="Arial"/>
                          <a:cs typeface="Arial"/>
                        </a:defRPr>
                      </a:lvl2pPr>
                      <a:lvl3pPr marL="914400" algn="l" defTabSz="914400" rtl="0" eaLnBrk="1" latinLnBrk="0" hangingPunct="1">
                        <a:defRPr sz="1800" kern="1200">
                          <a:solidFill>
                            <a:schemeClr val="dk1"/>
                          </a:solidFill>
                          <a:latin typeface="Arial"/>
                          <a:cs typeface="Arial"/>
                        </a:defRPr>
                      </a:lvl3pPr>
                      <a:lvl4pPr marL="1371600" algn="l" defTabSz="914400" rtl="0" eaLnBrk="1" latinLnBrk="0" hangingPunct="1">
                        <a:defRPr sz="1800" kern="1200">
                          <a:solidFill>
                            <a:schemeClr val="dk1"/>
                          </a:solidFill>
                          <a:latin typeface="Arial"/>
                          <a:cs typeface="Arial"/>
                        </a:defRPr>
                      </a:lvl4pPr>
                      <a:lvl5pPr marL="1828800" algn="l" defTabSz="914400" rtl="0" eaLnBrk="1" latinLnBrk="0" hangingPunct="1">
                        <a:defRPr sz="1800" kern="1200">
                          <a:solidFill>
                            <a:schemeClr val="dk1"/>
                          </a:solidFill>
                          <a:latin typeface="Arial"/>
                          <a:cs typeface="Arial"/>
                        </a:defRPr>
                      </a:lvl5pPr>
                      <a:lvl6pPr marL="2286000" algn="l" defTabSz="914400" rtl="0" eaLnBrk="1" latinLnBrk="0" hangingPunct="1">
                        <a:defRPr sz="1800" kern="1200">
                          <a:solidFill>
                            <a:schemeClr val="dk1"/>
                          </a:solidFill>
                          <a:latin typeface="Arial"/>
                          <a:cs typeface="Arial"/>
                        </a:defRPr>
                      </a:lvl6pPr>
                      <a:lvl7pPr marL="2743200" algn="l" defTabSz="914400" rtl="0" eaLnBrk="1" latinLnBrk="0" hangingPunct="1">
                        <a:defRPr sz="1800" kern="1200">
                          <a:solidFill>
                            <a:schemeClr val="dk1"/>
                          </a:solidFill>
                          <a:latin typeface="Arial"/>
                          <a:cs typeface="Arial"/>
                        </a:defRPr>
                      </a:lvl7pPr>
                      <a:lvl8pPr marL="3200400" algn="l" defTabSz="914400" rtl="0" eaLnBrk="1" latinLnBrk="0" hangingPunct="1">
                        <a:defRPr sz="1800" kern="1200">
                          <a:solidFill>
                            <a:schemeClr val="dk1"/>
                          </a:solidFill>
                          <a:latin typeface="Arial"/>
                          <a:cs typeface="Arial"/>
                        </a:defRPr>
                      </a:lvl8pPr>
                      <a:lvl9pPr marL="3657600" algn="l" defTabSz="914400" rtl="0" eaLnBrk="1" latinLnBrk="0" hangingPunct="1">
                        <a:defRPr sz="1800" kern="1200">
                          <a:solidFill>
                            <a:schemeClr val="dk1"/>
                          </a:solidFill>
                          <a:latin typeface="Arial"/>
                          <a:cs typeface="Arial"/>
                        </a:defRPr>
                      </a:lvl9pPr>
                    </a:lstStyle>
                    <a:p>
                      <a:r>
                        <a:rPr lang="en-US" sz="1200" dirty="0" smtClean="0">
                          <a:latin typeface="Arial" pitchFamily="34" charset="0"/>
                          <a:cs typeface="Arial" pitchFamily="34" charset="0"/>
                        </a:rPr>
                        <a:t>Point</a:t>
                      </a:r>
                      <a:r>
                        <a:rPr lang="en-US" sz="1200" baseline="0" dirty="0" smtClean="0">
                          <a:latin typeface="Arial" pitchFamily="34" charset="0"/>
                          <a:cs typeface="Arial" pitchFamily="34" charset="0"/>
                        </a:rPr>
                        <a:t> of Sale</a:t>
                      </a:r>
                      <a:endParaRPr lang="en-ZA" sz="1200" dirty="0">
                        <a:latin typeface="Arial" pitchFamily="34" charset="0"/>
                        <a:cs typeface="Arial" pitchFamily="34" charset="0"/>
                      </a:endParaRPr>
                    </a:p>
                  </a:txBody>
                  <a:tcPr marT="45683" marB="456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Arial"/>
                          <a:cs typeface="Arial"/>
                        </a:defRPr>
                      </a:lvl1pPr>
                      <a:lvl2pPr marL="457200" algn="l" defTabSz="914400" rtl="0" eaLnBrk="1" latinLnBrk="0" hangingPunct="1">
                        <a:defRPr sz="1800" kern="1200">
                          <a:solidFill>
                            <a:schemeClr val="dk1"/>
                          </a:solidFill>
                          <a:latin typeface="Arial"/>
                          <a:cs typeface="Arial"/>
                        </a:defRPr>
                      </a:lvl2pPr>
                      <a:lvl3pPr marL="914400" algn="l" defTabSz="914400" rtl="0" eaLnBrk="1" latinLnBrk="0" hangingPunct="1">
                        <a:defRPr sz="1800" kern="1200">
                          <a:solidFill>
                            <a:schemeClr val="dk1"/>
                          </a:solidFill>
                          <a:latin typeface="Arial"/>
                          <a:cs typeface="Arial"/>
                        </a:defRPr>
                      </a:lvl3pPr>
                      <a:lvl4pPr marL="1371600" algn="l" defTabSz="914400" rtl="0" eaLnBrk="1" latinLnBrk="0" hangingPunct="1">
                        <a:defRPr sz="1800" kern="1200">
                          <a:solidFill>
                            <a:schemeClr val="dk1"/>
                          </a:solidFill>
                          <a:latin typeface="Arial"/>
                          <a:cs typeface="Arial"/>
                        </a:defRPr>
                      </a:lvl4pPr>
                      <a:lvl5pPr marL="1828800" algn="l" defTabSz="914400" rtl="0" eaLnBrk="1" latinLnBrk="0" hangingPunct="1">
                        <a:defRPr sz="1800" kern="1200">
                          <a:solidFill>
                            <a:schemeClr val="dk1"/>
                          </a:solidFill>
                          <a:latin typeface="Arial"/>
                          <a:cs typeface="Arial"/>
                        </a:defRPr>
                      </a:lvl5pPr>
                      <a:lvl6pPr marL="2286000" algn="l" defTabSz="914400" rtl="0" eaLnBrk="1" latinLnBrk="0" hangingPunct="1">
                        <a:defRPr sz="1800" kern="1200">
                          <a:solidFill>
                            <a:schemeClr val="dk1"/>
                          </a:solidFill>
                          <a:latin typeface="Arial"/>
                          <a:cs typeface="Arial"/>
                        </a:defRPr>
                      </a:lvl6pPr>
                      <a:lvl7pPr marL="2743200" algn="l" defTabSz="914400" rtl="0" eaLnBrk="1" latinLnBrk="0" hangingPunct="1">
                        <a:defRPr sz="1800" kern="1200">
                          <a:solidFill>
                            <a:schemeClr val="dk1"/>
                          </a:solidFill>
                          <a:latin typeface="Arial"/>
                          <a:cs typeface="Arial"/>
                        </a:defRPr>
                      </a:lvl7pPr>
                      <a:lvl8pPr marL="3200400" algn="l" defTabSz="914400" rtl="0" eaLnBrk="1" latinLnBrk="0" hangingPunct="1">
                        <a:defRPr sz="1800" kern="1200">
                          <a:solidFill>
                            <a:schemeClr val="dk1"/>
                          </a:solidFill>
                          <a:latin typeface="Arial"/>
                          <a:cs typeface="Arial"/>
                        </a:defRPr>
                      </a:lvl8pPr>
                      <a:lvl9pPr marL="3657600" algn="l" defTabSz="914400" rtl="0" eaLnBrk="1" latinLnBrk="0" hangingPunct="1">
                        <a:defRPr sz="1800" kern="1200">
                          <a:solidFill>
                            <a:schemeClr val="dk1"/>
                          </a:solidFill>
                          <a:latin typeface="Arial"/>
                          <a:cs typeface="Arial"/>
                        </a:defRPr>
                      </a:lvl9pPr>
                    </a:lstStyle>
                    <a:p>
                      <a:pPr algn="ctr"/>
                      <a:r>
                        <a:rPr lang="en-ZA" sz="1200" dirty="0" smtClean="0">
                          <a:latin typeface="Arial" pitchFamily="34" charset="0"/>
                          <a:cs typeface="Arial" pitchFamily="34" charset="0"/>
                        </a:rPr>
                        <a:t>R6.,319,210</a:t>
                      </a:r>
                      <a:endParaRPr lang="en-ZA" sz="1200" dirty="0">
                        <a:latin typeface="Arial" pitchFamily="34" charset="0"/>
                        <a:cs typeface="Arial" pitchFamily="34" charset="0"/>
                      </a:endParaRPr>
                    </a:p>
                  </a:txBody>
                  <a:tcPr marT="45683" marB="456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Arial"/>
                          <a:cs typeface="Arial"/>
                        </a:defRPr>
                      </a:lvl1pPr>
                      <a:lvl2pPr marL="457200" algn="l" defTabSz="914400" rtl="0" eaLnBrk="1" latinLnBrk="0" hangingPunct="1">
                        <a:defRPr sz="1800" kern="1200">
                          <a:solidFill>
                            <a:schemeClr val="dk1"/>
                          </a:solidFill>
                          <a:latin typeface="Arial"/>
                          <a:cs typeface="Arial"/>
                        </a:defRPr>
                      </a:lvl2pPr>
                      <a:lvl3pPr marL="914400" algn="l" defTabSz="914400" rtl="0" eaLnBrk="1" latinLnBrk="0" hangingPunct="1">
                        <a:defRPr sz="1800" kern="1200">
                          <a:solidFill>
                            <a:schemeClr val="dk1"/>
                          </a:solidFill>
                          <a:latin typeface="Arial"/>
                          <a:cs typeface="Arial"/>
                        </a:defRPr>
                      </a:lvl3pPr>
                      <a:lvl4pPr marL="1371600" algn="l" defTabSz="914400" rtl="0" eaLnBrk="1" latinLnBrk="0" hangingPunct="1">
                        <a:defRPr sz="1800" kern="1200">
                          <a:solidFill>
                            <a:schemeClr val="dk1"/>
                          </a:solidFill>
                          <a:latin typeface="Arial"/>
                          <a:cs typeface="Arial"/>
                        </a:defRPr>
                      </a:lvl4pPr>
                      <a:lvl5pPr marL="1828800" algn="l" defTabSz="914400" rtl="0" eaLnBrk="1" latinLnBrk="0" hangingPunct="1">
                        <a:defRPr sz="1800" kern="1200">
                          <a:solidFill>
                            <a:schemeClr val="dk1"/>
                          </a:solidFill>
                          <a:latin typeface="Arial"/>
                          <a:cs typeface="Arial"/>
                        </a:defRPr>
                      </a:lvl5pPr>
                      <a:lvl6pPr marL="2286000" algn="l" defTabSz="914400" rtl="0" eaLnBrk="1" latinLnBrk="0" hangingPunct="1">
                        <a:defRPr sz="1800" kern="1200">
                          <a:solidFill>
                            <a:schemeClr val="dk1"/>
                          </a:solidFill>
                          <a:latin typeface="Arial"/>
                          <a:cs typeface="Arial"/>
                        </a:defRPr>
                      </a:lvl6pPr>
                      <a:lvl7pPr marL="2743200" algn="l" defTabSz="914400" rtl="0" eaLnBrk="1" latinLnBrk="0" hangingPunct="1">
                        <a:defRPr sz="1800" kern="1200">
                          <a:solidFill>
                            <a:schemeClr val="dk1"/>
                          </a:solidFill>
                          <a:latin typeface="Arial"/>
                          <a:cs typeface="Arial"/>
                        </a:defRPr>
                      </a:lvl7pPr>
                      <a:lvl8pPr marL="3200400" algn="l" defTabSz="914400" rtl="0" eaLnBrk="1" latinLnBrk="0" hangingPunct="1">
                        <a:defRPr sz="1800" kern="1200">
                          <a:solidFill>
                            <a:schemeClr val="dk1"/>
                          </a:solidFill>
                          <a:latin typeface="Arial"/>
                          <a:cs typeface="Arial"/>
                        </a:defRPr>
                      </a:lvl8pPr>
                      <a:lvl9pPr marL="3657600" algn="l" defTabSz="914400" rtl="0" eaLnBrk="1" latinLnBrk="0" hangingPunct="1">
                        <a:defRPr sz="1800" kern="1200">
                          <a:solidFill>
                            <a:schemeClr val="dk1"/>
                          </a:solidFill>
                          <a:latin typeface="Arial"/>
                          <a:cs typeface="Arial"/>
                        </a:defRPr>
                      </a:lvl9pPr>
                    </a:lstStyle>
                    <a:p>
                      <a:pPr algn="ctr"/>
                      <a:r>
                        <a:rPr lang="en-ZA" sz="1200" dirty="0" smtClean="0">
                          <a:latin typeface="Arial" pitchFamily="34" charset="0"/>
                          <a:cs typeface="Arial" pitchFamily="34" charset="0"/>
                        </a:rPr>
                        <a:t>R1,637,365</a:t>
                      </a:r>
                      <a:endParaRPr lang="en-ZA" sz="1200" dirty="0">
                        <a:latin typeface="Arial" pitchFamily="34" charset="0"/>
                        <a:cs typeface="Arial" pitchFamily="34" charset="0"/>
                      </a:endParaRPr>
                    </a:p>
                  </a:txBody>
                  <a:tcPr marT="45683" marB="456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r h="365565">
                <a:tc>
                  <a:txBody>
                    <a:bodyPr/>
                    <a:lstStyle>
                      <a:lvl1pPr marL="0" algn="l" defTabSz="914400" rtl="0" eaLnBrk="1" latinLnBrk="0" hangingPunct="1">
                        <a:defRPr sz="1800" kern="1200">
                          <a:solidFill>
                            <a:schemeClr val="dk1"/>
                          </a:solidFill>
                          <a:latin typeface="Arial"/>
                          <a:cs typeface="Arial"/>
                        </a:defRPr>
                      </a:lvl1pPr>
                      <a:lvl2pPr marL="457200" algn="l" defTabSz="914400" rtl="0" eaLnBrk="1" latinLnBrk="0" hangingPunct="1">
                        <a:defRPr sz="1800" kern="1200">
                          <a:solidFill>
                            <a:schemeClr val="dk1"/>
                          </a:solidFill>
                          <a:latin typeface="Arial"/>
                          <a:cs typeface="Arial"/>
                        </a:defRPr>
                      </a:lvl2pPr>
                      <a:lvl3pPr marL="914400" algn="l" defTabSz="914400" rtl="0" eaLnBrk="1" latinLnBrk="0" hangingPunct="1">
                        <a:defRPr sz="1800" kern="1200">
                          <a:solidFill>
                            <a:schemeClr val="dk1"/>
                          </a:solidFill>
                          <a:latin typeface="Arial"/>
                          <a:cs typeface="Arial"/>
                        </a:defRPr>
                      </a:lvl3pPr>
                      <a:lvl4pPr marL="1371600" algn="l" defTabSz="914400" rtl="0" eaLnBrk="1" latinLnBrk="0" hangingPunct="1">
                        <a:defRPr sz="1800" kern="1200">
                          <a:solidFill>
                            <a:schemeClr val="dk1"/>
                          </a:solidFill>
                          <a:latin typeface="Arial"/>
                          <a:cs typeface="Arial"/>
                        </a:defRPr>
                      </a:lvl4pPr>
                      <a:lvl5pPr marL="1828800" algn="l" defTabSz="914400" rtl="0" eaLnBrk="1" latinLnBrk="0" hangingPunct="1">
                        <a:defRPr sz="1800" kern="1200">
                          <a:solidFill>
                            <a:schemeClr val="dk1"/>
                          </a:solidFill>
                          <a:latin typeface="Arial"/>
                          <a:cs typeface="Arial"/>
                        </a:defRPr>
                      </a:lvl5pPr>
                      <a:lvl6pPr marL="2286000" algn="l" defTabSz="914400" rtl="0" eaLnBrk="1" latinLnBrk="0" hangingPunct="1">
                        <a:defRPr sz="1800" kern="1200">
                          <a:solidFill>
                            <a:schemeClr val="dk1"/>
                          </a:solidFill>
                          <a:latin typeface="Arial"/>
                          <a:cs typeface="Arial"/>
                        </a:defRPr>
                      </a:lvl6pPr>
                      <a:lvl7pPr marL="2743200" algn="l" defTabSz="914400" rtl="0" eaLnBrk="1" latinLnBrk="0" hangingPunct="1">
                        <a:defRPr sz="1800" kern="1200">
                          <a:solidFill>
                            <a:schemeClr val="dk1"/>
                          </a:solidFill>
                          <a:latin typeface="Arial"/>
                          <a:cs typeface="Arial"/>
                        </a:defRPr>
                      </a:lvl7pPr>
                      <a:lvl8pPr marL="3200400" algn="l" defTabSz="914400" rtl="0" eaLnBrk="1" latinLnBrk="0" hangingPunct="1">
                        <a:defRPr sz="1800" kern="1200">
                          <a:solidFill>
                            <a:schemeClr val="dk1"/>
                          </a:solidFill>
                          <a:latin typeface="Arial"/>
                          <a:cs typeface="Arial"/>
                        </a:defRPr>
                      </a:lvl8pPr>
                      <a:lvl9pPr marL="3657600" algn="l" defTabSz="914400" rtl="0" eaLnBrk="1" latinLnBrk="0" hangingPunct="1">
                        <a:defRPr sz="1800" kern="1200">
                          <a:solidFill>
                            <a:schemeClr val="dk1"/>
                          </a:solidFill>
                          <a:latin typeface="Arial"/>
                          <a:cs typeface="Arial"/>
                        </a:defRPr>
                      </a:lvl9pPr>
                    </a:lstStyle>
                    <a:p>
                      <a:r>
                        <a:rPr lang="en-ZA" sz="1200" b="1" dirty="0" smtClean="0">
                          <a:latin typeface="Arial" pitchFamily="34" charset="0"/>
                          <a:cs typeface="Arial" pitchFamily="34" charset="0"/>
                        </a:rPr>
                        <a:t>Total </a:t>
                      </a:r>
                      <a:endParaRPr lang="en-ZA" sz="1200" b="1" dirty="0">
                        <a:latin typeface="Arial" pitchFamily="34" charset="0"/>
                        <a:cs typeface="Arial" pitchFamily="34" charset="0"/>
                      </a:endParaRPr>
                    </a:p>
                  </a:txBody>
                  <a:tcPr marT="45683" marB="456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lvl1pPr marL="0" algn="l" defTabSz="914400" rtl="0" eaLnBrk="1" latinLnBrk="0" hangingPunct="1">
                        <a:defRPr sz="1800" kern="1200">
                          <a:solidFill>
                            <a:schemeClr val="dk1"/>
                          </a:solidFill>
                          <a:latin typeface="Arial"/>
                          <a:cs typeface="Arial"/>
                        </a:defRPr>
                      </a:lvl1pPr>
                      <a:lvl2pPr marL="457200" algn="l" defTabSz="914400" rtl="0" eaLnBrk="1" latinLnBrk="0" hangingPunct="1">
                        <a:defRPr sz="1800" kern="1200">
                          <a:solidFill>
                            <a:schemeClr val="dk1"/>
                          </a:solidFill>
                          <a:latin typeface="Arial"/>
                          <a:cs typeface="Arial"/>
                        </a:defRPr>
                      </a:lvl2pPr>
                      <a:lvl3pPr marL="914400" algn="l" defTabSz="914400" rtl="0" eaLnBrk="1" latinLnBrk="0" hangingPunct="1">
                        <a:defRPr sz="1800" kern="1200">
                          <a:solidFill>
                            <a:schemeClr val="dk1"/>
                          </a:solidFill>
                          <a:latin typeface="Arial"/>
                          <a:cs typeface="Arial"/>
                        </a:defRPr>
                      </a:lvl3pPr>
                      <a:lvl4pPr marL="1371600" algn="l" defTabSz="914400" rtl="0" eaLnBrk="1" latinLnBrk="0" hangingPunct="1">
                        <a:defRPr sz="1800" kern="1200">
                          <a:solidFill>
                            <a:schemeClr val="dk1"/>
                          </a:solidFill>
                          <a:latin typeface="Arial"/>
                          <a:cs typeface="Arial"/>
                        </a:defRPr>
                      </a:lvl4pPr>
                      <a:lvl5pPr marL="1828800" algn="l" defTabSz="914400" rtl="0" eaLnBrk="1" latinLnBrk="0" hangingPunct="1">
                        <a:defRPr sz="1800" kern="1200">
                          <a:solidFill>
                            <a:schemeClr val="dk1"/>
                          </a:solidFill>
                          <a:latin typeface="Arial"/>
                          <a:cs typeface="Arial"/>
                        </a:defRPr>
                      </a:lvl5pPr>
                      <a:lvl6pPr marL="2286000" algn="l" defTabSz="914400" rtl="0" eaLnBrk="1" latinLnBrk="0" hangingPunct="1">
                        <a:defRPr sz="1800" kern="1200">
                          <a:solidFill>
                            <a:schemeClr val="dk1"/>
                          </a:solidFill>
                          <a:latin typeface="Arial"/>
                          <a:cs typeface="Arial"/>
                        </a:defRPr>
                      </a:lvl6pPr>
                      <a:lvl7pPr marL="2743200" algn="l" defTabSz="914400" rtl="0" eaLnBrk="1" latinLnBrk="0" hangingPunct="1">
                        <a:defRPr sz="1800" kern="1200">
                          <a:solidFill>
                            <a:schemeClr val="dk1"/>
                          </a:solidFill>
                          <a:latin typeface="Arial"/>
                          <a:cs typeface="Arial"/>
                        </a:defRPr>
                      </a:lvl7pPr>
                      <a:lvl8pPr marL="3200400" algn="l" defTabSz="914400" rtl="0" eaLnBrk="1" latinLnBrk="0" hangingPunct="1">
                        <a:defRPr sz="1800" kern="1200">
                          <a:solidFill>
                            <a:schemeClr val="dk1"/>
                          </a:solidFill>
                          <a:latin typeface="Arial"/>
                          <a:cs typeface="Arial"/>
                        </a:defRPr>
                      </a:lvl8pPr>
                      <a:lvl9pPr marL="3657600" algn="l" defTabSz="914400" rtl="0" eaLnBrk="1" latinLnBrk="0" hangingPunct="1">
                        <a:defRPr sz="1800" kern="1200">
                          <a:solidFill>
                            <a:schemeClr val="dk1"/>
                          </a:solidFill>
                          <a:latin typeface="Arial"/>
                          <a:cs typeface="Arial"/>
                        </a:defRPr>
                      </a:lvl9pPr>
                    </a:lstStyle>
                    <a:p>
                      <a:pPr algn="ctr"/>
                      <a:r>
                        <a:rPr lang="en-ZA" sz="1200" b="1" dirty="0" smtClean="0">
                          <a:latin typeface="Arial" pitchFamily="34" charset="0"/>
                          <a:cs typeface="Arial" pitchFamily="34" charset="0"/>
                        </a:rPr>
                        <a:t>R57,480,926</a:t>
                      </a:r>
                    </a:p>
                  </a:txBody>
                  <a:tcPr marT="45683" marB="456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lvl1pPr marL="0" algn="l" defTabSz="914400" rtl="0" eaLnBrk="1" latinLnBrk="0" hangingPunct="1">
                        <a:defRPr sz="1800" kern="1200">
                          <a:solidFill>
                            <a:schemeClr val="dk1"/>
                          </a:solidFill>
                          <a:latin typeface="Arial"/>
                          <a:cs typeface="Arial"/>
                        </a:defRPr>
                      </a:lvl1pPr>
                      <a:lvl2pPr marL="457200" algn="l" defTabSz="914400" rtl="0" eaLnBrk="1" latinLnBrk="0" hangingPunct="1">
                        <a:defRPr sz="1800" kern="1200">
                          <a:solidFill>
                            <a:schemeClr val="dk1"/>
                          </a:solidFill>
                          <a:latin typeface="Arial"/>
                          <a:cs typeface="Arial"/>
                        </a:defRPr>
                      </a:lvl2pPr>
                      <a:lvl3pPr marL="914400" algn="l" defTabSz="914400" rtl="0" eaLnBrk="1" latinLnBrk="0" hangingPunct="1">
                        <a:defRPr sz="1800" kern="1200">
                          <a:solidFill>
                            <a:schemeClr val="dk1"/>
                          </a:solidFill>
                          <a:latin typeface="Arial"/>
                          <a:cs typeface="Arial"/>
                        </a:defRPr>
                      </a:lvl3pPr>
                      <a:lvl4pPr marL="1371600" algn="l" defTabSz="914400" rtl="0" eaLnBrk="1" latinLnBrk="0" hangingPunct="1">
                        <a:defRPr sz="1800" kern="1200">
                          <a:solidFill>
                            <a:schemeClr val="dk1"/>
                          </a:solidFill>
                          <a:latin typeface="Arial"/>
                          <a:cs typeface="Arial"/>
                        </a:defRPr>
                      </a:lvl4pPr>
                      <a:lvl5pPr marL="1828800" algn="l" defTabSz="914400" rtl="0" eaLnBrk="1" latinLnBrk="0" hangingPunct="1">
                        <a:defRPr sz="1800" kern="1200">
                          <a:solidFill>
                            <a:schemeClr val="dk1"/>
                          </a:solidFill>
                          <a:latin typeface="Arial"/>
                          <a:cs typeface="Arial"/>
                        </a:defRPr>
                      </a:lvl5pPr>
                      <a:lvl6pPr marL="2286000" algn="l" defTabSz="914400" rtl="0" eaLnBrk="1" latinLnBrk="0" hangingPunct="1">
                        <a:defRPr sz="1800" kern="1200">
                          <a:solidFill>
                            <a:schemeClr val="dk1"/>
                          </a:solidFill>
                          <a:latin typeface="Arial"/>
                          <a:cs typeface="Arial"/>
                        </a:defRPr>
                      </a:lvl6pPr>
                      <a:lvl7pPr marL="2743200" algn="l" defTabSz="914400" rtl="0" eaLnBrk="1" latinLnBrk="0" hangingPunct="1">
                        <a:defRPr sz="1800" kern="1200">
                          <a:solidFill>
                            <a:schemeClr val="dk1"/>
                          </a:solidFill>
                          <a:latin typeface="Arial"/>
                          <a:cs typeface="Arial"/>
                        </a:defRPr>
                      </a:lvl7pPr>
                      <a:lvl8pPr marL="3200400" algn="l" defTabSz="914400" rtl="0" eaLnBrk="1" latinLnBrk="0" hangingPunct="1">
                        <a:defRPr sz="1800" kern="1200">
                          <a:solidFill>
                            <a:schemeClr val="dk1"/>
                          </a:solidFill>
                          <a:latin typeface="Arial"/>
                          <a:cs typeface="Arial"/>
                        </a:defRPr>
                      </a:lvl8pPr>
                      <a:lvl9pPr marL="3657600" algn="l" defTabSz="914400" rtl="0" eaLnBrk="1" latinLnBrk="0" hangingPunct="1">
                        <a:defRPr sz="1800" kern="1200">
                          <a:solidFill>
                            <a:schemeClr val="dk1"/>
                          </a:solidFill>
                          <a:latin typeface="Arial"/>
                          <a:cs typeface="Arial"/>
                        </a:defRPr>
                      </a:lvl9pPr>
                    </a:lstStyle>
                    <a:p>
                      <a:pPr algn="ctr"/>
                      <a:r>
                        <a:rPr lang="en-ZA" sz="1200" b="1" dirty="0" smtClean="0">
                          <a:latin typeface="Arial" pitchFamily="34" charset="0"/>
                          <a:cs typeface="Arial" pitchFamily="34" charset="0"/>
                        </a:rPr>
                        <a:t>R13,799,201</a:t>
                      </a:r>
                      <a:endParaRPr lang="en-ZA" sz="1200" b="1" dirty="0">
                        <a:latin typeface="Arial" pitchFamily="34" charset="0"/>
                        <a:cs typeface="Arial" pitchFamily="34" charset="0"/>
                      </a:endParaRPr>
                    </a:p>
                  </a:txBody>
                  <a:tcPr marT="45683" marB="456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xmlns="" val="10003"/>
                  </a:ext>
                </a:extLst>
              </a:tr>
            </a:tbl>
          </a:graphicData>
        </a:graphic>
      </p:graphicFrame>
      <p:sp>
        <p:nvSpPr>
          <p:cNvPr id="2" name="Slide Number Placeholder 1"/>
          <p:cNvSpPr>
            <a:spLocks noGrp="1"/>
          </p:cNvSpPr>
          <p:nvPr>
            <p:ph type="sldNum" sz="quarter" idx="12"/>
          </p:nvPr>
        </p:nvSpPr>
        <p:spPr>
          <a:xfrm>
            <a:off x="7010400" y="6473825"/>
            <a:ext cx="2133600" cy="365125"/>
          </a:xfrm>
        </p:spPr>
        <p:txBody>
          <a:bodyPr/>
          <a:lstStyle/>
          <a:p>
            <a:fld id="{2538E8B7-8BD9-9F48-9FB6-4E0DFEDB8449}" type="slidenum">
              <a:rPr lang="en-US" b="1" smtClean="0">
                <a:solidFill>
                  <a:schemeClr val="tx1"/>
                </a:solidFill>
              </a:rPr>
              <a:pPr/>
              <a:t>46</a:t>
            </a:fld>
            <a:endParaRPr lang="en-US" b="1" dirty="0">
              <a:solidFill>
                <a:schemeClr val="tx1"/>
              </a:solidFill>
            </a:endParaRPr>
          </a:p>
        </p:txBody>
      </p:sp>
      <p:graphicFrame>
        <p:nvGraphicFramePr>
          <p:cNvPr id="6" name="Content Placeholder 3"/>
          <p:cNvGraphicFramePr>
            <a:graphicFrameLocks noGrp="1"/>
          </p:cNvGraphicFramePr>
          <p:nvPr>
            <p:ph idx="1"/>
            <p:extLst/>
          </p:nvPr>
        </p:nvGraphicFramePr>
        <p:xfrm>
          <a:off x="297714" y="2327359"/>
          <a:ext cx="8282758" cy="3549430"/>
        </p:xfrm>
        <a:graphic>
          <a:graphicData uri="http://schemas.openxmlformats.org/drawingml/2006/table">
            <a:tbl>
              <a:tblPr/>
              <a:tblGrid>
                <a:gridCol w="986084">
                  <a:extLst>
                    <a:ext uri="{9D8B030D-6E8A-4147-A177-3AD203B41FA5}">
                      <a16:colId xmlns:a16="http://schemas.microsoft.com/office/drawing/2014/main" xmlns="" val="20000"/>
                    </a:ext>
                  </a:extLst>
                </a:gridCol>
                <a:gridCol w="1247131">
                  <a:extLst>
                    <a:ext uri="{9D8B030D-6E8A-4147-A177-3AD203B41FA5}">
                      <a16:colId xmlns:a16="http://schemas.microsoft.com/office/drawing/2014/main" xmlns="" val="20001"/>
                    </a:ext>
                  </a:extLst>
                </a:gridCol>
                <a:gridCol w="914400">
                  <a:extLst>
                    <a:ext uri="{9D8B030D-6E8A-4147-A177-3AD203B41FA5}">
                      <a16:colId xmlns:a16="http://schemas.microsoft.com/office/drawing/2014/main" xmlns="" val="20002"/>
                    </a:ext>
                  </a:extLst>
                </a:gridCol>
                <a:gridCol w="816428">
                  <a:extLst>
                    <a:ext uri="{9D8B030D-6E8A-4147-A177-3AD203B41FA5}">
                      <a16:colId xmlns:a16="http://schemas.microsoft.com/office/drawing/2014/main" xmlns="" val="20004"/>
                    </a:ext>
                  </a:extLst>
                </a:gridCol>
                <a:gridCol w="800100">
                  <a:extLst>
                    <a:ext uri="{9D8B030D-6E8A-4147-A177-3AD203B41FA5}">
                      <a16:colId xmlns:a16="http://schemas.microsoft.com/office/drawing/2014/main" xmlns="" val="20005"/>
                    </a:ext>
                  </a:extLst>
                </a:gridCol>
                <a:gridCol w="1028700">
                  <a:extLst>
                    <a:ext uri="{9D8B030D-6E8A-4147-A177-3AD203B41FA5}">
                      <a16:colId xmlns:a16="http://schemas.microsoft.com/office/drawing/2014/main" xmlns="" val="2930686708"/>
                    </a:ext>
                  </a:extLst>
                </a:gridCol>
                <a:gridCol w="963386">
                  <a:extLst>
                    <a:ext uri="{9D8B030D-6E8A-4147-A177-3AD203B41FA5}">
                      <a16:colId xmlns:a16="http://schemas.microsoft.com/office/drawing/2014/main" xmlns="" val="3791482629"/>
                    </a:ext>
                  </a:extLst>
                </a:gridCol>
                <a:gridCol w="816428">
                  <a:extLst>
                    <a:ext uri="{9D8B030D-6E8A-4147-A177-3AD203B41FA5}">
                      <a16:colId xmlns:a16="http://schemas.microsoft.com/office/drawing/2014/main" xmlns="" val="1938715240"/>
                    </a:ext>
                  </a:extLst>
                </a:gridCol>
                <a:gridCol w="710101">
                  <a:extLst>
                    <a:ext uri="{9D8B030D-6E8A-4147-A177-3AD203B41FA5}">
                      <a16:colId xmlns:a16="http://schemas.microsoft.com/office/drawing/2014/main" xmlns="" val="3325940498"/>
                    </a:ext>
                  </a:extLst>
                </a:gridCol>
              </a:tblGrid>
              <a:tr h="572595">
                <a:tc>
                  <a:txBody>
                    <a:bodyPr/>
                    <a:lstStyle/>
                    <a:p>
                      <a:pPr algn="l" fontAlgn="b"/>
                      <a:endParaRPr lang="en-US"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gridSpan="4">
                  <a:txBody>
                    <a:bodyPr/>
                    <a:lstStyle/>
                    <a:p>
                      <a:pPr algn="ctr" fontAlgn="b"/>
                      <a:r>
                        <a:rPr lang="en-US" sz="1400" b="1" i="0" u="none" strike="noStrike" dirty="0" smtClean="0">
                          <a:solidFill>
                            <a:srgbClr val="000000"/>
                          </a:solidFill>
                          <a:effectLst/>
                          <a:latin typeface="Arial" panose="020B0604020202020204" pitchFamily="34" charset="0"/>
                          <a:cs typeface="Arial" panose="020B0604020202020204" pitchFamily="34" charset="0"/>
                        </a:rPr>
                        <a:t>2018/19</a:t>
                      </a:r>
                      <a:endParaRPr lang="en-US"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pPr algn="l" fontAlgn="b"/>
                      <a:endParaRPr lang="en-US" sz="14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algn="l" fontAlgn="b"/>
                      <a:endParaRPr lang="en-US" sz="14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algn="l" fontAlgn="b"/>
                      <a:endParaRPr lang="en-US" sz="14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b"/>
                      <a:r>
                        <a:rPr lang="en-US" sz="1400" b="1" i="0" u="none" strike="noStrike" dirty="0" smtClean="0">
                          <a:solidFill>
                            <a:srgbClr val="000000"/>
                          </a:solidFill>
                          <a:effectLst/>
                          <a:latin typeface="Arial" panose="020B0604020202020204" pitchFamily="34" charset="0"/>
                          <a:cs typeface="Arial" panose="020B0604020202020204" pitchFamily="34" charset="0"/>
                        </a:rPr>
                        <a:t>2019/20</a:t>
                      </a:r>
                      <a:endParaRPr lang="en-US"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hMerge="1">
                  <a:txBody>
                    <a:bodyPr/>
                    <a:lstStyle/>
                    <a:p>
                      <a:pPr algn="l" fontAlgn="b"/>
                      <a:endParaRPr lang="en-US" sz="14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algn="l" fontAlgn="b"/>
                      <a:endParaRPr lang="en-US" sz="14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algn="l" fontAlgn="b"/>
                      <a:endParaRPr lang="en-US" sz="14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4242926290"/>
                  </a:ext>
                </a:extLst>
              </a:tr>
              <a:tr h="806237">
                <a:tc>
                  <a:txBody>
                    <a:bodyPr/>
                    <a:lstStyle/>
                    <a:p>
                      <a:pPr algn="ctr" fontAlgn="b"/>
                      <a:r>
                        <a:rPr lang="en-US" sz="1400" b="1" i="0" u="none" strike="noStrike" dirty="0">
                          <a:solidFill>
                            <a:srgbClr val="000000"/>
                          </a:solidFill>
                          <a:effectLst/>
                          <a:latin typeface="Arial" panose="020B0604020202020204" pitchFamily="34" charset="0"/>
                          <a:cs typeface="Arial" panose="020B0604020202020204" pitchFamily="34" charset="0"/>
                        </a:rPr>
                        <a:t> </a:t>
                      </a:r>
                      <a:r>
                        <a:rPr lang="en-US" sz="1400" b="1" i="0" u="none" strike="noStrike" dirty="0" smtClean="0">
                          <a:solidFill>
                            <a:srgbClr val="000000"/>
                          </a:solidFill>
                          <a:effectLst/>
                          <a:latin typeface="Arial" panose="020B0604020202020204" pitchFamily="34" charset="0"/>
                          <a:cs typeface="Arial" panose="020B0604020202020204" pitchFamily="34" charset="0"/>
                        </a:rPr>
                        <a:t>Region</a:t>
                      </a:r>
                      <a:r>
                        <a:rPr lang="en-US" sz="1400" b="1" i="0" u="none" strike="noStrike" baseline="0" dirty="0" smtClean="0">
                          <a:solidFill>
                            <a:srgbClr val="000000"/>
                          </a:solidFill>
                          <a:effectLst/>
                          <a:latin typeface="Arial" panose="020B0604020202020204" pitchFamily="34" charset="0"/>
                          <a:cs typeface="Arial" panose="020B0604020202020204" pitchFamily="34" charset="0"/>
                        </a:rPr>
                        <a:t> </a:t>
                      </a:r>
                      <a:endParaRPr lang="en-US"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US" sz="1400" b="1" i="0" u="none" strike="noStrike" dirty="0">
                          <a:solidFill>
                            <a:srgbClr val="000000"/>
                          </a:solidFill>
                          <a:effectLst/>
                          <a:latin typeface="Arial" panose="020B0604020202020204" pitchFamily="34" charset="0"/>
                          <a:cs typeface="Arial" panose="020B0604020202020204" pitchFamily="34" charset="0"/>
                        </a:rPr>
                        <a:t>Revenue received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US" sz="1400" b="1" i="0" u="none" strike="noStrike" dirty="0">
                          <a:solidFill>
                            <a:srgbClr val="000000"/>
                          </a:solidFill>
                          <a:effectLst/>
                          <a:latin typeface="Arial" panose="020B0604020202020204" pitchFamily="34" charset="0"/>
                          <a:cs typeface="Arial" panose="020B0604020202020204" pitchFamily="34" charset="0"/>
                        </a:rPr>
                        <a:t>Revenue banked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US" sz="1400" b="1" i="0" u="none" strike="noStrike" dirty="0">
                          <a:solidFill>
                            <a:srgbClr val="000000"/>
                          </a:solidFill>
                          <a:effectLst/>
                          <a:latin typeface="Arial" panose="020B0604020202020204" pitchFamily="34" charset="0"/>
                          <a:cs typeface="Arial" panose="020B0604020202020204" pitchFamily="34" charset="0"/>
                        </a:rPr>
                        <a:t>Exceptions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US" sz="1400" b="1" i="0" u="none" strike="noStrike" dirty="0">
                          <a:solidFill>
                            <a:srgbClr val="000000"/>
                          </a:solidFill>
                          <a:effectLst/>
                          <a:latin typeface="Arial" panose="020B0604020202020204" pitchFamily="34" charset="0"/>
                          <a:cs typeface="Arial" panose="020B0604020202020204" pitchFamily="34" charset="0"/>
                        </a:rPr>
                        <a:t>% Compliance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US" sz="1400" b="1" i="0" u="none" strike="noStrike" dirty="0">
                          <a:solidFill>
                            <a:srgbClr val="000000"/>
                          </a:solidFill>
                          <a:effectLst/>
                          <a:latin typeface="Arial" panose="020B0604020202020204" pitchFamily="34" charset="0"/>
                          <a:cs typeface="Arial" panose="020B0604020202020204" pitchFamily="34" charset="0"/>
                        </a:rPr>
                        <a:t>Revenue received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US" sz="1400" b="1" i="0" u="none" strike="noStrike" dirty="0">
                          <a:solidFill>
                            <a:srgbClr val="000000"/>
                          </a:solidFill>
                          <a:effectLst/>
                          <a:latin typeface="Arial" panose="020B0604020202020204" pitchFamily="34" charset="0"/>
                          <a:cs typeface="Arial" panose="020B0604020202020204" pitchFamily="34" charset="0"/>
                        </a:rPr>
                        <a:t>Revenue banked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US" sz="1400" b="1" i="0" u="none" strike="noStrike" dirty="0">
                          <a:solidFill>
                            <a:srgbClr val="000000"/>
                          </a:solidFill>
                          <a:effectLst/>
                          <a:latin typeface="Arial" panose="020B0604020202020204" pitchFamily="34" charset="0"/>
                          <a:cs typeface="Arial" panose="020B0604020202020204" pitchFamily="34" charset="0"/>
                        </a:rPr>
                        <a:t>Exceptions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fontAlgn="b"/>
                      <a:r>
                        <a:rPr lang="en-US" sz="1400" b="1" i="0" u="none" strike="noStrike" dirty="0">
                          <a:solidFill>
                            <a:srgbClr val="000000"/>
                          </a:solidFill>
                          <a:effectLst/>
                          <a:latin typeface="Arial" panose="020B0604020202020204" pitchFamily="34" charset="0"/>
                          <a:cs typeface="Arial" panose="020B0604020202020204" pitchFamily="34" charset="0"/>
                        </a:rPr>
                        <a:t>% Compliance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xmlns="" val="10000"/>
                  </a:ext>
                </a:extLst>
              </a:tr>
              <a:tr h="385390">
                <a:tc>
                  <a:txBody>
                    <a:bodyPr/>
                    <a:lstStyle/>
                    <a:p>
                      <a:pPr algn="l" fontAlgn="b"/>
                      <a:r>
                        <a:rPr lang="en-US" sz="1200" b="1" i="0" u="none" strike="noStrike" dirty="0" smtClean="0">
                          <a:solidFill>
                            <a:srgbClr val="000000"/>
                          </a:solidFill>
                          <a:effectLst/>
                          <a:latin typeface="Arial" panose="020B0604020202020204" pitchFamily="34" charset="0"/>
                          <a:cs typeface="Arial" panose="020B0604020202020204" pitchFamily="34" charset="0"/>
                        </a:rPr>
                        <a:t>Capricorn</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R14,604,</a:t>
                      </a:r>
                    </a:p>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480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R14,604,</a:t>
                      </a:r>
                    </a:p>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480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t>100%</a:t>
                      </a:r>
                      <a:endPar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   </a:t>
                      </a:r>
                      <a:r>
                        <a:rPr lang="en-ZA" sz="1000" b="0" i="0" u="none" strike="noStrike" dirty="0" smtClean="0">
                          <a:solidFill>
                            <a:srgbClr val="000000"/>
                          </a:solidFill>
                          <a:effectLst/>
                          <a:latin typeface="Arial" panose="020B0604020202020204" pitchFamily="34" charset="0"/>
                          <a:cs typeface="Arial" panose="020B0604020202020204" pitchFamily="34" charset="0"/>
                        </a:rPr>
                        <a:t>R </a:t>
                      </a:r>
                      <a:r>
                        <a:rPr lang="en-ZA" sz="1000" b="0" i="0" u="none" strike="noStrike" dirty="0">
                          <a:solidFill>
                            <a:srgbClr val="000000"/>
                          </a:solidFill>
                          <a:effectLst/>
                          <a:latin typeface="Arial" panose="020B0604020202020204" pitchFamily="34" charset="0"/>
                          <a:cs typeface="Arial" panose="020B0604020202020204" pitchFamily="34" charset="0"/>
                        </a:rPr>
                        <a:t>3 343 996.00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 R 3 343 996.00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R28,320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100%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61229">
                <a:tc>
                  <a:txBody>
                    <a:bodyPr/>
                    <a:lstStyle/>
                    <a:p>
                      <a:pPr algn="l" fontAlgn="b"/>
                      <a:r>
                        <a:rPr lang="en-US" sz="1200" b="1" i="0" u="none" strike="noStrike" dirty="0" smtClean="0">
                          <a:solidFill>
                            <a:srgbClr val="000000"/>
                          </a:solidFill>
                          <a:effectLst/>
                          <a:latin typeface="Arial" panose="020B0604020202020204" pitchFamily="34" charset="0"/>
                          <a:cs typeface="Arial" panose="020B0604020202020204" pitchFamily="34" charset="0"/>
                        </a:rPr>
                        <a:t>Waterberg</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R11,747,756</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Arial" panose="020B0604020202020204" pitchFamily="34" charset="0"/>
                          <a:cs typeface="Arial" panose="020B0604020202020204" pitchFamily="34" charset="0"/>
                        </a:rPr>
                        <a:t>R11,747,756</a:t>
                      </a:r>
                    </a:p>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100%</a:t>
                      </a:r>
                      <a:endPar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    </a:t>
                      </a:r>
                      <a:r>
                        <a:rPr lang="en-ZA" sz="1000" b="0" i="0" u="none" strike="noStrike" dirty="0" smtClean="0">
                          <a:solidFill>
                            <a:srgbClr val="000000"/>
                          </a:solidFill>
                          <a:effectLst/>
                          <a:latin typeface="Arial" panose="020B0604020202020204" pitchFamily="34" charset="0"/>
                          <a:cs typeface="Arial" panose="020B0604020202020204" pitchFamily="34" charset="0"/>
                        </a:rPr>
                        <a:t>R2 </a:t>
                      </a:r>
                      <a:r>
                        <a:rPr lang="en-ZA" sz="1000" b="0" i="0" u="none" strike="noStrike" dirty="0">
                          <a:solidFill>
                            <a:srgbClr val="000000"/>
                          </a:solidFill>
                          <a:effectLst/>
                          <a:latin typeface="Arial" panose="020B0604020202020204" pitchFamily="34" charset="0"/>
                          <a:cs typeface="Arial" panose="020B0604020202020204" pitchFamily="34" charset="0"/>
                        </a:rPr>
                        <a:t>634 960.00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 R2 634 960.00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R19,590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100%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59229">
                <a:tc>
                  <a:txBody>
                    <a:bodyPr/>
                    <a:lstStyle/>
                    <a:p>
                      <a:pPr algn="l" fontAlgn="b"/>
                      <a:r>
                        <a:rPr lang="en-US" sz="1200" b="1" i="0" u="none" strike="noStrike" dirty="0" smtClean="0">
                          <a:solidFill>
                            <a:srgbClr val="000000"/>
                          </a:solidFill>
                          <a:effectLst/>
                          <a:latin typeface="Arial" panose="020B0604020202020204" pitchFamily="34" charset="0"/>
                          <a:cs typeface="Arial" panose="020B0604020202020204" pitchFamily="34" charset="0"/>
                        </a:rPr>
                        <a:t>Sekhukhune</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R8,211,180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Arial" panose="020B0604020202020204" pitchFamily="34" charset="0"/>
                          <a:cs typeface="Arial" panose="020B0604020202020204" pitchFamily="34" charset="0"/>
                        </a:rPr>
                        <a:t>R8,211,180</a:t>
                      </a:r>
                    </a:p>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t>100%</a:t>
                      </a:r>
                      <a:endPar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   </a:t>
                      </a:r>
                      <a:r>
                        <a:rPr lang="en-ZA" sz="1000" b="0" i="0" u="none" strike="noStrike" dirty="0" smtClean="0">
                          <a:solidFill>
                            <a:srgbClr val="000000"/>
                          </a:solidFill>
                          <a:effectLst/>
                          <a:latin typeface="Arial" panose="020B0604020202020204" pitchFamily="34" charset="0"/>
                          <a:cs typeface="Arial" panose="020B0604020202020204" pitchFamily="34" charset="0"/>
                        </a:rPr>
                        <a:t>R </a:t>
                      </a:r>
                      <a:r>
                        <a:rPr lang="en-ZA" sz="1000" b="0" i="0" u="none" strike="noStrike" dirty="0">
                          <a:solidFill>
                            <a:srgbClr val="000000"/>
                          </a:solidFill>
                          <a:effectLst/>
                          <a:latin typeface="Arial" panose="020B0604020202020204" pitchFamily="34" charset="0"/>
                          <a:cs typeface="Arial" panose="020B0604020202020204" pitchFamily="34" charset="0"/>
                        </a:rPr>
                        <a:t>1 625 445.00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 R 1 625 445.00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R14195</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100%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59228">
                <a:tc>
                  <a:txBody>
                    <a:bodyPr/>
                    <a:lstStyle/>
                    <a:p>
                      <a:pPr algn="l" fontAlgn="b"/>
                      <a:r>
                        <a:rPr lang="en-US" sz="1200" b="1" i="0" u="none" strike="noStrike" dirty="0" smtClean="0">
                          <a:solidFill>
                            <a:srgbClr val="000000"/>
                          </a:solidFill>
                          <a:effectLst/>
                          <a:latin typeface="Arial" panose="020B0604020202020204" pitchFamily="34" charset="0"/>
                          <a:cs typeface="Arial" panose="020B0604020202020204" pitchFamily="34" charset="0"/>
                        </a:rPr>
                        <a:t>Mopani</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R11,857,575</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Arial" panose="020B0604020202020204" pitchFamily="34" charset="0"/>
                          <a:cs typeface="Arial" panose="020B0604020202020204" pitchFamily="34" charset="0"/>
                        </a:rPr>
                        <a:t>R11,857,575</a:t>
                      </a:r>
                    </a:p>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t>100%</a:t>
                      </a:r>
                      <a:endPar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   </a:t>
                      </a:r>
                      <a:r>
                        <a:rPr lang="en-ZA" sz="1000" b="0" i="0" u="none" strike="noStrike" dirty="0" smtClean="0">
                          <a:solidFill>
                            <a:srgbClr val="000000"/>
                          </a:solidFill>
                          <a:effectLst/>
                          <a:latin typeface="Arial" panose="020B0604020202020204" pitchFamily="34" charset="0"/>
                          <a:cs typeface="Arial" panose="020B0604020202020204" pitchFamily="34" charset="0"/>
                        </a:rPr>
                        <a:t>R </a:t>
                      </a:r>
                      <a:r>
                        <a:rPr lang="en-ZA" sz="1000" b="0" i="0" u="none" strike="noStrike" dirty="0">
                          <a:solidFill>
                            <a:srgbClr val="000000"/>
                          </a:solidFill>
                          <a:effectLst/>
                          <a:latin typeface="Arial" panose="020B0604020202020204" pitchFamily="34" charset="0"/>
                          <a:cs typeface="Arial" panose="020B0604020202020204" pitchFamily="34" charset="0"/>
                        </a:rPr>
                        <a:t>2 848 425.00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 R 2 848 425.00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6460</a:t>
                      </a:r>
                    </a:p>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100%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326572">
                <a:tc>
                  <a:txBody>
                    <a:bodyPr/>
                    <a:lstStyle/>
                    <a:p>
                      <a:pPr algn="ctr" fontAlgn="b"/>
                      <a:r>
                        <a:rPr lang="en-US" sz="1200" b="1" i="0" u="none" strike="noStrike" dirty="0" smtClean="0">
                          <a:solidFill>
                            <a:srgbClr val="000000"/>
                          </a:solidFill>
                          <a:effectLst/>
                          <a:latin typeface="Arial" panose="020B0604020202020204" pitchFamily="34" charset="0"/>
                          <a:cs typeface="Arial" panose="020B0604020202020204" pitchFamily="34" charset="0"/>
                        </a:rPr>
                        <a:t>Vhembe</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R11,059,935</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p>
                      <a:pPr marL="0" marR="0" indent="0" algn="ctr" defTabSz="4572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Arial" panose="020B0604020202020204" pitchFamily="34" charset="0"/>
                          <a:cs typeface="Arial" panose="020B0604020202020204" pitchFamily="34" charset="0"/>
                        </a:rPr>
                        <a:t>R11,059,935</a:t>
                      </a:r>
                    </a:p>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100%</a:t>
                      </a:r>
                      <a:endPar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000" b="0" i="0" u="none" strike="noStrike" dirty="0">
                          <a:solidFill>
                            <a:srgbClr val="000000"/>
                          </a:solidFill>
                          <a:effectLst/>
                          <a:latin typeface="Arial" panose="020B0604020202020204" pitchFamily="34" charset="0"/>
                          <a:cs typeface="Arial" panose="020B0604020202020204" pitchFamily="34" charset="0"/>
                        </a:rPr>
                        <a:t>    </a:t>
                      </a:r>
                      <a:r>
                        <a:rPr lang="en-ZA" sz="1000" b="0" i="0" u="none" strike="noStrike" dirty="0" smtClean="0">
                          <a:solidFill>
                            <a:srgbClr val="000000"/>
                          </a:solidFill>
                          <a:effectLst/>
                          <a:latin typeface="Arial" panose="020B0604020202020204" pitchFamily="34" charset="0"/>
                          <a:cs typeface="Arial" panose="020B0604020202020204" pitchFamily="34" charset="0"/>
                        </a:rPr>
                        <a:t>R3 </a:t>
                      </a:r>
                      <a:r>
                        <a:rPr lang="en-ZA" sz="1000" b="0" i="0" u="none" strike="noStrike" dirty="0">
                          <a:solidFill>
                            <a:srgbClr val="000000"/>
                          </a:solidFill>
                          <a:effectLst/>
                          <a:latin typeface="Arial" panose="020B0604020202020204" pitchFamily="34" charset="0"/>
                          <a:cs typeface="Arial" panose="020B0604020202020204" pitchFamily="34" charset="0"/>
                        </a:rPr>
                        <a:t>346 375.00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000" b="0" i="0" u="none" strike="noStrike" dirty="0" smtClean="0">
                          <a:solidFill>
                            <a:srgbClr val="000000"/>
                          </a:solidFill>
                          <a:effectLst/>
                          <a:latin typeface="Arial" panose="020B0604020202020204" pitchFamily="34" charset="0"/>
                          <a:cs typeface="Arial" panose="020B0604020202020204" pitchFamily="34" charset="0"/>
                        </a:rPr>
                        <a:t> R3 346 375.00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4385</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100%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38797">
                <a:tc>
                  <a:txBody>
                    <a:bodyPr/>
                    <a:lstStyle/>
                    <a:p>
                      <a:pPr algn="ctr" fontAlgn="b"/>
                      <a:r>
                        <a:rPr lang="en-US" sz="1200" b="1" i="0" u="none" strike="noStrike" dirty="0">
                          <a:solidFill>
                            <a:srgbClr val="000000"/>
                          </a:solidFill>
                          <a:effectLst/>
                          <a:latin typeface="Arial" panose="020B0604020202020204" pitchFamily="34" charset="0"/>
                          <a:cs typeface="Arial" panose="020B0604020202020204" pitchFamily="34" charset="0"/>
                        </a:rPr>
                        <a:t> </a:t>
                      </a:r>
                      <a:r>
                        <a:rPr lang="en-US" sz="1200" b="1" i="0" u="none" strike="noStrike" dirty="0" smtClean="0">
                          <a:solidFill>
                            <a:srgbClr val="000000"/>
                          </a:solidFill>
                          <a:effectLst/>
                          <a:latin typeface="Arial" panose="020B0604020202020204" pitchFamily="34" charset="0"/>
                          <a:cs typeface="Arial" panose="020B0604020202020204" pitchFamily="34" charset="0"/>
                        </a:rPr>
                        <a:t>Total</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rgbClr val="000000"/>
                          </a:solidFill>
                          <a:effectLst/>
                          <a:latin typeface="Arial" panose="020B0604020202020204" pitchFamily="34" charset="0"/>
                          <a:cs typeface="Arial" panose="020B0604020202020204" pitchFamily="34" charset="0"/>
                        </a:rPr>
                        <a:t>R57,480,926</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rgbClr val="000000"/>
                          </a:solidFill>
                          <a:effectLst/>
                          <a:latin typeface="Arial" panose="020B0604020202020204" pitchFamily="34" charset="0"/>
                          <a:cs typeface="Arial" panose="020B0604020202020204" pitchFamily="34" charset="0"/>
                        </a:rPr>
                        <a:t>R57,480,926</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rgbClr val="000000"/>
                          </a:solidFill>
                          <a:effectLst/>
                          <a:latin typeface="Arial" panose="020B0604020202020204" pitchFamily="34" charset="0"/>
                          <a:cs typeface="Arial" panose="020B0604020202020204" pitchFamily="34" charset="0"/>
                        </a:rPr>
                        <a:t>0</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rgbClr val="000000"/>
                          </a:solidFill>
                          <a:effectLst/>
                          <a:latin typeface="Arial" panose="020B0604020202020204" pitchFamily="34" charset="0"/>
                          <a:cs typeface="Arial" panose="020B0604020202020204" pitchFamily="34" charset="0"/>
                        </a:rPr>
                        <a:t>100%</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rgbClr val="000000"/>
                          </a:solidFill>
                          <a:effectLst/>
                          <a:latin typeface="Arial" panose="020B0604020202020204" pitchFamily="34" charset="0"/>
                          <a:cs typeface="Arial" panose="020B0604020202020204" pitchFamily="34" charset="0"/>
                        </a:rPr>
                        <a:t>R13,799,201</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rgbClr val="000000"/>
                          </a:solidFill>
                          <a:effectLst/>
                          <a:latin typeface="Arial" panose="020B0604020202020204" pitchFamily="34" charset="0"/>
                          <a:cs typeface="Arial" panose="020B0604020202020204" pitchFamily="34" charset="0"/>
                        </a:rPr>
                        <a:t>R13,799,201</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rgbClr val="000000"/>
                          </a:solidFill>
                          <a:effectLst/>
                          <a:latin typeface="Arial" panose="020B0604020202020204" pitchFamily="34" charset="0"/>
                          <a:cs typeface="Arial" panose="020B0604020202020204" pitchFamily="34" charset="0"/>
                        </a:rPr>
                        <a:t>R74,655</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rgbClr val="000000"/>
                          </a:solidFill>
                          <a:effectLst/>
                          <a:latin typeface="Arial" panose="020B0604020202020204" pitchFamily="34" charset="0"/>
                          <a:cs typeface="Arial" panose="020B0604020202020204" pitchFamily="34" charset="0"/>
                        </a:rPr>
                        <a:t>100%</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1255924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228600"/>
            <a:ext cx="8229600" cy="228600"/>
          </a:xfrm>
        </p:spPr>
        <p:txBody>
          <a:bodyPr>
            <a:noAutofit/>
          </a:bodyPr>
          <a:lstStyle/>
          <a:p>
            <a:r>
              <a:rPr lang="en-US" sz="2000" b="1" dirty="0" smtClean="0">
                <a:latin typeface="Arial" panose="020B0604020202020204" pitchFamily="34" charset="0"/>
                <a:cs typeface="Arial" panose="020B0604020202020204" pitchFamily="34" charset="0"/>
              </a:rPr>
              <a:t>FLEET MANAGEMENT</a:t>
            </a:r>
          </a:p>
        </p:txBody>
      </p:sp>
      <p:graphicFrame>
        <p:nvGraphicFramePr>
          <p:cNvPr id="3" name="Group 460"/>
          <p:cNvGraphicFramePr>
            <a:graphicFrameLocks noGrp="1"/>
          </p:cNvGraphicFramePr>
          <p:nvPr>
            <p:extLst/>
          </p:nvPr>
        </p:nvGraphicFramePr>
        <p:xfrm>
          <a:off x="457202" y="614266"/>
          <a:ext cx="8077197" cy="3725644"/>
        </p:xfrm>
        <a:graphic>
          <a:graphicData uri="http://schemas.openxmlformats.org/drawingml/2006/table">
            <a:tbl>
              <a:tblPr/>
              <a:tblGrid>
                <a:gridCol w="1744095">
                  <a:extLst>
                    <a:ext uri="{9D8B030D-6E8A-4147-A177-3AD203B41FA5}">
                      <a16:colId xmlns:a16="http://schemas.microsoft.com/office/drawing/2014/main" xmlns="" val="20000"/>
                    </a:ext>
                  </a:extLst>
                </a:gridCol>
                <a:gridCol w="1449637">
                  <a:extLst>
                    <a:ext uri="{9D8B030D-6E8A-4147-A177-3AD203B41FA5}">
                      <a16:colId xmlns:a16="http://schemas.microsoft.com/office/drawing/2014/main" xmlns="" val="20001"/>
                    </a:ext>
                  </a:extLst>
                </a:gridCol>
                <a:gridCol w="1449637">
                  <a:extLst>
                    <a:ext uri="{9D8B030D-6E8A-4147-A177-3AD203B41FA5}">
                      <a16:colId xmlns:a16="http://schemas.microsoft.com/office/drawing/2014/main" xmlns="" val="20002"/>
                    </a:ext>
                  </a:extLst>
                </a:gridCol>
                <a:gridCol w="1241252">
                  <a:extLst>
                    <a:ext uri="{9D8B030D-6E8A-4147-A177-3AD203B41FA5}">
                      <a16:colId xmlns:a16="http://schemas.microsoft.com/office/drawing/2014/main" xmlns="" val="20003"/>
                    </a:ext>
                  </a:extLst>
                </a:gridCol>
                <a:gridCol w="1087227">
                  <a:extLst>
                    <a:ext uri="{9D8B030D-6E8A-4147-A177-3AD203B41FA5}">
                      <a16:colId xmlns:a16="http://schemas.microsoft.com/office/drawing/2014/main" xmlns="" val="20004"/>
                    </a:ext>
                  </a:extLst>
                </a:gridCol>
                <a:gridCol w="1105349">
                  <a:extLst>
                    <a:ext uri="{9D8B030D-6E8A-4147-A177-3AD203B41FA5}">
                      <a16:colId xmlns:a16="http://schemas.microsoft.com/office/drawing/2014/main" xmlns="" val="20005"/>
                    </a:ext>
                  </a:extLst>
                </a:gridCol>
              </a:tblGrid>
              <a:tr h="707677">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Arial" charset="0"/>
                          <a:cs typeface="Arial" charset="0"/>
                        </a:rPr>
                        <a:t>District Municipality</a:t>
                      </a:r>
                    </a:p>
                  </a:txBody>
                  <a:tcPr marL="91436" marR="91436"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Arial" charset="0"/>
                          <a:cs typeface="Arial" charset="0"/>
                        </a:rPr>
                        <a:t>Departmental vehicles </a:t>
                      </a:r>
                    </a:p>
                  </a:txBody>
                  <a:tcPr marL="91436" marR="91436"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Arial" charset="0"/>
                          <a:cs typeface="Arial" charset="0"/>
                        </a:rPr>
                        <a:t>G-Fleet Vehicles</a:t>
                      </a:r>
                    </a:p>
                  </a:txBody>
                  <a:tcPr marL="91436" marR="91436"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Arial" charset="0"/>
                          <a:cs typeface="Arial" charset="0"/>
                        </a:rPr>
                        <a:t>Vehicles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Arial" charset="0"/>
                          <a:cs typeface="Arial" charset="0"/>
                        </a:rPr>
                        <a:t>Disposed</a:t>
                      </a:r>
                    </a:p>
                  </a:txBody>
                  <a:tcPr marL="91436" marR="91436"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Arial" charset="0"/>
                          <a:cs typeface="Arial" charset="0"/>
                        </a:rPr>
                        <a:t>G-Fleet Vehicles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Arial" charset="0"/>
                          <a:cs typeface="Arial" charset="0"/>
                        </a:rPr>
                        <a:t>returned</a:t>
                      </a:r>
                    </a:p>
                  </a:txBody>
                  <a:tcPr marL="91436" marR="91436"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Arial" charset="0"/>
                          <a:cs typeface="Arial" charset="0"/>
                        </a:rPr>
                        <a:t>Number of Vehicles in use</a:t>
                      </a:r>
                    </a:p>
                  </a:txBody>
                  <a:tcPr marL="91436" marR="91436"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392460">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Capricorn</a:t>
                      </a:r>
                    </a:p>
                  </a:txBody>
                  <a:tcPr marL="91436" marR="91436"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rgbClr val="000000"/>
                          </a:solidFill>
                          <a:effectLst/>
                          <a:latin typeface="Arial" pitchFamily="34" charset="0"/>
                          <a:cs typeface="Arial" pitchFamily="34" charset="0"/>
                        </a:rPr>
                        <a:t>15</a:t>
                      </a:r>
                      <a:endParaRPr lang="en-US" sz="12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8</a:t>
                      </a:r>
                    </a:p>
                  </a:txBody>
                  <a:tcPr marL="91436" marR="91436"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6 vehicles to be disposed</a:t>
                      </a:r>
                    </a:p>
                  </a:txBody>
                  <a:tcPr marL="91436" marR="91436"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2</a:t>
                      </a:r>
                    </a:p>
                  </a:txBody>
                  <a:tcPr marL="91436" marR="91436"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23</a:t>
                      </a:r>
                    </a:p>
                  </a:txBody>
                  <a:tcPr marL="91436" marR="91436"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1"/>
                  </a:ext>
                </a:extLst>
              </a:tr>
              <a:tr h="457231">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Waterberg</a:t>
                      </a:r>
                    </a:p>
                  </a:txBody>
                  <a:tcPr marL="91436" marR="91436"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rgbClr val="000000"/>
                          </a:solidFill>
                          <a:effectLst/>
                          <a:latin typeface="Arial" pitchFamily="34" charset="0"/>
                          <a:cs typeface="Arial" pitchFamily="34" charset="0"/>
                        </a:rPr>
                        <a:t>12</a:t>
                      </a:r>
                      <a:endParaRPr lang="en-US" sz="12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4</a:t>
                      </a:r>
                    </a:p>
                  </a:txBody>
                  <a:tcPr marL="91436" marR="91436"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0</a:t>
                      </a:r>
                    </a:p>
                  </a:txBody>
                  <a:tcPr marL="91436" marR="91436"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0</a:t>
                      </a:r>
                    </a:p>
                  </a:txBody>
                  <a:tcPr marL="91436" marR="91436"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16</a:t>
                      </a:r>
                    </a:p>
                  </a:txBody>
                  <a:tcPr marL="91436" marR="91436"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2"/>
                  </a:ext>
                </a:extLst>
              </a:tr>
              <a:tr h="441502">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Sekhukhune</a:t>
                      </a:r>
                    </a:p>
                  </a:txBody>
                  <a:tcPr marL="91436" marR="91436"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rgbClr val="000000"/>
                          </a:solidFill>
                          <a:effectLst/>
                          <a:latin typeface="Arial" pitchFamily="34" charset="0"/>
                          <a:cs typeface="Arial" pitchFamily="34" charset="0"/>
                        </a:rPr>
                        <a:t>14</a:t>
                      </a:r>
                      <a:endParaRPr lang="en-US" sz="12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6</a:t>
                      </a:r>
                    </a:p>
                  </a:txBody>
                  <a:tcPr marL="91436" marR="91436"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2 vehicles awaiting disposal</a:t>
                      </a:r>
                    </a:p>
                  </a:txBody>
                  <a:tcPr marL="91436" marR="91436"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1</a:t>
                      </a:r>
                    </a:p>
                  </a:txBody>
                  <a:tcPr marL="91436" marR="91436"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20</a:t>
                      </a:r>
                    </a:p>
                  </a:txBody>
                  <a:tcPr marL="91436" marR="91436"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3"/>
                  </a:ext>
                </a:extLst>
              </a:tr>
              <a:tr h="366208">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Mopani</a:t>
                      </a:r>
                    </a:p>
                  </a:txBody>
                  <a:tcPr marL="91436" marR="91436"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22</a:t>
                      </a:r>
                    </a:p>
                  </a:txBody>
                  <a:tcPr marL="91436" marR="91436"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2</a:t>
                      </a:r>
                    </a:p>
                  </a:txBody>
                  <a:tcPr marL="91436" marR="91436"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3 vehicles awaiting disposal</a:t>
                      </a:r>
                    </a:p>
                  </a:txBody>
                  <a:tcPr marL="91436" marR="91436"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2</a:t>
                      </a:r>
                    </a:p>
                  </a:txBody>
                  <a:tcPr marL="91436" marR="91436"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21( 1 accident damaged)</a:t>
                      </a:r>
                    </a:p>
                  </a:txBody>
                  <a:tcPr marL="91436" marR="91436"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4"/>
                  </a:ext>
                </a:extLst>
              </a:tr>
              <a:tr h="366208">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Vhembe</a:t>
                      </a:r>
                    </a:p>
                  </a:txBody>
                  <a:tcPr marL="91436" marR="91436"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20</a:t>
                      </a:r>
                    </a:p>
                  </a:txBody>
                  <a:tcPr marL="91436" marR="91436"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4</a:t>
                      </a:r>
                    </a:p>
                  </a:txBody>
                  <a:tcPr marL="91436" marR="91436"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2 vehicles to be disposed</a:t>
                      </a:r>
                    </a:p>
                  </a:txBody>
                  <a:tcPr marL="91436" marR="91436"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0</a:t>
                      </a:r>
                    </a:p>
                  </a:txBody>
                  <a:tcPr marL="91436" marR="91436"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20</a:t>
                      </a:r>
                    </a:p>
                  </a:txBody>
                  <a:tcPr marL="91436" marR="91436"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5"/>
                  </a:ext>
                </a:extLst>
              </a:tr>
              <a:tr h="366208">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Total</a:t>
                      </a:r>
                    </a:p>
                  </a:txBody>
                  <a:tcPr marL="91436" marR="91436"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83</a:t>
                      </a:r>
                    </a:p>
                  </a:txBody>
                  <a:tcPr marL="91436" marR="91436"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24</a:t>
                      </a:r>
                    </a:p>
                  </a:txBody>
                  <a:tcPr marL="91436" marR="91436"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13</a:t>
                      </a:r>
                    </a:p>
                  </a:txBody>
                  <a:tcPr marL="91436" marR="91436"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5</a:t>
                      </a:r>
                    </a:p>
                  </a:txBody>
                  <a:tcPr marL="91436" marR="91436"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100</a:t>
                      </a:r>
                    </a:p>
                  </a:txBody>
                  <a:tcPr marL="91436" marR="91436"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xmlns="" val="10006"/>
                  </a:ext>
                </a:extLst>
              </a:tr>
            </a:tbl>
          </a:graphicData>
        </a:graphic>
      </p:graphicFrame>
      <p:sp>
        <p:nvSpPr>
          <p:cNvPr id="4" name="TextBox 3"/>
          <p:cNvSpPr txBox="1"/>
          <p:nvPr/>
        </p:nvSpPr>
        <p:spPr>
          <a:xfrm>
            <a:off x="609600" y="4862394"/>
            <a:ext cx="8077200" cy="369332"/>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p:spPr>
        <p:txBody>
          <a:bodyPr wrap="square" rtlCol="0">
            <a:spAutoFit/>
          </a:bodyPr>
          <a:lstStyle/>
          <a:p>
            <a:pPr lvl="0"/>
            <a:r>
              <a:rPr lang="en-ZA" b="1" u="sng" dirty="0" smtClean="0">
                <a:solidFill>
                  <a:srgbClr val="C00000"/>
                </a:solidFill>
              </a:rPr>
              <a:t>Analysis:</a:t>
            </a:r>
            <a:endParaRPr lang="en-ZA" dirty="0">
              <a:solidFill>
                <a:schemeClr val="bg1"/>
              </a:solidFill>
            </a:endParaRPr>
          </a:p>
        </p:txBody>
      </p:sp>
      <p:sp>
        <p:nvSpPr>
          <p:cNvPr id="5" name="Slide Number Placeholder 4"/>
          <p:cNvSpPr>
            <a:spLocks noGrp="1"/>
          </p:cNvSpPr>
          <p:nvPr>
            <p:ph type="sldNum" sz="quarter" idx="12"/>
          </p:nvPr>
        </p:nvSpPr>
        <p:spPr>
          <a:xfrm>
            <a:off x="7010400" y="6492875"/>
            <a:ext cx="2133600" cy="365125"/>
          </a:xfrm>
        </p:spPr>
        <p:txBody>
          <a:bodyPr/>
          <a:lstStyle/>
          <a:p>
            <a:fld id="{2538E8B7-8BD9-9F48-9FB6-4E0DFEDB8449}" type="slidenum">
              <a:rPr lang="en-US" b="1" smtClean="0">
                <a:solidFill>
                  <a:schemeClr val="tx1"/>
                </a:solidFill>
              </a:rPr>
              <a:pPr/>
              <a:t>47</a:t>
            </a:fld>
            <a:endParaRPr lang="en-US" b="1" dirty="0">
              <a:solidFill>
                <a:schemeClr val="tx1"/>
              </a:solidFill>
            </a:endParaRPr>
          </a:p>
        </p:txBody>
      </p:sp>
    </p:spTree>
    <p:extLst>
      <p:ext uri="{BB962C8B-B14F-4D97-AF65-F5344CB8AC3E}">
        <p14:creationId xmlns:p14="http://schemas.microsoft.com/office/powerpoint/2010/main" xmlns="" val="31234120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590550" y="63501"/>
            <a:ext cx="8229600" cy="228600"/>
          </a:xfrm>
        </p:spPr>
        <p:txBody>
          <a:bodyPr>
            <a:noAutofit/>
          </a:bodyPr>
          <a:lstStyle/>
          <a:p>
            <a:r>
              <a:rPr lang="en-US" sz="2000" b="1" dirty="0" smtClean="0">
                <a:latin typeface="Arial" panose="020B0604020202020204" pitchFamily="34" charset="0"/>
                <a:cs typeface="Arial" panose="020B0604020202020204" pitchFamily="34" charset="0"/>
              </a:rPr>
              <a:t>LEASE PERIOD OF OFFICES</a:t>
            </a:r>
          </a:p>
        </p:txBody>
      </p:sp>
      <p:graphicFrame>
        <p:nvGraphicFramePr>
          <p:cNvPr id="5" name="Group 187"/>
          <p:cNvGraphicFramePr>
            <a:graphicFrameLocks noGrp="1"/>
          </p:cNvGraphicFramePr>
          <p:nvPr>
            <p:extLst>
              <p:ext uri="{D42A27DB-BD31-4B8C-83A1-F6EECF244321}">
                <p14:modId xmlns:p14="http://schemas.microsoft.com/office/powerpoint/2010/main" xmlns="" val="3554947803"/>
              </p:ext>
            </p:extLst>
          </p:nvPr>
        </p:nvGraphicFramePr>
        <p:xfrm>
          <a:off x="219075" y="767639"/>
          <a:ext cx="8667750" cy="4764946"/>
        </p:xfrm>
        <a:graphic>
          <a:graphicData uri="http://schemas.openxmlformats.org/drawingml/2006/table">
            <a:tbl>
              <a:tblPr/>
              <a:tblGrid>
                <a:gridCol w="1304925">
                  <a:extLst>
                    <a:ext uri="{9D8B030D-6E8A-4147-A177-3AD203B41FA5}">
                      <a16:colId xmlns:a16="http://schemas.microsoft.com/office/drawing/2014/main" xmlns="" val="20000"/>
                    </a:ext>
                  </a:extLst>
                </a:gridCol>
                <a:gridCol w="1342030">
                  <a:extLst>
                    <a:ext uri="{9D8B030D-6E8A-4147-A177-3AD203B41FA5}">
                      <a16:colId xmlns:a16="http://schemas.microsoft.com/office/drawing/2014/main" xmlns="" val="20001"/>
                    </a:ext>
                  </a:extLst>
                </a:gridCol>
                <a:gridCol w="1132764">
                  <a:extLst>
                    <a:ext uri="{9D8B030D-6E8A-4147-A177-3AD203B41FA5}">
                      <a16:colId xmlns:a16="http://schemas.microsoft.com/office/drawing/2014/main" xmlns="" val="20002"/>
                    </a:ext>
                  </a:extLst>
                </a:gridCol>
                <a:gridCol w="1473958">
                  <a:extLst>
                    <a:ext uri="{9D8B030D-6E8A-4147-A177-3AD203B41FA5}">
                      <a16:colId xmlns:a16="http://schemas.microsoft.com/office/drawing/2014/main" xmlns="" val="20003"/>
                    </a:ext>
                  </a:extLst>
                </a:gridCol>
                <a:gridCol w="1555845">
                  <a:extLst>
                    <a:ext uri="{9D8B030D-6E8A-4147-A177-3AD203B41FA5}">
                      <a16:colId xmlns:a16="http://schemas.microsoft.com/office/drawing/2014/main" xmlns="" val="20004"/>
                    </a:ext>
                  </a:extLst>
                </a:gridCol>
                <a:gridCol w="1858228">
                  <a:extLst>
                    <a:ext uri="{9D8B030D-6E8A-4147-A177-3AD203B41FA5}">
                      <a16:colId xmlns:a16="http://schemas.microsoft.com/office/drawing/2014/main" xmlns="" val="20005"/>
                    </a:ext>
                  </a:extLst>
                </a:gridCol>
              </a:tblGrid>
              <a:tr h="328906">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District Municipality</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Office</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en-ZA" sz="1400" b="1" i="0" u="none" strike="noStrike" cap="none" normalizeH="0" baseline="0" dirty="0" smtClean="0">
                          <a:ln>
                            <a:noFill/>
                          </a:ln>
                          <a:solidFill>
                            <a:schemeClr val="tx1"/>
                          </a:solidFill>
                          <a:effectLst/>
                          <a:latin typeface="Arial" charset="0"/>
                          <a:cs typeface="Arial" charset="0"/>
                        </a:rPr>
                        <a:t>Rental </a:t>
                      </a:r>
                    </a:p>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en-ZA" sz="1400" b="1" i="0" u="none" strike="noStrike" cap="none" normalizeH="0" baseline="0" dirty="0" smtClean="0">
                          <a:ln>
                            <a:noFill/>
                          </a:ln>
                          <a:solidFill>
                            <a:schemeClr val="tx1"/>
                          </a:solidFill>
                          <a:effectLst/>
                          <a:latin typeface="Arial" charset="0"/>
                          <a:cs typeface="Arial" charset="0"/>
                        </a:rPr>
                        <a:t>per month</a:t>
                      </a:r>
                    </a:p>
                  </a:txBody>
                  <a:tcPr marL="71997" marR="71997" marT="72017" marB="720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en-ZA" sz="1400" b="1" i="0" u="none" strike="noStrike" cap="none" normalizeH="0" baseline="0" dirty="0" smtClean="0">
                          <a:ln>
                            <a:noFill/>
                          </a:ln>
                          <a:solidFill>
                            <a:schemeClr val="tx1"/>
                          </a:solidFill>
                          <a:effectLst/>
                          <a:latin typeface="Arial" charset="0"/>
                          <a:cs typeface="Arial" charset="0"/>
                        </a:rPr>
                        <a:t>Lease start</a:t>
                      </a:r>
                    </a:p>
                  </a:txBody>
                  <a:tcPr marL="71997" marR="71997" marT="72017" marB="720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en-ZA" sz="1400" b="1" i="0" u="none" strike="noStrike" cap="none" normalizeH="0" baseline="0" dirty="0" smtClean="0">
                          <a:ln>
                            <a:noFill/>
                          </a:ln>
                          <a:solidFill>
                            <a:schemeClr val="tx1"/>
                          </a:solidFill>
                          <a:effectLst/>
                          <a:latin typeface="Arial" charset="0"/>
                          <a:cs typeface="Arial" charset="0"/>
                        </a:rPr>
                        <a:t>Lease end</a:t>
                      </a:r>
                    </a:p>
                  </a:txBody>
                  <a:tcPr marL="71997" marR="71997" marT="72017" marB="720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en-ZA" sz="1400" b="1" i="0" u="none" strike="noStrike" cap="none" normalizeH="0" baseline="0" dirty="0" smtClean="0">
                          <a:ln>
                            <a:noFill/>
                          </a:ln>
                          <a:solidFill>
                            <a:schemeClr val="tx1"/>
                          </a:solidFill>
                          <a:effectLst/>
                          <a:latin typeface="Arial" charset="0"/>
                          <a:cs typeface="Arial" charset="0"/>
                        </a:rPr>
                        <a:t>Outstanding leases</a:t>
                      </a:r>
                    </a:p>
                  </a:txBody>
                  <a:tcPr marL="71997" marR="71997" marT="72017" marB="720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0"/>
                  </a:ext>
                </a:extLst>
              </a:tr>
              <a:tr h="175136">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Sekhukhune</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Jane Furse</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R84 548.00</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01/06/2019</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31/05/2024</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90000"/>
                        </a:lnSpc>
                        <a:spcBef>
                          <a:spcPct val="90000"/>
                        </a:spcBef>
                        <a:spcAft>
                          <a:spcPct val="0"/>
                        </a:spcAft>
                        <a:buClr>
                          <a:schemeClr val="bg2"/>
                        </a:buClr>
                        <a:buSzTx/>
                        <a:buFont typeface="Wingdings" pitchFamily="2" charset="2"/>
                        <a:buNone/>
                        <a:tabLst/>
                      </a:pPr>
                      <a:endParaRPr kumimoji="0" lang="en-ZA"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71997" marR="71997" marT="72017" marB="720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1"/>
                  </a:ext>
                </a:extLst>
              </a:tr>
              <a:tr h="175136">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Sekhukhune</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Praktiseer</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R12 108.99</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01/06/2019</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31/05/2021</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90000"/>
                        </a:lnSpc>
                        <a:spcBef>
                          <a:spcPct val="90000"/>
                        </a:spcBef>
                        <a:spcAft>
                          <a:spcPct val="0"/>
                        </a:spcAft>
                        <a:buClr>
                          <a:schemeClr val="bg2"/>
                        </a:buClr>
                        <a:buSzTx/>
                        <a:buFont typeface="Wingdings" pitchFamily="2" charset="2"/>
                        <a:buNone/>
                        <a:tabLst/>
                      </a:pPr>
                      <a:endParaRPr kumimoji="0" lang="en-ZA"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71997" marR="71997" marT="72017" marB="720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2"/>
                  </a:ext>
                </a:extLst>
              </a:tr>
              <a:tr h="175136">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Sekhukhune</a:t>
                      </a:r>
                      <a:endParaRPr kumimoji="0" lang="en-US" sz="11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Nebo</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R70 657.22</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01/04/2019</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31/03/2024</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90000"/>
                        </a:lnSpc>
                        <a:spcBef>
                          <a:spcPct val="90000"/>
                        </a:spcBef>
                        <a:spcAft>
                          <a:spcPct val="0"/>
                        </a:spcAft>
                        <a:buClr>
                          <a:schemeClr val="bg2"/>
                        </a:buClr>
                        <a:buSzTx/>
                        <a:buFont typeface="Wingdings" pitchFamily="2" charset="2"/>
                        <a:buNone/>
                        <a:tabLst/>
                      </a:pPr>
                      <a:endParaRPr kumimoji="0" lang="en-ZA"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71997" marR="71997" marT="72017" marB="720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3"/>
                  </a:ext>
                </a:extLst>
              </a:tr>
              <a:tr h="151868">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Sekhukhune</a:t>
                      </a: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Groblersdal</a:t>
                      </a: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R10 879.44</a:t>
                      </a: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100000"/>
                        </a:lnSpc>
                        <a:spcBef>
                          <a:spcPct val="90000"/>
                        </a:spcBef>
                        <a:spcAft>
                          <a:spcPct val="0"/>
                        </a:spcAft>
                        <a:buClr>
                          <a:schemeClr val="bg2"/>
                        </a:buClr>
                        <a:buSzTx/>
                        <a:buFont typeface="Wingdings" pitchFamily="2" charset="2"/>
                        <a:buNone/>
                        <a:tabLst/>
                        <a:defRPr/>
                      </a:pPr>
                      <a:r>
                        <a:rPr kumimoji="0" lang="en-ZA"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Month to month lease</a:t>
                      </a: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4"/>
                  </a:ext>
                </a:extLst>
              </a:tr>
              <a:tr h="151868">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GB" sz="11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Vhembe</a:t>
                      </a:r>
                      <a:endParaRPr kumimoji="0" lang="en-GB" sz="11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Dzanani</a:t>
                      </a: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R123 912.50</a:t>
                      </a: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01/04/2019</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31/03/2024</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100000"/>
                        </a:lnSpc>
                        <a:spcBef>
                          <a:spcPct val="90000"/>
                        </a:spcBef>
                        <a:spcAft>
                          <a:spcPct val="0"/>
                        </a:spcAft>
                        <a:buClr>
                          <a:schemeClr val="bg2"/>
                        </a:buClr>
                        <a:buSzTx/>
                        <a:buFont typeface="Wingdings" pitchFamily="2" charset="2"/>
                        <a:buNone/>
                        <a:tabLst/>
                        <a:defRPr/>
                      </a:pPr>
                      <a:endParaRPr kumimoji="0" lang="en-ZA"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5"/>
                  </a:ext>
                </a:extLst>
              </a:tr>
              <a:tr h="170390">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GB" sz="11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Vhembe</a:t>
                      </a:r>
                      <a:endParaRPr kumimoji="0" lang="en-GB" sz="11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Thohoyandou</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R20 815.05</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01/01/2014</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31/12/2018</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85000"/>
                        </a:lnSpc>
                        <a:spcBef>
                          <a:spcPct val="85000"/>
                        </a:spcBef>
                        <a:spcAft>
                          <a:spcPct val="0"/>
                        </a:spcAft>
                        <a:buClr>
                          <a:schemeClr val="bg2"/>
                        </a:buClr>
                        <a:buSzTx/>
                        <a:buFont typeface="Wingdings" pitchFamily="2" charset="2"/>
                        <a:buNone/>
                        <a:tabLst/>
                      </a:pPr>
                      <a:r>
                        <a:rPr kumimoji="0" lang="en-ZA"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Still to be renewed under dispensation.</a:t>
                      </a:r>
                    </a:p>
                  </a:txBody>
                  <a:tcPr marL="71997" marR="71997" marT="72017" marB="720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6"/>
                  </a:ext>
                </a:extLst>
              </a:tr>
              <a:tr h="170390">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GB" sz="11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Vhembe</a:t>
                      </a: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Musina RRC</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R171 729.50</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01/04/2019</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31/03/2024</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85000"/>
                        </a:lnSpc>
                        <a:spcBef>
                          <a:spcPct val="85000"/>
                        </a:spcBef>
                        <a:spcAft>
                          <a:spcPct val="0"/>
                        </a:spcAft>
                        <a:buClr>
                          <a:schemeClr val="bg2"/>
                        </a:buClr>
                        <a:buSzTx/>
                        <a:buFont typeface="Wingdings" pitchFamily="2" charset="2"/>
                        <a:buNone/>
                        <a:tabLst/>
                        <a:defRPr/>
                      </a:pPr>
                      <a:endParaRPr kumimoji="0" lang="en-ZA"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71997" marR="71997" marT="72017" marB="720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7"/>
                  </a:ext>
                </a:extLst>
              </a:tr>
              <a:tr h="170390">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Vhembe</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Elim</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R18 801.83</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01/05/2015</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31/07/2020</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90000"/>
                        </a:lnSpc>
                        <a:spcBef>
                          <a:spcPct val="90000"/>
                        </a:spcBef>
                        <a:spcAft>
                          <a:spcPct val="0"/>
                        </a:spcAft>
                        <a:buClr>
                          <a:schemeClr val="bg2"/>
                        </a:buClr>
                        <a:buSzTx/>
                        <a:buFont typeface="Wingdings" pitchFamily="2" charset="2"/>
                        <a:buNone/>
                        <a:tabLst/>
                      </a:pPr>
                      <a:endParaRPr kumimoji="0" lang="en-ZA"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71997" marR="71997" marT="72017" marB="720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8"/>
                  </a:ext>
                </a:extLst>
              </a:tr>
              <a:tr h="170390">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Vhembe</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Musina </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R88 809.15</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01/04/2019</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31/03/2024</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90000"/>
                        </a:lnSpc>
                        <a:spcBef>
                          <a:spcPct val="90000"/>
                        </a:spcBef>
                        <a:spcAft>
                          <a:spcPct val="0"/>
                        </a:spcAft>
                        <a:buClr>
                          <a:schemeClr val="bg2"/>
                        </a:buClr>
                        <a:buSzTx/>
                        <a:buFont typeface="Wingdings" pitchFamily="2" charset="2"/>
                        <a:buNone/>
                        <a:tabLst/>
                      </a:pPr>
                      <a:endParaRPr kumimoji="0" lang="en-ZA"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71997" marR="71997" marT="72017" marB="720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9"/>
                  </a:ext>
                </a:extLst>
              </a:tr>
              <a:tr h="17039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Waterberg</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Lephalale</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R44 671.13</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01/04/2019</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31/03/2024</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90000"/>
                        </a:lnSpc>
                        <a:spcBef>
                          <a:spcPct val="90000"/>
                        </a:spcBef>
                        <a:spcAft>
                          <a:spcPct val="0"/>
                        </a:spcAft>
                        <a:buClr>
                          <a:schemeClr val="bg2"/>
                        </a:buClr>
                        <a:buSzTx/>
                        <a:buFont typeface="Wingdings" pitchFamily="2" charset="2"/>
                        <a:buNone/>
                        <a:tabLst/>
                      </a:pPr>
                      <a:endParaRPr kumimoji="0" lang="en-ZA"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71997" marR="71997" marT="72017" marB="720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0"/>
                  </a:ext>
                </a:extLst>
              </a:tr>
              <a:tr h="170390">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Waterberg</a:t>
                      </a:r>
                      <a:endParaRPr kumimoji="0" lang="en-US" sz="11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Mokopane</a:t>
                      </a: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R99 470.23</a:t>
                      </a: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01/04/2019</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31/03/2022</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100000"/>
                        </a:lnSpc>
                        <a:spcBef>
                          <a:spcPct val="90000"/>
                        </a:spcBef>
                        <a:spcAft>
                          <a:spcPct val="0"/>
                        </a:spcAft>
                        <a:buClr>
                          <a:schemeClr val="bg2"/>
                        </a:buClr>
                        <a:buSzTx/>
                        <a:buFont typeface="Wingdings" pitchFamily="2" charset="2"/>
                        <a:buNone/>
                        <a:tabLst/>
                      </a:pPr>
                      <a:endParaRPr kumimoji="0" lang="en-ZA"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1"/>
                  </a:ext>
                </a:extLst>
              </a:tr>
              <a:tr h="170390">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Waterberg</a:t>
                      </a:r>
                      <a:endParaRPr kumimoji="0" lang="en-US" sz="11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Mookgophong</a:t>
                      </a: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R16 724.30</a:t>
                      </a: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01/04/2019</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31/03/2024</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100000"/>
                        </a:lnSpc>
                        <a:spcBef>
                          <a:spcPct val="90000"/>
                        </a:spcBef>
                        <a:spcAft>
                          <a:spcPct val="0"/>
                        </a:spcAft>
                        <a:buClr>
                          <a:schemeClr val="bg2"/>
                        </a:buClr>
                        <a:buSzTx/>
                        <a:buFont typeface="Wingdings" pitchFamily="2" charset="2"/>
                        <a:buNone/>
                        <a:tabLst/>
                        <a:defRPr/>
                      </a:pPr>
                      <a:endParaRPr kumimoji="0" lang="en-ZA"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2"/>
                  </a:ext>
                </a:extLst>
              </a:tr>
              <a:tr h="170390">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Waterberg</a:t>
                      </a:r>
                      <a:endParaRPr kumimoji="0" lang="en-US" sz="11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Thabazimbi</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R0.00</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01/06/2014</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31/05/2017</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85000"/>
                        </a:lnSpc>
                        <a:spcBef>
                          <a:spcPct val="85000"/>
                        </a:spcBef>
                        <a:spcAft>
                          <a:spcPct val="0"/>
                        </a:spcAft>
                        <a:buClr>
                          <a:schemeClr val="bg2"/>
                        </a:buClr>
                        <a:buSzTx/>
                        <a:buFont typeface="Wingdings" pitchFamily="2" charset="2"/>
                        <a:buNone/>
                        <a:tabLst/>
                      </a:pPr>
                      <a:r>
                        <a:rPr kumimoji="0" lang="en-ZA"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Free lease awaiting renewal</a:t>
                      </a:r>
                    </a:p>
                  </a:txBody>
                  <a:tcPr marL="71997" marR="71997" marT="72017" marB="720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3"/>
                  </a:ext>
                </a:extLst>
              </a:tr>
              <a:tr h="170390">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Waterberg</a:t>
                      </a: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Modimolle</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R64 287.21</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01/04/2019</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31/03/2024</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85000"/>
                        </a:lnSpc>
                        <a:spcBef>
                          <a:spcPct val="85000"/>
                        </a:spcBef>
                        <a:spcAft>
                          <a:spcPct val="0"/>
                        </a:spcAft>
                        <a:buClr>
                          <a:schemeClr val="bg2"/>
                        </a:buClr>
                        <a:buSzTx/>
                        <a:buFont typeface="Wingdings" pitchFamily="2" charset="2"/>
                        <a:buNone/>
                        <a:tabLst/>
                        <a:defRPr/>
                      </a:pPr>
                      <a:endParaRPr kumimoji="0" lang="en-ZA"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71997" marR="71997" marT="72017" marB="720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4"/>
                  </a:ext>
                </a:extLst>
              </a:tr>
            </a:tbl>
          </a:graphicData>
        </a:graphic>
      </p:graphicFrame>
      <p:sp>
        <p:nvSpPr>
          <p:cNvPr id="2" name="Slide Number Placeholder 1"/>
          <p:cNvSpPr>
            <a:spLocks noGrp="1"/>
          </p:cNvSpPr>
          <p:nvPr>
            <p:ph type="sldNum" sz="quarter" idx="12"/>
          </p:nvPr>
        </p:nvSpPr>
        <p:spPr>
          <a:xfrm>
            <a:off x="6553200" y="6356350"/>
            <a:ext cx="1881116" cy="365125"/>
          </a:xfrm>
        </p:spPr>
        <p:txBody>
          <a:bodyPr/>
          <a:lstStyle/>
          <a:p>
            <a:fld id="{2538E8B7-8BD9-9F48-9FB6-4E0DFEDB8449}" type="slidenum">
              <a:rPr lang="en-US" smtClean="0">
                <a:solidFill>
                  <a:prstClr val="black">
                    <a:tint val="75000"/>
                  </a:prstClr>
                </a:solidFill>
              </a:rPr>
              <a:pPr/>
              <a:t>48</a:t>
            </a:fld>
            <a:endParaRPr lang="en-US" dirty="0">
              <a:solidFill>
                <a:prstClr val="black">
                  <a:tint val="75000"/>
                </a:prstClr>
              </a:solidFill>
            </a:endParaRPr>
          </a:p>
        </p:txBody>
      </p:sp>
    </p:spTree>
    <p:extLst>
      <p:ext uri="{BB962C8B-B14F-4D97-AF65-F5344CB8AC3E}">
        <p14:creationId xmlns:p14="http://schemas.microsoft.com/office/powerpoint/2010/main" xmlns="" val="119422468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590550" y="63501"/>
            <a:ext cx="8229600" cy="228600"/>
          </a:xfrm>
        </p:spPr>
        <p:txBody>
          <a:bodyPr>
            <a:noAutofit/>
          </a:bodyPr>
          <a:lstStyle/>
          <a:p>
            <a:r>
              <a:rPr lang="en-US" sz="1800" b="1" dirty="0" smtClean="0">
                <a:latin typeface="+mn-lt"/>
                <a:cs typeface="Arial" panose="020B0604020202020204" pitchFamily="34" charset="0"/>
              </a:rPr>
              <a:t>LEASE PERIOD OF OFFICES</a:t>
            </a:r>
          </a:p>
        </p:txBody>
      </p:sp>
      <p:graphicFrame>
        <p:nvGraphicFramePr>
          <p:cNvPr id="5" name="Group 187"/>
          <p:cNvGraphicFramePr>
            <a:graphicFrameLocks noGrp="1"/>
          </p:cNvGraphicFramePr>
          <p:nvPr>
            <p:extLst>
              <p:ext uri="{D42A27DB-BD31-4B8C-83A1-F6EECF244321}">
                <p14:modId xmlns:p14="http://schemas.microsoft.com/office/powerpoint/2010/main" xmlns="" val="1555866504"/>
              </p:ext>
            </p:extLst>
          </p:nvPr>
        </p:nvGraphicFramePr>
        <p:xfrm>
          <a:off x="296429" y="296939"/>
          <a:ext cx="8554316" cy="2228890"/>
        </p:xfrm>
        <a:graphic>
          <a:graphicData uri="http://schemas.openxmlformats.org/drawingml/2006/table">
            <a:tbl>
              <a:tblPr/>
              <a:tblGrid>
                <a:gridCol w="1126448">
                  <a:extLst>
                    <a:ext uri="{9D8B030D-6E8A-4147-A177-3AD203B41FA5}">
                      <a16:colId xmlns:a16="http://schemas.microsoft.com/office/drawing/2014/main" xmlns="" val="20000"/>
                    </a:ext>
                  </a:extLst>
                </a:gridCol>
                <a:gridCol w="1185853">
                  <a:extLst>
                    <a:ext uri="{9D8B030D-6E8A-4147-A177-3AD203B41FA5}">
                      <a16:colId xmlns:a16="http://schemas.microsoft.com/office/drawing/2014/main" xmlns="" val="20001"/>
                    </a:ext>
                  </a:extLst>
                </a:gridCol>
                <a:gridCol w="1078312">
                  <a:extLst>
                    <a:ext uri="{9D8B030D-6E8A-4147-A177-3AD203B41FA5}">
                      <a16:colId xmlns:a16="http://schemas.microsoft.com/office/drawing/2014/main" xmlns="" val="20002"/>
                    </a:ext>
                  </a:extLst>
                </a:gridCol>
                <a:gridCol w="1345711">
                  <a:extLst>
                    <a:ext uri="{9D8B030D-6E8A-4147-A177-3AD203B41FA5}">
                      <a16:colId xmlns:a16="http://schemas.microsoft.com/office/drawing/2014/main" xmlns="" val="20003"/>
                    </a:ext>
                  </a:extLst>
                </a:gridCol>
                <a:gridCol w="1331967">
                  <a:extLst>
                    <a:ext uri="{9D8B030D-6E8A-4147-A177-3AD203B41FA5}">
                      <a16:colId xmlns:a16="http://schemas.microsoft.com/office/drawing/2014/main" xmlns="" val="20004"/>
                    </a:ext>
                  </a:extLst>
                </a:gridCol>
                <a:gridCol w="2486025">
                  <a:extLst>
                    <a:ext uri="{9D8B030D-6E8A-4147-A177-3AD203B41FA5}">
                      <a16:colId xmlns:a16="http://schemas.microsoft.com/office/drawing/2014/main" xmlns="" val="20005"/>
                    </a:ext>
                  </a:extLst>
                </a:gridCol>
              </a:tblGrid>
              <a:tr h="328906">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District Municipality</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Office</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en-ZA" sz="1400" b="1" i="0" u="none" strike="noStrike" cap="none" normalizeH="0" baseline="0" dirty="0" smtClean="0">
                          <a:ln>
                            <a:noFill/>
                          </a:ln>
                          <a:solidFill>
                            <a:schemeClr val="tx1"/>
                          </a:solidFill>
                          <a:effectLst/>
                          <a:latin typeface="Arial" charset="0"/>
                          <a:cs typeface="Arial" charset="0"/>
                        </a:rPr>
                        <a:t>Rental </a:t>
                      </a:r>
                    </a:p>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en-ZA" sz="1400" b="1" i="0" u="none" strike="noStrike" cap="none" normalizeH="0" baseline="0" dirty="0" smtClean="0">
                          <a:ln>
                            <a:noFill/>
                          </a:ln>
                          <a:solidFill>
                            <a:schemeClr val="tx1"/>
                          </a:solidFill>
                          <a:effectLst/>
                          <a:latin typeface="Arial" charset="0"/>
                          <a:cs typeface="Arial" charset="0"/>
                        </a:rPr>
                        <a:t>per month</a:t>
                      </a:r>
                    </a:p>
                  </a:txBody>
                  <a:tcPr marL="71997" marR="71997" marT="72017" marB="720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en-ZA" sz="1400" b="1" i="0" u="none" strike="noStrike" cap="none" normalizeH="0" baseline="0" dirty="0" smtClean="0">
                          <a:ln>
                            <a:noFill/>
                          </a:ln>
                          <a:solidFill>
                            <a:schemeClr val="tx1"/>
                          </a:solidFill>
                          <a:effectLst/>
                          <a:latin typeface="Arial" charset="0"/>
                          <a:cs typeface="Arial" charset="0"/>
                        </a:rPr>
                        <a:t>Lease start</a:t>
                      </a:r>
                    </a:p>
                  </a:txBody>
                  <a:tcPr marL="71997" marR="71997" marT="72017" marB="720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en-ZA" sz="1400" b="1" i="0" u="none" strike="noStrike" cap="none" normalizeH="0" baseline="0" dirty="0" smtClean="0">
                          <a:ln>
                            <a:noFill/>
                          </a:ln>
                          <a:solidFill>
                            <a:schemeClr val="tx1"/>
                          </a:solidFill>
                          <a:effectLst/>
                          <a:latin typeface="Arial" charset="0"/>
                          <a:cs typeface="Arial" charset="0"/>
                        </a:rPr>
                        <a:t>Lease end</a:t>
                      </a:r>
                    </a:p>
                  </a:txBody>
                  <a:tcPr marL="71997" marR="71997" marT="72017" marB="720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en-ZA" sz="1400" b="1" i="0" u="none" strike="noStrike" cap="none" normalizeH="0" baseline="0" dirty="0" smtClean="0">
                          <a:ln>
                            <a:noFill/>
                          </a:ln>
                          <a:solidFill>
                            <a:schemeClr val="tx1"/>
                          </a:solidFill>
                          <a:effectLst/>
                          <a:latin typeface="Arial" charset="0"/>
                          <a:cs typeface="Arial" charset="0"/>
                        </a:rPr>
                        <a:t>Outstanding leases</a:t>
                      </a:r>
                    </a:p>
                  </a:txBody>
                  <a:tcPr marL="71997" marR="71997" marT="72017" marB="720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0"/>
                  </a:ext>
                </a:extLst>
              </a:tr>
              <a:tr h="18461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Capricorn</a:t>
                      </a: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Provincial Office</a:t>
                      </a:r>
                    </a:p>
                  </a:txBody>
                  <a:tcPr marL="9524" marR="9524" marT="9526"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R116 912.90</a:t>
                      </a:r>
                    </a:p>
                  </a:txBody>
                  <a:tcPr marL="9524" marR="9524" marT="9526"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01/02/2017</a:t>
                      </a:r>
                    </a:p>
                  </a:txBody>
                  <a:tcPr marL="9524" marR="9524" marT="9526"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31/01/2020</a:t>
                      </a:r>
                    </a:p>
                  </a:txBody>
                  <a:tcPr marL="9524" marR="9524" marT="9526"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100000"/>
                        </a:lnSpc>
                        <a:spcBef>
                          <a:spcPct val="90000"/>
                        </a:spcBef>
                        <a:spcAft>
                          <a:spcPct val="0"/>
                        </a:spcAft>
                        <a:buClr>
                          <a:schemeClr val="bg2"/>
                        </a:buClr>
                        <a:buSzTx/>
                        <a:buFont typeface="Wingdings" pitchFamily="2" charset="2"/>
                        <a:buNone/>
                        <a:tabLst/>
                        <a:defRPr/>
                      </a:pPr>
                      <a:endParaRPr kumimoji="0" lang="en-ZA"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71997" marR="71997" marT="72010" marB="7201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1"/>
                  </a:ext>
                </a:extLst>
              </a:tr>
              <a:tr h="18461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Capricorn</a:t>
                      </a:r>
                    </a:p>
                  </a:txBody>
                  <a:tcPr marT="45718" marB="4571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Polokwane</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R184 543.10</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01/04/2019</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31/03/2022</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85000"/>
                        </a:lnSpc>
                        <a:spcBef>
                          <a:spcPct val="85000"/>
                        </a:spcBef>
                        <a:spcAft>
                          <a:spcPct val="0"/>
                        </a:spcAft>
                        <a:buClr>
                          <a:schemeClr val="bg2"/>
                        </a:buClr>
                        <a:buSzTx/>
                        <a:buFont typeface="Wingdings" pitchFamily="2" charset="2"/>
                        <a:buNone/>
                        <a:tabLst/>
                        <a:defRPr/>
                      </a:pPr>
                      <a:endParaRPr kumimoji="0" lang="en-ZA"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71997" marR="71997" marT="72017" marB="720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2"/>
                  </a:ext>
                </a:extLst>
              </a:tr>
              <a:tr h="184619">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Capricorn</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Mogwadi</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R15 817.70</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01/02/2016</a:t>
                      </a:r>
                    </a:p>
                  </a:txBody>
                  <a:tcPr marL="9524" marR="9524" marT="9526"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31/01/2021</a:t>
                      </a:r>
                    </a:p>
                  </a:txBody>
                  <a:tcPr marL="9524" marR="9524" marT="9526"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90000"/>
                        </a:spcBef>
                        <a:spcAft>
                          <a:spcPct val="0"/>
                        </a:spcAft>
                        <a:buClr>
                          <a:schemeClr val="bg2"/>
                        </a:buClr>
                        <a:buSzTx/>
                        <a:buFont typeface="Wingdings" pitchFamily="2" charset="2"/>
                        <a:buNone/>
                        <a:tabLst/>
                        <a:defRPr/>
                      </a:pPr>
                      <a:endParaRPr kumimoji="0" lang="en-ZA"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71997" marR="71997" marT="72010" marB="7201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3"/>
                  </a:ext>
                </a:extLst>
              </a:tr>
              <a:tr h="18461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Capricorn</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Lebowakgomo</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R6 659.03</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01/01/2014</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31/12/2018</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90000"/>
                        </a:spcBef>
                        <a:spcAft>
                          <a:spcPct val="0"/>
                        </a:spcAft>
                        <a:buClr>
                          <a:schemeClr val="bg2"/>
                        </a:buClr>
                        <a:buSzTx/>
                        <a:buFont typeface="Wingdings" pitchFamily="2" charset="2"/>
                        <a:buNone/>
                        <a:tabLst/>
                        <a:defRPr/>
                      </a:pPr>
                      <a:r>
                        <a:rPr kumimoji="0" lang="en-ZA" sz="11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Still to be renewed under dispensation.</a:t>
                      </a:r>
                    </a:p>
                  </a:txBody>
                  <a:tcPr marL="71997" marR="71997" marT="72010" marB="7201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4170061598"/>
                  </a:ext>
                </a:extLst>
              </a:tr>
              <a:tr h="18461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Mopani</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Tzaneen</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R130 289.10</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01/09/2016</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31/08/2019</a:t>
                      </a:r>
                    </a:p>
                  </a:txBody>
                  <a:tcPr marL="9524" marR="9524" marT="9527"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90000"/>
                        </a:spcBef>
                        <a:spcAft>
                          <a:spcPct val="0"/>
                        </a:spcAft>
                        <a:buClr>
                          <a:schemeClr val="bg2"/>
                        </a:buClr>
                        <a:buSzTx/>
                        <a:buFont typeface="Wingdings" pitchFamily="2" charset="2"/>
                        <a:buNone/>
                        <a:tabLst/>
                        <a:defRPr/>
                      </a:pPr>
                      <a:endParaRPr kumimoji="0" lang="en-ZA"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71997" marR="71997" marT="72010" marB="7201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4"/>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3169421303"/>
              </p:ext>
            </p:extLst>
          </p:nvPr>
        </p:nvGraphicFramePr>
        <p:xfrm>
          <a:off x="260350" y="2542396"/>
          <a:ext cx="8626475" cy="3752892"/>
        </p:xfrm>
        <a:graphic>
          <a:graphicData uri="http://schemas.openxmlformats.org/drawingml/2006/table">
            <a:tbl>
              <a:tblPr/>
              <a:tblGrid>
                <a:gridCol w="3478401">
                  <a:extLst>
                    <a:ext uri="{9D8B030D-6E8A-4147-A177-3AD203B41FA5}">
                      <a16:colId xmlns:a16="http://schemas.microsoft.com/office/drawing/2014/main" xmlns="" val="20000"/>
                    </a:ext>
                  </a:extLst>
                </a:gridCol>
                <a:gridCol w="5148074">
                  <a:extLst>
                    <a:ext uri="{9D8B030D-6E8A-4147-A177-3AD203B41FA5}">
                      <a16:colId xmlns:a16="http://schemas.microsoft.com/office/drawing/2014/main" xmlns="" val="20001"/>
                    </a:ext>
                  </a:extLst>
                </a:gridCol>
              </a:tblGrid>
              <a:tr h="0">
                <a:tc gridSpan="2">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5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State owned buildings</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cs typeface="Arial" charset="0"/>
                      </a:endParaRPr>
                    </a:p>
                  </a:txBody>
                  <a:tcPr marL="9524" marR="9524" marT="952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gradFill rotWithShape="1">
                      <a:gsLst>
                        <a:gs pos="0">
                          <a:srgbClr val="A05000"/>
                        </a:gs>
                        <a:gs pos="50000">
                          <a:srgbClr val="E67600"/>
                        </a:gs>
                        <a:gs pos="100000">
                          <a:srgbClr val="FF8D00"/>
                        </a:gs>
                      </a:gsLst>
                      <a:lin ang="10800000" scaled="1"/>
                    </a:gradFill>
                  </a:tcPr>
                </a:tc>
                <a:extLst>
                  <a:ext uri="{0D108BD9-81ED-4DB2-BD59-A6C34878D82A}">
                    <a16:rowId xmlns:a16="http://schemas.microsoft.com/office/drawing/2014/main" xmlns="" val="10000"/>
                  </a:ext>
                </a:extLst>
              </a:tr>
              <a:tr h="195924">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5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cs typeface="Arial" charset="0"/>
                        </a:rPr>
                        <a:t>District Municipality</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5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cs typeface="Arial" charset="0"/>
                        </a:rPr>
                        <a:t>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1"/>
                  </a:ext>
                </a:extLst>
              </a:tr>
              <a:tr h="179608">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Mopani District</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Phalaborwa</a:t>
                      </a: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Medium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2"/>
                  </a:ext>
                </a:extLst>
              </a:tr>
              <a:tr h="169131">
                <a:tc>
                  <a:txBody>
                    <a:bodyPr/>
                    <a:lstStyle/>
                    <a:p>
                      <a:pPr marL="0" marR="0" lvl="0" indent="0" algn="l" defTabSz="914400" rtl="0" eaLnBrk="1" fontAlgn="b" latinLnBrk="0" hangingPunct="1">
                        <a:lnSpc>
                          <a:spcPct val="150000"/>
                        </a:lnSpc>
                        <a:spcBef>
                          <a:spcPct val="0"/>
                        </a:spcBef>
                        <a:spcAft>
                          <a:spcPct val="0"/>
                        </a:spcAft>
                        <a:buClrTx/>
                        <a:buSzTx/>
                        <a:buFontTx/>
                        <a:buNone/>
                        <a:tabLst/>
                        <a:defRPr/>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Mopani District</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Giyani Large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3"/>
                  </a:ext>
                </a:extLst>
              </a:tr>
              <a:tr h="169131">
                <a:tc>
                  <a:txBody>
                    <a:bodyPr/>
                    <a:lstStyle/>
                    <a:p>
                      <a:pPr marL="0" marR="0" lvl="0" indent="0" algn="l" defTabSz="914400" rtl="0" eaLnBrk="1" fontAlgn="b" latinLnBrk="0" hangingPunct="1">
                        <a:lnSpc>
                          <a:spcPct val="150000"/>
                        </a:lnSpc>
                        <a:spcBef>
                          <a:spcPct val="0"/>
                        </a:spcBef>
                        <a:spcAft>
                          <a:spcPct val="0"/>
                        </a:spcAft>
                        <a:buClrTx/>
                        <a:buSzTx/>
                        <a:buFontTx/>
                        <a:buNone/>
                        <a:tabLst/>
                        <a:defRPr/>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Mopani District</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Modjadjiskloof</a:t>
                      </a: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Medium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4"/>
                  </a:ext>
                </a:extLst>
              </a:tr>
              <a:tr h="169131">
                <a:tc>
                  <a:txBody>
                    <a:bodyPr/>
                    <a:lstStyle/>
                    <a:p>
                      <a:pPr marL="0" marR="0" lvl="0" indent="0" algn="l" defTabSz="914400" rtl="0" eaLnBrk="1" fontAlgn="b" latinLnBrk="0" hangingPunct="1">
                        <a:lnSpc>
                          <a:spcPct val="150000"/>
                        </a:lnSpc>
                        <a:spcBef>
                          <a:spcPct val="0"/>
                        </a:spcBef>
                        <a:spcAft>
                          <a:spcPct val="0"/>
                        </a:spcAft>
                        <a:buClrTx/>
                        <a:buSzTx/>
                        <a:buFontTx/>
                        <a:buNone/>
                        <a:tabLst/>
                        <a:defRPr/>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Vhembe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Makhado</a:t>
                      </a: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Medium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5"/>
                  </a:ext>
                </a:extLst>
              </a:tr>
              <a:tr h="169131">
                <a:tc>
                  <a:txBody>
                    <a:bodyPr/>
                    <a:lstStyle/>
                    <a:p>
                      <a:pPr marL="0" marR="0" lvl="0" indent="0" algn="l" defTabSz="914400" rtl="0" eaLnBrk="1" fontAlgn="b" latinLnBrk="0" hangingPunct="1">
                        <a:lnSpc>
                          <a:spcPct val="150000"/>
                        </a:lnSpc>
                        <a:spcBef>
                          <a:spcPct val="0"/>
                        </a:spcBef>
                        <a:spcAft>
                          <a:spcPct val="0"/>
                        </a:spcAft>
                        <a:buClrTx/>
                        <a:buSzTx/>
                        <a:buFontTx/>
                        <a:buNone/>
                        <a:tabLst/>
                        <a:defRPr/>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Vhembe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Vuwani Medium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6"/>
                  </a:ext>
                </a:extLst>
              </a:tr>
              <a:tr h="169131">
                <a:tc>
                  <a:txBody>
                    <a:bodyPr/>
                    <a:lstStyle/>
                    <a:p>
                      <a:pPr marL="0" marR="0" lvl="0" indent="0" algn="l" defTabSz="914400" rtl="0" eaLnBrk="1" fontAlgn="b" latinLnBrk="0" hangingPunct="1">
                        <a:lnSpc>
                          <a:spcPct val="15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Vhembe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Masisi</a:t>
                      </a: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Small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7"/>
                  </a:ext>
                </a:extLst>
              </a:tr>
              <a:tr h="169131">
                <a:tc>
                  <a:txBody>
                    <a:bodyPr/>
                    <a:lstStyle/>
                    <a:p>
                      <a:pPr marL="0" marR="0" lvl="0" indent="0" algn="l" defTabSz="914400" rtl="0" eaLnBrk="1" fontAlgn="b" latinLnBrk="0" hangingPunct="1">
                        <a:lnSpc>
                          <a:spcPct val="15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Vhembe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Mutale</a:t>
                      </a: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Medium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8"/>
                  </a:ext>
                </a:extLst>
              </a:tr>
              <a:tr h="169131">
                <a:tc>
                  <a:txBody>
                    <a:bodyPr/>
                    <a:lstStyle/>
                    <a:p>
                      <a:pPr marL="0" marR="0" lvl="0" indent="0" algn="l" defTabSz="914400" rtl="0" eaLnBrk="1" fontAlgn="b" latinLnBrk="0" hangingPunct="1">
                        <a:lnSpc>
                          <a:spcPct val="150000"/>
                        </a:lnSpc>
                        <a:spcBef>
                          <a:spcPct val="0"/>
                        </a:spcBef>
                        <a:spcAft>
                          <a:spcPct val="0"/>
                        </a:spcAft>
                        <a:buClrTx/>
                        <a:buSzTx/>
                        <a:buFontTx/>
                        <a:buNone/>
                        <a:tabLst/>
                        <a:defRPr/>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Capricorn District</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Bochum Medium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9"/>
                  </a:ext>
                </a:extLst>
              </a:tr>
              <a:tr h="169131">
                <a:tc>
                  <a:txBody>
                    <a:bodyPr/>
                    <a:lstStyle/>
                    <a:p>
                      <a:pPr marL="0" marR="0" lvl="0" indent="0" algn="l" defTabSz="914400" rtl="0" eaLnBrk="1" fontAlgn="b" latinLnBrk="0" hangingPunct="1">
                        <a:lnSpc>
                          <a:spcPct val="150000"/>
                        </a:lnSpc>
                        <a:spcBef>
                          <a:spcPct val="0"/>
                        </a:spcBef>
                        <a:spcAft>
                          <a:spcPct val="0"/>
                        </a:spcAft>
                        <a:buClrTx/>
                        <a:buSzTx/>
                        <a:buFontTx/>
                        <a:buNone/>
                        <a:tabLst/>
                        <a:defRPr/>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Capricorn District</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Morebeng</a:t>
                      </a: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Small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0"/>
                  </a:ext>
                </a:extLst>
              </a:tr>
              <a:tr h="169131">
                <a:tc>
                  <a:txBody>
                    <a:bodyPr/>
                    <a:lstStyle/>
                    <a:p>
                      <a:pPr marL="0" marR="0" lvl="0" indent="0" algn="l" defTabSz="914400" rtl="0" eaLnBrk="1" fontAlgn="b" latinLnBrk="0" hangingPunct="1">
                        <a:lnSpc>
                          <a:spcPct val="150000"/>
                        </a:lnSpc>
                        <a:spcBef>
                          <a:spcPct val="0"/>
                        </a:spcBef>
                        <a:spcAft>
                          <a:spcPct val="0"/>
                        </a:spcAft>
                        <a:buClrTx/>
                        <a:buSzTx/>
                        <a:buFontTx/>
                        <a:buNone/>
                        <a:tabLst/>
                        <a:defRPr/>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Capricorn District</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Mankweng Medium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1"/>
                  </a:ext>
                </a:extLst>
              </a:tr>
              <a:tr h="0">
                <a:tc>
                  <a:txBody>
                    <a:bodyPr/>
                    <a:lstStyle/>
                    <a:p>
                      <a:pPr marL="0" marR="0" lvl="0" indent="0" algn="l" defTabSz="914400" rtl="0" eaLnBrk="1" fontAlgn="b" latinLnBrk="0" hangingPunct="1">
                        <a:lnSpc>
                          <a:spcPct val="150000"/>
                        </a:lnSpc>
                        <a:spcBef>
                          <a:spcPct val="0"/>
                        </a:spcBef>
                        <a:spcAft>
                          <a:spcPct val="0"/>
                        </a:spcAft>
                        <a:buClrTx/>
                        <a:buSzTx/>
                        <a:buFontTx/>
                        <a:buNone/>
                        <a:tabLst/>
                        <a:defRPr/>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Sekhukhune District</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Sekhukhune Small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2"/>
                  </a:ext>
                </a:extLst>
              </a:tr>
              <a:tr h="0">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TOTAL</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lumMod val="75000"/>
                      </a:srgbClr>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11</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lumMod val="75000"/>
                      </a:srgbClr>
                    </a:solidFill>
                  </a:tcPr>
                </a:tc>
                <a:extLst>
                  <a:ext uri="{0D108BD9-81ED-4DB2-BD59-A6C34878D82A}">
                    <a16:rowId xmlns:a16="http://schemas.microsoft.com/office/drawing/2014/main" xmlns="" val="10013"/>
                  </a:ext>
                </a:extLst>
              </a:tr>
            </a:tbl>
          </a:graphicData>
        </a:graphic>
      </p:graphicFrame>
      <p:sp>
        <p:nvSpPr>
          <p:cNvPr id="2" name="Slide Number Placeholder 1"/>
          <p:cNvSpPr>
            <a:spLocks noGrp="1"/>
          </p:cNvSpPr>
          <p:nvPr>
            <p:ph type="sldNum" sz="quarter" idx="12"/>
          </p:nvPr>
        </p:nvSpPr>
        <p:spPr>
          <a:xfrm>
            <a:off x="6553200" y="6356350"/>
            <a:ext cx="1840173" cy="365125"/>
          </a:xfrm>
        </p:spPr>
        <p:txBody>
          <a:bodyPr/>
          <a:lstStyle/>
          <a:p>
            <a:fld id="{2538E8B7-8BD9-9F48-9FB6-4E0DFEDB8449}" type="slidenum">
              <a:rPr lang="en-US" smtClean="0">
                <a:solidFill>
                  <a:prstClr val="black">
                    <a:tint val="75000"/>
                  </a:prstClr>
                </a:solidFill>
              </a:rPr>
              <a:pPr/>
              <a:t>49</a:t>
            </a:fld>
            <a:endParaRPr lang="en-US" dirty="0">
              <a:solidFill>
                <a:prstClr val="black">
                  <a:tint val="75000"/>
                </a:prstClr>
              </a:solidFill>
            </a:endParaRPr>
          </a:p>
        </p:txBody>
      </p:sp>
    </p:spTree>
    <p:extLst>
      <p:ext uri="{BB962C8B-B14F-4D97-AF65-F5344CB8AC3E}">
        <p14:creationId xmlns:p14="http://schemas.microsoft.com/office/powerpoint/2010/main" xmlns="" val="2524245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065"/>
            <a:ext cx="8229600" cy="341182"/>
          </a:xfrm>
        </p:spPr>
        <p:txBody>
          <a:bodyPr>
            <a:normAutofit fontScale="90000"/>
          </a:bodyPr>
          <a:lstStyle/>
          <a:p>
            <a:r>
              <a:rPr lang="en-US" sz="2000" b="1" dirty="0" smtClean="0">
                <a:solidFill>
                  <a:prstClr val="black"/>
                </a:solidFill>
                <a:latin typeface="Arial" panose="020B0604020202020204" pitchFamily="34" charset="0"/>
                <a:cs typeface="Arial" panose="020B0604020202020204" pitchFamily="34" charset="0"/>
              </a:rPr>
              <a:t>CONTENT</a:t>
            </a:r>
            <a:endParaRPr lang="en-US" sz="2000" b="1" dirty="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722611922"/>
              </p:ext>
            </p:extLst>
          </p:nvPr>
        </p:nvGraphicFramePr>
        <p:xfrm>
          <a:off x="103414" y="348247"/>
          <a:ext cx="8937171" cy="5696562"/>
        </p:xfrm>
        <a:graphic>
          <a:graphicData uri="http://schemas.openxmlformats.org/drawingml/2006/table">
            <a:tbl>
              <a:tblPr/>
              <a:tblGrid>
                <a:gridCol w="6677624">
                  <a:extLst>
                    <a:ext uri="{9D8B030D-6E8A-4147-A177-3AD203B41FA5}">
                      <a16:colId xmlns:a16="http://schemas.microsoft.com/office/drawing/2014/main" xmlns="" val="20000"/>
                    </a:ext>
                  </a:extLst>
                </a:gridCol>
                <a:gridCol w="2259547">
                  <a:extLst>
                    <a:ext uri="{9D8B030D-6E8A-4147-A177-3AD203B41FA5}">
                      <a16:colId xmlns:a16="http://schemas.microsoft.com/office/drawing/2014/main" xmlns="" val="20001"/>
                    </a:ext>
                  </a:extLst>
                </a:gridCol>
              </a:tblGrid>
              <a:tr h="277689">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90000"/>
                        </a:lnSpc>
                        <a:spcBef>
                          <a:spcPct val="90000"/>
                        </a:spcBef>
                        <a:spcAft>
                          <a:spcPct val="0"/>
                        </a:spcAft>
                        <a:buClr>
                          <a:schemeClr val="bg2"/>
                        </a:buClr>
                        <a:buSzTx/>
                        <a:buFont typeface="Wingdings" pitchFamily="-65" charset="2"/>
                        <a:buNone/>
                        <a:tabLst/>
                      </a:pPr>
                      <a:r>
                        <a:rPr kumimoji="0" lang="en-ZA" sz="1400" b="1" i="0" u="none" strike="noStrike" cap="none" normalizeH="0" baseline="0" dirty="0" smtClean="0">
                          <a:ln>
                            <a:noFill/>
                          </a:ln>
                          <a:solidFill>
                            <a:schemeClr val="tx1"/>
                          </a:solidFill>
                          <a:effectLst/>
                          <a:latin typeface="Arial" charset="0"/>
                          <a:cs typeface="Arial" charset="0"/>
                        </a:rPr>
                        <a:t>CONTENT</a:t>
                      </a:r>
                      <a:endParaRPr kumimoji="0" lang="en-US" sz="1400" b="1" i="0" u="none" strike="noStrike" cap="none" normalizeH="0" baseline="0" dirty="0" smtClean="0">
                        <a:ln>
                          <a:noFill/>
                        </a:ln>
                        <a:solidFill>
                          <a:schemeClr val="tx1"/>
                        </a:solidFill>
                        <a:effectLst/>
                        <a:latin typeface="Arial" charset="0"/>
                        <a:cs typeface="Arial" charset="0"/>
                      </a:endParaRPr>
                    </a:p>
                  </a:txBody>
                  <a:tcPr marT="45695" marB="45695"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C000"/>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90000"/>
                        </a:lnSpc>
                        <a:spcBef>
                          <a:spcPct val="90000"/>
                        </a:spcBef>
                        <a:spcAft>
                          <a:spcPct val="0"/>
                        </a:spcAft>
                        <a:buClr>
                          <a:schemeClr val="bg2"/>
                        </a:buClr>
                        <a:buSzTx/>
                        <a:buFont typeface="Wingdings" pitchFamily="-65" charset="2"/>
                        <a:buNone/>
                        <a:tabLst/>
                      </a:pPr>
                      <a:r>
                        <a:rPr kumimoji="0" lang="en-ZA" sz="1400" b="1" i="0" u="none" strike="noStrike" cap="none" normalizeH="0" baseline="0" dirty="0" smtClean="0">
                          <a:ln>
                            <a:noFill/>
                          </a:ln>
                          <a:solidFill>
                            <a:schemeClr val="tx1"/>
                          </a:solidFill>
                          <a:effectLst/>
                          <a:latin typeface="Arial" charset="0"/>
                          <a:cs typeface="Arial" charset="0"/>
                        </a:rPr>
                        <a:t>SLIDE NO.</a:t>
                      </a:r>
                      <a:endParaRPr kumimoji="0" lang="en-US" sz="1400" b="1" i="0" u="none" strike="noStrike" cap="none" normalizeH="0" baseline="0" dirty="0" smtClean="0">
                        <a:ln>
                          <a:noFill/>
                        </a:ln>
                        <a:solidFill>
                          <a:schemeClr val="tx1"/>
                        </a:solidFill>
                        <a:effectLst/>
                        <a:latin typeface="Arial" charset="0"/>
                        <a:cs typeface="Arial" charset="0"/>
                      </a:endParaRPr>
                    </a:p>
                  </a:txBody>
                  <a:tcPr marT="45695" marB="45695"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xmlns="" val="10000"/>
                  </a:ext>
                </a:extLst>
              </a:tr>
              <a:tr h="2568284">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spcBef>
                          <a:spcPts val="1200"/>
                        </a:spcBef>
                        <a:spcAft>
                          <a:spcPts val="0"/>
                        </a:spcAft>
                      </a:pPr>
                      <a:r>
                        <a:rPr lang="en-US" sz="1200" b="1" u="sng" dirty="0" smtClean="0">
                          <a:latin typeface="Arial Narrow" pitchFamily="34" charset="0"/>
                        </a:rPr>
                        <a:t>Finance and Supply Chain Matters</a:t>
                      </a:r>
                    </a:p>
                    <a:p>
                      <a:pPr marL="285750" indent="-285750">
                        <a:spcBef>
                          <a:spcPts val="1200"/>
                        </a:spcBef>
                        <a:spcAft>
                          <a:spcPts val="0"/>
                        </a:spcAft>
                        <a:buFont typeface="Arial" pitchFamily="34" charset="0"/>
                        <a:buChar char="•"/>
                      </a:pPr>
                      <a:r>
                        <a:rPr lang="en-US" sz="1200" b="0" dirty="0" smtClean="0">
                          <a:latin typeface="Arial Narrow" pitchFamily="34" charset="0"/>
                        </a:rPr>
                        <a:t>Budget and Expenditure </a:t>
                      </a:r>
                    </a:p>
                    <a:p>
                      <a:pPr marL="285750" marR="0" indent="-285750" algn="l" defTabSz="914400" rtl="0" eaLnBrk="1" fontAlgn="auto" latinLnBrk="0" hangingPunct="1">
                        <a:lnSpc>
                          <a:spcPct val="100000"/>
                        </a:lnSpc>
                        <a:spcBef>
                          <a:spcPts val="1200"/>
                        </a:spcBef>
                        <a:spcAft>
                          <a:spcPts val="0"/>
                        </a:spcAft>
                        <a:buClrTx/>
                        <a:buSzTx/>
                        <a:buFont typeface="Arial" pitchFamily="34" charset="0"/>
                        <a:buChar char="•"/>
                        <a:tabLst/>
                        <a:defRPr/>
                      </a:pPr>
                      <a:r>
                        <a:rPr lang="en-US" sz="1200" b="0" baseline="0" dirty="0" smtClean="0">
                          <a:latin typeface="Arial Narrow" pitchFamily="34" charset="0"/>
                        </a:rPr>
                        <a:t>Assets Register</a:t>
                      </a:r>
                    </a:p>
                    <a:p>
                      <a:pPr marL="285750" indent="-285750">
                        <a:spcBef>
                          <a:spcPts val="1200"/>
                        </a:spcBef>
                        <a:spcAft>
                          <a:spcPts val="0"/>
                        </a:spcAft>
                        <a:buFont typeface="Arial" pitchFamily="34" charset="0"/>
                        <a:buChar char="•"/>
                      </a:pPr>
                      <a:r>
                        <a:rPr lang="en-US" sz="1200" b="0" baseline="0" dirty="0" smtClean="0">
                          <a:latin typeface="Arial Narrow" pitchFamily="34" charset="0"/>
                        </a:rPr>
                        <a:t>Invoices paid within 30 days</a:t>
                      </a:r>
                    </a:p>
                    <a:p>
                      <a:pPr marL="285750" indent="-285750">
                        <a:spcBef>
                          <a:spcPts val="1200"/>
                        </a:spcBef>
                        <a:spcAft>
                          <a:spcPts val="0"/>
                        </a:spcAft>
                        <a:buFont typeface="Arial" pitchFamily="34" charset="0"/>
                        <a:buChar char="•"/>
                      </a:pPr>
                      <a:r>
                        <a:rPr lang="en-US" sz="1200" b="0" baseline="0" dirty="0" smtClean="0">
                          <a:latin typeface="Arial Narrow" pitchFamily="34" charset="0"/>
                        </a:rPr>
                        <a:t>Revenue Management</a:t>
                      </a:r>
                    </a:p>
                    <a:p>
                      <a:pPr marL="285750" indent="-285750">
                        <a:spcBef>
                          <a:spcPts val="1200"/>
                        </a:spcBef>
                        <a:spcAft>
                          <a:spcPts val="0"/>
                        </a:spcAft>
                        <a:buFont typeface="Arial" pitchFamily="34" charset="0"/>
                        <a:buChar char="•"/>
                      </a:pPr>
                      <a:r>
                        <a:rPr lang="en-US" sz="1200" b="0" baseline="0" dirty="0" smtClean="0">
                          <a:latin typeface="Arial Narrow" pitchFamily="34" charset="0"/>
                        </a:rPr>
                        <a:t>Fleet Management </a:t>
                      </a:r>
                    </a:p>
                    <a:p>
                      <a:pPr marL="285750" indent="-285750">
                        <a:spcBef>
                          <a:spcPts val="1200"/>
                        </a:spcBef>
                        <a:spcAft>
                          <a:spcPts val="0"/>
                        </a:spcAft>
                        <a:buFont typeface="Arial" pitchFamily="34" charset="0"/>
                        <a:buChar char="•"/>
                      </a:pPr>
                      <a:r>
                        <a:rPr lang="en-US" sz="1200" b="0" baseline="0" dirty="0" smtClean="0">
                          <a:latin typeface="Arial Narrow" pitchFamily="34" charset="0"/>
                        </a:rPr>
                        <a:t>Lease agreements</a:t>
                      </a:r>
                    </a:p>
                    <a:p>
                      <a:pPr marL="285750" indent="-285750">
                        <a:spcBef>
                          <a:spcPts val="1200"/>
                        </a:spcBef>
                        <a:spcAft>
                          <a:spcPts val="0"/>
                        </a:spcAft>
                        <a:buFont typeface="Arial" pitchFamily="34" charset="0"/>
                        <a:buChar char="•"/>
                      </a:pPr>
                      <a:r>
                        <a:rPr lang="en-US" sz="1200" b="0" baseline="0" dirty="0" smtClean="0">
                          <a:latin typeface="Arial Narrow" pitchFamily="34" charset="0"/>
                        </a:rPr>
                        <a:t>Security Services </a:t>
                      </a:r>
                    </a:p>
                  </a:txBody>
                  <a:tcPr marT="45695" marB="45695"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90000"/>
                        </a:lnSpc>
                        <a:spcBef>
                          <a:spcPts val="1200"/>
                        </a:spcBef>
                        <a:spcAft>
                          <a:spcPts val="0"/>
                        </a:spcAft>
                        <a:buClr>
                          <a:schemeClr val="bg2"/>
                        </a:buClr>
                        <a:buSzTx/>
                        <a:buFont typeface="Wingdings" pitchFamily="-65" charset="2"/>
                        <a:buNone/>
                        <a:tabLst/>
                      </a:pPr>
                      <a:endParaRPr kumimoji="0" lang="en-US" sz="1400" b="0" i="0" u="none" strike="noStrike" cap="none" normalizeH="0" baseline="0" dirty="0" smtClean="0">
                        <a:ln>
                          <a:noFill/>
                        </a:ln>
                        <a:solidFill>
                          <a:schemeClr val="tx1"/>
                        </a:solidFill>
                        <a:effectLst/>
                        <a:latin typeface="Arial" charset="0"/>
                        <a:cs typeface="Arial" charset="0"/>
                      </a:endParaRPr>
                    </a:p>
                  </a:txBody>
                  <a:tcPr marT="45695" marB="45695"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735524">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90000"/>
                        </a:lnSpc>
                        <a:spcBef>
                          <a:spcPts val="1200"/>
                        </a:spcBef>
                        <a:spcAft>
                          <a:spcPts val="0"/>
                        </a:spcAft>
                        <a:buClr>
                          <a:schemeClr val="bg2"/>
                        </a:buClr>
                        <a:buSzTx/>
                        <a:buFont typeface="Wingdings" pitchFamily="-65" charset="2"/>
                        <a:buNone/>
                        <a:tabLst/>
                        <a:defRPr/>
                      </a:pPr>
                      <a:r>
                        <a:rPr kumimoji="0" lang="en-US" sz="1200" b="1" i="0" u="sng" strike="noStrike" cap="none" normalizeH="0" baseline="0" dirty="0" smtClean="0">
                          <a:ln>
                            <a:noFill/>
                          </a:ln>
                          <a:solidFill>
                            <a:schemeClr val="tx1"/>
                          </a:solidFill>
                          <a:effectLst/>
                          <a:latin typeface="Arial Narrow" pitchFamily="34" charset="0"/>
                          <a:cs typeface="Arial" charset="0"/>
                        </a:rPr>
                        <a:t>Human Resource </a:t>
                      </a:r>
                    </a:p>
                    <a:p>
                      <a:pPr marL="285750" marR="0" lvl="0" indent="-285750" algn="l" defTabSz="914400" rtl="0" eaLnBrk="1" fontAlgn="base" latinLnBrk="0" hangingPunct="1">
                        <a:lnSpc>
                          <a:spcPct val="90000"/>
                        </a:lnSpc>
                        <a:spcBef>
                          <a:spcPts val="1200"/>
                        </a:spcBef>
                        <a:spcAft>
                          <a:spcPts val="0"/>
                        </a:spcAft>
                        <a:buClrTx/>
                        <a:buSzTx/>
                        <a:buFont typeface="Arial" pitchFamily="34" charset="0"/>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Capacity Information </a:t>
                      </a:r>
                    </a:p>
                    <a:p>
                      <a:pPr marL="285750" marR="0" lvl="0" indent="-285750" algn="l" defTabSz="914400" rtl="0" eaLnBrk="1" fontAlgn="base" latinLnBrk="0" hangingPunct="1">
                        <a:lnSpc>
                          <a:spcPct val="90000"/>
                        </a:lnSpc>
                        <a:spcBef>
                          <a:spcPts val="1200"/>
                        </a:spcBef>
                        <a:spcAft>
                          <a:spcPts val="0"/>
                        </a:spcAft>
                        <a:buClrTx/>
                        <a:buSzTx/>
                        <a:buFont typeface="Arial" pitchFamily="34" charset="0"/>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Provincial Equity </a:t>
                      </a:r>
                    </a:p>
                    <a:p>
                      <a:pPr marL="285750" marR="0" lvl="0" indent="-285750" algn="l" defTabSz="914400" rtl="0" eaLnBrk="1" fontAlgn="base" latinLnBrk="0" hangingPunct="1">
                        <a:lnSpc>
                          <a:spcPct val="90000"/>
                        </a:lnSpc>
                        <a:spcBef>
                          <a:spcPts val="1200"/>
                        </a:spcBef>
                        <a:spcAft>
                          <a:spcPts val="0"/>
                        </a:spcAft>
                        <a:buClrTx/>
                        <a:buSzTx/>
                        <a:buFont typeface="Arial" pitchFamily="34" charset="0"/>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People and Performance management </a:t>
                      </a:r>
                    </a:p>
                    <a:p>
                      <a:pPr marL="285750" marR="0" lvl="0" indent="-285750" algn="l" defTabSz="914400" rtl="0" eaLnBrk="1" fontAlgn="base" latinLnBrk="0" hangingPunct="1">
                        <a:lnSpc>
                          <a:spcPct val="90000"/>
                        </a:lnSpc>
                        <a:spcBef>
                          <a:spcPts val="1200"/>
                        </a:spcBef>
                        <a:spcAft>
                          <a:spcPts val="0"/>
                        </a:spcAft>
                        <a:buClrTx/>
                        <a:buSzTx/>
                        <a:buFont typeface="Arial" pitchFamily="34" charset="0"/>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Skills overview </a:t>
                      </a:r>
                    </a:p>
                    <a:p>
                      <a:pPr marL="285750" marR="0" lvl="0" indent="-285750" algn="l" defTabSz="914400" rtl="0" eaLnBrk="1" fontAlgn="base" latinLnBrk="0" hangingPunct="1">
                        <a:lnSpc>
                          <a:spcPct val="90000"/>
                        </a:lnSpc>
                        <a:spcBef>
                          <a:spcPts val="1200"/>
                        </a:spcBef>
                        <a:spcAft>
                          <a:spcPts val="0"/>
                        </a:spcAft>
                        <a:buClrTx/>
                        <a:buSzTx/>
                        <a:buFont typeface="Arial" pitchFamily="34" charset="0"/>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Skills development </a:t>
                      </a:r>
                    </a:p>
                    <a:p>
                      <a:pPr marL="285750" marR="0" lvl="0" indent="-285750" algn="l" defTabSz="914400" rtl="0" eaLnBrk="1" fontAlgn="base" latinLnBrk="0" hangingPunct="1">
                        <a:lnSpc>
                          <a:spcPct val="90000"/>
                        </a:lnSpc>
                        <a:spcBef>
                          <a:spcPts val="1200"/>
                        </a:spcBef>
                        <a:spcAft>
                          <a:spcPts val="0"/>
                        </a:spcAft>
                        <a:buClrTx/>
                        <a:buSzTx/>
                        <a:buFont typeface="Arial" pitchFamily="34" charset="0"/>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Employee Wellness </a:t>
                      </a:r>
                    </a:p>
                    <a:p>
                      <a:pPr marL="285750" marR="0" lvl="0" indent="-285750" algn="l" defTabSz="914400" rtl="0" eaLnBrk="1" fontAlgn="base" latinLnBrk="0" hangingPunct="1">
                        <a:lnSpc>
                          <a:spcPct val="90000"/>
                        </a:lnSpc>
                        <a:spcBef>
                          <a:spcPts val="1200"/>
                        </a:spcBef>
                        <a:spcAft>
                          <a:spcPts val="0"/>
                        </a:spcAft>
                        <a:buClrTx/>
                        <a:buSzTx/>
                        <a:buFont typeface="Arial" pitchFamily="34" charset="0"/>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Age Analysis</a:t>
                      </a:r>
                    </a:p>
                    <a:p>
                      <a:pPr marL="285750" marR="0" lvl="0" indent="-285750" algn="l" defTabSz="914400" rtl="0" eaLnBrk="1" fontAlgn="base" latinLnBrk="0" hangingPunct="1">
                        <a:lnSpc>
                          <a:spcPct val="90000"/>
                        </a:lnSpc>
                        <a:spcBef>
                          <a:spcPts val="1200"/>
                        </a:spcBef>
                        <a:spcAft>
                          <a:spcPts val="0"/>
                        </a:spcAft>
                        <a:buClrTx/>
                        <a:buSzTx/>
                        <a:buFont typeface="Arial" pitchFamily="34" charset="0"/>
                        <a:buChar char="•"/>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Labour Relations / Counter Corruption </a:t>
                      </a:r>
                    </a:p>
                  </a:txBody>
                  <a:tcPr marT="45695" marB="45695"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90000"/>
                        </a:lnSpc>
                        <a:spcBef>
                          <a:spcPts val="1200"/>
                        </a:spcBef>
                        <a:spcAft>
                          <a:spcPts val="0"/>
                        </a:spcAft>
                        <a:buClr>
                          <a:schemeClr val="bg2"/>
                        </a:buClr>
                        <a:buSzTx/>
                        <a:buFont typeface="Wingdings" pitchFamily="-65" charset="2"/>
                        <a:buNone/>
                        <a:tabLst/>
                      </a:pPr>
                      <a:endParaRPr kumimoji="0" lang="en-US" sz="1400" b="0" i="0" u="none" strike="noStrike" cap="none" normalizeH="0" baseline="0" dirty="0" smtClean="0">
                        <a:ln>
                          <a:noFill/>
                        </a:ln>
                        <a:solidFill>
                          <a:schemeClr val="tx1"/>
                        </a:solidFill>
                        <a:effectLst/>
                        <a:latin typeface="Arial" charset="0"/>
                        <a:cs typeface="Arial" charset="0"/>
                      </a:endParaRPr>
                    </a:p>
                  </a:txBody>
                  <a:tcPr marT="45695" marB="45695"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2" name="Slide Number Placeholder 1"/>
          <p:cNvSpPr>
            <a:spLocks noGrp="1"/>
          </p:cNvSpPr>
          <p:nvPr>
            <p:ph type="sldNum" sz="quarter" idx="12"/>
          </p:nvPr>
        </p:nvSpPr>
        <p:spPr>
          <a:xfrm>
            <a:off x="7010400" y="6492875"/>
            <a:ext cx="2133600" cy="365125"/>
          </a:xfrm>
        </p:spPr>
        <p:txBody>
          <a:bodyPr/>
          <a:lstStyle/>
          <a:p>
            <a:r>
              <a:rPr lang="en-US" b="1" dirty="0" smtClean="0">
                <a:solidFill>
                  <a:schemeClr val="tx1"/>
                </a:solidFill>
              </a:rPr>
              <a:t>3</a:t>
            </a:r>
            <a:endParaRPr lang="en-US" b="1" dirty="0">
              <a:solidFill>
                <a:schemeClr val="tx1"/>
              </a:solidFill>
            </a:endParaRPr>
          </a:p>
        </p:txBody>
      </p:sp>
    </p:spTree>
    <p:extLst>
      <p:ext uri="{BB962C8B-B14F-4D97-AF65-F5344CB8AC3E}">
        <p14:creationId xmlns:p14="http://schemas.microsoft.com/office/powerpoint/2010/main" xmlns="" val="742875332"/>
      </p:ext>
    </p:extLst>
  </p:cSld>
  <p:clrMapOvr>
    <a:masterClrMapping/>
  </p:clrMapOvr>
  <mc:AlternateContent xmlns:mc="http://schemas.openxmlformats.org/markup-compatibility/2006">
    <mc:Choice xmlns:p14="http://schemas.microsoft.com/office/powerpoint/2010/main" xmlns="" Requires="p14">
      <p:transition spd="med" p14:dur="700" advTm="2701">
        <p:fade/>
      </p:transition>
    </mc:Choice>
    <mc:Fallback>
      <p:transition spd="med" advTm="2701">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590550" y="63501"/>
            <a:ext cx="8229600" cy="228600"/>
          </a:xfrm>
        </p:spPr>
        <p:txBody>
          <a:bodyPr>
            <a:noAutofit/>
          </a:bodyPr>
          <a:lstStyle/>
          <a:p>
            <a:r>
              <a:rPr lang="en-US" sz="2000" b="1" dirty="0" smtClean="0">
                <a:latin typeface="+mn-lt"/>
                <a:cs typeface="Arial" panose="020B0604020202020204" pitchFamily="34" charset="0"/>
              </a:rPr>
              <a:t>LEASE PERIOD OF OFFICES</a:t>
            </a:r>
          </a:p>
        </p:txBody>
      </p:sp>
      <p:graphicFrame>
        <p:nvGraphicFramePr>
          <p:cNvPr id="2" name="Table 1"/>
          <p:cNvGraphicFramePr>
            <a:graphicFrameLocks noGrp="1"/>
          </p:cNvGraphicFramePr>
          <p:nvPr>
            <p:extLst>
              <p:ext uri="{D42A27DB-BD31-4B8C-83A1-F6EECF244321}">
                <p14:modId xmlns:p14="http://schemas.microsoft.com/office/powerpoint/2010/main" xmlns="" val="1052324216"/>
              </p:ext>
            </p:extLst>
          </p:nvPr>
        </p:nvGraphicFramePr>
        <p:xfrm>
          <a:off x="373703" y="4128655"/>
          <a:ext cx="8626475" cy="1841518"/>
        </p:xfrm>
        <a:graphic>
          <a:graphicData uri="http://schemas.openxmlformats.org/drawingml/2006/table">
            <a:tbl>
              <a:tblPr/>
              <a:tblGrid>
                <a:gridCol w="3796515">
                  <a:extLst>
                    <a:ext uri="{9D8B030D-6E8A-4147-A177-3AD203B41FA5}">
                      <a16:colId xmlns:a16="http://schemas.microsoft.com/office/drawing/2014/main" xmlns="" val="20000"/>
                    </a:ext>
                  </a:extLst>
                </a:gridCol>
                <a:gridCol w="4829960">
                  <a:extLst>
                    <a:ext uri="{9D8B030D-6E8A-4147-A177-3AD203B41FA5}">
                      <a16:colId xmlns:a16="http://schemas.microsoft.com/office/drawing/2014/main" xmlns="" val="20001"/>
                    </a:ext>
                  </a:extLst>
                </a:gridCol>
              </a:tblGrid>
              <a:tr h="221672">
                <a:tc gridSpan="2">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TOTALS</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cs typeface="Arial" charset="0"/>
                      </a:endParaRPr>
                    </a:p>
                  </a:txBody>
                  <a:tcPr marL="9524" marR="9524" marT="952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gradFill rotWithShape="1">
                      <a:gsLst>
                        <a:gs pos="0">
                          <a:srgbClr val="A05000"/>
                        </a:gs>
                        <a:gs pos="50000">
                          <a:srgbClr val="E67600"/>
                        </a:gs>
                        <a:gs pos="100000">
                          <a:srgbClr val="FF8D00"/>
                        </a:gs>
                      </a:gsLst>
                      <a:lin ang="10800000" scaled="1"/>
                    </a:gradFill>
                  </a:tcPr>
                </a:tc>
                <a:extLst>
                  <a:ext uri="{0D108BD9-81ED-4DB2-BD59-A6C34878D82A}">
                    <a16:rowId xmlns:a16="http://schemas.microsoft.com/office/drawing/2014/main" xmlns="" val="10000"/>
                  </a:ext>
                </a:extLst>
              </a:tr>
              <a:tr h="318655">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cs typeface="Arial" charset="0"/>
                        </a:rPr>
                        <a:t>TYPES OF OFFICES</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cs typeface="Arial" charset="0"/>
                        </a:rPr>
                        <a:t>NUMBER</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1"/>
                  </a:ext>
                </a:extLst>
              </a:tr>
              <a:tr h="375138">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Leased offices</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18</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2"/>
                  </a:ext>
                </a:extLst>
              </a:tr>
              <a:tr h="22989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State owned buildings</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11</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3"/>
                  </a:ext>
                </a:extLst>
              </a:tr>
              <a:tr h="22989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Offices without formal lease agreements</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14</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4"/>
                  </a:ext>
                </a:extLst>
              </a:tr>
              <a:tr h="4345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TOTALS</a:t>
                      </a:r>
                    </a:p>
                  </a:txBody>
                  <a:tcPr marL="9523" marR="9523" marT="9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43</a:t>
                      </a:r>
                    </a:p>
                  </a:txBody>
                  <a:tcPr marL="9523" marR="9523" marT="9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xmlns="" val="10005"/>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2096686611"/>
              </p:ext>
            </p:extLst>
          </p:nvPr>
        </p:nvGraphicFramePr>
        <p:xfrm>
          <a:off x="373703" y="351214"/>
          <a:ext cx="8626475" cy="4327321"/>
        </p:xfrm>
        <a:graphic>
          <a:graphicData uri="http://schemas.openxmlformats.org/drawingml/2006/table">
            <a:tbl>
              <a:tblPr/>
              <a:tblGrid>
                <a:gridCol w="3076079">
                  <a:extLst>
                    <a:ext uri="{9D8B030D-6E8A-4147-A177-3AD203B41FA5}">
                      <a16:colId xmlns:a16="http://schemas.microsoft.com/office/drawing/2014/main" xmlns="" val="20000"/>
                    </a:ext>
                  </a:extLst>
                </a:gridCol>
                <a:gridCol w="5550396">
                  <a:extLst>
                    <a:ext uri="{9D8B030D-6E8A-4147-A177-3AD203B41FA5}">
                      <a16:colId xmlns:a16="http://schemas.microsoft.com/office/drawing/2014/main" xmlns="" val="20001"/>
                    </a:ext>
                  </a:extLst>
                </a:gridCol>
              </a:tblGrid>
              <a:tr h="237270">
                <a:tc gridSpan="2">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OFFICES WITHOUT FORMAL LEASE AGREEMENT</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cs typeface="Arial" charset="0"/>
                      </a:endParaRPr>
                    </a:p>
                  </a:txBody>
                  <a:tcPr marL="9524" marR="9524" marT="952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gradFill rotWithShape="1">
                      <a:gsLst>
                        <a:gs pos="0">
                          <a:srgbClr val="A05000"/>
                        </a:gs>
                        <a:gs pos="50000">
                          <a:srgbClr val="E67600"/>
                        </a:gs>
                        <a:gs pos="100000">
                          <a:srgbClr val="FF8D00"/>
                        </a:gs>
                      </a:gsLst>
                      <a:lin ang="10800000" scaled="1"/>
                    </a:gradFill>
                  </a:tcPr>
                </a:tc>
                <a:extLst>
                  <a:ext uri="{0D108BD9-81ED-4DB2-BD59-A6C34878D82A}">
                    <a16:rowId xmlns:a16="http://schemas.microsoft.com/office/drawing/2014/main" xmlns="" val="10000"/>
                  </a:ext>
                </a:extLst>
              </a:tr>
              <a:tr h="208726">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District Municipality</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1"/>
                  </a:ext>
                </a:extLst>
              </a:tr>
              <a:tr h="180969">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Capricorn</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Molemole Medium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2"/>
                  </a:ext>
                </a:extLst>
              </a:tr>
              <a:tr h="180969">
                <a:tc>
                  <a:txBody>
                    <a:bodyPr/>
                    <a:lstStyle/>
                    <a:p>
                      <a:pPr marL="0" marR="0" lvl="0" indent="0" algn="l" defTabSz="914400" rtl="0" eaLnBrk="1" fontAlgn="b" latinLnBrk="0" hangingPunct="1">
                        <a:lnSpc>
                          <a:spcPct val="15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Capricorn</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Machaka</a:t>
                      </a: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Small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3"/>
                  </a:ext>
                </a:extLst>
              </a:tr>
              <a:tr h="180969">
                <a:tc>
                  <a:txBody>
                    <a:bodyPr/>
                    <a:lstStyle/>
                    <a:p>
                      <a:pPr marL="0" marR="0" lvl="0" indent="0" algn="l" defTabSz="914400" rtl="0" eaLnBrk="1" fontAlgn="b" latinLnBrk="0" hangingPunct="1">
                        <a:lnSpc>
                          <a:spcPct val="15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Capricorn</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Seshego Medium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4"/>
                  </a:ext>
                </a:extLst>
              </a:tr>
              <a:tr h="180969">
                <a:tc>
                  <a:txBody>
                    <a:bodyPr/>
                    <a:lstStyle/>
                    <a:p>
                      <a:pPr marL="0" marR="0" lvl="0" indent="0" algn="l" defTabSz="914400" rtl="0" eaLnBrk="1" fontAlgn="b" latinLnBrk="0" hangingPunct="1">
                        <a:lnSpc>
                          <a:spcPct val="15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Capricorn</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Moletjie</a:t>
                      </a: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Small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5"/>
                  </a:ext>
                </a:extLst>
              </a:tr>
              <a:tr h="200008">
                <a:tc>
                  <a:txBody>
                    <a:bodyPr/>
                    <a:lstStyle/>
                    <a:p>
                      <a:pPr marL="0" marR="0" lvl="0" indent="0" algn="l" defTabSz="914400" rtl="0" eaLnBrk="1" fontAlgn="b" latinLnBrk="0" hangingPunct="1">
                        <a:lnSpc>
                          <a:spcPct val="150000"/>
                        </a:lnSpc>
                        <a:spcBef>
                          <a:spcPct val="0"/>
                        </a:spcBef>
                        <a:spcAft>
                          <a:spcPct val="0"/>
                        </a:spcAft>
                        <a:buClrTx/>
                        <a:buSzTx/>
                        <a:buFontTx/>
                        <a:buNone/>
                        <a:tabLst/>
                        <a:defRPr/>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Capricorn</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Eldorado Small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6"/>
                  </a:ext>
                </a:extLst>
              </a:tr>
              <a:tr h="180969">
                <a:tc>
                  <a:txBody>
                    <a:bodyPr/>
                    <a:lstStyle/>
                    <a:p>
                      <a:pPr marL="0" marR="0" lvl="0" indent="0" algn="l" defTabSz="914400" rtl="0" eaLnBrk="1" fontAlgn="b" latinLnBrk="0" hangingPunct="1">
                        <a:lnSpc>
                          <a:spcPct val="150000"/>
                        </a:lnSpc>
                        <a:spcBef>
                          <a:spcPct val="0"/>
                        </a:spcBef>
                        <a:spcAft>
                          <a:spcPct val="0"/>
                        </a:spcAft>
                        <a:buClrTx/>
                        <a:buSzTx/>
                        <a:buFontTx/>
                        <a:buNone/>
                        <a:tabLst/>
                        <a:defRPr/>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Waterberg</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Bela-</a:t>
                      </a:r>
                      <a:r>
                        <a:rPr kumimoji="0" lang="en-US" sz="11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bela</a:t>
                      </a: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Small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7"/>
                  </a:ext>
                </a:extLst>
              </a:tr>
              <a:tr h="180969">
                <a:tc>
                  <a:txBody>
                    <a:bodyPr/>
                    <a:lstStyle/>
                    <a:p>
                      <a:pPr marL="0" marR="0" lvl="0" indent="0" algn="l" defTabSz="914400" rtl="0" eaLnBrk="1" fontAlgn="b" latinLnBrk="0" hangingPunct="1">
                        <a:lnSpc>
                          <a:spcPct val="150000"/>
                        </a:lnSpc>
                        <a:spcBef>
                          <a:spcPct val="0"/>
                        </a:spcBef>
                        <a:spcAft>
                          <a:spcPct val="0"/>
                        </a:spcAft>
                        <a:buClrTx/>
                        <a:buSzTx/>
                        <a:buFontTx/>
                        <a:buNone/>
                        <a:tabLst/>
                        <a:defRPr/>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Mopani</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Maruleng Medium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8"/>
                  </a:ext>
                </a:extLst>
              </a:tr>
              <a:tr h="180969">
                <a:tc>
                  <a:txBody>
                    <a:bodyPr/>
                    <a:lstStyle/>
                    <a:p>
                      <a:pPr marL="0" marR="0" lvl="0" indent="0" algn="l" defTabSz="914400" rtl="0" eaLnBrk="1" fontAlgn="b" latinLnBrk="0" hangingPunct="1">
                        <a:lnSpc>
                          <a:spcPct val="15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Mopani</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Hlaneki</a:t>
                      </a: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Small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9"/>
                  </a:ext>
                </a:extLst>
              </a:tr>
              <a:tr h="180969">
                <a:tc>
                  <a:txBody>
                    <a:bodyPr/>
                    <a:lstStyle/>
                    <a:p>
                      <a:pPr marL="0" marR="0" lvl="0" indent="0" algn="l" defTabSz="914400" rtl="0" eaLnBrk="1" fontAlgn="b" latinLnBrk="0" hangingPunct="1">
                        <a:lnSpc>
                          <a:spcPct val="15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Mopani</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Senwamokgope</a:t>
                      </a: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Small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0"/>
                  </a:ext>
                </a:extLst>
              </a:tr>
              <a:tr h="180969">
                <a:tc>
                  <a:txBody>
                    <a:bodyPr/>
                    <a:lstStyle/>
                    <a:p>
                      <a:pPr marL="0" marR="0" lvl="0" indent="0" algn="l" defTabSz="914400" rtl="0" eaLnBrk="1" fontAlgn="b" latinLnBrk="0" hangingPunct="1">
                        <a:lnSpc>
                          <a:spcPct val="15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Mopani</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Naphuno</a:t>
                      </a: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Small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1"/>
                  </a:ext>
                </a:extLst>
              </a:tr>
              <a:tr h="180969">
                <a:tc>
                  <a:txBody>
                    <a:bodyPr/>
                    <a:lstStyle/>
                    <a:p>
                      <a:pPr marL="0" marR="0" lvl="0" indent="0" algn="l" defTabSz="914400" rtl="0" eaLnBrk="1" fontAlgn="b" latinLnBrk="0" hangingPunct="1">
                        <a:lnSpc>
                          <a:spcPct val="150000"/>
                        </a:lnSpc>
                        <a:spcBef>
                          <a:spcPct val="0"/>
                        </a:spcBef>
                        <a:spcAft>
                          <a:spcPct val="0"/>
                        </a:spcAft>
                        <a:buClrTx/>
                        <a:buSzTx/>
                        <a:buFontTx/>
                        <a:buNone/>
                        <a:tabLst/>
                        <a:defRPr/>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Sekhukhune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Atok</a:t>
                      </a: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a:t>
                      </a:r>
                      <a:r>
                        <a:rPr kumimoji="0" lang="en-US" sz="11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Fetakgomo</a:t>
                      </a: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Small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2"/>
                  </a:ext>
                </a:extLst>
              </a:tr>
              <a:tr h="265813">
                <a:tc>
                  <a:txBody>
                    <a:bodyPr/>
                    <a:lstStyle/>
                    <a:p>
                      <a:pPr marL="0" marR="0" lvl="0" indent="0" algn="l" defTabSz="914400" rtl="0" eaLnBrk="1" fontAlgn="b" latinLnBrk="0" hangingPunct="1">
                        <a:lnSpc>
                          <a:spcPct val="150000"/>
                        </a:lnSpc>
                        <a:spcBef>
                          <a:spcPct val="0"/>
                        </a:spcBef>
                        <a:spcAft>
                          <a:spcPct val="0"/>
                        </a:spcAft>
                        <a:buClrTx/>
                        <a:buSzTx/>
                        <a:buFontTx/>
                        <a:buNone/>
                        <a:tabLst/>
                        <a:defRPr/>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Vhembe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Bungeni</a:t>
                      </a: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Small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3"/>
                  </a:ext>
                </a:extLst>
              </a:tr>
              <a:tr h="180969">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5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Vhembe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Makuya</a:t>
                      </a: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Small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4"/>
                  </a:ext>
                </a:extLst>
              </a:tr>
              <a:tr h="180969">
                <a:tc>
                  <a:txBody>
                    <a:bodyPr/>
                    <a:lstStyle/>
                    <a:p>
                      <a:pPr marL="0" marR="0" lvl="0" indent="0" algn="l" defTabSz="914400" rtl="0" eaLnBrk="1" fontAlgn="b" latinLnBrk="0" hangingPunct="1">
                        <a:lnSpc>
                          <a:spcPct val="15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Vhembe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50000"/>
                        </a:lnSpc>
                        <a:spcBef>
                          <a:spcPct val="0"/>
                        </a:spcBef>
                        <a:spcAft>
                          <a:spcPct val="0"/>
                        </a:spcAft>
                        <a:buClrTx/>
                        <a:buSzTx/>
                        <a:buFontTx/>
                        <a:buNone/>
                        <a:tabLst/>
                      </a:pPr>
                      <a:r>
                        <a:rPr kumimoji="0" lang="en-US" sz="11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Tshakhuma</a:t>
                      </a:r>
                      <a:r>
                        <a:rPr kumimoji="0" 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Small Office</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5"/>
                  </a:ext>
                </a:extLst>
              </a:tr>
              <a:tr h="180183">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TOTAL</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lumMod val="75000"/>
                      </a:srgbClr>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charset="0"/>
                          <a:cs typeface="Arial" charset="0"/>
                        </a:rPr>
                        <a:t>14</a:t>
                      </a:r>
                    </a:p>
                  </a:txBody>
                  <a:tcPr marL="9523" marR="9523" marT="952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lumMod val="75000"/>
                      </a:srgbClr>
                    </a:solidFill>
                  </a:tcPr>
                </a:tc>
                <a:extLst>
                  <a:ext uri="{0D108BD9-81ED-4DB2-BD59-A6C34878D82A}">
                    <a16:rowId xmlns:a16="http://schemas.microsoft.com/office/drawing/2014/main" xmlns="" val="10016"/>
                  </a:ext>
                </a:extLst>
              </a:tr>
            </a:tbl>
          </a:graphicData>
        </a:graphic>
      </p:graphicFrame>
      <p:sp>
        <p:nvSpPr>
          <p:cNvPr id="4" name="Slide Number Placeholder 3"/>
          <p:cNvSpPr>
            <a:spLocks noGrp="1"/>
          </p:cNvSpPr>
          <p:nvPr>
            <p:ph type="sldNum" sz="quarter" idx="12"/>
          </p:nvPr>
        </p:nvSpPr>
        <p:spPr>
          <a:xfrm>
            <a:off x="6553200" y="6356350"/>
            <a:ext cx="1826525" cy="365125"/>
          </a:xfrm>
        </p:spPr>
        <p:txBody>
          <a:bodyPr/>
          <a:lstStyle/>
          <a:p>
            <a:fld id="{2538E8B7-8BD9-9F48-9FB6-4E0DFEDB8449}" type="slidenum">
              <a:rPr lang="en-US" smtClean="0">
                <a:solidFill>
                  <a:prstClr val="black">
                    <a:tint val="75000"/>
                  </a:prstClr>
                </a:solidFill>
              </a:rPr>
              <a:pPr/>
              <a:t>50</a:t>
            </a:fld>
            <a:endParaRPr lang="en-US" dirty="0">
              <a:solidFill>
                <a:prstClr val="black">
                  <a:tint val="75000"/>
                </a:prstClr>
              </a:solidFill>
            </a:endParaRPr>
          </a:p>
        </p:txBody>
      </p:sp>
    </p:spTree>
    <p:extLst>
      <p:ext uri="{BB962C8B-B14F-4D97-AF65-F5344CB8AC3E}">
        <p14:creationId xmlns:p14="http://schemas.microsoft.com/office/powerpoint/2010/main" xmlns="" val="42315227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206439"/>
            <a:ext cx="8229600" cy="228600"/>
          </a:xfrm>
        </p:spPr>
        <p:txBody>
          <a:bodyPr>
            <a:noAutofit/>
          </a:bodyPr>
          <a:lstStyle/>
          <a:p>
            <a:r>
              <a:rPr lang="en-US" sz="2000" b="1" dirty="0" smtClean="0">
                <a:latin typeface="Arial" panose="020B0604020202020204" pitchFamily="34" charset="0"/>
                <a:cs typeface="Arial" panose="020B0604020202020204" pitchFamily="34" charset="0"/>
              </a:rPr>
              <a:t>SECURITY SERVICES</a:t>
            </a:r>
          </a:p>
        </p:txBody>
      </p:sp>
      <p:graphicFrame>
        <p:nvGraphicFramePr>
          <p:cNvPr id="3" name="Table 2"/>
          <p:cNvGraphicFramePr>
            <a:graphicFrameLocks noGrp="1"/>
          </p:cNvGraphicFramePr>
          <p:nvPr>
            <p:extLst/>
          </p:nvPr>
        </p:nvGraphicFramePr>
        <p:xfrm>
          <a:off x="154674" y="457264"/>
          <a:ext cx="8702677" cy="5857602"/>
        </p:xfrm>
        <a:graphic>
          <a:graphicData uri="http://schemas.openxmlformats.org/drawingml/2006/table">
            <a:tbl>
              <a:tblPr firstRow="1" bandRow="1"/>
              <a:tblGrid>
                <a:gridCol w="901128">
                  <a:extLst>
                    <a:ext uri="{9D8B030D-6E8A-4147-A177-3AD203B41FA5}">
                      <a16:colId xmlns:a16="http://schemas.microsoft.com/office/drawing/2014/main" xmlns="" val="20000"/>
                    </a:ext>
                  </a:extLst>
                </a:gridCol>
                <a:gridCol w="1461155">
                  <a:extLst>
                    <a:ext uri="{9D8B030D-6E8A-4147-A177-3AD203B41FA5}">
                      <a16:colId xmlns:a16="http://schemas.microsoft.com/office/drawing/2014/main" xmlns="" val="20001"/>
                    </a:ext>
                  </a:extLst>
                </a:gridCol>
                <a:gridCol w="877407">
                  <a:extLst>
                    <a:ext uri="{9D8B030D-6E8A-4147-A177-3AD203B41FA5}">
                      <a16:colId xmlns:a16="http://schemas.microsoft.com/office/drawing/2014/main" xmlns="" val="20002"/>
                    </a:ext>
                  </a:extLst>
                </a:gridCol>
                <a:gridCol w="1027510">
                  <a:extLst>
                    <a:ext uri="{9D8B030D-6E8A-4147-A177-3AD203B41FA5}">
                      <a16:colId xmlns:a16="http://schemas.microsoft.com/office/drawing/2014/main" xmlns="" val="20003"/>
                    </a:ext>
                  </a:extLst>
                </a:gridCol>
                <a:gridCol w="953690">
                  <a:extLst>
                    <a:ext uri="{9D8B030D-6E8A-4147-A177-3AD203B41FA5}">
                      <a16:colId xmlns:a16="http://schemas.microsoft.com/office/drawing/2014/main" xmlns="" val="20004"/>
                    </a:ext>
                  </a:extLst>
                </a:gridCol>
                <a:gridCol w="1482436">
                  <a:extLst>
                    <a:ext uri="{9D8B030D-6E8A-4147-A177-3AD203B41FA5}">
                      <a16:colId xmlns:a16="http://schemas.microsoft.com/office/drawing/2014/main" xmlns="" val="20005"/>
                    </a:ext>
                  </a:extLst>
                </a:gridCol>
                <a:gridCol w="1999351">
                  <a:extLst>
                    <a:ext uri="{9D8B030D-6E8A-4147-A177-3AD203B41FA5}">
                      <a16:colId xmlns:a16="http://schemas.microsoft.com/office/drawing/2014/main" xmlns="" val="20006"/>
                    </a:ext>
                  </a:extLst>
                </a:gridCol>
              </a:tblGrid>
              <a:tr h="158199">
                <a:tc rowSpan="2">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District</a:t>
                      </a:r>
                    </a:p>
                  </a:txBody>
                  <a:tcPr marL="91438" marR="91438" marT="45718" marB="457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hlinkClick r:id="rId3" action="ppaction://hlinkfile"/>
                        </a:rPr>
                        <a:t>Cash in Transit services </a:t>
                      </a:r>
                      <a:endPar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txBody>
                  <a:tcPr marL="91438" marR="91438" marT="45718" marB="457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Frequency of collection</a:t>
                      </a:r>
                    </a:p>
                  </a:txBody>
                  <a:tcPr marL="91438" marR="91438" marT="45718" marB="457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u="none" dirty="0" smtClean="0">
                          <a:solidFill>
                            <a:schemeClr val="tx1"/>
                          </a:solidFill>
                          <a:latin typeface="Arial" pitchFamily="34" charset="0"/>
                          <a:cs typeface="Arial" pitchFamily="34" charset="0"/>
                          <a:hlinkClick r:id="rId4" action="ppaction://hlinkfile"/>
                        </a:rPr>
                        <a:t>Alarm system</a:t>
                      </a:r>
                      <a:endParaRPr lang="en-US" sz="1200" b="1" u="none" dirty="0" smtClean="0">
                        <a:solidFill>
                          <a:schemeClr val="tx1"/>
                        </a:solidFill>
                        <a:latin typeface="Arial" pitchFamily="34" charset="0"/>
                        <a:cs typeface="Arial" pitchFamily="34" charset="0"/>
                      </a:endParaRPr>
                    </a:p>
                  </a:txBody>
                  <a:tcPr marL="91438" marR="91438" marT="45718" marB="457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rowSpan="2">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u="none" dirty="0" smtClean="0">
                          <a:solidFill>
                            <a:schemeClr val="tx1"/>
                          </a:solidFill>
                          <a:latin typeface="Arial" pitchFamily="34" charset="0"/>
                          <a:cs typeface="Arial" pitchFamily="34" charset="0"/>
                          <a:hlinkClick r:id="rId5" action="ppaction://hlinkfile"/>
                        </a:rPr>
                        <a:t>Security guard</a:t>
                      </a:r>
                      <a:r>
                        <a:rPr lang="en-US" sz="1200" b="1" u="none" baseline="0" dirty="0" smtClean="0">
                          <a:solidFill>
                            <a:schemeClr val="tx1"/>
                          </a:solidFill>
                          <a:latin typeface="Arial" pitchFamily="34" charset="0"/>
                          <a:cs typeface="Arial" pitchFamily="34" charset="0"/>
                          <a:hlinkClick r:id="rId5" action="ppaction://hlinkfile"/>
                        </a:rPr>
                        <a:t> structure</a:t>
                      </a:r>
                      <a:endParaRPr lang="en-US" sz="1200" b="1" u="none" dirty="0" smtClean="0">
                        <a:solidFill>
                          <a:schemeClr val="tx1"/>
                        </a:solidFill>
                        <a:latin typeface="Arial" pitchFamily="34" charset="0"/>
                        <a:cs typeface="Arial" pitchFamily="34" charset="0"/>
                      </a:endParaRPr>
                    </a:p>
                  </a:txBody>
                  <a:tcPr marL="91438" marR="91438" marT="45718" marB="457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gridSpan="2">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r>
                        <a:rPr lang="en-US" sz="1200" b="1" u="none" dirty="0" smtClean="0">
                          <a:solidFill>
                            <a:schemeClr val="tx1"/>
                          </a:solidFill>
                          <a:latin typeface="Arial" pitchFamily="34" charset="0"/>
                          <a:cs typeface="Arial" pitchFamily="34" charset="0"/>
                        </a:rPr>
                        <a:t>Security Equipment</a:t>
                      </a:r>
                    </a:p>
                  </a:txBody>
                  <a:tcPr marL="91438" marR="91438" marT="45718" marB="457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endParaRPr lang="en-ZA"/>
                    </a:p>
                  </a:txBody>
                  <a:tcPr/>
                </a:tc>
                <a:extLst>
                  <a:ext uri="{0D108BD9-81ED-4DB2-BD59-A6C34878D82A}">
                    <a16:rowId xmlns:a16="http://schemas.microsoft.com/office/drawing/2014/main" xmlns="" val="10000"/>
                  </a:ext>
                </a:extLst>
              </a:tr>
              <a:tr h="345974">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US"/>
                    </a:p>
                  </a:txBody>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1" u="none" dirty="0" smtClean="0">
                          <a:solidFill>
                            <a:schemeClr val="tx1"/>
                          </a:solidFill>
                          <a:latin typeface="Arial" pitchFamily="34" charset="0"/>
                          <a:cs typeface="Arial" pitchFamily="34" charset="0"/>
                        </a:rPr>
                        <a:t>Offices</a:t>
                      </a:r>
                      <a:endParaRPr lang="en-US" sz="1200" b="1" u="none" dirty="0">
                        <a:solidFill>
                          <a:schemeClr val="tx1"/>
                        </a:solidFill>
                        <a:latin typeface="Arial" pitchFamily="34" charset="0"/>
                        <a:cs typeface="Arial" pitchFamily="34" charset="0"/>
                      </a:endParaRPr>
                    </a:p>
                  </a:txBody>
                  <a:tcPr marL="91438" marR="91438" marT="45718" marB="457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1" u="none" dirty="0" smtClean="0">
                          <a:solidFill>
                            <a:schemeClr val="tx1"/>
                          </a:solidFill>
                          <a:latin typeface="Arial" pitchFamily="34" charset="0"/>
                          <a:cs typeface="Arial" pitchFamily="34" charset="0"/>
                        </a:rPr>
                        <a:t>Status / Comments </a:t>
                      </a:r>
                    </a:p>
                  </a:txBody>
                  <a:tcPr marL="91438" marR="91438" marT="45718" marB="457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1"/>
                  </a:ext>
                </a:extLst>
              </a:tr>
              <a:tr h="750627">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r>
                        <a:rPr lang="en-US" sz="1200" dirty="0" smtClean="0">
                          <a:latin typeface="Arial" pitchFamily="34" charset="0"/>
                          <a:cs typeface="Arial" pitchFamily="34" charset="0"/>
                        </a:rPr>
                        <a:t>Capricorn</a:t>
                      </a:r>
                      <a:endParaRPr lang="en-US" sz="1200" dirty="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Polokwane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Bochum</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Lebowakgomo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Molemole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Mankweng</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err="1" smtClean="0">
                          <a:ln>
                            <a:noFill/>
                          </a:ln>
                          <a:solidFill>
                            <a:srgbClr val="000000"/>
                          </a:solidFill>
                          <a:effectLst/>
                          <a:uLnTx/>
                          <a:uFillTx/>
                          <a:latin typeface="Arial" pitchFamily="34" charset="0"/>
                          <a:ea typeface="+mn-ea"/>
                          <a:cs typeface="Arial" pitchFamily="34" charset="0"/>
                        </a:rPr>
                        <a:t>Mogwadi</a:t>
                      </a: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/Dendron</a:t>
                      </a: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5x weekly</a:t>
                      </a: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indent="0">
                        <a:buFont typeface="Arial" pitchFamily="34" charset="0"/>
                        <a:buNone/>
                      </a:pPr>
                      <a:r>
                        <a:rPr lang="en-US" sz="1200" dirty="0" smtClean="0">
                          <a:latin typeface="Arial" pitchFamily="34" charset="0"/>
                          <a:cs typeface="Arial" pitchFamily="34" charset="0"/>
                        </a:rPr>
                        <a:t>4 offices installed only 2 functional </a:t>
                      </a:r>
                      <a:endParaRPr lang="en-US" sz="1200" dirty="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marL="0" indent="0">
                        <a:buFont typeface="Arial" pitchFamily="34" charset="0"/>
                        <a:buNone/>
                      </a:pPr>
                      <a:r>
                        <a:rPr lang="en-US" sz="1200" dirty="0" smtClean="0">
                          <a:latin typeface="Arial" pitchFamily="34" charset="0"/>
                          <a:cs typeface="Arial" pitchFamily="34" charset="0"/>
                        </a:rPr>
                        <a:t>21 officers 10 day 11 Night</a:t>
                      </a:r>
                      <a:endParaRPr lang="en-US" sz="1200" dirty="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marL="0" indent="0">
                        <a:buFont typeface="Arial" pitchFamily="34" charset="0"/>
                        <a:buNone/>
                      </a:pPr>
                      <a:r>
                        <a:rPr lang="en-US" sz="1200" dirty="0" smtClean="0">
                          <a:latin typeface="Arial" pitchFamily="34" charset="0"/>
                          <a:cs typeface="Arial" pitchFamily="34" charset="0"/>
                        </a:rPr>
                        <a:t>CCTV</a:t>
                      </a:r>
                      <a:r>
                        <a:rPr lang="en-US" sz="1200" baseline="0" dirty="0" smtClean="0">
                          <a:latin typeface="Arial" pitchFamily="34" charset="0"/>
                          <a:cs typeface="Arial" pitchFamily="34" charset="0"/>
                        </a:rPr>
                        <a:t> equipment's in two offices</a:t>
                      </a:r>
                      <a:endParaRPr lang="en-US" sz="1200" dirty="0" smtClean="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r>
                        <a:rPr lang="en-US" sz="1200" dirty="0" smtClean="0">
                          <a:solidFill>
                            <a:schemeClr val="tx1"/>
                          </a:solidFill>
                          <a:latin typeface="Arial" pitchFamily="34" charset="0"/>
                          <a:cs typeface="Arial" pitchFamily="34" charset="0"/>
                        </a:rPr>
                        <a:t>Not installed at PMs office and not working at Polokwane office</a:t>
                      </a: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2"/>
                  </a:ext>
                </a:extLst>
              </a:tr>
              <a:tr h="828454">
                <a:tc>
                  <a:txBody>
                    <a:bodyPr/>
                    <a:lstStyle/>
                    <a:p>
                      <a:r>
                        <a:rPr lang="en-US" sz="1200" dirty="0" smtClean="0">
                          <a:latin typeface="Arial" pitchFamily="34" charset="0"/>
                          <a:cs typeface="Arial" pitchFamily="34" charset="0"/>
                        </a:rPr>
                        <a:t>Waterberg</a:t>
                      </a:r>
                      <a:endParaRPr lang="en-US" sz="1200" dirty="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sz="1200" dirty="0" err="1" smtClean="0">
                          <a:latin typeface="Arial" pitchFamily="34" charset="0"/>
                          <a:cs typeface="Arial" pitchFamily="34" charset="0"/>
                        </a:rPr>
                        <a:t>Mokopane</a:t>
                      </a:r>
                      <a:r>
                        <a:rPr lang="en-US" sz="1200" dirty="0" smtClean="0">
                          <a:latin typeface="Arial" pitchFamily="34" charset="0"/>
                          <a:cs typeface="Arial" pitchFamily="34" charset="0"/>
                        </a:rPr>
                        <a:t> </a:t>
                      </a:r>
                    </a:p>
                    <a:p>
                      <a:r>
                        <a:rPr lang="en-US" sz="1200" dirty="0" err="1" smtClean="0">
                          <a:latin typeface="Arial" pitchFamily="34" charset="0"/>
                          <a:cs typeface="Arial" pitchFamily="34" charset="0"/>
                        </a:rPr>
                        <a:t>Lephalale</a:t>
                      </a:r>
                      <a:endParaRPr lang="en-US" sz="1200" dirty="0" smtClean="0">
                        <a:latin typeface="Arial" pitchFamily="34" charset="0"/>
                        <a:cs typeface="Arial" pitchFamily="34" charset="0"/>
                      </a:endParaRPr>
                    </a:p>
                    <a:p>
                      <a:r>
                        <a:rPr lang="en-US" sz="1200" dirty="0" err="1" smtClean="0">
                          <a:latin typeface="Arial" pitchFamily="34" charset="0"/>
                          <a:cs typeface="Arial" pitchFamily="34" charset="0"/>
                        </a:rPr>
                        <a:t>Modimole</a:t>
                      </a:r>
                      <a:endParaRPr lang="en-US" sz="1200" dirty="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5x weekly </a:t>
                      </a: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sz="1200" dirty="0" smtClean="0">
                          <a:latin typeface="Arial" pitchFamily="34" charset="0"/>
                          <a:cs typeface="Arial" pitchFamily="34" charset="0"/>
                        </a:rPr>
                        <a:t>2 offices installed  but not functional</a:t>
                      </a:r>
                      <a:endParaRPr lang="en-US" sz="1200" dirty="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13 officers 6 day 7 Night</a:t>
                      </a:r>
                    </a:p>
                    <a:p>
                      <a:endParaRPr lang="en-US" sz="1200" dirty="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sz="1200" dirty="0" smtClean="0">
                          <a:latin typeface="Arial" pitchFamily="34" charset="0"/>
                          <a:cs typeface="Arial" pitchFamily="34" charset="0"/>
                        </a:rPr>
                        <a:t>No office has been installed</a:t>
                      </a:r>
                      <a:r>
                        <a:rPr lang="en-US" sz="1200" baseline="0" dirty="0" smtClean="0">
                          <a:latin typeface="Arial" pitchFamily="34" charset="0"/>
                          <a:cs typeface="Arial" pitchFamily="34" charset="0"/>
                        </a:rPr>
                        <a:t> with cctv or any security equipment</a:t>
                      </a:r>
                      <a:endParaRPr lang="en-US" sz="1200" dirty="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sz="1200" dirty="0" smtClean="0">
                          <a:solidFill>
                            <a:schemeClr val="tx1"/>
                          </a:solidFill>
                          <a:latin typeface="Arial" pitchFamily="34" charset="0"/>
                          <a:cs typeface="Arial" pitchFamily="34" charset="0"/>
                        </a:rPr>
                        <a:t>Activation</a:t>
                      </a:r>
                      <a:r>
                        <a:rPr lang="en-US" sz="1200" baseline="0" dirty="0" smtClean="0">
                          <a:solidFill>
                            <a:schemeClr val="tx1"/>
                          </a:solidFill>
                          <a:latin typeface="Arial" pitchFamily="34" charset="0"/>
                          <a:cs typeface="Arial" pitchFamily="34" charset="0"/>
                        </a:rPr>
                        <a:t> and installation of alarms will beef up the current security in all the office </a:t>
                      </a:r>
                      <a:endParaRPr lang="en-US" sz="1200" dirty="0" smtClean="0">
                        <a:solidFill>
                          <a:schemeClr val="tx1"/>
                        </a:solidFill>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3"/>
                  </a:ext>
                </a:extLst>
              </a:tr>
              <a:tr h="875571">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r>
                        <a:rPr lang="en-US" sz="1200" dirty="0" smtClean="0">
                          <a:latin typeface="Arial" pitchFamily="34" charset="0"/>
                          <a:cs typeface="Arial" pitchFamily="34" charset="0"/>
                        </a:rPr>
                        <a:t>Sekhukhune</a:t>
                      </a:r>
                      <a:endParaRPr lang="en-US" sz="1200" dirty="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r>
                        <a:rPr lang="en-US" sz="1200" dirty="0" smtClean="0">
                          <a:latin typeface="Arial" pitchFamily="34" charset="0"/>
                          <a:cs typeface="Arial" pitchFamily="34" charset="0"/>
                        </a:rPr>
                        <a:t>Jane Furse</a:t>
                      </a:r>
                    </a:p>
                    <a:p>
                      <a:r>
                        <a:rPr lang="en-US" sz="1200" dirty="0" smtClean="0">
                          <a:latin typeface="Arial" pitchFamily="34" charset="0"/>
                          <a:cs typeface="Arial" pitchFamily="34" charset="0"/>
                        </a:rPr>
                        <a:t>Praktiseer </a:t>
                      </a:r>
                    </a:p>
                    <a:p>
                      <a:r>
                        <a:rPr lang="en-US" sz="1200" dirty="0" smtClean="0">
                          <a:latin typeface="Arial" pitchFamily="34" charset="0"/>
                          <a:cs typeface="Arial" pitchFamily="34" charset="0"/>
                        </a:rPr>
                        <a:t>Nebo </a:t>
                      </a:r>
                    </a:p>
                    <a:p>
                      <a:r>
                        <a:rPr lang="en-US" sz="1200" dirty="0" smtClean="0">
                          <a:latin typeface="Arial" pitchFamily="34" charset="0"/>
                          <a:cs typeface="Arial" pitchFamily="34" charset="0"/>
                        </a:rPr>
                        <a:t>Groblersdal </a:t>
                      </a:r>
                      <a:endParaRPr lang="en-US" sz="1200" dirty="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5x weekly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sz="1200" dirty="0" smtClean="0">
                          <a:latin typeface="Arial" pitchFamily="34" charset="0"/>
                          <a:cs typeface="Arial" pitchFamily="34" charset="0"/>
                        </a:rPr>
                        <a:t>Alarms not installed in the whole District</a:t>
                      </a:r>
                      <a:endParaRPr lang="en-US" sz="1200" dirty="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r>
                        <a:rPr lang="en-US" sz="1200" dirty="0" smtClean="0">
                          <a:latin typeface="Arial" pitchFamily="34" charset="0"/>
                          <a:cs typeface="Arial" pitchFamily="34" charset="0"/>
                        </a:rPr>
                        <a:t>9 officers 5 day</a:t>
                      </a:r>
                      <a:r>
                        <a:rPr lang="en-US" sz="1200" baseline="0" dirty="0" smtClean="0">
                          <a:latin typeface="Arial" pitchFamily="34" charset="0"/>
                          <a:cs typeface="Arial" pitchFamily="34" charset="0"/>
                        </a:rPr>
                        <a:t> 4 night </a:t>
                      </a:r>
                      <a:endParaRPr lang="en-US" sz="1200" dirty="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No office has been installed</a:t>
                      </a:r>
                      <a:r>
                        <a:rPr lang="en-US" sz="1200" baseline="0" dirty="0" smtClean="0">
                          <a:latin typeface="Arial" pitchFamily="34" charset="0"/>
                          <a:cs typeface="Arial" pitchFamily="34" charset="0"/>
                        </a:rPr>
                        <a:t> with cctv or any security equipment</a:t>
                      </a:r>
                      <a:endParaRPr lang="en-US" sz="1200" dirty="0" smtClean="0">
                        <a:latin typeface="Arial" pitchFamily="34" charset="0"/>
                        <a:cs typeface="Arial" pitchFamily="34" charset="0"/>
                      </a:endParaRPr>
                    </a:p>
                    <a:p>
                      <a:endParaRPr lang="en-US" sz="1200" dirty="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r>
                        <a:rPr lang="en-US" sz="1200" dirty="0" smtClean="0">
                          <a:solidFill>
                            <a:schemeClr val="tx1"/>
                          </a:solidFill>
                          <a:latin typeface="Arial" pitchFamily="34" charset="0"/>
                          <a:cs typeface="Arial" pitchFamily="34" charset="0"/>
                        </a:rPr>
                        <a:t>Activation</a:t>
                      </a:r>
                      <a:r>
                        <a:rPr lang="en-US" sz="1200" baseline="0" dirty="0" smtClean="0">
                          <a:solidFill>
                            <a:schemeClr val="tx1"/>
                          </a:solidFill>
                          <a:latin typeface="Arial" pitchFamily="34" charset="0"/>
                          <a:cs typeface="Arial" pitchFamily="34" charset="0"/>
                        </a:rPr>
                        <a:t> and installation of alarms will beef up the current security in all the office </a:t>
                      </a:r>
                      <a:endParaRPr lang="en-US" sz="1200" dirty="0" smtClean="0">
                        <a:solidFill>
                          <a:schemeClr val="tx1"/>
                        </a:solidFill>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4"/>
                  </a:ext>
                </a:extLst>
              </a:tr>
              <a:tr h="936543">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r>
                        <a:rPr lang="en-US" sz="1200" dirty="0" smtClean="0">
                          <a:latin typeface="Arial" pitchFamily="34" charset="0"/>
                          <a:cs typeface="Arial" pitchFamily="34" charset="0"/>
                        </a:rPr>
                        <a:t>Mopani</a:t>
                      </a:r>
                      <a:endParaRPr lang="en-US" sz="1200" dirty="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r>
                        <a:rPr lang="en-US" sz="1200" dirty="0" smtClean="0">
                          <a:latin typeface="Arial" pitchFamily="34" charset="0"/>
                          <a:cs typeface="Arial" pitchFamily="34" charset="0"/>
                        </a:rPr>
                        <a:t>Giyani</a:t>
                      </a:r>
                    </a:p>
                    <a:p>
                      <a:r>
                        <a:rPr lang="en-US" sz="1200" dirty="0" smtClean="0">
                          <a:latin typeface="Arial" pitchFamily="34" charset="0"/>
                          <a:cs typeface="Arial" pitchFamily="34" charset="0"/>
                        </a:rPr>
                        <a:t>Tzaneen</a:t>
                      </a:r>
                    </a:p>
                    <a:p>
                      <a:r>
                        <a:rPr lang="en-US" sz="1200" dirty="0" err="1" smtClean="0">
                          <a:latin typeface="Arial" pitchFamily="34" charset="0"/>
                          <a:cs typeface="Arial" pitchFamily="34" charset="0"/>
                        </a:rPr>
                        <a:t>Phalaborwa</a:t>
                      </a:r>
                      <a:endParaRPr lang="en-US" sz="1200" dirty="0" smtClean="0">
                        <a:latin typeface="Arial" pitchFamily="34" charset="0"/>
                        <a:cs typeface="Arial" pitchFamily="34" charset="0"/>
                      </a:endParaRPr>
                    </a:p>
                    <a:p>
                      <a:r>
                        <a:rPr lang="en-US" sz="1200" dirty="0" err="1" smtClean="0">
                          <a:latin typeface="Arial" pitchFamily="34" charset="0"/>
                          <a:cs typeface="Arial" pitchFamily="34" charset="0"/>
                        </a:rPr>
                        <a:t>Modjadjiskloof</a:t>
                      </a:r>
                      <a:endParaRPr lang="en-US" sz="1200" dirty="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5x weekly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Alarms not installed in the whole District</a:t>
                      </a:r>
                    </a:p>
                    <a:p>
                      <a:endParaRPr lang="en-US" sz="1200" dirty="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r>
                        <a:rPr lang="en-US" sz="1200" dirty="0" smtClean="0">
                          <a:latin typeface="Arial" pitchFamily="34" charset="0"/>
                          <a:cs typeface="Arial" pitchFamily="34" charset="0"/>
                        </a:rPr>
                        <a:t>15 officers</a:t>
                      </a:r>
                      <a:r>
                        <a:rPr lang="en-US" sz="1200" baseline="0" dirty="0" smtClean="0">
                          <a:latin typeface="Arial" pitchFamily="34" charset="0"/>
                          <a:cs typeface="Arial" pitchFamily="34" charset="0"/>
                        </a:rPr>
                        <a:t> 7day 8 Night</a:t>
                      </a:r>
                      <a:endParaRPr lang="en-US" sz="1200" dirty="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r>
                        <a:rPr lang="en-US" sz="1200" dirty="0" smtClean="0">
                          <a:latin typeface="Arial" pitchFamily="34" charset="0"/>
                          <a:cs typeface="Arial" pitchFamily="34" charset="0"/>
                        </a:rPr>
                        <a:t>1office has been installed</a:t>
                      </a:r>
                      <a:r>
                        <a:rPr lang="en-US" sz="1200" baseline="0" dirty="0" smtClean="0">
                          <a:latin typeface="Arial" pitchFamily="34" charset="0"/>
                          <a:cs typeface="Arial" pitchFamily="34" charset="0"/>
                        </a:rPr>
                        <a:t> with cctv but not functional </a:t>
                      </a:r>
                      <a:endParaRPr lang="en-US" sz="1200" dirty="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r>
                        <a:rPr lang="en-US" sz="1200" dirty="0" smtClean="0">
                          <a:solidFill>
                            <a:schemeClr val="tx1"/>
                          </a:solidFill>
                          <a:latin typeface="Arial" pitchFamily="34" charset="0"/>
                          <a:cs typeface="Arial" pitchFamily="34" charset="0"/>
                        </a:rPr>
                        <a:t>Activation</a:t>
                      </a:r>
                      <a:r>
                        <a:rPr lang="en-US" sz="1200" baseline="0" dirty="0" smtClean="0">
                          <a:solidFill>
                            <a:schemeClr val="tx1"/>
                          </a:solidFill>
                          <a:latin typeface="Arial" pitchFamily="34" charset="0"/>
                          <a:cs typeface="Arial" pitchFamily="34" charset="0"/>
                        </a:rPr>
                        <a:t> and installation of alarms will beef up the current security in all the office </a:t>
                      </a:r>
                      <a:endParaRPr lang="en-US" sz="1200" dirty="0" smtClean="0">
                        <a:solidFill>
                          <a:schemeClr val="tx1"/>
                        </a:solidFill>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5"/>
                  </a:ext>
                </a:extLst>
              </a:tr>
              <a:tr h="690625">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r>
                        <a:rPr lang="en-US" sz="1200" dirty="0" smtClean="0">
                          <a:latin typeface="Arial" pitchFamily="34" charset="0"/>
                          <a:cs typeface="Arial" pitchFamily="34" charset="0"/>
                        </a:rPr>
                        <a:t>Vhembe</a:t>
                      </a:r>
                      <a:endParaRPr lang="en-US" sz="1200" dirty="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r>
                        <a:rPr lang="en-US" sz="1200" baseline="0" dirty="0" smtClean="0">
                          <a:latin typeface="Arial" pitchFamily="34" charset="0"/>
                          <a:cs typeface="Arial" pitchFamily="34" charset="0"/>
                        </a:rPr>
                        <a:t>Thohoyandou </a:t>
                      </a:r>
                    </a:p>
                    <a:p>
                      <a:r>
                        <a:rPr lang="en-US" sz="1200" baseline="0" dirty="0" err="1" smtClean="0">
                          <a:latin typeface="Arial" pitchFamily="34" charset="0"/>
                          <a:cs typeface="Arial" pitchFamily="34" charset="0"/>
                        </a:rPr>
                        <a:t>Dzanani</a:t>
                      </a:r>
                      <a:endParaRPr lang="en-US" sz="1200" baseline="0" dirty="0" smtClean="0">
                        <a:latin typeface="Arial" pitchFamily="34" charset="0"/>
                        <a:cs typeface="Arial" pitchFamily="34" charset="0"/>
                      </a:endParaRPr>
                    </a:p>
                    <a:p>
                      <a:r>
                        <a:rPr lang="en-US" sz="1200" baseline="0" dirty="0" smtClean="0">
                          <a:latin typeface="Arial" pitchFamily="34" charset="0"/>
                          <a:cs typeface="Arial" pitchFamily="34" charset="0"/>
                        </a:rPr>
                        <a:t>Vuwani</a:t>
                      </a:r>
                    </a:p>
                    <a:p>
                      <a:r>
                        <a:rPr lang="en-US" sz="1200" baseline="0" dirty="0" err="1" smtClean="0">
                          <a:latin typeface="Arial" pitchFamily="34" charset="0"/>
                          <a:cs typeface="Arial" pitchFamily="34" charset="0"/>
                        </a:rPr>
                        <a:t>Makhado</a:t>
                      </a:r>
                      <a:endParaRPr lang="en-US" sz="1200" baseline="0" dirty="0" smtClean="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5x weekly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Alarms not installed in the whole District</a:t>
                      </a:r>
                    </a:p>
                    <a:p>
                      <a:endParaRPr lang="en-US" sz="1200" dirty="0" smtClean="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r>
                        <a:rPr lang="en-US" sz="1200" dirty="0" smtClean="0">
                          <a:latin typeface="Arial" pitchFamily="34" charset="0"/>
                          <a:cs typeface="Arial" pitchFamily="34" charset="0"/>
                        </a:rPr>
                        <a:t>25 officers 12 day and 13 Night </a:t>
                      </a: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No office has been installed</a:t>
                      </a:r>
                      <a:r>
                        <a:rPr lang="en-US" sz="1200" baseline="0" dirty="0" smtClean="0">
                          <a:latin typeface="Arial" pitchFamily="34" charset="0"/>
                          <a:cs typeface="Arial" pitchFamily="34" charset="0"/>
                        </a:rPr>
                        <a:t> with cctv or any equipment</a:t>
                      </a:r>
                      <a:endParaRPr lang="en-US" sz="1200" dirty="0" smtClean="0">
                        <a:latin typeface="Arial" pitchFamily="34" charset="0"/>
                        <a:cs typeface="Arial" pitchFamily="34" charset="0"/>
                      </a:endParaRPr>
                    </a:p>
                    <a:p>
                      <a:endParaRPr lang="en-US" sz="1200" dirty="0" smtClean="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r>
                        <a:rPr lang="en-US" sz="1200" dirty="0" smtClean="0">
                          <a:solidFill>
                            <a:schemeClr val="tx1"/>
                          </a:solidFill>
                          <a:latin typeface="Arial" pitchFamily="34" charset="0"/>
                          <a:cs typeface="Arial" pitchFamily="34" charset="0"/>
                        </a:rPr>
                        <a:t>Activation</a:t>
                      </a:r>
                      <a:r>
                        <a:rPr lang="en-US" sz="1200" baseline="0" dirty="0" smtClean="0">
                          <a:solidFill>
                            <a:schemeClr val="tx1"/>
                          </a:solidFill>
                          <a:latin typeface="Arial" pitchFamily="34" charset="0"/>
                          <a:cs typeface="Arial" pitchFamily="34" charset="0"/>
                        </a:rPr>
                        <a:t> and installation of alarms will beef up the current security in all the office </a:t>
                      </a:r>
                      <a:endParaRPr lang="en-US" sz="1200" dirty="0" smtClean="0">
                        <a:solidFill>
                          <a:schemeClr val="tx1"/>
                        </a:solidFill>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6"/>
                  </a:ext>
                </a:extLst>
              </a:tr>
            </a:tbl>
          </a:graphicData>
        </a:graphic>
      </p:graphicFrame>
      <p:sp>
        <p:nvSpPr>
          <p:cNvPr id="4" name="Slide Number Placeholder 3"/>
          <p:cNvSpPr>
            <a:spLocks noGrp="1"/>
          </p:cNvSpPr>
          <p:nvPr>
            <p:ph type="sldNum" sz="quarter" idx="12"/>
          </p:nvPr>
        </p:nvSpPr>
        <p:spPr>
          <a:xfrm>
            <a:off x="6553200" y="6356350"/>
            <a:ext cx="1826525" cy="365125"/>
          </a:xfrm>
        </p:spPr>
        <p:txBody>
          <a:bodyPr/>
          <a:lstStyle/>
          <a:p>
            <a:fld id="{2538E8B7-8BD9-9F48-9FB6-4E0DFEDB8449}" type="slidenum">
              <a:rPr lang="en-US" smtClean="0"/>
              <a:pPr/>
              <a:t>51</a:t>
            </a:fld>
            <a:endParaRPr lang="en-US" dirty="0"/>
          </a:p>
        </p:txBody>
      </p:sp>
    </p:spTree>
    <p:extLst>
      <p:ext uri="{BB962C8B-B14F-4D97-AF65-F5344CB8AC3E}">
        <p14:creationId xmlns:p14="http://schemas.microsoft.com/office/powerpoint/2010/main" xmlns="" val="94241525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228600"/>
            <a:ext cx="8229600" cy="228600"/>
          </a:xfrm>
        </p:spPr>
        <p:txBody>
          <a:bodyPr>
            <a:noAutofit/>
          </a:bodyPr>
          <a:lstStyle/>
          <a:p>
            <a:r>
              <a:rPr lang="en-US" sz="2000" b="1" dirty="0" smtClean="0">
                <a:latin typeface="Arial" panose="020B0604020202020204" pitchFamily="34" charset="0"/>
                <a:cs typeface="Arial" panose="020B0604020202020204" pitchFamily="34" charset="0"/>
              </a:rPr>
              <a:t>SECURITY SERVICES</a:t>
            </a:r>
          </a:p>
        </p:txBody>
      </p:sp>
      <p:graphicFrame>
        <p:nvGraphicFramePr>
          <p:cNvPr id="3" name="Table 2"/>
          <p:cNvGraphicFramePr>
            <a:graphicFrameLocks noGrp="1"/>
          </p:cNvGraphicFramePr>
          <p:nvPr>
            <p:extLst>
              <p:ext uri="{D42A27DB-BD31-4B8C-83A1-F6EECF244321}">
                <p14:modId xmlns:p14="http://schemas.microsoft.com/office/powerpoint/2010/main" xmlns="" val="3791086702"/>
              </p:ext>
            </p:extLst>
          </p:nvPr>
        </p:nvGraphicFramePr>
        <p:xfrm>
          <a:off x="154674" y="718783"/>
          <a:ext cx="8702677" cy="2585459"/>
        </p:xfrm>
        <a:graphic>
          <a:graphicData uri="http://schemas.openxmlformats.org/drawingml/2006/table">
            <a:tbl>
              <a:tblPr firstRow="1" bandRow="1"/>
              <a:tblGrid>
                <a:gridCol w="901128">
                  <a:extLst>
                    <a:ext uri="{9D8B030D-6E8A-4147-A177-3AD203B41FA5}">
                      <a16:colId xmlns:a16="http://schemas.microsoft.com/office/drawing/2014/main" xmlns="" val="20000"/>
                    </a:ext>
                  </a:extLst>
                </a:gridCol>
                <a:gridCol w="1216058">
                  <a:extLst>
                    <a:ext uri="{9D8B030D-6E8A-4147-A177-3AD203B41FA5}">
                      <a16:colId xmlns:a16="http://schemas.microsoft.com/office/drawing/2014/main" xmlns="" val="20001"/>
                    </a:ext>
                  </a:extLst>
                </a:gridCol>
                <a:gridCol w="930814">
                  <a:extLst>
                    <a:ext uri="{9D8B030D-6E8A-4147-A177-3AD203B41FA5}">
                      <a16:colId xmlns:a16="http://schemas.microsoft.com/office/drawing/2014/main" xmlns="" val="20002"/>
                    </a:ext>
                  </a:extLst>
                </a:gridCol>
                <a:gridCol w="1219200">
                  <a:extLst>
                    <a:ext uri="{9D8B030D-6E8A-4147-A177-3AD203B41FA5}">
                      <a16:colId xmlns:a16="http://schemas.microsoft.com/office/drawing/2014/main" xmlns="" val="20003"/>
                    </a:ext>
                  </a:extLst>
                </a:gridCol>
                <a:gridCol w="838200">
                  <a:extLst>
                    <a:ext uri="{9D8B030D-6E8A-4147-A177-3AD203B41FA5}">
                      <a16:colId xmlns:a16="http://schemas.microsoft.com/office/drawing/2014/main" xmlns="" val="20004"/>
                    </a:ext>
                  </a:extLst>
                </a:gridCol>
                <a:gridCol w="1143000">
                  <a:extLst>
                    <a:ext uri="{9D8B030D-6E8A-4147-A177-3AD203B41FA5}">
                      <a16:colId xmlns:a16="http://schemas.microsoft.com/office/drawing/2014/main" xmlns="" val="20005"/>
                    </a:ext>
                  </a:extLst>
                </a:gridCol>
                <a:gridCol w="2454277">
                  <a:extLst>
                    <a:ext uri="{9D8B030D-6E8A-4147-A177-3AD203B41FA5}">
                      <a16:colId xmlns:a16="http://schemas.microsoft.com/office/drawing/2014/main" xmlns="" val="20006"/>
                    </a:ext>
                  </a:extLst>
                </a:gridCol>
              </a:tblGrid>
              <a:tr h="158199">
                <a:tc rowSpan="2">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District</a:t>
                      </a:r>
                    </a:p>
                  </a:txBody>
                  <a:tcPr marL="91438" marR="91438" marT="45718" marB="457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hlinkClick r:id="rId3" action="ppaction://hlinkfile"/>
                        </a:rPr>
                        <a:t>Cash in Transit services </a:t>
                      </a:r>
                      <a:endPar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txBody>
                  <a:tcPr marL="91438" marR="91438" marT="45718" marB="457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Frequency of collection</a:t>
                      </a:r>
                    </a:p>
                  </a:txBody>
                  <a:tcPr marL="91438" marR="91438" marT="45718" marB="457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Arial" pitchFamily="34" charset="0"/>
                          <a:cs typeface="Arial" pitchFamily="34" charset="0"/>
                          <a:hlinkClick r:id="rId4" action="ppaction://hlinkfile"/>
                        </a:rPr>
                        <a:t>Alarm system</a:t>
                      </a:r>
                      <a:endParaRPr lang="en-US" sz="1200" b="1" dirty="0" smtClean="0">
                        <a:solidFill>
                          <a:schemeClr val="tx1"/>
                        </a:solidFill>
                        <a:latin typeface="Arial" pitchFamily="34" charset="0"/>
                        <a:cs typeface="Arial" pitchFamily="34" charset="0"/>
                      </a:endParaRPr>
                    </a:p>
                  </a:txBody>
                  <a:tcPr marL="91438" marR="91438" marT="45718" marB="457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rowSpan="2">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Arial" pitchFamily="34" charset="0"/>
                          <a:cs typeface="Arial" pitchFamily="34" charset="0"/>
                          <a:hlinkClick r:id="rId5" action="ppaction://hlinkfile"/>
                        </a:rPr>
                        <a:t>Security guard</a:t>
                      </a:r>
                      <a:r>
                        <a:rPr lang="en-US" sz="1200" b="1" baseline="0" dirty="0" smtClean="0">
                          <a:solidFill>
                            <a:schemeClr val="tx1"/>
                          </a:solidFill>
                          <a:latin typeface="Arial" pitchFamily="34" charset="0"/>
                          <a:cs typeface="Arial" pitchFamily="34" charset="0"/>
                          <a:hlinkClick r:id="rId5" action="ppaction://hlinkfile"/>
                        </a:rPr>
                        <a:t> structure</a:t>
                      </a:r>
                      <a:endParaRPr lang="en-US" sz="1200" b="1" dirty="0" smtClean="0">
                        <a:solidFill>
                          <a:schemeClr val="tx1"/>
                        </a:solidFill>
                        <a:latin typeface="Arial" pitchFamily="34" charset="0"/>
                        <a:cs typeface="Arial" pitchFamily="34" charset="0"/>
                      </a:endParaRPr>
                    </a:p>
                  </a:txBody>
                  <a:tcPr marL="91438" marR="91438" marT="45718" marB="457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gridSpan="2">
                  <a:txBody>
                    <a:bodyPr/>
                    <a:lstStyle>
                      <a:lvl1pPr marL="0" algn="l" defTabSz="914400" rtl="0" eaLnBrk="1" latinLnBrk="0" hangingPunct="1">
                        <a:defRPr sz="1800" b="1" kern="1200">
                          <a:solidFill>
                            <a:schemeClr val="lt1"/>
                          </a:solidFill>
                        </a:defRPr>
                      </a:lvl1pPr>
                      <a:lvl2pPr marL="457200" algn="l" defTabSz="914400" rtl="0" eaLnBrk="1" latinLnBrk="0" hangingPunct="1">
                        <a:defRPr sz="1800" b="1" kern="1200">
                          <a:solidFill>
                            <a:schemeClr val="lt1"/>
                          </a:solidFill>
                        </a:defRPr>
                      </a:lvl2pPr>
                      <a:lvl3pPr marL="914400" algn="l" defTabSz="914400" rtl="0" eaLnBrk="1" latinLnBrk="0" hangingPunct="1">
                        <a:defRPr sz="1800" b="1" kern="1200">
                          <a:solidFill>
                            <a:schemeClr val="lt1"/>
                          </a:solidFill>
                        </a:defRPr>
                      </a:lvl3pPr>
                      <a:lvl4pPr marL="1371600" algn="l" defTabSz="914400" rtl="0" eaLnBrk="1" latinLnBrk="0" hangingPunct="1">
                        <a:defRPr sz="1800" b="1" kern="1200">
                          <a:solidFill>
                            <a:schemeClr val="lt1"/>
                          </a:solidFill>
                        </a:defRPr>
                      </a:lvl4pPr>
                      <a:lvl5pPr marL="1828800" algn="l" defTabSz="914400" rtl="0" eaLnBrk="1" latinLnBrk="0" hangingPunct="1">
                        <a:defRPr sz="1800" b="1" kern="1200">
                          <a:solidFill>
                            <a:schemeClr val="lt1"/>
                          </a:solidFill>
                        </a:defRPr>
                      </a:lvl5pPr>
                      <a:lvl6pPr marL="2286000" algn="l" defTabSz="914400" rtl="0" eaLnBrk="1" latinLnBrk="0" hangingPunct="1">
                        <a:defRPr sz="1800" b="1" kern="1200">
                          <a:solidFill>
                            <a:schemeClr val="lt1"/>
                          </a:solidFill>
                        </a:defRPr>
                      </a:lvl6pPr>
                      <a:lvl7pPr marL="2743200" algn="l" defTabSz="914400" rtl="0" eaLnBrk="1" latinLnBrk="0" hangingPunct="1">
                        <a:defRPr sz="1800" b="1" kern="1200">
                          <a:solidFill>
                            <a:schemeClr val="lt1"/>
                          </a:solidFill>
                        </a:defRPr>
                      </a:lvl7pPr>
                      <a:lvl8pPr marL="3200400" algn="l" defTabSz="914400" rtl="0" eaLnBrk="1" latinLnBrk="0" hangingPunct="1">
                        <a:defRPr sz="1800" b="1" kern="1200">
                          <a:solidFill>
                            <a:schemeClr val="lt1"/>
                          </a:solidFill>
                        </a:defRPr>
                      </a:lvl8pPr>
                      <a:lvl9pPr marL="3657600" algn="l" defTabSz="914400" rtl="0" eaLnBrk="1" latinLnBrk="0" hangingPunct="1">
                        <a:defRPr sz="1800" b="1" kern="1200">
                          <a:solidFill>
                            <a:schemeClr val="lt1"/>
                          </a:solidFill>
                        </a:defRPr>
                      </a:lvl9pPr>
                    </a:lstStyle>
                    <a:p>
                      <a:pPr algn="ctr"/>
                      <a:r>
                        <a:rPr lang="en-US" sz="1200" b="1" dirty="0" smtClean="0">
                          <a:solidFill>
                            <a:schemeClr val="tx1"/>
                          </a:solidFill>
                          <a:latin typeface="Arial" pitchFamily="34" charset="0"/>
                          <a:cs typeface="Arial" pitchFamily="34" charset="0"/>
                        </a:rPr>
                        <a:t>Security Equipment</a:t>
                      </a:r>
                    </a:p>
                  </a:txBody>
                  <a:tcPr marL="91438" marR="91438" marT="45718" marB="457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endParaRPr lang="en-ZA"/>
                    </a:p>
                  </a:txBody>
                  <a:tcPr/>
                </a:tc>
                <a:extLst>
                  <a:ext uri="{0D108BD9-81ED-4DB2-BD59-A6C34878D82A}">
                    <a16:rowId xmlns:a16="http://schemas.microsoft.com/office/drawing/2014/main" xmlns="" val="10000"/>
                  </a:ext>
                </a:extLst>
              </a:tr>
              <a:tr h="345974">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US"/>
                    </a:p>
                  </a:txBody>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1" dirty="0" smtClean="0">
                          <a:solidFill>
                            <a:schemeClr val="tx1"/>
                          </a:solidFill>
                          <a:latin typeface="Arial" pitchFamily="34" charset="0"/>
                          <a:cs typeface="Arial" pitchFamily="34" charset="0"/>
                        </a:rPr>
                        <a:t>Offices</a:t>
                      </a:r>
                      <a:endParaRPr lang="en-US" sz="1200" b="1" dirty="0">
                        <a:solidFill>
                          <a:schemeClr val="tx1"/>
                        </a:solidFill>
                        <a:latin typeface="Arial" pitchFamily="34" charset="0"/>
                        <a:cs typeface="Arial" pitchFamily="34" charset="0"/>
                      </a:endParaRPr>
                    </a:p>
                  </a:txBody>
                  <a:tcPr marL="91438" marR="91438" marT="45718" marB="457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1" dirty="0" smtClean="0">
                          <a:solidFill>
                            <a:schemeClr val="tx1"/>
                          </a:solidFill>
                          <a:latin typeface="Arial" pitchFamily="34" charset="0"/>
                          <a:cs typeface="Arial" pitchFamily="34" charset="0"/>
                        </a:rPr>
                        <a:t>Status / Comments </a:t>
                      </a:r>
                    </a:p>
                  </a:txBody>
                  <a:tcPr marL="91438" marR="91438" marT="45718" marB="457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1"/>
                  </a:ext>
                </a:extLst>
              </a:tr>
              <a:tr h="750627">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r>
                        <a:rPr lang="en-US" sz="1200" dirty="0" smtClean="0">
                          <a:latin typeface="Arial" pitchFamily="34" charset="0"/>
                          <a:cs typeface="Arial" pitchFamily="34" charset="0"/>
                        </a:rPr>
                        <a:t>Vhembe</a:t>
                      </a:r>
                      <a:endParaRPr lang="en-US" sz="1200" dirty="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Elim</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Musina</a:t>
                      </a: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3 x weekly </a:t>
                      </a: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Alarms not installed in the whole District</a:t>
                      </a: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r>
                        <a:rPr lang="en-US" sz="1200" dirty="0" smtClean="0">
                          <a:latin typeface="Arial" pitchFamily="34" charset="0"/>
                          <a:cs typeface="Arial" pitchFamily="34" charset="0"/>
                        </a:rPr>
                        <a:t>25 officers 12 day and 13 Night </a:t>
                      </a: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No office has been installed</a:t>
                      </a:r>
                      <a:r>
                        <a:rPr lang="en-US" sz="1200" baseline="0" dirty="0" smtClean="0">
                          <a:latin typeface="Arial" pitchFamily="34" charset="0"/>
                          <a:cs typeface="Arial" pitchFamily="34" charset="0"/>
                        </a:rPr>
                        <a:t> with cctv or any equipment</a:t>
                      </a:r>
                      <a:endParaRPr lang="en-US" sz="1200" dirty="0" smtClean="0">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r>
                        <a:rPr lang="en-US" sz="1200" dirty="0" smtClean="0">
                          <a:solidFill>
                            <a:schemeClr val="tx1"/>
                          </a:solidFill>
                          <a:latin typeface="Arial" pitchFamily="34" charset="0"/>
                          <a:cs typeface="Arial" pitchFamily="34" charset="0"/>
                        </a:rPr>
                        <a:t>Activation</a:t>
                      </a:r>
                      <a:r>
                        <a:rPr lang="en-US" sz="1200" baseline="0" dirty="0" smtClean="0">
                          <a:solidFill>
                            <a:schemeClr val="tx1"/>
                          </a:solidFill>
                          <a:latin typeface="Arial" pitchFamily="34" charset="0"/>
                          <a:cs typeface="Arial" pitchFamily="34" charset="0"/>
                        </a:rPr>
                        <a:t> and installation of alarms will beef up the current security in all the office </a:t>
                      </a:r>
                      <a:endParaRPr lang="en-US" sz="1200" dirty="0" smtClean="0">
                        <a:solidFill>
                          <a:schemeClr val="tx1"/>
                        </a:solidFill>
                        <a:latin typeface="Arial" pitchFamily="34" charset="0"/>
                        <a:cs typeface="Arial" pitchFamily="34" charset="0"/>
                      </a:endParaRPr>
                    </a:p>
                  </a:txBody>
                  <a:tcPr marL="91437" marR="91437" marT="45714" marB="457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2"/>
                  </a:ext>
                </a:extLst>
              </a:tr>
              <a:tr h="756675">
                <a:tc>
                  <a:txBody>
                    <a:bodyPr/>
                    <a:lstStyle/>
                    <a:p>
                      <a:endParaRPr lang="en-US" sz="1200" dirty="0">
                        <a:latin typeface="Arial" pitchFamily="34" charset="0"/>
                        <a:cs typeface="Arial" pitchFamily="34" charset="0"/>
                      </a:endParaRPr>
                    </a:p>
                  </a:txBody>
                  <a:tcPr marL="91437" marR="91437" marT="45714" marB="4571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endParaRPr lang="en-US" sz="1200" dirty="0">
                        <a:latin typeface="Arial" pitchFamily="34" charset="0"/>
                        <a:cs typeface="Arial" pitchFamily="34" charset="0"/>
                      </a:endParaRPr>
                    </a:p>
                  </a:txBody>
                  <a:tcPr marL="91437" marR="91437" marT="45714" marB="4571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endParaRPr>
                    </a:p>
                  </a:txBody>
                  <a:tcPr marL="91437" marR="91437" marT="45714" marB="4571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endParaRPr lang="en-US" sz="1200" dirty="0">
                        <a:latin typeface="Arial" pitchFamily="34" charset="0"/>
                        <a:cs typeface="Arial" pitchFamily="34" charset="0"/>
                      </a:endParaRPr>
                    </a:p>
                  </a:txBody>
                  <a:tcPr marL="91437" marR="91437" marT="45714" marB="4571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endParaRPr lang="en-US" sz="1200" dirty="0">
                        <a:latin typeface="Arial" pitchFamily="34" charset="0"/>
                        <a:cs typeface="Arial" pitchFamily="34" charset="0"/>
                      </a:endParaRPr>
                    </a:p>
                  </a:txBody>
                  <a:tcPr marL="91437" marR="91437" marT="45714" marB="4571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endParaRPr lang="en-US" sz="1200" dirty="0">
                        <a:latin typeface="Arial" pitchFamily="34" charset="0"/>
                        <a:cs typeface="Arial" pitchFamily="34" charset="0"/>
                      </a:endParaRPr>
                    </a:p>
                  </a:txBody>
                  <a:tcPr marL="91437" marR="91437" marT="45714" marB="4571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endParaRPr lang="en-US" sz="1200" dirty="0" smtClean="0">
                        <a:solidFill>
                          <a:schemeClr val="tx1"/>
                        </a:solidFill>
                        <a:latin typeface="Arial" pitchFamily="34" charset="0"/>
                        <a:cs typeface="Arial" pitchFamily="34" charset="0"/>
                      </a:endParaRPr>
                    </a:p>
                  </a:txBody>
                  <a:tcPr marL="91437" marR="91437" marT="45714" marB="4571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xmlns="" val="10003"/>
                  </a:ext>
                </a:extLst>
              </a:tr>
            </a:tbl>
          </a:graphicData>
        </a:graphic>
      </p:graphicFrame>
      <p:sp>
        <p:nvSpPr>
          <p:cNvPr id="4" name="Slide Number Placeholder 3"/>
          <p:cNvSpPr>
            <a:spLocks noGrp="1"/>
          </p:cNvSpPr>
          <p:nvPr>
            <p:ph type="sldNum" sz="quarter" idx="12"/>
          </p:nvPr>
        </p:nvSpPr>
        <p:spPr>
          <a:xfrm>
            <a:off x="6553200" y="6356350"/>
            <a:ext cx="1826525" cy="365125"/>
          </a:xfrm>
        </p:spPr>
        <p:txBody>
          <a:bodyPr/>
          <a:lstStyle/>
          <a:p>
            <a:fld id="{2538E8B7-8BD9-9F48-9FB6-4E0DFEDB8449}" type="slidenum">
              <a:rPr lang="en-US" smtClean="0"/>
              <a:pPr/>
              <a:t>52</a:t>
            </a:fld>
            <a:endParaRPr lang="en-US" dirty="0"/>
          </a:p>
        </p:txBody>
      </p:sp>
    </p:spTree>
    <p:extLst>
      <p:ext uri="{BB962C8B-B14F-4D97-AF65-F5344CB8AC3E}">
        <p14:creationId xmlns:p14="http://schemas.microsoft.com/office/powerpoint/2010/main" xmlns="" val="292073606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8400"/>
            <a:ext cx="8229600" cy="1143000"/>
          </a:xfr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p:spPr>
        <p:txBody>
          <a:bodyPr>
            <a:normAutofit fontScale="90000"/>
          </a:bodyPr>
          <a:lstStyle/>
          <a:p>
            <a:r>
              <a:rPr lang="en-ZA" b="1" dirty="0" smtClean="0"/>
              <a:t>HUMAN RESOURCE MANAGEMENT</a:t>
            </a:r>
            <a:endParaRPr lang="en-ZA" b="1" dirty="0"/>
          </a:p>
        </p:txBody>
      </p:sp>
      <p:sp>
        <p:nvSpPr>
          <p:cNvPr id="3" name="Slide Number Placeholder 2"/>
          <p:cNvSpPr>
            <a:spLocks noGrp="1"/>
          </p:cNvSpPr>
          <p:nvPr>
            <p:ph type="sldNum" sz="quarter" idx="12"/>
          </p:nvPr>
        </p:nvSpPr>
        <p:spPr>
          <a:xfrm>
            <a:off x="6553200" y="6356350"/>
            <a:ext cx="1826525" cy="365125"/>
          </a:xfrm>
        </p:spPr>
        <p:txBody>
          <a:bodyPr/>
          <a:lstStyle/>
          <a:p>
            <a:fld id="{2538E8B7-8BD9-9F48-9FB6-4E0DFEDB8449}" type="slidenum">
              <a:rPr lang="en-US" smtClean="0"/>
              <a:pPr/>
              <a:t>53</a:t>
            </a:fld>
            <a:endParaRPr lang="en-US" dirty="0"/>
          </a:p>
        </p:txBody>
      </p:sp>
    </p:spTree>
    <p:extLst>
      <p:ext uri="{BB962C8B-B14F-4D97-AF65-F5344CB8AC3E}">
        <p14:creationId xmlns:p14="http://schemas.microsoft.com/office/powerpoint/2010/main" xmlns="" val="68187558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76200"/>
            <a:ext cx="8229600" cy="228600"/>
          </a:xfrm>
        </p:spPr>
        <p:txBody>
          <a:bodyPr>
            <a:noAutofit/>
          </a:bodyPr>
          <a:lstStyle/>
          <a:p>
            <a:r>
              <a:rPr lang="en-US" sz="2000" b="1" dirty="0" smtClean="0">
                <a:latin typeface="Arial" panose="020B0604020202020204" pitchFamily="34" charset="0"/>
                <a:cs typeface="Arial" panose="020B0604020202020204" pitchFamily="34" charset="0"/>
              </a:rPr>
              <a:t>CAPACITY LEVELS </a:t>
            </a:r>
          </a:p>
        </p:txBody>
      </p:sp>
      <p:graphicFrame>
        <p:nvGraphicFramePr>
          <p:cNvPr id="3" name="Table 2"/>
          <p:cNvGraphicFramePr>
            <a:graphicFrameLocks noGrp="1"/>
          </p:cNvGraphicFramePr>
          <p:nvPr>
            <p:extLst>
              <p:ext uri="{D42A27DB-BD31-4B8C-83A1-F6EECF244321}">
                <p14:modId xmlns:p14="http://schemas.microsoft.com/office/powerpoint/2010/main" xmlns="" val="558557242"/>
              </p:ext>
            </p:extLst>
          </p:nvPr>
        </p:nvGraphicFramePr>
        <p:xfrm>
          <a:off x="228600" y="458738"/>
          <a:ext cx="8534400" cy="5666685"/>
        </p:xfrm>
        <a:graphic>
          <a:graphicData uri="http://schemas.openxmlformats.org/drawingml/2006/table">
            <a:tbl>
              <a:tblPr/>
              <a:tblGrid>
                <a:gridCol w="1698657">
                  <a:extLst>
                    <a:ext uri="{9D8B030D-6E8A-4147-A177-3AD203B41FA5}">
                      <a16:colId xmlns:a16="http://schemas.microsoft.com/office/drawing/2014/main" xmlns="" val="20000"/>
                    </a:ext>
                  </a:extLst>
                </a:gridCol>
                <a:gridCol w="1860555">
                  <a:extLst>
                    <a:ext uri="{9D8B030D-6E8A-4147-A177-3AD203B41FA5}">
                      <a16:colId xmlns:a16="http://schemas.microsoft.com/office/drawing/2014/main" xmlns="" val="20001"/>
                    </a:ext>
                  </a:extLst>
                </a:gridCol>
                <a:gridCol w="1603573">
                  <a:extLst>
                    <a:ext uri="{9D8B030D-6E8A-4147-A177-3AD203B41FA5}">
                      <a16:colId xmlns:a16="http://schemas.microsoft.com/office/drawing/2014/main" xmlns="" val="20002"/>
                    </a:ext>
                  </a:extLst>
                </a:gridCol>
                <a:gridCol w="945697">
                  <a:extLst>
                    <a:ext uri="{9D8B030D-6E8A-4147-A177-3AD203B41FA5}">
                      <a16:colId xmlns:a16="http://schemas.microsoft.com/office/drawing/2014/main" xmlns="" val="20003"/>
                    </a:ext>
                  </a:extLst>
                </a:gridCol>
                <a:gridCol w="1141004">
                  <a:extLst>
                    <a:ext uri="{9D8B030D-6E8A-4147-A177-3AD203B41FA5}">
                      <a16:colId xmlns:a16="http://schemas.microsoft.com/office/drawing/2014/main" xmlns="" val="20004"/>
                    </a:ext>
                  </a:extLst>
                </a:gridCol>
                <a:gridCol w="1284914">
                  <a:extLst>
                    <a:ext uri="{9D8B030D-6E8A-4147-A177-3AD203B41FA5}">
                      <a16:colId xmlns:a16="http://schemas.microsoft.com/office/drawing/2014/main" xmlns="" val="20005"/>
                    </a:ext>
                  </a:extLst>
                </a:gridCol>
              </a:tblGrid>
              <a:tr h="264593">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Arial" charset="0"/>
                          <a:cs typeface="Arial" charset="0"/>
                        </a:rPr>
                        <a:t>Districts</a:t>
                      </a:r>
                      <a:endParaRPr kumimoji="0" lang="en-ZA" sz="1100" b="1" i="0" u="none" strike="noStrike" cap="none" normalizeH="0" baseline="0" dirty="0" smtClean="0">
                        <a:ln>
                          <a:noFill/>
                        </a:ln>
                        <a:solidFill>
                          <a:srgbClr val="000000"/>
                        </a:solidFill>
                        <a:effectLst/>
                        <a:latin typeface="Arial" charset="0"/>
                        <a:cs typeface="Arial" charset="0"/>
                      </a:endParaRPr>
                    </a:p>
                  </a:txBody>
                  <a:tcPr marL="4853" marR="4853" marT="485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dirty="0" smtClean="0">
                          <a:ln>
                            <a:noFill/>
                          </a:ln>
                          <a:solidFill>
                            <a:srgbClr val="000000"/>
                          </a:solidFill>
                          <a:effectLst/>
                          <a:latin typeface="Arial" charset="0"/>
                          <a:cs typeface="Arial" charset="0"/>
                        </a:rPr>
                        <a:t>Offices</a:t>
                      </a:r>
                    </a:p>
                  </a:txBody>
                  <a:tcPr marL="4853" marR="4853" marT="485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dirty="0" smtClean="0">
                          <a:ln>
                            <a:noFill/>
                          </a:ln>
                          <a:solidFill>
                            <a:srgbClr val="000000"/>
                          </a:solidFill>
                          <a:effectLst/>
                          <a:latin typeface="Arial" charset="0"/>
                          <a:cs typeface="Arial" charset="0"/>
                        </a:rPr>
                        <a:t>Establishment </a:t>
                      </a:r>
                    </a:p>
                  </a:txBody>
                  <a:tcPr marL="4853" marR="4853" marT="485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ZA" sz="1100" b="1" i="0" u="none" strike="noStrike" cap="none" normalizeH="0" baseline="0" dirty="0" smtClean="0">
                          <a:ln>
                            <a:noFill/>
                          </a:ln>
                          <a:solidFill>
                            <a:srgbClr val="000000"/>
                          </a:solidFill>
                          <a:effectLst/>
                          <a:latin typeface="Arial" charset="0"/>
                          <a:cs typeface="Arial" charset="0"/>
                        </a:rPr>
                        <a:t>Filled</a:t>
                      </a:r>
                    </a:p>
                  </a:txBody>
                  <a:tcPr marL="4853" marR="4853" marT="485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1" i="0" u="none" strike="noStrike" cap="none" normalizeH="0" baseline="0" dirty="0" smtClean="0">
                          <a:ln>
                            <a:noFill/>
                          </a:ln>
                          <a:solidFill>
                            <a:srgbClr val="000000"/>
                          </a:solidFill>
                          <a:effectLst/>
                          <a:latin typeface="Arial" charset="0"/>
                          <a:cs typeface="Arial" charset="0"/>
                        </a:rPr>
                        <a:t>Interns </a:t>
                      </a:r>
                      <a:endParaRPr kumimoji="0" lang="en-ZA" sz="1100" b="1" i="0" u="none" strike="noStrike" cap="none" normalizeH="0" baseline="0" dirty="0" smtClean="0">
                        <a:ln>
                          <a:noFill/>
                        </a:ln>
                        <a:solidFill>
                          <a:srgbClr val="000000"/>
                        </a:solidFill>
                        <a:effectLst/>
                        <a:latin typeface="Arial" charset="0"/>
                        <a:cs typeface="Arial" charset="0"/>
                      </a:endParaRPr>
                    </a:p>
                  </a:txBody>
                  <a:tcPr marL="4853" marR="4853" marT="4856"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ZA" sz="1100" b="1" i="0" u="none" strike="noStrike" cap="none" normalizeH="0" baseline="0" dirty="0" smtClean="0">
                          <a:ln>
                            <a:noFill/>
                          </a:ln>
                          <a:solidFill>
                            <a:srgbClr val="000000"/>
                          </a:solidFill>
                          <a:effectLst/>
                          <a:latin typeface="Arial" charset="0"/>
                          <a:cs typeface="Arial" charset="0"/>
                        </a:rPr>
                        <a:t>Funded &amp; Vacant</a:t>
                      </a:r>
                    </a:p>
                  </a:txBody>
                  <a:tcPr marL="4853" marR="4853" marT="4856"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181466">
                <a:tc>
                  <a:txBody>
                    <a:bodyPr/>
                    <a:lstStyle/>
                    <a:p>
                      <a:pPr algn="l" fontAlgn="b"/>
                      <a:endParaRPr lang="en-US" sz="1200" b="0" i="0" u="none" strike="noStrike" dirty="0">
                        <a:solidFill>
                          <a:srgbClr val="FF0000"/>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l" fontAlgn="b"/>
                      <a:r>
                        <a:rPr lang="en-US" sz="1200" b="0" i="0" u="none" strike="noStrike" dirty="0" smtClean="0">
                          <a:solidFill>
                            <a:schemeClr val="tx1"/>
                          </a:solidFill>
                          <a:effectLst/>
                          <a:latin typeface="Arial"/>
                        </a:rPr>
                        <a:t>Provincial</a:t>
                      </a:r>
                      <a:r>
                        <a:rPr lang="en-US" sz="1200" b="0" i="0" u="none" strike="noStrike" baseline="0" dirty="0" smtClean="0">
                          <a:solidFill>
                            <a:schemeClr val="tx1"/>
                          </a:solidFill>
                          <a:effectLst/>
                          <a:latin typeface="Arial"/>
                        </a:rPr>
                        <a:t> Office</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fontAlgn="b"/>
                      <a:r>
                        <a:rPr lang="en-US" sz="1200" b="0" i="0" u="none" strike="noStrike" dirty="0" smtClean="0">
                          <a:solidFill>
                            <a:schemeClr val="tx1"/>
                          </a:solidFill>
                          <a:effectLst/>
                          <a:latin typeface="Arial"/>
                        </a:rPr>
                        <a:t>24</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fontAlgn="b"/>
                      <a:r>
                        <a:rPr lang="en-US" sz="1200" b="0" i="0" u="none" strike="noStrike" dirty="0" smtClean="0">
                          <a:solidFill>
                            <a:schemeClr val="tx1"/>
                          </a:solidFill>
                          <a:effectLst/>
                          <a:latin typeface="Arial"/>
                        </a:rPr>
                        <a:t>24</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baseline="0" dirty="0" smtClean="0">
                          <a:solidFill>
                            <a:schemeClr val="tx1"/>
                          </a:solidFill>
                          <a:effectLst/>
                          <a:latin typeface="Arial"/>
                        </a:rPr>
                        <a:t>0</a:t>
                      </a:r>
                    </a:p>
                  </a:txBody>
                  <a:tcPr marL="9526" marR="9526" marT="953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baseline="0" dirty="0" smtClean="0">
                          <a:solidFill>
                            <a:schemeClr val="tx1"/>
                          </a:solidFill>
                          <a:effectLst/>
                          <a:latin typeface="Arial"/>
                        </a:rPr>
                        <a:t>0</a:t>
                      </a:r>
                    </a:p>
                  </a:txBody>
                  <a:tcPr marL="9526" marR="9526" marT="953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1"/>
                  </a:ext>
                </a:extLst>
              </a:tr>
              <a:tr h="181466">
                <a:tc rowSpan="11">
                  <a:txBody>
                    <a:bodyPr/>
                    <a:lstStyle/>
                    <a:p>
                      <a:pPr algn="ctr" fontAlgn="b"/>
                      <a:r>
                        <a:rPr lang="en-US" sz="1200" b="1" i="0" u="none" strike="noStrike" dirty="0" smtClean="0">
                          <a:solidFill>
                            <a:srgbClr val="000000"/>
                          </a:solidFill>
                          <a:effectLst/>
                          <a:latin typeface="Arial"/>
                        </a:rPr>
                        <a:t>Capricorn (11)</a:t>
                      </a:r>
                      <a:endParaRPr lang="en-US" sz="1200" b="1" i="0" u="none" strike="noStrike" dirty="0">
                        <a:solidFill>
                          <a:srgbClr val="000000"/>
                        </a:solidFill>
                        <a:effectLst/>
                        <a:latin typeface="Arial"/>
                      </a:endParaRPr>
                    </a:p>
                  </a:txBody>
                  <a:tcPr marL="9527" marR="9527" marT="95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l" fontAlgn="b"/>
                      <a:r>
                        <a:rPr lang="en-US" sz="1200" b="0" i="0" u="none" strike="noStrike" dirty="0" smtClean="0">
                          <a:solidFill>
                            <a:schemeClr val="tx1"/>
                          </a:solidFill>
                          <a:effectLst/>
                          <a:latin typeface="Arial"/>
                        </a:rPr>
                        <a:t>DMO</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fontAlgn="b"/>
                      <a:r>
                        <a:rPr lang="en-US" sz="1200" b="0" i="0" u="none" strike="noStrike" smtClean="0">
                          <a:solidFill>
                            <a:schemeClr val="tx1"/>
                          </a:solidFill>
                          <a:effectLst/>
                          <a:latin typeface="Arial"/>
                        </a:rPr>
                        <a:t>03</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fontAlgn="b"/>
                      <a:r>
                        <a:rPr lang="en-US" sz="1200" b="0" i="0" u="none" strike="noStrike" dirty="0" smtClean="0">
                          <a:solidFill>
                            <a:schemeClr val="tx1"/>
                          </a:solidFill>
                          <a:effectLst/>
                          <a:latin typeface="Arial"/>
                        </a:rPr>
                        <a:t>03</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2"/>
                  </a:ext>
                </a:extLst>
              </a:tr>
              <a:tr h="206941">
                <a:tc vMerge="1">
                  <a:txBody>
                    <a:bodyPr/>
                    <a:lstStyle/>
                    <a:p>
                      <a:pPr algn="l" fontAlgn="b"/>
                      <a:endParaRPr lang="en-US" sz="1200" b="0" i="0" u="none" strike="noStrike" dirty="0">
                        <a:solidFill>
                          <a:srgbClr val="000000"/>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l" fontAlgn="b"/>
                      <a:r>
                        <a:rPr lang="en-US" sz="1200" b="0" i="0" u="none" strike="noStrike" dirty="0" smtClean="0">
                          <a:solidFill>
                            <a:schemeClr val="tx1"/>
                          </a:solidFill>
                          <a:effectLst/>
                          <a:latin typeface="Arial"/>
                        </a:rPr>
                        <a:t>Polokwane </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fontAlgn="b"/>
                      <a:r>
                        <a:rPr lang="en-US" sz="1200" b="0" i="0" u="none" strike="noStrike" dirty="0" smtClean="0">
                          <a:solidFill>
                            <a:schemeClr val="tx1"/>
                          </a:solidFill>
                          <a:effectLst/>
                          <a:latin typeface="Arial"/>
                        </a:rPr>
                        <a:t>49</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fontAlgn="b"/>
                      <a:r>
                        <a:rPr lang="en-US" sz="1200" b="0" i="0" u="none" strike="noStrike" dirty="0" smtClean="0">
                          <a:solidFill>
                            <a:schemeClr val="tx1"/>
                          </a:solidFill>
                          <a:effectLst/>
                          <a:latin typeface="Arial"/>
                        </a:rPr>
                        <a:t>49</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3"/>
                  </a:ext>
                </a:extLst>
              </a:tr>
              <a:tr h="181466">
                <a:tc vMerge="1">
                  <a:txBody>
                    <a:bodyPr/>
                    <a:lstStyle/>
                    <a:p>
                      <a:pPr algn="l" fontAlgn="b"/>
                      <a:endParaRPr lang="en-US" sz="1200" b="0" i="0" u="none" strike="noStrike" dirty="0">
                        <a:solidFill>
                          <a:srgbClr val="000000"/>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Lebowakgomo </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37</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37</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4"/>
                  </a:ext>
                </a:extLst>
              </a:tr>
              <a:tr h="181466">
                <a:tc vMerge="1">
                  <a:txBody>
                    <a:bodyPr/>
                    <a:lstStyle/>
                    <a:p>
                      <a:endParaRPr lang="en-ZA"/>
                    </a:p>
                  </a:txBody>
                  <a:tcPr/>
                </a:tc>
                <a:tc>
                  <a:txBody>
                    <a:bodyPr/>
                    <a:lstStyle/>
                    <a:p>
                      <a:pPr algn="l" fontAlgn="b"/>
                      <a:r>
                        <a:rPr lang="en-US" sz="1200" b="0" i="0" u="none" strike="noStrike" dirty="0" smtClean="0">
                          <a:solidFill>
                            <a:schemeClr val="tx1"/>
                          </a:solidFill>
                          <a:effectLst/>
                          <a:latin typeface="Arial"/>
                        </a:rPr>
                        <a:t>Mankweng </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13</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13</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5"/>
                  </a:ext>
                </a:extLst>
              </a:tr>
              <a:tr h="181466">
                <a:tc vMerge="1">
                  <a:txBody>
                    <a:bodyPr/>
                    <a:lstStyle/>
                    <a:p>
                      <a:endParaRPr lang="en-ZA"/>
                    </a:p>
                  </a:txBody>
                  <a:tcPr/>
                </a:tc>
                <a:tc>
                  <a:txBody>
                    <a:bodyPr/>
                    <a:lstStyle/>
                    <a:p>
                      <a:pPr algn="l" fontAlgn="b"/>
                      <a:r>
                        <a:rPr lang="en-US" sz="1200" b="0" i="0" u="none" strike="noStrike" dirty="0" smtClean="0">
                          <a:solidFill>
                            <a:schemeClr val="tx1"/>
                          </a:solidFill>
                          <a:effectLst/>
                          <a:latin typeface="Arial"/>
                        </a:rPr>
                        <a:t>Molemole </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11</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11</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6"/>
                  </a:ext>
                </a:extLst>
              </a:tr>
              <a:tr h="181466">
                <a:tc vMerge="1">
                  <a:txBody>
                    <a:bodyPr/>
                    <a:lstStyle/>
                    <a:p>
                      <a:pPr algn="l" fontAlgn="b"/>
                      <a:endParaRPr lang="en-US" sz="1200" b="0" i="0" u="none" strike="noStrike" dirty="0">
                        <a:solidFill>
                          <a:srgbClr val="000000"/>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Bochum</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11</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11</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7"/>
                  </a:ext>
                </a:extLst>
              </a:tr>
              <a:tr h="181466">
                <a:tc vMerge="1">
                  <a:txBody>
                    <a:bodyPr/>
                    <a:lstStyle/>
                    <a:p>
                      <a:pPr algn="l" fontAlgn="b"/>
                      <a:endParaRPr lang="en-US" sz="1200" b="0" i="0" u="none" strike="noStrike" dirty="0">
                        <a:solidFill>
                          <a:srgbClr val="000000"/>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Seshego</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10</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10</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8"/>
                  </a:ext>
                </a:extLst>
              </a:tr>
              <a:tr h="181466">
                <a:tc vMerge="1">
                  <a:txBody>
                    <a:bodyPr/>
                    <a:lstStyle/>
                    <a:p>
                      <a:pPr algn="l" fontAlgn="b"/>
                      <a:endParaRPr lang="en-US" sz="1200" b="0" i="0" u="none" strike="noStrike" dirty="0">
                        <a:solidFill>
                          <a:srgbClr val="000000"/>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PSP Mogwadi</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04</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04</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9"/>
                  </a:ext>
                </a:extLst>
              </a:tr>
              <a:tr h="181466">
                <a:tc vMerge="1">
                  <a:txBody>
                    <a:bodyPr/>
                    <a:lstStyle/>
                    <a:p>
                      <a:endParaRPr lang="en-ZA"/>
                    </a:p>
                  </a:txBody>
                  <a:tcPr/>
                </a:tc>
                <a:tc>
                  <a:txBody>
                    <a:bodyPr/>
                    <a:lstStyle/>
                    <a:p>
                      <a:pPr algn="l" fontAlgn="b"/>
                      <a:r>
                        <a:rPr lang="en-US" sz="1200" b="0" i="0" u="none" strike="noStrike" dirty="0" smtClean="0">
                          <a:solidFill>
                            <a:schemeClr val="tx1"/>
                          </a:solidFill>
                          <a:effectLst/>
                          <a:latin typeface="Arial"/>
                        </a:rPr>
                        <a:t>PSP Moletjie</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02</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02</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0"/>
                  </a:ext>
                </a:extLst>
              </a:tr>
              <a:tr h="181466">
                <a:tc vMerge="1">
                  <a:txBody>
                    <a:bodyPr/>
                    <a:lstStyle/>
                    <a:p>
                      <a:endParaRPr lang="en-ZA"/>
                    </a:p>
                  </a:txBody>
                  <a:tcPr/>
                </a:tc>
                <a:tc>
                  <a:txBody>
                    <a:bodyPr/>
                    <a:lstStyle/>
                    <a:p>
                      <a:pPr algn="l" fontAlgn="b"/>
                      <a:r>
                        <a:rPr lang="en-US" sz="1200" b="0" i="0" u="none" strike="noStrike" dirty="0" smtClean="0">
                          <a:solidFill>
                            <a:schemeClr val="tx1"/>
                          </a:solidFill>
                          <a:effectLst/>
                          <a:latin typeface="Arial"/>
                        </a:rPr>
                        <a:t>PSP Morebeng</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01</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01</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1"/>
                  </a:ext>
                </a:extLst>
              </a:tr>
              <a:tr h="181466">
                <a:tc vMerge="1">
                  <a:txBody>
                    <a:bodyPr/>
                    <a:lstStyle/>
                    <a:p>
                      <a:pPr algn="l" fontAlgn="b"/>
                      <a:endParaRPr lang="en-US" sz="1200" b="0" i="0" u="none" strike="noStrike" dirty="0">
                        <a:solidFill>
                          <a:srgbClr val="000000"/>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PSP Eldorado</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02</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02</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2"/>
                  </a:ext>
                </a:extLst>
              </a:tr>
              <a:tr h="181466">
                <a:tc rowSpan="9">
                  <a:txBody>
                    <a:bodyPr/>
                    <a:lstStyle/>
                    <a:p>
                      <a:pPr algn="ctr" fontAlgn="b"/>
                      <a:r>
                        <a:rPr lang="en-US" sz="1200" b="1" i="0" u="none" strike="noStrike" dirty="0" smtClean="0">
                          <a:solidFill>
                            <a:srgbClr val="000000"/>
                          </a:solidFill>
                          <a:effectLst/>
                          <a:latin typeface="Arial"/>
                        </a:rPr>
                        <a:t>Mopani (9)</a:t>
                      </a:r>
                      <a:endParaRPr lang="en-US" sz="1200" b="1" i="0" u="none" strike="noStrike" dirty="0">
                        <a:solidFill>
                          <a:srgbClr val="000000"/>
                        </a:solidFill>
                        <a:effectLst/>
                        <a:latin typeface="Arial"/>
                      </a:endParaRPr>
                    </a:p>
                  </a:txBody>
                  <a:tcPr marL="9527" marR="9527" marT="95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DMO</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04</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04</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3"/>
                  </a:ext>
                </a:extLst>
              </a:tr>
              <a:tr h="181466">
                <a:tc vMerge="1">
                  <a:txBody>
                    <a:bodyPr/>
                    <a:lstStyle/>
                    <a:p>
                      <a:pPr algn="l" fontAlgn="b"/>
                      <a:endParaRPr lang="en-US" sz="1200" b="0" i="0" u="none" strike="noStrike" dirty="0">
                        <a:solidFill>
                          <a:srgbClr val="000000"/>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Giyani</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33</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33</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4"/>
                  </a:ext>
                </a:extLst>
              </a:tr>
              <a:tr h="181466">
                <a:tc vMerge="1">
                  <a:txBody>
                    <a:bodyPr/>
                    <a:lstStyle/>
                    <a:p>
                      <a:pPr algn="l" fontAlgn="b"/>
                      <a:endParaRPr lang="en-US" sz="1200" b="0" i="0" u="none" strike="noStrike" dirty="0">
                        <a:solidFill>
                          <a:srgbClr val="000000"/>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Tzaneen</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36</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36</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5"/>
                  </a:ext>
                </a:extLst>
              </a:tr>
              <a:tr h="181466">
                <a:tc vMerge="1">
                  <a:txBody>
                    <a:bodyPr/>
                    <a:lstStyle/>
                    <a:p>
                      <a:pPr algn="l" fontAlgn="b"/>
                      <a:endParaRPr lang="en-US" sz="1200" b="0" i="0" u="none" strike="noStrike" dirty="0">
                        <a:solidFill>
                          <a:srgbClr val="000000"/>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Phalaborwa</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24</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24</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6"/>
                  </a:ext>
                </a:extLst>
              </a:tr>
              <a:tr h="181466">
                <a:tc vMerge="1">
                  <a:txBody>
                    <a:bodyPr/>
                    <a:lstStyle/>
                    <a:p>
                      <a:pPr algn="l" fontAlgn="b"/>
                      <a:endParaRPr lang="en-US" sz="1200" b="0" i="0" u="none" strike="noStrike" dirty="0">
                        <a:solidFill>
                          <a:srgbClr val="000000"/>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Modjadjiskloof</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11</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11</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7"/>
                  </a:ext>
                </a:extLst>
              </a:tr>
              <a:tr h="181466">
                <a:tc vMerge="1">
                  <a:txBody>
                    <a:bodyPr/>
                    <a:lstStyle/>
                    <a:p>
                      <a:endParaRPr lang="en-ZA"/>
                    </a:p>
                  </a:txBody>
                  <a:tcPr/>
                </a:tc>
                <a:tc>
                  <a:txBody>
                    <a:bodyPr/>
                    <a:lstStyle/>
                    <a:p>
                      <a:pPr algn="l" fontAlgn="b"/>
                      <a:r>
                        <a:rPr lang="en-US" sz="1200" b="0" i="0" u="none" strike="noStrike" dirty="0" smtClean="0">
                          <a:solidFill>
                            <a:schemeClr val="tx1"/>
                          </a:solidFill>
                          <a:effectLst/>
                          <a:latin typeface="Arial"/>
                        </a:rPr>
                        <a:t>Maruleng</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10</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10</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8"/>
                  </a:ext>
                </a:extLst>
              </a:tr>
              <a:tr h="181466">
                <a:tc vMerge="1">
                  <a:txBody>
                    <a:bodyPr/>
                    <a:lstStyle/>
                    <a:p>
                      <a:endParaRPr lang="en-ZA"/>
                    </a:p>
                  </a:txBody>
                  <a:tcPr/>
                </a:tc>
                <a:tc>
                  <a:txBody>
                    <a:bodyPr/>
                    <a:lstStyle/>
                    <a:p>
                      <a:pPr algn="l" fontAlgn="b"/>
                      <a:r>
                        <a:rPr lang="en-US" sz="1200" b="0" i="0" u="none" strike="noStrike" dirty="0" smtClean="0">
                          <a:solidFill>
                            <a:schemeClr val="tx1"/>
                          </a:solidFill>
                          <a:effectLst/>
                          <a:latin typeface="Arial"/>
                        </a:rPr>
                        <a:t>PSP</a:t>
                      </a:r>
                      <a:r>
                        <a:rPr lang="en-US" sz="1200" b="0" i="0" u="none" strike="noStrike" baseline="0" dirty="0" smtClean="0">
                          <a:solidFill>
                            <a:schemeClr val="tx1"/>
                          </a:solidFill>
                          <a:effectLst/>
                          <a:latin typeface="Arial"/>
                        </a:rPr>
                        <a:t> Naphuno</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04</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04</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9"/>
                  </a:ext>
                </a:extLst>
              </a:tr>
              <a:tr h="181466">
                <a:tc vMerge="1">
                  <a:txBody>
                    <a:bodyPr/>
                    <a:lstStyle/>
                    <a:p>
                      <a:endParaRPr lang="en-ZA"/>
                    </a:p>
                  </a:txBody>
                  <a:tcPr/>
                </a:tc>
                <a:tc>
                  <a:txBody>
                    <a:bodyPr/>
                    <a:lstStyle/>
                    <a:p>
                      <a:pPr algn="l" fontAlgn="b"/>
                      <a:r>
                        <a:rPr lang="en-US" sz="1200" b="0" i="0" u="none" strike="noStrike" dirty="0" smtClean="0">
                          <a:solidFill>
                            <a:schemeClr val="tx1"/>
                          </a:solidFill>
                          <a:effectLst/>
                          <a:latin typeface="Arial"/>
                        </a:rPr>
                        <a:t>PSP Senwamokgope</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03</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03</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20"/>
                  </a:ext>
                </a:extLst>
              </a:tr>
              <a:tr h="181466">
                <a:tc vMerge="1">
                  <a:txBody>
                    <a:bodyPr/>
                    <a:lstStyle/>
                    <a:p>
                      <a:pPr algn="l" fontAlgn="b"/>
                      <a:endParaRPr lang="en-US" sz="1200" b="0" i="0" u="none" strike="noStrike" dirty="0">
                        <a:solidFill>
                          <a:srgbClr val="000000"/>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PSP</a:t>
                      </a:r>
                      <a:r>
                        <a:rPr lang="en-US" sz="1200" b="0" i="0" u="none" strike="noStrike" baseline="0" dirty="0" smtClean="0">
                          <a:solidFill>
                            <a:schemeClr val="tx1"/>
                          </a:solidFill>
                          <a:effectLst/>
                          <a:latin typeface="Arial"/>
                        </a:rPr>
                        <a:t> Hlaneki</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02</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02</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21"/>
                  </a:ext>
                </a:extLst>
              </a:tr>
              <a:tr h="181466">
                <a:tc rowSpan="7">
                  <a:txBody>
                    <a:bodyPr/>
                    <a:lstStyle/>
                    <a:p>
                      <a:pPr algn="ctr" fontAlgn="b"/>
                      <a:r>
                        <a:rPr lang="en-US" sz="1200" b="1" i="0" u="none" strike="noStrike" dirty="0" smtClean="0">
                          <a:solidFill>
                            <a:srgbClr val="000000"/>
                          </a:solidFill>
                          <a:effectLst/>
                          <a:latin typeface="Arial"/>
                        </a:rPr>
                        <a:t>Sekhukhune (7)</a:t>
                      </a:r>
                      <a:endParaRPr lang="en-US" sz="1200" b="1" i="0" u="none" strike="noStrike" dirty="0">
                        <a:solidFill>
                          <a:srgbClr val="000000"/>
                        </a:solidFill>
                        <a:effectLst/>
                        <a:latin typeface="Arial"/>
                      </a:endParaRPr>
                    </a:p>
                  </a:txBody>
                  <a:tcPr marL="9527" marR="9527" marT="95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DMO</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02</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02</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22"/>
                  </a:ext>
                </a:extLst>
              </a:tr>
              <a:tr h="181466">
                <a:tc vMerge="1">
                  <a:txBody>
                    <a:bodyPr/>
                    <a:lstStyle/>
                    <a:p>
                      <a:pPr algn="ctr" fontAlgn="b"/>
                      <a:endParaRPr lang="en-US" sz="1200" b="1" i="0" u="none" strike="noStrike" dirty="0">
                        <a:solidFill>
                          <a:srgbClr val="000000"/>
                        </a:solidFill>
                        <a:effectLst/>
                        <a:latin typeface="Arial"/>
                      </a:endParaRPr>
                    </a:p>
                  </a:txBody>
                  <a:tcPr marL="9527" marR="9527" marT="95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Jane Furse </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26</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26</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23"/>
                  </a:ext>
                </a:extLst>
              </a:tr>
              <a:tr h="181466">
                <a:tc vMerge="1">
                  <a:txBody>
                    <a:bodyPr/>
                    <a:lstStyle/>
                    <a:p>
                      <a:pPr algn="ctr" fontAlgn="b"/>
                      <a:endParaRPr lang="en-US" sz="1200" b="1" i="0" u="none" strike="noStrike" dirty="0">
                        <a:solidFill>
                          <a:srgbClr val="000000"/>
                        </a:solidFill>
                        <a:effectLst/>
                        <a:latin typeface="Arial"/>
                      </a:endParaRPr>
                    </a:p>
                  </a:txBody>
                  <a:tcPr marL="9527" marR="9527" marT="95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Groblersdal </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23</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23</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24"/>
                  </a:ext>
                </a:extLst>
              </a:tr>
              <a:tr h="181466">
                <a:tc vMerge="1">
                  <a:txBody>
                    <a:bodyPr/>
                    <a:lstStyle/>
                    <a:p>
                      <a:pPr algn="ctr" fontAlgn="b"/>
                      <a:endParaRPr lang="en-US" sz="1200" b="1" i="0" u="none" strike="noStrike" dirty="0">
                        <a:solidFill>
                          <a:srgbClr val="000000"/>
                        </a:solidFill>
                        <a:effectLst/>
                        <a:latin typeface="Arial"/>
                      </a:endParaRPr>
                    </a:p>
                  </a:txBody>
                  <a:tcPr marL="9527" marR="9527" marT="95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Nebo</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11</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11</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25"/>
                  </a:ext>
                </a:extLst>
              </a:tr>
              <a:tr h="181466">
                <a:tc vMerge="1">
                  <a:txBody>
                    <a:bodyPr/>
                    <a:lstStyle/>
                    <a:p>
                      <a:pPr algn="ctr" fontAlgn="b"/>
                      <a:endParaRPr lang="en-US" sz="1200" b="1" i="0" u="none" strike="noStrike" dirty="0">
                        <a:solidFill>
                          <a:srgbClr val="000000"/>
                        </a:solidFill>
                        <a:effectLst/>
                        <a:latin typeface="Arial"/>
                      </a:endParaRPr>
                    </a:p>
                  </a:txBody>
                  <a:tcPr marL="9527" marR="9527" marT="95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PSP Praktiseer</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12</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12</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26"/>
                  </a:ext>
                </a:extLst>
              </a:tr>
              <a:tr h="181466">
                <a:tc vMerge="1">
                  <a:txBody>
                    <a:bodyPr/>
                    <a:lstStyle/>
                    <a:p>
                      <a:pPr algn="ctr" fontAlgn="b"/>
                      <a:endParaRPr lang="en-US" sz="1200" b="1" i="0" u="none" strike="noStrike" dirty="0">
                        <a:solidFill>
                          <a:srgbClr val="000000"/>
                        </a:solidFill>
                        <a:effectLst/>
                        <a:latin typeface="Arial"/>
                      </a:endParaRPr>
                    </a:p>
                  </a:txBody>
                  <a:tcPr marL="9527" marR="9527" marT="95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PSP Sekhukhune</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04</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04</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27"/>
                  </a:ext>
                </a:extLst>
              </a:tr>
              <a:tr h="181466">
                <a:tc vMerge="1">
                  <a:txBody>
                    <a:bodyPr/>
                    <a:lstStyle/>
                    <a:p>
                      <a:pPr algn="ctr" fontAlgn="b"/>
                      <a:endParaRPr lang="en-US" sz="1200" b="1" i="0" u="none" strike="noStrike" dirty="0">
                        <a:solidFill>
                          <a:srgbClr val="000000"/>
                        </a:solidFill>
                        <a:effectLst/>
                        <a:latin typeface="Arial"/>
                      </a:endParaRPr>
                    </a:p>
                  </a:txBody>
                  <a:tcPr marL="9527" marR="9527" marT="95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PSP Fetakgomo</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04</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04</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28"/>
                  </a:ext>
                </a:extLst>
              </a:tr>
            </a:tbl>
          </a:graphicData>
        </a:graphic>
      </p:graphicFrame>
    </p:spTree>
    <p:extLst>
      <p:ext uri="{BB962C8B-B14F-4D97-AF65-F5344CB8AC3E}">
        <p14:creationId xmlns:p14="http://schemas.microsoft.com/office/powerpoint/2010/main" xmlns="" val="347394778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76200"/>
            <a:ext cx="8229600" cy="228600"/>
          </a:xfrm>
        </p:spPr>
        <p:txBody>
          <a:bodyPr>
            <a:noAutofit/>
          </a:bodyPr>
          <a:lstStyle/>
          <a:p>
            <a:r>
              <a:rPr lang="en-US" sz="2000" b="1" dirty="0" smtClean="0">
                <a:latin typeface="Arial" panose="020B0604020202020204" pitchFamily="34" charset="0"/>
                <a:cs typeface="Arial" panose="020B0604020202020204" pitchFamily="34" charset="0"/>
              </a:rPr>
              <a:t>CAPACITY LEVELS </a:t>
            </a:r>
          </a:p>
        </p:txBody>
      </p:sp>
      <p:graphicFrame>
        <p:nvGraphicFramePr>
          <p:cNvPr id="3" name="Table 2"/>
          <p:cNvGraphicFramePr>
            <a:graphicFrameLocks noGrp="1"/>
          </p:cNvGraphicFramePr>
          <p:nvPr>
            <p:extLst>
              <p:ext uri="{D42A27DB-BD31-4B8C-83A1-F6EECF244321}">
                <p14:modId xmlns:p14="http://schemas.microsoft.com/office/powerpoint/2010/main" xmlns="" val="3166423887"/>
              </p:ext>
            </p:extLst>
          </p:nvPr>
        </p:nvGraphicFramePr>
        <p:xfrm>
          <a:off x="228600" y="458738"/>
          <a:ext cx="8534400" cy="4281028"/>
        </p:xfrm>
        <a:graphic>
          <a:graphicData uri="http://schemas.openxmlformats.org/drawingml/2006/table">
            <a:tbl>
              <a:tblPr/>
              <a:tblGrid>
                <a:gridCol w="1698657">
                  <a:extLst>
                    <a:ext uri="{9D8B030D-6E8A-4147-A177-3AD203B41FA5}">
                      <a16:colId xmlns:a16="http://schemas.microsoft.com/office/drawing/2014/main" xmlns="" val="20000"/>
                    </a:ext>
                  </a:extLst>
                </a:gridCol>
                <a:gridCol w="1860555">
                  <a:extLst>
                    <a:ext uri="{9D8B030D-6E8A-4147-A177-3AD203B41FA5}">
                      <a16:colId xmlns:a16="http://schemas.microsoft.com/office/drawing/2014/main" xmlns="" val="20001"/>
                    </a:ext>
                  </a:extLst>
                </a:gridCol>
                <a:gridCol w="1603573">
                  <a:extLst>
                    <a:ext uri="{9D8B030D-6E8A-4147-A177-3AD203B41FA5}">
                      <a16:colId xmlns:a16="http://schemas.microsoft.com/office/drawing/2014/main" xmlns="" val="20002"/>
                    </a:ext>
                  </a:extLst>
                </a:gridCol>
                <a:gridCol w="945697">
                  <a:extLst>
                    <a:ext uri="{9D8B030D-6E8A-4147-A177-3AD203B41FA5}">
                      <a16:colId xmlns:a16="http://schemas.microsoft.com/office/drawing/2014/main" xmlns="" val="20003"/>
                    </a:ext>
                  </a:extLst>
                </a:gridCol>
                <a:gridCol w="1141004">
                  <a:extLst>
                    <a:ext uri="{9D8B030D-6E8A-4147-A177-3AD203B41FA5}">
                      <a16:colId xmlns:a16="http://schemas.microsoft.com/office/drawing/2014/main" xmlns="" val="20004"/>
                    </a:ext>
                  </a:extLst>
                </a:gridCol>
                <a:gridCol w="1284914">
                  <a:extLst>
                    <a:ext uri="{9D8B030D-6E8A-4147-A177-3AD203B41FA5}">
                      <a16:colId xmlns:a16="http://schemas.microsoft.com/office/drawing/2014/main" xmlns="" val="20005"/>
                    </a:ext>
                  </a:extLst>
                </a:gridCol>
              </a:tblGrid>
              <a:tr h="36012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Arial" charset="0"/>
                          <a:cs typeface="Arial" charset="0"/>
                        </a:rPr>
                        <a:t>Districts</a:t>
                      </a:r>
                      <a:endParaRPr kumimoji="0" lang="en-ZA" sz="1100" b="1" i="0" u="none" strike="noStrike" cap="none" normalizeH="0" baseline="0" dirty="0" smtClean="0">
                        <a:ln>
                          <a:noFill/>
                        </a:ln>
                        <a:solidFill>
                          <a:srgbClr val="000000"/>
                        </a:solidFill>
                        <a:effectLst/>
                        <a:latin typeface="Arial" charset="0"/>
                        <a:cs typeface="Arial" charset="0"/>
                      </a:endParaRPr>
                    </a:p>
                  </a:txBody>
                  <a:tcPr marL="4853" marR="4853" marT="485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dirty="0" smtClean="0">
                          <a:ln>
                            <a:noFill/>
                          </a:ln>
                          <a:solidFill>
                            <a:srgbClr val="000000"/>
                          </a:solidFill>
                          <a:effectLst/>
                          <a:latin typeface="Arial" charset="0"/>
                          <a:cs typeface="Arial" charset="0"/>
                        </a:rPr>
                        <a:t>Offices</a:t>
                      </a:r>
                    </a:p>
                  </a:txBody>
                  <a:tcPr marL="4853" marR="4853" marT="485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dirty="0" smtClean="0">
                          <a:ln>
                            <a:noFill/>
                          </a:ln>
                          <a:solidFill>
                            <a:srgbClr val="000000"/>
                          </a:solidFill>
                          <a:effectLst/>
                          <a:latin typeface="Arial" charset="0"/>
                          <a:cs typeface="Arial" charset="0"/>
                        </a:rPr>
                        <a:t>Establishment </a:t>
                      </a:r>
                    </a:p>
                  </a:txBody>
                  <a:tcPr marL="4853" marR="4853" marT="485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ZA" sz="1100" b="1" i="0" u="none" strike="noStrike" cap="none" normalizeH="0" baseline="0" dirty="0" smtClean="0">
                          <a:ln>
                            <a:noFill/>
                          </a:ln>
                          <a:solidFill>
                            <a:srgbClr val="000000"/>
                          </a:solidFill>
                          <a:effectLst/>
                          <a:latin typeface="Arial" charset="0"/>
                          <a:cs typeface="Arial" charset="0"/>
                        </a:rPr>
                        <a:t>Filled</a:t>
                      </a:r>
                    </a:p>
                  </a:txBody>
                  <a:tcPr marL="4853" marR="4853" marT="4858"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1" i="0" u="none" strike="noStrike" cap="none" normalizeH="0" baseline="0" dirty="0" smtClean="0">
                          <a:ln>
                            <a:noFill/>
                          </a:ln>
                          <a:solidFill>
                            <a:srgbClr val="000000"/>
                          </a:solidFill>
                          <a:effectLst/>
                          <a:latin typeface="Arial" charset="0"/>
                          <a:cs typeface="Arial" charset="0"/>
                        </a:rPr>
                        <a:t>Interns </a:t>
                      </a:r>
                      <a:endParaRPr kumimoji="0" lang="en-ZA" sz="1100" b="1" i="0" u="none" strike="noStrike" cap="none" normalizeH="0" baseline="0" dirty="0" smtClean="0">
                        <a:ln>
                          <a:noFill/>
                        </a:ln>
                        <a:solidFill>
                          <a:srgbClr val="000000"/>
                        </a:solidFill>
                        <a:effectLst/>
                        <a:latin typeface="Arial" charset="0"/>
                        <a:cs typeface="Arial" charset="0"/>
                      </a:endParaRPr>
                    </a:p>
                  </a:txBody>
                  <a:tcPr marL="4853" marR="4853" marT="4856"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ZA" sz="1100" b="1" i="0" u="none" strike="noStrike" cap="none" normalizeH="0" baseline="0" dirty="0" smtClean="0">
                          <a:ln>
                            <a:noFill/>
                          </a:ln>
                          <a:solidFill>
                            <a:srgbClr val="000000"/>
                          </a:solidFill>
                          <a:effectLst/>
                          <a:latin typeface="Arial" charset="0"/>
                          <a:cs typeface="Arial" charset="0"/>
                        </a:rPr>
                        <a:t>Funded &amp; Vacant</a:t>
                      </a:r>
                    </a:p>
                  </a:txBody>
                  <a:tcPr marL="4853" marR="4853" marT="4856"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181466">
                <a:tc rowSpan="13">
                  <a:txBody>
                    <a:bodyPr/>
                    <a:lstStyle/>
                    <a:p>
                      <a:pPr algn="ctr" fontAlgn="b"/>
                      <a:r>
                        <a:rPr lang="en-US" sz="1200" b="1" i="0" u="none" strike="noStrike" dirty="0" smtClean="0">
                          <a:solidFill>
                            <a:srgbClr val="000000"/>
                          </a:solidFill>
                          <a:effectLst/>
                          <a:latin typeface="Arial"/>
                        </a:rPr>
                        <a:t>Vhembe (12)</a:t>
                      </a:r>
                      <a:endParaRPr lang="en-US" sz="1200" b="1" i="0" u="none" strike="noStrike" dirty="0">
                        <a:solidFill>
                          <a:srgbClr val="000000"/>
                        </a:solidFill>
                        <a:effectLst/>
                        <a:latin typeface="Arial"/>
                      </a:endParaRPr>
                    </a:p>
                  </a:txBody>
                  <a:tcPr marL="9527" marR="9527" marT="95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l" fontAlgn="b"/>
                      <a:r>
                        <a:rPr lang="en-US" sz="1200" b="0" i="0" u="none" strike="noStrike" dirty="0" smtClean="0">
                          <a:solidFill>
                            <a:schemeClr val="tx1"/>
                          </a:solidFill>
                          <a:effectLst/>
                          <a:latin typeface="Arial"/>
                        </a:rPr>
                        <a:t>DMO</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fontAlgn="b"/>
                      <a:r>
                        <a:rPr lang="en-US" sz="1200" b="0" i="0" u="none" strike="noStrike" dirty="0" smtClean="0">
                          <a:solidFill>
                            <a:schemeClr val="tx1"/>
                          </a:solidFill>
                          <a:effectLst/>
                          <a:latin typeface="Arial"/>
                        </a:rPr>
                        <a:t>02</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fontAlgn="b"/>
                      <a:r>
                        <a:rPr lang="en-US" sz="1200" b="0" i="0" u="none" strike="noStrike" dirty="0" smtClean="0">
                          <a:solidFill>
                            <a:schemeClr val="tx1"/>
                          </a:solidFill>
                          <a:effectLst/>
                          <a:latin typeface="Arial"/>
                        </a:rPr>
                        <a:t>02</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1"/>
                  </a:ext>
                </a:extLst>
              </a:tr>
              <a:tr h="206941">
                <a:tc vMerge="1">
                  <a:txBody>
                    <a:bodyPr/>
                    <a:lstStyle/>
                    <a:p>
                      <a:endParaRPr lang="en-ZA"/>
                    </a:p>
                  </a:txBody>
                  <a:tcPr/>
                </a:tc>
                <a:tc>
                  <a:txBody>
                    <a:bodyPr/>
                    <a:lstStyle/>
                    <a:p>
                      <a:pPr algn="l" fontAlgn="b"/>
                      <a:r>
                        <a:rPr lang="en-US" sz="1200" b="0" i="0" u="none" strike="noStrike" dirty="0" smtClean="0">
                          <a:solidFill>
                            <a:schemeClr val="tx1"/>
                          </a:solidFill>
                          <a:effectLst/>
                          <a:latin typeface="Arial"/>
                        </a:rPr>
                        <a:t>Thohoyandou </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52</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52</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2"/>
                  </a:ext>
                </a:extLst>
              </a:tr>
              <a:tr h="206941">
                <a:tc vMerge="1">
                  <a:txBody>
                    <a:bodyPr/>
                    <a:lstStyle/>
                    <a:p>
                      <a:endParaRPr lang="en-ZA"/>
                    </a:p>
                  </a:txBody>
                  <a:tcPr/>
                </a:tc>
                <a:tc>
                  <a:txBody>
                    <a:bodyPr/>
                    <a:lstStyle/>
                    <a:p>
                      <a:pPr algn="l" fontAlgn="b"/>
                      <a:r>
                        <a:rPr lang="en-US" sz="1200" b="0" i="0" u="none" strike="noStrike" dirty="0" smtClean="0">
                          <a:solidFill>
                            <a:schemeClr val="tx1"/>
                          </a:solidFill>
                          <a:effectLst/>
                          <a:latin typeface="Arial"/>
                        </a:rPr>
                        <a:t>Vuwani</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16</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16</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3"/>
                  </a:ext>
                </a:extLst>
              </a:tr>
              <a:tr h="206941">
                <a:tc vMerge="1">
                  <a:txBody>
                    <a:bodyPr/>
                    <a:lstStyle/>
                    <a:p>
                      <a:endParaRPr lang="en-ZA"/>
                    </a:p>
                  </a:txBody>
                  <a:tcPr/>
                </a:tc>
                <a:tc>
                  <a:txBody>
                    <a:bodyPr/>
                    <a:lstStyle/>
                    <a:p>
                      <a:pPr algn="l" fontAlgn="b"/>
                      <a:r>
                        <a:rPr lang="en-US" sz="1200" b="0" i="0" u="none" strike="noStrike" dirty="0" smtClean="0">
                          <a:solidFill>
                            <a:schemeClr val="tx1"/>
                          </a:solidFill>
                          <a:effectLst/>
                          <a:latin typeface="Arial"/>
                        </a:rPr>
                        <a:t>Makhado</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31</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31</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4"/>
                  </a:ext>
                </a:extLst>
              </a:tr>
              <a:tr h="206941">
                <a:tc vMerge="1">
                  <a:txBody>
                    <a:bodyPr/>
                    <a:lstStyle/>
                    <a:p>
                      <a:endParaRPr lang="en-ZA"/>
                    </a:p>
                  </a:txBody>
                  <a:tcPr/>
                </a:tc>
                <a:tc>
                  <a:txBody>
                    <a:bodyPr/>
                    <a:lstStyle/>
                    <a:p>
                      <a:pPr algn="l" fontAlgn="b"/>
                      <a:r>
                        <a:rPr lang="en-US" sz="1200" b="0" i="0" u="none" strike="noStrike" dirty="0" smtClean="0">
                          <a:solidFill>
                            <a:schemeClr val="tx1"/>
                          </a:solidFill>
                          <a:effectLst/>
                          <a:latin typeface="Arial"/>
                        </a:rPr>
                        <a:t>Musina</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19</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19</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5"/>
                  </a:ext>
                </a:extLst>
              </a:tr>
              <a:tr h="206941">
                <a:tc vMerge="1">
                  <a:txBody>
                    <a:bodyPr/>
                    <a:lstStyle/>
                    <a:p>
                      <a:pPr algn="l" fontAlgn="b"/>
                      <a:endParaRPr lang="en-US" sz="1200" b="0" i="0" u="none" strike="noStrike" dirty="0">
                        <a:solidFill>
                          <a:srgbClr val="000000"/>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l" fontAlgn="b"/>
                      <a:r>
                        <a:rPr lang="en-US" sz="1200" b="0" i="0" u="none" strike="noStrike" dirty="0" smtClean="0">
                          <a:solidFill>
                            <a:schemeClr val="tx1"/>
                          </a:solidFill>
                          <a:effectLst/>
                          <a:latin typeface="Arial"/>
                        </a:rPr>
                        <a:t>Dzanani</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fontAlgn="b"/>
                      <a:r>
                        <a:rPr lang="en-US" sz="1200" b="0" i="0" u="none" strike="noStrike" dirty="0" smtClean="0">
                          <a:solidFill>
                            <a:schemeClr val="tx1"/>
                          </a:solidFill>
                          <a:effectLst/>
                          <a:latin typeface="Arial"/>
                        </a:rPr>
                        <a:t>22</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fontAlgn="b"/>
                      <a:r>
                        <a:rPr lang="en-US" sz="1200" b="0" i="0" u="none" strike="noStrike" dirty="0" smtClean="0">
                          <a:solidFill>
                            <a:schemeClr val="tx1"/>
                          </a:solidFill>
                          <a:effectLst/>
                          <a:latin typeface="Arial"/>
                        </a:rPr>
                        <a:t>22</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6"/>
                  </a:ext>
                </a:extLst>
              </a:tr>
              <a:tr h="181466">
                <a:tc vMerge="1">
                  <a:txBody>
                    <a:bodyPr/>
                    <a:lstStyle/>
                    <a:p>
                      <a:pPr algn="l" fontAlgn="b"/>
                      <a:endParaRPr lang="en-US" sz="1200" b="0" i="0" u="none" strike="noStrike" dirty="0">
                        <a:solidFill>
                          <a:srgbClr val="000000"/>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Malamulele</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21</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21</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7"/>
                  </a:ext>
                </a:extLst>
              </a:tr>
              <a:tr h="181466">
                <a:tc vMerge="1">
                  <a:txBody>
                    <a:bodyPr/>
                    <a:lstStyle/>
                    <a:p>
                      <a:pPr algn="l" fontAlgn="b"/>
                      <a:endParaRPr lang="en-US" sz="1200" b="0" i="0" u="none" strike="noStrike" dirty="0">
                        <a:solidFill>
                          <a:srgbClr val="000000"/>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Mutale</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10</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10</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8"/>
                  </a:ext>
                </a:extLst>
              </a:tr>
              <a:tr h="181466">
                <a:tc vMerge="1">
                  <a:txBody>
                    <a:bodyPr/>
                    <a:lstStyle/>
                    <a:p>
                      <a:pPr algn="l" fontAlgn="b"/>
                      <a:endParaRPr lang="en-US" sz="1200" b="0" i="0" u="none" strike="noStrike" dirty="0">
                        <a:solidFill>
                          <a:srgbClr val="000000"/>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PSP</a:t>
                      </a:r>
                      <a:r>
                        <a:rPr lang="en-US" sz="1200" b="0" i="0" u="none" strike="noStrike" baseline="0" dirty="0" smtClean="0">
                          <a:solidFill>
                            <a:schemeClr val="tx1"/>
                          </a:solidFill>
                          <a:effectLst/>
                          <a:latin typeface="Arial"/>
                        </a:rPr>
                        <a:t> Masisi</a:t>
                      </a:r>
                      <a:r>
                        <a:rPr lang="en-US" sz="1200" b="0" i="0" u="none" strike="noStrike" dirty="0" smtClean="0">
                          <a:solidFill>
                            <a:schemeClr val="tx1"/>
                          </a:solidFill>
                          <a:effectLst/>
                          <a:latin typeface="Arial"/>
                        </a:rPr>
                        <a:t> </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03</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03</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9"/>
                  </a:ext>
                </a:extLst>
              </a:tr>
              <a:tr h="181466">
                <a:tc vMerge="1">
                  <a:txBody>
                    <a:bodyPr/>
                    <a:lstStyle/>
                    <a:p>
                      <a:endParaRPr lang="en-ZA"/>
                    </a:p>
                  </a:txBody>
                  <a:tcPr/>
                </a:tc>
                <a:tc>
                  <a:txBody>
                    <a:bodyPr/>
                    <a:lstStyle/>
                    <a:p>
                      <a:pPr algn="l" fontAlgn="b"/>
                      <a:r>
                        <a:rPr lang="en-US" sz="1200" b="0" i="0" u="none" strike="noStrike" dirty="0" smtClean="0">
                          <a:solidFill>
                            <a:schemeClr val="tx1"/>
                          </a:solidFill>
                          <a:effectLst/>
                          <a:latin typeface="Arial"/>
                        </a:rPr>
                        <a:t>PSP Makuya</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03</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03</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0"/>
                  </a:ext>
                </a:extLst>
              </a:tr>
              <a:tr h="181466">
                <a:tc vMerge="1">
                  <a:txBody>
                    <a:bodyPr/>
                    <a:lstStyle/>
                    <a:p>
                      <a:endParaRPr lang="en-ZA"/>
                    </a:p>
                  </a:txBody>
                  <a:tcPr/>
                </a:tc>
                <a:tc>
                  <a:txBody>
                    <a:bodyPr/>
                    <a:lstStyle/>
                    <a:p>
                      <a:pPr algn="l" fontAlgn="b"/>
                      <a:r>
                        <a:rPr lang="en-US" sz="1200" b="0" i="0" u="none" strike="noStrike" dirty="0" smtClean="0">
                          <a:solidFill>
                            <a:schemeClr val="tx1"/>
                          </a:solidFill>
                          <a:effectLst/>
                          <a:latin typeface="Arial"/>
                        </a:rPr>
                        <a:t>PSP Elim</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07</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07</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1"/>
                  </a:ext>
                </a:extLst>
              </a:tr>
              <a:tr h="181466">
                <a:tc vMerge="1">
                  <a:txBody>
                    <a:bodyPr/>
                    <a:lstStyle/>
                    <a:p>
                      <a:endParaRPr lang="en-ZA"/>
                    </a:p>
                  </a:txBody>
                  <a:tcPr/>
                </a:tc>
                <a:tc>
                  <a:txBody>
                    <a:bodyPr/>
                    <a:lstStyle/>
                    <a:p>
                      <a:pPr algn="l" fontAlgn="b"/>
                      <a:r>
                        <a:rPr lang="en-US" sz="1200" b="0" i="0" u="none" strike="noStrike" dirty="0" smtClean="0">
                          <a:solidFill>
                            <a:schemeClr val="tx1"/>
                          </a:solidFill>
                          <a:effectLst/>
                          <a:latin typeface="Arial"/>
                        </a:rPr>
                        <a:t>PSP Tshakhuma</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02</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02</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2"/>
                  </a:ext>
                </a:extLst>
              </a:tr>
              <a:tr h="181466">
                <a:tc vMerge="1">
                  <a:txBody>
                    <a:bodyPr/>
                    <a:lstStyle/>
                    <a:p>
                      <a:endParaRPr lang="en-ZA"/>
                    </a:p>
                  </a:txBody>
                  <a:tcPr/>
                </a:tc>
                <a:tc>
                  <a:txBody>
                    <a:bodyPr/>
                    <a:lstStyle/>
                    <a:p>
                      <a:pPr algn="l" fontAlgn="b"/>
                      <a:r>
                        <a:rPr lang="en-US" sz="1200" b="0" i="0" u="none" strike="noStrike" dirty="0" smtClean="0">
                          <a:solidFill>
                            <a:schemeClr val="tx1"/>
                          </a:solidFill>
                          <a:effectLst/>
                          <a:latin typeface="Arial"/>
                        </a:rPr>
                        <a:t>PSP Bungeni</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02</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02</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3"/>
                  </a:ext>
                </a:extLst>
              </a:tr>
              <a:tr h="181466">
                <a:tc rowSpan="7">
                  <a:txBody>
                    <a:bodyPr/>
                    <a:lstStyle/>
                    <a:p>
                      <a:pPr algn="ctr" fontAlgn="b"/>
                      <a:r>
                        <a:rPr lang="en-US" sz="1200" b="1" i="0" u="none" strike="noStrike" dirty="0" smtClean="0">
                          <a:solidFill>
                            <a:srgbClr val="000000"/>
                          </a:solidFill>
                          <a:effectLst/>
                          <a:latin typeface="Arial"/>
                        </a:rPr>
                        <a:t>Waterberg (7)</a:t>
                      </a:r>
                      <a:endParaRPr lang="en-US" sz="1200" b="1" i="0" u="none" strike="noStrike" dirty="0">
                        <a:solidFill>
                          <a:srgbClr val="000000"/>
                        </a:solidFill>
                        <a:effectLst/>
                        <a:latin typeface="Arial"/>
                      </a:endParaRPr>
                    </a:p>
                  </a:txBody>
                  <a:tcPr marL="9527" marR="9527" marT="95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DMO</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03</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03</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4"/>
                  </a:ext>
                </a:extLst>
              </a:tr>
              <a:tr h="181466">
                <a:tc vMerge="1">
                  <a:txBody>
                    <a:bodyPr/>
                    <a:lstStyle/>
                    <a:p>
                      <a:pPr algn="l" fontAlgn="b"/>
                      <a:endParaRPr lang="en-US" sz="1200" b="0" i="0" u="none" strike="noStrike" dirty="0">
                        <a:solidFill>
                          <a:srgbClr val="000000"/>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Mokopane</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29</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29</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5"/>
                  </a:ext>
                </a:extLst>
              </a:tr>
              <a:tr h="181466">
                <a:tc vMerge="1">
                  <a:txBody>
                    <a:bodyPr/>
                    <a:lstStyle/>
                    <a:p>
                      <a:pPr algn="l" fontAlgn="b"/>
                      <a:endParaRPr lang="en-US" sz="1200" b="0" i="0" u="none" strike="noStrike" dirty="0">
                        <a:solidFill>
                          <a:srgbClr val="000000"/>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Lephalale</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20</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20</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6"/>
                  </a:ext>
                </a:extLst>
              </a:tr>
              <a:tr h="181466">
                <a:tc vMerge="1">
                  <a:txBody>
                    <a:bodyPr/>
                    <a:lstStyle/>
                    <a:p>
                      <a:pPr algn="l" fontAlgn="b"/>
                      <a:endParaRPr lang="en-US" sz="1200" b="0" i="0" u="none" strike="noStrike" dirty="0">
                        <a:solidFill>
                          <a:srgbClr val="000000"/>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Modimolle</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12</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12</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7"/>
                  </a:ext>
                </a:extLst>
              </a:tr>
              <a:tr h="181466">
                <a:tc vMerge="1">
                  <a:txBody>
                    <a:bodyPr/>
                    <a:lstStyle/>
                    <a:p>
                      <a:pPr algn="l" fontAlgn="b"/>
                      <a:endParaRPr lang="en-US" sz="1200" b="0" i="0" u="none" strike="noStrike" dirty="0">
                        <a:solidFill>
                          <a:srgbClr val="000000"/>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Thabazimbi</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07</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07</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8"/>
                  </a:ext>
                </a:extLst>
              </a:tr>
              <a:tr h="181466">
                <a:tc vMerge="1">
                  <a:txBody>
                    <a:bodyPr/>
                    <a:lstStyle/>
                    <a:p>
                      <a:endParaRPr lang="en-ZA"/>
                    </a:p>
                  </a:txBody>
                  <a:tcPr/>
                </a:tc>
                <a:tc>
                  <a:txBody>
                    <a:bodyPr/>
                    <a:lstStyle/>
                    <a:p>
                      <a:pPr algn="l" fontAlgn="b"/>
                      <a:r>
                        <a:rPr lang="en-US" sz="1200" b="0" i="0" u="none" strike="noStrike" dirty="0" smtClean="0">
                          <a:solidFill>
                            <a:schemeClr val="tx1"/>
                          </a:solidFill>
                          <a:effectLst/>
                          <a:latin typeface="Arial"/>
                        </a:rPr>
                        <a:t>PSP Bela Bela</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03</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03</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9"/>
                  </a:ext>
                </a:extLst>
              </a:tr>
              <a:tr h="181466">
                <a:tc vMerge="1">
                  <a:txBody>
                    <a:bodyPr/>
                    <a:lstStyle/>
                    <a:p>
                      <a:pPr algn="l" fontAlgn="b"/>
                      <a:endParaRPr lang="en-US" sz="1200" b="0" i="0" u="none" strike="noStrike" dirty="0">
                        <a:solidFill>
                          <a:srgbClr val="000000"/>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l" fontAlgn="b"/>
                      <a:r>
                        <a:rPr lang="en-US" sz="1200" b="0" i="0" u="none" strike="noStrike" dirty="0" smtClean="0">
                          <a:solidFill>
                            <a:schemeClr val="tx1"/>
                          </a:solidFill>
                          <a:effectLst/>
                          <a:latin typeface="Arial"/>
                        </a:rPr>
                        <a:t>PSP Mookgopong</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03</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US" sz="1200" b="0" i="0" u="none" strike="noStrike" dirty="0" smtClean="0">
                          <a:solidFill>
                            <a:schemeClr val="tx1"/>
                          </a:solidFill>
                          <a:effectLst/>
                          <a:latin typeface="Arial"/>
                        </a:rPr>
                        <a:t>03</a:t>
                      </a:r>
                      <a:endParaRPr lang="en-US" sz="1200" b="0" i="0" u="none" strike="noStrike" dirty="0">
                        <a:solidFill>
                          <a:schemeClr val="tx1"/>
                        </a:solidFill>
                        <a:effectLst/>
                        <a:latin typeface="Arial"/>
                      </a:endParaRPr>
                    </a:p>
                  </a:txBody>
                  <a:tcPr marL="9527" marR="9527" marT="95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0</a:t>
                      </a:r>
                    </a:p>
                  </a:txBody>
                  <a:tcPr marL="9525" marR="9525" marT="953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20"/>
                  </a:ext>
                </a:extLst>
              </a:tr>
            </a:tbl>
          </a:graphicData>
        </a:graphic>
      </p:graphicFrame>
    </p:spTree>
    <p:extLst>
      <p:ext uri="{BB962C8B-B14F-4D97-AF65-F5344CB8AC3E}">
        <p14:creationId xmlns:p14="http://schemas.microsoft.com/office/powerpoint/2010/main" xmlns="" val="268257763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304800"/>
            <a:ext cx="8229600" cy="377588"/>
          </a:xfrm>
        </p:spPr>
        <p:txBody>
          <a:bodyPr>
            <a:noAutofit/>
          </a:bodyPr>
          <a:lstStyle/>
          <a:p>
            <a:r>
              <a:rPr lang="en-US" sz="2000" b="1" dirty="0" smtClean="0">
                <a:latin typeface="Arial" panose="020B0604020202020204" pitchFamily="34" charset="0"/>
                <a:cs typeface="Arial" panose="020B0604020202020204" pitchFamily="34" charset="0"/>
              </a:rPr>
              <a:t>CAPACITY LEVELS </a:t>
            </a:r>
          </a:p>
        </p:txBody>
      </p:sp>
      <p:graphicFrame>
        <p:nvGraphicFramePr>
          <p:cNvPr id="5" name="Table 4"/>
          <p:cNvGraphicFramePr>
            <a:graphicFrameLocks noGrp="1"/>
          </p:cNvGraphicFramePr>
          <p:nvPr>
            <p:extLst>
              <p:ext uri="{D42A27DB-BD31-4B8C-83A1-F6EECF244321}">
                <p14:modId xmlns:p14="http://schemas.microsoft.com/office/powerpoint/2010/main" xmlns="" val="4020534474"/>
              </p:ext>
            </p:extLst>
          </p:nvPr>
        </p:nvGraphicFramePr>
        <p:xfrm>
          <a:off x="228030" y="960748"/>
          <a:ext cx="8724901" cy="2360210"/>
        </p:xfrm>
        <a:graphic>
          <a:graphicData uri="http://schemas.openxmlformats.org/drawingml/2006/table">
            <a:tbl>
              <a:tblPr/>
              <a:tblGrid>
                <a:gridCol w="2810793">
                  <a:extLst>
                    <a:ext uri="{9D8B030D-6E8A-4147-A177-3AD203B41FA5}">
                      <a16:colId xmlns:a16="http://schemas.microsoft.com/office/drawing/2014/main" xmlns="" val="20000"/>
                    </a:ext>
                  </a:extLst>
                </a:gridCol>
                <a:gridCol w="1844184">
                  <a:extLst>
                    <a:ext uri="{9D8B030D-6E8A-4147-A177-3AD203B41FA5}">
                      <a16:colId xmlns:a16="http://schemas.microsoft.com/office/drawing/2014/main" xmlns="" val="20001"/>
                    </a:ext>
                  </a:extLst>
                </a:gridCol>
                <a:gridCol w="2098554">
                  <a:extLst>
                    <a:ext uri="{9D8B030D-6E8A-4147-A177-3AD203B41FA5}">
                      <a16:colId xmlns:a16="http://schemas.microsoft.com/office/drawing/2014/main" xmlns="" val="20002"/>
                    </a:ext>
                  </a:extLst>
                </a:gridCol>
                <a:gridCol w="1971370">
                  <a:extLst>
                    <a:ext uri="{9D8B030D-6E8A-4147-A177-3AD203B41FA5}">
                      <a16:colId xmlns:a16="http://schemas.microsoft.com/office/drawing/2014/main" xmlns="" val="20003"/>
                    </a:ext>
                  </a:extLst>
                </a:gridCol>
              </a:tblGrid>
              <a:tr h="301080">
                <a:tc gridSpan="4">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000" b="1" i="0" u="none" strike="noStrike" cap="none" normalizeH="0" baseline="0" dirty="0" smtClean="0">
                          <a:ln>
                            <a:noFill/>
                          </a:ln>
                          <a:solidFill>
                            <a:schemeClr val="tx1"/>
                          </a:solidFill>
                          <a:effectLst/>
                          <a:latin typeface="Arial" pitchFamily="34" charset="0"/>
                          <a:cs typeface="Arial" pitchFamily="34" charset="0"/>
                        </a:rPr>
                        <a:t>SUMMARY OF PROVINCE (as at 31 July 2019)</a:t>
                      </a: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endParaRPr kumimoji="0" lang="en-ZA" sz="1200" b="1" i="0" u="none" strike="noStrike" cap="none" normalizeH="0" baseline="0" dirty="0" smtClean="0">
                        <a:ln>
                          <a:noFill/>
                        </a:ln>
                        <a:solidFill>
                          <a:srgbClr val="000000"/>
                        </a:solidFill>
                        <a:effectLst/>
                        <a:latin typeface="Arial" charset="0"/>
                        <a:cs typeface="Arial" charset="0"/>
                      </a:endParaRPr>
                    </a:p>
                  </a:txBody>
                  <a:tcPr marL="4854" marR="4854" marT="485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ZA" sz="1200" b="1" i="0" u="none" strike="noStrike" cap="none" normalizeH="0" baseline="0" dirty="0" smtClean="0">
                        <a:ln>
                          <a:noFill/>
                        </a:ln>
                        <a:solidFill>
                          <a:srgbClr val="000000"/>
                        </a:solidFill>
                        <a:effectLst/>
                        <a:latin typeface="Arial" charset="0"/>
                        <a:cs typeface="Arial" charset="0"/>
                      </a:endParaRPr>
                    </a:p>
                  </a:txBody>
                  <a:tcPr marL="4854" marR="4854" marT="485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ZA" sz="1200" b="1" i="0" u="none" strike="noStrike" cap="none" normalizeH="0" baseline="0" dirty="0" smtClean="0">
                        <a:ln>
                          <a:noFill/>
                        </a:ln>
                        <a:solidFill>
                          <a:srgbClr val="000000"/>
                        </a:solidFill>
                        <a:effectLst/>
                        <a:latin typeface="Arial" charset="0"/>
                        <a:cs typeface="Arial" charset="0"/>
                      </a:endParaRPr>
                    </a:p>
                  </a:txBody>
                  <a:tcPr marL="4854" marR="4854" marT="485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292872">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ZA" sz="1000" b="1" i="0" u="none" strike="noStrike" cap="none" normalizeH="0" baseline="0" dirty="0" smtClean="0">
                          <a:ln>
                            <a:noFill/>
                          </a:ln>
                          <a:solidFill>
                            <a:schemeClr val="tx1"/>
                          </a:solidFill>
                          <a:effectLst/>
                          <a:latin typeface="Arial" pitchFamily="34" charset="0"/>
                          <a:cs typeface="Arial" pitchFamily="34" charset="0"/>
                        </a:rPr>
                        <a:t>Area</a:t>
                      </a: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ZA" sz="1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Establishment</a:t>
                      </a:r>
                      <a:endParaRPr kumimoji="0" lang="en-ZA" sz="1000" b="1" i="0" u="none" strike="noStrike" cap="none" normalizeH="0" baseline="0" dirty="0" smtClean="0">
                        <a:ln>
                          <a:noFill/>
                        </a:ln>
                        <a:solidFill>
                          <a:schemeClr val="tx1"/>
                        </a:solidFill>
                        <a:effectLst/>
                        <a:latin typeface="Arial" pitchFamily="34" charset="0"/>
                        <a:cs typeface="Arial" pitchFamily="34" charset="0"/>
                      </a:endParaRP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000" b="1" i="0" u="none" strike="noStrike" cap="none" normalizeH="0" baseline="0" dirty="0" smtClean="0">
                          <a:ln>
                            <a:noFill/>
                          </a:ln>
                          <a:solidFill>
                            <a:schemeClr val="tx1"/>
                          </a:solidFill>
                          <a:effectLst/>
                          <a:latin typeface="Arial" pitchFamily="34" charset="0"/>
                          <a:cs typeface="Arial" pitchFamily="34" charset="0"/>
                        </a:rPr>
                        <a:t>Filled</a:t>
                      </a: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000" b="1" i="0" u="none" strike="noStrike" cap="none" normalizeH="0" baseline="0" dirty="0" smtClean="0">
                          <a:ln>
                            <a:noFill/>
                          </a:ln>
                          <a:solidFill>
                            <a:schemeClr val="tx1"/>
                          </a:solidFill>
                          <a:effectLst/>
                          <a:latin typeface="Arial" pitchFamily="34" charset="0"/>
                          <a:cs typeface="Arial" pitchFamily="34" charset="0"/>
                        </a:rPr>
                        <a:t>Vacant</a:t>
                      </a: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1"/>
                  </a:ext>
                </a:extLst>
              </a:tr>
              <a:tr h="292299">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ZA" sz="1200" b="0" i="0" u="none" strike="noStrike" cap="none" normalizeH="0" baseline="0" dirty="0" smtClean="0">
                          <a:ln>
                            <a:noFill/>
                          </a:ln>
                          <a:solidFill>
                            <a:schemeClr val="tx1"/>
                          </a:solidFill>
                          <a:effectLst/>
                          <a:latin typeface="Arial" pitchFamily="34" charset="0"/>
                          <a:cs typeface="Arial" pitchFamily="34" charset="0"/>
                        </a:rPr>
                        <a:t>Civic Affairs</a:t>
                      </a: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472</a:t>
                      </a: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200" b="0" i="0" u="none" strike="noStrike" cap="none" normalizeH="0" baseline="0" dirty="0" smtClean="0">
                          <a:ln>
                            <a:noFill/>
                          </a:ln>
                          <a:solidFill>
                            <a:schemeClr val="tx1"/>
                          </a:solidFill>
                          <a:effectLst/>
                          <a:latin typeface="Arial" pitchFamily="34" charset="0"/>
                          <a:cs typeface="Arial" pitchFamily="34" charset="0"/>
                        </a:rPr>
                        <a:t>472</a:t>
                      </a: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200" b="0" i="0" u="none" strike="noStrike" cap="none" normalizeH="0" baseline="0" dirty="0" smtClean="0">
                          <a:ln>
                            <a:noFill/>
                          </a:ln>
                          <a:solidFill>
                            <a:schemeClr val="tx1"/>
                          </a:solidFill>
                          <a:effectLst/>
                          <a:latin typeface="Arial" pitchFamily="34" charset="0"/>
                          <a:cs typeface="Arial" pitchFamily="34" charset="0"/>
                        </a:rPr>
                        <a:t>0</a:t>
                      </a: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2"/>
                  </a:ext>
                </a:extLst>
              </a:tr>
              <a:tr h="354842">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ZA" sz="1200" b="0" i="0" u="none" strike="noStrike" cap="none" normalizeH="0" baseline="0" dirty="0" smtClean="0">
                          <a:ln>
                            <a:noFill/>
                          </a:ln>
                          <a:solidFill>
                            <a:schemeClr val="tx1"/>
                          </a:solidFill>
                          <a:effectLst/>
                          <a:latin typeface="Arial" pitchFamily="34" charset="0"/>
                          <a:cs typeface="Arial" pitchFamily="34" charset="0"/>
                        </a:rPr>
                        <a:t>Immigration Inspectorate</a:t>
                      </a: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91</a:t>
                      </a: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200" b="0" i="0" u="none" strike="noStrike" cap="none" normalizeH="0" baseline="0" dirty="0" smtClean="0">
                          <a:ln>
                            <a:noFill/>
                          </a:ln>
                          <a:solidFill>
                            <a:schemeClr val="tx1"/>
                          </a:solidFill>
                          <a:effectLst/>
                          <a:latin typeface="Arial" pitchFamily="34" charset="0"/>
                          <a:cs typeface="Arial" pitchFamily="34" charset="0"/>
                        </a:rPr>
                        <a:t>91</a:t>
                      </a: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200" b="0" i="0" u="none" strike="noStrike" cap="none" normalizeH="0" baseline="0" dirty="0" smtClean="0">
                          <a:ln>
                            <a:noFill/>
                          </a:ln>
                          <a:solidFill>
                            <a:schemeClr val="tx1"/>
                          </a:solidFill>
                          <a:effectLst/>
                          <a:latin typeface="Arial" pitchFamily="34" charset="0"/>
                          <a:cs typeface="Arial" pitchFamily="34" charset="0"/>
                        </a:rPr>
                        <a:t>0</a:t>
                      </a: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3"/>
                  </a:ext>
                </a:extLst>
              </a:tr>
              <a:tr h="341194">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DMO Structure</a:t>
                      </a:r>
                      <a:endParaRPr kumimoji="0" lang="en-ZA" sz="1200" b="0" i="0" u="none" strike="noStrike" cap="none" normalizeH="0" baseline="0" dirty="0" smtClean="0">
                        <a:ln>
                          <a:noFill/>
                        </a:ln>
                        <a:solidFill>
                          <a:schemeClr val="tx1"/>
                        </a:solidFill>
                        <a:effectLst/>
                        <a:latin typeface="Arial" pitchFamily="34" charset="0"/>
                        <a:cs typeface="Arial" pitchFamily="34" charset="0"/>
                      </a:endParaRP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14</a:t>
                      </a: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200" b="0" i="0" u="none" strike="noStrike" cap="none" normalizeH="0" baseline="0" dirty="0" smtClean="0">
                          <a:ln>
                            <a:noFill/>
                          </a:ln>
                          <a:solidFill>
                            <a:schemeClr val="tx1"/>
                          </a:solidFill>
                          <a:effectLst/>
                          <a:latin typeface="Arial" pitchFamily="34" charset="0"/>
                          <a:cs typeface="Arial" pitchFamily="34" charset="0"/>
                        </a:rPr>
                        <a:t>14</a:t>
                      </a: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200" b="0" i="0" u="none" strike="noStrike" cap="none" normalizeH="0" baseline="0" dirty="0" smtClean="0">
                          <a:ln>
                            <a:noFill/>
                          </a:ln>
                          <a:solidFill>
                            <a:schemeClr val="tx1"/>
                          </a:solidFill>
                          <a:effectLst/>
                          <a:latin typeface="Arial" pitchFamily="34" charset="0"/>
                          <a:cs typeface="Arial" pitchFamily="34" charset="0"/>
                        </a:rPr>
                        <a:t>0</a:t>
                      </a: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23081">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ZA" sz="1200" b="0" i="0" u="none" strike="noStrike" cap="none" normalizeH="0" baseline="0" dirty="0" smtClean="0">
                          <a:ln>
                            <a:noFill/>
                          </a:ln>
                          <a:solidFill>
                            <a:schemeClr val="tx1"/>
                          </a:solidFill>
                          <a:effectLst/>
                          <a:latin typeface="Arial" pitchFamily="34" charset="0"/>
                          <a:cs typeface="Arial" pitchFamily="34" charset="0"/>
                        </a:rPr>
                        <a:t>Support Services</a:t>
                      </a: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66</a:t>
                      </a: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200" b="0" i="0" u="none" strike="noStrike" cap="none" normalizeH="0" baseline="0" dirty="0" smtClean="0">
                          <a:ln>
                            <a:noFill/>
                          </a:ln>
                          <a:solidFill>
                            <a:schemeClr val="tx1"/>
                          </a:solidFill>
                          <a:effectLst/>
                          <a:latin typeface="Arial" pitchFamily="34" charset="0"/>
                          <a:cs typeface="Arial" pitchFamily="34" charset="0"/>
                        </a:rPr>
                        <a:t>66</a:t>
                      </a: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200" b="0" i="0" u="none" strike="noStrike" cap="none" normalizeH="0" baseline="0" dirty="0" smtClean="0">
                          <a:ln>
                            <a:noFill/>
                          </a:ln>
                          <a:solidFill>
                            <a:schemeClr val="tx1"/>
                          </a:solidFill>
                          <a:effectLst/>
                          <a:latin typeface="Arial" pitchFamily="34" charset="0"/>
                          <a:cs typeface="Arial" pitchFamily="34" charset="0"/>
                        </a:rPr>
                        <a:t>0</a:t>
                      </a: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5"/>
                  </a:ext>
                </a:extLst>
              </a:tr>
              <a:tr h="354842">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ZA" sz="1000" b="1" i="0" u="none" strike="noStrike" cap="none" normalizeH="0" baseline="0" dirty="0" smtClean="0">
                          <a:ln>
                            <a:noFill/>
                          </a:ln>
                          <a:solidFill>
                            <a:schemeClr val="tx1"/>
                          </a:solidFill>
                          <a:effectLst/>
                          <a:latin typeface="Arial" pitchFamily="34" charset="0"/>
                          <a:cs typeface="Arial" pitchFamily="34" charset="0"/>
                        </a:rPr>
                        <a:t>Total</a:t>
                      </a: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0A0A0">
                        <a:lumMod val="60000"/>
                        <a:lumOff val="40000"/>
                      </a:srgbClr>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643</a:t>
                      </a: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0A0A0">
                        <a:lumMod val="60000"/>
                        <a:lumOff val="40000"/>
                      </a:srgbClr>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000" b="1" i="0" u="none" strike="noStrike" cap="none" normalizeH="0" baseline="0" dirty="0" smtClean="0">
                          <a:ln>
                            <a:noFill/>
                          </a:ln>
                          <a:solidFill>
                            <a:schemeClr val="tx1"/>
                          </a:solidFill>
                          <a:effectLst/>
                          <a:latin typeface="Arial" pitchFamily="34" charset="0"/>
                          <a:cs typeface="Arial" pitchFamily="34" charset="0"/>
                        </a:rPr>
                        <a:t>643</a:t>
                      </a: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0A0A0">
                        <a:lumMod val="60000"/>
                        <a:lumOff val="40000"/>
                      </a:srgbClr>
                    </a:soli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000" b="1" i="0" u="none" strike="noStrike" cap="none" normalizeH="0" baseline="0" dirty="0" smtClean="0">
                          <a:ln>
                            <a:noFill/>
                          </a:ln>
                          <a:solidFill>
                            <a:schemeClr val="tx1"/>
                          </a:solidFill>
                          <a:effectLst/>
                          <a:latin typeface="Arial" pitchFamily="34" charset="0"/>
                          <a:cs typeface="Arial" pitchFamily="34" charset="0"/>
                        </a:rPr>
                        <a:t>0</a:t>
                      </a:r>
                    </a:p>
                  </a:txBody>
                  <a:tcPr marL="4854" marR="4854" marT="485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0A0A0">
                        <a:lumMod val="60000"/>
                        <a:lumOff val="40000"/>
                      </a:srgbClr>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7912840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114300"/>
            <a:ext cx="8229600" cy="228600"/>
          </a:xfrm>
        </p:spPr>
        <p:txBody>
          <a:bodyPr>
            <a:noAutofit/>
          </a:bodyPr>
          <a:lstStyle/>
          <a:p>
            <a:r>
              <a:rPr lang="en-US" sz="2000" b="1" dirty="0" smtClean="0">
                <a:latin typeface="Arial" panose="020B0604020202020204" pitchFamily="34" charset="0"/>
                <a:cs typeface="Arial" panose="020B0604020202020204" pitchFamily="34" charset="0"/>
              </a:rPr>
              <a:t>PROVINCIAL EQUITY</a:t>
            </a:r>
          </a:p>
        </p:txBody>
      </p:sp>
      <p:graphicFrame>
        <p:nvGraphicFramePr>
          <p:cNvPr id="3" name="Table 2"/>
          <p:cNvGraphicFramePr>
            <a:graphicFrameLocks noGrp="1"/>
          </p:cNvGraphicFramePr>
          <p:nvPr>
            <p:extLst>
              <p:ext uri="{D42A27DB-BD31-4B8C-83A1-F6EECF244321}">
                <p14:modId xmlns:p14="http://schemas.microsoft.com/office/powerpoint/2010/main" xmlns="" val="3889518249"/>
              </p:ext>
            </p:extLst>
          </p:nvPr>
        </p:nvGraphicFramePr>
        <p:xfrm>
          <a:off x="334371" y="623453"/>
          <a:ext cx="8229600" cy="5334547"/>
        </p:xfrm>
        <a:graphic>
          <a:graphicData uri="http://schemas.openxmlformats.org/drawingml/2006/table">
            <a:tbl>
              <a:tblPr/>
              <a:tblGrid>
                <a:gridCol w="1213245">
                  <a:extLst>
                    <a:ext uri="{9D8B030D-6E8A-4147-A177-3AD203B41FA5}">
                      <a16:colId xmlns:a16="http://schemas.microsoft.com/office/drawing/2014/main" xmlns="" val="20000"/>
                    </a:ext>
                  </a:extLst>
                </a:gridCol>
                <a:gridCol w="467757">
                  <a:extLst>
                    <a:ext uri="{9D8B030D-6E8A-4147-A177-3AD203B41FA5}">
                      <a16:colId xmlns:a16="http://schemas.microsoft.com/office/drawing/2014/main" xmlns="" val="20001"/>
                    </a:ext>
                  </a:extLst>
                </a:gridCol>
                <a:gridCol w="467757">
                  <a:extLst>
                    <a:ext uri="{9D8B030D-6E8A-4147-A177-3AD203B41FA5}">
                      <a16:colId xmlns:a16="http://schemas.microsoft.com/office/drawing/2014/main" xmlns="" val="20002"/>
                    </a:ext>
                  </a:extLst>
                </a:gridCol>
                <a:gridCol w="467757">
                  <a:extLst>
                    <a:ext uri="{9D8B030D-6E8A-4147-A177-3AD203B41FA5}">
                      <a16:colId xmlns:a16="http://schemas.microsoft.com/office/drawing/2014/main" xmlns="" val="20003"/>
                    </a:ext>
                  </a:extLst>
                </a:gridCol>
                <a:gridCol w="467757">
                  <a:extLst>
                    <a:ext uri="{9D8B030D-6E8A-4147-A177-3AD203B41FA5}">
                      <a16:colId xmlns:a16="http://schemas.microsoft.com/office/drawing/2014/main" xmlns="" val="20004"/>
                    </a:ext>
                  </a:extLst>
                </a:gridCol>
                <a:gridCol w="467757">
                  <a:extLst>
                    <a:ext uri="{9D8B030D-6E8A-4147-A177-3AD203B41FA5}">
                      <a16:colId xmlns:a16="http://schemas.microsoft.com/office/drawing/2014/main" xmlns="" val="20005"/>
                    </a:ext>
                  </a:extLst>
                </a:gridCol>
                <a:gridCol w="467757">
                  <a:extLst>
                    <a:ext uri="{9D8B030D-6E8A-4147-A177-3AD203B41FA5}">
                      <a16:colId xmlns:a16="http://schemas.microsoft.com/office/drawing/2014/main" xmlns="" val="20006"/>
                    </a:ext>
                  </a:extLst>
                </a:gridCol>
                <a:gridCol w="467757">
                  <a:extLst>
                    <a:ext uri="{9D8B030D-6E8A-4147-A177-3AD203B41FA5}">
                      <a16:colId xmlns:a16="http://schemas.microsoft.com/office/drawing/2014/main" xmlns="" val="20007"/>
                    </a:ext>
                  </a:extLst>
                </a:gridCol>
                <a:gridCol w="467757">
                  <a:extLst>
                    <a:ext uri="{9D8B030D-6E8A-4147-A177-3AD203B41FA5}">
                      <a16:colId xmlns:a16="http://schemas.microsoft.com/office/drawing/2014/main" xmlns="" val="20008"/>
                    </a:ext>
                  </a:extLst>
                </a:gridCol>
                <a:gridCol w="467757">
                  <a:extLst>
                    <a:ext uri="{9D8B030D-6E8A-4147-A177-3AD203B41FA5}">
                      <a16:colId xmlns:a16="http://schemas.microsoft.com/office/drawing/2014/main" xmlns="" val="20009"/>
                    </a:ext>
                  </a:extLst>
                </a:gridCol>
                <a:gridCol w="467757">
                  <a:extLst>
                    <a:ext uri="{9D8B030D-6E8A-4147-A177-3AD203B41FA5}">
                      <a16:colId xmlns:a16="http://schemas.microsoft.com/office/drawing/2014/main" xmlns="" val="20010"/>
                    </a:ext>
                  </a:extLst>
                </a:gridCol>
                <a:gridCol w="467757">
                  <a:extLst>
                    <a:ext uri="{9D8B030D-6E8A-4147-A177-3AD203B41FA5}">
                      <a16:colId xmlns:a16="http://schemas.microsoft.com/office/drawing/2014/main" xmlns="" val="20011"/>
                    </a:ext>
                  </a:extLst>
                </a:gridCol>
                <a:gridCol w="467757">
                  <a:extLst>
                    <a:ext uri="{9D8B030D-6E8A-4147-A177-3AD203B41FA5}">
                      <a16:colId xmlns:a16="http://schemas.microsoft.com/office/drawing/2014/main" xmlns="" val="20012"/>
                    </a:ext>
                  </a:extLst>
                </a:gridCol>
                <a:gridCol w="467757">
                  <a:extLst>
                    <a:ext uri="{9D8B030D-6E8A-4147-A177-3AD203B41FA5}">
                      <a16:colId xmlns:a16="http://schemas.microsoft.com/office/drawing/2014/main" xmlns="" val="20013"/>
                    </a:ext>
                  </a:extLst>
                </a:gridCol>
                <a:gridCol w="467757">
                  <a:extLst>
                    <a:ext uri="{9D8B030D-6E8A-4147-A177-3AD203B41FA5}">
                      <a16:colId xmlns:a16="http://schemas.microsoft.com/office/drawing/2014/main" xmlns="" val="20014"/>
                    </a:ext>
                  </a:extLst>
                </a:gridCol>
                <a:gridCol w="467757">
                  <a:extLst>
                    <a:ext uri="{9D8B030D-6E8A-4147-A177-3AD203B41FA5}">
                      <a16:colId xmlns:a16="http://schemas.microsoft.com/office/drawing/2014/main" xmlns="" val="20015"/>
                    </a:ext>
                  </a:extLst>
                </a:gridCol>
              </a:tblGrid>
              <a:tr h="360220">
                <a:tc gridSpan="16">
                  <a:txBody>
                    <a:bodyPr/>
                    <a:lstStyle/>
                    <a:p>
                      <a:pPr algn="ctr" fontAlgn="ctr"/>
                      <a:r>
                        <a:rPr lang="en-ZA" sz="1400" b="1" i="0" u="none" strike="noStrike" dirty="0">
                          <a:solidFill>
                            <a:srgbClr val="000000"/>
                          </a:solidFill>
                          <a:effectLst/>
                          <a:latin typeface="Arial"/>
                        </a:rPr>
                        <a:t>EMPLOYMENT EQUITY: </a:t>
                      </a:r>
                      <a:r>
                        <a:rPr lang="en-ZA" sz="1400" b="1" i="0" u="none" strike="noStrike" dirty="0" smtClean="0">
                          <a:solidFill>
                            <a:srgbClr val="000000"/>
                          </a:solidFill>
                          <a:effectLst/>
                          <a:latin typeface="Arial"/>
                        </a:rPr>
                        <a:t>31</a:t>
                      </a:r>
                      <a:r>
                        <a:rPr lang="en-ZA" sz="1400" b="1" i="0" u="none" strike="noStrike" baseline="0" dirty="0" smtClean="0">
                          <a:solidFill>
                            <a:srgbClr val="000000"/>
                          </a:solidFill>
                          <a:effectLst/>
                          <a:latin typeface="Arial"/>
                        </a:rPr>
                        <a:t> July </a:t>
                      </a:r>
                      <a:r>
                        <a:rPr lang="en-ZA" sz="1400" b="1" i="0" u="none" strike="noStrike" dirty="0" smtClean="0">
                          <a:solidFill>
                            <a:srgbClr val="000000"/>
                          </a:solidFill>
                          <a:effectLst/>
                          <a:latin typeface="Arial"/>
                        </a:rPr>
                        <a:t> 2019</a:t>
                      </a:r>
                      <a:endParaRPr lang="en-ZA" sz="1400" b="1" i="0" u="none" strike="noStrike" dirty="0">
                        <a:solidFill>
                          <a:srgbClr val="000000"/>
                        </a:solidFill>
                        <a:effectLst/>
                        <a:latin typeface="Arial"/>
                      </a:endParaRPr>
                    </a:p>
                  </a:txBody>
                  <a:tcPr marL="7304" marR="7304" marT="7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266643">
                <a:tc rowSpan="2">
                  <a:txBody>
                    <a:bodyPr/>
                    <a:lstStyle/>
                    <a:p>
                      <a:pPr algn="ctr" fontAlgn="ctr"/>
                      <a:r>
                        <a:rPr lang="en-ZA" sz="800" b="1" i="0" u="none" strike="noStrike" dirty="0">
                          <a:solidFill>
                            <a:srgbClr val="000000"/>
                          </a:solidFill>
                          <a:effectLst/>
                          <a:latin typeface="Calibri"/>
                        </a:rPr>
                        <a:t>OFFICE PER SALARY LEVEL</a:t>
                      </a:r>
                    </a:p>
                  </a:txBody>
                  <a:tcPr marL="7304" marR="7304" marT="7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rowSpan="2">
                  <a:txBody>
                    <a:bodyPr/>
                    <a:lstStyle/>
                    <a:p>
                      <a:pPr algn="ctr" fontAlgn="ctr"/>
                      <a:r>
                        <a:rPr lang="en-ZA" sz="800" b="1" i="0" u="none" strike="noStrike">
                          <a:solidFill>
                            <a:srgbClr val="000000"/>
                          </a:solidFill>
                          <a:effectLst/>
                          <a:latin typeface="Calibri"/>
                        </a:rPr>
                        <a:t>VACANT POSITIONS</a:t>
                      </a:r>
                    </a:p>
                  </a:txBody>
                  <a:tcPr marL="7304" marR="7304" marT="7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gridSpan="3">
                  <a:txBody>
                    <a:bodyPr/>
                    <a:lstStyle/>
                    <a:p>
                      <a:pPr algn="ctr" fontAlgn="ctr"/>
                      <a:r>
                        <a:rPr lang="en-ZA" sz="800" b="1" i="0" u="none" strike="noStrike" dirty="0">
                          <a:solidFill>
                            <a:srgbClr val="000000"/>
                          </a:solidFill>
                          <a:effectLst/>
                          <a:latin typeface="Calibri"/>
                        </a:rPr>
                        <a:t>AFRICAN </a:t>
                      </a:r>
                    </a:p>
                  </a:txBody>
                  <a:tcPr marL="7304" marR="7304" marT="7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endParaRPr lang="en-ZA"/>
                    </a:p>
                  </a:txBody>
                  <a:tcPr/>
                </a:tc>
                <a:tc hMerge="1">
                  <a:txBody>
                    <a:bodyPr/>
                    <a:lstStyle/>
                    <a:p>
                      <a:endParaRPr lang="en-ZA"/>
                    </a:p>
                  </a:txBody>
                  <a:tcPr/>
                </a:tc>
                <a:tc gridSpan="3">
                  <a:txBody>
                    <a:bodyPr/>
                    <a:lstStyle/>
                    <a:p>
                      <a:pPr algn="ctr" fontAlgn="ctr"/>
                      <a:r>
                        <a:rPr lang="en-ZA" sz="800" b="1" i="0" u="none" strike="noStrike" dirty="0">
                          <a:solidFill>
                            <a:srgbClr val="000000"/>
                          </a:solidFill>
                          <a:effectLst/>
                          <a:latin typeface="Calibri"/>
                        </a:rPr>
                        <a:t>COLOURED</a:t>
                      </a:r>
                    </a:p>
                  </a:txBody>
                  <a:tcPr marL="7304" marR="7304" marT="7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endParaRPr lang="en-ZA"/>
                    </a:p>
                  </a:txBody>
                  <a:tcPr/>
                </a:tc>
                <a:tc hMerge="1">
                  <a:txBody>
                    <a:bodyPr/>
                    <a:lstStyle/>
                    <a:p>
                      <a:endParaRPr lang="en-ZA"/>
                    </a:p>
                  </a:txBody>
                  <a:tcPr/>
                </a:tc>
                <a:tc gridSpan="3">
                  <a:txBody>
                    <a:bodyPr/>
                    <a:lstStyle/>
                    <a:p>
                      <a:pPr algn="ctr" fontAlgn="ctr"/>
                      <a:r>
                        <a:rPr lang="en-ZA" sz="800" b="1" i="0" u="none" strike="noStrike" dirty="0">
                          <a:solidFill>
                            <a:srgbClr val="000000"/>
                          </a:solidFill>
                          <a:effectLst/>
                          <a:latin typeface="Calibri"/>
                        </a:rPr>
                        <a:t>INDIAN  </a:t>
                      </a:r>
                    </a:p>
                  </a:txBody>
                  <a:tcPr marL="7304" marR="7304" marT="7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endParaRPr lang="en-ZA"/>
                    </a:p>
                  </a:txBody>
                  <a:tcPr/>
                </a:tc>
                <a:tc hMerge="1">
                  <a:txBody>
                    <a:bodyPr/>
                    <a:lstStyle/>
                    <a:p>
                      <a:endParaRPr lang="en-ZA"/>
                    </a:p>
                  </a:txBody>
                  <a:tcPr/>
                </a:tc>
                <a:tc gridSpan="3">
                  <a:txBody>
                    <a:bodyPr/>
                    <a:lstStyle/>
                    <a:p>
                      <a:pPr algn="ctr" fontAlgn="ctr"/>
                      <a:r>
                        <a:rPr lang="en-ZA" sz="800" b="1" i="0" u="none" strike="noStrike" dirty="0">
                          <a:solidFill>
                            <a:srgbClr val="000000"/>
                          </a:solidFill>
                          <a:effectLst/>
                          <a:latin typeface="Calibri"/>
                        </a:rPr>
                        <a:t>WHITE   </a:t>
                      </a:r>
                    </a:p>
                  </a:txBody>
                  <a:tcPr marL="7304" marR="7304" marT="7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hMerge="1">
                  <a:txBody>
                    <a:bodyPr/>
                    <a:lstStyle/>
                    <a:p>
                      <a:endParaRPr lang="en-ZA"/>
                    </a:p>
                  </a:txBody>
                  <a:tcPr/>
                </a:tc>
                <a:tc hMerge="1">
                  <a:txBody>
                    <a:bodyPr/>
                    <a:lstStyle/>
                    <a:p>
                      <a:endParaRPr lang="en-ZA"/>
                    </a:p>
                  </a:txBody>
                  <a:tcPr/>
                </a:tc>
                <a:tc rowSpan="2">
                  <a:txBody>
                    <a:bodyPr/>
                    <a:lstStyle/>
                    <a:p>
                      <a:pPr algn="ctr" fontAlgn="ctr"/>
                      <a:r>
                        <a:rPr lang="en-ZA" sz="800" b="1" i="0" u="none" strike="noStrike" dirty="0">
                          <a:solidFill>
                            <a:srgbClr val="000000"/>
                          </a:solidFill>
                          <a:effectLst/>
                          <a:latin typeface="Calibri"/>
                        </a:rPr>
                        <a:t>PEOPLE WITH DISABILITY</a:t>
                      </a:r>
                    </a:p>
                  </a:txBody>
                  <a:tcPr marL="7304" marR="7304" marT="7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rowSpan="2">
                  <a:txBody>
                    <a:bodyPr/>
                    <a:lstStyle/>
                    <a:p>
                      <a:pPr algn="ctr" fontAlgn="ctr"/>
                      <a:r>
                        <a:rPr lang="en-ZA" sz="800" b="1" i="0" u="none" strike="noStrike">
                          <a:solidFill>
                            <a:srgbClr val="000000"/>
                          </a:solidFill>
                          <a:effectLst/>
                          <a:latin typeface="Calibri"/>
                        </a:rPr>
                        <a:t>GRAND TOTAL</a:t>
                      </a:r>
                    </a:p>
                  </a:txBody>
                  <a:tcPr marL="7304" marR="7304" marT="7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1"/>
                  </a:ext>
                </a:extLst>
              </a:tr>
              <a:tr h="266643">
                <a:tc vMerge="1">
                  <a:txBody>
                    <a:bodyPr/>
                    <a:lstStyle/>
                    <a:p>
                      <a:endParaRPr lang="en-ZA"/>
                    </a:p>
                  </a:txBody>
                  <a:tcPr/>
                </a:tc>
                <a:tc vMerge="1">
                  <a:txBody>
                    <a:bodyPr/>
                    <a:lstStyle/>
                    <a:p>
                      <a:endParaRPr lang="en-ZA"/>
                    </a:p>
                  </a:txBody>
                  <a:tcPr/>
                </a:tc>
                <a:tc>
                  <a:txBody>
                    <a:bodyPr/>
                    <a:lstStyle/>
                    <a:p>
                      <a:pPr algn="ctr" fontAlgn="ctr"/>
                      <a:r>
                        <a:rPr lang="en-ZA" sz="800" b="1" i="0" u="none" strike="noStrike" dirty="0">
                          <a:solidFill>
                            <a:srgbClr val="000000"/>
                          </a:solidFill>
                          <a:effectLst/>
                          <a:latin typeface="Calibri"/>
                        </a:rPr>
                        <a:t>FEMALE</a:t>
                      </a:r>
                    </a:p>
                  </a:txBody>
                  <a:tcPr marL="7304" marR="7304" marT="7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ctr"/>
                      <a:r>
                        <a:rPr lang="en-ZA" sz="800" b="1" i="0" u="none" strike="noStrike">
                          <a:solidFill>
                            <a:srgbClr val="000000"/>
                          </a:solidFill>
                          <a:effectLst/>
                          <a:latin typeface="Calibri"/>
                        </a:rPr>
                        <a:t>MALE  </a:t>
                      </a:r>
                    </a:p>
                  </a:txBody>
                  <a:tcPr marL="7304" marR="7304" marT="7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ctr"/>
                      <a:r>
                        <a:rPr lang="en-ZA" sz="800" b="1" i="0" u="none" strike="noStrike" dirty="0">
                          <a:solidFill>
                            <a:srgbClr val="000000"/>
                          </a:solidFill>
                          <a:effectLst/>
                          <a:latin typeface="Calibri"/>
                        </a:rPr>
                        <a:t>TOTAL</a:t>
                      </a:r>
                    </a:p>
                  </a:txBody>
                  <a:tcPr marL="7304" marR="7304" marT="7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ctr"/>
                      <a:r>
                        <a:rPr lang="en-ZA" sz="800" b="1" i="0" u="none" strike="noStrike" dirty="0">
                          <a:solidFill>
                            <a:srgbClr val="000000"/>
                          </a:solidFill>
                          <a:effectLst/>
                          <a:latin typeface="Calibri"/>
                        </a:rPr>
                        <a:t>FEMALE</a:t>
                      </a:r>
                    </a:p>
                  </a:txBody>
                  <a:tcPr marL="7304" marR="7304" marT="7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ctr"/>
                      <a:r>
                        <a:rPr lang="en-ZA" sz="800" b="1" i="0" u="none" strike="noStrike" dirty="0">
                          <a:solidFill>
                            <a:srgbClr val="000000"/>
                          </a:solidFill>
                          <a:effectLst/>
                          <a:latin typeface="Calibri"/>
                        </a:rPr>
                        <a:t>MALE  </a:t>
                      </a:r>
                    </a:p>
                  </a:txBody>
                  <a:tcPr marL="7304" marR="7304" marT="7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ctr"/>
                      <a:r>
                        <a:rPr lang="en-ZA" sz="800" b="1" i="0" u="none" strike="noStrike" dirty="0">
                          <a:solidFill>
                            <a:srgbClr val="000000"/>
                          </a:solidFill>
                          <a:effectLst/>
                          <a:latin typeface="Calibri"/>
                        </a:rPr>
                        <a:t>TOTAL</a:t>
                      </a:r>
                    </a:p>
                  </a:txBody>
                  <a:tcPr marL="7304" marR="7304" marT="7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ctr"/>
                      <a:r>
                        <a:rPr lang="en-ZA" sz="800" b="1" i="0" u="none" strike="noStrike" dirty="0">
                          <a:solidFill>
                            <a:srgbClr val="000000"/>
                          </a:solidFill>
                          <a:effectLst/>
                          <a:latin typeface="Calibri"/>
                        </a:rPr>
                        <a:t>FEMALE</a:t>
                      </a:r>
                    </a:p>
                  </a:txBody>
                  <a:tcPr marL="7304" marR="7304" marT="7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ctr"/>
                      <a:r>
                        <a:rPr lang="en-ZA" sz="800" b="1" i="0" u="none" strike="noStrike" dirty="0">
                          <a:solidFill>
                            <a:srgbClr val="000000"/>
                          </a:solidFill>
                          <a:effectLst/>
                          <a:latin typeface="Calibri"/>
                        </a:rPr>
                        <a:t>MALE  </a:t>
                      </a:r>
                    </a:p>
                  </a:txBody>
                  <a:tcPr marL="7304" marR="7304" marT="7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ctr"/>
                      <a:r>
                        <a:rPr lang="en-ZA" sz="800" b="1" i="0" u="none" strike="noStrike" dirty="0">
                          <a:solidFill>
                            <a:srgbClr val="000000"/>
                          </a:solidFill>
                          <a:effectLst/>
                          <a:latin typeface="Calibri"/>
                        </a:rPr>
                        <a:t>TOTAL</a:t>
                      </a:r>
                    </a:p>
                  </a:txBody>
                  <a:tcPr marL="7304" marR="7304" marT="7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ctr"/>
                      <a:r>
                        <a:rPr lang="en-ZA" sz="800" b="1" i="0" u="none" strike="noStrike" dirty="0">
                          <a:solidFill>
                            <a:srgbClr val="000000"/>
                          </a:solidFill>
                          <a:effectLst/>
                          <a:latin typeface="Calibri"/>
                        </a:rPr>
                        <a:t>FEMALE</a:t>
                      </a:r>
                    </a:p>
                  </a:txBody>
                  <a:tcPr marL="7304" marR="7304" marT="7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ctr"/>
                      <a:r>
                        <a:rPr lang="en-ZA" sz="800" b="1" i="0" u="none" strike="noStrike" dirty="0">
                          <a:solidFill>
                            <a:srgbClr val="000000"/>
                          </a:solidFill>
                          <a:effectLst/>
                          <a:latin typeface="Calibri"/>
                        </a:rPr>
                        <a:t>MALE  </a:t>
                      </a:r>
                    </a:p>
                  </a:txBody>
                  <a:tcPr marL="7304" marR="7304" marT="7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ctr"/>
                      <a:r>
                        <a:rPr lang="en-ZA" sz="800" b="1" i="0" u="none" strike="noStrike" dirty="0">
                          <a:solidFill>
                            <a:srgbClr val="000000"/>
                          </a:solidFill>
                          <a:effectLst/>
                          <a:latin typeface="Calibri"/>
                        </a:rPr>
                        <a:t>TOTAL</a:t>
                      </a:r>
                    </a:p>
                  </a:txBody>
                  <a:tcPr marL="7304" marR="7304" marT="7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2"/>
                  </a:ext>
                </a:extLst>
              </a:tr>
              <a:tr h="341522">
                <a:tc>
                  <a:txBody>
                    <a:bodyPr/>
                    <a:lstStyle/>
                    <a:p>
                      <a:pPr algn="l" fontAlgn="b"/>
                      <a:r>
                        <a:rPr lang="en-ZA" sz="800" b="1" i="0" u="none" strike="noStrike" dirty="0">
                          <a:solidFill>
                            <a:srgbClr val="000000"/>
                          </a:solidFill>
                          <a:effectLst/>
                          <a:latin typeface="Calibri"/>
                        </a:rPr>
                        <a:t>LIMPOPO</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Calibri"/>
                        </a:rPr>
                        <a:t>0</a:t>
                      </a:r>
                      <a:endParaRPr lang="en-ZA" sz="1200" b="1" i="0" u="none" strike="noStrike" dirty="0">
                        <a:solidFill>
                          <a:srgbClr val="000000"/>
                        </a:solidFill>
                        <a:effectLst/>
                        <a:latin typeface="Calibri"/>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Calibri"/>
                        </a:rPr>
                        <a:t>363</a:t>
                      </a:r>
                      <a:endParaRPr lang="en-ZA" sz="1200" b="1" i="0" u="none" strike="noStrike" dirty="0">
                        <a:solidFill>
                          <a:srgbClr val="000000"/>
                        </a:solidFill>
                        <a:effectLst/>
                        <a:latin typeface="Calibri"/>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Calibri"/>
                        </a:rPr>
                        <a:t>280</a:t>
                      </a:r>
                      <a:endParaRPr lang="en-ZA" sz="1200" b="1" i="0" u="none" strike="noStrike" dirty="0">
                        <a:solidFill>
                          <a:srgbClr val="000000"/>
                        </a:solidFill>
                        <a:effectLst/>
                        <a:latin typeface="Calibri"/>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Calibri"/>
                        </a:rPr>
                        <a:t>643</a:t>
                      </a:r>
                      <a:endParaRPr lang="en-ZA" sz="1200" b="1" i="0" u="none" strike="noStrike" dirty="0">
                        <a:solidFill>
                          <a:srgbClr val="000000"/>
                        </a:solidFill>
                        <a:effectLst/>
                        <a:latin typeface="Calibri"/>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Calibri"/>
                        </a:rPr>
                        <a:t>0</a:t>
                      </a:r>
                      <a:endParaRPr lang="en-ZA" sz="1200" b="1" i="0" u="none" strike="noStrike" dirty="0">
                        <a:solidFill>
                          <a:srgbClr val="000000"/>
                        </a:solidFill>
                        <a:effectLst/>
                        <a:latin typeface="Calibri"/>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Calibri"/>
                        </a:rPr>
                        <a:t>1</a:t>
                      </a:r>
                      <a:endParaRPr lang="en-ZA" sz="1200" b="1" i="0" u="none" strike="noStrike" dirty="0">
                        <a:solidFill>
                          <a:srgbClr val="000000"/>
                        </a:solidFill>
                        <a:effectLst/>
                        <a:latin typeface="Calibri"/>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Calibri"/>
                        </a:rPr>
                        <a:t>1</a:t>
                      </a:r>
                      <a:endParaRPr lang="en-ZA" sz="1200" b="1" i="0" u="none" strike="noStrike" dirty="0">
                        <a:solidFill>
                          <a:srgbClr val="000000"/>
                        </a:solidFill>
                        <a:effectLst/>
                        <a:latin typeface="Calibri"/>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Calibri"/>
                        </a:rPr>
                        <a:t>0</a:t>
                      </a:r>
                      <a:endParaRPr lang="en-ZA" sz="1200" b="1" i="0" u="none" strike="noStrike" dirty="0">
                        <a:solidFill>
                          <a:srgbClr val="000000"/>
                        </a:solidFill>
                        <a:effectLst/>
                        <a:latin typeface="Calibri"/>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Calibri"/>
                        </a:rPr>
                        <a:t>1</a:t>
                      </a:r>
                      <a:endParaRPr lang="en-ZA" sz="1200" b="1" i="0" u="none" strike="noStrike" dirty="0">
                        <a:solidFill>
                          <a:srgbClr val="000000"/>
                        </a:solidFill>
                        <a:effectLst/>
                        <a:latin typeface="Calibri"/>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Calibri"/>
                        </a:rPr>
                        <a:t>1</a:t>
                      </a:r>
                      <a:endParaRPr lang="en-ZA" sz="1200" b="1" i="0" u="none" strike="noStrike" dirty="0">
                        <a:solidFill>
                          <a:srgbClr val="000000"/>
                        </a:solidFill>
                        <a:effectLst/>
                        <a:latin typeface="Calibri"/>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Calibri"/>
                        </a:rPr>
                        <a:t>15</a:t>
                      </a:r>
                      <a:endParaRPr lang="en-ZA" sz="1200" b="1" i="0" u="none" strike="noStrike" dirty="0">
                        <a:solidFill>
                          <a:srgbClr val="000000"/>
                        </a:solidFill>
                        <a:effectLst/>
                        <a:latin typeface="Calibri"/>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Calibri"/>
                        </a:rPr>
                        <a:t>3</a:t>
                      </a:r>
                      <a:endParaRPr lang="en-ZA" sz="1200" b="1" i="0" u="none" strike="noStrike" dirty="0">
                        <a:solidFill>
                          <a:srgbClr val="000000"/>
                        </a:solidFill>
                        <a:effectLst/>
                        <a:latin typeface="Calibri"/>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Calibri"/>
                        </a:rPr>
                        <a:t>18</a:t>
                      </a:r>
                      <a:endParaRPr lang="en-ZA" sz="1200" b="1" i="0" u="none" strike="noStrike" dirty="0">
                        <a:solidFill>
                          <a:srgbClr val="000000"/>
                        </a:solidFill>
                        <a:effectLst/>
                        <a:latin typeface="Calibri"/>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Calibri"/>
                        </a:rPr>
                        <a:t>18</a:t>
                      </a:r>
                      <a:endParaRPr lang="en-ZA" sz="1200" b="1" i="0" u="none" strike="noStrike" dirty="0">
                        <a:solidFill>
                          <a:srgbClr val="000000"/>
                        </a:solidFill>
                        <a:effectLst/>
                        <a:latin typeface="Calibri"/>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Calibri"/>
                        </a:rPr>
                        <a:t>643</a:t>
                      </a:r>
                      <a:endParaRPr lang="en-ZA" sz="1200" b="1" i="0" u="none" strike="noStrike" dirty="0">
                        <a:solidFill>
                          <a:srgbClr val="000000"/>
                        </a:solidFill>
                        <a:effectLst/>
                        <a:latin typeface="Calibri"/>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3"/>
                  </a:ext>
                </a:extLst>
              </a:tr>
              <a:tr h="384329">
                <a:tc>
                  <a:txBody>
                    <a:bodyPr/>
                    <a:lstStyle/>
                    <a:p>
                      <a:pPr algn="l" fontAlgn="b"/>
                      <a:r>
                        <a:rPr lang="en-ZA" sz="800" b="1" i="0" u="none" strike="noStrike" dirty="0">
                          <a:solidFill>
                            <a:srgbClr val="000000"/>
                          </a:solidFill>
                          <a:effectLst/>
                          <a:latin typeface="Arial"/>
                        </a:rPr>
                        <a:t>Demographic targets</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Arial"/>
                        </a:rPr>
                        <a:t>43%</a:t>
                      </a:r>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Arial"/>
                        </a:rPr>
                        <a:t>53%</a:t>
                      </a:r>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Arial"/>
                        </a:rPr>
                        <a:t>0.1%</a:t>
                      </a:r>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Arial"/>
                        </a:rPr>
                        <a:t>0.2%</a:t>
                      </a:r>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Arial"/>
                        </a:rPr>
                        <a:t>0.1%</a:t>
                      </a:r>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Arial"/>
                        </a:rPr>
                        <a:t>2.1%</a:t>
                      </a:r>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Arial"/>
                        </a:rPr>
                        <a:t>1.0%</a:t>
                      </a:r>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Arial"/>
                        </a:rPr>
                        <a:t>2.1%</a:t>
                      </a:r>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Arial"/>
                        </a:rPr>
                        <a:t>2.0%</a:t>
                      </a:r>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Arial"/>
                        </a:rPr>
                        <a:t>100%</a:t>
                      </a:r>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4"/>
                  </a:ext>
                </a:extLst>
              </a:tr>
              <a:tr h="355861">
                <a:tc>
                  <a:txBody>
                    <a:bodyPr/>
                    <a:lstStyle/>
                    <a:p>
                      <a:pPr algn="l" fontAlgn="b"/>
                      <a:r>
                        <a:rPr lang="en-ZA" sz="800" b="1" i="0" u="none" strike="noStrike" dirty="0">
                          <a:solidFill>
                            <a:srgbClr val="000000"/>
                          </a:solidFill>
                          <a:effectLst/>
                          <a:latin typeface="Arial"/>
                        </a:rPr>
                        <a:t>Percentage Representation</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endParaRPr lang="en-ZA" sz="1200" b="1" i="0" u="none" strike="noStrike">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Arial"/>
                        </a:rPr>
                        <a:t>54.1%</a:t>
                      </a:r>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Arial"/>
                        </a:rPr>
                        <a:t>42.8%</a:t>
                      </a:r>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Arial"/>
                        </a:rPr>
                        <a:t>0.0%</a:t>
                      </a:r>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Arial"/>
                        </a:rPr>
                        <a:t>0.2%</a:t>
                      </a:r>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Arial"/>
                        </a:rPr>
                        <a:t>0.0%</a:t>
                      </a:r>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Arial"/>
                        </a:rPr>
                        <a:t>0.2%</a:t>
                      </a:r>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Arial"/>
                        </a:rPr>
                        <a:t>2.3%</a:t>
                      </a:r>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Arial"/>
                        </a:rPr>
                        <a:t>0.5%</a:t>
                      </a:r>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Arial"/>
                        </a:rPr>
                        <a:t>2.6%</a:t>
                      </a:r>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tc>
                  <a:txBody>
                    <a:bodyPr/>
                    <a:lstStyle/>
                    <a:p>
                      <a:pPr algn="ctr" fontAlgn="b"/>
                      <a:r>
                        <a:rPr lang="en-ZA" sz="1200" b="1" i="0" u="none" strike="noStrike" dirty="0" smtClean="0">
                          <a:solidFill>
                            <a:srgbClr val="000000"/>
                          </a:solidFill>
                          <a:effectLst/>
                          <a:latin typeface="Arial"/>
                        </a:rPr>
                        <a:t>100%</a:t>
                      </a:r>
                      <a:endParaRPr lang="en-ZA" sz="1200" b="1" i="0" u="none" strike="noStrike" dirty="0">
                        <a:solidFill>
                          <a:srgbClr val="000000"/>
                        </a:solidFill>
                        <a:effectLst/>
                        <a:latin typeface="Arial"/>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tcPr>
                </a:tc>
                <a:extLst>
                  <a:ext uri="{0D108BD9-81ED-4DB2-BD59-A6C34878D82A}">
                    <a16:rowId xmlns:a16="http://schemas.microsoft.com/office/drawing/2014/main" xmlns="" val="10005"/>
                  </a:ext>
                </a:extLst>
              </a:tr>
              <a:tr h="270454">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70455">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5</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313157">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6</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191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145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336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341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327393">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7</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117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125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384329">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8</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355861">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9</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56221">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10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327392">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11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241985">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12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284689">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13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327393">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14</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100" b="0" i="0" u="none" strike="noStrike">
                        <a:solidFill>
                          <a:srgbClr val="000000"/>
                        </a:solidFill>
                        <a:effectLst/>
                        <a:latin typeface="Arial" panose="020B0604020202020204" pitchFamily="34" charset="0"/>
                        <a:cs typeface="Arial" panose="020B0604020202020204" pitchFamily="34" charset="0"/>
                      </a:endParaRP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bl>
          </a:graphicData>
        </a:graphic>
      </p:graphicFrame>
    </p:spTree>
    <p:extLst>
      <p:ext uri="{BB962C8B-B14F-4D97-AF65-F5344CB8AC3E}">
        <p14:creationId xmlns:p14="http://schemas.microsoft.com/office/powerpoint/2010/main" xmlns="" val="337615651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238125" y="123825"/>
            <a:ext cx="8775246"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b="1">
                <a:solidFill>
                  <a:schemeClr val="tx1"/>
                </a:solidFill>
                <a:latin typeface="Arial" pitchFamily="34" charset="0"/>
                <a:cs typeface="Arial" pitchFamily="34" charset="0"/>
              </a:defRPr>
            </a:lvl1pPr>
            <a:lvl2pPr marL="742950" indent="-285750" eaLnBrk="0" hangingPunct="0">
              <a:defRPr sz="1600" b="1">
                <a:solidFill>
                  <a:schemeClr val="tx1"/>
                </a:solidFill>
                <a:latin typeface="Arial" pitchFamily="34" charset="0"/>
                <a:cs typeface="Arial" pitchFamily="34" charset="0"/>
              </a:defRPr>
            </a:lvl2pPr>
            <a:lvl3pPr marL="1143000" indent="-228600" eaLnBrk="0" hangingPunct="0">
              <a:defRPr sz="1600" b="1">
                <a:solidFill>
                  <a:schemeClr val="tx1"/>
                </a:solidFill>
                <a:latin typeface="Arial" pitchFamily="34" charset="0"/>
                <a:cs typeface="Arial" pitchFamily="34" charset="0"/>
              </a:defRPr>
            </a:lvl3pPr>
            <a:lvl4pPr marL="1600200" indent="-228600" eaLnBrk="0" hangingPunct="0">
              <a:defRPr sz="1600" b="1">
                <a:solidFill>
                  <a:schemeClr val="tx1"/>
                </a:solidFill>
                <a:latin typeface="Arial" pitchFamily="34" charset="0"/>
                <a:cs typeface="Arial" pitchFamily="34" charset="0"/>
              </a:defRPr>
            </a:lvl4pPr>
            <a:lvl5pPr marL="2057400" indent="-228600" eaLnBrk="0" hangingPunct="0">
              <a:defRPr sz="16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6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6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6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600" b="1">
                <a:solidFill>
                  <a:schemeClr val="tx1"/>
                </a:solidFill>
                <a:latin typeface="Arial" pitchFamily="34" charset="0"/>
                <a:cs typeface="Arial" pitchFamily="34" charset="0"/>
              </a:defRPr>
            </a:lvl9pPr>
          </a:lstStyle>
          <a:p>
            <a:pPr algn="ctr" eaLnBrk="1" hangingPunct="1"/>
            <a:r>
              <a:rPr lang="en-US" altLang="en-US" sz="2000" dirty="0" smtClean="0"/>
              <a:t>PEOPLE MANAGEMENT AND PERFORMANCE</a:t>
            </a:r>
            <a:endParaRPr lang="en-US" altLang="en-US" sz="2000" dirty="0"/>
          </a:p>
        </p:txBody>
      </p:sp>
      <p:sp>
        <p:nvSpPr>
          <p:cNvPr id="3" name="TextBox 3"/>
          <p:cNvSpPr txBox="1">
            <a:spLocks noChangeArrowheads="1"/>
          </p:cNvSpPr>
          <p:nvPr/>
        </p:nvSpPr>
        <p:spPr bwMode="auto">
          <a:xfrm>
            <a:off x="247997" y="523875"/>
            <a:ext cx="1645002"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pitchFamily="34" charset="0"/>
                <a:cs typeface="Arial" pitchFamily="34" charset="0"/>
              </a:defRPr>
            </a:lvl1pPr>
            <a:lvl2pPr marL="742950" indent="-285750" eaLnBrk="0" hangingPunct="0">
              <a:defRPr sz="1600" b="1">
                <a:solidFill>
                  <a:schemeClr val="tx1"/>
                </a:solidFill>
                <a:latin typeface="Arial" pitchFamily="34" charset="0"/>
                <a:cs typeface="Arial" pitchFamily="34" charset="0"/>
              </a:defRPr>
            </a:lvl2pPr>
            <a:lvl3pPr marL="1143000" indent="-228600" eaLnBrk="0" hangingPunct="0">
              <a:defRPr sz="1600" b="1">
                <a:solidFill>
                  <a:schemeClr val="tx1"/>
                </a:solidFill>
                <a:latin typeface="Arial" pitchFamily="34" charset="0"/>
                <a:cs typeface="Arial" pitchFamily="34" charset="0"/>
              </a:defRPr>
            </a:lvl3pPr>
            <a:lvl4pPr marL="1600200" indent="-228600" eaLnBrk="0" hangingPunct="0">
              <a:defRPr sz="1600" b="1">
                <a:solidFill>
                  <a:schemeClr val="tx1"/>
                </a:solidFill>
                <a:latin typeface="Arial" pitchFamily="34" charset="0"/>
                <a:cs typeface="Arial" pitchFamily="34" charset="0"/>
              </a:defRPr>
            </a:lvl4pPr>
            <a:lvl5pPr marL="2057400" indent="-228600" eaLnBrk="0" hangingPunct="0">
              <a:defRPr sz="16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6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6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6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600" b="1">
                <a:solidFill>
                  <a:schemeClr val="tx1"/>
                </a:solidFill>
                <a:latin typeface="Arial" pitchFamily="34" charset="0"/>
                <a:cs typeface="Arial" pitchFamily="34" charset="0"/>
              </a:defRPr>
            </a:lvl9pPr>
          </a:lstStyle>
          <a:p>
            <a:pPr eaLnBrk="1" hangingPunct="1"/>
            <a:r>
              <a:rPr lang="en-US" altLang="en-US" dirty="0" smtClean="0"/>
              <a:t>PMDS:  Status </a:t>
            </a:r>
            <a:endParaRPr lang="en-US" alt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492932981"/>
              </p:ext>
            </p:extLst>
          </p:nvPr>
        </p:nvGraphicFramePr>
        <p:xfrm>
          <a:off x="247997" y="862429"/>
          <a:ext cx="8601076" cy="1182216"/>
        </p:xfrm>
        <a:graphic>
          <a:graphicData uri="http://schemas.openxmlformats.org/drawingml/2006/table">
            <a:tbl>
              <a:tblPr firstRow="1" bandRow="1">
                <a:tableStyleId>{5C22544A-7EE6-4342-B048-85BDC9FD1C3A}</a:tableStyleId>
              </a:tblPr>
              <a:tblGrid>
                <a:gridCol w="2658976">
                  <a:extLst>
                    <a:ext uri="{9D8B030D-6E8A-4147-A177-3AD203B41FA5}">
                      <a16:colId xmlns:a16="http://schemas.microsoft.com/office/drawing/2014/main" xmlns="" val="20000"/>
                    </a:ext>
                  </a:extLst>
                </a:gridCol>
                <a:gridCol w="2770496">
                  <a:extLst>
                    <a:ext uri="{9D8B030D-6E8A-4147-A177-3AD203B41FA5}">
                      <a16:colId xmlns:a16="http://schemas.microsoft.com/office/drawing/2014/main" xmlns="" val="20001"/>
                    </a:ext>
                  </a:extLst>
                </a:gridCol>
                <a:gridCol w="3171604">
                  <a:extLst>
                    <a:ext uri="{9D8B030D-6E8A-4147-A177-3AD203B41FA5}">
                      <a16:colId xmlns:a16="http://schemas.microsoft.com/office/drawing/2014/main" xmlns="" val="20002"/>
                    </a:ext>
                  </a:extLst>
                </a:gridCol>
              </a:tblGrid>
              <a:tr h="216934">
                <a:tc>
                  <a:txBody>
                    <a:bodyPr/>
                    <a:lstStyle/>
                    <a:p>
                      <a:r>
                        <a:rPr lang="en-US" sz="1400" b="1" dirty="0" smtClean="0">
                          <a:solidFill>
                            <a:schemeClr val="tx1"/>
                          </a:solidFill>
                          <a:latin typeface="Arial" pitchFamily="34" charset="0"/>
                          <a:cs typeface="Arial" pitchFamily="34" charset="0"/>
                        </a:rPr>
                        <a:t>People management</a:t>
                      </a:r>
                      <a:endParaRPr lang="en-US" sz="1400" b="1" dirty="0">
                        <a:solidFill>
                          <a:schemeClr val="tx1"/>
                        </a:solidFill>
                        <a:latin typeface="Arial" pitchFamily="34" charset="0"/>
                        <a:cs typeface="Arial" pitchFamily="34" charset="0"/>
                      </a:endParaRPr>
                    </a:p>
                  </a:txBody>
                  <a:tcPr marT="45702" marB="4570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r>
                        <a:rPr lang="en-US" sz="1400" b="1" dirty="0" smtClean="0">
                          <a:solidFill>
                            <a:schemeClr val="tx1"/>
                          </a:solidFill>
                          <a:latin typeface="Arial" pitchFamily="34" charset="0"/>
                          <a:cs typeface="Arial" pitchFamily="34" charset="0"/>
                        </a:rPr>
                        <a:t>Achievement </a:t>
                      </a:r>
                      <a:endParaRPr lang="en-US" sz="1400" b="1" dirty="0">
                        <a:solidFill>
                          <a:schemeClr val="tx1"/>
                        </a:solidFill>
                        <a:latin typeface="Arial" pitchFamily="34" charset="0"/>
                        <a:cs typeface="Arial" pitchFamily="34" charset="0"/>
                      </a:endParaRPr>
                    </a:p>
                  </a:txBody>
                  <a:tcPr marT="45702" marB="4570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r>
                        <a:rPr lang="en-US" sz="1400" b="1" dirty="0" smtClean="0">
                          <a:solidFill>
                            <a:schemeClr val="tx1"/>
                          </a:solidFill>
                          <a:latin typeface="Arial" pitchFamily="34" charset="0"/>
                          <a:cs typeface="Arial" pitchFamily="34" charset="0"/>
                        </a:rPr>
                        <a:t>Status summary</a:t>
                      </a:r>
                      <a:endParaRPr lang="en-US" sz="1400" b="1" dirty="0">
                        <a:solidFill>
                          <a:schemeClr val="tx1"/>
                        </a:solidFill>
                        <a:latin typeface="Arial" pitchFamily="34" charset="0"/>
                        <a:cs typeface="Arial" pitchFamily="34" charset="0"/>
                      </a:endParaRPr>
                    </a:p>
                  </a:txBody>
                  <a:tcPr marT="45702" marB="4570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493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Performance agreements signed FY 2018/19</a:t>
                      </a:r>
                    </a:p>
                  </a:txBody>
                  <a:tcPr marT="45702" marB="4570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643</a:t>
                      </a:r>
                    </a:p>
                  </a:txBody>
                  <a:tcPr marT="45676" marB="4567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Arial" pitchFamily="34" charset="0"/>
                          <a:cs typeface="Arial" pitchFamily="34" charset="0"/>
                        </a:rPr>
                        <a:t>100% employees signed PA’s</a:t>
                      </a:r>
                    </a:p>
                  </a:txBody>
                  <a:tcPr marT="45676" marB="4567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83688">
                <a:tc>
                  <a:txBody>
                    <a:bodyPr/>
                    <a:lstStyle/>
                    <a:p>
                      <a:r>
                        <a:rPr lang="en-US" sz="1200" b="0" dirty="0" smtClean="0">
                          <a:solidFill>
                            <a:schemeClr val="tx1"/>
                          </a:solidFill>
                          <a:latin typeface="Arial" pitchFamily="34" charset="0"/>
                          <a:cs typeface="Arial" pitchFamily="34" charset="0"/>
                        </a:rPr>
                        <a:t>Moderation</a:t>
                      </a:r>
                      <a:endParaRPr lang="en-US" sz="1200" b="0" dirty="0">
                        <a:solidFill>
                          <a:schemeClr val="tx1"/>
                        </a:solidFill>
                        <a:latin typeface="Arial" pitchFamily="34" charset="0"/>
                        <a:cs typeface="Arial" pitchFamily="34" charset="0"/>
                      </a:endParaRPr>
                    </a:p>
                  </a:txBody>
                  <a:tcPr marT="45702" marB="4570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lang="en-US" sz="1200" b="0" dirty="0" smtClean="0">
                          <a:solidFill>
                            <a:schemeClr val="tx1"/>
                          </a:solidFill>
                          <a:latin typeface="Arial" pitchFamily="34" charset="0"/>
                          <a:cs typeface="Arial" pitchFamily="34" charset="0"/>
                        </a:rPr>
                        <a:t>Busy</a:t>
                      </a:r>
                      <a:r>
                        <a:rPr lang="en-US" sz="1200" b="0" baseline="0" dirty="0" smtClean="0">
                          <a:solidFill>
                            <a:schemeClr val="tx1"/>
                          </a:solidFill>
                          <a:latin typeface="Arial" pitchFamily="34" charset="0"/>
                          <a:cs typeface="Arial" pitchFamily="34" charset="0"/>
                        </a:rPr>
                        <a:t> with Provincial final moderations</a:t>
                      </a:r>
                      <a:endParaRPr lang="en-US" sz="1200" b="0" dirty="0">
                        <a:solidFill>
                          <a:schemeClr val="tx1"/>
                        </a:solidFill>
                        <a:latin typeface="Arial" pitchFamily="34" charset="0"/>
                        <a:cs typeface="Arial" pitchFamily="34" charset="0"/>
                      </a:endParaRPr>
                    </a:p>
                  </a:txBody>
                  <a:tcPr marT="45676" marB="4567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0" dirty="0">
                        <a:solidFill>
                          <a:schemeClr val="tx1"/>
                        </a:solidFill>
                        <a:latin typeface="Arial" pitchFamily="34" charset="0"/>
                        <a:cs typeface="Arial" pitchFamily="34" charset="0"/>
                      </a:endParaRPr>
                    </a:p>
                  </a:txBody>
                  <a:tcPr marT="45676" marB="4567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bl>
          </a:graphicData>
        </a:graphic>
      </p:graphicFrame>
      <p:sp>
        <p:nvSpPr>
          <p:cNvPr id="5" name="TextBox 8"/>
          <p:cNvSpPr txBox="1">
            <a:spLocks noChangeArrowheads="1"/>
          </p:cNvSpPr>
          <p:nvPr/>
        </p:nvSpPr>
        <p:spPr bwMode="auto">
          <a:xfrm>
            <a:off x="247997" y="2090811"/>
            <a:ext cx="5081199"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cs typeface="Arial" pitchFamily="34" charset="0"/>
              </a:defRPr>
            </a:lvl9pPr>
          </a:lstStyle>
          <a:p>
            <a:pPr eaLnBrk="1" fontAlgn="auto" hangingPunct="1">
              <a:spcBef>
                <a:spcPts val="0"/>
              </a:spcBef>
              <a:spcAft>
                <a:spcPts val="0"/>
              </a:spcAft>
              <a:defRPr/>
            </a:pPr>
            <a:r>
              <a:rPr lang="en-GB" b="1" kern="0" dirty="0" smtClean="0">
                <a:solidFill>
                  <a:srgbClr val="000000"/>
                </a:solidFill>
              </a:rPr>
              <a:t> Analysis of staff patterns:</a:t>
            </a:r>
          </a:p>
          <a:p>
            <a:pPr algn="ctr" eaLnBrk="1" fontAlgn="auto" hangingPunct="1">
              <a:spcBef>
                <a:spcPts val="0"/>
              </a:spcBef>
              <a:spcAft>
                <a:spcPts val="0"/>
              </a:spcAft>
              <a:defRPr/>
            </a:pPr>
            <a:r>
              <a:rPr lang="en-GB" b="1" kern="0" dirty="0" smtClean="0">
                <a:solidFill>
                  <a:srgbClr val="000000"/>
                </a:solidFill>
              </a:rPr>
              <a:t>Policy on Incapacity Leave &amp; Ill-health Retirement</a:t>
            </a:r>
            <a:endParaRPr lang="en-ZA" b="1" kern="0" dirty="0" smtClean="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2640457287"/>
              </p:ext>
            </p:extLst>
          </p:nvPr>
        </p:nvGraphicFramePr>
        <p:xfrm>
          <a:off x="238125" y="2652919"/>
          <a:ext cx="8633315" cy="2696777"/>
        </p:xfrm>
        <a:graphic>
          <a:graphicData uri="http://schemas.openxmlformats.org/drawingml/2006/table">
            <a:tbl>
              <a:tblPr/>
              <a:tblGrid>
                <a:gridCol w="1049527">
                  <a:extLst>
                    <a:ext uri="{9D8B030D-6E8A-4147-A177-3AD203B41FA5}">
                      <a16:colId xmlns:a16="http://schemas.microsoft.com/office/drawing/2014/main" xmlns="" val="20000"/>
                    </a:ext>
                  </a:extLst>
                </a:gridCol>
                <a:gridCol w="939518">
                  <a:extLst>
                    <a:ext uri="{9D8B030D-6E8A-4147-A177-3AD203B41FA5}">
                      <a16:colId xmlns:a16="http://schemas.microsoft.com/office/drawing/2014/main" xmlns="" val="20001"/>
                    </a:ext>
                  </a:extLst>
                </a:gridCol>
                <a:gridCol w="1563358">
                  <a:extLst>
                    <a:ext uri="{9D8B030D-6E8A-4147-A177-3AD203B41FA5}">
                      <a16:colId xmlns:a16="http://schemas.microsoft.com/office/drawing/2014/main" xmlns="" val="20002"/>
                    </a:ext>
                  </a:extLst>
                </a:gridCol>
                <a:gridCol w="1270228">
                  <a:extLst>
                    <a:ext uri="{9D8B030D-6E8A-4147-A177-3AD203B41FA5}">
                      <a16:colId xmlns:a16="http://schemas.microsoft.com/office/drawing/2014/main" xmlns="" val="20003"/>
                    </a:ext>
                  </a:extLst>
                </a:gridCol>
                <a:gridCol w="1270228">
                  <a:extLst>
                    <a:ext uri="{9D8B030D-6E8A-4147-A177-3AD203B41FA5}">
                      <a16:colId xmlns:a16="http://schemas.microsoft.com/office/drawing/2014/main" xmlns="" val="20004"/>
                    </a:ext>
                  </a:extLst>
                </a:gridCol>
                <a:gridCol w="1270228">
                  <a:extLst>
                    <a:ext uri="{9D8B030D-6E8A-4147-A177-3AD203B41FA5}">
                      <a16:colId xmlns:a16="http://schemas.microsoft.com/office/drawing/2014/main" xmlns="" val="20005"/>
                    </a:ext>
                  </a:extLst>
                </a:gridCol>
                <a:gridCol w="1270228">
                  <a:extLst>
                    <a:ext uri="{9D8B030D-6E8A-4147-A177-3AD203B41FA5}">
                      <a16:colId xmlns:a16="http://schemas.microsoft.com/office/drawing/2014/main" xmlns="" val="20006"/>
                    </a:ext>
                  </a:extLst>
                </a:gridCol>
              </a:tblGrid>
              <a:tr h="341194">
                <a:tc>
                  <a:txBody>
                    <a:bodyPr/>
                    <a:lstStyle/>
                    <a:p>
                      <a:pPr algn="ctr">
                        <a:lnSpc>
                          <a:spcPct val="150000"/>
                        </a:lnSpc>
                        <a:spcAft>
                          <a:spcPts val="600"/>
                        </a:spcAft>
                      </a:pPr>
                      <a:endParaRPr lang="en-ZA" sz="1400" i="0" dirty="0">
                        <a:latin typeface="Arial"/>
                        <a:ea typeface="Times New Roman"/>
                        <a:cs typeface="Times New Roman"/>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gridSpan="3">
                  <a:txBody>
                    <a:bodyPr/>
                    <a:lstStyle/>
                    <a:p>
                      <a:pPr marL="0" marR="0" lvl="0" indent="0" algn="ctr" defTabSz="457200" rtl="0" eaLnBrk="1" fontAlgn="auto" latinLnBrk="0" hangingPunct="1">
                        <a:lnSpc>
                          <a:spcPct val="150000"/>
                        </a:lnSpc>
                        <a:spcBef>
                          <a:spcPts val="0"/>
                        </a:spcBef>
                        <a:spcAft>
                          <a:spcPts val="600"/>
                        </a:spcAft>
                        <a:buClrTx/>
                        <a:buSzTx/>
                        <a:buFontTx/>
                        <a:buNone/>
                        <a:tabLst/>
                        <a:defRPr/>
                      </a:pPr>
                      <a:r>
                        <a:rPr lang="en-ZA" sz="1400" b="1" i="0" dirty="0" smtClean="0">
                          <a:solidFill>
                            <a:schemeClr val="tx1"/>
                          </a:solidFill>
                          <a:latin typeface="Arial"/>
                          <a:ea typeface="Times New Roman"/>
                          <a:cs typeface="Times New Roman"/>
                        </a:rPr>
                        <a:t>2018/19</a:t>
                      </a: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algn="ctr">
                        <a:lnSpc>
                          <a:spcPct val="150000"/>
                        </a:lnSpc>
                        <a:spcAft>
                          <a:spcPts val="600"/>
                        </a:spcAft>
                      </a:pPr>
                      <a:endParaRPr lang="en-ZA" sz="1400" i="0" dirty="0">
                        <a:latin typeface="Arial"/>
                        <a:ea typeface="Times New Roman"/>
                        <a:cs typeface="Times New Roman"/>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algn="ctr">
                        <a:lnSpc>
                          <a:spcPct val="150000"/>
                        </a:lnSpc>
                        <a:spcAft>
                          <a:spcPts val="600"/>
                        </a:spcAft>
                      </a:pPr>
                      <a:endParaRPr lang="en-ZA" sz="1400" i="0" dirty="0">
                        <a:latin typeface="Arial"/>
                        <a:ea typeface="Times New Roman"/>
                        <a:cs typeface="Times New Roman"/>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gridSpan="3">
                  <a:txBody>
                    <a:bodyPr/>
                    <a:lstStyle/>
                    <a:p>
                      <a:pPr algn="ctr">
                        <a:lnSpc>
                          <a:spcPct val="150000"/>
                        </a:lnSpc>
                        <a:spcAft>
                          <a:spcPts val="600"/>
                        </a:spcAft>
                      </a:pPr>
                      <a:r>
                        <a:rPr lang="en-ZA" sz="1400" b="1" i="0" dirty="0" smtClean="0">
                          <a:latin typeface="Arial"/>
                          <a:ea typeface="Times New Roman"/>
                          <a:cs typeface="Times New Roman"/>
                        </a:rPr>
                        <a:t>2019/20</a:t>
                      </a:r>
                      <a:endParaRPr lang="en-ZA" sz="1400" b="1" i="0" dirty="0">
                        <a:latin typeface="Arial"/>
                        <a:ea typeface="Times New Roman"/>
                        <a:cs typeface="Times New Roman"/>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algn="ctr">
                        <a:lnSpc>
                          <a:spcPct val="150000"/>
                        </a:lnSpc>
                        <a:spcAft>
                          <a:spcPts val="600"/>
                        </a:spcAft>
                      </a:pPr>
                      <a:endParaRPr lang="en-ZA" sz="1400" i="0" dirty="0">
                        <a:latin typeface="Arial"/>
                        <a:ea typeface="Times New Roman"/>
                        <a:cs typeface="Times New Roman"/>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algn="ctr">
                        <a:lnSpc>
                          <a:spcPct val="150000"/>
                        </a:lnSpc>
                        <a:spcAft>
                          <a:spcPts val="600"/>
                        </a:spcAft>
                      </a:pPr>
                      <a:endParaRPr lang="en-ZA" sz="1400" i="0" dirty="0">
                        <a:latin typeface="Arial"/>
                        <a:ea typeface="Times New Roman"/>
                        <a:cs typeface="Times New Roman"/>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760835">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600"/>
                        </a:spcAft>
                      </a:pPr>
                      <a:r>
                        <a:rPr lang="en-GB" sz="1400" b="1" i="0" dirty="0">
                          <a:latin typeface="Arial"/>
                          <a:ea typeface="Times New Roman"/>
                          <a:cs typeface="Times New Roman"/>
                        </a:rPr>
                        <a:t>Salary Levels</a:t>
                      </a:r>
                      <a:endParaRPr lang="en-ZA" sz="1400" i="0" dirty="0">
                        <a:latin typeface="Arial"/>
                        <a:ea typeface="Times New Roman"/>
                        <a:cs typeface="Times New Roman"/>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600"/>
                        </a:spcAft>
                      </a:pPr>
                      <a:r>
                        <a:rPr lang="en-GB" sz="1400" b="1" i="0" dirty="0">
                          <a:latin typeface="Arial"/>
                          <a:ea typeface="Times New Roman"/>
                          <a:cs typeface="Times New Roman"/>
                        </a:rPr>
                        <a:t>Total days</a:t>
                      </a:r>
                      <a:endParaRPr lang="en-ZA" sz="1400" i="0" dirty="0">
                        <a:latin typeface="Arial"/>
                        <a:ea typeface="Times New Roman"/>
                        <a:cs typeface="Times New Roman"/>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600"/>
                        </a:spcAft>
                      </a:pPr>
                      <a:r>
                        <a:rPr lang="en-GB" sz="1400" b="1" i="0" dirty="0">
                          <a:latin typeface="Arial"/>
                          <a:ea typeface="Times New Roman"/>
                          <a:cs typeface="Times New Roman"/>
                        </a:rPr>
                        <a:t>Number of employees </a:t>
                      </a:r>
                      <a:r>
                        <a:rPr lang="en-GB" sz="1400" b="1" i="0" dirty="0" smtClean="0">
                          <a:latin typeface="Arial"/>
                          <a:ea typeface="Times New Roman"/>
                          <a:cs typeface="Times New Roman"/>
                        </a:rPr>
                        <a:t>using PILIR</a:t>
                      </a:r>
                      <a:endParaRPr lang="en-ZA" sz="1400" i="0" dirty="0">
                        <a:latin typeface="Arial"/>
                        <a:ea typeface="Times New Roman"/>
                        <a:cs typeface="Times New Roman"/>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600"/>
                        </a:spcAft>
                      </a:pPr>
                      <a:r>
                        <a:rPr lang="en-GB" sz="1400" b="1" i="0" dirty="0">
                          <a:latin typeface="Arial"/>
                          <a:ea typeface="Times New Roman"/>
                          <a:cs typeface="Times New Roman"/>
                        </a:rPr>
                        <a:t>Average days per employee</a:t>
                      </a:r>
                      <a:endParaRPr lang="en-ZA" sz="1400" i="0" dirty="0">
                        <a:latin typeface="Arial"/>
                        <a:ea typeface="Times New Roman"/>
                        <a:cs typeface="Times New Roman"/>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600"/>
                        </a:spcAft>
                      </a:pPr>
                      <a:r>
                        <a:rPr lang="en-GB" sz="1400" b="1" i="0" dirty="0">
                          <a:latin typeface="Arial"/>
                          <a:ea typeface="Times New Roman"/>
                          <a:cs typeface="Times New Roman"/>
                        </a:rPr>
                        <a:t>Total days</a:t>
                      </a:r>
                      <a:endParaRPr lang="en-ZA" sz="1400" i="0" dirty="0">
                        <a:latin typeface="Arial"/>
                        <a:ea typeface="Times New Roman"/>
                        <a:cs typeface="Times New Roman"/>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600"/>
                        </a:spcAft>
                      </a:pPr>
                      <a:r>
                        <a:rPr lang="en-GB" sz="1400" b="1" i="0" dirty="0">
                          <a:latin typeface="Arial"/>
                          <a:ea typeface="Times New Roman"/>
                          <a:cs typeface="Times New Roman"/>
                        </a:rPr>
                        <a:t>Number of employees </a:t>
                      </a:r>
                      <a:r>
                        <a:rPr lang="en-GB" sz="1400" b="1" i="0" dirty="0" smtClean="0">
                          <a:latin typeface="Arial"/>
                          <a:ea typeface="Times New Roman"/>
                          <a:cs typeface="Times New Roman"/>
                        </a:rPr>
                        <a:t>using PILIR</a:t>
                      </a:r>
                      <a:endParaRPr lang="en-ZA" sz="1400" i="0" dirty="0">
                        <a:latin typeface="Arial"/>
                        <a:ea typeface="Times New Roman"/>
                        <a:cs typeface="Times New Roman"/>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600"/>
                        </a:spcAft>
                      </a:pPr>
                      <a:r>
                        <a:rPr lang="en-GB" sz="1400" b="1" i="0" dirty="0">
                          <a:latin typeface="Arial"/>
                          <a:ea typeface="Times New Roman"/>
                          <a:cs typeface="Times New Roman"/>
                        </a:rPr>
                        <a:t>Average days per employee</a:t>
                      </a:r>
                      <a:endParaRPr lang="en-ZA" sz="1400" i="0" dirty="0">
                        <a:latin typeface="Arial"/>
                        <a:ea typeface="Times New Roman"/>
                        <a:cs typeface="Times New Roman"/>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1"/>
                  </a:ext>
                </a:extLst>
              </a:tr>
              <a:tr h="265099">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50000"/>
                        </a:lnSpc>
                        <a:spcAft>
                          <a:spcPts val="600"/>
                        </a:spcAft>
                      </a:pPr>
                      <a:r>
                        <a:rPr lang="en-GB" sz="1200" dirty="0">
                          <a:solidFill>
                            <a:schemeClr val="tx1"/>
                          </a:solidFill>
                          <a:latin typeface="Arial"/>
                          <a:ea typeface="Times New Roman"/>
                          <a:cs typeface="Times New Roman"/>
                        </a:rPr>
                        <a:t> (13-16)</a:t>
                      </a:r>
                      <a:endParaRPr lang="en-ZA" sz="1200" dirty="0">
                        <a:solidFill>
                          <a:schemeClr val="tx1"/>
                        </a:solidFill>
                        <a:latin typeface="Arial"/>
                        <a:ea typeface="Times New Roman"/>
                        <a:cs typeface="Times New Roman"/>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smtClean="0">
                          <a:solidFill>
                            <a:schemeClr val="tx1"/>
                          </a:solidFill>
                          <a:latin typeface="Arial" pitchFamily="34" charset="0"/>
                          <a:cs typeface="Arial" pitchFamily="34" charset="0"/>
                        </a:rPr>
                        <a:t>3</a:t>
                      </a:r>
                      <a:endParaRPr lang="en-US" sz="1200" dirty="0">
                        <a:solidFill>
                          <a:schemeClr val="tx1"/>
                        </a:solidFill>
                        <a:latin typeface="Arial" pitchFamily="34" charset="0"/>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smtClean="0">
                          <a:solidFill>
                            <a:schemeClr val="tx1"/>
                          </a:solidFill>
                          <a:latin typeface="Arial" pitchFamily="34" charset="0"/>
                          <a:cs typeface="Arial" pitchFamily="34" charset="0"/>
                        </a:rPr>
                        <a:t>1</a:t>
                      </a:r>
                      <a:endParaRPr lang="en-US" sz="1200" dirty="0">
                        <a:solidFill>
                          <a:schemeClr val="tx1"/>
                        </a:solidFill>
                        <a:latin typeface="Arial" pitchFamily="34" charset="0"/>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600"/>
                        </a:spcAft>
                      </a:pPr>
                      <a:r>
                        <a:rPr lang="en-ZA" sz="1200" dirty="0" smtClean="0">
                          <a:solidFill>
                            <a:schemeClr val="tx1"/>
                          </a:solidFill>
                          <a:latin typeface="Arial" pitchFamily="34" charset="0"/>
                          <a:ea typeface="Times New Roman"/>
                          <a:cs typeface="Arial" pitchFamily="34" charset="0"/>
                        </a:rPr>
                        <a:t>3</a:t>
                      </a:r>
                      <a:endParaRPr lang="en-ZA" sz="1200" dirty="0">
                        <a:solidFill>
                          <a:schemeClr val="tx1"/>
                        </a:solidFill>
                        <a:latin typeface="Arial" pitchFamily="34" charset="0"/>
                        <a:ea typeface="Times New Roman"/>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600"/>
                        </a:spcAft>
                      </a:pPr>
                      <a:r>
                        <a:rPr lang="en-ZA" sz="1200" dirty="0" smtClean="0">
                          <a:solidFill>
                            <a:schemeClr val="tx1"/>
                          </a:solidFill>
                          <a:latin typeface="Arial" pitchFamily="34" charset="0"/>
                          <a:ea typeface="Times New Roman"/>
                          <a:cs typeface="Arial" pitchFamily="34" charset="0"/>
                        </a:rPr>
                        <a:t>0</a:t>
                      </a:r>
                      <a:endParaRPr lang="en-ZA" sz="1200" dirty="0">
                        <a:solidFill>
                          <a:schemeClr val="tx1"/>
                        </a:solidFill>
                        <a:latin typeface="Arial" pitchFamily="34" charset="0"/>
                        <a:ea typeface="Times New Roman"/>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600"/>
                        </a:spcAft>
                      </a:pPr>
                      <a:r>
                        <a:rPr lang="en-ZA" sz="1200" dirty="0" smtClean="0">
                          <a:solidFill>
                            <a:schemeClr val="tx1"/>
                          </a:solidFill>
                          <a:latin typeface="Arial" pitchFamily="34" charset="0"/>
                          <a:ea typeface="Times New Roman"/>
                          <a:cs typeface="Arial" pitchFamily="34" charset="0"/>
                        </a:rPr>
                        <a:t>0</a:t>
                      </a:r>
                      <a:endParaRPr lang="en-ZA" sz="1200" dirty="0">
                        <a:solidFill>
                          <a:schemeClr val="tx1"/>
                        </a:solidFill>
                        <a:latin typeface="Arial" pitchFamily="34" charset="0"/>
                        <a:ea typeface="Times New Roman"/>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600"/>
                        </a:spcAft>
                      </a:pPr>
                      <a:r>
                        <a:rPr lang="en-ZA" sz="1200" dirty="0" smtClean="0">
                          <a:solidFill>
                            <a:schemeClr val="tx1"/>
                          </a:solidFill>
                          <a:latin typeface="Arial" pitchFamily="34" charset="0"/>
                          <a:ea typeface="Times New Roman"/>
                          <a:cs typeface="Arial" pitchFamily="34" charset="0"/>
                        </a:rPr>
                        <a:t>0</a:t>
                      </a:r>
                      <a:endParaRPr lang="en-ZA" sz="1200" dirty="0">
                        <a:solidFill>
                          <a:schemeClr val="tx1"/>
                        </a:solidFill>
                        <a:latin typeface="Arial" pitchFamily="34" charset="0"/>
                        <a:ea typeface="Times New Roman"/>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r h="298183">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50000"/>
                        </a:lnSpc>
                        <a:spcAft>
                          <a:spcPts val="600"/>
                        </a:spcAft>
                      </a:pPr>
                      <a:r>
                        <a:rPr lang="en-GB" sz="1200" dirty="0">
                          <a:solidFill>
                            <a:schemeClr val="tx1"/>
                          </a:solidFill>
                          <a:latin typeface="Arial"/>
                          <a:ea typeface="Times New Roman"/>
                          <a:cs typeface="Times New Roman"/>
                        </a:rPr>
                        <a:t> (9-12)</a:t>
                      </a:r>
                      <a:endParaRPr lang="en-ZA" sz="1200" dirty="0">
                        <a:solidFill>
                          <a:schemeClr val="tx1"/>
                        </a:solidFill>
                        <a:latin typeface="Arial"/>
                        <a:ea typeface="Times New Roman"/>
                        <a:cs typeface="Times New Roman"/>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smtClean="0">
                          <a:solidFill>
                            <a:schemeClr val="tx1"/>
                          </a:solidFill>
                          <a:latin typeface="Arial" pitchFamily="34" charset="0"/>
                          <a:cs typeface="Arial" pitchFamily="34" charset="0"/>
                        </a:rPr>
                        <a:t>0</a:t>
                      </a:r>
                      <a:endParaRPr lang="en-US" sz="1200" dirty="0">
                        <a:solidFill>
                          <a:schemeClr val="tx1"/>
                        </a:solidFill>
                        <a:latin typeface="Arial" pitchFamily="34" charset="0"/>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smtClean="0">
                          <a:solidFill>
                            <a:schemeClr val="tx1"/>
                          </a:solidFill>
                          <a:latin typeface="Arial" pitchFamily="34" charset="0"/>
                          <a:cs typeface="Arial" pitchFamily="34" charset="0"/>
                        </a:rPr>
                        <a:t>0</a:t>
                      </a:r>
                      <a:endParaRPr lang="en-US" sz="1200" dirty="0">
                        <a:solidFill>
                          <a:schemeClr val="tx1"/>
                        </a:solidFill>
                        <a:latin typeface="Arial" pitchFamily="34" charset="0"/>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600"/>
                        </a:spcAft>
                      </a:pPr>
                      <a:r>
                        <a:rPr lang="en-ZA" sz="1200" dirty="0" smtClean="0">
                          <a:solidFill>
                            <a:schemeClr val="tx1"/>
                          </a:solidFill>
                          <a:latin typeface="Arial" pitchFamily="34" charset="0"/>
                          <a:ea typeface="Times New Roman"/>
                          <a:cs typeface="Arial" pitchFamily="34" charset="0"/>
                        </a:rPr>
                        <a:t>0</a:t>
                      </a:r>
                      <a:endParaRPr lang="en-ZA" sz="1200" dirty="0">
                        <a:solidFill>
                          <a:schemeClr val="tx1"/>
                        </a:solidFill>
                        <a:latin typeface="Arial" pitchFamily="34" charset="0"/>
                        <a:ea typeface="Times New Roman"/>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600"/>
                        </a:spcAft>
                      </a:pPr>
                      <a:r>
                        <a:rPr lang="en-ZA" sz="1200" dirty="0" smtClean="0">
                          <a:solidFill>
                            <a:schemeClr val="tx1"/>
                          </a:solidFill>
                          <a:latin typeface="Arial" pitchFamily="34" charset="0"/>
                          <a:ea typeface="Times New Roman"/>
                          <a:cs typeface="Arial" pitchFamily="34" charset="0"/>
                        </a:rPr>
                        <a:t>0</a:t>
                      </a:r>
                      <a:endParaRPr lang="en-ZA" sz="1200" dirty="0">
                        <a:solidFill>
                          <a:schemeClr val="tx1"/>
                        </a:solidFill>
                        <a:latin typeface="Arial" pitchFamily="34" charset="0"/>
                        <a:ea typeface="Times New Roman"/>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600"/>
                        </a:spcAft>
                      </a:pPr>
                      <a:r>
                        <a:rPr lang="en-ZA" sz="1200" dirty="0" smtClean="0">
                          <a:solidFill>
                            <a:schemeClr val="tx1"/>
                          </a:solidFill>
                          <a:latin typeface="Arial" pitchFamily="34" charset="0"/>
                          <a:ea typeface="Times New Roman"/>
                          <a:cs typeface="Arial" pitchFamily="34" charset="0"/>
                        </a:rPr>
                        <a:t>0</a:t>
                      </a:r>
                      <a:endParaRPr lang="en-ZA" sz="1200" dirty="0">
                        <a:solidFill>
                          <a:schemeClr val="tx1"/>
                        </a:solidFill>
                        <a:latin typeface="Arial" pitchFamily="34" charset="0"/>
                        <a:ea typeface="Times New Roman"/>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600"/>
                        </a:spcAft>
                      </a:pPr>
                      <a:r>
                        <a:rPr lang="en-ZA" sz="1200" dirty="0" smtClean="0">
                          <a:solidFill>
                            <a:schemeClr val="tx1"/>
                          </a:solidFill>
                          <a:latin typeface="Arial" pitchFamily="34" charset="0"/>
                          <a:ea typeface="Times New Roman"/>
                          <a:cs typeface="Arial" pitchFamily="34" charset="0"/>
                        </a:rPr>
                        <a:t>0</a:t>
                      </a:r>
                      <a:endParaRPr lang="en-ZA" sz="1200" dirty="0">
                        <a:solidFill>
                          <a:schemeClr val="tx1"/>
                        </a:solidFill>
                        <a:latin typeface="Arial" pitchFamily="34" charset="0"/>
                        <a:ea typeface="Times New Roman"/>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r h="265099">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50000"/>
                        </a:lnSpc>
                        <a:spcAft>
                          <a:spcPts val="600"/>
                        </a:spcAft>
                      </a:pPr>
                      <a:r>
                        <a:rPr lang="en-GB" sz="1200" dirty="0">
                          <a:solidFill>
                            <a:schemeClr val="tx1"/>
                          </a:solidFill>
                          <a:latin typeface="Arial"/>
                          <a:ea typeface="Times New Roman"/>
                          <a:cs typeface="Times New Roman"/>
                        </a:rPr>
                        <a:t> (6-8)</a:t>
                      </a:r>
                      <a:endParaRPr lang="en-ZA" sz="1200" dirty="0">
                        <a:solidFill>
                          <a:schemeClr val="tx1"/>
                        </a:solidFill>
                        <a:latin typeface="Arial"/>
                        <a:ea typeface="Times New Roman"/>
                        <a:cs typeface="Times New Roman"/>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smtClean="0">
                          <a:solidFill>
                            <a:schemeClr val="tx1"/>
                          </a:solidFill>
                          <a:latin typeface="Arial" pitchFamily="34" charset="0"/>
                          <a:cs typeface="Arial" pitchFamily="34" charset="0"/>
                        </a:rPr>
                        <a:t>455</a:t>
                      </a:r>
                      <a:endParaRPr lang="en-US" sz="1200" dirty="0">
                        <a:solidFill>
                          <a:schemeClr val="tx1"/>
                        </a:solidFill>
                        <a:latin typeface="Arial" pitchFamily="34" charset="0"/>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smtClean="0">
                          <a:solidFill>
                            <a:schemeClr val="tx1"/>
                          </a:solidFill>
                          <a:latin typeface="Arial" pitchFamily="34" charset="0"/>
                          <a:cs typeface="Arial" pitchFamily="34" charset="0"/>
                        </a:rPr>
                        <a:t>28</a:t>
                      </a:r>
                      <a:endParaRPr lang="en-US" sz="1200" dirty="0">
                        <a:solidFill>
                          <a:schemeClr val="tx1"/>
                        </a:solidFill>
                        <a:latin typeface="Arial" pitchFamily="34" charset="0"/>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600"/>
                        </a:spcAft>
                      </a:pPr>
                      <a:r>
                        <a:rPr lang="en-ZA" sz="1200" dirty="0" smtClean="0">
                          <a:solidFill>
                            <a:schemeClr val="tx1"/>
                          </a:solidFill>
                          <a:latin typeface="Arial" pitchFamily="34" charset="0"/>
                          <a:ea typeface="Times New Roman"/>
                          <a:cs typeface="Arial" pitchFamily="34" charset="0"/>
                        </a:rPr>
                        <a:t>16</a:t>
                      </a:r>
                      <a:endParaRPr lang="en-ZA" sz="1200" dirty="0">
                        <a:solidFill>
                          <a:schemeClr val="tx1"/>
                        </a:solidFill>
                        <a:latin typeface="Arial" pitchFamily="34" charset="0"/>
                        <a:ea typeface="Times New Roman"/>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600"/>
                        </a:spcAft>
                      </a:pPr>
                      <a:r>
                        <a:rPr lang="en-ZA" sz="1200" dirty="0" smtClean="0">
                          <a:solidFill>
                            <a:schemeClr val="tx1"/>
                          </a:solidFill>
                          <a:latin typeface="Arial" pitchFamily="34" charset="0"/>
                          <a:ea typeface="Times New Roman"/>
                          <a:cs typeface="Arial" pitchFamily="34" charset="0"/>
                        </a:rPr>
                        <a:t>75</a:t>
                      </a:r>
                      <a:endParaRPr lang="en-ZA" sz="1200" dirty="0">
                        <a:solidFill>
                          <a:schemeClr val="tx1"/>
                        </a:solidFill>
                        <a:latin typeface="Arial" pitchFamily="34" charset="0"/>
                        <a:ea typeface="Times New Roman"/>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600"/>
                        </a:spcAft>
                      </a:pPr>
                      <a:r>
                        <a:rPr lang="en-ZA" sz="1200" dirty="0" smtClean="0">
                          <a:solidFill>
                            <a:schemeClr val="tx1"/>
                          </a:solidFill>
                          <a:latin typeface="Arial" pitchFamily="34" charset="0"/>
                          <a:ea typeface="Times New Roman"/>
                          <a:cs typeface="Arial" pitchFamily="34" charset="0"/>
                        </a:rPr>
                        <a:t>2</a:t>
                      </a:r>
                      <a:endParaRPr lang="en-ZA" sz="1200" dirty="0">
                        <a:solidFill>
                          <a:schemeClr val="tx1"/>
                        </a:solidFill>
                        <a:latin typeface="Arial" pitchFamily="34" charset="0"/>
                        <a:ea typeface="Times New Roman"/>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600"/>
                        </a:spcAft>
                      </a:pPr>
                      <a:r>
                        <a:rPr lang="en-ZA" sz="1200" dirty="0" smtClean="0">
                          <a:solidFill>
                            <a:schemeClr val="tx1"/>
                          </a:solidFill>
                          <a:latin typeface="Arial" pitchFamily="34" charset="0"/>
                          <a:ea typeface="Times New Roman"/>
                          <a:cs typeface="Arial" pitchFamily="34" charset="0"/>
                        </a:rPr>
                        <a:t>38</a:t>
                      </a:r>
                      <a:endParaRPr lang="en-ZA" sz="1200" dirty="0">
                        <a:solidFill>
                          <a:schemeClr val="tx1"/>
                        </a:solidFill>
                        <a:latin typeface="Arial" pitchFamily="34" charset="0"/>
                        <a:ea typeface="Times New Roman"/>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4"/>
                  </a:ext>
                </a:extLst>
              </a:tr>
              <a:tr h="265099">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50000"/>
                        </a:lnSpc>
                        <a:spcAft>
                          <a:spcPts val="600"/>
                        </a:spcAft>
                      </a:pPr>
                      <a:r>
                        <a:rPr lang="en-GB" sz="1200" dirty="0">
                          <a:solidFill>
                            <a:schemeClr val="tx1"/>
                          </a:solidFill>
                          <a:latin typeface="Arial"/>
                          <a:ea typeface="Times New Roman"/>
                          <a:cs typeface="Times New Roman"/>
                        </a:rPr>
                        <a:t> (3-5)</a:t>
                      </a:r>
                      <a:endParaRPr lang="en-ZA" sz="1200" dirty="0">
                        <a:solidFill>
                          <a:schemeClr val="tx1"/>
                        </a:solidFill>
                        <a:latin typeface="Arial"/>
                        <a:ea typeface="Times New Roman"/>
                        <a:cs typeface="Times New Roman"/>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smtClean="0">
                          <a:solidFill>
                            <a:schemeClr val="tx1"/>
                          </a:solidFill>
                          <a:latin typeface="Arial" pitchFamily="34" charset="0"/>
                          <a:cs typeface="Arial" pitchFamily="34" charset="0"/>
                        </a:rPr>
                        <a:t>236</a:t>
                      </a:r>
                      <a:endParaRPr lang="en-US" sz="1200" dirty="0">
                        <a:solidFill>
                          <a:schemeClr val="tx1"/>
                        </a:solidFill>
                        <a:latin typeface="Arial" pitchFamily="34" charset="0"/>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smtClean="0">
                          <a:solidFill>
                            <a:schemeClr val="tx1"/>
                          </a:solidFill>
                          <a:latin typeface="Arial" pitchFamily="34" charset="0"/>
                          <a:cs typeface="Arial" pitchFamily="34" charset="0"/>
                        </a:rPr>
                        <a:t>5</a:t>
                      </a:r>
                      <a:endParaRPr lang="en-US" sz="1200" dirty="0">
                        <a:solidFill>
                          <a:schemeClr val="tx1"/>
                        </a:solidFill>
                        <a:latin typeface="Arial" pitchFamily="34" charset="0"/>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600"/>
                        </a:spcAft>
                      </a:pPr>
                      <a:r>
                        <a:rPr lang="en-ZA" sz="1200" dirty="0" smtClean="0">
                          <a:solidFill>
                            <a:schemeClr val="tx1"/>
                          </a:solidFill>
                          <a:latin typeface="Arial" pitchFamily="34" charset="0"/>
                          <a:ea typeface="Times New Roman"/>
                          <a:cs typeface="Arial" pitchFamily="34" charset="0"/>
                        </a:rPr>
                        <a:t>47</a:t>
                      </a:r>
                      <a:endParaRPr lang="en-ZA" sz="1200" dirty="0">
                        <a:solidFill>
                          <a:schemeClr val="tx1"/>
                        </a:solidFill>
                        <a:latin typeface="Arial" pitchFamily="34" charset="0"/>
                        <a:ea typeface="Times New Roman"/>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600"/>
                        </a:spcAft>
                      </a:pPr>
                      <a:r>
                        <a:rPr lang="en-ZA" sz="1200" dirty="0" smtClean="0">
                          <a:solidFill>
                            <a:schemeClr val="tx1"/>
                          </a:solidFill>
                          <a:latin typeface="Arial" pitchFamily="34" charset="0"/>
                          <a:ea typeface="Times New Roman"/>
                          <a:cs typeface="Arial" pitchFamily="34" charset="0"/>
                        </a:rPr>
                        <a:t>0</a:t>
                      </a:r>
                      <a:endParaRPr lang="en-ZA" sz="1200" dirty="0">
                        <a:solidFill>
                          <a:schemeClr val="tx1"/>
                        </a:solidFill>
                        <a:latin typeface="Arial" pitchFamily="34" charset="0"/>
                        <a:ea typeface="Times New Roman"/>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600"/>
                        </a:spcAft>
                      </a:pPr>
                      <a:r>
                        <a:rPr lang="en-ZA" sz="1200" dirty="0" smtClean="0">
                          <a:solidFill>
                            <a:schemeClr val="tx1"/>
                          </a:solidFill>
                          <a:latin typeface="Arial" pitchFamily="34" charset="0"/>
                          <a:ea typeface="Times New Roman"/>
                          <a:cs typeface="Arial" pitchFamily="34" charset="0"/>
                        </a:rPr>
                        <a:t>0</a:t>
                      </a:r>
                      <a:endParaRPr lang="en-ZA" sz="1200" dirty="0">
                        <a:solidFill>
                          <a:schemeClr val="tx1"/>
                        </a:solidFill>
                        <a:latin typeface="Arial" pitchFamily="34" charset="0"/>
                        <a:ea typeface="Times New Roman"/>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600"/>
                        </a:spcAft>
                      </a:pPr>
                      <a:r>
                        <a:rPr lang="en-ZA" sz="1200" dirty="0" smtClean="0">
                          <a:solidFill>
                            <a:schemeClr val="tx1"/>
                          </a:solidFill>
                          <a:latin typeface="Arial" pitchFamily="34" charset="0"/>
                          <a:ea typeface="Times New Roman"/>
                          <a:cs typeface="Arial" pitchFamily="34" charset="0"/>
                        </a:rPr>
                        <a:t>0</a:t>
                      </a:r>
                      <a:endParaRPr lang="en-ZA" sz="1200" dirty="0">
                        <a:solidFill>
                          <a:schemeClr val="tx1"/>
                        </a:solidFill>
                        <a:latin typeface="Arial" pitchFamily="34" charset="0"/>
                        <a:ea typeface="Times New Roman"/>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5"/>
                  </a:ext>
                </a:extLst>
              </a:tr>
              <a:tr h="242930">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50000"/>
                        </a:lnSpc>
                        <a:spcAft>
                          <a:spcPts val="600"/>
                        </a:spcAft>
                      </a:pPr>
                      <a:r>
                        <a:rPr lang="en-GB" sz="1200" b="1" dirty="0">
                          <a:solidFill>
                            <a:schemeClr val="tx1"/>
                          </a:solidFill>
                          <a:latin typeface="Arial"/>
                          <a:ea typeface="Times New Roman"/>
                          <a:cs typeface="Times New Roman"/>
                        </a:rPr>
                        <a:t> TOTALS</a:t>
                      </a:r>
                      <a:endParaRPr lang="en-ZA" sz="1200" b="1" dirty="0">
                        <a:solidFill>
                          <a:schemeClr val="tx1"/>
                        </a:solidFill>
                        <a:latin typeface="Arial"/>
                        <a:ea typeface="Times New Roman"/>
                        <a:cs typeface="Times New Roman"/>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r>
                        <a:rPr lang="en-US" sz="1200" b="1" dirty="0" smtClean="0">
                          <a:solidFill>
                            <a:schemeClr val="tx1"/>
                          </a:solidFill>
                          <a:latin typeface="Arial" pitchFamily="34" charset="0"/>
                          <a:cs typeface="Arial" pitchFamily="34" charset="0"/>
                        </a:rPr>
                        <a:t>694</a:t>
                      </a:r>
                      <a:endParaRPr lang="en-US" sz="1200" b="1" dirty="0">
                        <a:solidFill>
                          <a:schemeClr val="tx1"/>
                        </a:solidFill>
                        <a:latin typeface="Arial" pitchFamily="34" charset="0"/>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r>
                        <a:rPr lang="en-US" sz="1200" b="1" dirty="0" smtClean="0">
                          <a:solidFill>
                            <a:schemeClr val="tx1"/>
                          </a:solidFill>
                          <a:latin typeface="Arial" pitchFamily="34" charset="0"/>
                          <a:cs typeface="Arial" pitchFamily="34" charset="0"/>
                        </a:rPr>
                        <a:t>34</a:t>
                      </a:r>
                      <a:endParaRPr lang="en-US" sz="1200" b="1" dirty="0">
                        <a:solidFill>
                          <a:schemeClr val="tx1"/>
                        </a:solidFill>
                        <a:latin typeface="Arial" pitchFamily="34" charset="0"/>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600"/>
                        </a:spcAft>
                      </a:pPr>
                      <a:r>
                        <a:rPr lang="en-GB" sz="1200" b="1" dirty="0" smtClean="0">
                          <a:solidFill>
                            <a:schemeClr val="tx1"/>
                          </a:solidFill>
                          <a:latin typeface="Arial" pitchFamily="34" charset="0"/>
                          <a:ea typeface="Times New Roman"/>
                          <a:cs typeface="Arial" pitchFamily="34" charset="0"/>
                        </a:rPr>
                        <a:t>66</a:t>
                      </a:r>
                      <a:endParaRPr lang="en-GB" sz="1200" b="1" dirty="0">
                        <a:solidFill>
                          <a:schemeClr val="tx1"/>
                        </a:solidFill>
                        <a:latin typeface="Arial" pitchFamily="34" charset="0"/>
                        <a:ea typeface="Times New Roman"/>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50000"/>
                        </a:lnSpc>
                        <a:spcAft>
                          <a:spcPts val="600"/>
                        </a:spcAft>
                      </a:pPr>
                      <a:r>
                        <a:rPr lang="en-GB" sz="1200" b="1" dirty="0" smtClean="0">
                          <a:solidFill>
                            <a:schemeClr val="tx1"/>
                          </a:solidFill>
                          <a:latin typeface="Arial" pitchFamily="34" charset="0"/>
                          <a:ea typeface="Times New Roman"/>
                          <a:cs typeface="Arial" pitchFamily="34" charset="0"/>
                        </a:rPr>
                        <a:t>75</a:t>
                      </a:r>
                      <a:endParaRPr lang="en-GB" sz="1200" b="1" dirty="0">
                        <a:solidFill>
                          <a:schemeClr val="tx1"/>
                        </a:solidFill>
                        <a:latin typeface="Arial" pitchFamily="34" charset="0"/>
                        <a:ea typeface="Times New Roman"/>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50000"/>
                        </a:lnSpc>
                        <a:spcAft>
                          <a:spcPts val="600"/>
                        </a:spcAft>
                      </a:pPr>
                      <a:r>
                        <a:rPr lang="en-GB" sz="1200" b="1" dirty="0" smtClean="0">
                          <a:solidFill>
                            <a:schemeClr val="tx1"/>
                          </a:solidFill>
                          <a:latin typeface="Arial" pitchFamily="34" charset="0"/>
                          <a:ea typeface="Times New Roman"/>
                          <a:cs typeface="Arial" pitchFamily="34" charset="0"/>
                        </a:rPr>
                        <a:t>2</a:t>
                      </a:r>
                      <a:endParaRPr lang="en-GB" sz="1200" b="1" dirty="0">
                        <a:solidFill>
                          <a:schemeClr val="tx1"/>
                        </a:solidFill>
                        <a:latin typeface="Arial" pitchFamily="34" charset="0"/>
                        <a:ea typeface="Times New Roman"/>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50000"/>
                        </a:lnSpc>
                        <a:spcAft>
                          <a:spcPts val="600"/>
                        </a:spcAft>
                      </a:pPr>
                      <a:r>
                        <a:rPr lang="en-GB" sz="1200" b="1" dirty="0" smtClean="0">
                          <a:solidFill>
                            <a:schemeClr val="tx1"/>
                          </a:solidFill>
                          <a:latin typeface="Arial" pitchFamily="34" charset="0"/>
                          <a:ea typeface="Times New Roman"/>
                          <a:cs typeface="Arial" pitchFamily="34" charset="0"/>
                        </a:rPr>
                        <a:t>38</a:t>
                      </a:r>
                      <a:endParaRPr lang="en-GB" sz="1200" b="1" dirty="0">
                        <a:solidFill>
                          <a:schemeClr val="tx1"/>
                        </a:solidFill>
                        <a:latin typeface="Arial" pitchFamily="34" charset="0"/>
                        <a:ea typeface="Times New Roman"/>
                        <a:cs typeface="Arial" pitchFamily="34" charset="0"/>
                      </a:endParaRPr>
                    </a:p>
                  </a:txBody>
                  <a:tcPr marL="68582" marR="6858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74710841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219075" y="155575"/>
            <a:ext cx="8669337"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0" tIns="0" rIns="0" bIns="0">
            <a:spAutoFit/>
          </a:bodyPr>
          <a:lstStyle>
            <a:lvl1pPr algn="l" rtl="0" eaLnBrk="0" fontAlgn="base" hangingPunct="0">
              <a:lnSpc>
                <a:spcPct val="90000"/>
              </a:lnSpc>
              <a:spcBef>
                <a:spcPct val="0"/>
              </a:spcBef>
              <a:spcAft>
                <a:spcPct val="0"/>
              </a:spcAft>
              <a:defRPr sz="2000" b="1">
                <a:solidFill>
                  <a:schemeClr val="tx1"/>
                </a:solidFill>
                <a:latin typeface="+mj-lt"/>
                <a:ea typeface="+mj-ea"/>
                <a:cs typeface="+mj-cs"/>
              </a:defRPr>
            </a:lvl1pPr>
            <a:lvl2pPr algn="l" rtl="0" eaLnBrk="0" fontAlgn="base" hangingPunct="0">
              <a:lnSpc>
                <a:spcPct val="90000"/>
              </a:lnSpc>
              <a:spcBef>
                <a:spcPct val="0"/>
              </a:spcBef>
              <a:spcAft>
                <a:spcPct val="0"/>
              </a:spcAft>
              <a:defRPr sz="2000" b="1">
                <a:solidFill>
                  <a:schemeClr val="tx1"/>
                </a:solidFill>
                <a:latin typeface="Arial" charset="0"/>
                <a:cs typeface="Arial" charset="0"/>
              </a:defRPr>
            </a:lvl2pPr>
            <a:lvl3pPr algn="l" rtl="0" eaLnBrk="0" fontAlgn="base" hangingPunct="0">
              <a:lnSpc>
                <a:spcPct val="90000"/>
              </a:lnSpc>
              <a:spcBef>
                <a:spcPct val="0"/>
              </a:spcBef>
              <a:spcAft>
                <a:spcPct val="0"/>
              </a:spcAft>
              <a:defRPr sz="2000" b="1">
                <a:solidFill>
                  <a:schemeClr val="tx1"/>
                </a:solidFill>
                <a:latin typeface="Arial" charset="0"/>
                <a:cs typeface="Arial" charset="0"/>
              </a:defRPr>
            </a:lvl3pPr>
            <a:lvl4pPr algn="l" rtl="0" eaLnBrk="0" fontAlgn="base" hangingPunct="0">
              <a:lnSpc>
                <a:spcPct val="90000"/>
              </a:lnSpc>
              <a:spcBef>
                <a:spcPct val="0"/>
              </a:spcBef>
              <a:spcAft>
                <a:spcPct val="0"/>
              </a:spcAft>
              <a:defRPr sz="2000" b="1">
                <a:solidFill>
                  <a:schemeClr val="tx1"/>
                </a:solidFill>
                <a:latin typeface="Arial" charset="0"/>
                <a:cs typeface="Arial" charset="0"/>
              </a:defRPr>
            </a:lvl4pPr>
            <a:lvl5pPr algn="l" rtl="0" eaLnBrk="0" fontAlgn="base" hangingPunct="0">
              <a:lnSpc>
                <a:spcPct val="90000"/>
              </a:lnSpc>
              <a:spcBef>
                <a:spcPct val="0"/>
              </a:spcBef>
              <a:spcAft>
                <a:spcPct val="0"/>
              </a:spcAft>
              <a:defRPr sz="2000" b="1">
                <a:solidFill>
                  <a:schemeClr val="tx1"/>
                </a:solidFill>
                <a:latin typeface="Arial" charset="0"/>
                <a:cs typeface="Arial" charset="0"/>
              </a:defRPr>
            </a:lvl5pPr>
            <a:lvl6pPr marL="457200" algn="l" rtl="0" eaLnBrk="0" fontAlgn="base" hangingPunct="0">
              <a:lnSpc>
                <a:spcPct val="90000"/>
              </a:lnSpc>
              <a:spcBef>
                <a:spcPct val="0"/>
              </a:spcBef>
              <a:spcAft>
                <a:spcPct val="0"/>
              </a:spcAft>
              <a:defRPr sz="2000" b="1">
                <a:solidFill>
                  <a:schemeClr val="tx1"/>
                </a:solidFill>
                <a:latin typeface="Arial" charset="0"/>
                <a:cs typeface="Arial" charset="0"/>
              </a:defRPr>
            </a:lvl6pPr>
            <a:lvl7pPr marL="914400" algn="l" rtl="0" eaLnBrk="0" fontAlgn="base" hangingPunct="0">
              <a:lnSpc>
                <a:spcPct val="90000"/>
              </a:lnSpc>
              <a:spcBef>
                <a:spcPct val="0"/>
              </a:spcBef>
              <a:spcAft>
                <a:spcPct val="0"/>
              </a:spcAft>
              <a:defRPr sz="2000" b="1">
                <a:solidFill>
                  <a:schemeClr val="tx1"/>
                </a:solidFill>
                <a:latin typeface="Arial" charset="0"/>
                <a:cs typeface="Arial" charset="0"/>
              </a:defRPr>
            </a:lvl7pPr>
            <a:lvl8pPr marL="1371600" algn="l" rtl="0" eaLnBrk="0" fontAlgn="base" hangingPunct="0">
              <a:lnSpc>
                <a:spcPct val="90000"/>
              </a:lnSpc>
              <a:spcBef>
                <a:spcPct val="0"/>
              </a:spcBef>
              <a:spcAft>
                <a:spcPct val="0"/>
              </a:spcAft>
              <a:defRPr sz="2000" b="1">
                <a:solidFill>
                  <a:schemeClr val="tx1"/>
                </a:solidFill>
                <a:latin typeface="Arial" charset="0"/>
                <a:cs typeface="Arial" charset="0"/>
              </a:defRPr>
            </a:lvl8pPr>
            <a:lvl9pPr marL="1828800" algn="l" rtl="0" eaLnBrk="0" fontAlgn="base" hangingPunct="0">
              <a:lnSpc>
                <a:spcPct val="90000"/>
              </a:lnSpc>
              <a:spcBef>
                <a:spcPct val="0"/>
              </a:spcBef>
              <a:spcAft>
                <a:spcPct val="0"/>
              </a:spcAft>
              <a:defRPr sz="2000" b="1">
                <a:solidFill>
                  <a:schemeClr val="tx1"/>
                </a:solidFill>
                <a:latin typeface="Arial" charset="0"/>
                <a:cs typeface="Arial" charset="0"/>
              </a:defRPr>
            </a:lvl9pPr>
          </a:lstStyle>
          <a:p>
            <a:pPr algn="ctr">
              <a:defRPr/>
            </a:pPr>
            <a:r>
              <a:rPr lang="en-ZA" kern="0" dirty="0" smtClean="0">
                <a:solidFill>
                  <a:srgbClr val="000000"/>
                </a:solidFill>
                <a:latin typeface="Arial"/>
                <a:cs typeface="Arial"/>
              </a:rPr>
              <a:t>SKILLS OVERVIEW/PROFILE</a:t>
            </a:r>
          </a:p>
        </p:txBody>
      </p:sp>
      <p:graphicFrame>
        <p:nvGraphicFramePr>
          <p:cNvPr id="4" name="Table Placeholder 3"/>
          <p:cNvGraphicFramePr>
            <a:graphicFrameLocks/>
          </p:cNvGraphicFramePr>
          <p:nvPr>
            <p:extLst>
              <p:ext uri="{D42A27DB-BD31-4B8C-83A1-F6EECF244321}">
                <p14:modId xmlns:p14="http://schemas.microsoft.com/office/powerpoint/2010/main" xmlns="" val="3911839077"/>
              </p:ext>
            </p:extLst>
          </p:nvPr>
        </p:nvGraphicFramePr>
        <p:xfrm>
          <a:off x="296649" y="532262"/>
          <a:ext cx="8589962" cy="2788920"/>
        </p:xfrm>
        <a:graphic>
          <a:graphicData uri="http://schemas.openxmlformats.org/drawingml/2006/table">
            <a:tbl>
              <a:tblPr/>
              <a:tblGrid>
                <a:gridCol w="3799708">
                  <a:extLst>
                    <a:ext uri="{9D8B030D-6E8A-4147-A177-3AD203B41FA5}">
                      <a16:colId xmlns:a16="http://schemas.microsoft.com/office/drawing/2014/main" xmlns="" val="20000"/>
                    </a:ext>
                  </a:extLst>
                </a:gridCol>
                <a:gridCol w="2169765">
                  <a:extLst>
                    <a:ext uri="{9D8B030D-6E8A-4147-A177-3AD203B41FA5}">
                      <a16:colId xmlns:a16="http://schemas.microsoft.com/office/drawing/2014/main" xmlns="" val="20001"/>
                    </a:ext>
                  </a:extLst>
                </a:gridCol>
                <a:gridCol w="2620489">
                  <a:extLst>
                    <a:ext uri="{9D8B030D-6E8A-4147-A177-3AD203B41FA5}">
                      <a16:colId xmlns:a16="http://schemas.microsoft.com/office/drawing/2014/main" xmlns="" val="20002"/>
                    </a:ext>
                  </a:extLst>
                </a:gridCol>
              </a:tblGrid>
              <a:tr h="180017">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l">
                        <a:lnSpc>
                          <a:spcPct val="150000"/>
                        </a:lnSpc>
                        <a:spcAft>
                          <a:spcPts val="0"/>
                        </a:spcAft>
                      </a:pPr>
                      <a:r>
                        <a:rPr lang="en-GB" sz="1400" b="1" i="0" dirty="0">
                          <a:solidFill>
                            <a:schemeClr val="tx1"/>
                          </a:solidFill>
                          <a:latin typeface="Arial"/>
                          <a:ea typeface="Times New Roman"/>
                          <a:cs typeface="Times New Roman"/>
                        </a:rPr>
                        <a:t>Highest Qualification</a:t>
                      </a:r>
                      <a:endParaRPr lang="en-ZA" sz="1400" b="1" i="0" dirty="0">
                        <a:solidFill>
                          <a:schemeClr val="tx1"/>
                        </a:solidFill>
                        <a:latin typeface="Arial"/>
                        <a:ea typeface="Times New Roman"/>
                        <a:cs typeface="Times New Roman"/>
                      </a:endParaRPr>
                    </a:p>
                  </a:txBody>
                  <a:tcPr marL="44078" marR="440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l">
                        <a:lnSpc>
                          <a:spcPct val="150000"/>
                        </a:lnSpc>
                        <a:spcAft>
                          <a:spcPts val="0"/>
                        </a:spcAft>
                      </a:pPr>
                      <a:r>
                        <a:rPr lang="en-GB" sz="1400" b="1" i="0" dirty="0">
                          <a:solidFill>
                            <a:schemeClr val="tx1"/>
                          </a:solidFill>
                          <a:latin typeface="Arial"/>
                          <a:ea typeface="Times New Roman"/>
                          <a:cs typeface="Times New Roman"/>
                        </a:rPr>
                        <a:t>Total Number</a:t>
                      </a:r>
                      <a:endParaRPr lang="en-ZA" sz="1400" b="1" i="0" dirty="0">
                        <a:solidFill>
                          <a:schemeClr val="tx1"/>
                        </a:solidFill>
                        <a:latin typeface="Arial"/>
                        <a:ea typeface="Times New Roman"/>
                        <a:cs typeface="Times New Roman"/>
                      </a:endParaRPr>
                    </a:p>
                  </a:txBody>
                  <a:tcPr marL="44078" marR="440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l">
                        <a:lnSpc>
                          <a:spcPct val="150000"/>
                        </a:lnSpc>
                        <a:spcAft>
                          <a:spcPts val="0"/>
                        </a:spcAft>
                      </a:pPr>
                      <a:r>
                        <a:rPr lang="en-GB" sz="1400" b="1" i="0" dirty="0" smtClean="0">
                          <a:solidFill>
                            <a:schemeClr val="tx1"/>
                          </a:solidFill>
                          <a:latin typeface="Arial"/>
                          <a:ea typeface="Times New Roman"/>
                          <a:cs typeface="Times New Roman"/>
                        </a:rPr>
                        <a:t>         % </a:t>
                      </a:r>
                      <a:r>
                        <a:rPr lang="en-GB" sz="1400" b="1" i="0" dirty="0">
                          <a:solidFill>
                            <a:schemeClr val="tx1"/>
                          </a:solidFill>
                          <a:latin typeface="Arial"/>
                          <a:ea typeface="Times New Roman"/>
                          <a:cs typeface="Times New Roman"/>
                        </a:rPr>
                        <a:t>Total</a:t>
                      </a:r>
                      <a:endParaRPr lang="en-ZA" sz="1400" b="1" i="0" dirty="0">
                        <a:solidFill>
                          <a:schemeClr val="tx1"/>
                        </a:solidFill>
                        <a:latin typeface="Arial"/>
                        <a:ea typeface="Times New Roman"/>
                        <a:cs typeface="Times New Roman"/>
                      </a:endParaRPr>
                    </a:p>
                  </a:txBody>
                  <a:tcPr marL="44078" marR="440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206219">
                <a:tc>
                  <a:txBody>
                    <a:bodyPr/>
                    <a:lstStyle/>
                    <a:p>
                      <a:pPr algn="l">
                        <a:lnSpc>
                          <a:spcPct val="150000"/>
                        </a:lnSpc>
                        <a:spcAft>
                          <a:spcPts val="0"/>
                        </a:spcAft>
                      </a:pPr>
                      <a:r>
                        <a:rPr lang="en-ZA" sz="1200" dirty="0" smtClean="0">
                          <a:solidFill>
                            <a:schemeClr val="tx1"/>
                          </a:solidFill>
                          <a:latin typeface="Arial" panose="020B0604020202020204" pitchFamily="34" charset="0"/>
                          <a:ea typeface="Times New Roman"/>
                          <a:cs typeface="Arial" panose="020B0604020202020204" pitchFamily="34" charset="0"/>
                        </a:rPr>
                        <a:t>Not</a:t>
                      </a:r>
                      <a:r>
                        <a:rPr lang="en-ZA" sz="1200" baseline="0" dirty="0" smtClean="0">
                          <a:solidFill>
                            <a:schemeClr val="tx1"/>
                          </a:solidFill>
                          <a:latin typeface="Arial" panose="020B0604020202020204" pitchFamily="34" charset="0"/>
                          <a:ea typeface="Times New Roman"/>
                          <a:cs typeface="Arial" panose="020B0604020202020204" pitchFamily="34" charset="0"/>
                        </a:rPr>
                        <a:t> indicated</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0"/>
                        </a:spcAft>
                      </a:pPr>
                      <a:r>
                        <a:rPr lang="en-ZA" sz="1200" dirty="0" smtClean="0">
                          <a:solidFill>
                            <a:schemeClr val="tx1"/>
                          </a:solidFill>
                          <a:latin typeface="Arial" panose="020B0604020202020204" pitchFamily="34" charset="0"/>
                          <a:ea typeface="Times New Roman"/>
                          <a:cs typeface="Arial" panose="020B0604020202020204" pitchFamily="34" charset="0"/>
                        </a:rPr>
                        <a:t>58</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0"/>
                        </a:spcAft>
                      </a:pPr>
                      <a:r>
                        <a:rPr lang="en-ZA" sz="1200" dirty="0" smtClean="0">
                          <a:solidFill>
                            <a:schemeClr val="tx1"/>
                          </a:solidFill>
                          <a:latin typeface="Arial" panose="020B0604020202020204" pitchFamily="34" charset="0"/>
                          <a:ea typeface="Times New Roman"/>
                          <a:cs typeface="Arial" panose="020B0604020202020204" pitchFamily="34" charset="0"/>
                        </a:rPr>
                        <a:t>9.02%</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170460">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l">
                        <a:lnSpc>
                          <a:spcPct val="150000"/>
                        </a:lnSpc>
                        <a:spcAft>
                          <a:spcPts val="0"/>
                        </a:spcAft>
                      </a:pPr>
                      <a:r>
                        <a:rPr lang="en-ZA" sz="1200" dirty="0" smtClean="0">
                          <a:solidFill>
                            <a:schemeClr val="tx1"/>
                          </a:solidFill>
                          <a:latin typeface="Arial" panose="020B0604020202020204" pitchFamily="34" charset="0"/>
                          <a:ea typeface="Times New Roman"/>
                          <a:cs typeface="Arial" panose="020B0604020202020204" pitchFamily="34" charset="0"/>
                        </a:rPr>
                        <a:t>Below matric</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0"/>
                        </a:spcAft>
                      </a:pPr>
                      <a:r>
                        <a:rPr lang="en-ZA" sz="1200" dirty="0" smtClean="0">
                          <a:solidFill>
                            <a:schemeClr val="tx1"/>
                          </a:solidFill>
                          <a:latin typeface="Arial" panose="020B0604020202020204" pitchFamily="34" charset="0"/>
                          <a:ea typeface="Times New Roman"/>
                          <a:cs typeface="Arial" panose="020B0604020202020204" pitchFamily="34" charset="0"/>
                        </a:rPr>
                        <a:t>27</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0"/>
                        </a:spcAft>
                      </a:pPr>
                      <a:r>
                        <a:rPr lang="en-ZA" sz="1200" dirty="0" smtClean="0">
                          <a:solidFill>
                            <a:schemeClr val="tx1"/>
                          </a:solidFill>
                          <a:latin typeface="Arial" panose="020B0604020202020204" pitchFamily="34" charset="0"/>
                          <a:ea typeface="Times New Roman"/>
                          <a:cs typeface="Arial" panose="020B0604020202020204" pitchFamily="34" charset="0"/>
                        </a:rPr>
                        <a:t>4.19%</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r h="161997">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l">
                        <a:lnSpc>
                          <a:spcPct val="150000"/>
                        </a:lnSpc>
                        <a:spcAft>
                          <a:spcPts val="0"/>
                        </a:spcAft>
                      </a:pPr>
                      <a:r>
                        <a:rPr lang="en-GB" sz="1200" dirty="0" smtClean="0">
                          <a:solidFill>
                            <a:schemeClr val="tx1"/>
                          </a:solidFill>
                          <a:latin typeface="Arial" panose="020B0604020202020204" pitchFamily="34" charset="0"/>
                          <a:ea typeface="Times New Roman"/>
                          <a:cs typeface="Arial" panose="020B0604020202020204" pitchFamily="34" charset="0"/>
                        </a:rPr>
                        <a:t>Grade</a:t>
                      </a:r>
                      <a:r>
                        <a:rPr lang="en-GB" sz="1200" baseline="0" dirty="0" smtClean="0">
                          <a:solidFill>
                            <a:schemeClr val="tx1"/>
                          </a:solidFill>
                          <a:latin typeface="Arial" panose="020B0604020202020204" pitchFamily="34" charset="0"/>
                          <a:ea typeface="Times New Roman"/>
                          <a:cs typeface="Arial" panose="020B0604020202020204" pitchFamily="34" charset="0"/>
                        </a:rPr>
                        <a:t> 12/FET</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0"/>
                        </a:spcAft>
                      </a:pPr>
                      <a:r>
                        <a:rPr lang="en-ZA" sz="1200" dirty="0" smtClean="0">
                          <a:solidFill>
                            <a:schemeClr val="tx1"/>
                          </a:solidFill>
                          <a:latin typeface="Arial" panose="020B0604020202020204" pitchFamily="34" charset="0"/>
                          <a:ea typeface="Times New Roman"/>
                          <a:cs typeface="Arial" panose="020B0604020202020204" pitchFamily="34" charset="0"/>
                        </a:rPr>
                        <a:t>329</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0"/>
                        </a:spcAft>
                      </a:pPr>
                      <a:r>
                        <a:rPr lang="en-ZA" sz="1200" dirty="0" smtClean="0">
                          <a:solidFill>
                            <a:schemeClr val="tx1"/>
                          </a:solidFill>
                          <a:latin typeface="Arial" panose="020B0604020202020204" pitchFamily="34" charset="0"/>
                          <a:ea typeface="Times New Roman"/>
                          <a:cs typeface="Arial" panose="020B0604020202020204" pitchFamily="34" charset="0"/>
                        </a:rPr>
                        <a:t>51.16%</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r h="139886">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l">
                        <a:lnSpc>
                          <a:spcPct val="150000"/>
                        </a:lnSpc>
                        <a:spcAft>
                          <a:spcPts val="0"/>
                        </a:spcAft>
                      </a:pPr>
                      <a:r>
                        <a:rPr lang="en-GB" sz="1200" dirty="0" smtClean="0">
                          <a:solidFill>
                            <a:schemeClr val="tx1"/>
                          </a:solidFill>
                          <a:latin typeface="Arial" panose="020B0604020202020204" pitchFamily="34" charset="0"/>
                          <a:ea typeface="Times New Roman"/>
                          <a:cs typeface="Arial" panose="020B0604020202020204" pitchFamily="34" charset="0"/>
                        </a:rPr>
                        <a:t>National</a:t>
                      </a:r>
                      <a:r>
                        <a:rPr lang="en-GB" sz="1200" baseline="0" dirty="0" smtClean="0">
                          <a:solidFill>
                            <a:schemeClr val="tx1"/>
                          </a:solidFill>
                          <a:latin typeface="Arial" panose="020B0604020202020204" pitchFamily="34" charset="0"/>
                          <a:ea typeface="Times New Roman"/>
                          <a:cs typeface="Arial" panose="020B0604020202020204" pitchFamily="34" charset="0"/>
                        </a:rPr>
                        <a:t> </a:t>
                      </a:r>
                      <a:r>
                        <a:rPr lang="en-GB" sz="1200" dirty="0" smtClean="0">
                          <a:solidFill>
                            <a:schemeClr val="tx1"/>
                          </a:solidFill>
                          <a:latin typeface="Arial" panose="020B0604020202020204" pitchFamily="34" charset="0"/>
                          <a:ea typeface="Times New Roman"/>
                          <a:cs typeface="Arial" panose="020B0604020202020204" pitchFamily="34" charset="0"/>
                        </a:rPr>
                        <a:t>Diploma and</a:t>
                      </a:r>
                      <a:r>
                        <a:rPr lang="en-GB" sz="1200" baseline="0" dirty="0" smtClean="0">
                          <a:solidFill>
                            <a:schemeClr val="tx1"/>
                          </a:solidFill>
                          <a:latin typeface="Arial" panose="020B0604020202020204" pitchFamily="34" charset="0"/>
                          <a:ea typeface="Times New Roman"/>
                          <a:cs typeface="Arial" panose="020B0604020202020204" pitchFamily="34" charset="0"/>
                        </a:rPr>
                        <a:t> Degree</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0"/>
                        </a:spcAft>
                      </a:pPr>
                      <a:r>
                        <a:rPr lang="en-ZA" sz="1200" dirty="0" smtClean="0">
                          <a:solidFill>
                            <a:schemeClr val="tx1"/>
                          </a:solidFill>
                          <a:latin typeface="Arial" panose="020B0604020202020204" pitchFamily="34" charset="0"/>
                          <a:ea typeface="Times New Roman"/>
                          <a:cs typeface="Arial" panose="020B0604020202020204" pitchFamily="34" charset="0"/>
                        </a:rPr>
                        <a:t>194</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0"/>
                        </a:spcAft>
                      </a:pPr>
                      <a:r>
                        <a:rPr lang="en-ZA" sz="1200" dirty="0" smtClean="0">
                          <a:solidFill>
                            <a:schemeClr val="tx1"/>
                          </a:solidFill>
                          <a:latin typeface="Arial" panose="020B0604020202020204" pitchFamily="34" charset="0"/>
                          <a:ea typeface="Times New Roman"/>
                          <a:cs typeface="Arial" panose="020B0604020202020204" pitchFamily="34" charset="0"/>
                        </a:rPr>
                        <a:t>30.17%</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4"/>
                  </a:ext>
                </a:extLst>
              </a:tr>
              <a:tr h="184649">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l">
                        <a:lnSpc>
                          <a:spcPct val="150000"/>
                        </a:lnSpc>
                        <a:spcAft>
                          <a:spcPts val="0"/>
                        </a:spcAft>
                      </a:pPr>
                      <a:r>
                        <a:rPr lang="en-GB" sz="1200" dirty="0">
                          <a:solidFill>
                            <a:schemeClr val="tx1"/>
                          </a:solidFill>
                          <a:latin typeface="Arial" panose="020B0604020202020204" pitchFamily="34" charset="0"/>
                          <a:ea typeface="Times New Roman"/>
                          <a:cs typeface="Arial" panose="020B0604020202020204" pitchFamily="34" charset="0"/>
                        </a:rPr>
                        <a:t>Post Grad </a:t>
                      </a:r>
                      <a:r>
                        <a:rPr lang="en-GB" sz="1200" dirty="0" smtClean="0">
                          <a:solidFill>
                            <a:schemeClr val="tx1"/>
                          </a:solidFill>
                          <a:latin typeface="Arial" panose="020B0604020202020204" pitchFamily="34" charset="0"/>
                          <a:ea typeface="Times New Roman"/>
                          <a:cs typeface="Arial" panose="020B0604020202020204" pitchFamily="34" charset="0"/>
                        </a:rPr>
                        <a:t>Diploma and Honours</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0"/>
                        </a:spcAft>
                      </a:pPr>
                      <a:r>
                        <a:rPr lang="en-ZA" sz="1200" dirty="0" smtClean="0">
                          <a:solidFill>
                            <a:schemeClr val="tx1"/>
                          </a:solidFill>
                          <a:latin typeface="Arial" panose="020B0604020202020204" pitchFamily="34" charset="0"/>
                          <a:ea typeface="Times New Roman"/>
                          <a:cs typeface="Arial" panose="020B0604020202020204" pitchFamily="34" charset="0"/>
                        </a:rPr>
                        <a:t>31</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0"/>
                        </a:spcAft>
                      </a:pPr>
                      <a:r>
                        <a:rPr lang="en-ZA" sz="1200" dirty="0" smtClean="0">
                          <a:solidFill>
                            <a:schemeClr val="tx1"/>
                          </a:solidFill>
                          <a:latin typeface="Arial" panose="020B0604020202020204" pitchFamily="34" charset="0"/>
                          <a:ea typeface="Times New Roman"/>
                          <a:cs typeface="Arial" panose="020B0604020202020204" pitchFamily="34" charset="0"/>
                        </a:rPr>
                        <a:t>4.82%</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5"/>
                  </a:ext>
                </a:extLst>
              </a:tr>
              <a:tr h="0">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l">
                        <a:lnSpc>
                          <a:spcPct val="150000"/>
                        </a:lnSpc>
                        <a:spcAft>
                          <a:spcPts val="0"/>
                        </a:spcAft>
                      </a:pPr>
                      <a:r>
                        <a:rPr lang="en-GB" sz="1200" dirty="0">
                          <a:solidFill>
                            <a:schemeClr val="tx1"/>
                          </a:solidFill>
                          <a:latin typeface="Arial" panose="020B0604020202020204" pitchFamily="34" charset="0"/>
                          <a:ea typeface="Times New Roman"/>
                          <a:cs typeface="Arial" panose="020B0604020202020204" pitchFamily="34" charset="0"/>
                        </a:rPr>
                        <a:t>Masters</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0"/>
                        </a:spcAft>
                      </a:pPr>
                      <a:r>
                        <a:rPr lang="en-ZA" sz="1200" dirty="0" smtClean="0">
                          <a:solidFill>
                            <a:schemeClr val="tx1"/>
                          </a:solidFill>
                          <a:latin typeface="Arial" panose="020B0604020202020204" pitchFamily="34" charset="0"/>
                          <a:ea typeface="Times New Roman"/>
                          <a:cs typeface="Arial" panose="020B0604020202020204" pitchFamily="34" charset="0"/>
                        </a:rPr>
                        <a:t>3</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0"/>
                        </a:spcAft>
                      </a:pPr>
                      <a:r>
                        <a:rPr lang="en-ZA" sz="1200" dirty="0" smtClean="0">
                          <a:solidFill>
                            <a:schemeClr val="tx1"/>
                          </a:solidFill>
                          <a:latin typeface="Arial" panose="020B0604020202020204" pitchFamily="34" charset="0"/>
                          <a:ea typeface="Times New Roman"/>
                          <a:cs typeface="Arial" panose="020B0604020202020204" pitchFamily="34" charset="0"/>
                        </a:rPr>
                        <a:t>0.46%</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6"/>
                  </a:ext>
                </a:extLst>
              </a:tr>
              <a:tr h="152711">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l">
                        <a:lnSpc>
                          <a:spcPct val="150000"/>
                        </a:lnSpc>
                        <a:spcAft>
                          <a:spcPts val="0"/>
                        </a:spcAft>
                      </a:pPr>
                      <a:r>
                        <a:rPr lang="en-GB" sz="1200" dirty="0" smtClean="0">
                          <a:solidFill>
                            <a:schemeClr val="tx1"/>
                          </a:solidFill>
                          <a:latin typeface="Arial" panose="020B0604020202020204" pitchFamily="34" charset="0"/>
                          <a:ea typeface="Times New Roman"/>
                          <a:cs typeface="Arial" panose="020B0604020202020204" pitchFamily="34" charset="0"/>
                        </a:rPr>
                        <a:t>Ph. D</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0"/>
                        </a:spcAft>
                      </a:pPr>
                      <a:r>
                        <a:rPr lang="en-ZA" sz="1200" dirty="0" smtClean="0">
                          <a:solidFill>
                            <a:schemeClr val="tx1"/>
                          </a:solidFill>
                          <a:latin typeface="Arial" panose="020B0604020202020204" pitchFamily="34" charset="0"/>
                          <a:ea typeface="Times New Roman"/>
                          <a:cs typeface="Arial" panose="020B0604020202020204" pitchFamily="34" charset="0"/>
                        </a:rPr>
                        <a:t>0</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0"/>
                        </a:spcAft>
                      </a:pPr>
                      <a:r>
                        <a:rPr lang="en-ZA" sz="1200" dirty="0" smtClean="0">
                          <a:solidFill>
                            <a:schemeClr val="tx1"/>
                          </a:solidFill>
                          <a:latin typeface="Arial" panose="020B0604020202020204" pitchFamily="34" charset="0"/>
                          <a:ea typeface="Times New Roman"/>
                          <a:cs typeface="Arial" panose="020B0604020202020204" pitchFamily="34" charset="0"/>
                        </a:rPr>
                        <a:t>0%</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7"/>
                  </a:ext>
                </a:extLst>
              </a:tr>
              <a:tr h="171543">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l">
                        <a:lnSpc>
                          <a:spcPct val="150000"/>
                        </a:lnSpc>
                        <a:spcAft>
                          <a:spcPts val="0"/>
                        </a:spcAft>
                      </a:pPr>
                      <a:r>
                        <a:rPr lang="en-GB" sz="1200" dirty="0">
                          <a:solidFill>
                            <a:schemeClr val="tx1"/>
                          </a:solidFill>
                          <a:latin typeface="Arial" panose="020B0604020202020204" pitchFamily="34" charset="0"/>
                          <a:ea typeface="Times New Roman"/>
                          <a:cs typeface="Arial" panose="020B0604020202020204" pitchFamily="34" charset="0"/>
                        </a:rPr>
                        <a:t>Post Grad </a:t>
                      </a:r>
                      <a:r>
                        <a:rPr lang="en-GB" sz="1200" dirty="0" smtClean="0">
                          <a:solidFill>
                            <a:schemeClr val="tx1"/>
                          </a:solidFill>
                          <a:latin typeface="Arial" panose="020B0604020202020204" pitchFamily="34" charset="0"/>
                          <a:ea typeface="Times New Roman"/>
                          <a:cs typeface="Arial" panose="020B0604020202020204" pitchFamily="34" charset="0"/>
                        </a:rPr>
                        <a:t>Degree</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0"/>
                        </a:spcAft>
                      </a:pPr>
                      <a:r>
                        <a:rPr lang="en-ZA" sz="1200" dirty="0" smtClean="0">
                          <a:solidFill>
                            <a:schemeClr val="tx1"/>
                          </a:solidFill>
                          <a:latin typeface="Arial" panose="020B0604020202020204" pitchFamily="34" charset="0"/>
                          <a:ea typeface="Times New Roman"/>
                          <a:cs typeface="Arial" panose="020B0604020202020204" pitchFamily="34" charset="0"/>
                        </a:rPr>
                        <a:t>1</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0"/>
                        </a:spcAft>
                      </a:pPr>
                      <a:r>
                        <a:rPr lang="en-ZA" sz="1200" dirty="0" smtClean="0">
                          <a:solidFill>
                            <a:schemeClr val="tx1"/>
                          </a:solidFill>
                          <a:latin typeface="Arial" panose="020B0604020202020204" pitchFamily="34" charset="0"/>
                          <a:ea typeface="Times New Roman"/>
                          <a:cs typeface="Arial" panose="020B0604020202020204" pitchFamily="34" charset="0"/>
                        </a:rPr>
                        <a:t>0.15%</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8"/>
                  </a:ext>
                </a:extLst>
              </a:tr>
              <a:tr h="135785">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0"/>
                        </a:spcAft>
                      </a:pPr>
                      <a:r>
                        <a:rPr lang="en-GB" sz="1200" b="1" dirty="0" smtClean="0">
                          <a:solidFill>
                            <a:schemeClr val="tx1"/>
                          </a:solidFill>
                          <a:latin typeface="Arial" panose="020B0604020202020204" pitchFamily="34" charset="0"/>
                          <a:ea typeface="Times New Roman"/>
                          <a:cs typeface="Arial" panose="020B0604020202020204" pitchFamily="34" charset="0"/>
                        </a:rPr>
                        <a:t>Total</a:t>
                      </a:r>
                      <a:endParaRPr lang="en-ZA" sz="1200" b="1"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0"/>
                        </a:spcAft>
                      </a:pPr>
                      <a:r>
                        <a:rPr lang="en-ZA" sz="1200" b="1" dirty="0" smtClean="0">
                          <a:solidFill>
                            <a:schemeClr val="tx1"/>
                          </a:solidFill>
                          <a:latin typeface="Arial" panose="020B0604020202020204" pitchFamily="34" charset="0"/>
                          <a:ea typeface="Times New Roman"/>
                          <a:cs typeface="Arial" panose="020B0604020202020204" pitchFamily="34" charset="0"/>
                        </a:rPr>
                        <a:t>643</a:t>
                      </a:r>
                      <a:endParaRPr lang="en-ZA" sz="1200" b="1"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0"/>
                        </a:spcAft>
                      </a:pPr>
                      <a:r>
                        <a:rPr lang="en-ZA" sz="1200" b="1" dirty="0" smtClean="0">
                          <a:solidFill>
                            <a:schemeClr val="tx1"/>
                          </a:solidFill>
                          <a:latin typeface="Arial" panose="020B0604020202020204" pitchFamily="34" charset="0"/>
                          <a:ea typeface="Times New Roman"/>
                          <a:cs typeface="Arial" panose="020B0604020202020204" pitchFamily="34" charset="0"/>
                        </a:rPr>
                        <a:t>99.97%</a:t>
                      </a:r>
                      <a:endParaRPr lang="en-ZA" sz="1200" b="1" dirty="0">
                        <a:solidFill>
                          <a:schemeClr val="tx1"/>
                        </a:solidFill>
                        <a:latin typeface="Arial" panose="020B0604020202020204" pitchFamily="34" charset="0"/>
                        <a:ea typeface="Times New Roman"/>
                        <a:cs typeface="Arial" panose="020B0604020202020204" pitchFamily="34" charset="0"/>
                      </a:endParaRPr>
                    </a:p>
                  </a:txBody>
                  <a:tcPr marL="44078" marR="440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xmlns="" val="1101043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3217571930"/>
              </p:ext>
            </p:extLst>
          </p:nvPr>
        </p:nvGraphicFramePr>
        <p:xfrm>
          <a:off x="129714" y="777291"/>
          <a:ext cx="8877808" cy="1096799"/>
        </p:xfrm>
        <a:graphic>
          <a:graphicData uri="http://schemas.openxmlformats.org/drawingml/2006/table">
            <a:tbl>
              <a:tblPr/>
              <a:tblGrid>
                <a:gridCol w="6633270">
                  <a:extLst>
                    <a:ext uri="{9D8B030D-6E8A-4147-A177-3AD203B41FA5}">
                      <a16:colId xmlns:a16="http://schemas.microsoft.com/office/drawing/2014/main" xmlns="" val="20000"/>
                    </a:ext>
                  </a:extLst>
                </a:gridCol>
                <a:gridCol w="2244538">
                  <a:extLst>
                    <a:ext uri="{9D8B030D-6E8A-4147-A177-3AD203B41FA5}">
                      <a16:colId xmlns:a16="http://schemas.microsoft.com/office/drawing/2014/main" xmlns="" val="20001"/>
                    </a:ext>
                  </a:extLst>
                </a:gridCol>
              </a:tblGrid>
              <a:tr h="334799">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90000"/>
                        </a:lnSpc>
                        <a:spcBef>
                          <a:spcPct val="90000"/>
                        </a:spcBef>
                        <a:spcAft>
                          <a:spcPct val="0"/>
                        </a:spcAft>
                        <a:buClr>
                          <a:schemeClr val="bg2"/>
                        </a:buClr>
                        <a:buSzTx/>
                        <a:buFont typeface="Wingdings" pitchFamily="-65" charset="2"/>
                        <a:buNone/>
                        <a:tabLst/>
                      </a:pPr>
                      <a:r>
                        <a:rPr kumimoji="0" lang="en-ZA" sz="1400" b="1" i="0" u="none" strike="noStrike" cap="none" normalizeH="0" baseline="0" dirty="0" smtClean="0">
                          <a:ln>
                            <a:noFill/>
                          </a:ln>
                          <a:solidFill>
                            <a:schemeClr val="tx1"/>
                          </a:solidFill>
                          <a:effectLst/>
                          <a:latin typeface="Arial" charset="0"/>
                          <a:cs typeface="Arial" charset="0"/>
                        </a:rPr>
                        <a:t>CONTENT</a:t>
                      </a:r>
                      <a:endParaRPr kumimoji="0" lang="en-US" sz="1400" b="1" i="0" u="none" strike="noStrike" cap="none" normalizeH="0" baseline="0" dirty="0" smtClean="0">
                        <a:ln>
                          <a:noFill/>
                        </a:ln>
                        <a:solidFill>
                          <a:schemeClr val="tx1"/>
                        </a:solidFill>
                        <a:effectLst/>
                        <a:latin typeface="Arial" charset="0"/>
                        <a:cs typeface="Arial" charset="0"/>
                      </a:endParaRPr>
                    </a:p>
                  </a:txBody>
                  <a:tcPr marT="45695" marB="45695"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C000"/>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90000"/>
                        </a:lnSpc>
                        <a:spcBef>
                          <a:spcPct val="90000"/>
                        </a:spcBef>
                        <a:spcAft>
                          <a:spcPct val="0"/>
                        </a:spcAft>
                        <a:buClr>
                          <a:schemeClr val="bg2"/>
                        </a:buClr>
                        <a:buSzTx/>
                        <a:buFont typeface="Wingdings" pitchFamily="-65" charset="2"/>
                        <a:buNone/>
                        <a:tabLst/>
                      </a:pPr>
                      <a:r>
                        <a:rPr kumimoji="0" lang="en-ZA" sz="1400" b="1" i="0" u="none" strike="noStrike" cap="none" normalizeH="0" baseline="0" dirty="0" smtClean="0">
                          <a:ln>
                            <a:noFill/>
                          </a:ln>
                          <a:solidFill>
                            <a:schemeClr val="tx1"/>
                          </a:solidFill>
                          <a:effectLst/>
                          <a:latin typeface="Arial" charset="0"/>
                          <a:cs typeface="Arial" charset="0"/>
                        </a:rPr>
                        <a:t>SLIDE NO.</a:t>
                      </a:r>
                      <a:endParaRPr kumimoji="0" lang="en-US" sz="1400" b="1" i="0" u="none" strike="noStrike" cap="none" normalizeH="0" baseline="0" dirty="0" smtClean="0">
                        <a:ln>
                          <a:noFill/>
                        </a:ln>
                        <a:solidFill>
                          <a:schemeClr val="tx1"/>
                        </a:solidFill>
                        <a:effectLst/>
                        <a:latin typeface="Arial" charset="0"/>
                        <a:cs typeface="Arial" charset="0"/>
                      </a:endParaRPr>
                    </a:p>
                  </a:txBody>
                  <a:tcPr marT="45695" marB="45695"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xmlns="" val="10000"/>
                  </a:ext>
                </a:extLst>
              </a:tr>
              <a:tr h="76200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90000"/>
                        </a:lnSpc>
                        <a:spcBef>
                          <a:spcPts val="1200"/>
                        </a:spcBef>
                        <a:spcAft>
                          <a:spcPts val="0"/>
                        </a:spcAft>
                        <a:buClr>
                          <a:schemeClr val="bg2"/>
                        </a:buClr>
                        <a:buSzTx/>
                        <a:buFont typeface="Wingdings" pitchFamily="-65" charset="2"/>
                        <a:buNone/>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Achievement</a:t>
                      </a:r>
                    </a:p>
                    <a:p>
                      <a:pPr marL="0" marR="0" lvl="0" indent="0" algn="l" defTabSz="914400" rtl="0" eaLnBrk="1" fontAlgn="base" latinLnBrk="0" hangingPunct="1">
                        <a:lnSpc>
                          <a:spcPct val="90000"/>
                        </a:lnSpc>
                        <a:spcBef>
                          <a:spcPts val="1200"/>
                        </a:spcBef>
                        <a:spcAft>
                          <a:spcPts val="0"/>
                        </a:spcAft>
                        <a:buClr>
                          <a:schemeClr val="bg2"/>
                        </a:buClr>
                        <a:buSzTx/>
                        <a:buFont typeface="Wingdings" pitchFamily="-65" charset="2"/>
                        <a:buNone/>
                        <a:tabLst/>
                        <a:defRPr/>
                      </a:pPr>
                      <a:r>
                        <a:rPr kumimoji="0" lang="en-US" sz="1200" b="0" i="0" u="none" strike="noStrike" cap="none" normalizeH="0" baseline="0" dirty="0" smtClean="0">
                          <a:ln>
                            <a:noFill/>
                          </a:ln>
                          <a:solidFill>
                            <a:schemeClr val="tx1"/>
                          </a:solidFill>
                          <a:effectLst/>
                          <a:latin typeface="Arial Narrow" pitchFamily="34" charset="0"/>
                          <a:cs typeface="Arial" charset="0"/>
                        </a:rPr>
                        <a:t>Challenges</a:t>
                      </a:r>
                    </a:p>
                  </a:txBody>
                  <a:tcPr marT="45695" marB="45695"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90000"/>
                        </a:lnSpc>
                        <a:spcBef>
                          <a:spcPts val="1200"/>
                        </a:spcBef>
                        <a:spcAft>
                          <a:spcPts val="0"/>
                        </a:spcAft>
                        <a:buClr>
                          <a:schemeClr val="bg2"/>
                        </a:buClr>
                        <a:buSzTx/>
                        <a:buFont typeface="Wingdings" pitchFamily="-65" charset="2"/>
                        <a:buNone/>
                        <a:tabLst/>
                      </a:pPr>
                      <a:endParaRPr kumimoji="0" lang="en-US" sz="1400" b="0" i="0" u="none" strike="noStrike" cap="none" normalizeH="0" baseline="0" dirty="0" smtClean="0">
                        <a:ln>
                          <a:noFill/>
                        </a:ln>
                        <a:solidFill>
                          <a:schemeClr val="tx1"/>
                        </a:solidFill>
                        <a:effectLst/>
                        <a:latin typeface="Arial" charset="0"/>
                        <a:cs typeface="Arial" charset="0"/>
                      </a:endParaRPr>
                    </a:p>
                  </a:txBody>
                  <a:tcPr marT="45695" marB="45695"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pic>
        <p:nvPicPr>
          <p:cNvPr id="1024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29714" y="134128"/>
            <a:ext cx="8877808" cy="493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a:xfrm>
            <a:off x="7010400" y="6491968"/>
            <a:ext cx="2133600" cy="365125"/>
          </a:xfrm>
        </p:spPr>
        <p:txBody>
          <a:bodyPr/>
          <a:lstStyle/>
          <a:p>
            <a:fld id="{2538E8B7-8BD9-9F48-9FB6-4E0DFEDB8449}" type="slidenum">
              <a:rPr lang="en-US" b="1" smtClean="0">
                <a:solidFill>
                  <a:schemeClr val="tx1"/>
                </a:solidFill>
              </a:rPr>
              <a:pPr/>
              <a:t>6</a:t>
            </a:fld>
            <a:endParaRPr lang="en-US" b="1" dirty="0">
              <a:solidFill>
                <a:schemeClr val="tx1"/>
              </a:solidFill>
            </a:endParaRPr>
          </a:p>
        </p:txBody>
      </p:sp>
    </p:spTree>
    <p:extLst>
      <p:ext uri="{BB962C8B-B14F-4D97-AF65-F5344CB8AC3E}">
        <p14:creationId xmlns:p14="http://schemas.microsoft.com/office/powerpoint/2010/main" xmlns="" val="143323676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xmlns="" val="1703625524"/>
              </p:ext>
            </p:extLst>
          </p:nvPr>
        </p:nvGraphicFramePr>
        <p:xfrm>
          <a:off x="364439" y="969819"/>
          <a:ext cx="8128398" cy="3544983"/>
        </p:xfrm>
        <a:graphic>
          <a:graphicData uri="http://schemas.openxmlformats.org/drawingml/2006/table">
            <a:tbl>
              <a:tblPr/>
              <a:tblGrid>
                <a:gridCol w="2375570">
                  <a:extLst>
                    <a:ext uri="{9D8B030D-6E8A-4147-A177-3AD203B41FA5}">
                      <a16:colId xmlns:a16="http://schemas.microsoft.com/office/drawing/2014/main" xmlns="" val="20000"/>
                    </a:ext>
                  </a:extLst>
                </a:gridCol>
                <a:gridCol w="2375570">
                  <a:extLst>
                    <a:ext uri="{9D8B030D-6E8A-4147-A177-3AD203B41FA5}">
                      <a16:colId xmlns:a16="http://schemas.microsoft.com/office/drawing/2014/main" xmlns="" val="20001"/>
                    </a:ext>
                  </a:extLst>
                </a:gridCol>
                <a:gridCol w="3377258">
                  <a:extLst>
                    <a:ext uri="{9D8B030D-6E8A-4147-A177-3AD203B41FA5}">
                      <a16:colId xmlns:a16="http://schemas.microsoft.com/office/drawing/2014/main" xmlns="" val="20002"/>
                    </a:ext>
                  </a:extLst>
                </a:gridCol>
              </a:tblGrid>
              <a:tr h="425666">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0"/>
                        </a:spcAft>
                      </a:pPr>
                      <a:r>
                        <a:rPr lang="en-ZA" sz="1400" b="1" i="0" dirty="0" smtClean="0">
                          <a:latin typeface="Arial"/>
                          <a:ea typeface="Times New Roman"/>
                          <a:cs typeface="Times New Roman"/>
                        </a:rPr>
                        <a:t>District</a:t>
                      </a:r>
                      <a:endParaRPr lang="en-ZA" sz="1400" b="1" i="0" dirty="0">
                        <a:latin typeface="Arial"/>
                        <a:ea typeface="Times New Roman"/>
                        <a:cs typeface="Times New Roman"/>
                      </a:endParaRPr>
                    </a:p>
                  </a:txBody>
                  <a:tcPr marL="44073" marR="440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ZA" sz="1400" b="1" i="0" dirty="0" smtClean="0">
                          <a:latin typeface="Arial"/>
                          <a:ea typeface="Times New Roman"/>
                          <a:cs typeface="Times New Roman"/>
                        </a:rPr>
                        <a:t>Total</a:t>
                      </a:r>
                    </a:p>
                  </a:txBody>
                  <a:tcPr marL="44073" marR="440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50000"/>
                        </a:lnSpc>
                        <a:spcAft>
                          <a:spcPts val="0"/>
                        </a:spcAft>
                      </a:pPr>
                      <a:r>
                        <a:rPr lang="en-ZA" sz="1400" b="1" i="0" dirty="0" smtClean="0">
                          <a:latin typeface="Arial"/>
                          <a:ea typeface="Times New Roman"/>
                          <a:cs typeface="Times New Roman"/>
                        </a:rPr>
                        <a:t>Course</a:t>
                      </a:r>
                      <a:endParaRPr lang="en-ZA" sz="1400" b="1" i="0" dirty="0">
                        <a:latin typeface="Arial"/>
                        <a:ea typeface="Times New Roman"/>
                        <a:cs typeface="Times New Roman"/>
                      </a:endParaRPr>
                    </a:p>
                  </a:txBody>
                  <a:tcPr marL="44073" marR="440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345568">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l">
                        <a:lnSpc>
                          <a:spcPct val="150000"/>
                        </a:lnSpc>
                        <a:spcAft>
                          <a:spcPts val="0"/>
                        </a:spcAft>
                      </a:pPr>
                      <a:r>
                        <a:rPr lang="en-ZA" sz="1200" dirty="0" smtClean="0">
                          <a:solidFill>
                            <a:schemeClr val="tx1"/>
                          </a:solidFill>
                          <a:latin typeface="Arial"/>
                          <a:ea typeface="Times New Roman"/>
                          <a:cs typeface="Times New Roman"/>
                        </a:rPr>
                        <a:t>Capricorn</a:t>
                      </a:r>
                      <a:endParaRPr lang="en-ZA" sz="1200" dirty="0">
                        <a:solidFill>
                          <a:schemeClr val="tx1"/>
                        </a:solidFill>
                        <a:latin typeface="Arial"/>
                        <a:ea typeface="Times New Roman"/>
                        <a:cs typeface="Times New Roman"/>
                      </a:endParaRPr>
                    </a:p>
                  </a:txBody>
                  <a:tcPr marL="44073" marR="440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0"/>
                        </a:spcAft>
                      </a:pPr>
                      <a:r>
                        <a:rPr lang="en-ZA" sz="1200" dirty="0" smtClean="0">
                          <a:solidFill>
                            <a:schemeClr val="tx1"/>
                          </a:solidFill>
                          <a:latin typeface="Arial"/>
                          <a:ea typeface="Times New Roman"/>
                          <a:cs typeface="Times New Roman"/>
                        </a:rPr>
                        <a:t>3</a:t>
                      </a:r>
                      <a:endParaRPr lang="en-ZA" sz="1200" dirty="0">
                        <a:solidFill>
                          <a:schemeClr val="tx1"/>
                        </a:solidFill>
                        <a:latin typeface="Arial"/>
                        <a:ea typeface="Times New Roman"/>
                        <a:cs typeface="Times New Roman"/>
                      </a:endParaRPr>
                    </a:p>
                  </a:txBody>
                  <a:tcPr marL="44073" marR="440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l" defTabSz="914400" rtl="0" eaLnBrk="1" fontAlgn="base" latinLnBrk="0" hangingPunct="1">
                        <a:lnSpc>
                          <a:spcPct val="150000"/>
                        </a:lnSpc>
                        <a:spcBef>
                          <a:spcPct val="0"/>
                        </a:spcBef>
                        <a:spcAft>
                          <a:spcPct val="0"/>
                        </a:spcAft>
                        <a:buClrTx/>
                        <a:buSzTx/>
                        <a:buFontTx/>
                        <a:buNone/>
                        <a:tabLst/>
                        <a:defRPr/>
                      </a:pPr>
                      <a:r>
                        <a:rPr kumimoji="0" lang="en-ZA" sz="1200" b="0" i="0" u="none" strike="noStrike" kern="1200" cap="none" spc="0" normalizeH="0" baseline="0" noProof="0" dirty="0" smtClean="0">
                          <a:ln>
                            <a:noFill/>
                          </a:ln>
                          <a:solidFill>
                            <a:schemeClr val="tx1"/>
                          </a:solidFill>
                          <a:effectLst/>
                          <a:uLnTx/>
                          <a:uFillTx/>
                          <a:latin typeface="Arial"/>
                          <a:ea typeface="Times New Roman"/>
                          <a:cs typeface="Times New Roman"/>
                        </a:rPr>
                        <a:t>B-TECH X 1</a:t>
                      </a:r>
                    </a:p>
                    <a:p>
                      <a:pPr marL="0" marR="0" lvl="0" indent="0" algn="l" defTabSz="914400" rtl="0" eaLnBrk="1" fontAlgn="base" latinLnBrk="0" hangingPunct="1">
                        <a:lnSpc>
                          <a:spcPct val="150000"/>
                        </a:lnSpc>
                        <a:spcBef>
                          <a:spcPct val="0"/>
                        </a:spcBef>
                        <a:spcAft>
                          <a:spcPct val="0"/>
                        </a:spcAft>
                        <a:buClrTx/>
                        <a:buSzTx/>
                        <a:buFontTx/>
                        <a:buNone/>
                        <a:tabLst/>
                        <a:defRPr/>
                      </a:pPr>
                      <a:r>
                        <a:rPr kumimoji="0" lang="en-ZA" sz="1200" b="0" i="0" u="none" strike="noStrike" kern="1200" cap="none" spc="0" normalizeH="0" baseline="0" noProof="0" dirty="0" smtClean="0">
                          <a:ln>
                            <a:noFill/>
                          </a:ln>
                          <a:solidFill>
                            <a:schemeClr val="tx1"/>
                          </a:solidFill>
                          <a:effectLst/>
                          <a:uLnTx/>
                          <a:uFillTx/>
                          <a:latin typeface="Arial"/>
                          <a:ea typeface="Times New Roman"/>
                          <a:cs typeface="Times New Roman"/>
                        </a:rPr>
                        <a:t>POST GRAD DIPLOMA X 2</a:t>
                      </a:r>
                    </a:p>
                  </a:txBody>
                  <a:tcPr marL="44073" marR="440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211302">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l">
                        <a:lnSpc>
                          <a:spcPct val="150000"/>
                        </a:lnSpc>
                        <a:spcAft>
                          <a:spcPts val="0"/>
                        </a:spcAft>
                      </a:pPr>
                      <a:r>
                        <a:rPr lang="en-ZA" sz="1200" dirty="0" smtClean="0">
                          <a:solidFill>
                            <a:schemeClr val="tx1"/>
                          </a:solidFill>
                          <a:latin typeface="Arial"/>
                          <a:ea typeface="Times New Roman"/>
                          <a:cs typeface="Times New Roman"/>
                        </a:rPr>
                        <a:t>Mopani</a:t>
                      </a:r>
                    </a:p>
                    <a:p>
                      <a:pPr algn="l">
                        <a:lnSpc>
                          <a:spcPct val="150000"/>
                        </a:lnSpc>
                        <a:spcAft>
                          <a:spcPts val="0"/>
                        </a:spcAft>
                      </a:pPr>
                      <a:endParaRPr lang="en-ZA" sz="1200" dirty="0">
                        <a:solidFill>
                          <a:schemeClr val="tx1"/>
                        </a:solidFill>
                        <a:latin typeface="Arial"/>
                        <a:ea typeface="Times New Roman"/>
                        <a:cs typeface="Times New Roman"/>
                      </a:endParaRPr>
                    </a:p>
                  </a:txBody>
                  <a:tcPr marL="44073" marR="440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0"/>
                        </a:spcAft>
                      </a:pPr>
                      <a:r>
                        <a:rPr lang="en-ZA" sz="1200" dirty="0" smtClean="0">
                          <a:solidFill>
                            <a:schemeClr val="tx1"/>
                          </a:solidFill>
                          <a:latin typeface="Arial"/>
                          <a:ea typeface="Times New Roman"/>
                          <a:cs typeface="Times New Roman"/>
                        </a:rPr>
                        <a:t>2</a:t>
                      </a:r>
                    </a:p>
                  </a:txBody>
                  <a:tcPr marL="44073" marR="440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l">
                        <a:lnSpc>
                          <a:spcPct val="150000"/>
                        </a:lnSpc>
                        <a:spcAft>
                          <a:spcPts val="0"/>
                        </a:spcAft>
                      </a:pPr>
                      <a:r>
                        <a:rPr lang="en-ZA" sz="1200" dirty="0" smtClean="0">
                          <a:solidFill>
                            <a:schemeClr val="tx1"/>
                          </a:solidFill>
                          <a:latin typeface="Arial"/>
                          <a:ea typeface="Times New Roman"/>
                          <a:cs typeface="Times New Roman"/>
                        </a:rPr>
                        <a:t>DIPLOMA X 1</a:t>
                      </a:r>
                    </a:p>
                    <a:p>
                      <a:pPr algn="l">
                        <a:lnSpc>
                          <a:spcPct val="150000"/>
                        </a:lnSpc>
                        <a:spcAft>
                          <a:spcPts val="0"/>
                        </a:spcAft>
                      </a:pPr>
                      <a:r>
                        <a:rPr lang="en-ZA" sz="1200" dirty="0" smtClean="0">
                          <a:solidFill>
                            <a:schemeClr val="tx1"/>
                          </a:solidFill>
                          <a:latin typeface="Arial"/>
                          <a:ea typeface="Times New Roman"/>
                          <a:cs typeface="Times New Roman"/>
                        </a:rPr>
                        <a:t>BA CRIMINOLOGY X 1</a:t>
                      </a:r>
                      <a:endParaRPr lang="en-ZA" sz="1200" dirty="0">
                        <a:solidFill>
                          <a:schemeClr val="tx1"/>
                        </a:solidFill>
                        <a:latin typeface="Arial"/>
                        <a:ea typeface="Times New Roman"/>
                        <a:cs typeface="Times New Roman"/>
                      </a:endParaRPr>
                    </a:p>
                  </a:txBody>
                  <a:tcPr marL="44073" marR="440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r h="211302">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l">
                        <a:lnSpc>
                          <a:spcPct val="150000"/>
                        </a:lnSpc>
                        <a:spcAft>
                          <a:spcPts val="0"/>
                        </a:spcAft>
                      </a:pPr>
                      <a:r>
                        <a:rPr lang="en-ZA" sz="1200" dirty="0" smtClean="0">
                          <a:solidFill>
                            <a:schemeClr val="tx1"/>
                          </a:solidFill>
                          <a:latin typeface="Arial"/>
                          <a:ea typeface="Times New Roman"/>
                          <a:cs typeface="Times New Roman"/>
                        </a:rPr>
                        <a:t>Sekhukhune</a:t>
                      </a:r>
                    </a:p>
                    <a:p>
                      <a:pPr algn="l">
                        <a:lnSpc>
                          <a:spcPct val="150000"/>
                        </a:lnSpc>
                        <a:spcAft>
                          <a:spcPts val="0"/>
                        </a:spcAft>
                      </a:pPr>
                      <a:endParaRPr lang="en-ZA" sz="1200" dirty="0">
                        <a:solidFill>
                          <a:schemeClr val="tx1"/>
                        </a:solidFill>
                        <a:latin typeface="Arial"/>
                        <a:ea typeface="Times New Roman"/>
                        <a:cs typeface="Times New Roman"/>
                      </a:endParaRPr>
                    </a:p>
                  </a:txBody>
                  <a:tcPr marL="44073" marR="440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0"/>
                        </a:spcAft>
                      </a:pPr>
                      <a:r>
                        <a:rPr lang="en-ZA" sz="1200" dirty="0" smtClean="0">
                          <a:solidFill>
                            <a:schemeClr val="tx1"/>
                          </a:solidFill>
                          <a:latin typeface="Arial"/>
                          <a:ea typeface="Times New Roman"/>
                          <a:cs typeface="Times New Roman"/>
                        </a:rPr>
                        <a:t>1</a:t>
                      </a:r>
                      <a:endParaRPr lang="en-ZA" sz="1200" dirty="0">
                        <a:solidFill>
                          <a:schemeClr val="tx1"/>
                        </a:solidFill>
                        <a:latin typeface="Arial"/>
                        <a:ea typeface="Times New Roman"/>
                        <a:cs typeface="Times New Roman"/>
                      </a:endParaRPr>
                    </a:p>
                  </a:txBody>
                  <a:tcPr marL="44073" marR="440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l">
                        <a:lnSpc>
                          <a:spcPct val="150000"/>
                        </a:lnSpc>
                        <a:spcAft>
                          <a:spcPts val="0"/>
                        </a:spcAft>
                      </a:pPr>
                      <a:r>
                        <a:rPr lang="en-ZA" sz="1200" dirty="0" smtClean="0">
                          <a:solidFill>
                            <a:schemeClr val="tx1"/>
                          </a:solidFill>
                          <a:latin typeface="Arial"/>
                          <a:ea typeface="Times New Roman"/>
                          <a:cs typeface="Times New Roman"/>
                        </a:rPr>
                        <a:t>DIPLOMA</a:t>
                      </a:r>
                      <a:r>
                        <a:rPr lang="en-ZA" sz="1200" baseline="0" dirty="0" smtClean="0">
                          <a:solidFill>
                            <a:schemeClr val="tx1"/>
                          </a:solidFill>
                          <a:latin typeface="Arial"/>
                          <a:ea typeface="Times New Roman"/>
                          <a:cs typeface="Times New Roman"/>
                        </a:rPr>
                        <a:t> X 1</a:t>
                      </a:r>
                      <a:endParaRPr lang="en-ZA" sz="1200" dirty="0">
                        <a:solidFill>
                          <a:schemeClr val="tx1"/>
                        </a:solidFill>
                        <a:latin typeface="Arial"/>
                        <a:ea typeface="Times New Roman"/>
                        <a:cs typeface="Times New Roman"/>
                      </a:endParaRPr>
                    </a:p>
                  </a:txBody>
                  <a:tcPr marL="44073" marR="440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r h="335926">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l">
                        <a:lnSpc>
                          <a:spcPct val="150000"/>
                        </a:lnSpc>
                        <a:spcAft>
                          <a:spcPts val="0"/>
                        </a:spcAft>
                      </a:pPr>
                      <a:r>
                        <a:rPr lang="en-ZA" sz="1200" dirty="0" smtClean="0">
                          <a:solidFill>
                            <a:schemeClr val="tx1"/>
                          </a:solidFill>
                          <a:latin typeface="Arial"/>
                          <a:ea typeface="Times New Roman"/>
                          <a:cs typeface="Times New Roman"/>
                        </a:rPr>
                        <a:t>Vhembe</a:t>
                      </a:r>
                    </a:p>
                    <a:p>
                      <a:pPr algn="l">
                        <a:lnSpc>
                          <a:spcPct val="150000"/>
                        </a:lnSpc>
                        <a:spcAft>
                          <a:spcPts val="0"/>
                        </a:spcAft>
                      </a:pPr>
                      <a:endParaRPr lang="en-ZA" sz="1200" dirty="0">
                        <a:solidFill>
                          <a:schemeClr val="tx1"/>
                        </a:solidFill>
                        <a:latin typeface="Arial"/>
                        <a:ea typeface="Times New Roman"/>
                        <a:cs typeface="Times New Roman"/>
                      </a:endParaRPr>
                    </a:p>
                  </a:txBody>
                  <a:tcPr marL="44073" marR="440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0"/>
                        </a:spcAft>
                      </a:pPr>
                      <a:r>
                        <a:rPr lang="en-ZA" sz="1200" dirty="0" smtClean="0">
                          <a:solidFill>
                            <a:schemeClr val="tx1"/>
                          </a:solidFill>
                          <a:latin typeface="Arial"/>
                          <a:ea typeface="Times New Roman"/>
                          <a:cs typeface="Times New Roman"/>
                        </a:rPr>
                        <a:t>3</a:t>
                      </a:r>
                      <a:endParaRPr lang="en-ZA" sz="1200" dirty="0">
                        <a:solidFill>
                          <a:schemeClr val="tx1"/>
                        </a:solidFill>
                        <a:latin typeface="Arial"/>
                        <a:ea typeface="Times New Roman"/>
                        <a:cs typeface="Times New Roman"/>
                      </a:endParaRPr>
                    </a:p>
                  </a:txBody>
                  <a:tcPr marL="44073" marR="440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l" defTabSz="914400" rtl="0" eaLnBrk="1" fontAlgn="base" latinLnBrk="0" hangingPunct="1">
                        <a:lnSpc>
                          <a:spcPct val="150000"/>
                        </a:lnSpc>
                        <a:spcBef>
                          <a:spcPct val="0"/>
                        </a:spcBef>
                        <a:spcAft>
                          <a:spcPct val="0"/>
                        </a:spcAft>
                        <a:buClrTx/>
                        <a:buSzTx/>
                        <a:buFontTx/>
                        <a:buNone/>
                        <a:tabLst/>
                        <a:defRPr/>
                      </a:pPr>
                      <a:r>
                        <a:rPr kumimoji="0" lang="en-ZA" sz="1200" b="0" i="0" u="none" strike="noStrike" kern="1200" cap="none" spc="0" normalizeH="0" baseline="0" noProof="0" dirty="0" smtClean="0">
                          <a:ln>
                            <a:noFill/>
                          </a:ln>
                          <a:solidFill>
                            <a:schemeClr val="tx1"/>
                          </a:solidFill>
                          <a:effectLst/>
                          <a:uLnTx/>
                          <a:uFillTx/>
                          <a:latin typeface="Arial"/>
                          <a:ea typeface="Times New Roman"/>
                          <a:cs typeface="Times New Roman"/>
                        </a:rPr>
                        <a:t>DIPLOMA X2</a:t>
                      </a:r>
                    </a:p>
                    <a:p>
                      <a:pPr marL="0" marR="0" lvl="0" indent="0" algn="l" defTabSz="914400" rtl="0" eaLnBrk="1" fontAlgn="base" latinLnBrk="0" hangingPunct="1">
                        <a:lnSpc>
                          <a:spcPct val="150000"/>
                        </a:lnSpc>
                        <a:spcBef>
                          <a:spcPct val="0"/>
                        </a:spcBef>
                        <a:spcAft>
                          <a:spcPct val="0"/>
                        </a:spcAft>
                        <a:buClrTx/>
                        <a:buSzTx/>
                        <a:buFontTx/>
                        <a:buNone/>
                        <a:tabLst/>
                        <a:defRPr/>
                      </a:pPr>
                      <a:r>
                        <a:rPr kumimoji="0" lang="en-ZA" sz="1200" b="0" i="0" u="none" strike="noStrike" kern="1200" cap="none" spc="0" normalizeH="0" baseline="0" noProof="0" dirty="0" smtClean="0">
                          <a:ln>
                            <a:noFill/>
                          </a:ln>
                          <a:solidFill>
                            <a:schemeClr val="tx1"/>
                          </a:solidFill>
                          <a:effectLst/>
                          <a:uLnTx/>
                          <a:uFillTx/>
                          <a:latin typeface="Arial"/>
                          <a:ea typeface="Times New Roman"/>
                          <a:cs typeface="Times New Roman"/>
                        </a:rPr>
                        <a:t>BA COMMUNICATION X1</a:t>
                      </a:r>
                    </a:p>
                  </a:txBody>
                  <a:tcPr marL="44073" marR="440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4"/>
                  </a:ext>
                </a:extLst>
              </a:tr>
              <a:tr h="604717">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l">
                        <a:lnSpc>
                          <a:spcPct val="150000"/>
                        </a:lnSpc>
                        <a:spcAft>
                          <a:spcPts val="0"/>
                        </a:spcAft>
                      </a:pPr>
                      <a:r>
                        <a:rPr lang="en-ZA" sz="1200" dirty="0" smtClean="0">
                          <a:solidFill>
                            <a:schemeClr val="tx1"/>
                          </a:solidFill>
                          <a:latin typeface="Arial"/>
                          <a:ea typeface="Times New Roman"/>
                          <a:cs typeface="Times New Roman"/>
                        </a:rPr>
                        <a:t>Waterberg</a:t>
                      </a:r>
                    </a:p>
                    <a:p>
                      <a:pPr algn="l">
                        <a:lnSpc>
                          <a:spcPct val="150000"/>
                        </a:lnSpc>
                        <a:spcAft>
                          <a:spcPts val="0"/>
                        </a:spcAft>
                      </a:pPr>
                      <a:endParaRPr lang="en-ZA" sz="1200" dirty="0">
                        <a:solidFill>
                          <a:schemeClr val="tx1"/>
                        </a:solidFill>
                        <a:latin typeface="Arial"/>
                        <a:ea typeface="Times New Roman"/>
                        <a:cs typeface="Times New Roman"/>
                      </a:endParaRPr>
                    </a:p>
                  </a:txBody>
                  <a:tcPr marL="44073" marR="440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0"/>
                        </a:spcAft>
                      </a:pPr>
                      <a:r>
                        <a:rPr lang="en-ZA" sz="1200" dirty="0" smtClean="0">
                          <a:solidFill>
                            <a:schemeClr val="tx1"/>
                          </a:solidFill>
                          <a:latin typeface="Arial"/>
                          <a:ea typeface="Times New Roman"/>
                          <a:cs typeface="Times New Roman"/>
                        </a:rPr>
                        <a:t>0</a:t>
                      </a:r>
                      <a:endParaRPr lang="en-ZA" sz="1200" dirty="0">
                        <a:solidFill>
                          <a:schemeClr val="tx1"/>
                        </a:solidFill>
                        <a:latin typeface="Arial"/>
                        <a:ea typeface="Times New Roman"/>
                        <a:cs typeface="Times New Roman"/>
                      </a:endParaRPr>
                    </a:p>
                  </a:txBody>
                  <a:tcPr marL="44073" marR="440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solidFill>
                          <a:effectLst/>
                          <a:uLnTx/>
                          <a:uFillTx/>
                          <a:latin typeface="Arial"/>
                          <a:ea typeface="Times New Roman"/>
                          <a:cs typeface="Times New Roman"/>
                        </a:rPr>
                        <a:t>N/A</a:t>
                      </a:r>
                    </a:p>
                  </a:txBody>
                  <a:tcPr marL="44073" marR="440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5"/>
                  </a:ext>
                </a:extLst>
              </a:tr>
              <a:tr h="211302">
                <a:tc>
                  <a:txBody>
                    <a:bodyPr/>
                    <a:lstStyle/>
                    <a:p>
                      <a:pPr algn="l">
                        <a:lnSpc>
                          <a:spcPct val="150000"/>
                        </a:lnSpc>
                        <a:spcAft>
                          <a:spcPts val="0"/>
                        </a:spcAft>
                      </a:pPr>
                      <a:r>
                        <a:rPr lang="en-ZA" sz="1400" b="1" dirty="0" smtClean="0">
                          <a:solidFill>
                            <a:schemeClr val="tx1"/>
                          </a:solidFill>
                          <a:latin typeface="Arial"/>
                          <a:ea typeface="Times New Roman"/>
                          <a:cs typeface="Times New Roman"/>
                        </a:rPr>
                        <a:t>Total</a:t>
                      </a:r>
                      <a:endParaRPr lang="en-ZA" sz="1400" b="1" dirty="0">
                        <a:solidFill>
                          <a:schemeClr val="tx1"/>
                        </a:solidFill>
                        <a:latin typeface="Arial"/>
                        <a:ea typeface="Times New Roman"/>
                        <a:cs typeface="Times New Roman"/>
                      </a:endParaRPr>
                    </a:p>
                  </a:txBody>
                  <a:tcPr marL="44073" marR="4407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50000"/>
                        </a:lnSpc>
                        <a:spcAft>
                          <a:spcPts val="0"/>
                        </a:spcAft>
                      </a:pPr>
                      <a:r>
                        <a:rPr lang="en-ZA" sz="1400" b="1" dirty="0" smtClean="0">
                          <a:solidFill>
                            <a:schemeClr val="tx1"/>
                          </a:solidFill>
                          <a:latin typeface="Arial"/>
                          <a:ea typeface="Times New Roman"/>
                          <a:cs typeface="Times New Roman"/>
                        </a:rPr>
                        <a:t>9</a:t>
                      </a:r>
                      <a:endParaRPr lang="en-ZA" sz="1400" b="1" dirty="0">
                        <a:solidFill>
                          <a:schemeClr val="tx1"/>
                        </a:solidFill>
                        <a:latin typeface="Arial"/>
                        <a:ea typeface="Times New Roman"/>
                        <a:cs typeface="Times New Roman"/>
                      </a:endParaRPr>
                    </a:p>
                  </a:txBody>
                  <a:tcPr marL="44073" marR="4407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l">
                        <a:lnSpc>
                          <a:spcPct val="150000"/>
                        </a:lnSpc>
                        <a:spcAft>
                          <a:spcPts val="0"/>
                        </a:spcAft>
                      </a:pPr>
                      <a:endParaRPr lang="en-ZA" sz="1400" b="1" dirty="0">
                        <a:solidFill>
                          <a:schemeClr val="tx1"/>
                        </a:solidFill>
                        <a:latin typeface="Arial"/>
                        <a:ea typeface="Times New Roman"/>
                        <a:cs typeface="Times New Roman"/>
                      </a:endParaRPr>
                    </a:p>
                  </a:txBody>
                  <a:tcPr marL="44073" marR="4407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xmlns="" val="10006"/>
                  </a:ext>
                </a:extLst>
              </a:tr>
            </a:tbl>
          </a:graphicData>
        </a:graphic>
      </p:graphicFrame>
      <p:sp>
        <p:nvSpPr>
          <p:cNvPr id="7" name="Title 1"/>
          <p:cNvSpPr txBox="1">
            <a:spLocks/>
          </p:cNvSpPr>
          <p:nvPr/>
        </p:nvSpPr>
        <p:spPr bwMode="auto">
          <a:xfrm>
            <a:off x="1958028" y="234669"/>
            <a:ext cx="4891178"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0" tIns="0" rIns="0" bIns="0">
            <a:spAutoFit/>
          </a:bodyPr>
          <a:lstStyle>
            <a:lvl1pPr algn="l" rtl="0" eaLnBrk="0" fontAlgn="base" hangingPunct="0">
              <a:lnSpc>
                <a:spcPct val="90000"/>
              </a:lnSpc>
              <a:spcBef>
                <a:spcPct val="0"/>
              </a:spcBef>
              <a:spcAft>
                <a:spcPct val="0"/>
              </a:spcAft>
              <a:defRPr sz="2000" b="1">
                <a:solidFill>
                  <a:schemeClr val="tx1"/>
                </a:solidFill>
                <a:latin typeface="+mj-lt"/>
                <a:ea typeface="+mj-ea"/>
                <a:cs typeface="+mj-cs"/>
              </a:defRPr>
            </a:lvl1pPr>
            <a:lvl2pPr algn="l" rtl="0" eaLnBrk="0" fontAlgn="base" hangingPunct="0">
              <a:lnSpc>
                <a:spcPct val="90000"/>
              </a:lnSpc>
              <a:spcBef>
                <a:spcPct val="0"/>
              </a:spcBef>
              <a:spcAft>
                <a:spcPct val="0"/>
              </a:spcAft>
              <a:defRPr sz="2000" b="1">
                <a:solidFill>
                  <a:schemeClr val="tx1"/>
                </a:solidFill>
                <a:latin typeface="Arial" charset="0"/>
                <a:cs typeface="Arial" charset="0"/>
              </a:defRPr>
            </a:lvl2pPr>
            <a:lvl3pPr algn="l" rtl="0" eaLnBrk="0" fontAlgn="base" hangingPunct="0">
              <a:lnSpc>
                <a:spcPct val="90000"/>
              </a:lnSpc>
              <a:spcBef>
                <a:spcPct val="0"/>
              </a:spcBef>
              <a:spcAft>
                <a:spcPct val="0"/>
              </a:spcAft>
              <a:defRPr sz="2000" b="1">
                <a:solidFill>
                  <a:schemeClr val="tx1"/>
                </a:solidFill>
                <a:latin typeface="Arial" charset="0"/>
                <a:cs typeface="Arial" charset="0"/>
              </a:defRPr>
            </a:lvl3pPr>
            <a:lvl4pPr algn="l" rtl="0" eaLnBrk="0" fontAlgn="base" hangingPunct="0">
              <a:lnSpc>
                <a:spcPct val="90000"/>
              </a:lnSpc>
              <a:spcBef>
                <a:spcPct val="0"/>
              </a:spcBef>
              <a:spcAft>
                <a:spcPct val="0"/>
              </a:spcAft>
              <a:defRPr sz="2000" b="1">
                <a:solidFill>
                  <a:schemeClr val="tx1"/>
                </a:solidFill>
                <a:latin typeface="Arial" charset="0"/>
                <a:cs typeface="Arial" charset="0"/>
              </a:defRPr>
            </a:lvl4pPr>
            <a:lvl5pPr algn="l" rtl="0" eaLnBrk="0" fontAlgn="base" hangingPunct="0">
              <a:lnSpc>
                <a:spcPct val="90000"/>
              </a:lnSpc>
              <a:spcBef>
                <a:spcPct val="0"/>
              </a:spcBef>
              <a:spcAft>
                <a:spcPct val="0"/>
              </a:spcAft>
              <a:defRPr sz="2000" b="1">
                <a:solidFill>
                  <a:schemeClr val="tx1"/>
                </a:solidFill>
                <a:latin typeface="Arial" charset="0"/>
                <a:cs typeface="Arial" charset="0"/>
              </a:defRPr>
            </a:lvl5pPr>
            <a:lvl6pPr marL="457200" algn="l" rtl="0" eaLnBrk="0" fontAlgn="base" hangingPunct="0">
              <a:lnSpc>
                <a:spcPct val="90000"/>
              </a:lnSpc>
              <a:spcBef>
                <a:spcPct val="0"/>
              </a:spcBef>
              <a:spcAft>
                <a:spcPct val="0"/>
              </a:spcAft>
              <a:defRPr sz="2000" b="1">
                <a:solidFill>
                  <a:schemeClr val="tx1"/>
                </a:solidFill>
                <a:latin typeface="Arial" charset="0"/>
                <a:cs typeface="Arial" charset="0"/>
              </a:defRPr>
            </a:lvl6pPr>
            <a:lvl7pPr marL="914400" algn="l" rtl="0" eaLnBrk="0" fontAlgn="base" hangingPunct="0">
              <a:lnSpc>
                <a:spcPct val="90000"/>
              </a:lnSpc>
              <a:spcBef>
                <a:spcPct val="0"/>
              </a:spcBef>
              <a:spcAft>
                <a:spcPct val="0"/>
              </a:spcAft>
              <a:defRPr sz="2000" b="1">
                <a:solidFill>
                  <a:schemeClr val="tx1"/>
                </a:solidFill>
                <a:latin typeface="Arial" charset="0"/>
                <a:cs typeface="Arial" charset="0"/>
              </a:defRPr>
            </a:lvl7pPr>
            <a:lvl8pPr marL="1371600" algn="l" rtl="0" eaLnBrk="0" fontAlgn="base" hangingPunct="0">
              <a:lnSpc>
                <a:spcPct val="90000"/>
              </a:lnSpc>
              <a:spcBef>
                <a:spcPct val="0"/>
              </a:spcBef>
              <a:spcAft>
                <a:spcPct val="0"/>
              </a:spcAft>
              <a:defRPr sz="2000" b="1">
                <a:solidFill>
                  <a:schemeClr val="tx1"/>
                </a:solidFill>
                <a:latin typeface="Arial" charset="0"/>
                <a:cs typeface="Arial" charset="0"/>
              </a:defRPr>
            </a:lvl8pPr>
            <a:lvl9pPr marL="1828800" algn="l" rtl="0" eaLnBrk="0" fontAlgn="base" hangingPunct="0">
              <a:lnSpc>
                <a:spcPct val="90000"/>
              </a:lnSpc>
              <a:spcBef>
                <a:spcPct val="0"/>
              </a:spcBef>
              <a:spcAft>
                <a:spcPct val="0"/>
              </a:spcAft>
              <a:defRPr sz="2000" b="1">
                <a:solidFill>
                  <a:schemeClr val="tx1"/>
                </a:solidFill>
                <a:latin typeface="Arial" charset="0"/>
                <a:cs typeface="Arial" charset="0"/>
              </a:defRPr>
            </a:lvl9pPr>
          </a:lstStyle>
          <a:p>
            <a:pPr algn="ctr">
              <a:defRPr/>
            </a:pPr>
            <a:r>
              <a:rPr lang="en-ZA" kern="0" dirty="0" smtClean="0">
                <a:solidFill>
                  <a:srgbClr val="000000"/>
                </a:solidFill>
                <a:latin typeface="Arial"/>
                <a:cs typeface="Arial"/>
              </a:rPr>
              <a:t>BURSARY INFORMATION</a:t>
            </a:r>
          </a:p>
        </p:txBody>
      </p:sp>
    </p:spTree>
    <p:extLst>
      <p:ext uri="{BB962C8B-B14F-4D97-AF65-F5344CB8AC3E}">
        <p14:creationId xmlns:p14="http://schemas.microsoft.com/office/powerpoint/2010/main" xmlns="" val="9374716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76200"/>
            <a:ext cx="8229600" cy="228600"/>
          </a:xfrm>
        </p:spPr>
        <p:txBody>
          <a:bodyPr>
            <a:noAutofit/>
          </a:bodyPr>
          <a:lstStyle/>
          <a:p>
            <a:r>
              <a:rPr lang="en-US" sz="2000" b="1" dirty="0" smtClean="0">
                <a:latin typeface="Arial" charset="0"/>
                <a:cs typeface="Arial" charset="0"/>
              </a:rPr>
              <a:t>SKILLS DEVELOPMENT</a:t>
            </a:r>
          </a:p>
        </p:txBody>
      </p:sp>
      <p:graphicFrame>
        <p:nvGraphicFramePr>
          <p:cNvPr id="3" name="Group 178"/>
          <p:cNvGraphicFramePr>
            <a:graphicFrameLocks noGrp="1"/>
          </p:cNvGraphicFramePr>
          <p:nvPr>
            <p:extLst>
              <p:ext uri="{D42A27DB-BD31-4B8C-83A1-F6EECF244321}">
                <p14:modId xmlns:p14="http://schemas.microsoft.com/office/powerpoint/2010/main" xmlns="" val="3725299653"/>
              </p:ext>
            </p:extLst>
          </p:nvPr>
        </p:nvGraphicFramePr>
        <p:xfrm>
          <a:off x="228599" y="381000"/>
          <a:ext cx="8740775" cy="5583514"/>
        </p:xfrm>
        <a:graphic>
          <a:graphicData uri="http://schemas.openxmlformats.org/drawingml/2006/table">
            <a:tbl>
              <a:tblPr/>
              <a:tblGrid>
                <a:gridCol w="5738391">
                  <a:extLst>
                    <a:ext uri="{9D8B030D-6E8A-4147-A177-3AD203B41FA5}">
                      <a16:colId xmlns:a16="http://schemas.microsoft.com/office/drawing/2014/main" xmlns="" val="20000"/>
                    </a:ext>
                  </a:extLst>
                </a:gridCol>
                <a:gridCol w="3002384">
                  <a:extLst>
                    <a:ext uri="{9D8B030D-6E8A-4147-A177-3AD203B41FA5}">
                      <a16:colId xmlns:a16="http://schemas.microsoft.com/office/drawing/2014/main" xmlns="" val="20001"/>
                    </a:ext>
                  </a:extLst>
                </a:gridCol>
              </a:tblGrid>
              <a:tr h="28876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Training Intervention                                     </a:t>
                      </a:r>
                    </a:p>
                  </a:txBody>
                  <a:tcPr marT="45701" marB="457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A07400"/>
                        </a:gs>
                        <a:gs pos="50000">
                          <a:srgbClr val="E6A900"/>
                        </a:gs>
                        <a:gs pos="100000">
                          <a:srgbClr val="FFCA00"/>
                        </a:gs>
                      </a:gsLst>
                      <a:lin ang="8100000" scaled="1"/>
                    </a:gra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Number attending</a:t>
                      </a:r>
                    </a:p>
                  </a:txBody>
                  <a:tcPr marT="45701" marB="457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A07400"/>
                        </a:gs>
                        <a:gs pos="50000">
                          <a:srgbClr val="E6A900"/>
                        </a:gs>
                        <a:gs pos="100000">
                          <a:srgbClr val="FFCA00"/>
                        </a:gs>
                      </a:gsLst>
                      <a:lin ang="8100000" scaled="1"/>
                    </a:gradFill>
                  </a:tcPr>
                </a:tc>
                <a:extLst>
                  <a:ext uri="{0D108BD9-81ED-4DB2-BD59-A6C34878D82A}">
                    <a16:rowId xmlns:a16="http://schemas.microsoft.com/office/drawing/2014/main" xmlns="" val="10000"/>
                  </a:ext>
                </a:extLst>
              </a:tr>
              <a:tr h="187695">
                <a:tc>
                  <a:txBody>
                    <a:bodyPr/>
                    <a:lstStyle/>
                    <a:p>
                      <a:pPr>
                        <a:lnSpc>
                          <a:spcPct val="115000"/>
                        </a:lnSpc>
                        <a:spcAft>
                          <a:spcPts val="0"/>
                        </a:spcAft>
                      </a:pPr>
                      <a:r>
                        <a:rPr lang="en-ZA" sz="1400" b="0" dirty="0">
                          <a:effectLst/>
                          <a:latin typeface="Calibri" panose="020F0502020204030204" pitchFamily="34" charset="0"/>
                          <a:ea typeface="Calibri" panose="020F0502020204030204" pitchFamily="34" charset="0"/>
                          <a:cs typeface="Calibri" panose="020F0502020204030204" pitchFamily="34" charset="0"/>
                        </a:rPr>
                        <a:t>Information, ICT and Cyber security training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41</a:t>
                      </a:r>
                      <a:endParaRPr lang="en-ZA"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1"/>
                  </a:ext>
                </a:extLst>
              </a:tr>
              <a:tr h="259969">
                <a:tc>
                  <a:txBody>
                    <a:bodyPr/>
                    <a:lstStyle/>
                    <a:p>
                      <a:pPr>
                        <a:lnSpc>
                          <a:spcPct val="115000"/>
                        </a:lnSpc>
                        <a:spcAft>
                          <a:spcPts val="0"/>
                        </a:spcAft>
                      </a:pPr>
                      <a:r>
                        <a:rPr lang="en-ZA" sz="1400" b="0" dirty="0" smtClean="0">
                          <a:effectLst/>
                          <a:latin typeface="Calibri" panose="020F0502020204030204" pitchFamily="34" charset="0"/>
                          <a:ea typeface="Calibri" panose="020F0502020204030204" pitchFamily="34" charset="0"/>
                          <a:cs typeface="Calibri" panose="020F0502020204030204" pitchFamily="34" charset="0"/>
                        </a:rPr>
                        <a:t>IRE for cashiers</a:t>
                      </a:r>
                      <a:endParaRPr lang="en-ZA" sz="14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25</a:t>
                      </a:r>
                      <a:endParaRPr lang="en-ZA"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2"/>
                  </a:ext>
                </a:extLst>
              </a:tr>
              <a:tr h="259885">
                <a:tc>
                  <a:txBody>
                    <a:bodyPr/>
                    <a:lstStyle/>
                    <a:p>
                      <a:pPr>
                        <a:lnSpc>
                          <a:spcPct val="115000"/>
                        </a:lnSpc>
                        <a:spcAft>
                          <a:spcPts val="0"/>
                        </a:spcAft>
                      </a:pPr>
                      <a:r>
                        <a:rPr lang="en-ZA" sz="1400" b="0" dirty="0">
                          <a:effectLst/>
                          <a:latin typeface="Calibri" panose="020F0502020204030204" pitchFamily="34" charset="0"/>
                          <a:ea typeface="Calibri" panose="020F0502020204030204" pitchFamily="34" charset="0"/>
                          <a:cs typeface="Calibri" panose="020F0502020204030204" pitchFamily="34" charset="0"/>
                        </a:rPr>
                        <a:t>Management of Disciplinary Hearing Procedures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3"/>
                  </a:ext>
                </a:extLst>
              </a:tr>
              <a:tr h="291603">
                <a:tc>
                  <a:txBody>
                    <a:bodyPr/>
                    <a:lstStyle/>
                    <a:p>
                      <a:pPr>
                        <a:lnSpc>
                          <a:spcPct val="115000"/>
                        </a:lnSpc>
                        <a:spcAft>
                          <a:spcPts val="0"/>
                        </a:spcAft>
                      </a:pPr>
                      <a:r>
                        <a:rPr lang="en-ZA" sz="1400" b="0" dirty="0">
                          <a:effectLst/>
                          <a:latin typeface="Calibri" panose="020F0502020204030204" pitchFamily="34" charset="0"/>
                          <a:ea typeface="Calibri" panose="020F0502020204030204" pitchFamily="34" charset="0"/>
                          <a:cs typeface="Calibri" panose="020F0502020204030204" pitchFamily="34" charset="0"/>
                        </a:rPr>
                        <a:t>Risk Management </a:t>
                      </a:r>
                      <a:r>
                        <a:rPr lang="en-ZA" sz="1400" b="0" dirty="0" smtClean="0">
                          <a:effectLst/>
                          <a:latin typeface="Calibri" panose="020F0502020204030204" pitchFamily="34" charset="0"/>
                          <a:ea typeface="Calibri" panose="020F0502020204030204" pitchFamily="34" charset="0"/>
                          <a:cs typeface="Calibri" panose="020F0502020204030204" pitchFamily="34" charset="0"/>
                        </a:rPr>
                        <a:t>System</a:t>
                      </a:r>
                      <a:endParaRPr lang="en-ZA" sz="14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4"/>
                  </a:ext>
                </a:extLst>
              </a:tr>
              <a:tr h="291603">
                <a:tc>
                  <a:txBody>
                    <a:bodyPr/>
                    <a:lstStyle/>
                    <a:p>
                      <a:pPr>
                        <a:lnSpc>
                          <a:spcPct val="115000"/>
                        </a:lnSpc>
                        <a:spcAft>
                          <a:spcPts val="0"/>
                        </a:spcAft>
                      </a:pPr>
                      <a:r>
                        <a:rPr lang="en-ZA" sz="1400" b="0" dirty="0">
                          <a:effectLst/>
                          <a:latin typeface="Calibri" panose="020F0502020204030204" pitchFamily="34" charset="0"/>
                          <a:ea typeface="Calibri" panose="020F0502020204030204" pitchFamily="34" charset="0"/>
                          <a:cs typeface="Calibri" panose="020F0502020204030204" pitchFamily="34" charset="0"/>
                        </a:rPr>
                        <a:t>Citizenship management Training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104</a:t>
                      </a:r>
                      <a:endParaRPr lang="en-ZA"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5"/>
                  </a:ext>
                </a:extLst>
              </a:tr>
              <a:tr h="291603">
                <a:tc>
                  <a:txBody>
                    <a:bodyPr/>
                    <a:lstStyle/>
                    <a:p>
                      <a:pPr>
                        <a:lnSpc>
                          <a:spcPct val="115000"/>
                        </a:lnSpc>
                        <a:spcAft>
                          <a:spcPts val="0"/>
                        </a:spcAft>
                      </a:pPr>
                      <a:r>
                        <a:rPr lang="en-ZA" sz="1400" b="0" dirty="0">
                          <a:effectLst/>
                          <a:latin typeface="Calibri" panose="020F0502020204030204" pitchFamily="34" charset="0"/>
                          <a:ea typeface="Calibri" panose="020F0502020204030204" pitchFamily="34" charset="0"/>
                          <a:cs typeface="Calibri" panose="020F0502020204030204" pitchFamily="34" charset="0"/>
                        </a:rPr>
                        <a:t>Disciplinary Hearing Training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03</a:t>
                      </a:r>
                      <a:endParaRPr lang="en-ZA"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6"/>
                  </a:ext>
                </a:extLst>
              </a:tr>
              <a:tr h="291603">
                <a:tc>
                  <a:txBody>
                    <a:bodyPr/>
                    <a:lstStyle/>
                    <a:p>
                      <a:pPr>
                        <a:lnSpc>
                          <a:spcPct val="115000"/>
                        </a:lnSpc>
                        <a:spcAft>
                          <a:spcPts val="0"/>
                        </a:spcAft>
                      </a:pPr>
                      <a:r>
                        <a:rPr lang="en-ZA" sz="1400" b="0" dirty="0">
                          <a:effectLst/>
                          <a:latin typeface="Calibri" panose="020F0502020204030204" pitchFamily="34" charset="0"/>
                          <a:ea typeface="Calibri" panose="020F0502020204030204" pitchFamily="34" charset="0"/>
                          <a:cs typeface="Calibri" panose="020F0502020204030204" pitchFamily="34" charset="0"/>
                        </a:rPr>
                        <a:t>Case management system training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7"/>
                  </a:ext>
                </a:extLst>
              </a:tr>
              <a:tr h="319772">
                <a:tc>
                  <a:txBody>
                    <a:bodyPr/>
                    <a:lstStyle/>
                    <a:p>
                      <a:pPr>
                        <a:lnSpc>
                          <a:spcPct val="115000"/>
                        </a:lnSpc>
                        <a:spcAft>
                          <a:spcPts val="0"/>
                        </a:spcAft>
                      </a:pPr>
                      <a:r>
                        <a:rPr lang="en-ZA" sz="1400" b="0" dirty="0">
                          <a:effectLst/>
                          <a:latin typeface="Calibri" panose="020F0502020204030204" pitchFamily="34" charset="0"/>
                          <a:ea typeface="Calibri" panose="020F0502020204030204" pitchFamily="34" charset="0"/>
                          <a:cs typeface="Calibri" panose="020F0502020204030204" pitchFamily="34" charset="0"/>
                        </a:rPr>
                        <a:t>Service Delivery Improvement Programme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8"/>
                  </a:ext>
                </a:extLst>
              </a:tr>
              <a:tr h="291603">
                <a:tc>
                  <a:txBody>
                    <a:bodyPr/>
                    <a:lstStyle/>
                    <a:p>
                      <a:pPr>
                        <a:lnSpc>
                          <a:spcPct val="115000"/>
                        </a:lnSpc>
                        <a:spcAft>
                          <a:spcPts val="0"/>
                        </a:spcAft>
                      </a:pPr>
                      <a:r>
                        <a:rPr lang="en-ZA" sz="1400" b="0" dirty="0">
                          <a:effectLst/>
                          <a:latin typeface="Calibri" panose="020F0502020204030204" pitchFamily="34" charset="0"/>
                          <a:ea typeface="Calibri" panose="020F0502020204030204" pitchFamily="34" charset="0"/>
                          <a:cs typeface="Times New Roman" panose="02020603050405020304" pitchFamily="18" charset="0"/>
                        </a:rPr>
                        <a:t>Performance Management Development System workshop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0"/>
                  </a:ext>
                </a:extLst>
              </a:tr>
              <a:tr h="291603">
                <a:tc>
                  <a:txBody>
                    <a:bodyPr/>
                    <a:lstStyle/>
                    <a:p>
                      <a:pPr>
                        <a:lnSpc>
                          <a:spcPct val="115000"/>
                        </a:lnSpc>
                        <a:spcAft>
                          <a:spcPts val="0"/>
                        </a:spcAft>
                      </a:pPr>
                      <a:r>
                        <a:rPr lang="en-ZA" sz="1400" b="0" dirty="0" smtClean="0">
                          <a:effectLst/>
                          <a:latin typeface="Calibri" panose="020F0502020204030204" pitchFamily="34" charset="0"/>
                          <a:ea typeface="Calibri" panose="020F0502020204030204" pitchFamily="34" charset="0"/>
                          <a:cs typeface="Times New Roman" panose="02020603050405020304" pitchFamily="18" charset="0"/>
                        </a:rPr>
                        <a:t>Disciplinary </a:t>
                      </a:r>
                      <a:r>
                        <a:rPr lang="en-ZA" sz="1400" b="0" dirty="0">
                          <a:effectLst/>
                          <a:latin typeface="Calibri" panose="020F0502020204030204" pitchFamily="34" charset="0"/>
                          <a:ea typeface="Calibri" panose="020F0502020204030204" pitchFamily="34" charset="0"/>
                          <a:cs typeface="Times New Roman" panose="02020603050405020304" pitchFamily="18" charset="0"/>
                        </a:rPr>
                        <a:t>Hearing </a:t>
                      </a:r>
                      <a:r>
                        <a:rPr lang="en-ZA" sz="1400" b="0" dirty="0" smtClean="0">
                          <a:effectLst/>
                          <a:latin typeface="Calibri" panose="020F0502020204030204" pitchFamily="34" charset="0"/>
                          <a:ea typeface="Calibri" panose="020F0502020204030204" pitchFamily="34" charset="0"/>
                          <a:cs typeface="Times New Roman" panose="02020603050405020304" pitchFamily="18" charset="0"/>
                        </a:rPr>
                        <a:t>workshop</a:t>
                      </a:r>
                      <a:endParaRPr lang="en-ZA"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05</a:t>
                      </a:r>
                      <a:endParaRPr lang="en-ZA"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1"/>
                  </a:ext>
                </a:extLst>
              </a:tr>
              <a:tr h="291603">
                <a:tc>
                  <a:txBody>
                    <a:bodyPr/>
                    <a:lstStyle/>
                    <a:p>
                      <a:pPr>
                        <a:lnSpc>
                          <a:spcPct val="115000"/>
                        </a:lnSpc>
                        <a:spcAft>
                          <a:spcPts val="0"/>
                        </a:spcAft>
                      </a:pPr>
                      <a:r>
                        <a:rPr lang="en-ZA" sz="1400" b="0" dirty="0">
                          <a:effectLst/>
                          <a:latin typeface="Calibri" panose="020F0502020204030204" pitchFamily="34" charset="0"/>
                          <a:ea typeface="Calibri" panose="020F0502020204030204" pitchFamily="34" charset="0"/>
                          <a:cs typeface="Times New Roman" panose="02020603050405020304" pitchFamily="18" charset="0"/>
                        </a:rPr>
                        <a:t>Risk Assessment Workshop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2"/>
                  </a:ext>
                </a:extLst>
              </a:tr>
              <a:tr h="291603">
                <a:tc>
                  <a:txBody>
                    <a:bodyPr/>
                    <a:lstStyle/>
                    <a:p>
                      <a:pPr>
                        <a:lnSpc>
                          <a:spcPct val="115000"/>
                        </a:lnSpc>
                        <a:spcAft>
                          <a:spcPts val="0"/>
                        </a:spcAft>
                      </a:pPr>
                      <a:r>
                        <a:rPr lang="en-ZA" sz="1400" b="0" dirty="0" smtClean="0">
                          <a:effectLst/>
                          <a:latin typeface="Calibri" panose="020F0502020204030204" pitchFamily="34" charset="0"/>
                          <a:ea typeface="Calibri" panose="020F0502020204030204" pitchFamily="34" charset="0"/>
                          <a:cs typeface="Times New Roman" panose="02020603050405020304" pitchFamily="18" charset="0"/>
                        </a:rPr>
                        <a:t>Hematite Live Capture</a:t>
                      </a:r>
                      <a:endParaRPr lang="en-ZA"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smtClean="0">
                          <a:effectLst/>
                          <a:latin typeface="Calibri" panose="020F0502020204030204" pitchFamily="34" charset="0"/>
                          <a:ea typeface="Calibri" panose="020F0502020204030204" pitchFamily="34" charset="0"/>
                          <a:cs typeface="Times New Roman" panose="02020603050405020304" pitchFamily="18" charset="0"/>
                        </a:rPr>
                        <a:t>03</a:t>
                      </a:r>
                      <a:endParaRPr lang="en-ZA"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3"/>
                  </a:ext>
                </a:extLst>
              </a:tr>
              <a:tr h="260606">
                <a:tc>
                  <a:txBody>
                    <a:bodyPr/>
                    <a:lstStyle/>
                    <a:p>
                      <a:pPr>
                        <a:lnSpc>
                          <a:spcPct val="115000"/>
                        </a:lnSpc>
                        <a:spcAft>
                          <a:spcPts val="0"/>
                        </a:spcAft>
                      </a:pPr>
                      <a:r>
                        <a:rPr lang="en-ZA" sz="1400" b="0" dirty="0">
                          <a:effectLst/>
                          <a:latin typeface="Calibri" panose="020F0502020204030204" pitchFamily="34" charset="0"/>
                          <a:ea typeface="Calibri" panose="020F0502020204030204" pitchFamily="34" charset="0"/>
                          <a:cs typeface="Times New Roman" panose="02020603050405020304" pitchFamily="18" charset="0"/>
                        </a:rPr>
                        <a:t>Service Delivery Improvement Programme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4"/>
                  </a:ext>
                </a:extLst>
              </a:tr>
              <a:tr h="235527">
                <a:tc>
                  <a:txBody>
                    <a:bodyPr/>
                    <a:lstStyle/>
                    <a:p>
                      <a:r>
                        <a:rPr lang="en-ZA" sz="1400" dirty="0" smtClean="0"/>
                        <a:t>Hematite Live Capture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r>
                        <a:rPr lang="en-ZA" sz="1400" dirty="0" smtClean="0"/>
                        <a:t>06</a:t>
                      </a:r>
                      <a:endParaRPr lang="en-ZA" sz="14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5"/>
                  </a:ext>
                </a:extLst>
              </a:tr>
              <a:tr h="235527">
                <a:tc>
                  <a:txBody>
                    <a:bodyPr/>
                    <a:lstStyle/>
                    <a:p>
                      <a:pPr>
                        <a:lnSpc>
                          <a:spcPct val="115000"/>
                        </a:lnSpc>
                        <a:spcAft>
                          <a:spcPts val="0"/>
                        </a:spcAft>
                      </a:pPr>
                      <a:r>
                        <a:rPr lang="en-ZA" sz="1400" b="0" dirty="0">
                          <a:effectLst/>
                          <a:latin typeface="+mn-lt"/>
                          <a:ea typeface="Calibri" panose="020F0502020204030204" pitchFamily="34" charset="0"/>
                          <a:cs typeface="Times New Roman" panose="02020603050405020304" pitchFamily="18" charset="0"/>
                        </a:rPr>
                        <a:t>Compulsory Induction programme Module 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a:solidFill>
                            <a:schemeClr val="tx1"/>
                          </a:solidFill>
                          <a:effectLst/>
                          <a:latin typeface="+mn-lt"/>
                          <a:ea typeface="Calibri" panose="020F0502020204030204" pitchFamily="34" charset="0"/>
                          <a:cs typeface="Times New Roman" panose="02020603050405020304" pitchFamily="18" charset="0"/>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6"/>
                  </a:ext>
                </a:extLst>
              </a:tr>
              <a:tr h="235527">
                <a:tc>
                  <a:txBody>
                    <a:bodyPr/>
                    <a:lstStyle/>
                    <a:p>
                      <a:pPr>
                        <a:lnSpc>
                          <a:spcPct val="115000"/>
                        </a:lnSpc>
                        <a:spcAft>
                          <a:spcPts val="0"/>
                        </a:spcAft>
                      </a:pPr>
                      <a:r>
                        <a:rPr lang="en-ZA" sz="1400" b="0" dirty="0">
                          <a:effectLst/>
                          <a:latin typeface="+mn-lt"/>
                          <a:ea typeface="Calibri" panose="020F0502020204030204" pitchFamily="34" charset="0"/>
                          <a:cs typeface="Times New Roman" panose="02020603050405020304" pitchFamily="18" charset="0"/>
                        </a:rPr>
                        <a:t>Compulsory Induction programme Module 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a:solidFill>
                            <a:schemeClr val="tx1"/>
                          </a:solidFill>
                          <a:effectLst/>
                          <a:latin typeface="+mn-lt"/>
                          <a:ea typeface="Calibri" panose="020F0502020204030204" pitchFamily="34" charset="0"/>
                          <a:cs typeface="Times New Roman" panose="02020603050405020304" pitchFamily="18" charset="0"/>
                        </a:rPr>
                        <a:t>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7"/>
                  </a:ext>
                </a:extLst>
              </a:tr>
              <a:tr h="249382">
                <a:tc>
                  <a:txBody>
                    <a:bodyPr/>
                    <a:lstStyle/>
                    <a:p>
                      <a:pPr>
                        <a:lnSpc>
                          <a:spcPct val="115000"/>
                        </a:lnSpc>
                        <a:spcAft>
                          <a:spcPts val="0"/>
                        </a:spcAft>
                      </a:pPr>
                      <a:r>
                        <a:rPr lang="en-ZA" sz="1400" b="0" dirty="0">
                          <a:effectLst/>
                          <a:latin typeface="Calibri" panose="020F0502020204030204" pitchFamily="34" charset="0"/>
                          <a:ea typeface="Calibri" panose="020F0502020204030204" pitchFamily="34" charset="0"/>
                          <a:cs typeface="Times New Roman" panose="02020603050405020304" pitchFamily="18" charset="0"/>
                        </a:rPr>
                        <a:t>Performance Management Development System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8"/>
                  </a:ext>
                </a:extLst>
              </a:tr>
              <a:tr h="235527">
                <a:tc>
                  <a:txBody>
                    <a:bodyPr/>
                    <a:lstStyle/>
                    <a:p>
                      <a:pPr>
                        <a:lnSpc>
                          <a:spcPct val="115000"/>
                        </a:lnSpc>
                        <a:spcAft>
                          <a:spcPts val="0"/>
                        </a:spcAft>
                      </a:pPr>
                      <a:r>
                        <a:rPr lang="en-ZA" sz="1400" b="0" dirty="0" smtClean="0">
                          <a:effectLst/>
                          <a:latin typeface="Calibri" panose="020F0502020204030204" pitchFamily="34" charset="0"/>
                          <a:ea typeface="Calibri" panose="020F0502020204030204" pitchFamily="34" charset="0"/>
                          <a:cs typeface="Times New Roman" panose="02020603050405020304" pitchFamily="18" charset="0"/>
                        </a:rPr>
                        <a:t>Registration </a:t>
                      </a:r>
                      <a:r>
                        <a:rPr lang="en-ZA" sz="1400" b="0" dirty="0">
                          <a:effectLst/>
                          <a:latin typeface="Calibri" panose="020F0502020204030204" pitchFamily="34" charset="0"/>
                          <a:ea typeface="Calibri" panose="020F0502020204030204" pitchFamily="34" charset="0"/>
                          <a:cs typeface="Times New Roman" panose="02020603050405020304" pitchFamily="18" charset="0"/>
                        </a:rPr>
                        <a:t>of death workshop for </a:t>
                      </a:r>
                      <a:r>
                        <a:rPr lang="en-ZA" sz="1400" b="0" dirty="0" smtClean="0">
                          <a:effectLst/>
                          <a:latin typeface="Calibri" panose="020F0502020204030204" pitchFamily="34" charset="0"/>
                          <a:ea typeface="Calibri" panose="020F0502020204030204" pitchFamily="34" charset="0"/>
                          <a:cs typeface="Times New Roman" panose="02020603050405020304" pitchFamily="18" charset="0"/>
                        </a:rPr>
                        <a:t>supervisors</a:t>
                      </a:r>
                      <a:endParaRPr lang="en-ZA"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US" sz="14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54</a:t>
                      </a:r>
                      <a:endParaRPr lang="en-ZA"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2793578403"/>
                  </a:ext>
                </a:extLst>
              </a:tr>
              <a:tr h="310058">
                <a:tc>
                  <a:txBody>
                    <a:bodyPr/>
                    <a:lstStyle/>
                    <a:p>
                      <a:pPr>
                        <a:lnSpc>
                          <a:spcPct val="115000"/>
                        </a:lnSpc>
                        <a:spcAft>
                          <a:spcPts val="0"/>
                        </a:spcAft>
                      </a:pPr>
                      <a:r>
                        <a:rPr lang="en-ZA" sz="1400" b="0" dirty="0">
                          <a:effectLst/>
                          <a:latin typeface="+mn-lt"/>
                          <a:ea typeface="Calibri" panose="020F0502020204030204" pitchFamily="34" charset="0"/>
                          <a:cs typeface="Times New Roman" panose="02020603050405020304" pitchFamily="18" charset="0"/>
                        </a:rPr>
                        <a:t>Hematite training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565331533"/>
                  </a:ext>
                </a:extLst>
              </a:tr>
            </a:tbl>
          </a:graphicData>
        </a:graphic>
      </p:graphicFrame>
    </p:spTree>
    <p:extLst>
      <p:ext uri="{BB962C8B-B14F-4D97-AF65-F5344CB8AC3E}">
        <p14:creationId xmlns:p14="http://schemas.microsoft.com/office/powerpoint/2010/main" xmlns="" val="96276556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76200"/>
            <a:ext cx="8229600" cy="228600"/>
          </a:xfrm>
        </p:spPr>
        <p:txBody>
          <a:bodyPr>
            <a:noAutofit/>
          </a:bodyPr>
          <a:lstStyle/>
          <a:p>
            <a:r>
              <a:rPr lang="en-US" sz="2000" b="1" dirty="0" smtClean="0">
                <a:latin typeface="Arial" charset="0"/>
                <a:cs typeface="Arial" charset="0"/>
              </a:rPr>
              <a:t>SKILLS DEVELOPMENT</a:t>
            </a:r>
          </a:p>
        </p:txBody>
      </p:sp>
      <p:graphicFrame>
        <p:nvGraphicFramePr>
          <p:cNvPr id="3" name="Group 178"/>
          <p:cNvGraphicFramePr>
            <a:graphicFrameLocks noGrp="1"/>
          </p:cNvGraphicFramePr>
          <p:nvPr>
            <p:extLst>
              <p:ext uri="{D42A27DB-BD31-4B8C-83A1-F6EECF244321}">
                <p14:modId xmlns:p14="http://schemas.microsoft.com/office/powerpoint/2010/main" xmlns="" val="2890566502"/>
              </p:ext>
            </p:extLst>
          </p:nvPr>
        </p:nvGraphicFramePr>
        <p:xfrm>
          <a:off x="228599" y="381000"/>
          <a:ext cx="8740775" cy="5621496"/>
        </p:xfrm>
        <a:graphic>
          <a:graphicData uri="http://schemas.openxmlformats.org/drawingml/2006/table">
            <a:tbl>
              <a:tblPr/>
              <a:tblGrid>
                <a:gridCol w="5738391">
                  <a:extLst>
                    <a:ext uri="{9D8B030D-6E8A-4147-A177-3AD203B41FA5}">
                      <a16:colId xmlns:a16="http://schemas.microsoft.com/office/drawing/2014/main" xmlns="" val="20000"/>
                    </a:ext>
                  </a:extLst>
                </a:gridCol>
                <a:gridCol w="3002384">
                  <a:extLst>
                    <a:ext uri="{9D8B030D-6E8A-4147-A177-3AD203B41FA5}">
                      <a16:colId xmlns:a16="http://schemas.microsoft.com/office/drawing/2014/main" xmlns="" val="20001"/>
                    </a:ext>
                  </a:extLst>
                </a:gridCol>
              </a:tblGrid>
              <a:tr h="28876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Training Intervention                                     </a:t>
                      </a:r>
                    </a:p>
                  </a:txBody>
                  <a:tcPr marT="45701" marB="457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A07400"/>
                        </a:gs>
                        <a:gs pos="50000">
                          <a:srgbClr val="E6A900"/>
                        </a:gs>
                        <a:gs pos="100000">
                          <a:srgbClr val="FFCA00"/>
                        </a:gs>
                      </a:gsLst>
                      <a:lin ang="8100000" scaled="1"/>
                    </a:gra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Number attending</a:t>
                      </a:r>
                    </a:p>
                  </a:txBody>
                  <a:tcPr marT="45701" marB="457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A07400"/>
                        </a:gs>
                        <a:gs pos="50000">
                          <a:srgbClr val="E6A900"/>
                        </a:gs>
                        <a:gs pos="100000">
                          <a:srgbClr val="FFCA00"/>
                        </a:gs>
                      </a:gsLst>
                      <a:lin ang="8100000" scaled="1"/>
                    </a:gradFill>
                  </a:tcPr>
                </a:tc>
                <a:extLst>
                  <a:ext uri="{0D108BD9-81ED-4DB2-BD59-A6C34878D82A}">
                    <a16:rowId xmlns:a16="http://schemas.microsoft.com/office/drawing/2014/main" xmlns="" val="10000"/>
                  </a:ext>
                </a:extLst>
              </a:tr>
              <a:tr h="187695">
                <a:tc>
                  <a:txBody>
                    <a:bodyPr/>
                    <a:lstStyle/>
                    <a:p>
                      <a:pPr>
                        <a:lnSpc>
                          <a:spcPct val="115000"/>
                        </a:lnSpc>
                        <a:spcAft>
                          <a:spcPts val="0"/>
                        </a:spcAft>
                      </a:pPr>
                      <a:r>
                        <a:rPr lang="en-ZA" sz="1400" b="0" dirty="0" smtClean="0">
                          <a:effectLst/>
                          <a:latin typeface="+mn-lt"/>
                          <a:ea typeface="Calibri" panose="020F0502020204030204" pitchFamily="34" charset="0"/>
                          <a:cs typeface="Times New Roman" panose="02020603050405020304" pitchFamily="18" charset="0"/>
                        </a:rPr>
                        <a:t>Registration</a:t>
                      </a:r>
                      <a:r>
                        <a:rPr lang="en-ZA" sz="1400" b="0" baseline="0" dirty="0" smtClean="0">
                          <a:effectLst/>
                          <a:latin typeface="+mn-lt"/>
                          <a:ea typeface="Calibri" panose="020F0502020204030204" pitchFamily="34" charset="0"/>
                          <a:cs typeface="Times New Roman" panose="02020603050405020304" pitchFamily="18" charset="0"/>
                        </a:rPr>
                        <a:t> of death and designation of funeral undertakers</a:t>
                      </a:r>
                      <a:endParaRPr lang="en-ZA" sz="1400" b="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US" sz="1400" b="0" dirty="0" smtClean="0">
                          <a:solidFill>
                            <a:schemeClr val="tx1"/>
                          </a:solidFill>
                          <a:effectLst/>
                          <a:latin typeface="+mn-lt"/>
                          <a:ea typeface="Calibri" panose="020F0502020204030204" pitchFamily="34" charset="0"/>
                          <a:cs typeface="Times New Roman" panose="02020603050405020304" pitchFamily="18" charset="0"/>
                        </a:rPr>
                        <a:t>122</a:t>
                      </a:r>
                      <a:endParaRPr lang="en-ZA"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1"/>
                  </a:ext>
                </a:extLst>
              </a:tr>
              <a:tr h="259885">
                <a:tc>
                  <a:txBody>
                    <a:bodyPr/>
                    <a:lstStyle/>
                    <a:p>
                      <a:pPr>
                        <a:lnSpc>
                          <a:spcPct val="115000"/>
                        </a:lnSpc>
                        <a:spcAft>
                          <a:spcPts val="0"/>
                        </a:spcAft>
                      </a:pPr>
                      <a:r>
                        <a:rPr lang="en-ZA" sz="1400" b="0" dirty="0" smtClean="0">
                          <a:effectLst/>
                          <a:latin typeface="Calibri" panose="020F0502020204030204" pitchFamily="34" charset="0"/>
                          <a:ea typeface="Calibri" panose="020F0502020204030204" pitchFamily="34" charset="0"/>
                          <a:cs typeface="Times New Roman" panose="02020603050405020304" pitchFamily="18" charset="0"/>
                        </a:rPr>
                        <a:t>Assessment of funeral</a:t>
                      </a:r>
                      <a:r>
                        <a:rPr lang="en-ZA" sz="1400" b="0" baseline="0" dirty="0" smtClean="0">
                          <a:effectLst/>
                          <a:latin typeface="Calibri" panose="020F0502020204030204" pitchFamily="34" charset="0"/>
                          <a:ea typeface="Calibri" panose="020F0502020204030204" pitchFamily="34" charset="0"/>
                          <a:cs typeface="Times New Roman" panose="02020603050405020304" pitchFamily="18" charset="0"/>
                        </a:rPr>
                        <a:t> undertakers</a:t>
                      </a:r>
                      <a:endParaRPr lang="en-ZA"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US" sz="1400" b="0" dirty="0" smtClean="0">
                          <a:solidFill>
                            <a:schemeClr val="tx1"/>
                          </a:solidFill>
                          <a:effectLst/>
                          <a:latin typeface="+mn-lt"/>
                          <a:ea typeface="Calibri" panose="020F0502020204030204" pitchFamily="34" charset="0"/>
                          <a:cs typeface="Times New Roman" panose="02020603050405020304" pitchFamily="18" charset="0"/>
                        </a:rPr>
                        <a:t>72</a:t>
                      </a:r>
                      <a:endParaRPr lang="en-ZA"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3"/>
                  </a:ext>
                </a:extLst>
              </a:tr>
              <a:tr h="291603">
                <a:tc>
                  <a:txBody>
                    <a:bodyPr/>
                    <a:lstStyle/>
                    <a:p>
                      <a:pPr>
                        <a:lnSpc>
                          <a:spcPct val="115000"/>
                        </a:lnSpc>
                        <a:spcAft>
                          <a:spcPts val="0"/>
                        </a:spcAft>
                      </a:pPr>
                      <a:r>
                        <a:rPr lang="en-ZA" sz="1400" b="0" dirty="0" smtClean="0">
                          <a:effectLst/>
                          <a:latin typeface="Calibri" panose="020F0502020204030204" pitchFamily="34" charset="0"/>
                          <a:ea typeface="Calibri" panose="020F0502020204030204" pitchFamily="34" charset="0"/>
                          <a:cs typeface="Times New Roman" panose="02020603050405020304" pitchFamily="18" charset="0"/>
                        </a:rPr>
                        <a:t>Hematite On-the-job</a:t>
                      </a:r>
                      <a:r>
                        <a:rPr lang="en-ZA" sz="1400" b="0" baseline="0" dirty="0" smtClean="0">
                          <a:effectLst/>
                          <a:latin typeface="Calibri" panose="020F0502020204030204" pitchFamily="34" charset="0"/>
                          <a:ea typeface="Calibri" panose="020F0502020204030204" pitchFamily="34" charset="0"/>
                          <a:cs typeface="Times New Roman" panose="02020603050405020304" pitchFamily="18" charset="0"/>
                        </a:rPr>
                        <a:t> training at Polokwane, Makhado and Tzaneen</a:t>
                      </a:r>
                      <a:endParaRPr lang="en-ZA"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smtClean="0">
                          <a:solidFill>
                            <a:schemeClr val="tx1"/>
                          </a:solidFill>
                          <a:effectLst/>
                          <a:latin typeface="+mn-lt"/>
                          <a:ea typeface="Calibri" panose="020F0502020204030204" pitchFamily="34" charset="0"/>
                          <a:cs typeface="Times New Roman" panose="02020603050405020304" pitchFamily="18" charset="0"/>
                        </a:rPr>
                        <a:t>On rotational</a:t>
                      </a:r>
                      <a:r>
                        <a:rPr lang="en-ZA" sz="1400" b="0" baseline="0" dirty="0" smtClean="0">
                          <a:solidFill>
                            <a:schemeClr val="tx1"/>
                          </a:solidFill>
                          <a:effectLst/>
                          <a:latin typeface="+mn-lt"/>
                          <a:ea typeface="Calibri" panose="020F0502020204030204" pitchFamily="34" charset="0"/>
                          <a:cs typeface="Times New Roman" panose="02020603050405020304" pitchFamily="18" charset="0"/>
                        </a:rPr>
                        <a:t> according to the office daily schedule</a:t>
                      </a:r>
                      <a:endParaRPr lang="en-ZA"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4"/>
                  </a:ext>
                </a:extLst>
              </a:tr>
              <a:tr h="291603">
                <a:tc>
                  <a:txBody>
                    <a:bodyPr/>
                    <a:lstStyle/>
                    <a:p>
                      <a:pPr>
                        <a:lnSpc>
                          <a:spcPct val="115000"/>
                        </a:lnSpc>
                        <a:spcAft>
                          <a:spcPts val="0"/>
                        </a:spcAft>
                      </a:pPr>
                      <a:r>
                        <a:rPr lang="en-ZA" sz="1400" b="0" dirty="0" smtClean="0">
                          <a:effectLst/>
                          <a:latin typeface="+mn-lt"/>
                          <a:ea typeface="Calibri" panose="020F0502020204030204" pitchFamily="34" charset="0"/>
                          <a:cs typeface="Times New Roman" panose="02020603050405020304" pitchFamily="18" charset="0"/>
                        </a:rPr>
                        <a:t>Problem-solving training</a:t>
                      </a:r>
                      <a:endParaRPr lang="en-ZA" sz="1400" b="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smtClean="0">
                          <a:solidFill>
                            <a:schemeClr val="tx1"/>
                          </a:solidFill>
                          <a:effectLst/>
                          <a:latin typeface="+mn-lt"/>
                          <a:ea typeface="Calibri" panose="020F0502020204030204" pitchFamily="34" charset="0"/>
                          <a:cs typeface="Times New Roman" panose="02020603050405020304" pitchFamily="18" charset="0"/>
                        </a:rPr>
                        <a:t>28</a:t>
                      </a:r>
                      <a:endParaRPr lang="en-ZA"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5"/>
                  </a:ext>
                </a:extLst>
              </a:tr>
              <a:tr h="291603">
                <a:tc>
                  <a:txBody>
                    <a:bodyPr/>
                    <a:lstStyle/>
                    <a:p>
                      <a:pPr>
                        <a:lnSpc>
                          <a:spcPct val="115000"/>
                        </a:lnSpc>
                        <a:spcAft>
                          <a:spcPts val="0"/>
                        </a:spcAft>
                      </a:pPr>
                      <a:r>
                        <a:rPr lang="en-ZA" sz="1400" b="0" dirty="0" smtClean="0">
                          <a:effectLst/>
                          <a:latin typeface="+mn-lt"/>
                          <a:ea typeface="Calibri" panose="020F0502020204030204" pitchFamily="34" charset="0"/>
                          <a:cs typeface="Times New Roman" panose="02020603050405020304" pitchFamily="18" charset="0"/>
                        </a:rPr>
                        <a:t>Presentation skills, Time and Meeting Management</a:t>
                      </a:r>
                      <a:r>
                        <a:rPr lang="en-ZA" sz="1400" b="0" baseline="0" dirty="0" smtClean="0">
                          <a:effectLst/>
                          <a:latin typeface="+mn-lt"/>
                          <a:ea typeface="Calibri" panose="020F0502020204030204" pitchFamily="34" charset="0"/>
                          <a:cs typeface="Times New Roman" panose="02020603050405020304" pitchFamily="18" charset="0"/>
                        </a:rPr>
                        <a:t> skills</a:t>
                      </a:r>
                      <a:endParaRPr lang="en-ZA" sz="1400" b="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smtClean="0">
                          <a:solidFill>
                            <a:schemeClr val="tx1"/>
                          </a:solidFill>
                          <a:effectLst/>
                          <a:latin typeface="+mn-lt"/>
                          <a:ea typeface="Calibri" panose="020F0502020204030204" pitchFamily="34" charset="0"/>
                          <a:cs typeface="Times New Roman" panose="02020603050405020304" pitchFamily="18" charset="0"/>
                        </a:rPr>
                        <a:t>13</a:t>
                      </a:r>
                      <a:endParaRPr lang="en-ZA"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6"/>
                  </a:ext>
                </a:extLst>
              </a:tr>
              <a:tr h="228873">
                <a:tc>
                  <a:txBody>
                    <a:bodyPr/>
                    <a:lstStyle/>
                    <a:p>
                      <a:pPr>
                        <a:lnSpc>
                          <a:spcPct val="115000"/>
                        </a:lnSpc>
                        <a:spcAft>
                          <a:spcPts val="0"/>
                        </a:spcAft>
                      </a:pPr>
                      <a:r>
                        <a:rPr lang="en-ZA" sz="1400" b="0" dirty="0" smtClean="0">
                          <a:effectLst/>
                          <a:latin typeface="+mn-lt"/>
                          <a:ea typeface="Calibri" panose="020F0502020204030204" pitchFamily="34" charset="0"/>
                          <a:cs typeface="Times New Roman" panose="02020603050405020304" pitchFamily="18" charset="0"/>
                        </a:rPr>
                        <a:t>Cadet Programme</a:t>
                      </a:r>
                      <a:endParaRPr lang="en-ZA" sz="1400" b="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smtClean="0">
                          <a:solidFill>
                            <a:schemeClr val="tx1"/>
                          </a:solidFill>
                          <a:effectLst/>
                          <a:latin typeface="+mn-lt"/>
                          <a:ea typeface="Calibri" panose="020F0502020204030204" pitchFamily="34" charset="0"/>
                          <a:cs typeface="Times New Roman" panose="02020603050405020304" pitchFamily="18" charset="0"/>
                        </a:rPr>
                        <a:t>15 from Limpopo</a:t>
                      </a:r>
                      <a:endParaRPr lang="en-ZA"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0"/>
                  </a:ext>
                </a:extLst>
              </a:tr>
              <a:tr h="205741">
                <a:tc>
                  <a:txBody>
                    <a:bodyPr/>
                    <a:lstStyle/>
                    <a:p>
                      <a:pPr>
                        <a:lnSpc>
                          <a:spcPct val="115000"/>
                        </a:lnSpc>
                        <a:spcAft>
                          <a:spcPts val="0"/>
                        </a:spcAft>
                      </a:pPr>
                      <a:r>
                        <a:rPr lang="en-ZA" sz="1400" b="0" dirty="0" smtClean="0">
                          <a:effectLst/>
                          <a:latin typeface="+mn-lt"/>
                          <a:ea typeface="Calibri" panose="020F0502020204030204" pitchFamily="34" charset="0"/>
                          <a:cs typeface="Times New Roman" panose="02020603050405020304" pitchFamily="18" charset="0"/>
                        </a:rPr>
                        <a:t>Leadership</a:t>
                      </a:r>
                      <a:r>
                        <a:rPr lang="en-ZA" sz="1400" b="0" baseline="0" dirty="0" smtClean="0">
                          <a:effectLst/>
                          <a:latin typeface="+mn-lt"/>
                          <a:ea typeface="Calibri" panose="020F0502020204030204" pitchFamily="34" charset="0"/>
                          <a:cs typeface="Times New Roman" panose="02020603050405020304" pitchFamily="18" charset="0"/>
                        </a:rPr>
                        <a:t> Forum</a:t>
                      </a:r>
                      <a:endParaRPr lang="en-ZA" sz="1400" b="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US" sz="1400" b="0" dirty="0" smtClean="0">
                          <a:solidFill>
                            <a:schemeClr val="tx1"/>
                          </a:solidFill>
                          <a:effectLst/>
                          <a:latin typeface="+mn-lt"/>
                          <a:ea typeface="Calibri" panose="020F0502020204030204" pitchFamily="34" charset="0"/>
                          <a:cs typeface="Times New Roman" panose="02020603050405020304" pitchFamily="18" charset="0"/>
                        </a:rPr>
                        <a:t>0</a:t>
                      </a:r>
                      <a:endParaRPr lang="en-ZA"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1"/>
                  </a:ext>
                </a:extLst>
              </a:tr>
              <a:tr h="227558">
                <a:tc>
                  <a:txBody>
                    <a:bodyPr/>
                    <a:lstStyle/>
                    <a:p>
                      <a:pPr>
                        <a:lnSpc>
                          <a:spcPct val="115000"/>
                        </a:lnSpc>
                        <a:spcAft>
                          <a:spcPts val="0"/>
                        </a:spcAft>
                      </a:pPr>
                      <a:r>
                        <a:rPr lang="en-ZA" sz="1400" b="0" dirty="0" smtClean="0">
                          <a:effectLst/>
                          <a:latin typeface="+mn-lt"/>
                          <a:ea typeface="Calibri" panose="020F0502020204030204" pitchFamily="34" charset="0"/>
                          <a:cs typeface="Times New Roman" panose="02020603050405020304" pitchFamily="18" charset="0"/>
                        </a:rPr>
                        <a:t>Security Training</a:t>
                      </a:r>
                      <a:endParaRPr lang="en-ZA" sz="1400" b="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smtClean="0">
                          <a:solidFill>
                            <a:schemeClr val="tx1"/>
                          </a:solidFill>
                          <a:effectLst/>
                          <a:latin typeface="+mn-lt"/>
                          <a:ea typeface="Calibri" panose="020F0502020204030204" pitchFamily="34" charset="0"/>
                          <a:cs typeface="Times New Roman" panose="02020603050405020304" pitchFamily="18" charset="0"/>
                        </a:rPr>
                        <a:t>52</a:t>
                      </a:r>
                      <a:endParaRPr lang="en-ZA"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2"/>
                  </a:ext>
                </a:extLst>
              </a:tr>
              <a:tr h="291603">
                <a:tc>
                  <a:txBody>
                    <a:bodyPr/>
                    <a:lstStyle/>
                    <a:p>
                      <a:pPr>
                        <a:lnSpc>
                          <a:spcPct val="115000"/>
                        </a:lnSpc>
                        <a:spcAft>
                          <a:spcPts val="0"/>
                        </a:spcAft>
                      </a:pPr>
                      <a:r>
                        <a:rPr lang="en-ZA" sz="1400" b="0" dirty="0" smtClean="0">
                          <a:effectLst/>
                          <a:latin typeface="+mn-lt"/>
                          <a:ea typeface="Calibri" panose="020F0502020204030204" pitchFamily="34" charset="0"/>
                          <a:cs typeface="Times New Roman" panose="02020603050405020304" pitchFamily="18" charset="0"/>
                        </a:rPr>
                        <a:t>HRM and Losses and damage workshop</a:t>
                      </a:r>
                      <a:endParaRPr lang="en-ZA" sz="1400" b="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smtClean="0">
                          <a:solidFill>
                            <a:schemeClr val="tx1"/>
                          </a:solidFill>
                          <a:effectLst/>
                          <a:latin typeface="+mn-lt"/>
                          <a:ea typeface="Calibri" panose="020F0502020204030204" pitchFamily="34" charset="0"/>
                          <a:cs typeface="Times New Roman" panose="02020603050405020304" pitchFamily="18" charset="0"/>
                        </a:rPr>
                        <a:t>37</a:t>
                      </a:r>
                      <a:endParaRPr lang="en-ZA"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4"/>
                  </a:ext>
                </a:extLst>
              </a:tr>
              <a:tr h="291603">
                <a:tc>
                  <a:txBody>
                    <a:bodyPr/>
                    <a:lstStyle/>
                    <a:p>
                      <a:pPr>
                        <a:lnSpc>
                          <a:spcPct val="115000"/>
                        </a:lnSpc>
                        <a:spcAft>
                          <a:spcPts val="0"/>
                        </a:spcAft>
                      </a:pPr>
                      <a:r>
                        <a:rPr lang="en-ZA" sz="1400" b="0" dirty="0" smtClean="0">
                          <a:effectLst/>
                          <a:latin typeface="+mn-lt"/>
                          <a:ea typeface="Calibri" panose="020F0502020204030204" pitchFamily="34" charset="0"/>
                          <a:cs typeface="Times New Roman" panose="02020603050405020304" pitchFamily="18" charset="0"/>
                        </a:rPr>
                        <a:t>Document Forgery</a:t>
                      </a:r>
                      <a:r>
                        <a:rPr lang="en-ZA" sz="1400" b="0" baseline="0" dirty="0" smtClean="0">
                          <a:effectLst/>
                          <a:latin typeface="+mn-lt"/>
                          <a:ea typeface="Calibri" panose="020F0502020204030204" pitchFamily="34" charset="0"/>
                          <a:cs typeface="Times New Roman" panose="02020603050405020304" pitchFamily="18" charset="0"/>
                        </a:rPr>
                        <a:t> and Imposter training</a:t>
                      </a:r>
                      <a:endParaRPr lang="en-ZA" sz="1400" b="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smtClean="0">
                          <a:solidFill>
                            <a:schemeClr val="tx1"/>
                          </a:solidFill>
                          <a:effectLst/>
                          <a:latin typeface="+mn-lt"/>
                          <a:ea typeface="Calibri" panose="020F0502020204030204" pitchFamily="34" charset="0"/>
                          <a:cs typeface="Times New Roman" panose="02020603050405020304" pitchFamily="18" charset="0"/>
                        </a:rPr>
                        <a:t>25</a:t>
                      </a:r>
                      <a:endParaRPr lang="en-ZA"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5"/>
                  </a:ext>
                </a:extLst>
              </a:tr>
              <a:tr h="291603">
                <a:tc>
                  <a:txBody>
                    <a:bodyPr/>
                    <a:lstStyle/>
                    <a:p>
                      <a:pPr>
                        <a:lnSpc>
                          <a:spcPct val="115000"/>
                        </a:lnSpc>
                        <a:spcAft>
                          <a:spcPts val="0"/>
                        </a:spcAft>
                      </a:pPr>
                      <a:r>
                        <a:rPr lang="en-ZA" sz="1400" b="0" dirty="0" smtClean="0">
                          <a:effectLst/>
                          <a:latin typeface="+mn-lt"/>
                          <a:ea typeface="Calibri" panose="020F0502020204030204" pitchFamily="34" charset="0"/>
                          <a:cs typeface="Times New Roman" panose="02020603050405020304" pitchFamily="18" charset="0"/>
                        </a:rPr>
                        <a:t>Google digital skills for Africa training</a:t>
                      </a:r>
                      <a:endParaRPr lang="en-ZA" sz="1400" b="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smtClean="0">
                          <a:solidFill>
                            <a:schemeClr val="tx1"/>
                          </a:solidFill>
                          <a:effectLst/>
                          <a:latin typeface="+mn-lt"/>
                          <a:ea typeface="Calibri" panose="020F0502020204030204" pitchFamily="34" charset="0"/>
                          <a:cs typeface="Times New Roman" panose="02020603050405020304" pitchFamily="18" charset="0"/>
                        </a:rPr>
                        <a:t>18</a:t>
                      </a:r>
                      <a:endParaRPr lang="en-ZA"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6"/>
                  </a:ext>
                </a:extLst>
              </a:tr>
              <a:tr h="291603">
                <a:tc>
                  <a:txBody>
                    <a:bodyPr/>
                    <a:lstStyle/>
                    <a:p>
                      <a:pPr>
                        <a:lnSpc>
                          <a:spcPct val="115000"/>
                        </a:lnSpc>
                        <a:spcAft>
                          <a:spcPts val="0"/>
                        </a:spcAft>
                      </a:pPr>
                      <a:r>
                        <a:rPr lang="en-ZA" sz="1400" b="0" dirty="0" smtClean="0">
                          <a:effectLst/>
                          <a:latin typeface="+mn-lt"/>
                          <a:ea typeface="Calibri" panose="020F0502020204030204" pitchFamily="34" charset="0"/>
                          <a:cs typeface="Times New Roman" panose="02020603050405020304" pitchFamily="18" charset="0"/>
                        </a:rPr>
                        <a:t>Property management</a:t>
                      </a:r>
                      <a:r>
                        <a:rPr lang="en-ZA" sz="1400" b="0" baseline="0" dirty="0" smtClean="0">
                          <a:effectLst/>
                          <a:latin typeface="+mn-lt"/>
                          <a:ea typeface="Calibri" panose="020F0502020204030204" pitchFamily="34" charset="0"/>
                          <a:cs typeface="Times New Roman" panose="02020603050405020304" pitchFamily="18" charset="0"/>
                        </a:rPr>
                        <a:t> workshop</a:t>
                      </a:r>
                      <a:endParaRPr lang="en-ZA" sz="1400" b="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smtClean="0">
                          <a:solidFill>
                            <a:schemeClr val="tx1"/>
                          </a:solidFill>
                          <a:effectLst/>
                          <a:latin typeface="+mn-lt"/>
                          <a:ea typeface="Calibri" panose="020F0502020204030204" pitchFamily="34" charset="0"/>
                          <a:cs typeface="Times New Roman" panose="02020603050405020304" pitchFamily="18" charset="0"/>
                        </a:rPr>
                        <a:t>22</a:t>
                      </a:r>
                      <a:endParaRPr lang="en-ZA"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7"/>
                  </a:ext>
                </a:extLst>
              </a:tr>
              <a:tr h="291603">
                <a:tc>
                  <a:txBody>
                    <a:bodyPr/>
                    <a:lstStyle/>
                    <a:p>
                      <a:pPr>
                        <a:lnSpc>
                          <a:spcPct val="115000"/>
                        </a:lnSpc>
                        <a:spcAft>
                          <a:spcPts val="0"/>
                        </a:spcAft>
                      </a:pPr>
                      <a:r>
                        <a:rPr lang="en-ZA" sz="1400" b="0" dirty="0" smtClean="0">
                          <a:effectLst/>
                          <a:latin typeface="+mn-lt"/>
                          <a:ea typeface="Calibri" panose="020F0502020204030204" pitchFamily="34" charset="0"/>
                          <a:cs typeface="Times New Roman" panose="02020603050405020304" pitchFamily="18" charset="0"/>
                        </a:rPr>
                        <a:t>Naturalisation Induction</a:t>
                      </a:r>
                      <a:r>
                        <a:rPr lang="en-ZA" sz="1400" b="0" baseline="0" dirty="0" smtClean="0">
                          <a:effectLst/>
                          <a:latin typeface="+mn-lt"/>
                          <a:ea typeface="Calibri" panose="020F0502020204030204" pitchFamily="34" charset="0"/>
                          <a:cs typeface="Times New Roman" panose="02020603050405020304" pitchFamily="18" charset="0"/>
                        </a:rPr>
                        <a:t> </a:t>
                      </a:r>
                      <a:endParaRPr lang="en-ZA" sz="1400" b="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smtClean="0">
                          <a:solidFill>
                            <a:schemeClr val="tx1"/>
                          </a:solidFill>
                          <a:effectLst/>
                          <a:latin typeface="+mn-lt"/>
                          <a:ea typeface="Calibri" panose="020F0502020204030204" pitchFamily="34" charset="0"/>
                          <a:cs typeface="Times New Roman" panose="02020603050405020304" pitchFamily="18" charset="0"/>
                        </a:rPr>
                        <a:t>29</a:t>
                      </a:r>
                      <a:endParaRPr lang="en-ZA"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56526443"/>
                  </a:ext>
                </a:extLst>
              </a:tr>
              <a:tr h="223613">
                <a:tc>
                  <a:txBody>
                    <a:bodyPr/>
                    <a:lstStyle/>
                    <a:p>
                      <a:pPr>
                        <a:lnSpc>
                          <a:spcPct val="115000"/>
                        </a:lnSpc>
                        <a:spcAft>
                          <a:spcPts val="0"/>
                        </a:spcAft>
                      </a:pPr>
                      <a:r>
                        <a:rPr lang="en-ZA" sz="1400" b="0" dirty="0">
                          <a:effectLst/>
                          <a:latin typeface="+mn-lt"/>
                          <a:ea typeface="Calibri" panose="020F0502020204030204" pitchFamily="34" charset="0"/>
                          <a:cs typeface="Times New Roman" panose="02020603050405020304" pitchFamily="18" charset="0"/>
                        </a:rPr>
                        <a:t>Emerging Management Development Programme </a:t>
                      </a:r>
                      <a:r>
                        <a:rPr lang="en-ZA" sz="1400" b="0" dirty="0">
                          <a:solidFill>
                            <a:schemeClr val="tx1"/>
                          </a:solidFill>
                          <a:effectLst/>
                          <a:latin typeface="+mn-lt"/>
                          <a:ea typeface="Calibri" panose="020F0502020204030204" pitchFamily="34" charset="0"/>
                          <a:cs typeface="Times New Roman" panose="02020603050405020304" pitchFamily="18" charset="0"/>
                        </a:rPr>
                        <a:t>Group 1 – Block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a:solidFill>
                            <a:schemeClr val="tx1"/>
                          </a:solidFill>
                          <a:effectLst/>
                          <a:latin typeface="+mn-lt"/>
                          <a:ea typeface="Calibri" panose="020F0502020204030204" pitchFamily="34" charset="0"/>
                          <a:cs typeface="Times New Roman" panose="02020603050405020304" pitchFamily="18" charset="0"/>
                        </a:rPr>
                        <a:t>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8"/>
                  </a:ext>
                </a:extLst>
              </a:tr>
              <a:tr h="310058">
                <a:tc>
                  <a:txBody>
                    <a:bodyPr/>
                    <a:lstStyle/>
                    <a:p>
                      <a:pPr>
                        <a:lnSpc>
                          <a:spcPct val="115000"/>
                        </a:lnSpc>
                        <a:spcAft>
                          <a:spcPts val="0"/>
                        </a:spcAft>
                      </a:pPr>
                      <a:r>
                        <a:rPr lang="en-ZA" sz="1400" b="0" dirty="0" smtClean="0">
                          <a:effectLst/>
                          <a:latin typeface="Calibri" panose="020F0502020204030204" pitchFamily="34" charset="0"/>
                          <a:ea typeface="Calibri" panose="020F0502020204030204" pitchFamily="34" charset="0"/>
                          <a:cs typeface="Times New Roman" panose="02020603050405020304" pitchFamily="18" charset="0"/>
                        </a:rPr>
                        <a:t>Compulsory Induction for Naturalisation of new Citizens  - Citizenship management training</a:t>
                      </a:r>
                      <a:endParaRPr lang="en-ZA"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US" sz="14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32</a:t>
                      </a:r>
                      <a:endParaRPr lang="en-ZA"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41032800"/>
                  </a:ext>
                </a:extLst>
              </a:tr>
              <a:tr h="251930">
                <a:tc>
                  <a:txBody>
                    <a:bodyPr/>
                    <a:lstStyle/>
                    <a:p>
                      <a:pPr>
                        <a:lnSpc>
                          <a:spcPct val="115000"/>
                        </a:lnSpc>
                        <a:spcAft>
                          <a:spcPts val="0"/>
                        </a:spcAft>
                      </a:pPr>
                      <a:r>
                        <a:rPr lang="en-ZA" sz="1400" b="0" dirty="0">
                          <a:effectLst/>
                          <a:latin typeface="Calibri" panose="020F0502020204030204" pitchFamily="34" charset="0"/>
                          <a:ea typeface="Calibri" panose="020F0502020204030204" pitchFamily="34" charset="0"/>
                          <a:cs typeface="Times New Roman" panose="02020603050405020304" pitchFamily="18" charset="0"/>
                        </a:rPr>
                        <a:t>Operations management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US" sz="14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58</a:t>
                      </a:r>
                      <a:endParaRPr lang="en-ZA"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932321123"/>
                  </a:ext>
                </a:extLst>
              </a:tr>
              <a:tr h="234987">
                <a:tc>
                  <a:txBody>
                    <a:bodyPr/>
                    <a:lstStyle/>
                    <a:p>
                      <a:pPr>
                        <a:lnSpc>
                          <a:spcPct val="115000"/>
                        </a:lnSpc>
                        <a:spcAft>
                          <a:spcPts val="0"/>
                        </a:spcAft>
                      </a:pPr>
                      <a:r>
                        <a:rPr lang="en-ZA" sz="1400" b="0" dirty="0">
                          <a:effectLst/>
                          <a:latin typeface="Calibri" panose="020F0502020204030204" pitchFamily="34" charset="0"/>
                          <a:ea typeface="Calibri" panose="020F0502020204030204" pitchFamily="34" charset="0"/>
                          <a:cs typeface="Times New Roman" panose="02020603050405020304" pitchFamily="18" charset="0"/>
                        </a:rPr>
                        <a:t>BMD Workshop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a:effectLst/>
                          <a:latin typeface="Calibri" panose="020F0502020204030204" pitchFamily="34" charset="0"/>
                          <a:ea typeface="Calibri" panose="020F0502020204030204" pitchFamily="34" charset="0"/>
                          <a:cs typeface="Times New Roman" panose="02020603050405020304" pitchFamily="18" charset="0"/>
                        </a:rPr>
                        <a:t>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629085342"/>
                  </a:ext>
                </a:extLst>
              </a:tr>
              <a:tr h="310058">
                <a:tc>
                  <a:txBody>
                    <a:bodyPr/>
                    <a:lstStyle/>
                    <a:p>
                      <a:pPr>
                        <a:lnSpc>
                          <a:spcPct val="115000"/>
                        </a:lnSpc>
                        <a:spcAft>
                          <a:spcPts val="0"/>
                        </a:spcAft>
                      </a:pPr>
                      <a:r>
                        <a:rPr lang="en-ZA" sz="1400" b="0" dirty="0">
                          <a:effectLst/>
                          <a:latin typeface="Calibri" panose="020F0502020204030204" pitchFamily="34" charset="0"/>
                          <a:ea typeface="Calibri" panose="020F0502020204030204" pitchFamily="34" charset="0"/>
                          <a:cs typeface="Times New Roman" panose="02020603050405020304" pitchFamily="18" charset="0"/>
                        </a:rPr>
                        <a:t>Performance Management Development System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nSpc>
                          <a:spcPct val="115000"/>
                        </a:lnSpc>
                        <a:spcAft>
                          <a:spcPts val="0"/>
                        </a:spcAft>
                      </a:pPr>
                      <a:r>
                        <a:rPr lang="en-ZA"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3263404179"/>
                  </a:ext>
                </a:extLst>
              </a:tr>
            </a:tbl>
          </a:graphicData>
        </a:graphic>
      </p:graphicFrame>
    </p:spTree>
    <p:extLst>
      <p:ext uri="{BB962C8B-B14F-4D97-AF65-F5344CB8AC3E}">
        <p14:creationId xmlns:p14="http://schemas.microsoft.com/office/powerpoint/2010/main" xmlns="" val="396646127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190500"/>
            <a:ext cx="8229600" cy="228600"/>
          </a:xfrm>
        </p:spPr>
        <p:txBody>
          <a:bodyPr>
            <a:noAutofit/>
          </a:bodyPr>
          <a:lstStyle/>
          <a:p>
            <a:r>
              <a:rPr lang="en-US" sz="2000" b="1" dirty="0" smtClean="0">
                <a:latin typeface="Arial" panose="020B0604020202020204" pitchFamily="34" charset="0"/>
                <a:cs typeface="Arial" panose="020B0604020202020204" pitchFamily="34" charset="0"/>
              </a:rPr>
              <a:t>EMPLOYEE WELLNESS PROGRAMMES </a:t>
            </a:r>
          </a:p>
        </p:txBody>
      </p:sp>
      <p:graphicFrame>
        <p:nvGraphicFramePr>
          <p:cNvPr id="3" name="Table 2"/>
          <p:cNvGraphicFramePr>
            <a:graphicFrameLocks noGrp="1"/>
          </p:cNvGraphicFramePr>
          <p:nvPr>
            <p:extLst>
              <p:ext uri="{D42A27DB-BD31-4B8C-83A1-F6EECF244321}">
                <p14:modId xmlns:p14="http://schemas.microsoft.com/office/powerpoint/2010/main" xmlns="" val="1920028038"/>
              </p:ext>
            </p:extLst>
          </p:nvPr>
        </p:nvGraphicFramePr>
        <p:xfrm>
          <a:off x="651680" y="583130"/>
          <a:ext cx="7840640" cy="4787040"/>
        </p:xfrm>
        <a:graphic>
          <a:graphicData uri="http://schemas.openxmlformats.org/drawingml/2006/table">
            <a:tbl>
              <a:tblPr/>
              <a:tblGrid>
                <a:gridCol w="1343891">
                  <a:extLst>
                    <a:ext uri="{9D8B030D-6E8A-4147-A177-3AD203B41FA5}">
                      <a16:colId xmlns:a16="http://schemas.microsoft.com/office/drawing/2014/main" xmlns="" val="20000"/>
                    </a:ext>
                  </a:extLst>
                </a:gridCol>
                <a:gridCol w="6496749">
                  <a:extLst>
                    <a:ext uri="{9D8B030D-6E8A-4147-A177-3AD203B41FA5}">
                      <a16:colId xmlns:a16="http://schemas.microsoft.com/office/drawing/2014/main" xmlns="" val="20001"/>
                    </a:ext>
                  </a:extLst>
                </a:gridCol>
              </a:tblGrid>
              <a:tr h="272614">
                <a:tc gridSpan="2">
                  <a:txBody>
                    <a:bodyPr/>
                    <a:lstStyle/>
                    <a:p>
                      <a:pPr algn="ctr">
                        <a:lnSpc>
                          <a:spcPct val="100000"/>
                        </a:lnSpc>
                      </a:pPr>
                      <a:r>
                        <a:rPr lang="en-ZA" sz="1400" b="1" dirty="0" smtClean="0">
                          <a:latin typeface="Arial" panose="020B0604020202020204" pitchFamily="34" charset="0"/>
                          <a:cs typeface="Arial" panose="020B0604020202020204" pitchFamily="34" charset="0"/>
                        </a:rPr>
                        <a:t>2018/2019</a:t>
                      </a:r>
                      <a:endParaRPr lang="en-ZA" sz="1400" b="1" dirty="0">
                        <a:latin typeface="Arial" panose="020B0604020202020204" pitchFamily="34" charset="0"/>
                        <a:cs typeface="Arial" panose="020B0604020202020204" pitchFamily="34" charset="0"/>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algn="ctr">
                        <a:lnSpc>
                          <a:spcPct val="100000"/>
                        </a:lnSpc>
                      </a:pPr>
                      <a:endParaRPr lang="en-US" sz="1400" b="1" dirty="0">
                        <a:latin typeface="Arial" panose="020B0604020202020204" pitchFamily="34" charset="0"/>
                        <a:cs typeface="Arial" panose="020B0604020202020204" pitchFamily="34" charset="0"/>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266353">
                <a:tc>
                  <a:txBody>
                    <a:bodyPr/>
                    <a:lstStyle/>
                    <a:p>
                      <a:pPr algn="ctr">
                        <a:lnSpc>
                          <a:spcPct val="100000"/>
                        </a:lnSpc>
                      </a:pPr>
                      <a:r>
                        <a:rPr lang="en-US" sz="1400" b="1" dirty="0" smtClean="0">
                          <a:latin typeface="Arial" panose="020B0604020202020204" pitchFamily="34" charset="0"/>
                          <a:cs typeface="Arial" panose="020B0604020202020204" pitchFamily="34" charset="0"/>
                        </a:rPr>
                        <a:t>Month</a:t>
                      </a:r>
                      <a:endParaRPr lang="en-ZA" sz="1400" b="1" dirty="0">
                        <a:latin typeface="Arial" panose="020B0604020202020204" pitchFamily="34" charset="0"/>
                        <a:cs typeface="Arial" panose="020B0604020202020204" pitchFamily="34" charset="0"/>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00000"/>
                        </a:lnSpc>
                      </a:pPr>
                      <a:r>
                        <a:rPr lang="en-US" sz="1400" b="1" dirty="0" smtClean="0">
                          <a:latin typeface="Arial" panose="020B0604020202020204" pitchFamily="34" charset="0"/>
                          <a:cs typeface="Arial" panose="020B0604020202020204" pitchFamily="34" charset="0"/>
                        </a:rPr>
                        <a:t>Programme</a:t>
                      </a:r>
                      <a:endParaRPr lang="en-US" sz="1400" b="1" dirty="0">
                        <a:latin typeface="Arial" panose="020B0604020202020204" pitchFamily="34" charset="0"/>
                        <a:cs typeface="Arial" panose="020B0604020202020204" pitchFamily="34" charset="0"/>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1"/>
                  </a:ext>
                </a:extLst>
              </a:tr>
              <a:tr h="314478">
                <a:tc>
                  <a:txBody>
                    <a:bodyPr/>
                    <a:lstStyle/>
                    <a:p>
                      <a:pPr marL="0" indent="0" algn="l">
                        <a:lnSpc>
                          <a:spcPct val="100000"/>
                        </a:lnSpc>
                        <a:spcAft>
                          <a:spcPts val="0"/>
                        </a:spcAft>
                        <a:buFont typeface="Arial" panose="020B0604020202020204" pitchFamily="34" charset="0"/>
                        <a:buNone/>
                      </a:pPr>
                      <a:r>
                        <a:rPr lang="en-US" sz="1200" baseline="0" dirty="0" smtClean="0">
                          <a:solidFill>
                            <a:schemeClr val="tx1"/>
                          </a:solidFill>
                          <a:latin typeface="Arial" panose="020B0604020202020204" pitchFamily="34" charset="0"/>
                          <a:ea typeface="Times New Roman"/>
                          <a:cs typeface="Arial" panose="020B0604020202020204" pitchFamily="34" charset="0"/>
                        </a:rPr>
                        <a:t>January</a:t>
                      </a:r>
                    </a:p>
                  </a:txBody>
                  <a:tcPr marL="68578" marR="685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171450" indent="-171450">
                        <a:lnSpc>
                          <a:spcPct val="100000"/>
                        </a:lnSpc>
                        <a:spcAft>
                          <a:spcPts val="0"/>
                        </a:spcAft>
                        <a:buFont typeface="Arial" panose="020B0604020202020204" pitchFamily="34" charset="0"/>
                        <a:buChar char="•"/>
                      </a:pPr>
                      <a:r>
                        <a:rPr lang="en-US" sz="1200" baseline="0" dirty="0" smtClean="0">
                          <a:solidFill>
                            <a:schemeClr val="tx1"/>
                          </a:solidFill>
                          <a:latin typeface="Arial" panose="020B0604020202020204" pitchFamily="34" charset="0"/>
                          <a:ea typeface="Times New Roman"/>
                          <a:cs typeface="Arial" panose="020B0604020202020204" pitchFamily="34" charset="0"/>
                        </a:rPr>
                        <a:t>Blood donation</a:t>
                      </a:r>
                    </a:p>
                  </a:txBody>
                  <a:tcPr marL="68578" marR="685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2"/>
                  </a:ext>
                </a:extLst>
              </a:tr>
              <a:tr h="433788">
                <a:tc>
                  <a:txBody>
                    <a:bodyPr/>
                    <a:lstStyle/>
                    <a:p>
                      <a:pPr marL="0" indent="0" algn="l" defTabSz="914400" rtl="0" eaLnBrk="1" latinLnBrk="0" hangingPunct="1">
                        <a:lnSpc>
                          <a:spcPct val="100000"/>
                        </a:lnSpc>
                        <a:spcAft>
                          <a:spcPts val="0"/>
                        </a:spcAft>
                        <a:buFont typeface="Arial" panose="020B0604020202020204" pitchFamily="34" charset="0"/>
                        <a:buNone/>
                      </a:pPr>
                      <a:r>
                        <a:rPr lang="en-ZA" sz="1200" kern="1200" dirty="0" smtClean="0">
                          <a:solidFill>
                            <a:schemeClr val="tx1"/>
                          </a:solidFill>
                          <a:latin typeface="Arial" panose="020B0604020202020204" pitchFamily="34" charset="0"/>
                          <a:ea typeface="Times New Roman"/>
                          <a:cs typeface="Arial" panose="020B0604020202020204" pitchFamily="34" charset="0"/>
                        </a:rPr>
                        <a:t>February </a:t>
                      </a:r>
                      <a:endParaRPr lang="en-ZA" sz="1200" kern="120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171450" indent="-171450" algn="l" defTabSz="914400" rtl="0" eaLnBrk="1" latinLnBrk="0" hangingPunct="1">
                        <a:lnSpc>
                          <a:spcPct val="100000"/>
                        </a:lnSpc>
                        <a:spcAft>
                          <a:spcPts val="0"/>
                        </a:spcAft>
                        <a:buFont typeface="Arial" panose="020B0604020202020204" pitchFamily="34" charset="0"/>
                        <a:buChar char="•"/>
                      </a:pPr>
                      <a:r>
                        <a:rPr lang="en-ZA" sz="1200" kern="1200" dirty="0" smtClean="0">
                          <a:solidFill>
                            <a:schemeClr val="tx1"/>
                          </a:solidFill>
                          <a:latin typeface="Arial" panose="020B0604020202020204" pitchFamily="34" charset="0"/>
                          <a:ea typeface="Times New Roman"/>
                          <a:cs typeface="Arial" panose="020B0604020202020204" pitchFamily="34" charset="0"/>
                        </a:rPr>
                        <a:t>STI</a:t>
                      </a:r>
                      <a:r>
                        <a:rPr lang="en-ZA" sz="1200" kern="1200" baseline="0" dirty="0" smtClean="0">
                          <a:solidFill>
                            <a:schemeClr val="tx1"/>
                          </a:solidFill>
                          <a:latin typeface="Arial" panose="020B0604020202020204" pitchFamily="34" charset="0"/>
                          <a:ea typeface="Times New Roman"/>
                          <a:cs typeface="Arial" panose="020B0604020202020204" pitchFamily="34" charset="0"/>
                        </a:rPr>
                        <a:t> and Condom </a:t>
                      </a:r>
                      <a:endParaRPr lang="en-ZA" sz="1200" kern="120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3"/>
                  </a:ext>
                </a:extLst>
              </a:tr>
              <a:tr h="326514">
                <a:tc>
                  <a:txBody>
                    <a:bodyPr/>
                    <a:lstStyle/>
                    <a:p>
                      <a:pPr marL="0" indent="0" algn="l" defTabSz="914400" rtl="0" eaLnBrk="1" latinLnBrk="0" hangingPunct="1">
                        <a:lnSpc>
                          <a:spcPct val="100000"/>
                        </a:lnSpc>
                        <a:spcAft>
                          <a:spcPts val="0"/>
                        </a:spcAft>
                        <a:buFont typeface="Arial" panose="020B0604020202020204" pitchFamily="34" charset="0"/>
                        <a:buNone/>
                      </a:pPr>
                      <a:r>
                        <a:rPr lang="en-ZA" sz="1200" kern="1200" dirty="0" smtClean="0">
                          <a:solidFill>
                            <a:schemeClr val="tx1"/>
                          </a:solidFill>
                          <a:latin typeface="Arial" panose="020B0604020202020204" pitchFamily="34" charset="0"/>
                          <a:ea typeface="Times New Roman"/>
                          <a:cs typeface="Arial" panose="020B0604020202020204" pitchFamily="34" charset="0"/>
                        </a:rPr>
                        <a:t>March </a:t>
                      </a:r>
                      <a:endParaRPr lang="en-ZA" sz="1200" kern="120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171450" indent="-171450" algn="l" defTabSz="914400" rtl="0" eaLnBrk="1" latinLnBrk="0" hangingPunct="1">
                        <a:lnSpc>
                          <a:spcPct val="100000"/>
                        </a:lnSpc>
                        <a:spcAft>
                          <a:spcPts val="0"/>
                        </a:spcAft>
                        <a:buFont typeface="Arial" panose="020B0604020202020204" pitchFamily="34" charset="0"/>
                        <a:buChar char="•"/>
                      </a:pPr>
                      <a:r>
                        <a:rPr lang="en-ZA" sz="1200" kern="1200" dirty="0" smtClean="0">
                          <a:solidFill>
                            <a:schemeClr val="tx1"/>
                          </a:solidFill>
                          <a:latin typeface="Arial" panose="020B0604020202020204" pitchFamily="34" charset="0"/>
                          <a:ea typeface="Times New Roman"/>
                          <a:cs typeface="Arial" panose="020B0604020202020204" pitchFamily="34" charset="0"/>
                        </a:rPr>
                        <a:t>TB Awareness</a:t>
                      </a:r>
                      <a:endParaRPr lang="en-ZA" sz="1200" kern="120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4"/>
                  </a:ext>
                </a:extLst>
              </a:tr>
              <a:tr h="377593">
                <a:tc>
                  <a:txBody>
                    <a:bodyPr/>
                    <a:lstStyle/>
                    <a:p>
                      <a:pPr algn="l">
                        <a:lnSpc>
                          <a:spcPct val="100000"/>
                        </a:lnSpc>
                        <a:spcAft>
                          <a:spcPts val="600"/>
                        </a:spcAft>
                      </a:pPr>
                      <a:r>
                        <a:rPr lang="en-ZA" sz="1200" dirty="0" smtClean="0">
                          <a:solidFill>
                            <a:schemeClr val="tx1"/>
                          </a:solidFill>
                          <a:latin typeface="Arial" panose="020B0604020202020204" pitchFamily="34" charset="0"/>
                          <a:ea typeface="Times New Roman"/>
                          <a:cs typeface="Arial" panose="020B0604020202020204" pitchFamily="34" charset="0"/>
                        </a:rPr>
                        <a:t>April</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kern="1200" dirty="0" smtClean="0">
                          <a:solidFill>
                            <a:schemeClr val="tx1"/>
                          </a:solidFill>
                          <a:latin typeface="Arial" panose="020B0604020202020204" pitchFamily="34" charset="0"/>
                          <a:ea typeface="Times New Roman"/>
                          <a:cs typeface="Arial" panose="020B0604020202020204" pitchFamily="34" charset="0"/>
                        </a:rPr>
                        <a:t>Health Awareness</a:t>
                      </a:r>
                      <a:endParaRPr lang="en-ZA" sz="1200" kern="120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5"/>
                  </a:ext>
                </a:extLst>
              </a:tr>
              <a:tr h="429490">
                <a:tc>
                  <a:txBody>
                    <a:bodyPr/>
                    <a:lstStyle/>
                    <a:p>
                      <a:pPr algn="l">
                        <a:lnSpc>
                          <a:spcPct val="100000"/>
                        </a:lnSpc>
                        <a:spcAft>
                          <a:spcPts val="600"/>
                        </a:spcAft>
                      </a:pPr>
                      <a:r>
                        <a:rPr lang="en-ZA" sz="1200" dirty="0" smtClean="0">
                          <a:solidFill>
                            <a:schemeClr val="tx1"/>
                          </a:solidFill>
                          <a:latin typeface="Arial" panose="020B0604020202020204" pitchFamily="34" charset="0"/>
                          <a:ea typeface="Times New Roman"/>
                          <a:cs typeface="Arial" panose="020B0604020202020204" pitchFamily="34" charset="0"/>
                        </a:rPr>
                        <a:t>May </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kern="1200" dirty="0" smtClean="0">
                          <a:solidFill>
                            <a:schemeClr val="tx1"/>
                          </a:solidFill>
                          <a:latin typeface="Arial" panose="020B0604020202020204" pitchFamily="34" charset="0"/>
                          <a:ea typeface="Times New Roman"/>
                          <a:cs typeface="Arial" panose="020B0604020202020204" pitchFamily="34" charset="0"/>
                        </a:rPr>
                        <a:t>Know your HIV status</a:t>
                      </a:r>
                      <a:endParaRPr lang="en-ZA" sz="1200" kern="120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6"/>
                  </a:ext>
                </a:extLst>
              </a:tr>
              <a:tr h="418113">
                <a:tc>
                  <a:txBody>
                    <a:bodyPr/>
                    <a:lstStyle/>
                    <a:p>
                      <a:pPr algn="l">
                        <a:lnSpc>
                          <a:spcPct val="100000"/>
                        </a:lnSpc>
                        <a:spcAft>
                          <a:spcPts val="600"/>
                        </a:spcAft>
                      </a:pPr>
                      <a:r>
                        <a:rPr lang="en-ZA" sz="1200" dirty="0" smtClean="0">
                          <a:solidFill>
                            <a:schemeClr val="tx1"/>
                          </a:solidFill>
                          <a:latin typeface="Arial" panose="020B0604020202020204" pitchFamily="34" charset="0"/>
                          <a:ea typeface="Times New Roman"/>
                          <a:cs typeface="Arial" panose="020B0604020202020204" pitchFamily="34" charset="0"/>
                        </a:rPr>
                        <a:t>June</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kern="1200" dirty="0" smtClean="0">
                          <a:solidFill>
                            <a:schemeClr val="tx1"/>
                          </a:solidFill>
                          <a:latin typeface="Arial" panose="020B0604020202020204" pitchFamily="34" charset="0"/>
                          <a:ea typeface="Times New Roman"/>
                          <a:cs typeface="Arial" panose="020B0604020202020204" pitchFamily="34" charset="0"/>
                        </a:rPr>
                        <a:t>Blood donation</a:t>
                      </a:r>
                      <a:endParaRPr lang="en-ZA" sz="1200" kern="120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4231574551"/>
                  </a:ext>
                </a:extLst>
              </a:tr>
              <a:tr h="399069">
                <a:tc>
                  <a:txBody>
                    <a:bodyPr/>
                    <a:lstStyle/>
                    <a:p>
                      <a:pPr algn="l">
                        <a:lnSpc>
                          <a:spcPct val="100000"/>
                        </a:lnSpc>
                        <a:spcAft>
                          <a:spcPts val="600"/>
                        </a:spcAft>
                      </a:pPr>
                      <a:r>
                        <a:rPr lang="en-ZA" sz="1200" dirty="0" smtClean="0">
                          <a:solidFill>
                            <a:schemeClr val="tx1"/>
                          </a:solidFill>
                          <a:latin typeface="Arial" panose="020B0604020202020204" pitchFamily="34" charset="0"/>
                          <a:ea typeface="Times New Roman"/>
                          <a:cs typeface="Arial" panose="020B0604020202020204" pitchFamily="34" charset="0"/>
                        </a:rPr>
                        <a:t>July</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kern="1200" dirty="0" smtClean="0">
                          <a:solidFill>
                            <a:schemeClr val="tx1"/>
                          </a:solidFill>
                          <a:latin typeface="Arial" panose="020B0604020202020204" pitchFamily="34" charset="0"/>
                          <a:ea typeface="Times New Roman"/>
                          <a:cs typeface="Arial" panose="020B0604020202020204" pitchFamily="34" charset="0"/>
                        </a:rPr>
                        <a:t>Men’s health</a:t>
                      </a:r>
                      <a:endParaRPr lang="en-ZA" sz="1200" kern="120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62261584"/>
                  </a:ext>
                </a:extLst>
              </a:tr>
              <a:tr h="318654">
                <a:tc>
                  <a:txBody>
                    <a:bodyPr/>
                    <a:lstStyle/>
                    <a:p>
                      <a:pPr algn="l">
                        <a:lnSpc>
                          <a:spcPct val="100000"/>
                        </a:lnSpc>
                        <a:spcAft>
                          <a:spcPts val="600"/>
                        </a:spcAft>
                      </a:pPr>
                      <a:r>
                        <a:rPr lang="en-ZA" sz="1200" dirty="0" smtClean="0">
                          <a:solidFill>
                            <a:schemeClr val="tx1"/>
                          </a:solidFill>
                          <a:latin typeface="Arial" panose="020B0604020202020204" pitchFamily="34" charset="0"/>
                          <a:ea typeface="Times New Roman"/>
                          <a:cs typeface="Arial" panose="020B0604020202020204" pitchFamily="34" charset="0"/>
                        </a:rPr>
                        <a:t>August</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kern="1200" dirty="0" smtClean="0">
                          <a:solidFill>
                            <a:schemeClr val="tx1"/>
                          </a:solidFill>
                          <a:latin typeface="Arial" panose="020B0604020202020204" pitchFamily="34" charset="0"/>
                          <a:ea typeface="Times New Roman"/>
                          <a:cs typeface="Arial" panose="020B0604020202020204" pitchFamily="34" charset="0"/>
                        </a:rPr>
                        <a:t>Women celebration month</a:t>
                      </a:r>
                      <a:endParaRPr lang="en-ZA" sz="1200" kern="120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3848166740"/>
                  </a:ext>
                </a:extLst>
              </a:tr>
              <a:tr h="257454">
                <a:tc>
                  <a:txBody>
                    <a:bodyPr/>
                    <a:lstStyle/>
                    <a:p>
                      <a:pPr algn="l">
                        <a:lnSpc>
                          <a:spcPct val="100000"/>
                        </a:lnSpc>
                        <a:spcAft>
                          <a:spcPts val="600"/>
                        </a:spcAft>
                      </a:pPr>
                      <a:r>
                        <a:rPr lang="en-ZA" sz="1200" dirty="0" smtClean="0">
                          <a:solidFill>
                            <a:schemeClr val="tx1"/>
                          </a:solidFill>
                          <a:latin typeface="Arial" panose="020B0604020202020204" pitchFamily="34" charset="0"/>
                          <a:ea typeface="Times New Roman"/>
                          <a:cs typeface="Arial" panose="020B0604020202020204" pitchFamily="34" charset="0"/>
                        </a:rPr>
                        <a:t>September</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kern="1200" dirty="0" smtClean="0">
                          <a:solidFill>
                            <a:schemeClr val="tx1"/>
                          </a:solidFill>
                          <a:latin typeface="Arial" panose="020B0604020202020204" pitchFamily="34" charset="0"/>
                          <a:ea typeface="Times New Roman"/>
                          <a:cs typeface="Arial" panose="020B0604020202020204" pitchFamily="34" charset="0"/>
                        </a:rPr>
                        <a:t>Heart,</a:t>
                      </a:r>
                      <a:r>
                        <a:rPr lang="en-ZA" sz="1200" kern="1200" baseline="0" dirty="0" smtClean="0">
                          <a:solidFill>
                            <a:schemeClr val="tx1"/>
                          </a:solidFill>
                          <a:latin typeface="Arial" panose="020B0604020202020204" pitchFamily="34" charset="0"/>
                          <a:ea typeface="Times New Roman"/>
                          <a:cs typeface="Arial" panose="020B0604020202020204" pitchFamily="34" charset="0"/>
                        </a:rPr>
                        <a:t> Mental Health</a:t>
                      </a:r>
                      <a:endParaRPr lang="en-ZA" sz="1200" kern="120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3888316199"/>
                  </a:ext>
                </a:extLst>
              </a:tr>
              <a:tr h="304411">
                <a:tc>
                  <a:txBody>
                    <a:bodyPr/>
                    <a:lstStyle/>
                    <a:p>
                      <a:pPr algn="l">
                        <a:lnSpc>
                          <a:spcPct val="100000"/>
                        </a:lnSpc>
                        <a:spcAft>
                          <a:spcPts val="600"/>
                        </a:spcAft>
                      </a:pPr>
                      <a:r>
                        <a:rPr lang="en-ZA" sz="1200" dirty="0" smtClean="0">
                          <a:solidFill>
                            <a:schemeClr val="tx1"/>
                          </a:solidFill>
                          <a:latin typeface="Arial" panose="020B0604020202020204" pitchFamily="34" charset="0"/>
                          <a:ea typeface="Times New Roman"/>
                          <a:cs typeface="Arial" panose="020B0604020202020204" pitchFamily="34" charset="0"/>
                        </a:rPr>
                        <a:t>October</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kern="1200" dirty="0" smtClean="0">
                          <a:solidFill>
                            <a:schemeClr val="tx1"/>
                          </a:solidFill>
                          <a:latin typeface="Arial" panose="020B0604020202020204" pitchFamily="34" charset="0"/>
                          <a:ea typeface="Times New Roman"/>
                          <a:cs typeface="Arial" panose="020B0604020202020204" pitchFamily="34" charset="0"/>
                        </a:rPr>
                        <a:t>Woman’s Health, Pink Ribbon </a:t>
                      </a:r>
                      <a:endParaRPr lang="en-ZA" sz="1200" kern="120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786488262"/>
                  </a:ext>
                </a:extLst>
              </a:tr>
              <a:tr h="349855">
                <a:tc>
                  <a:txBody>
                    <a:bodyPr/>
                    <a:lstStyle/>
                    <a:p>
                      <a:pPr algn="l">
                        <a:lnSpc>
                          <a:spcPct val="100000"/>
                        </a:lnSpc>
                        <a:spcAft>
                          <a:spcPts val="600"/>
                        </a:spcAft>
                      </a:pPr>
                      <a:r>
                        <a:rPr lang="en-ZA" sz="1200" dirty="0" smtClean="0">
                          <a:solidFill>
                            <a:schemeClr val="tx1"/>
                          </a:solidFill>
                          <a:latin typeface="Arial" panose="020B0604020202020204" pitchFamily="34" charset="0"/>
                          <a:ea typeface="Times New Roman"/>
                          <a:cs typeface="Arial" panose="020B0604020202020204" pitchFamily="34" charset="0"/>
                        </a:rPr>
                        <a:t>November</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kern="1200" dirty="0" smtClean="0">
                          <a:solidFill>
                            <a:schemeClr val="tx1"/>
                          </a:solidFill>
                          <a:latin typeface="Arial" panose="020B0604020202020204" pitchFamily="34" charset="0"/>
                          <a:ea typeface="Times New Roman"/>
                          <a:cs typeface="Arial" panose="020B0604020202020204" pitchFamily="34" charset="0"/>
                        </a:rPr>
                        <a:t>Red Ribbon</a:t>
                      </a:r>
                      <a:endParaRPr lang="en-ZA" sz="1200" kern="120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2447356348"/>
                  </a:ext>
                </a:extLst>
              </a:tr>
              <a:tr h="318654">
                <a:tc>
                  <a:txBody>
                    <a:bodyPr/>
                    <a:lstStyle/>
                    <a:p>
                      <a:pPr algn="l">
                        <a:lnSpc>
                          <a:spcPct val="100000"/>
                        </a:lnSpc>
                        <a:spcAft>
                          <a:spcPts val="600"/>
                        </a:spcAft>
                      </a:pPr>
                      <a:r>
                        <a:rPr lang="en-ZA" sz="1200" dirty="0" smtClean="0">
                          <a:solidFill>
                            <a:schemeClr val="tx1"/>
                          </a:solidFill>
                          <a:latin typeface="Arial" panose="020B0604020202020204" pitchFamily="34" charset="0"/>
                          <a:ea typeface="Times New Roman"/>
                          <a:cs typeface="Arial" panose="020B0604020202020204" pitchFamily="34" charset="0"/>
                        </a:rPr>
                        <a:t>December</a:t>
                      </a:r>
                      <a:endParaRPr lang="en-ZA" sz="120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kern="1200" dirty="0" smtClean="0">
                          <a:solidFill>
                            <a:schemeClr val="tx1"/>
                          </a:solidFill>
                          <a:latin typeface="Arial" panose="020B0604020202020204" pitchFamily="34" charset="0"/>
                          <a:ea typeface="Times New Roman"/>
                          <a:cs typeface="Arial" panose="020B0604020202020204" pitchFamily="34" charset="0"/>
                        </a:rPr>
                        <a:t>World Aids day</a:t>
                      </a:r>
                      <a:endParaRPr lang="en-ZA" sz="1200" kern="120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640901179"/>
                  </a:ext>
                </a:extLst>
              </a:tr>
            </a:tbl>
          </a:graphicData>
        </a:graphic>
      </p:graphicFrame>
    </p:spTree>
    <p:extLst>
      <p:ext uri="{BB962C8B-B14F-4D97-AF65-F5344CB8AC3E}">
        <p14:creationId xmlns:p14="http://schemas.microsoft.com/office/powerpoint/2010/main" xmlns="" val="400876021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538E8B7-8BD9-9F48-9FB6-4E0DFEDB8449}" type="slidenum">
              <a:rPr lang="en-US" smtClean="0"/>
              <a:pPr/>
              <a:t>64</a:t>
            </a:fld>
            <a:endParaRPr lang="en-US" dirty="0"/>
          </a:p>
        </p:txBody>
      </p:sp>
      <p:sp>
        <p:nvSpPr>
          <p:cNvPr id="5" name="Title 1"/>
          <p:cNvSpPr txBox="1">
            <a:spLocks noGrp="1"/>
          </p:cNvSpPr>
          <p:nvPr>
            <p:ph type="title"/>
          </p:nvPr>
        </p:nvSpPr>
        <p:spPr bwMode="auto">
          <a:prstGeom prst="rect">
            <a:avLst/>
          </a:prstGeom>
          <a:ln/>
          <a:extLst/>
        </p:spPr>
        <p:style>
          <a:lnRef idx="0">
            <a:schemeClr val="accent6"/>
          </a:lnRef>
          <a:fillRef idx="3">
            <a:schemeClr val="accent6"/>
          </a:fillRef>
          <a:effectRef idx="3">
            <a:schemeClr val="accent6"/>
          </a:effectRef>
          <a:fontRef idx="minor">
            <a:schemeClr val="lt1"/>
          </a:fontRef>
        </p:style>
        <p:txBody>
          <a:bodyPr anchor="ctr"/>
          <a:lstStyle>
            <a:lvl1pPr algn="ctr" fontAlgn="base">
              <a:spcBef>
                <a:spcPct val="0"/>
              </a:spcBef>
              <a:spcAft>
                <a:spcPct val="0"/>
              </a:spcAft>
              <a:defRPr sz="4400" b="1" cap="small">
                <a:solidFill>
                  <a:prstClr val="black"/>
                </a:solidFill>
                <a:latin typeface="+mj-lt"/>
                <a:ea typeface="+mj-ea"/>
                <a:cs typeface="+mj-cs"/>
              </a:defRPr>
            </a:lvl1pPr>
            <a:lvl2pPr algn="ctr" fontAlgn="base">
              <a:spcBef>
                <a:spcPct val="0"/>
              </a:spcBef>
              <a:spcAft>
                <a:spcPct val="0"/>
              </a:spcAft>
              <a:defRPr sz="4400">
                <a:latin typeface="Calibri" pitchFamily="34" charset="0"/>
              </a:defRPr>
            </a:lvl2pPr>
            <a:lvl3pPr algn="ctr" fontAlgn="base">
              <a:spcBef>
                <a:spcPct val="0"/>
              </a:spcBef>
              <a:spcAft>
                <a:spcPct val="0"/>
              </a:spcAft>
              <a:defRPr sz="4400">
                <a:latin typeface="Calibri" pitchFamily="34" charset="0"/>
              </a:defRPr>
            </a:lvl3pPr>
            <a:lvl4pPr algn="ctr" fontAlgn="base">
              <a:spcBef>
                <a:spcPct val="0"/>
              </a:spcBef>
              <a:spcAft>
                <a:spcPct val="0"/>
              </a:spcAft>
              <a:defRPr sz="4400">
                <a:latin typeface="Calibri" pitchFamily="34" charset="0"/>
              </a:defRPr>
            </a:lvl4pPr>
            <a:lvl5pPr algn="ctr" fontAlgn="base">
              <a:spcBef>
                <a:spcPct val="0"/>
              </a:spcBef>
              <a:spcAft>
                <a:spcPct val="0"/>
              </a:spcAft>
              <a:defRPr sz="4400">
                <a:latin typeface="Calibri" pitchFamily="34" charset="0"/>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pPr>
              <a:defRPr/>
            </a:pPr>
            <a:r>
              <a:rPr lang="en-ZA" b="0" dirty="0" smtClean="0">
                <a:solidFill>
                  <a:prstClr val="white"/>
                </a:solidFill>
              </a:rPr>
              <a:t>Age analysis</a:t>
            </a:r>
            <a:endParaRPr lang="en-ZA" sz="3600" b="0" dirty="0">
              <a:solidFill>
                <a:prstClr val="white"/>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885116243"/>
              </p:ext>
            </p:extLst>
          </p:nvPr>
        </p:nvGraphicFramePr>
        <p:xfrm>
          <a:off x="457200" y="1589315"/>
          <a:ext cx="8229598" cy="2940745"/>
        </p:xfrm>
        <a:graphic>
          <a:graphicData uri="http://schemas.openxmlformats.org/drawingml/2006/table">
            <a:tbl>
              <a:tblPr firstRow="1" lastRow="1" bandRow="1">
                <a:tableStyleId>{F5AB1C69-6EDB-4FF4-983F-18BD219EF322}</a:tableStyleId>
              </a:tblPr>
              <a:tblGrid>
                <a:gridCol w="633046">
                  <a:extLst>
                    <a:ext uri="{9D8B030D-6E8A-4147-A177-3AD203B41FA5}">
                      <a16:colId xmlns:a16="http://schemas.microsoft.com/office/drawing/2014/main" xmlns="" val="20000"/>
                    </a:ext>
                  </a:extLst>
                </a:gridCol>
                <a:gridCol w="633046">
                  <a:extLst>
                    <a:ext uri="{9D8B030D-6E8A-4147-A177-3AD203B41FA5}">
                      <a16:colId xmlns:a16="http://schemas.microsoft.com/office/drawing/2014/main" xmlns="" val="1328107410"/>
                    </a:ext>
                  </a:extLst>
                </a:gridCol>
                <a:gridCol w="633046">
                  <a:extLst>
                    <a:ext uri="{9D8B030D-6E8A-4147-A177-3AD203B41FA5}">
                      <a16:colId xmlns:a16="http://schemas.microsoft.com/office/drawing/2014/main" xmlns="" val="2903481188"/>
                    </a:ext>
                  </a:extLst>
                </a:gridCol>
                <a:gridCol w="633046">
                  <a:extLst>
                    <a:ext uri="{9D8B030D-6E8A-4147-A177-3AD203B41FA5}">
                      <a16:colId xmlns:a16="http://schemas.microsoft.com/office/drawing/2014/main" xmlns="" val="2351948784"/>
                    </a:ext>
                  </a:extLst>
                </a:gridCol>
                <a:gridCol w="633046">
                  <a:extLst>
                    <a:ext uri="{9D8B030D-6E8A-4147-A177-3AD203B41FA5}">
                      <a16:colId xmlns:a16="http://schemas.microsoft.com/office/drawing/2014/main" xmlns="" val="217126539"/>
                    </a:ext>
                  </a:extLst>
                </a:gridCol>
                <a:gridCol w="633046">
                  <a:extLst>
                    <a:ext uri="{9D8B030D-6E8A-4147-A177-3AD203B41FA5}">
                      <a16:colId xmlns:a16="http://schemas.microsoft.com/office/drawing/2014/main" xmlns="" val="3471465670"/>
                    </a:ext>
                  </a:extLst>
                </a:gridCol>
                <a:gridCol w="633046">
                  <a:extLst>
                    <a:ext uri="{9D8B030D-6E8A-4147-A177-3AD203B41FA5}">
                      <a16:colId xmlns:a16="http://schemas.microsoft.com/office/drawing/2014/main" xmlns="" val="3252359554"/>
                    </a:ext>
                  </a:extLst>
                </a:gridCol>
                <a:gridCol w="633046">
                  <a:extLst>
                    <a:ext uri="{9D8B030D-6E8A-4147-A177-3AD203B41FA5}">
                      <a16:colId xmlns:a16="http://schemas.microsoft.com/office/drawing/2014/main" xmlns="" val="884803795"/>
                    </a:ext>
                  </a:extLst>
                </a:gridCol>
                <a:gridCol w="633046">
                  <a:extLst>
                    <a:ext uri="{9D8B030D-6E8A-4147-A177-3AD203B41FA5}">
                      <a16:colId xmlns:a16="http://schemas.microsoft.com/office/drawing/2014/main" xmlns="" val="1090788646"/>
                    </a:ext>
                  </a:extLst>
                </a:gridCol>
                <a:gridCol w="633046">
                  <a:extLst>
                    <a:ext uri="{9D8B030D-6E8A-4147-A177-3AD203B41FA5}">
                      <a16:colId xmlns:a16="http://schemas.microsoft.com/office/drawing/2014/main" xmlns="" val="3057840472"/>
                    </a:ext>
                  </a:extLst>
                </a:gridCol>
                <a:gridCol w="633046">
                  <a:extLst>
                    <a:ext uri="{9D8B030D-6E8A-4147-A177-3AD203B41FA5}">
                      <a16:colId xmlns:a16="http://schemas.microsoft.com/office/drawing/2014/main" xmlns="" val="20001"/>
                    </a:ext>
                  </a:extLst>
                </a:gridCol>
                <a:gridCol w="633046">
                  <a:extLst>
                    <a:ext uri="{9D8B030D-6E8A-4147-A177-3AD203B41FA5}">
                      <a16:colId xmlns:a16="http://schemas.microsoft.com/office/drawing/2014/main" xmlns="" val="20002"/>
                    </a:ext>
                  </a:extLst>
                </a:gridCol>
                <a:gridCol w="633046">
                  <a:extLst>
                    <a:ext uri="{9D8B030D-6E8A-4147-A177-3AD203B41FA5}">
                      <a16:colId xmlns:a16="http://schemas.microsoft.com/office/drawing/2014/main" xmlns="" val="20003"/>
                    </a:ext>
                  </a:extLst>
                </a:gridCol>
              </a:tblGrid>
              <a:tr h="370840">
                <a:tc rowSpan="2">
                  <a:txBody>
                    <a:bodyPr/>
                    <a:lstStyle/>
                    <a:p>
                      <a:pPr algn="ctr" fontAlgn="ctr"/>
                      <a:r>
                        <a:rPr lang="en-ZA" sz="1200" b="1" i="0" u="none" strike="noStrike" dirty="0" smtClean="0">
                          <a:solidFill>
                            <a:srgbClr val="000000"/>
                          </a:solidFill>
                          <a:effectLst/>
                          <a:latin typeface="Calibri"/>
                        </a:rPr>
                        <a:t>CATEGORY</a:t>
                      </a:r>
                      <a:endParaRPr lang="en-ZA" sz="1200" b="1" i="0" u="none" strike="noStrike" dirty="0">
                        <a:solidFill>
                          <a:srgbClr val="000000"/>
                        </a:solidFill>
                        <a:effectLst/>
                        <a:latin typeface="Calibri"/>
                      </a:endParaRPr>
                    </a:p>
                  </a:txBody>
                  <a:tcPr marL="7304" marR="7304" marT="7304" marB="0" anchor="ctr">
                    <a:solidFill>
                      <a:schemeClr val="accent6">
                        <a:lumMod val="60000"/>
                        <a:lumOff val="40000"/>
                      </a:schemeClr>
                    </a:solidFill>
                  </a:tcPr>
                </a:tc>
                <a:tc rowSpan="2">
                  <a:txBody>
                    <a:bodyPr/>
                    <a:lstStyle/>
                    <a:p>
                      <a:pPr algn="ctr" fontAlgn="ctr"/>
                      <a:r>
                        <a:rPr lang="en-ZA" sz="1200" b="1" i="0" u="none" strike="noStrike" dirty="0" smtClean="0">
                          <a:solidFill>
                            <a:srgbClr val="000000"/>
                          </a:solidFill>
                          <a:effectLst/>
                          <a:latin typeface="Calibri"/>
                        </a:rPr>
                        <a:t>NUMBER OF EMPLOYEES</a:t>
                      </a:r>
                      <a:endParaRPr lang="en-ZA" sz="1200" b="1" i="0" u="none" strike="noStrike" dirty="0">
                        <a:solidFill>
                          <a:srgbClr val="000000"/>
                        </a:solidFill>
                        <a:effectLst/>
                        <a:latin typeface="Calibri"/>
                      </a:endParaRPr>
                    </a:p>
                  </a:txBody>
                  <a:tcPr marL="7304" marR="7304" marT="7304" marB="0" anchor="ctr">
                    <a:solidFill>
                      <a:schemeClr val="accent6">
                        <a:lumMod val="60000"/>
                        <a:lumOff val="40000"/>
                      </a:schemeClr>
                    </a:solidFill>
                  </a:tcPr>
                </a:tc>
                <a:tc gridSpan="3">
                  <a:txBody>
                    <a:bodyPr/>
                    <a:lstStyle/>
                    <a:p>
                      <a:pPr algn="ctr" fontAlgn="ctr"/>
                      <a:r>
                        <a:rPr lang="en-ZA" sz="1200" b="1" i="0" u="none" strike="noStrike" dirty="0" smtClean="0">
                          <a:solidFill>
                            <a:srgbClr val="000000"/>
                          </a:solidFill>
                          <a:effectLst/>
                          <a:latin typeface="Calibri"/>
                        </a:rPr>
                        <a:t>SALARY</a:t>
                      </a:r>
                      <a:r>
                        <a:rPr lang="en-ZA" sz="1200" b="1" i="0" u="none" strike="noStrike" baseline="0" dirty="0" smtClean="0">
                          <a:solidFill>
                            <a:srgbClr val="000000"/>
                          </a:solidFill>
                          <a:effectLst/>
                          <a:latin typeface="Calibri"/>
                        </a:rPr>
                        <a:t> LEVEL</a:t>
                      </a:r>
                      <a:endParaRPr lang="en-ZA" sz="1200" b="1" i="0" u="none" strike="noStrike" dirty="0">
                        <a:solidFill>
                          <a:srgbClr val="000000"/>
                        </a:solidFill>
                        <a:effectLst/>
                        <a:latin typeface="Calibri"/>
                      </a:endParaRPr>
                    </a:p>
                  </a:txBody>
                  <a:tcPr marL="7304" marR="7304" marT="7304" marB="0" anchor="ctr">
                    <a:solidFill>
                      <a:schemeClr val="accent6">
                        <a:lumMod val="60000"/>
                        <a:lumOff val="40000"/>
                      </a:schemeClr>
                    </a:solidFill>
                  </a:tcPr>
                </a:tc>
                <a:tc hMerge="1">
                  <a:txBody>
                    <a:bodyPr/>
                    <a:lstStyle/>
                    <a:p>
                      <a:endParaRPr lang="en-ZA"/>
                    </a:p>
                  </a:txBody>
                  <a:tcPr>
                    <a:solidFill>
                      <a:schemeClr val="accent6">
                        <a:lumMod val="60000"/>
                        <a:lumOff val="40000"/>
                      </a:schemeClr>
                    </a:solidFill>
                  </a:tcPr>
                </a:tc>
                <a:tc hMerge="1">
                  <a:txBody>
                    <a:bodyPr/>
                    <a:lstStyle/>
                    <a:p>
                      <a:endParaRPr lang="en-ZA"/>
                    </a:p>
                  </a:txBody>
                  <a:tcPr>
                    <a:solidFill>
                      <a:schemeClr val="accent6">
                        <a:lumMod val="60000"/>
                        <a:lumOff val="40000"/>
                      </a:schemeClr>
                    </a:solidFill>
                  </a:tcPr>
                </a:tc>
                <a:tc gridSpan="3">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endParaRPr lang="en-ZA" sz="1200" b="1" i="0" u="none" strike="noStrike" dirty="0" smtClean="0">
                        <a:solidFill>
                          <a:srgbClr val="000000"/>
                        </a:solidFill>
                        <a:effectLst/>
                        <a:latin typeface="+mn-lt"/>
                      </a:endParaRPr>
                    </a:p>
                    <a:p>
                      <a:pPr marL="0" marR="0" lvl="0" indent="0" algn="ctr" defTabSz="457200" rtl="0" eaLnBrk="1" fontAlgn="ctr" latinLnBrk="0" hangingPunct="1">
                        <a:lnSpc>
                          <a:spcPct val="100000"/>
                        </a:lnSpc>
                        <a:spcBef>
                          <a:spcPts val="0"/>
                        </a:spcBef>
                        <a:spcAft>
                          <a:spcPts val="0"/>
                        </a:spcAft>
                        <a:buClrTx/>
                        <a:buSzTx/>
                        <a:buFontTx/>
                        <a:buNone/>
                        <a:tabLst/>
                        <a:defRPr/>
                      </a:pPr>
                      <a:r>
                        <a:rPr lang="en-ZA" sz="1200" b="1" i="0" u="none" strike="noStrike" dirty="0" smtClean="0">
                          <a:solidFill>
                            <a:srgbClr val="000000"/>
                          </a:solidFill>
                          <a:effectLst/>
                          <a:latin typeface="+mn-lt"/>
                        </a:rPr>
                        <a:t>SALARY</a:t>
                      </a:r>
                      <a:r>
                        <a:rPr lang="en-ZA" sz="1200" b="1" i="0" u="none" strike="noStrike" baseline="0" dirty="0" smtClean="0">
                          <a:solidFill>
                            <a:srgbClr val="000000"/>
                          </a:solidFill>
                          <a:effectLst/>
                          <a:latin typeface="+mn-lt"/>
                        </a:rPr>
                        <a:t> LEVEL</a:t>
                      </a:r>
                      <a:endParaRPr lang="en-ZA" sz="1200" b="1" i="0" u="none" strike="noStrike" dirty="0" smtClean="0">
                        <a:solidFill>
                          <a:srgbClr val="000000"/>
                        </a:solidFill>
                        <a:effectLst/>
                        <a:latin typeface="+mn-lt"/>
                      </a:endParaRPr>
                    </a:p>
                  </a:txBody>
                  <a:tcPr marL="7304" marR="7304" marT="7304" marB="0" anchor="ctr">
                    <a:solidFill>
                      <a:schemeClr val="accent6">
                        <a:lumMod val="60000"/>
                        <a:lumOff val="40000"/>
                      </a:schemeClr>
                    </a:solidFill>
                  </a:tcPr>
                </a:tc>
                <a:tc hMerge="1">
                  <a:txBody>
                    <a:bodyPr/>
                    <a:lstStyle/>
                    <a:p>
                      <a:endParaRPr lang="en-ZA"/>
                    </a:p>
                  </a:txBody>
                  <a:tcPr>
                    <a:solidFill>
                      <a:schemeClr val="accent6">
                        <a:lumMod val="60000"/>
                        <a:lumOff val="40000"/>
                      </a:schemeClr>
                    </a:solidFill>
                  </a:tcPr>
                </a:tc>
                <a:tc hMerge="1">
                  <a:txBody>
                    <a:bodyPr/>
                    <a:lstStyle/>
                    <a:p>
                      <a:endParaRPr lang="en-ZA"/>
                    </a:p>
                  </a:txBody>
                  <a:tcPr>
                    <a:solidFill>
                      <a:schemeClr val="accent6">
                        <a:lumMod val="60000"/>
                        <a:lumOff val="40000"/>
                      </a:schemeClr>
                    </a:solidFill>
                  </a:tcPr>
                </a:tc>
                <a:tc gridSpan="3">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ZA" sz="1200" b="1" i="0" u="none" strike="noStrike" dirty="0" smtClean="0">
                          <a:solidFill>
                            <a:srgbClr val="000000"/>
                          </a:solidFill>
                          <a:effectLst/>
                          <a:latin typeface="+mn-lt"/>
                        </a:rPr>
                        <a:t>SALARY</a:t>
                      </a:r>
                      <a:r>
                        <a:rPr lang="en-ZA" sz="1200" b="1" i="0" u="none" strike="noStrike" baseline="0" dirty="0" smtClean="0">
                          <a:solidFill>
                            <a:srgbClr val="000000"/>
                          </a:solidFill>
                          <a:effectLst/>
                          <a:latin typeface="+mn-lt"/>
                        </a:rPr>
                        <a:t> LEVEL</a:t>
                      </a:r>
                      <a:endParaRPr lang="en-ZA" sz="1200" b="1" i="0" u="none" strike="noStrike" dirty="0" smtClean="0">
                        <a:solidFill>
                          <a:srgbClr val="000000"/>
                        </a:solidFill>
                        <a:effectLst/>
                        <a:latin typeface="+mn-lt"/>
                      </a:endParaRPr>
                    </a:p>
                  </a:txBody>
                  <a:tcPr marL="7304" marR="7304" marT="7304" marB="0" anchor="ctr">
                    <a:solidFill>
                      <a:schemeClr val="accent6">
                        <a:lumMod val="60000"/>
                        <a:lumOff val="40000"/>
                      </a:schemeClr>
                    </a:solidFill>
                  </a:tcPr>
                </a:tc>
                <a:tc hMerge="1">
                  <a:txBody>
                    <a:bodyPr/>
                    <a:lstStyle/>
                    <a:p>
                      <a:endParaRPr lang="en-ZA"/>
                    </a:p>
                  </a:txBody>
                  <a:tcPr>
                    <a:solidFill>
                      <a:schemeClr val="accent6">
                        <a:lumMod val="60000"/>
                        <a:lumOff val="40000"/>
                      </a:schemeClr>
                    </a:solidFill>
                  </a:tcPr>
                </a:tc>
                <a:tc hMerge="1">
                  <a:txBody>
                    <a:bodyPr/>
                    <a:lstStyle/>
                    <a:p>
                      <a:endParaRPr lang="en-ZA"/>
                    </a:p>
                  </a:txBody>
                  <a:tcPr>
                    <a:solidFill>
                      <a:schemeClr val="accent6">
                        <a:lumMod val="60000"/>
                        <a:lumOff val="40000"/>
                      </a:schemeClr>
                    </a:solidFill>
                  </a:tcPr>
                </a:tc>
                <a:tc gridSpan="2">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ZA" sz="1200" b="1" i="0" u="none" strike="noStrike" dirty="0" smtClean="0">
                          <a:solidFill>
                            <a:srgbClr val="000000"/>
                          </a:solidFill>
                          <a:effectLst/>
                          <a:latin typeface="+mn-lt"/>
                        </a:rPr>
                        <a:t>SALARY</a:t>
                      </a:r>
                      <a:r>
                        <a:rPr lang="en-ZA" sz="1200" b="1" i="0" u="none" strike="noStrike" baseline="0" dirty="0" smtClean="0">
                          <a:solidFill>
                            <a:srgbClr val="000000"/>
                          </a:solidFill>
                          <a:effectLst/>
                          <a:latin typeface="+mn-lt"/>
                        </a:rPr>
                        <a:t> LEVEL</a:t>
                      </a:r>
                      <a:endParaRPr lang="en-ZA" sz="1200" b="1" i="0" u="none" strike="noStrike" dirty="0" smtClean="0">
                        <a:solidFill>
                          <a:srgbClr val="000000"/>
                        </a:solidFill>
                        <a:effectLst/>
                        <a:latin typeface="+mn-lt"/>
                      </a:endParaRPr>
                    </a:p>
                  </a:txBody>
                  <a:tcPr marL="7304" marR="7304" marT="7304" marB="0" anchor="ctr">
                    <a:solidFill>
                      <a:schemeClr val="accent6">
                        <a:lumMod val="60000"/>
                        <a:lumOff val="40000"/>
                      </a:schemeClr>
                    </a:solidFill>
                  </a:tcPr>
                </a:tc>
                <a:tc hMerge="1">
                  <a:txBody>
                    <a:bodyPr/>
                    <a:lstStyle/>
                    <a:p>
                      <a:endParaRPr lang="en-ZA"/>
                    </a:p>
                  </a:txBody>
                  <a:tcPr>
                    <a:solidFill>
                      <a:schemeClr val="accent6">
                        <a:lumMod val="60000"/>
                        <a:lumOff val="40000"/>
                      </a:schemeClr>
                    </a:solidFill>
                  </a:tcPr>
                </a:tc>
                <a:extLst>
                  <a:ext uri="{0D108BD9-81ED-4DB2-BD59-A6C34878D82A}">
                    <a16:rowId xmlns:a16="http://schemas.microsoft.com/office/drawing/2014/main" xmlns="" val="10000"/>
                  </a:ext>
                </a:extLst>
              </a:tr>
              <a:tr h="370840">
                <a:tc vMerge="1">
                  <a:txBody>
                    <a:bodyPr/>
                    <a:lstStyle/>
                    <a:p>
                      <a:endParaRPr lang="en-ZA"/>
                    </a:p>
                  </a:txBody>
                  <a:tcPr>
                    <a:solidFill>
                      <a:schemeClr val="accent6">
                        <a:lumMod val="60000"/>
                        <a:lumOff val="40000"/>
                      </a:schemeClr>
                    </a:solidFill>
                  </a:tcPr>
                </a:tc>
                <a:tc vMerge="1">
                  <a:txBody>
                    <a:bodyPr/>
                    <a:lstStyle/>
                    <a:p>
                      <a:endParaRPr lang="en-ZA"/>
                    </a:p>
                  </a:txBody>
                  <a:tcPr>
                    <a:solidFill>
                      <a:schemeClr val="accent6">
                        <a:lumMod val="60000"/>
                        <a:lumOff val="40000"/>
                      </a:schemeClr>
                    </a:solidFill>
                  </a:tcPr>
                </a:tc>
                <a:tc>
                  <a:txBody>
                    <a:bodyPr/>
                    <a:lstStyle/>
                    <a:p>
                      <a:pPr algn="ctr" fontAlgn="ctr"/>
                      <a:r>
                        <a:rPr lang="en-ZA" sz="1200" b="1" i="0" u="none" strike="noStrike" dirty="0" smtClean="0">
                          <a:solidFill>
                            <a:srgbClr val="000000"/>
                          </a:solidFill>
                          <a:effectLst/>
                          <a:latin typeface="Calibri"/>
                        </a:rPr>
                        <a:t>3</a:t>
                      </a:r>
                      <a:endParaRPr lang="en-ZA" sz="1200" b="1" i="0" u="none" strike="noStrike" dirty="0">
                        <a:solidFill>
                          <a:srgbClr val="000000"/>
                        </a:solidFill>
                        <a:effectLst/>
                        <a:latin typeface="Calibri"/>
                      </a:endParaRPr>
                    </a:p>
                  </a:txBody>
                  <a:tcPr marL="7304" marR="7304" marT="7304" marB="0" anchor="ctr">
                    <a:solidFill>
                      <a:schemeClr val="accent6">
                        <a:lumMod val="60000"/>
                        <a:lumOff val="40000"/>
                      </a:schemeClr>
                    </a:solidFill>
                  </a:tcPr>
                </a:tc>
                <a:tc>
                  <a:txBody>
                    <a:bodyPr/>
                    <a:lstStyle/>
                    <a:p>
                      <a:pPr algn="ctr" fontAlgn="ctr"/>
                      <a:r>
                        <a:rPr lang="en-ZA" sz="1200" b="1" i="0" u="none" strike="noStrike" dirty="0" smtClean="0">
                          <a:solidFill>
                            <a:srgbClr val="000000"/>
                          </a:solidFill>
                          <a:effectLst/>
                          <a:latin typeface="Calibri"/>
                        </a:rPr>
                        <a:t>5</a:t>
                      </a:r>
                      <a:endParaRPr lang="en-ZA" sz="1200" b="1" i="0" u="none" strike="noStrike" dirty="0">
                        <a:solidFill>
                          <a:srgbClr val="000000"/>
                        </a:solidFill>
                        <a:effectLst/>
                        <a:latin typeface="Calibri"/>
                      </a:endParaRPr>
                    </a:p>
                  </a:txBody>
                  <a:tcPr marL="7304" marR="7304" marT="7304" marB="0" anchor="ctr">
                    <a:solidFill>
                      <a:schemeClr val="accent6">
                        <a:lumMod val="60000"/>
                        <a:lumOff val="40000"/>
                      </a:schemeClr>
                    </a:solidFill>
                  </a:tcPr>
                </a:tc>
                <a:tc>
                  <a:txBody>
                    <a:bodyPr/>
                    <a:lstStyle/>
                    <a:p>
                      <a:pPr algn="ctr" fontAlgn="ctr"/>
                      <a:r>
                        <a:rPr lang="en-ZA" sz="1200" b="1" i="0" u="none" strike="noStrike" dirty="0" smtClean="0">
                          <a:solidFill>
                            <a:srgbClr val="000000"/>
                          </a:solidFill>
                          <a:effectLst/>
                          <a:latin typeface="Calibri"/>
                        </a:rPr>
                        <a:t>6</a:t>
                      </a:r>
                      <a:endParaRPr lang="en-ZA" sz="1200" b="1" i="0" u="none" strike="noStrike" dirty="0">
                        <a:solidFill>
                          <a:srgbClr val="000000"/>
                        </a:solidFill>
                        <a:effectLst/>
                        <a:latin typeface="Calibri"/>
                      </a:endParaRPr>
                    </a:p>
                  </a:txBody>
                  <a:tcPr marL="7304" marR="7304" marT="7304" marB="0" anchor="ctr">
                    <a:solidFill>
                      <a:schemeClr val="accent6">
                        <a:lumMod val="60000"/>
                        <a:lumOff val="40000"/>
                      </a:schemeClr>
                    </a:solidFill>
                  </a:tcPr>
                </a:tc>
                <a:tc>
                  <a:txBody>
                    <a:bodyPr/>
                    <a:lstStyle/>
                    <a:p>
                      <a:pPr algn="ctr" fontAlgn="ctr"/>
                      <a:r>
                        <a:rPr lang="en-ZA" sz="1200" b="1" i="0" u="none" strike="noStrike" dirty="0" smtClean="0">
                          <a:solidFill>
                            <a:srgbClr val="000000"/>
                          </a:solidFill>
                          <a:effectLst/>
                          <a:latin typeface="Calibri"/>
                        </a:rPr>
                        <a:t>7</a:t>
                      </a:r>
                      <a:endParaRPr lang="en-ZA" sz="1200" b="1" i="0" u="none" strike="noStrike" dirty="0">
                        <a:solidFill>
                          <a:srgbClr val="000000"/>
                        </a:solidFill>
                        <a:effectLst/>
                        <a:latin typeface="Calibri"/>
                      </a:endParaRPr>
                    </a:p>
                  </a:txBody>
                  <a:tcPr marL="7304" marR="7304" marT="7304" marB="0" anchor="ctr">
                    <a:solidFill>
                      <a:schemeClr val="accent6">
                        <a:lumMod val="60000"/>
                        <a:lumOff val="40000"/>
                      </a:schemeClr>
                    </a:solidFill>
                  </a:tcPr>
                </a:tc>
                <a:tc>
                  <a:txBody>
                    <a:bodyPr/>
                    <a:lstStyle/>
                    <a:p>
                      <a:pPr algn="ctr" fontAlgn="ctr"/>
                      <a:r>
                        <a:rPr lang="en-ZA" sz="1200" b="1" i="0" u="none" strike="noStrike" dirty="0" smtClean="0">
                          <a:solidFill>
                            <a:srgbClr val="000000"/>
                          </a:solidFill>
                          <a:effectLst/>
                          <a:latin typeface="Calibri"/>
                        </a:rPr>
                        <a:t>8</a:t>
                      </a:r>
                      <a:endParaRPr lang="en-ZA" sz="1200" b="1" i="0" u="none" strike="noStrike" dirty="0">
                        <a:solidFill>
                          <a:srgbClr val="000000"/>
                        </a:solidFill>
                        <a:effectLst/>
                        <a:latin typeface="Calibri"/>
                      </a:endParaRPr>
                    </a:p>
                  </a:txBody>
                  <a:tcPr marL="7304" marR="7304" marT="7304" marB="0" anchor="ctr">
                    <a:solidFill>
                      <a:schemeClr val="accent6">
                        <a:lumMod val="60000"/>
                        <a:lumOff val="40000"/>
                      </a:schemeClr>
                    </a:solidFill>
                  </a:tcPr>
                </a:tc>
                <a:tc>
                  <a:txBody>
                    <a:bodyPr/>
                    <a:lstStyle/>
                    <a:p>
                      <a:pPr algn="ctr" fontAlgn="ctr"/>
                      <a:r>
                        <a:rPr lang="en-ZA" sz="1200" b="1" i="0" u="none" strike="noStrike" dirty="0" smtClean="0">
                          <a:solidFill>
                            <a:srgbClr val="000000"/>
                          </a:solidFill>
                          <a:effectLst/>
                          <a:latin typeface="Calibri"/>
                        </a:rPr>
                        <a:t>9</a:t>
                      </a:r>
                      <a:endParaRPr lang="en-ZA" sz="1200" b="1" i="0" u="none" strike="noStrike" dirty="0">
                        <a:solidFill>
                          <a:srgbClr val="000000"/>
                        </a:solidFill>
                        <a:effectLst/>
                        <a:latin typeface="Calibri"/>
                      </a:endParaRPr>
                    </a:p>
                  </a:txBody>
                  <a:tcPr marL="7304" marR="7304" marT="7304" marB="0" anchor="ctr">
                    <a:solidFill>
                      <a:schemeClr val="accent6">
                        <a:lumMod val="60000"/>
                        <a:lumOff val="40000"/>
                      </a:schemeClr>
                    </a:solidFill>
                  </a:tcPr>
                </a:tc>
                <a:tc>
                  <a:txBody>
                    <a:bodyPr/>
                    <a:lstStyle/>
                    <a:p>
                      <a:pPr algn="ctr" fontAlgn="ctr"/>
                      <a:r>
                        <a:rPr lang="en-ZA" sz="1200" b="1" i="0" u="none" strike="noStrike" dirty="0" smtClean="0">
                          <a:solidFill>
                            <a:srgbClr val="000000"/>
                          </a:solidFill>
                          <a:effectLst/>
                          <a:latin typeface="Calibri"/>
                        </a:rPr>
                        <a:t>10</a:t>
                      </a:r>
                      <a:endParaRPr lang="en-ZA" sz="1200" b="1" i="0" u="none" strike="noStrike" dirty="0">
                        <a:solidFill>
                          <a:srgbClr val="000000"/>
                        </a:solidFill>
                        <a:effectLst/>
                        <a:latin typeface="Calibri"/>
                      </a:endParaRPr>
                    </a:p>
                  </a:txBody>
                  <a:tcPr marL="7304" marR="7304" marT="7304" marB="0" anchor="ctr">
                    <a:solidFill>
                      <a:schemeClr val="accent6">
                        <a:lumMod val="60000"/>
                        <a:lumOff val="40000"/>
                      </a:schemeClr>
                    </a:solidFill>
                  </a:tcPr>
                </a:tc>
                <a:tc>
                  <a:txBody>
                    <a:bodyPr/>
                    <a:lstStyle/>
                    <a:p>
                      <a:pPr algn="ctr" fontAlgn="ctr"/>
                      <a:r>
                        <a:rPr lang="en-ZA" sz="1200" b="1" i="0" u="none" strike="noStrike" dirty="0" smtClean="0">
                          <a:solidFill>
                            <a:srgbClr val="000000"/>
                          </a:solidFill>
                          <a:effectLst/>
                          <a:latin typeface="Calibri"/>
                        </a:rPr>
                        <a:t>11</a:t>
                      </a:r>
                      <a:endParaRPr lang="en-ZA" sz="1200" b="1" i="0" u="none" strike="noStrike" dirty="0">
                        <a:solidFill>
                          <a:srgbClr val="000000"/>
                        </a:solidFill>
                        <a:effectLst/>
                        <a:latin typeface="Calibri"/>
                      </a:endParaRPr>
                    </a:p>
                  </a:txBody>
                  <a:tcPr marL="7304" marR="7304" marT="7304" marB="0" anchor="ctr">
                    <a:solidFill>
                      <a:schemeClr val="accent6">
                        <a:lumMod val="60000"/>
                        <a:lumOff val="40000"/>
                      </a:schemeClr>
                    </a:solidFill>
                  </a:tcPr>
                </a:tc>
                <a:tc>
                  <a:txBody>
                    <a:bodyPr/>
                    <a:lstStyle/>
                    <a:p>
                      <a:pPr algn="ctr" fontAlgn="ctr"/>
                      <a:r>
                        <a:rPr lang="en-ZA" sz="1200" b="1" i="0" u="none" strike="noStrike" dirty="0" smtClean="0">
                          <a:solidFill>
                            <a:srgbClr val="000000"/>
                          </a:solidFill>
                          <a:effectLst/>
                          <a:latin typeface="Calibri"/>
                        </a:rPr>
                        <a:t>12</a:t>
                      </a:r>
                      <a:endParaRPr lang="en-ZA" sz="1200" b="1" i="0" u="none" strike="noStrike" dirty="0">
                        <a:solidFill>
                          <a:srgbClr val="000000"/>
                        </a:solidFill>
                        <a:effectLst/>
                        <a:latin typeface="Calibri"/>
                      </a:endParaRPr>
                    </a:p>
                  </a:txBody>
                  <a:tcPr marL="7304" marR="7304" marT="7304" marB="0" anchor="ctr">
                    <a:solidFill>
                      <a:schemeClr val="accent6">
                        <a:lumMod val="60000"/>
                        <a:lumOff val="40000"/>
                      </a:schemeClr>
                    </a:solidFill>
                  </a:tcPr>
                </a:tc>
                <a:tc>
                  <a:txBody>
                    <a:bodyPr/>
                    <a:lstStyle/>
                    <a:p>
                      <a:pPr algn="ctr" fontAlgn="ctr"/>
                      <a:r>
                        <a:rPr lang="en-ZA" sz="1200" b="1" i="0" u="none" strike="noStrike" dirty="0" smtClean="0">
                          <a:solidFill>
                            <a:srgbClr val="000000"/>
                          </a:solidFill>
                          <a:effectLst/>
                          <a:latin typeface="Calibri"/>
                        </a:rPr>
                        <a:t>13</a:t>
                      </a:r>
                      <a:endParaRPr lang="en-ZA" sz="1200" b="1" i="0" u="none" strike="noStrike" dirty="0">
                        <a:solidFill>
                          <a:srgbClr val="000000"/>
                        </a:solidFill>
                        <a:effectLst/>
                        <a:latin typeface="Calibri"/>
                      </a:endParaRPr>
                    </a:p>
                  </a:txBody>
                  <a:tcPr marL="7304" marR="7304" marT="7304" marB="0" anchor="ctr">
                    <a:solidFill>
                      <a:schemeClr val="accent6">
                        <a:lumMod val="60000"/>
                        <a:lumOff val="40000"/>
                      </a:schemeClr>
                    </a:solidFill>
                  </a:tcPr>
                </a:tc>
                <a:tc>
                  <a:txBody>
                    <a:bodyPr/>
                    <a:lstStyle/>
                    <a:p>
                      <a:pPr algn="ctr" fontAlgn="ctr"/>
                      <a:r>
                        <a:rPr lang="en-ZA" sz="1200" b="1" i="0" u="none" strike="noStrike" dirty="0" smtClean="0">
                          <a:solidFill>
                            <a:srgbClr val="000000"/>
                          </a:solidFill>
                          <a:effectLst/>
                          <a:latin typeface="Calibri"/>
                        </a:rPr>
                        <a:t>14</a:t>
                      </a:r>
                      <a:endParaRPr lang="en-ZA" sz="1200" b="1" i="0" u="none" strike="noStrike" dirty="0">
                        <a:solidFill>
                          <a:srgbClr val="000000"/>
                        </a:solidFill>
                        <a:effectLst/>
                        <a:latin typeface="Calibri"/>
                      </a:endParaRPr>
                    </a:p>
                  </a:txBody>
                  <a:tcPr marL="7304" marR="7304" marT="7304" marB="0" anchor="ctr">
                    <a:solidFill>
                      <a:schemeClr val="accent6">
                        <a:lumMod val="60000"/>
                        <a:lumOff val="40000"/>
                      </a:schemeClr>
                    </a:solidFill>
                  </a:tcPr>
                </a:tc>
                <a:extLst>
                  <a:ext uri="{0D108BD9-81ED-4DB2-BD59-A6C34878D82A}">
                    <a16:rowId xmlns:a16="http://schemas.microsoft.com/office/drawing/2014/main" xmlns="" val="10001"/>
                  </a:ext>
                </a:extLst>
              </a:tr>
              <a:tr h="370840">
                <a:tc>
                  <a:txBody>
                    <a:bodyPr/>
                    <a:lstStyle/>
                    <a:p>
                      <a:r>
                        <a:rPr lang="en-ZA" sz="1100" b="1" dirty="0" smtClean="0">
                          <a:latin typeface="Arial" panose="020B0604020202020204" pitchFamily="34" charset="0"/>
                          <a:cs typeface="Arial" panose="020B0604020202020204" pitchFamily="34" charset="0"/>
                        </a:rPr>
                        <a:t>55</a:t>
                      </a:r>
                      <a:r>
                        <a:rPr lang="en-ZA" sz="1100" b="1" baseline="0" dirty="0" smtClean="0">
                          <a:latin typeface="Arial" panose="020B0604020202020204" pitchFamily="34" charset="0"/>
                          <a:cs typeface="Arial" panose="020B0604020202020204" pitchFamily="34" charset="0"/>
                        </a:rPr>
                        <a:t> AND ABOVE</a:t>
                      </a:r>
                      <a:endParaRPr lang="en-ZA" sz="1100" b="1" dirty="0">
                        <a:latin typeface="Arial" panose="020B0604020202020204" pitchFamily="34" charset="0"/>
                        <a:cs typeface="Arial" panose="020B0604020202020204" pitchFamily="34" charset="0"/>
                      </a:endParaRPr>
                    </a:p>
                  </a:txBody>
                  <a:tcPr marL="7304" marR="7304" marT="7304" marB="0" anchor="b">
                    <a:solidFill>
                      <a:schemeClr val="accent6">
                        <a:lumMod val="60000"/>
                        <a:lumOff val="40000"/>
                      </a:schemeClr>
                    </a:solidFill>
                  </a:tcPr>
                </a:tc>
                <a:tc>
                  <a:txBody>
                    <a:bodyPr/>
                    <a:lstStyle/>
                    <a:p>
                      <a:pPr algn="ctr"/>
                      <a:r>
                        <a:rPr lang="en-ZA" sz="1100" dirty="0" smtClean="0">
                          <a:latin typeface="Arial" panose="020B0604020202020204" pitchFamily="34" charset="0"/>
                          <a:cs typeface="Arial" panose="020B0604020202020204" pitchFamily="34" charset="0"/>
                        </a:rPr>
                        <a:t>116</a:t>
                      </a:r>
                      <a:endParaRPr lang="en-ZA" sz="1100" dirty="0">
                        <a:latin typeface="Arial" panose="020B0604020202020204" pitchFamily="34" charset="0"/>
                        <a:cs typeface="Arial" panose="020B0604020202020204" pitchFamily="34" charset="0"/>
                      </a:endParaRPr>
                    </a:p>
                  </a:txBody>
                  <a:tcPr marL="7304" marR="7304" marT="7304" marB="0" anchor="ctr">
                    <a:solidFill>
                      <a:schemeClr val="accent6">
                        <a:lumMod val="60000"/>
                        <a:lumOff val="40000"/>
                      </a:schemeClr>
                    </a:solidFill>
                  </a:tcPr>
                </a:tc>
                <a:tc>
                  <a:txBody>
                    <a:bodyPr/>
                    <a:lstStyle/>
                    <a:p>
                      <a:pPr algn="ctr"/>
                      <a:r>
                        <a:rPr lang="en-ZA" sz="1100" dirty="0" smtClean="0">
                          <a:latin typeface="Arial" panose="020B0604020202020204" pitchFamily="34" charset="0"/>
                          <a:cs typeface="Arial" panose="020B0604020202020204" pitchFamily="34" charset="0"/>
                        </a:rPr>
                        <a:t>16</a:t>
                      </a:r>
                      <a:endParaRPr lang="en-ZA" sz="1100" dirty="0">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a:r>
                        <a:rPr lang="en-ZA" sz="1100" dirty="0" smtClean="0">
                          <a:latin typeface="Arial" panose="020B0604020202020204" pitchFamily="34" charset="0"/>
                          <a:cs typeface="Arial" panose="020B0604020202020204" pitchFamily="34" charset="0"/>
                        </a:rPr>
                        <a:t>5</a:t>
                      </a:r>
                      <a:endParaRPr lang="en-ZA" sz="1100" dirty="0">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a:r>
                        <a:rPr lang="en-ZA" sz="1100" dirty="0" smtClean="0">
                          <a:latin typeface="Arial" panose="020B0604020202020204" pitchFamily="34" charset="0"/>
                          <a:cs typeface="Arial" panose="020B0604020202020204" pitchFamily="34" charset="0"/>
                        </a:rPr>
                        <a:t>15</a:t>
                      </a:r>
                      <a:endParaRPr lang="en-ZA" sz="1100" dirty="0">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48</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22</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0</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7</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0</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2</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1</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0</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extLst>
                  <a:ext uri="{0D108BD9-81ED-4DB2-BD59-A6C34878D82A}">
                    <a16:rowId xmlns:a16="http://schemas.microsoft.com/office/drawing/2014/main" xmlns="" val="10002"/>
                  </a:ext>
                </a:extLst>
              </a:tr>
              <a:tr h="370840">
                <a:tc>
                  <a:txBody>
                    <a:bodyPr/>
                    <a:lstStyle/>
                    <a:p>
                      <a:pPr algn="l" fontAlgn="b"/>
                      <a:r>
                        <a:rPr lang="en-ZA" sz="1100" b="1" i="0" u="none" strike="noStrike" dirty="0" smtClean="0">
                          <a:solidFill>
                            <a:srgbClr val="000000"/>
                          </a:solidFill>
                          <a:effectLst/>
                          <a:latin typeface="Arial" panose="020B0604020202020204" pitchFamily="34" charset="0"/>
                          <a:cs typeface="Arial" panose="020B0604020202020204" pitchFamily="34" charset="0"/>
                        </a:rPr>
                        <a:t>50</a:t>
                      </a:r>
                      <a:r>
                        <a:rPr lang="en-ZA" sz="1100" b="1" i="0" u="none" strike="noStrike" baseline="0" dirty="0" smtClean="0">
                          <a:solidFill>
                            <a:srgbClr val="000000"/>
                          </a:solidFill>
                          <a:effectLst/>
                          <a:latin typeface="Arial" panose="020B0604020202020204" pitchFamily="34" charset="0"/>
                          <a:cs typeface="Arial" panose="020B0604020202020204" pitchFamily="34" charset="0"/>
                        </a:rPr>
                        <a:t> – 54</a:t>
                      </a:r>
                      <a:endParaRPr lang="en-ZA" sz="1100" b="1" i="0" u="none" strike="noStrike" dirty="0">
                        <a:solidFill>
                          <a:srgbClr val="000000"/>
                        </a:solidFill>
                        <a:effectLst/>
                        <a:latin typeface="Arial" panose="020B0604020202020204" pitchFamily="34" charset="0"/>
                        <a:cs typeface="Arial" panose="020B0604020202020204" pitchFamily="34" charset="0"/>
                      </a:endParaRPr>
                    </a:p>
                  </a:txBody>
                  <a:tcPr marL="7304" marR="7304" marT="7304" marB="0" anchor="b">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79</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7304" marR="7304" marT="7304"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4</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3</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23</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28</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14</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1</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4</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0</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0</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1</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1</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extLst>
                  <a:ext uri="{0D108BD9-81ED-4DB2-BD59-A6C34878D82A}">
                    <a16:rowId xmlns:a16="http://schemas.microsoft.com/office/drawing/2014/main" xmlns="" val="10003"/>
                  </a:ext>
                </a:extLst>
              </a:tr>
              <a:tr h="370840">
                <a:tc>
                  <a:txBody>
                    <a:bodyPr/>
                    <a:lstStyle/>
                    <a:p>
                      <a:pPr algn="l" fontAlgn="b"/>
                      <a:r>
                        <a:rPr lang="en-ZA" sz="1100" b="1" i="0" u="none" strike="noStrike" dirty="0" smtClean="0">
                          <a:solidFill>
                            <a:srgbClr val="000000"/>
                          </a:solidFill>
                          <a:effectLst/>
                          <a:latin typeface="Arial" panose="020B0604020202020204" pitchFamily="34" charset="0"/>
                          <a:cs typeface="Arial" panose="020B0604020202020204" pitchFamily="34" charset="0"/>
                        </a:rPr>
                        <a:t>40-</a:t>
                      </a:r>
                      <a:r>
                        <a:rPr lang="en-ZA" sz="1100" b="1" i="0" u="none" strike="noStrike" baseline="0" dirty="0" smtClean="0">
                          <a:solidFill>
                            <a:srgbClr val="000000"/>
                          </a:solidFill>
                          <a:effectLst/>
                          <a:latin typeface="Arial" panose="020B0604020202020204" pitchFamily="34" charset="0"/>
                          <a:cs typeface="Arial" panose="020B0604020202020204" pitchFamily="34" charset="0"/>
                        </a:rPr>
                        <a:t> 49</a:t>
                      </a:r>
                      <a:endParaRPr lang="en-ZA" sz="1100" b="1" i="0" u="none" strike="noStrike" dirty="0">
                        <a:solidFill>
                          <a:srgbClr val="000000"/>
                        </a:solidFill>
                        <a:effectLst/>
                        <a:latin typeface="Arial" panose="020B0604020202020204" pitchFamily="34" charset="0"/>
                        <a:cs typeface="Arial" panose="020B0604020202020204" pitchFamily="34" charset="0"/>
                      </a:endParaRPr>
                    </a:p>
                  </a:txBody>
                  <a:tcPr marL="7304" marR="7304" marT="7304" marB="0" anchor="b">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221</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7304" marR="7304" marT="7304"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9</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2</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140</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32</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21</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1</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13</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0</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2</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1</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0</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extLst>
                  <a:ext uri="{0D108BD9-81ED-4DB2-BD59-A6C34878D82A}">
                    <a16:rowId xmlns:a16="http://schemas.microsoft.com/office/drawing/2014/main" xmlns="" val="10004"/>
                  </a:ext>
                </a:extLst>
              </a:tr>
              <a:tr h="342641">
                <a:tc>
                  <a:txBody>
                    <a:bodyPr/>
                    <a:lstStyle/>
                    <a:p>
                      <a:pPr algn="l" fontAlgn="b"/>
                      <a:r>
                        <a:rPr lang="en-ZA" sz="1100" b="1" i="0" u="none" strike="noStrike" dirty="0" smtClean="0">
                          <a:solidFill>
                            <a:srgbClr val="000000"/>
                          </a:solidFill>
                          <a:effectLst/>
                          <a:latin typeface="Arial" panose="020B0604020202020204" pitchFamily="34" charset="0"/>
                          <a:cs typeface="Arial" panose="020B0604020202020204" pitchFamily="34" charset="0"/>
                        </a:rPr>
                        <a:t>30-</a:t>
                      </a:r>
                      <a:r>
                        <a:rPr lang="en-ZA" sz="1100" b="1" i="0" u="none" strike="noStrike" baseline="0" dirty="0" smtClean="0">
                          <a:solidFill>
                            <a:srgbClr val="000000"/>
                          </a:solidFill>
                          <a:effectLst/>
                          <a:latin typeface="Arial" panose="020B0604020202020204" pitchFamily="34" charset="0"/>
                          <a:cs typeface="Arial" panose="020B0604020202020204" pitchFamily="34" charset="0"/>
                        </a:rPr>
                        <a:t> 39</a:t>
                      </a:r>
                      <a:endParaRPr lang="en-ZA" sz="1100" b="1" i="0" u="none" strike="noStrike" dirty="0">
                        <a:solidFill>
                          <a:srgbClr val="000000"/>
                        </a:solidFill>
                        <a:effectLst/>
                        <a:latin typeface="Arial" panose="020B0604020202020204" pitchFamily="34" charset="0"/>
                        <a:cs typeface="Arial" panose="020B0604020202020204" pitchFamily="34" charset="0"/>
                      </a:endParaRPr>
                    </a:p>
                  </a:txBody>
                  <a:tcPr marL="7304" marR="7304" marT="7304" marB="0" anchor="b">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213</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7304" marR="7304" marT="7304"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8</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18</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150</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17</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12</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2</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5</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0</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1</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0</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0</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extLst>
                  <a:ext uri="{0D108BD9-81ED-4DB2-BD59-A6C34878D82A}">
                    <a16:rowId xmlns:a16="http://schemas.microsoft.com/office/drawing/2014/main" xmlns="" val="10005"/>
                  </a:ext>
                </a:extLst>
              </a:tr>
              <a:tr h="370840">
                <a:tc>
                  <a:txBody>
                    <a:bodyPr/>
                    <a:lstStyle/>
                    <a:p>
                      <a:pPr algn="l" fontAlgn="b"/>
                      <a:r>
                        <a:rPr lang="en-ZA" sz="1100" b="1" i="0" u="none" strike="noStrike" dirty="0" smtClean="0">
                          <a:solidFill>
                            <a:srgbClr val="000000"/>
                          </a:solidFill>
                          <a:effectLst/>
                          <a:latin typeface="Arial" panose="020B0604020202020204" pitchFamily="34" charset="0"/>
                          <a:cs typeface="Arial" panose="020B0604020202020204" pitchFamily="34" charset="0"/>
                        </a:rPr>
                        <a:t>18</a:t>
                      </a:r>
                      <a:r>
                        <a:rPr lang="en-ZA" sz="1100" b="1" i="0" u="none" strike="noStrike" baseline="0" dirty="0" smtClean="0">
                          <a:solidFill>
                            <a:srgbClr val="000000"/>
                          </a:solidFill>
                          <a:effectLst/>
                          <a:latin typeface="Arial" panose="020B0604020202020204" pitchFamily="34" charset="0"/>
                          <a:cs typeface="Arial" panose="020B0604020202020204" pitchFamily="34" charset="0"/>
                        </a:rPr>
                        <a:t>- 29</a:t>
                      </a:r>
                      <a:endParaRPr lang="en-ZA" sz="1100" b="1" i="0" u="none" strike="noStrike" dirty="0">
                        <a:solidFill>
                          <a:srgbClr val="000000"/>
                        </a:solidFill>
                        <a:effectLst/>
                        <a:latin typeface="Arial" panose="020B0604020202020204" pitchFamily="34" charset="0"/>
                        <a:cs typeface="Arial" panose="020B0604020202020204" pitchFamily="34" charset="0"/>
                      </a:endParaRPr>
                    </a:p>
                  </a:txBody>
                  <a:tcPr marL="7304" marR="7304" marT="7304" marB="0" anchor="b">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14</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7304" marR="7304" marT="7304"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1</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0</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13</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0</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0</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0</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0</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0</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0</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0</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tc>
                  <a:txBody>
                    <a:bodyPr/>
                    <a:lstStyle/>
                    <a:p>
                      <a:pPr algn="ctr" fontAlgn="b"/>
                      <a:r>
                        <a:rPr lang="en-ZA" sz="1100" b="0" i="0" u="none" strike="noStrike" dirty="0" smtClean="0">
                          <a:solidFill>
                            <a:srgbClr val="000000"/>
                          </a:solidFill>
                          <a:effectLst/>
                          <a:latin typeface="Arial" panose="020B0604020202020204" pitchFamily="34" charset="0"/>
                          <a:cs typeface="Arial" panose="020B0604020202020204" pitchFamily="34" charset="0"/>
                        </a:rPr>
                        <a:t>0</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6">
                        <a:lumMod val="60000"/>
                        <a:lumOff val="40000"/>
                      </a:schemeClr>
                    </a:solidFill>
                  </a:tcPr>
                </a:tc>
                <a:extLst>
                  <a:ext uri="{0D108BD9-81ED-4DB2-BD59-A6C34878D82A}">
                    <a16:rowId xmlns:a16="http://schemas.microsoft.com/office/drawing/2014/main" xmlns="" val="10006"/>
                  </a:ext>
                </a:extLst>
              </a:tr>
              <a:tr h="370840">
                <a:tc>
                  <a:txBody>
                    <a:bodyPr/>
                    <a:lstStyle/>
                    <a:p>
                      <a:endParaRPr lang="en-US" b="1" dirty="0"/>
                    </a:p>
                  </a:txBody>
                  <a:tcPr>
                    <a:solidFill>
                      <a:schemeClr val="accent6">
                        <a:lumMod val="60000"/>
                        <a:lumOff val="40000"/>
                      </a:schemeClr>
                    </a:solidFill>
                  </a:tcPr>
                </a:tc>
                <a:tc>
                  <a:txBody>
                    <a:bodyPr/>
                    <a:lstStyle/>
                    <a:p>
                      <a:pPr algn="ctr"/>
                      <a:r>
                        <a:rPr lang="en-US" sz="1600" b="1" dirty="0" smtClean="0">
                          <a:latin typeface="Arial" panose="020B0604020202020204" pitchFamily="34" charset="0"/>
                          <a:cs typeface="Arial" panose="020B0604020202020204" pitchFamily="34" charset="0"/>
                        </a:rPr>
                        <a:t>643</a:t>
                      </a:r>
                      <a:endParaRPr lang="en-US" sz="1600" b="1" dirty="0">
                        <a:latin typeface="Arial" panose="020B0604020202020204" pitchFamily="34" charset="0"/>
                        <a:cs typeface="Arial" panose="020B0604020202020204" pitchFamily="34" charset="0"/>
                      </a:endParaRPr>
                    </a:p>
                  </a:txBody>
                  <a:tcPr anchor="ctr">
                    <a:solidFill>
                      <a:schemeClr val="accent6">
                        <a:lumMod val="60000"/>
                        <a:lumOff val="40000"/>
                      </a:schemeClr>
                    </a:solidFill>
                  </a:tcPr>
                </a:tc>
                <a:tc>
                  <a:txBody>
                    <a:bodyPr/>
                    <a:lstStyle/>
                    <a:p>
                      <a:pPr algn="ctr"/>
                      <a:r>
                        <a:rPr lang="en-US" sz="1600" b="1" dirty="0" smtClean="0">
                          <a:latin typeface="Arial" panose="020B0604020202020204" pitchFamily="34" charset="0"/>
                          <a:cs typeface="Arial" panose="020B0604020202020204" pitchFamily="34" charset="0"/>
                        </a:rPr>
                        <a:t>38</a:t>
                      </a:r>
                      <a:endParaRPr lang="en-US" sz="1600" b="1" dirty="0">
                        <a:latin typeface="Arial" panose="020B0604020202020204" pitchFamily="34" charset="0"/>
                        <a:cs typeface="Arial" panose="020B0604020202020204" pitchFamily="34" charset="0"/>
                      </a:endParaRPr>
                    </a:p>
                  </a:txBody>
                  <a:tcPr anchor="ctr">
                    <a:solidFill>
                      <a:schemeClr val="accent6">
                        <a:lumMod val="60000"/>
                        <a:lumOff val="40000"/>
                      </a:schemeClr>
                    </a:solidFill>
                  </a:tcPr>
                </a:tc>
                <a:tc>
                  <a:txBody>
                    <a:bodyPr/>
                    <a:lstStyle/>
                    <a:p>
                      <a:pPr algn="ctr"/>
                      <a:r>
                        <a:rPr lang="en-US" sz="1600" b="1" dirty="0" smtClean="0">
                          <a:latin typeface="Arial" panose="020B0604020202020204" pitchFamily="34" charset="0"/>
                          <a:cs typeface="Arial" panose="020B0604020202020204" pitchFamily="34" charset="0"/>
                        </a:rPr>
                        <a:t>28</a:t>
                      </a:r>
                      <a:endParaRPr lang="en-US" sz="1600" b="1" dirty="0">
                        <a:latin typeface="Arial" panose="020B0604020202020204" pitchFamily="34" charset="0"/>
                        <a:cs typeface="Arial" panose="020B0604020202020204" pitchFamily="34" charset="0"/>
                      </a:endParaRPr>
                    </a:p>
                  </a:txBody>
                  <a:tcPr anchor="ctr">
                    <a:solidFill>
                      <a:schemeClr val="accent6">
                        <a:lumMod val="60000"/>
                        <a:lumOff val="40000"/>
                      </a:schemeClr>
                    </a:solidFill>
                  </a:tcPr>
                </a:tc>
                <a:tc>
                  <a:txBody>
                    <a:bodyPr/>
                    <a:lstStyle/>
                    <a:p>
                      <a:pPr algn="ctr"/>
                      <a:r>
                        <a:rPr lang="en-US" sz="1600" b="1" dirty="0" smtClean="0">
                          <a:latin typeface="Arial" panose="020B0604020202020204" pitchFamily="34" charset="0"/>
                          <a:cs typeface="Arial" panose="020B0604020202020204" pitchFamily="34" charset="0"/>
                        </a:rPr>
                        <a:t>341</a:t>
                      </a:r>
                      <a:endParaRPr lang="en-US" sz="1600" b="1" dirty="0">
                        <a:latin typeface="Arial" panose="020B0604020202020204" pitchFamily="34" charset="0"/>
                        <a:cs typeface="Arial" panose="020B0604020202020204" pitchFamily="34" charset="0"/>
                      </a:endParaRPr>
                    </a:p>
                  </a:txBody>
                  <a:tcPr anchor="ctr">
                    <a:solidFill>
                      <a:schemeClr val="accent6">
                        <a:lumMod val="60000"/>
                        <a:lumOff val="40000"/>
                      </a:schemeClr>
                    </a:solidFill>
                  </a:tcPr>
                </a:tc>
                <a:tc>
                  <a:txBody>
                    <a:bodyPr/>
                    <a:lstStyle/>
                    <a:p>
                      <a:pPr algn="ctr"/>
                      <a:r>
                        <a:rPr lang="en-US" sz="1600" b="1" dirty="0" smtClean="0">
                          <a:latin typeface="Arial" panose="020B0604020202020204" pitchFamily="34" charset="0"/>
                          <a:cs typeface="Arial" panose="020B0604020202020204" pitchFamily="34" charset="0"/>
                        </a:rPr>
                        <a:t>125</a:t>
                      </a:r>
                      <a:endParaRPr lang="en-US" sz="1600" b="1" dirty="0">
                        <a:latin typeface="Arial" panose="020B0604020202020204" pitchFamily="34" charset="0"/>
                        <a:cs typeface="Arial" panose="020B0604020202020204" pitchFamily="34" charset="0"/>
                      </a:endParaRPr>
                    </a:p>
                  </a:txBody>
                  <a:tcPr anchor="ctr">
                    <a:solidFill>
                      <a:schemeClr val="accent6">
                        <a:lumMod val="60000"/>
                        <a:lumOff val="40000"/>
                      </a:schemeClr>
                    </a:solidFill>
                  </a:tcPr>
                </a:tc>
                <a:tc>
                  <a:txBody>
                    <a:bodyPr/>
                    <a:lstStyle/>
                    <a:p>
                      <a:pPr algn="ctr"/>
                      <a:r>
                        <a:rPr lang="en-US" sz="1600" b="1" dirty="0" smtClean="0">
                          <a:latin typeface="Arial" panose="020B0604020202020204" pitchFamily="34" charset="0"/>
                          <a:cs typeface="Arial" panose="020B0604020202020204" pitchFamily="34" charset="0"/>
                        </a:rPr>
                        <a:t>69</a:t>
                      </a:r>
                      <a:endParaRPr lang="en-US" sz="1600" b="1" dirty="0">
                        <a:latin typeface="Arial" panose="020B0604020202020204" pitchFamily="34" charset="0"/>
                        <a:cs typeface="Arial" panose="020B0604020202020204" pitchFamily="34" charset="0"/>
                      </a:endParaRPr>
                    </a:p>
                  </a:txBody>
                  <a:tcPr anchor="ctr">
                    <a:solidFill>
                      <a:schemeClr val="accent6">
                        <a:lumMod val="60000"/>
                        <a:lumOff val="40000"/>
                      </a:schemeClr>
                    </a:solidFill>
                  </a:tcPr>
                </a:tc>
                <a:tc>
                  <a:txBody>
                    <a:bodyPr/>
                    <a:lstStyle/>
                    <a:p>
                      <a:pPr algn="ctr"/>
                      <a:r>
                        <a:rPr lang="en-US" sz="1600" b="1" dirty="0" smtClean="0">
                          <a:latin typeface="Arial" panose="020B0604020202020204" pitchFamily="34" charset="0"/>
                          <a:cs typeface="Arial" panose="020B0604020202020204" pitchFamily="34" charset="0"/>
                        </a:rPr>
                        <a:t>4</a:t>
                      </a:r>
                      <a:endParaRPr lang="en-US" sz="1600" b="1" dirty="0">
                        <a:latin typeface="Arial" panose="020B0604020202020204" pitchFamily="34" charset="0"/>
                        <a:cs typeface="Arial" panose="020B0604020202020204" pitchFamily="34" charset="0"/>
                      </a:endParaRPr>
                    </a:p>
                  </a:txBody>
                  <a:tcPr anchor="ctr">
                    <a:solidFill>
                      <a:schemeClr val="accent6">
                        <a:lumMod val="60000"/>
                        <a:lumOff val="40000"/>
                      </a:schemeClr>
                    </a:solidFill>
                  </a:tcPr>
                </a:tc>
                <a:tc>
                  <a:txBody>
                    <a:bodyPr/>
                    <a:lstStyle/>
                    <a:p>
                      <a:pPr algn="ctr"/>
                      <a:r>
                        <a:rPr lang="en-US" sz="1600" b="1" dirty="0" smtClean="0">
                          <a:latin typeface="Arial" panose="020B0604020202020204" pitchFamily="34" charset="0"/>
                          <a:cs typeface="Arial" panose="020B0604020202020204" pitchFamily="34" charset="0"/>
                        </a:rPr>
                        <a:t>29</a:t>
                      </a:r>
                      <a:endParaRPr lang="en-US" sz="1600" b="1" dirty="0">
                        <a:latin typeface="Arial" panose="020B0604020202020204" pitchFamily="34" charset="0"/>
                        <a:cs typeface="Arial" panose="020B0604020202020204" pitchFamily="34" charset="0"/>
                      </a:endParaRPr>
                    </a:p>
                  </a:txBody>
                  <a:tcPr anchor="ctr">
                    <a:solidFill>
                      <a:schemeClr val="accent6">
                        <a:lumMod val="60000"/>
                        <a:lumOff val="40000"/>
                      </a:schemeClr>
                    </a:solidFill>
                  </a:tcPr>
                </a:tc>
                <a:tc>
                  <a:txBody>
                    <a:bodyPr/>
                    <a:lstStyle/>
                    <a:p>
                      <a:pPr algn="ctr"/>
                      <a:r>
                        <a:rPr lang="en-US" sz="1600" b="1" dirty="0" smtClean="0">
                          <a:latin typeface="Arial" panose="020B0604020202020204" pitchFamily="34" charset="0"/>
                          <a:cs typeface="Arial" panose="020B0604020202020204" pitchFamily="34" charset="0"/>
                        </a:rPr>
                        <a:t>0</a:t>
                      </a:r>
                      <a:endParaRPr lang="en-US" sz="1600" b="1" dirty="0">
                        <a:latin typeface="Arial" panose="020B0604020202020204" pitchFamily="34" charset="0"/>
                        <a:cs typeface="Arial" panose="020B0604020202020204" pitchFamily="34" charset="0"/>
                      </a:endParaRPr>
                    </a:p>
                  </a:txBody>
                  <a:tcPr anchor="ctr">
                    <a:solidFill>
                      <a:schemeClr val="accent6">
                        <a:lumMod val="60000"/>
                        <a:lumOff val="40000"/>
                      </a:schemeClr>
                    </a:solidFill>
                  </a:tcPr>
                </a:tc>
                <a:tc>
                  <a:txBody>
                    <a:bodyPr/>
                    <a:lstStyle/>
                    <a:p>
                      <a:pPr algn="ctr"/>
                      <a:r>
                        <a:rPr lang="en-US" sz="1600" b="1" dirty="0" smtClean="0">
                          <a:latin typeface="Arial" panose="020B0604020202020204" pitchFamily="34" charset="0"/>
                          <a:cs typeface="Arial" panose="020B0604020202020204" pitchFamily="34" charset="0"/>
                        </a:rPr>
                        <a:t>5</a:t>
                      </a:r>
                      <a:endParaRPr lang="en-US" sz="1600" b="1" dirty="0">
                        <a:latin typeface="Arial" panose="020B0604020202020204" pitchFamily="34" charset="0"/>
                        <a:cs typeface="Arial" panose="020B0604020202020204" pitchFamily="34" charset="0"/>
                      </a:endParaRPr>
                    </a:p>
                  </a:txBody>
                  <a:tcPr anchor="ctr">
                    <a:solidFill>
                      <a:schemeClr val="accent6">
                        <a:lumMod val="60000"/>
                        <a:lumOff val="40000"/>
                      </a:schemeClr>
                    </a:solidFill>
                  </a:tcPr>
                </a:tc>
                <a:tc>
                  <a:txBody>
                    <a:bodyPr/>
                    <a:lstStyle/>
                    <a:p>
                      <a:pPr algn="ctr"/>
                      <a:r>
                        <a:rPr lang="en-US" sz="1600" b="1" dirty="0" smtClean="0">
                          <a:latin typeface="Arial" panose="020B0604020202020204" pitchFamily="34" charset="0"/>
                          <a:cs typeface="Arial" panose="020B0604020202020204" pitchFamily="34" charset="0"/>
                        </a:rPr>
                        <a:t>3</a:t>
                      </a:r>
                      <a:endParaRPr lang="en-US" sz="1600" b="1" dirty="0">
                        <a:latin typeface="Arial" panose="020B0604020202020204" pitchFamily="34" charset="0"/>
                        <a:cs typeface="Arial" panose="020B0604020202020204" pitchFamily="34" charset="0"/>
                      </a:endParaRPr>
                    </a:p>
                  </a:txBody>
                  <a:tcPr anchor="ctr">
                    <a:solidFill>
                      <a:schemeClr val="accent6">
                        <a:lumMod val="60000"/>
                        <a:lumOff val="40000"/>
                      </a:schemeClr>
                    </a:solidFill>
                  </a:tcPr>
                </a:tc>
                <a:tc>
                  <a:txBody>
                    <a:bodyPr/>
                    <a:lstStyle/>
                    <a:p>
                      <a:pPr algn="ctr"/>
                      <a:r>
                        <a:rPr lang="en-US" sz="1600" b="1" dirty="0" smtClean="0">
                          <a:latin typeface="Arial" panose="020B0604020202020204" pitchFamily="34" charset="0"/>
                          <a:cs typeface="Arial" panose="020B0604020202020204" pitchFamily="34" charset="0"/>
                        </a:rPr>
                        <a:t>1</a:t>
                      </a:r>
                      <a:endParaRPr lang="en-US" sz="1600" b="1" dirty="0">
                        <a:latin typeface="Arial" panose="020B0604020202020204" pitchFamily="34" charset="0"/>
                        <a:cs typeface="Arial" panose="020B0604020202020204" pitchFamily="34" charset="0"/>
                      </a:endParaRPr>
                    </a:p>
                  </a:txBody>
                  <a:tcPr anchor="ctr">
                    <a:solidFill>
                      <a:schemeClr val="accent6">
                        <a:lumMod val="60000"/>
                        <a:lumOff val="40000"/>
                      </a:schemeClr>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14983530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533400" y="95250"/>
            <a:ext cx="8229600" cy="228600"/>
          </a:xfrm>
        </p:spPr>
        <p:txBody>
          <a:bodyPr>
            <a:noAutofit/>
          </a:bodyPr>
          <a:lstStyle/>
          <a:p>
            <a:r>
              <a:rPr lang="en-US" sz="2000" b="1" dirty="0" smtClean="0">
                <a:latin typeface="Arial" panose="020B0604020202020204" pitchFamily="34" charset="0"/>
                <a:cs typeface="Arial" panose="020B0604020202020204" pitchFamily="34" charset="0"/>
              </a:rPr>
              <a:t>LABOUR RELATIONS CASES  </a:t>
            </a:r>
          </a:p>
        </p:txBody>
      </p:sp>
      <p:graphicFrame>
        <p:nvGraphicFramePr>
          <p:cNvPr id="3" name="Table 2"/>
          <p:cNvGraphicFramePr>
            <a:graphicFrameLocks noGrp="1"/>
          </p:cNvGraphicFramePr>
          <p:nvPr>
            <p:extLst>
              <p:ext uri="{D42A27DB-BD31-4B8C-83A1-F6EECF244321}">
                <p14:modId xmlns:p14="http://schemas.microsoft.com/office/powerpoint/2010/main" xmlns="" val="861546653"/>
              </p:ext>
            </p:extLst>
          </p:nvPr>
        </p:nvGraphicFramePr>
        <p:xfrm>
          <a:off x="409432" y="395268"/>
          <a:ext cx="8353568" cy="5171166"/>
        </p:xfrm>
        <a:graphic>
          <a:graphicData uri="http://schemas.openxmlformats.org/drawingml/2006/table">
            <a:tbl>
              <a:tblPr firstRow="1" bandRow="1"/>
              <a:tblGrid>
                <a:gridCol w="1214777">
                  <a:extLst>
                    <a:ext uri="{9D8B030D-6E8A-4147-A177-3AD203B41FA5}">
                      <a16:colId xmlns:a16="http://schemas.microsoft.com/office/drawing/2014/main" xmlns="" val="20000"/>
                    </a:ext>
                  </a:extLst>
                </a:gridCol>
                <a:gridCol w="731064">
                  <a:extLst>
                    <a:ext uri="{9D8B030D-6E8A-4147-A177-3AD203B41FA5}">
                      <a16:colId xmlns:a16="http://schemas.microsoft.com/office/drawing/2014/main" xmlns="" val="20001"/>
                    </a:ext>
                  </a:extLst>
                </a:gridCol>
                <a:gridCol w="928254">
                  <a:extLst>
                    <a:ext uri="{9D8B030D-6E8A-4147-A177-3AD203B41FA5}">
                      <a16:colId xmlns:a16="http://schemas.microsoft.com/office/drawing/2014/main" xmlns="" val="20002"/>
                    </a:ext>
                  </a:extLst>
                </a:gridCol>
                <a:gridCol w="1346455">
                  <a:extLst>
                    <a:ext uri="{9D8B030D-6E8A-4147-A177-3AD203B41FA5}">
                      <a16:colId xmlns:a16="http://schemas.microsoft.com/office/drawing/2014/main" xmlns="" val="20003"/>
                    </a:ext>
                  </a:extLst>
                </a:gridCol>
                <a:gridCol w="1257427">
                  <a:extLst>
                    <a:ext uri="{9D8B030D-6E8A-4147-A177-3AD203B41FA5}">
                      <a16:colId xmlns:a16="http://schemas.microsoft.com/office/drawing/2014/main" xmlns="" val="20004"/>
                    </a:ext>
                  </a:extLst>
                </a:gridCol>
                <a:gridCol w="818191">
                  <a:extLst>
                    <a:ext uri="{9D8B030D-6E8A-4147-A177-3AD203B41FA5}">
                      <a16:colId xmlns:a16="http://schemas.microsoft.com/office/drawing/2014/main" xmlns="" val="20005"/>
                    </a:ext>
                  </a:extLst>
                </a:gridCol>
                <a:gridCol w="900545">
                  <a:extLst>
                    <a:ext uri="{9D8B030D-6E8A-4147-A177-3AD203B41FA5}">
                      <a16:colId xmlns:a16="http://schemas.microsoft.com/office/drawing/2014/main" xmlns="" val="20006"/>
                    </a:ext>
                  </a:extLst>
                </a:gridCol>
                <a:gridCol w="1156855">
                  <a:extLst>
                    <a:ext uri="{9D8B030D-6E8A-4147-A177-3AD203B41FA5}">
                      <a16:colId xmlns:a16="http://schemas.microsoft.com/office/drawing/2014/main" xmlns="" val="20007"/>
                    </a:ext>
                  </a:extLst>
                </a:gridCol>
              </a:tblGrid>
              <a:tr h="234794">
                <a:tc gridSpan="4">
                  <a:txBody>
                    <a:bodyPr/>
                    <a:lstStyle/>
                    <a:p>
                      <a:pPr algn="ctr"/>
                      <a:r>
                        <a:rPr lang="en-US" sz="1200" b="1" dirty="0" smtClean="0">
                          <a:solidFill>
                            <a:schemeClr val="tx1"/>
                          </a:solidFill>
                          <a:latin typeface="Arial" panose="020B0604020202020204" pitchFamily="34" charset="0"/>
                          <a:cs typeface="Arial" panose="020B0604020202020204" pitchFamily="34" charset="0"/>
                        </a:rPr>
                        <a:t>2018/19</a:t>
                      </a:r>
                      <a:endParaRPr lang="en-US" sz="1200" b="1" dirty="0">
                        <a:solidFill>
                          <a:schemeClr val="tx1"/>
                        </a:solidFill>
                        <a:latin typeface="Arial" panose="020B0604020202020204" pitchFamily="34" charset="0"/>
                        <a:cs typeface="Arial" panose="020B0604020202020204" pitchFamily="34" charset="0"/>
                      </a:endParaRPr>
                    </a:p>
                  </a:txBody>
                  <a:tcPr marL="91439" marR="91439" marT="45697" marB="4569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algn="ctr"/>
                      <a:endParaRPr lang="en-US" sz="1200" b="1" dirty="0">
                        <a:solidFill>
                          <a:schemeClr val="tx1"/>
                        </a:solidFill>
                        <a:latin typeface="Arial" panose="020B0604020202020204" pitchFamily="34" charset="0"/>
                        <a:cs typeface="Arial" panose="020B0604020202020204" pitchFamily="34" charset="0"/>
                      </a:endParaRPr>
                    </a:p>
                  </a:txBody>
                  <a:tcPr marL="91439" marR="91439" marT="45697" marB="4569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algn="ctr"/>
                      <a:endParaRPr lang="en-US" sz="1200" b="1" dirty="0">
                        <a:solidFill>
                          <a:schemeClr val="tx1"/>
                        </a:solidFill>
                        <a:latin typeface="Arial" panose="020B0604020202020204" pitchFamily="34" charset="0"/>
                        <a:cs typeface="Arial" panose="020B0604020202020204" pitchFamily="34" charset="0"/>
                      </a:endParaRPr>
                    </a:p>
                  </a:txBody>
                  <a:tcPr marL="91439" marR="91439" marT="45697" marB="4569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algn="ctr"/>
                      <a:endParaRPr lang="en-US" sz="1200" b="1" dirty="0">
                        <a:solidFill>
                          <a:schemeClr val="tx1"/>
                        </a:solidFill>
                        <a:latin typeface="Arial" panose="020B0604020202020204" pitchFamily="34" charset="0"/>
                        <a:cs typeface="Arial" panose="020B0604020202020204" pitchFamily="34" charset="0"/>
                      </a:endParaRPr>
                    </a:p>
                  </a:txBody>
                  <a:tcPr marL="91439" marR="91439" marT="45697" marB="4569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gridSpan="4">
                  <a:txBody>
                    <a:bodyPr/>
                    <a:lstStyle/>
                    <a:p>
                      <a:pPr algn="ctr"/>
                      <a:r>
                        <a:rPr lang="en-US" sz="1200" b="1" dirty="0" smtClean="0">
                          <a:solidFill>
                            <a:schemeClr val="tx1"/>
                          </a:solidFill>
                          <a:latin typeface="Arial" panose="020B0604020202020204" pitchFamily="34" charset="0"/>
                          <a:cs typeface="Arial" panose="020B0604020202020204" pitchFamily="34" charset="0"/>
                        </a:rPr>
                        <a:t>2019/20</a:t>
                      </a:r>
                      <a:endParaRPr lang="en-US" sz="1200" b="1" dirty="0">
                        <a:solidFill>
                          <a:schemeClr val="tx1"/>
                        </a:solidFill>
                        <a:latin typeface="Arial" panose="020B0604020202020204" pitchFamily="34" charset="0"/>
                        <a:cs typeface="Arial" panose="020B0604020202020204" pitchFamily="34" charset="0"/>
                      </a:endParaRPr>
                    </a:p>
                  </a:txBody>
                  <a:tcPr marL="91439" marR="91439" marT="45697" marB="45697" anchor="b">
                    <a:lnL w="1270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algn="ctr"/>
                      <a:endParaRPr lang="en-US" sz="1200" b="1" dirty="0">
                        <a:solidFill>
                          <a:schemeClr val="tx1"/>
                        </a:solidFill>
                        <a:latin typeface="Arial" panose="020B0604020202020204" pitchFamily="34" charset="0"/>
                        <a:cs typeface="Arial" panose="020B0604020202020204" pitchFamily="34" charset="0"/>
                      </a:endParaRPr>
                    </a:p>
                  </a:txBody>
                  <a:tcPr marL="91439" marR="91439" marT="45697" marB="4569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algn="ctr"/>
                      <a:endParaRPr lang="en-US" sz="1200" b="1" dirty="0">
                        <a:solidFill>
                          <a:schemeClr val="tx1"/>
                        </a:solidFill>
                        <a:latin typeface="Arial" panose="020B0604020202020204" pitchFamily="34" charset="0"/>
                        <a:cs typeface="Arial" panose="020B0604020202020204" pitchFamily="34" charset="0"/>
                      </a:endParaRPr>
                    </a:p>
                  </a:txBody>
                  <a:tcPr marL="91439" marR="91439" marT="45697" marB="4569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algn="ctr"/>
                      <a:endParaRPr lang="en-US" sz="1200" b="1" dirty="0">
                        <a:solidFill>
                          <a:schemeClr val="tx1"/>
                        </a:solidFill>
                        <a:latin typeface="Arial" panose="020B0604020202020204" pitchFamily="34" charset="0"/>
                        <a:cs typeface="Arial" panose="020B0604020202020204" pitchFamily="34" charset="0"/>
                      </a:endParaRPr>
                    </a:p>
                  </a:txBody>
                  <a:tcPr marL="91439" marR="91439" marT="45697" marB="45697" anchor="b">
                    <a:lnL w="1270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502898">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1" dirty="0" smtClean="0">
                          <a:solidFill>
                            <a:schemeClr val="tx1"/>
                          </a:solidFill>
                          <a:latin typeface="Arial" panose="020B0604020202020204" pitchFamily="34" charset="0"/>
                          <a:cs typeface="Arial" panose="020B0604020202020204" pitchFamily="34" charset="0"/>
                        </a:rPr>
                        <a:t>Allegations</a:t>
                      </a:r>
                      <a:endParaRPr lang="en-US" sz="1200" b="1" dirty="0">
                        <a:solidFill>
                          <a:schemeClr val="tx1"/>
                        </a:solidFill>
                        <a:latin typeface="Arial" panose="020B0604020202020204" pitchFamily="34" charset="0"/>
                        <a:cs typeface="Arial" panose="020B0604020202020204" pitchFamily="34" charset="0"/>
                      </a:endParaRPr>
                    </a:p>
                  </a:txBody>
                  <a:tcPr marL="91439" marR="91439" marT="45697" marB="4569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a:r>
                        <a:rPr lang="en-US" sz="1200" b="1" dirty="0" smtClean="0">
                          <a:solidFill>
                            <a:schemeClr val="tx1"/>
                          </a:solidFill>
                          <a:latin typeface="Arial" panose="020B0604020202020204" pitchFamily="34" charset="0"/>
                          <a:cs typeface="Arial" panose="020B0604020202020204" pitchFamily="34" charset="0"/>
                        </a:rPr>
                        <a:t>Nu </a:t>
                      </a:r>
                    </a:p>
                    <a:p>
                      <a:pPr algn="ctr"/>
                      <a:r>
                        <a:rPr lang="en-US" sz="1200" b="1" dirty="0" smtClean="0">
                          <a:solidFill>
                            <a:schemeClr val="tx1"/>
                          </a:solidFill>
                          <a:latin typeface="Arial" panose="020B0604020202020204" pitchFamily="34" charset="0"/>
                          <a:cs typeface="Arial" panose="020B0604020202020204" pitchFamily="34" charset="0"/>
                        </a:rPr>
                        <a:t>of cases </a:t>
                      </a:r>
                      <a:endParaRPr lang="en-US" sz="1200" b="1" dirty="0">
                        <a:solidFill>
                          <a:schemeClr val="tx1"/>
                        </a:solidFill>
                        <a:latin typeface="Arial" panose="020B0604020202020204" pitchFamily="34" charset="0"/>
                        <a:cs typeface="Arial" panose="020B0604020202020204" pitchFamily="34" charset="0"/>
                      </a:endParaRPr>
                    </a:p>
                  </a:txBody>
                  <a:tcPr marL="91439" marR="91439" marT="45697" marB="4569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1" dirty="0" smtClean="0">
                          <a:solidFill>
                            <a:schemeClr val="tx1"/>
                          </a:solidFill>
                          <a:latin typeface="Arial" panose="020B0604020202020204" pitchFamily="34" charset="0"/>
                          <a:cs typeface="Arial" panose="020B0604020202020204" pitchFamily="34" charset="0"/>
                        </a:rPr>
                        <a:t>Status</a:t>
                      </a:r>
                      <a:endParaRPr lang="en-US" sz="1200" b="1" dirty="0">
                        <a:solidFill>
                          <a:schemeClr val="tx1"/>
                        </a:solidFill>
                        <a:latin typeface="Arial" panose="020B0604020202020204" pitchFamily="34" charset="0"/>
                        <a:cs typeface="Arial" panose="020B0604020202020204" pitchFamily="34" charset="0"/>
                      </a:endParaRPr>
                    </a:p>
                  </a:txBody>
                  <a:tcPr marL="91439" marR="91439" marT="45697" marB="4569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1" dirty="0" smtClean="0">
                          <a:solidFill>
                            <a:schemeClr val="tx1"/>
                          </a:solidFill>
                          <a:latin typeface="Arial" panose="020B0604020202020204" pitchFamily="34" charset="0"/>
                          <a:cs typeface="Arial" panose="020B0604020202020204" pitchFamily="34" charset="0"/>
                        </a:rPr>
                        <a:t>Outcome</a:t>
                      </a:r>
                      <a:endParaRPr lang="en-US" sz="1200" b="1" dirty="0">
                        <a:solidFill>
                          <a:schemeClr val="tx1"/>
                        </a:solidFill>
                        <a:latin typeface="Arial" panose="020B0604020202020204" pitchFamily="34" charset="0"/>
                        <a:cs typeface="Arial" panose="020B0604020202020204" pitchFamily="34" charset="0"/>
                      </a:endParaRPr>
                    </a:p>
                  </a:txBody>
                  <a:tcPr marL="91439" marR="91439" marT="45697" marB="4569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1" dirty="0" smtClean="0">
                          <a:solidFill>
                            <a:schemeClr val="tx1"/>
                          </a:solidFill>
                          <a:latin typeface="Arial" panose="020B0604020202020204" pitchFamily="34" charset="0"/>
                          <a:cs typeface="Arial" panose="020B0604020202020204" pitchFamily="34" charset="0"/>
                        </a:rPr>
                        <a:t>Allegations</a:t>
                      </a:r>
                      <a:endParaRPr lang="en-US" sz="1200" b="1" dirty="0">
                        <a:solidFill>
                          <a:schemeClr val="tx1"/>
                        </a:solidFill>
                        <a:latin typeface="Arial" panose="020B0604020202020204" pitchFamily="34" charset="0"/>
                        <a:cs typeface="Arial" panose="020B0604020202020204" pitchFamily="34" charset="0"/>
                      </a:endParaRPr>
                    </a:p>
                  </a:txBody>
                  <a:tcPr marL="91439" marR="91439" marT="45697" marB="4569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algn="ctr"/>
                      <a:r>
                        <a:rPr lang="en-US" sz="1200" b="1" dirty="0" smtClean="0">
                          <a:solidFill>
                            <a:schemeClr val="tx1"/>
                          </a:solidFill>
                          <a:latin typeface="Arial" panose="020B0604020202020204" pitchFamily="34" charset="0"/>
                          <a:cs typeface="Arial" panose="020B0604020202020204" pitchFamily="34" charset="0"/>
                        </a:rPr>
                        <a:t>Nu </a:t>
                      </a:r>
                    </a:p>
                    <a:p>
                      <a:pPr algn="ctr"/>
                      <a:r>
                        <a:rPr lang="en-US" sz="1200" b="1" dirty="0" smtClean="0">
                          <a:solidFill>
                            <a:schemeClr val="tx1"/>
                          </a:solidFill>
                          <a:latin typeface="Arial" panose="020B0604020202020204" pitchFamily="34" charset="0"/>
                          <a:cs typeface="Arial" panose="020B0604020202020204" pitchFamily="34" charset="0"/>
                        </a:rPr>
                        <a:t>of cases </a:t>
                      </a:r>
                      <a:endParaRPr lang="en-US" sz="1200" b="1" dirty="0">
                        <a:solidFill>
                          <a:schemeClr val="tx1"/>
                        </a:solidFill>
                        <a:latin typeface="Arial" panose="020B0604020202020204" pitchFamily="34" charset="0"/>
                        <a:cs typeface="Arial" panose="020B0604020202020204" pitchFamily="34" charset="0"/>
                      </a:endParaRPr>
                    </a:p>
                  </a:txBody>
                  <a:tcPr marL="91439" marR="91439" marT="45697" marB="4569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1" dirty="0" smtClean="0">
                          <a:solidFill>
                            <a:schemeClr val="tx1"/>
                          </a:solidFill>
                          <a:latin typeface="Arial" panose="020B0604020202020204" pitchFamily="34" charset="0"/>
                          <a:cs typeface="Arial" panose="020B0604020202020204" pitchFamily="34" charset="0"/>
                        </a:rPr>
                        <a:t>Status</a:t>
                      </a:r>
                      <a:endParaRPr lang="en-US" sz="1200" b="1" dirty="0">
                        <a:solidFill>
                          <a:schemeClr val="tx1"/>
                        </a:solidFill>
                        <a:latin typeface="Arial" panose="020B0604020202020204" pitchFamily="34" charset="0"/>
                        <a:cs typeface="Arial" panose="020B0604020202020204" pitchFamily="34" charset="0"/>
                      </a:endParaRPr>
                    </a:p>
                  </a:txBody>
                  <a:tcPr marL="91439" marR="91439" marT="45697" marB="4569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1" dirty="0" smtClean="0">
                          <a:solidFill>
                            <a:schemeClr val="tx1"/>
                          </a:solidFill>
                          <a:latin typeface="Arial" panose="020B0604020202020204" pitchFamily="34" charset="0"/>
                          <a:cs typeface="Arial" panose="020B0604020202020204" pitchFamily="34" charset="0"/>
                        </a:rPr>
                        <a:t>Outcome</a:t>
                      </a:r>
                      <a:endParaRPr lang="en-US" sz="1200" b="1" dirty="0">
                        <a:solidFill>
                          <a:schemeClr val="tx1"/>
                        </a:solidFill>
                        <a:latin typeface="Arial" panose="020B0604020202020204" pitchFamily="34" charset="0"/>
                        <a:cs typeface="Arial" panose="020B0604020202020204" pitchFamily="34" charset="0"/>
                      </a:endParaRPr>
                    </a:p>
                  </a:txBody>
                  <a:tcPr marL="91439" marR="91439" marT="45697" marB="45697" anchor="b">
                    <a:lnL w="1270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1"/>
                  </a:ext>
                </a:extLst>
              </a:tr>
              <a:tr h="1228908">
                <a:tc>
                  <a:txBody>
                    <a:bodyPr/>
                    <a:lstStyle/>
                    <a:p>
                      <a:pPr marL="0" indent="0" algn="l">
                        <a:buFont typeface="Arial" pitchFamily="34" charset="0"/>
                        <a:buNone/>
                      </a:pPr>
                      <a:r>
                        <a:rPr lang="en-ZA" sz="1200" dirty="0" smtClean="0">
                          <a:solidFill>
                            <a:schemeClr val="tx1"/>
                          </a:solidFill>
                          <a:latin typeface="Arial" pitchFamily="34" charset="0"/>
                          <a:cs typeface="Arial" pitchFamily="34" charset="0"/>
                        </a:rPr>
                        <a:t>(Fraud</a:t>
                      </a:r>
                      <a:r>
                        <a:rPr lang="en-ZA" sz="1200" baseline="0" dirty="0" smtClean="0">
                          <a:solidFill>
                            <a:schemeClr val="tx1"/>
                          </a:solidFill>
                          <a:latin typeface="Arial" pitchFamily="34" charset="0"/>
                          <a:cs typeface="Arial" pitchFamily="34" charset="0"/>
                        </a:rPr>
                        <a:t> and corruption) </a:t>
                      </a:r>
                      <a:r>
                        <a:rPr lang="en-ZA" sz="1200" dirty="0" smtClean="0">
                          <a:solidFill>
                            <a:schemeClr val="tx1"/>
                          </a:solidFill>
                          <a:latin typeface="Arial" pitchFamily="34" charset="0"/>
                          <a:cs typeface="Arial" pitchFamily="34" charset="0"/>
                        </a:rPr>
                        <a:t>Soliciting a bribe from</a:t>
                      </a:r>
                      <a:r>
                        <a:rPr lang="en-ZA" sz="1200" baseline="0" dirty="0" smtClean="0">
                          <a:solidFill>
                            <a:schemeClr val="tx1"/>
                          </a:solidFill>
                          <a:latin typeface="Arial" pitchFamily="34" charset="0"/>
                          <a:cs typeface="Arial" pitchFamily="34" charset="0"/>
                        </a:rPr>
                        <a:t> foreign nationals </a:t>
                      </a:r>
                      <a:endParaRPr lang="en-ZA" sz="1200" dirty="0">
                        <a:solidFill>
                          <a:schemeClr val="tx1"/>
                        </a:solidFill>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indent="0" algn="l">
                        <a:buFont typeface="Arial" pitchFamily="34" charset="0"/>
                        <a:buNone/>
                      </a:pPr>
                      <a:r>
                        <a:rPr lang="en-ZA" sz="1200" dirty="0" smtClean="0">
                          <a:solidFill>
                            <a:schemeClr val="tx1"/>
                          </a:solidFill>
                          <a:latin typeface="Arial" pitchFamily="34" charset="0"/>
                          <a:cs typeface="Arial" pitchFamily="34" charset="0"/>
                        </a:rPr>
                        <a:t>1 case</a:t>
                      </a:r>
                      <a:r>
                        <a:rPr lang="en-ZA" sz="1200" baseline="0" dirty="0" smtClean="0">
                          <a:solidFill>
                            <a:schemeClr val="tx1"/>
                          </a:solidFill>
                          <a:latin typeface="Arial" pitchFamily="34" charset="0"/>
                          <a:cs typeface="Arial" pitchFamily="34" charset="0"/>
                        </a:rPr>
                        <a:t> </a:t>
                      </a: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indent="0" algn="l">
                        <a:buFont typeface="Arial" pitchFamily="34" charset="0"/>
                        <a:buNone/>
                      </a:pPr>
                      <a:r>
                        <a:rPr lang="en-ZA" sz="1200" dirty="0" smtClean="0">
                          <a:solidFill>
                            <a:schemeClr val="tx1"/>
                          </a:solidFill>
                          <a:latin typeface="Arial" pitchFamily="34" charset="0"/>
                          <a:cs typeface="Arial" pitchFamily="34" charset="0"/>
                        </a:rPr>
                        <a:t>1 finalised</a:t>
                      </a:r>
                      <a:r>
                        <a:rPr lang="en-ZA" sz="1200" baseline="0" dirty="0" smtClean="0">
                          <a:solidFill>
                            <a:schemeClr val="tx1"/>
                          </a:solidFill>
                          <a:latin typeface="Arial" pitchFamily="34" charset="0"/>
                          <a:cs typeface="Arial" pitchFamily="34" charset="0"/>
                        </a:rPr>
                        <a:t> </a:t>
                      </a: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indent="0" algn="l">
                        <a:buFont typeface="Arial" pitchFamily="34" charset="0"/>
                        <a:buNone/>
                      </a:pPr>
                      <a:r>
                        <a:rPr lang="en-ZA" sz="1200" dirty="0" smtClean="0">
                          <a:solidFill>
                            <a:schemeClr val="tx1"/>
                          </a:solidFill>
                          <a:latin typeface="Arial" pitchFamily="34" charset="0"/>
                          <a:cs typeface="Arial" pitchFamily="34" charset="0"/>
                        </a:rPr>
                        <a:t>Dismissal</a:t>
                      </a:r>
                      <a:r>
                        <a:rPr lang="en-ZA" sz="1200" baseline="0" dirty="0" smtClean="0">
                          <a:solidFill>
                            <a:schemeClr val="tx1"/>
                          </a:solidFill>
                          <a:latin typeface="Arial" pitchFamily="34" charset="0"/>
                          <a:cs typeface="Arial" pitchFamily="34" charset="0"/>
                        </a:rPr>
                        <a:t> = 01 </a:t>
                      </a:r>
                      <a:endParaRPr lang="en-ZA" sz="1200" dirty="0">
                        <a:solidFill>
                          <a:schemeClr val="tx1"/>
                        </a:solidFill>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indent="0" algn="l">
                        <a:buFont typeface="Arial" pitchFamily="34" charset="0"/>
                        <a:buNone/>
                      </a:pPr>
                      <a:r>
                        <a:rPr lang="en-ZA" sz="1200" dirty="0" smtClean="0">
                          <a:solidFill>
                            <a:schemeClr val="tx1"/>
                          </a:solidFill>
                          <a:latin typeface="Arial" pitchFamily="34" charset="0"/>
                          <a:cs typeface="Arial" pitchFamily="34" charset="0"/>
                        </a:rPr>
                        <a:t>(Fraud</a:t>
                      </a:r>
                      <a:r>
                        <a:rPr lang="en-ZA" sz="1200" baseline="0" dirty="0" smtClean="0">
                          <a:solidFill>
                            <a:schemeClr val="tx1"/>
                          </a:solidFill>
                          <a:latin typeface="Arial" pitchFamily="34" charset="0"/>
                          <a:cs typeface="Arial" pitchFamily="34" charset="0"/>
                        </a:rPr>
                        <a:t> and corruption) </a:t>
                      </a:r>
                      <a:r>
                        <a:rPr lang="en-ZA" sz="1200" dirty="0" smtClean="0">
                          <a:solidFill>
                            <a:schemeClr val="tx1"/>
                          </a:solidFill>
                          <a:latin typeface="Arial" pitchFamily="34" charset="0"/>
                          <a:cs typeface="Arial" pitchFamily="34" charset="0"/>
                        </a:rPr>
                        <a:t>Soliciting a bribe from</a:t>
                      </a:r>
                      <a:r>
                        <a:rPr lang="en-ZA" sz="1200" baseline="0" dirty="0" smtClean="0">
                          <a:solidFill>
                            <a:schemeClr val="tx1"/>
                          </a:solidFill>
                          <a:latin typeface="Arial" pitchFamily="34" charset="0"/>
                          <a:cs typeface="Arial" pitchFamily="34" charset="0"/>
                        </a:rPr>
                        <a:t> foreign nationals </a:t>
                      </a:r>
                      <a:endParaRPr lang="en-ZA" sz="1200" dirty="0" smtClean="0">
                        <a:solidFill>
                          <a:schemeClr val="tx1"/>
                        </a:solidFill>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indent="0" algn="l">
                        <a:buFont typeface="Arial" pitchFamily="34" charset="0"/>
                        <a:buNone/>
                      </a:pPr>
                      <a:r>
                        <a:rPr lang="en-ZA" sz="1200" dirty="0" smtClean="0">
                          <a:solidFill>
                            <a:schemeClr val="tx1"/>
                          </a:solidFill>
                          <a:latin typeface="Arial" pitchFamily="34" charset="0"/>
                          <a:cs typeface="Arial" pitchFamily="34" charset="0"/>
                        </a:rPr>
                        <a:t>1 case </a:t>
                      </a:r>
                      <a:endParaRPr lang="en-ZA" sz="1200" dirty="0">
                        <a:solidFill>
                          <a:schemeClr val="tx1"/>
                        </a:solidFill>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indent="0" algn="l">
                        <a:buFont typeface="Arial" pitchFamily="34" charset="0"/>
                        <a:buNone/>
                      </a:pPr>
                      <a:r>
                        <a:rPr lang="en-ZA" sz="1200" dirty="0" smtClean="0">
                          <a:solidFill>
                            <a:schemeClr val="tx1"/>
                          </a:solidFill>
                          <a:latin typeface="Arial" pitchFamily="34" charset="0"/>
                          <a:cs typeface="Arial" pitchFamily="34" charset="0"/>
                        </a:rPr>
                        <a:t>Finalised </a:t>
                      </a:r>
                      <a:endParaRPr lang="en-ZA" sz="1200" dirty="0">
                        <a:solidFill>
                          <a:schemeClr val="tx1"/>
                        </a:solidFill>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indent="0" algn="l">
                        <a:buFont typeface="Arial" pitchFamily="34" charset="0"/>
                        <a:buNone/>
                      </a:pPr>
                      <a:r>
                        <a:rPr lang="en-ZA" sz="1200" dirty="0" smtClean="0">
                          <a:solidFill>
                            <a:schemeClr val="tx1"/>
                          </a:solidFill>
                          <a:latin typeface="Arial" pitchFamily="34" charset="0"/>
                          <a:cs typeface="Arial" pitchFamily="34" charset="0"/>
                        </a:rPr>
                        <a:t>Three months salary suspension</a:t>
                      </a:r>
                      <a:r>
                        <a:rPr lang="en-ZA" sz="1200" baseline="0" dirty="0" smtClean="0">
                          <a:solidFill>
                            <a:schemeClr val="tx1"/>
                          </a:solidFill>
                          <a:latin typeface="Arial" pitchFamily="34" charset="0"/>
                          <a:cs typeface="Arial" pitchFamily="34" charset="0"/>
                        </a:rPr>
                        <a:t> = 01</a:t>
                      </a:r>
                      <a:endParaRPr lang="en-ZA" sz="1200" dirty="0">
                        <a:solidFill>
                          <a:schemeClr val="tx1"/>
                        </a:solidFill>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2"/>
                  </a:ext>
                </a:extLst>
              </a:tr>
              <a:tr h="502888">
                <a:tc>
                  <a:txBody>
                    <a:bodyPr/>
                    <a:lstStyle/>
                    <a:p>
                      <a:r>
                        <a:rPr lang="en-ZA" sz="1200" dirty="0" smtClean="0">
                          <a:latin typeface="Arial" pitchFamily="34" charset="0"/>
                          <a:cs typeface="Arial" pitchFamily="34" charset="0"/>
                        </a:rPr>
                        <a:t>Irregular</a:t>
                      </a:r>
                      <a:r>
                        <a:rPr lang="en-ZA" sz="1200" baseline="0" dirty="0" smtClean="0">
                          <a:latin typeface="Arial" pitchFamily="34" charset="0"/>
                          <a:cs typeface="Arial" pitchFamily="34" charset="0"/>
                        </a:rPr>
                        <a:t> birth registration </a:t>
                      </a:r>
                      <a:endParaRPr lang="en-ZA" sz="1200" dirty="0">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ZA" sz="1200" dirty="0" smtClean="0">
                          <a:latin typeface="Arial" pitchFamily="34" charset="0"/>
                          <a:cs typeface="Arial" pitchFamily="34" charset="0"/>
                        </a:rPr>
                        <a:t>1 cases </a:t>
                      </a:r>
                      <a:endParaRPr lang="en-ZA" sz="1200" dirty="0">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ZA" sz="1200" dirty="0" smtClean="0">
                          <a:latin typeface="Arial" pitchFamily="34" charset="0"/>
                          <a:cs typeface="Arial" pitchFamily="34" charset="0"/>
                        </a:rPr>
                        <a:t>1 case</a:t>
                      </a:r>
                      <a:r>
                        <a:rPr lang="en-ZA" sz="1200" baseline="0" dirty="0" smtClean="0">
                          <a:latin typeface="Arial" pitchFamily="34" charset="0"/>
                          <a:cs typeface="Arial" pitchFamily="34" charset="0"/>
                        </a:rPr>
                        <a:t> awaiting sanction</a:t>
                      </a:r>
                      <a:endParaRPr lang="en-ZA" sz="1200" dirty="0">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ZA" sz="1200" baseline="0" dirty="0" smtClean="0">
                          <a:latin typeface="Arial" pitchFamily="34" charset="0"/>
                          <a:cs typeface="Arial" pitchFamily="34" charset="0"/>
                        </a:rPr>
                        <a:t> Pending</a:t>
                      </a:r>
                      <a:endParaRPr lang="en-ZA" sz="1200" dirty="0">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indent="0" algn="l">
                        <a:buFont typeface="Arial" pitchFamily="34" charset="0"/>
                        <a:buNone/>
                      </a:pPr>
                      <a:r>
                        <a:rPr lang="en-ZA" sz="1200" dirty="0" smtClean="0">
                          <a:solidFill>
                            <a:schemeClr val="tx1"/>
                          </a:solidFill>
                          <a:latin typeface="Arial" pitchFamily="34" charset="0"/>
                          <a:cs typeface="Arial" pitchFamily="34" charset="0"/>
                        </a:rPr>
                        <a:t>Irregular birth registration (case carried</a:t>
                      </a:r>
                      <a:r>
                        <a:rPr lang="en-ZA" sz="1200" baseline="0" dirty="0" smtClean="0">
                          <a:solidFill>
                            <a:schemeClr val="tx1"/>
                          </a:solidFill>
                          <a:latin typeface="Arial" pitchFamily="34" charset="0"/>
                          <a:cs typeface="Arial" pitchFamily="34" charset="0"/>
                        </a:rPr>
                        <a:t> over to the next financial year)</a:t>
                      </a:r>
                      <a:r>
                        <a:rPr lang="en-ZA" sz="1200" dirty="0" smtClean="0">
                          <a:solidFill>
                            <a:schemeClr val="tx1"/>
                          </a:solidFill>
                          <a:latin typeface="Arial" pitchFamily="34" charset="0"/>
                          <a:cs typeface="Arial" pitchFamily="34" charset="0"/>
                        </a:rPr>
                        <a:t> </a:t>
                      </a:r>
                      <a:endParaRPr lang="en-ZA" sz="1200" dirty="0">
                        <a:solidFill>
                          <a:schemeClr val="tx1"/>
                        </a:solidFill>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indent="0">
                        <a:buFont typeface="Arial" pitchFamily="34" charset="0"/>
                        <a:buNone/>
                      </a:pPr>
                      <a:r>
                        <a:rPr lang="en-ZA" sz="1200" dirty="0" smtClean="0">
                          <a:solidFill>
                            <a:schemeClr val="tx1"/>
                          </a:solidFill>
                          <a:latin typeface="Arial" pitchFamily="34" charset="0"/>
                          <a:cs typeface="Arial" pitchFamily="34" charset="0"/>
                        </a:rPr>
                        <a:t>1 case </a:t>
                      </a:r>
                      <a:endParaRPr lang="en-ZA" sz="1200" dirty="0">
                        <a:solidFill>
                          <a:schemeClr val="tx1"/>
                        </a:solidFill>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indent="0">
                        <a:buFont typeface="Arial" pitchFamily="34" charset="0"/>
                        <a:buNone/>
                      </a:pPr>
                      <a:r>
                        <a:rPr lang="en-ZA" sz="1200" dirty="0" smtClean="0">
                          <a:solidFill>
                            <a:schemeClr val="tx1"/>
                          </a:solidFill>
                          <a:latin typeface="Arial" pitchFamily="34" charset="0"/>
                          <a:cs typeface="Arial" pitchFamily="34" charset="0"/>
                        </a:rPr>
                        <a:t>Awaiting chairperson's</a:t>
                      </a:r>
                      <a:r>
                        <a:rPr lang="en-ZA" sz="1200" baseline="0" dirty="0" smtClean="0">
                          <a:solidFill>
                            <a:schemeClr val="tx1"/>
                          </a:solidFill>
                          <a:latin typeface="Arial" pitchFamily="34" charset="0"/>
                          <a:cs typeface="Arial" pitchFamily="34" charset="0"/>
                        </a:rPr>
                        <a:t> sanction </a:t>
                      </a:r>
                      <a:endParaRPr lang="en-ZA" sz="1200" dirty="0">
                        <a:solidFill>
                          <a:schemeClr val="tx1"/>
                        </a:solidFill>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indent="0">
                        <a:buFont typeface="Arial" pitchFamily="34" charset="0"/>
                        <a:buNone/>
                      </a:pPr>
                      <a:r>
                        <a:rPr lang="en-ZA" sz="1200" dirty="0" smtClean="0">
                          <a:solidFill>
                            <a:schemeClr val="tx1"/>
                          </a:solidFill>
                          <a:latin typeface="Arial" pitchFamily="34" charset="0"/>
                          <a:cs typeface="Arial" pitchFamily="34" charset="0"/>
                        </a:rPr>
                        <a:t>Pending</a:t>
                      </a:r>
                      <a:endParaRPr lang="en-ZA" sz="1200" dirty="0">
                        <a:solidFill>
                          <a:schemeClr val="tx1"/>
                        </a:solidFill>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3"/>
                  </a:ext>
                </a:extLst>
              </a:tr>
              <a:tr h="790279">
                <a:tc>
                  <a:txBody>
                    <a:bodyPr/>
                    <a:lstStyle/>
                    <a:p>
                      <a:pPr marL="0" indent="0">
                        <a:buFont typeface="Arial" pitchFamily="34" charset="0"/>
                        <a:buNone/>
                      </a:pPr>
                      <a:r>
                        <a:rPr lang="en-ZA" sz="1200" dirty="0" smtClean="0">
                          <a:solidFill>
                            <a:schemeClr val="tx1"/>
                          </a:solidFill>
                          <a:latin typeface="Arial" pitchFamily="34" charset="0"/>
                          <a:cs typeface="Arial" pitchFamily="34" charset="0"/>
                        </a:rPr>
                        <a:t>Irregular processing of</a:t>
                      </a:r>
                      <a:r>
                        <a:rPr lang="en-ZA" sz="1200" baseline="0" dirty="0" smtClean="0">
                          <a:solidFill>
                            <a:schemeClr val="tx1"/>
                          </a:solidFill>
                          <a:latin typeface="Arial" pitchFamily="34" charset="0"/>
                          <a:cs typeface="Arial" pitchFamily="34" charset="0"/>
                        </a:rPr>
                        <a:t> movement of foreign nationals </a:t>
                      </a:r>
                      <a:endParaRPr lang="en-ZA" sz="1200" dirty="0">
                        <a:solidFill>
                          <a:schemeClr val="tx1"/>
                        </a:solidFill>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indent="0">
                        <a:buFont typeface="Arial" pitchFamily="34" charset="0"/>
                        <a:buNone/>
                      </a:pPr>
                      <a:r>
                        <a:rPr lang="en-ZA" sz="1200" dirty="0" smtClean="0">
                          <a:solidFill>
                            <a:schemeClr val="tx1"/>
                          </a:solidFill>
                          <a:latin typeface="Arial" pitchFamily="34" charset="0"/>
                          <a:cs typeface="Arial" pitchFamily="34" charset="0"/>
                        </a:rPr>
                        <a:t>4 cases </a:t>
                      </a:r>
                      <a:endParaRPr lang="en-ZA" sz="1200" dirty="0">
                        <a:solidFill>
                          <a:schemeClr val="tx1"/>
                        </a:solidFill>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indent="0">
                        <a:buFont typeface="Arial" pitchFamily="34" charset="0"/>
                        <a:buNone/>
                      </a:pPr>
                      <a:r>
                        <a:rPr lang="en-ZA" sz="1200" baseline="0" dirty="0" smtClean="0">
                          <a:solidFill>
                            <a:schemeClr val="tx1"/>
                          </a:solidFill>
                          <a:latin typeface="Arial" pitchFamily="34" charset="0"/>
                          <a:cs typeface="Arial" pitchFamily="34" charset="0"/>
                        </a:rPr>
                        <a:t>4 finalised </a:t>
                      </a: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indent="0">
                        <a:buFont typeface="Arial" pitchFamily="34" charset="0"/>
                        <a:buNone/>
                      </a:pPr>
                      <a:r>
                        <a:rPr lang="en-ZA" sz="1200" dirty="0" smtClean="0">
                          <a:solidFill>
                            <a:schemeClr val="tx1"/>
                          </a:solidFill>
                          <a:latin typeface="Arial" pitchFamily="34" charset="0"/>
                          <a:cs typeface="Arial" pitchFamily="34" charset="0"/>
                        </a:rPr>
                        <a:t>Final written warning = 01, </a:t>
                      </a:r>
                      <a:r>
                        <a:rPr lang="en-ZA" sz="1200" baseline="0" dirty="0" smtClean="0">
                          <a:solidFill>
                            <a:schemeClr val="tx1"/>
                          </a:solidFill>
                          <a:latin typeface="Arial" pitchFamily="34" charset="0"/>
                          <a:cs typeface="Arial" pitchFamily="34" charset="0"/>
                        </a:rPr>
                        <a:t>Not </a:t>
                      </a:r>
                      <a:r>
                        <a:rPr lang="en-ZA" sz="1200" baseline="0" dirty="0" err="1" smtClean="0">
                          <a:solidFill>
                            <a:schemeClr val="tx1"/>
                          </a:solidFill>
                          <a:latin typeface="Arial" pitchFamily="34" charset="0"/>
                          <a:cs typeface="Arial" pitchFamily="34" charset="0"/>
                        </a:rPr>
                        <a:t>Guitly</a:t>
                      </a:r>
                      <a:r>
                        <a:rPr lang="en-ZA" sz="1200" baseline="0" dirty="0" smtClean="0">
                          <a:solidFill>
                            <a:schemeClr val="tx1"/>
                          </a:solidFill>
                          <a:latin typeface="Arial" pitchFamily="34" charset="0"/>
                          <a:cs typeface="Arial" pitchFamily="34" charset="0"/>
                        </a:rPr>
                        <a:t> = 01,</a:t>
                      </a:r>
                    </a:p>
                    <a:p>
                      <a:pPr marL="0" indent="0">
                        <a:buFont typeface="Arial" pitchFamily="34" charset="0"/>
                        <a:buNone/>
                      </a:pPr>
                      <a:r>
                        <a:rPr lang="en-ZA" sz="1200" baseline="0" dirty="0" smtClean="0">
                          <a:solidFill>
                            <a:schemeClr val="tx1"/>
                          </a:solidFill>
                          <a:latin typeface="Arial" pitchFamily="34" charset="0"/>
                          <a:cs typeface="Arial" pitchFamily="34" charset="0"/>
                        </a:rPr>
                        <a:t>Dismissal = 02</a:t>
                      </a: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indent="0">
                        <a:buFont typeface="Arial" pitchFamily="34" charset="0"/>
                        <a:buNone/>
                      </a:pPr>
                      <a:r>
                        <a:rPr lang="en-ZA" sz="1200" dirty="0" smtClean="0">
                          <a:solidFill>
                            <a:schemeClr val="tx1"/>
                          </a:solidFill>
                          <a:latin typeface="Arial" pitchFamily="34" charset="0"/>
                          <a:cs typeface="Arial" pitchFamily="34" charset="0"/>
                        </a:rPr>
                        <a:t>Irregular processing of</a:t>
                      </a:r>
                      <a:r>
                        <a:rPr lang="en-ZA" sz="1200" baseline="0" dirty="0" smtClean="0">
                          <a:solidFill>
                            <a:schemeClr val="tx1"/>
                          </a:solidFill>
                          <a:latin typeface="Arial" pitchFamily="34" charset="0"/>
                          <a:cs typeface="Arial" pitchFamily="34" charset="0"/>
                        </a:rPr>
                        <a:t> movement of foreign nationals </a:t>
                      </a:r>
                      <a:endParaRPr lang="en-ZA" sz="1200" dirty="0">
                        <a:solidFill>
                          <a:schemeClr val="tx1"/>
                        </a:solidFill>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indent="0">
                        <a:buFont typeface="Arial" pitchFamily="34" charset="0"/>
                        <a:buNone/>
                      </a:pPr>
                      <a:r>
                        <a:rPr lang="en-ZA" sz="1200" dirty="0" smtClean="0">
                          <a:solidFill>
                            <a:schemeClr val="tx1"/>
                          </a:solidFill>
                          <a:latin typeface="Arial" pitchFamily="34" charset="0"/>
                          <a:cs typeface="Arial" pitchFamily="34" charset="0"/>
                        </a:rPr>
                        <a:t>04</a:t>
                      </a:r>
                      <a:r>
                        <a:rPr lang="en-ZA" sz="1200" baseline="0" dirty="0" smtClean="0">
                          <a:solidFill>
                            <a:schemeClr val="tx1"/>
                          </a:solidFill>
                          <a:latin typeface="Arial" pitchFamily="34" charset="0"/>
                          <a:cs typeface="Arial" pitchFamily="34" charset="0"/>
                        </a:rPr>
                        <a:t> </a:t>
                      </a:r>
                      <a:r>
                        <a:rPr lang="en-ZA" sz="1200" dirty="0" smtClean="0">
                          <a:solidFill>
                            <a:schemeClr val="tx1"/>
                          </a:solidFill>
                          <a:latin typeface="Arial" pitchFamily="34" charset="0"/>
                          <a:cs typeface="Arial" pitchFamily="34" charset="0"/>
                        </a:rPr>
                        <a:t>cases </a:t>
                      </a:r>
                      <a:endParaRPr lang="en-ZA" sz="1200" dirty="0">
                        <a:solidFill>
                          <a:schemeClr val="tx1"/>
                        </a:solidFill>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indent="0">
                        <a:buFont typeface="Arial" pitchFamily="34" charset="0"/>
                        <a:buNone/>
                      </a:pPr>
                      <a:r>
                        <a:rPr lang="en-ZA" sz="1200" dirty="0" smtClean="0">
                          <a:solidFill>
                            <a:schemeClr val="tx1"/>
                          </a:solidFill>
                          <a:latin typeface="Arial" pitchFamily="34" charset="0"/>
                          <a:cs typeface="Arial" pitchFamily="34" charset="0"/>
                        </a:rPr>
                        <a:t>03</a:t>
                      </a:r>
                      <a:r>
                        <a:rPr lang="en-ZA" sz="1200" baseline="0" dirty="0" smtClean="0">
                          <a:solidFill>
                            <a:schemeClr val="tx1"/>
                          </a:solidFill>
                          <a:latin typeface="Arial" pitchFamily="34" charset="0"/>
                          <a:cs typeface="Arial" pitchFamily="34" charset="0"/>
                        </a:rPr>
                        <a:t> finalised </a:t>
                      </a:r>
                    </a:p>
                    <a:p>
                      <a:pPr marL="0" indent="0">
                        <a:buFont typeface="Arial" pitchFamily="34" charset="0"/>
                        <a:buNone/>
                      </a:pPr>
                      <a:r>
                        <a:rPr lang="en-ZA" sz="1200" dirty="0" smtClean="0">
                          <a:solidFill>
                            <a:schemeClr val="tx1"/>
                          </a:solidFill>
                          <a:latin typeface="Arial" pitchFamily="34" charset="0"/>
                          <a:cs typeface="Arial" pitchFamily="34" charset="0"/>
                        </a:rPr>
                        <a:t>01 awaiting</a:t>
                      </a:r>
                      <a:r>
                        <a:rPr lang="en-ZA" sz="1200" baseline="0" dirty="0" smtClean="0">
                          <a:solidFill>
                            <a:schemeClr val="tx1"/>
                          </a:solidFill>
                          <a:latin typeface="Arial" pitchFamily="34" charset="0"/>
                          <a:cs typeface="Arial" pitchFamily="34" charset="0"/>
                        </a:rPr>
                        <a:t> the chairpersons sanction </a:t>
                      </a:r>
                      <a:r>
                        <a:rPr lang="en-ZA" sz="1200" dirty="0" smtClean="0">
                          <a:solidFill>
                            <a:schemeClr val="tx1"/>
                          </a:solidFill>
                          <a:latin typeface="Arial" pitchFamily="34" charset="0"/>
                          <a:cs typeface="Arial" pitchFamily="34" charset="0"/>
                        </a:rPr>
                        <a:t> </a:t>
                      </a:r>
                      <a:endParaRPr lang="en-ZA" sz="1200" dirty="0">
                        <a:solidFill>
                          <a:schemeClr val="tx1"/>
                        </a:solidFill>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indent="0">
                        <a:buFont typeface="Arial" pitchFamily="34" charset="0"/>
                        <a:buNone/>
                      </a:pPr>
                      <a:r>
                        <a:rPr lang="en-ZA" sz="1200" dirty="0" smtClean="0">
                          <a:solidFill>
                            <a:schemeClr val="tx1"/>
                          </a:solidFill>
                          <a:latin typeface="Arial" pitchFamily="34" charset="0"/>
                          <a:cs typeface="Arial" pitchFamily="34" charset="0"/>
                        </a:rPr>
                        <a:t>Not</a:t>
                      </a:r>
                      <a:r>
                        <a:rPr lang="en-ZA" sz="1200" baseline="0" dirty="0" smtClean="0">
                          <a:solidFill>
                            <a:schemeClr val="tx1"/>
                          </a:solidFill>
                          <a:latin typeface="Arial" pitchFamily="34" charset="0"/>
                          <a:cs typeface="Arial" pitchFamily="34" charset="0"/>
                        </a:rPr>
                        <a:t> guilty =01,</a:t>
                      </a:r>
                    </a:p>
                    <a:p>
                      <a:pPr marL="0" indent="0">
                        <a:buFont typeface="Arial" pitchFamily="34" charset="0"/>
                        <a:buNone/>
                      </a:pPr>
                      <a:r>
                        <a:rPr lang="en-ZA" sz="1200" baseline="0" dirty="0" smtClean="0">
                          <a:solidFill>
                            <a:schemeClr val="tx1"/>
                          </a:solidFill>
                          <a:latin typeface="Arial" pitchFamily="34" charset="0"/>
                          <a:cs typeface="Arial" pitchFamily="34" charset="0"/>
                        </a:rPr>
                        <a:t>Three months salary suspension = 02</a:t>
                      </a:r>
                      <a:endParaRPr lang="en-ZA" sz="1200" dirty="0">
                        <a:solidFill>
                          <a:schemeClr val="tx1"/>
                        </a:solidFill>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4"/>
                  </a:ext>
                </a:extLst>
              </a:tr>
              <a:tr h="467746">
                <a:tc>
                  <a:txBody>
                    <a:bodyPr/>
                    <a:lstStyle/>
                    <a:p>
                      <a:pPr marL="95250" indent="0" algn="l" fontAlgn="b"/>
                      <a:endParaRPr lang="en-ZA" sz="1200" b="0" i="0" u="none" strike="noStrike" dirty="0">
                        <a:solidFill>
                          <a:schemeClr val="tx1"/>
                        </a:solidFill>
                        <a:effectLst/>
                        <a:latin typeface="Arial" pitchFamily="34" charset="0"/>
                        <a:cs typeface="Arial"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indent="0" algn="l">
                        <a:buFont typeface="Arial" pitchFamily="34" charset="0"/>
                        <a:buNone/>
                      </a:pPr>
                      <a:endParaRPr lang="en-US" sz="1200" b="0" dirty="0" smtClean="0">
                        <a:solidFill>
                          <a:schemeClr val="tx1"/>
                        </a:solidFill>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indent="0" algn="l">
                        <a:buFont typeface="Arial" pitchFamily="34" charset="0"/>
                        <a:buNone/>
                      </a:pPr>
                      <a:endParaRPr lang="en-US" sz="1200" b="0" dirty="0">
                        <a:solidFill>
                          <a:schemeClr val="tx1"/>
                        </a:solidFill>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indent="0">
                        <a:buFont typeface="Arial" pitchFamily="34" charset="0"/>
                        <a:buNone/>
                      </a:pPr>
                      <a:endParaRPr lang="en-ZA" sz="1200" dirty="0">
                        <a:solidFill>
                          <a:schemeClr val="tx1"/>
                        </a:solidFill>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indent="0">
                        <a:buFont typeface="Arial" pitchFamily="34" charset="0"/>
                        <a:buNone/>
                      </a:pPr>
                      <a:endParaRPr lang="en-ZA" sz="1200" dirty="0">
                        <a:solidFill>
                          <a:schemeClr val="tx1"/>
                        </a:solidFill>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indent="0">
                        <a:buFont typeface="Arial" pitchFamily="34" charset="0"/>
                        <a:buNone/>
                      </a:pPr>
                      <a:endParaRPr lang="en-ZA" sz="1200" dirty="0">
                        <a:solidFill>
                          <a:schemeClr val="tx1"/>
                        </a:solidFill>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indent="0">
                        <a:buFont typeface="Arial" pitchFamily="34" charset="0"/>
                        <a:buNone/>
                      </a:pPr>
                      <a:endParaRPr lang="en-ZA" sz="1200" dirty="0">
                        <a:solidFill>
                          <a:schemeClr val="tx1"/>
                        </a:solidFill>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indent="0">
                        <a:buFont typeface="Arial" pitchFamily="34" charset="0"/>
                        <a:buNone/>
                      </a:pPr>
                      <a:endParaRPr lang="en-ZA" sz="1200" dirty="0">
                        <a:solidFill>
                          <a:schemeClr val="tx1"/>
                        </a:solidFill>
                        <a:latin typeface="Arial" pitchFamily="34" charset="0"/>
                        <a:cs typeface="Arial" pitchFamily="34" charset="0"/>
                      </a:endParaRPr>
                    </a:p>
                  </a:txBody>
                  <a:tcPr marL="91439" marR="91439" marT="45691" marB="45691">
                    <a:lnL w="1270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228179762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381000" y="76200"/>
            <a:ext cx="8229600" cy="228600"/>
          </a:xfrm>
        </p:spPr>
        <p:txBody>
          <a:bodyPr>
            <a:noAutofit/>
          </a:bodyPr>
          <a:lstStyle/>
          <a:p>
            <a:r>
              <a:rPr lang="en-US" sz="1800" b="1" dirty="0" smtClean="0">
                <a:latin typeface="Arial" panose="020B0604020202020204" pitchFamily="34" charset="0"/>
                <a:cs typeface="Arial" panose="020B0604020202020204" pitchFamily="34" charset="0"/>
              </a:rPr>
              <a:t>COUNTER CORRUPTION CASES</a:t>
            </a:r>
            <a:endParaRPr lang="en-US" sz="2400" b="1" dirty="0" smtClean="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nvPr>
        </p:nvGraphicFramePr>
        <p:xfrm>
          <a:off x="193963" y="581890"/>
          <a:ext cx="8779915" cy="5495168"/>
        </p:xfrm>
        <a:graphic>
          <a:graphicData uri="http://schemas.openxmlformats.org/drawingml/2006/table">
            <a:tbl>
              <a:tblPr firstRow="1" bandRow="1"/>
              <a:tblGrid>
                <a:gridCol w="1468582">
                  <a:extLst>
                    <a:ext uri="{9D8B030D-6E8A-4147-A177-3AD203B41FA5}">
                      <a16:colId xmlns:a16="http://schemas.microsoft.com/office/drawing/2014/main" xmlns="" val="20000"/>
                    </a:ext>
                  </a:extLst>
                </a:gridCol>
                <a:gridCol w="1260764">
                  <a:extLst>
                    <a:ext uri="{9D8B030D-6E8A-4147-A177-3AD203B41FA5}">
                      <a16:colId xmlns:a16="http://schemas.microsoft.com/office/drawing/2014/main" xmlns="" val="20001"/>
                    </a:ext>
                  </a:extLst>
                </a:gridCol>
                <a:gridCol w="1496291">
                  <a:extLst>
                    <a:ext uri="{9D8B030D-6E8A-4147-A177-3AD203B41FA5}">
                      <a16:colId xmlns:a16="http://schemas.microsoft.com/office/drawing/2014/main" xmlns="" val="20002"/>
                    </a:ext>
                  </a:extLst>
                </a:gridCol>
                <a:gridCol w="2008909">
                  <a:extLst>
                    <a:ext uri="{9D8B030D-6E8A-4147-A177-3AD203B41FA5}">
                      <a16:colId xmlns:a16="http://schemas.microsoft.com/office/drawing/2014/main" xmlns="" val="20003"/>
                    </a:ext>
                  </a:extLst>
                </a:gridCol>
                <a:gridCol w="1162446">
                  <a:extLst>
                    <a:ext uri="{9D8B030D-6E8A-4147-A177-3AD203B41FA5}">
                      <a16:colId xmlns:a16="http://schemas.microsoft.com/office/drawing/2014/main" xmlns="" val="20004"/>
                    </a:ext>
                  </a:extLst>
                </a:gridCol>
                <a:gridCol w="1382923">
                  <a:extLst>
                    <a:ext uri="{9D8B030D-6E8A-4147-A177-3AD203B41FA5}">
                      <a16:colId xmlns:a16="http://schemas.microsoft.com/office/drawing/2014/main" xmlns="" val="20005"/>
                    </a:ext>
                  </a:extLst>
                </a:gridCol>
              </a:tblGrid>
              <a:tr h="497906">
                <a:tc gridSpan="3">
                  <a:txBody>
                    <a:bodyPr/>
                    <a:lstStyle/>
                    <a:p>
                      <a:pPr algn="ctr"/>
                      <a:r>
                        <a:rPr lang="en-US" sz="1400" b="1" dirty="0" smtClean="0">
                          <a:solidFill>
                            <a:schemeClr val="tx1"/>
                          </a:solidFill>
                          <a:latin typeface="Arial" panose="020B0604020202020204" pitchFamily="34" charset="0"/>
                          <a:cs typeface="Arial" panose="020B0604020202020204" pitchFamily="34" charset="0"/>
                        </a:rPr>
                        <a:t>2018/2019</a:t>
                      </a:r>
                      <a:endParaRPr lang="en-US" sz="1400" b="1" dirty="0">
                        <a:solidFill>
                          <a:schemeClr val="tx1"/>
                        </a:solidFill>
                        <a:latin typeface="Arial" panose="020B0604020202020204" pitchFamily="34" charset="0"/>
                        <a:cs typeface="Arial" panose="020B0604020202020204" pitchFamily="34" charset="0"/>
                      </a:endParaRPr>
                    </a:p>
                  </a:txBody>
                  <a:tcPr marL="91439" marR="91439" marT="45701" marB="4570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algn="ctr"/>
                      <a:endParaRPr lang="en-US" sz="1200" b="1" dirty="0">
                        <a:solidFill>
                          <a:schemeClr val="tx1"/>
                        </a:solidFill>
                        <a:latin typeface="Arial" panose="020B0604020202020204" pitchFamily="34" charset="0"/>
                        <a:cs typeface="Arial" panose="020B0604020202020204" pitchFamily="34" charset="0"/>
                      </a:endParaRPr>
                    </a:p>
                  </a:txBody>
                  <a:tcPr marL="91439" marR="91439" marT="45701" marB="4570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Arial" panose="020B0604020202020204" pitchFamily="34" charset="0"/>
                        <a:cs typeface="Arial" panose="020B0604020202020204" pitchFamily="34" charset="0"/>
                      </a:endParaRPr>
                    </a:p>
                  </a:txBody>
                  <a:tcPr marL="91439" marR="91439" marT="45701" marB="4570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Arial" panose="020B0604020202020204" pitchFamily="34" charset="0"/>
                          <a:cs typeface="Arial" panose="020B0604020202020204" pitchFamily="34" charset="0"/>
                        </a:rPr>
                        <a:t>Quarter 1</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Arial" panose="020B0604020202020204" pitchFamily="34" charset="0"/>
                          <a:cs typeface="Arial" panose="020B0604020202020204" pitchFamily="34" charset="0"/>
                        </a:rPr>
                        <a:t>2019/20</a:t>
                      </a:r>
                    </a:p>
                  </a:txBody>
                  <a:tcPr marL="91439" marR="91439" marT="45701" marB="45701" anchor="b">
                    <a:lnL w="1270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Arial" panose="020B0604020202020204" pitchFamily="34" charset="0"/>
                        <a:cs typeface="Arial" panose="020B0604020202020204" pitchFamily="34" charset="0"/>
                      </a:endParaRPr>
                    </a:p>
                  </a:txBody>
                  <a:tcPr marL="91439" marR="91439" marT="45701" marB="4570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Arial" panose="020B0604020202020204" pitchFamily="34" charset="0"/>
                        <a:cs typeface="Arial" panose="020B0604020202020204" pitchFamily="34" charset="0"/>
                      </a:endParaRPr>
                    </a:p>
                  </a:txBody>
                  <a:tcPr marL="91439" marR="91439" marT="45701" marB="45701" anchor="b">
                    <a:lnL w="1270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439325">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1" dirty="0" smtClean="0">
                          <a:solidFill>
                            <a:schemeClr val="tx1"/>
                          </a:solidFill>
                          <a:latin typeface="Arial" panose="020B0604020202020204" pitchFamily="34" charset="0"/>
                          <a:cs typeface="Arial" panose="020B0604020202020204" pitchFamily="34" charset="0"/>
                        </a:rPr>
                        <a:t>Allegations</a:t>
                      </a:r>
                      <a:endParaRPr lang="en-US" sz="1200" b="1" dirty="0">
                        <a:solidFill>
                          <a:schemeClr val="tx1"/>
                        </a:solidFill>
                        <a:latin typeface="Arial" panose="020B0604020202020204" pitchFamily="34" charset="0"/>
                        <a:cs typeface="Arial" panose="020B0604020202020204" pitchFamily="34" charset="0"/>
                      </a:endParaRPr>
                    </a:p>
                  </a:txBody>
                  <a:tcPr marL="91439" marR="91439" marT="45701" marB="4570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1" dirty="0" smtClean="0">
                          <a:solidFill>
                            <a:schemeClr val="tx1"/>
                          </a:solidFill>
                          <a:latin typeface="Arial" panose="020B0604020202020204" pitchFamily="34" charset="0"/>
                          <a:cs typeface="Arial" panose="020B0604020202020204" pitchFamily="34" charset="0"/>
                        </a:rPr>
                        <a:t>Finalised</a:t>
                      </a:r>
                      <a:endParaRPr lang="en-US" sz="1200" b="1" dirty="0">
                        <a:solidFill>
                          <a:schemeClr val="tx1"/>
                        </a:solidFill>
                        <a:latin typeface="Arial" panose="020B0604020202020204" pitchFamily="34" charset="0"/>
                        <a:cs typeface="Arial" panose="020B0604020202020204" pitchFamily="34" charset="0"/>
                      </a:endParaRPr>
                    </a:p>
                  </a:txBody>
                  <a:tcPr marL="91439" marR="91439" marT="45701" marB="4570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Arial" panose="020B0604020202020204" pitchFamily="34" charset="0"/>
                          <a:cs typeface="Arial" panose="020B0604020202020204" pitchFamily="34" charset="0"/>
                        </a:rPr>
                        <a:t>Outcome/ Impact</a:t>
                      </a:r>
                    </a:p>
                  </a:txBody>
                  <a:tcPr marL="91439" marR="91439" marT="45701" marB="4570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1" dirty="0" smtClean="0">
                          <a:solidFill>
                            <a:schemeClr val="tx1"/>
                          </a:solidFill>
                          <a:latin typeface="Arial" panose="020B0604020202020204" pitchFamily="34" charset="0"/>
                          <a:cs typeface="Arial" panose="020B0604020202020204" pitchFamily="34" charset="0"/>
                        </a:rPr>
                        <a:t>Allegations</a:t>
                      </a:r>
                      <a:endParaRPr lang="en-US" sz="1200" b="1" dirty="0">
                        <a:solidFill>
                          <a:schemeClr val="tx1"/>
                        </a:solidFill>
                        <a:latin typeface="Arial" panose="020B0604020202020204" pitchFamily="34" charset="0"/>
                        <a:cs typeface="Arial" panose="020B0604020202020204" pitchFamily="34" charset="0"/>
                      </a:endParaRPr>
                    </a:p>
                  </a:txBody>
                  <a:tcPr marL="91439" marR="91439" marT="45701" marB="4570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r>
                        <a:rPr lang="en-US" sz="1200" b="1" dirty="0" smtClean="0">
                          <a:solidFill>
                            <a:schemeClr val="tx1"/>
                          </a:solidFill>
                          <a:latin typeface="Arial" panose="020B0604020202020204" pitchFamily="34" charset="0"/>
                          <a:cs typeface="Arial" panose="020B0604020202020204" pitchFamily="34" charset="0"/>
                        </a:rPr>
                        <a:t>Finalised</a:t>
                      </a:r>
                      <a:endParaRPr lang="en-US" sz="1200" b="1" dirty="0">
                        <a:solidFill>
                          <a:schemeClr val="tx1"/>
                        </a:solidFill>
                        <a:latin typeface="Arial" panose="020B0604020202020204" pitchFamily="34" charset="0"/>
                        <a:cs typeface="Arial" panose="020B0604020202020204" pitchFamily="34" charset="0"/>
                      </a:endParaRPr>
                    </a:p>
                  </a:txBody>
                  <a:tcPr marL="91439" marR="91439" marT="45701" marB="4570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Arial" panose="020B0604020202020204" pitchFamily="34" charset="0"/>
                          <a:cs typeface="Arial" panose="020B0604020202020204" pitchFamily="34" charset="0"/>
                        </a:rPr>
                        <a:t>Outcome/ Impact</a:t>
                      </a:r>
                    </a:p>
                  </a:txBody>
                  <a:tcPr marL="91439" marR="91439" marT="45701" marB="45701" anchor="b">
                    <a:lnL w="1270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xmlns="" val="10001"/>
                  </a:ext>
                </a:extLst>
              </a:tr>
              <a:tr h="410023">
                <a:tc>
                  <a:txBody>
                    <a:bodyPr/>
                    <a:lstStyle/>
                    <a:p>
                      <a:pPr marL="0" indent="0">
                        <a:buFont typeface="Arial" panose="020B0604020202020204" pitchFamily="34" charset="0"/>
                        <a:buNone/>
                      </a:pPr>
                      <a:r>
                        <a:rPr lang="en-ZA" sz="1200" dirty="0" smtClean="0">
                          <a:latin typeface="Arial" pitchFamily="34" charset="0"/>
                          <a:cs typeface="Arial" pitchFamily="34" charset="0"/>
                        </a:rPr>
                        <a:t>Fraudulent Marriage</a:t>
                      </a: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r>
                        <a:rPr lang="en-ZA" sz="1200" dirty="0" smtClean="0">
                          <a:latin typeface="Arial" pitchFamily="34" charset="0"/>
                          <a:cs typeface="Arial" pitchFamily="34" charset="0"/>
                        </a:rPr>
                        <a:t>Yes</a:t>
                      </a: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r>
                        <a:rPr lang="en-ZA" sz="1200" dirty="0" smtClean="0">
                          <a:latin typeface="Arial" pitchFamily="34" charset="0"/>
                          <a:cs typeface="Arial" pitchFamily="34" charset="0"/>
                        </a:rPr>
                        <a:t>File</a:t>
                      </a:r>
                      <a:r>
                        <a:rPr lang="en-ZA" sz="1200" baseline="0" dirty="0" smtClean="0">
                          <a:latin typeface="Arial" pitchFamily="34" charset="0"/>
                          <a:cs typeface="Arial" pitchFamily="34" charset="0"/>
                        </a:rPr>
                        <a:t> sent to HQ</a:t>
                      </a:r>
                      <a:endParaRPr lang="en-ZA" sz="1200" dirty="0" smtClean="0">
                        <a:latin typeface="Arial" pitchFamily="34" charset="0"/>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171450" indent="-171450">
                        <a:buFont typeface="Arial" pitchFamily="34" charset="0"/>
                        <a:buChar char="•"/>
                      </a:pPr>
                      <a:r>
                        <a:rPr lang="en-GB" sz="1200" kern="1200" dirty="0" smtClean="0">
                          <a:solidFill>
                            <a:schemeClr val="tx1"/>
                          </a:solidFill>
                          <a:latin typeface="Arial" pitchFamily="34" charset="0"/>
                          <a:ea typeface="+mn-ea"/>
                          <a:cs typeface="Arial" pitchFamily="34" charset="0"/>
                        </a:rPr>
                        <a:t>Fraudulent death</a:t>
                      </a:r>
                      <a:endParaRPr lang="en-US" sz="1200" kern="1200" dirty="0">
                        <a:solidFill>
                          <a:schemeClr val="tx1"/>
                        </a:solidFill>
                        <a:latin typeface="Arial" pitchFamily="34" charset="0"/>
                        <a:ea typeface="+mn-ea"/>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171450" indent="-171450">
                        <a:buFont typeface="Arial" panose="020B0604020202020204" pitchFamily="34" charset="0"/>
                        <a:buChar char="•"/>
                      </a:pPr>
                      <a:r>
                        <a:rPr lang="en-US" sz="1200" kern="1200" dirty="0" smtClean="0">
                          <a:solidFill>
                            <a:schemeClr val="tx1"/>
                          </a:solidFill>
                          <a:latin typeface="Arial" pitchFamily="34" charset="0"/>
                          <a:ea typeface="+mn-ea"/>
                          <a:cs typeface="Arial" pitchFamily="34" charset="0"/>
                        </a:rPr>
                        <a:t>No</a:t>
                      </a:r>
                      <a:endParaRPr lang="en-US" sz="1200" kern="1200" dirty="0">
                        <a:solidFill>
                          <a:schemeClr val="tx1"/>
                        </a:solidFill>
                        <a:latin typeface="Arial" pitchFamily="34" charset="0"/>
                        <a:ea typeface="+mn-ea"/>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171450" indent="-171450">
                        <a:buFont typeface="Arial" pitchFamily="34" charset="0"/>
                        <a:buChar char="•"/>
                      </a:pPr>
                      <a:r>
                        <a:rPr lang="en-US" sz="1200" kern="1200" dirty="0" smtClean="0">
                          <a:solidFill>
                            <a:schemeClr val="tx1"/>
                          </a:solidFill>
                          <a:latin typeface="Arial" pitchFamily="34" charset="0"/>
                          <a:ea typeface="+mn-ea"/>
                          <a:cs typeface="Arial" pitchFamily="34" charset="0"/>
                        </a:rPr>
                        <a:t>Still under investigation</a:t>
                      </a:r>
                      <a:endParaRPr lang="en-US" sz="1200" kern="1200" dirty="0">
                        <a:solidFill>
                          <a:schemeClr val="tx1"/>
                        </a:solidFill>
                        <a:latin typeface="Arial" pitchFamily="34" charset="0"/>
                        <a:ea typeface="+mn-ea"/>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2"/>
                  </a:ext>
                </a:extLst>
              </a:tr>
              <a:tr h="1227640">
                <a:tc>
                  <a:txBody>
                    <a:bodyPr/>
                    <a:lstStyle/>
                    <a:p>
                      <a:pPr marL="0" indent="0">
                        <a:buFont typeface="Arial" panose="020B0604020202020204" pitchFamily="34" charset="0"/>
                        <a:buNone/>
                      </a:pPr>
                      <a:r>
                        <a:rPr lang="en-ZA" sz="1200" dirty="0" smtClean="0">
                          <a:latin typeface="Arial" pitchFamily="34" charset="0"/>
                          <a:cs typeface="Arial" pitchFamily="34" charset="0"/>
                        </a:rPr>
                        <a:t>One person two Identity documents</a:t>
                      </a: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r>
                        <a:rPr lang="en-ZA" sz="1200" dirty="0" smtClean="0">
                          <a:latin typeface="Arial" pitchFamily="34" charset="0"/>
                          <a:cs typeface="Arial" pitchFamily="34" charset="0"/>
                        </a:rPr>
                        <a:t>Yes</a:t>
                      </a: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dirty="0" smtClean="0">
                          <a:latin typeface="Arial" pitchFamily="34" charset="0"/>
                          <a:cs typeface="Arial" pitchFamily="34" charset="0"/>
                        </a:rPr>
                        <a:t>File</a:t>
                      </a:r>
                      <a:r>
                        <a:rPr lang="en-ZA" sz="1200" baseline="0" dirty="0" smtClean="0">
                          <a:latin typeface="Arial" pitchFamily="34" charset="0"/>
                          <a:cs typeface="Arial" pitchFamily="34" charset="0"/>
                        </a:rPr>
                        <a:t> sent to HQ</a:t>
                      </a:r>
                      <a:endParaRPr lang="en-ZA" sz="1200" dirty="0" smtClean="0">
                        <a:latin typeface="Arial" pitchFamily="34" charset="0"/>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171450" indent="-171450">
                        <a:buFont typeface="Arial" pitchFamily="34" charset="0"/>
                        <a:buChar char="•"/>
                      </a:pPr>
                      <a:r>
                        <a:rPr lang="en-GB" sz="1200" kern="1200" dirty="0" smtClean="0">
                          <a:solidFill>
                            <a:schemeClr val="tx1"/>
                          </a:solidFill>
                          <a:latin typeface="Arial" pitchFamily="34" charset="0"/>
                          <a:ea typeface="+mn-ea"/>
                          <a:cs typeface="Arial" pitchFamily="34" charset="0"/>
                        </a:rPr>
                        <a:t>Fraudulent visa. Prohibited person send a friend to collect Visa while his undesirability is not lifted. Expire or upliftment is 25/02/2023</a:t>
                      </a:r>
                      <a:endParaRPr lang="en-US" sz="1200" kern="1200" dirty="0">
                        <a:solidFill>
                          <a:schemeClr val="tx1"/>
                        </a:solidFill>
                        <a:latin typeface="Arial" pitchFamily="34" charset="0"/>
                        <a:ea typeface="+mn-ea"/>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171450" indent="-171450">
                        <a:buFont typeface="Arial" pitchFamily="34" charset="0"/>
                        <a:buChar char="•"/>
                      </a:pPr>
                      <a:r>
                        <a:rPr lang="en-US" sz="1200" kern="1200" dirty="0" smtClean="0">
                          <a:solidFill>
                            <a:schemeClr val="tx1"/>
                          </a:solidFill>
                          <a:latin typeface="Arial" pitchFamily="34" charset="0"/>
                          <a:ea typeface="+mn-ea"/>
                          <a:cs typeface="Arial" pitchFamily="34" charset="0"/>
                        </a:rPr>
                        <a:t>No</a:t>
                      </a:r>
                      <a:endParaRPr lang="en-US" sz="1200" kern="1200" dirty="0">
                        <a:solidFill>
                          <a:schemeClr val="tx1"/>
                        </a:solidFill>
                        <a:latin typeface="Arial" pitchFamily="34" charset="0"/>
                        <a:ea typeface="+mn-ea"/>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171450" indent="-171450">
                        <a:buFont typeface="Arial" pitchFamily="34" charset="0"/>
                        <a:buChar char="•"/>
                      </a:pPr>
                      <a:r>
                        <a:rPr lang="en-US" sz="1200" kern="1200" dirty="0" smtClean="0">
                          <a:solidFill>
                            <a:schemeClr val="tx1"/>
                          </a:solidFill>
                          <a:latin typeface="Arial" pitchFamily="34" charset="0"/>
                          <a:ea typeface="+mn-ea"/>
                          <a:cs typeface="Arial" pitchFamily="34" charset="0"/>
                        </a:rPr>
                        <a:t>Still under investigation</a:t>
                      </a:r>
                      <a:endParaRPr lang="en-US" sz="1200" kern="1200" dirty="0">
                        <a:solidFill>
                          <a:schemeClr val="tx1"/>
                        </a:solidFill>
                        <a:latin typeface="Arial" pitchFamily="34" charset="0"/>
                        <a:ea typeface="+mn-ea"/>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3"/>
                  </a:ext>
                </a:extLst>
              </a:tr>
              <a:tr h="571122">
                <a:tc>
                  <a:txBody>
                    <a:bodyPr/>
                    <a:lstStyle/>
                    <a:p>
                      <a:pPr marL="0" indent="0">
                        <a:buFont typeface="Arial" panose="020B0604020202020204" pitchFamily="34" charset="0"/>
                        <a:buNone/>
                      </a:pPr>
                      <a:r>
                        <a:rPr lang="en-US" sz="1200" dirty="0" smtClean="0">
                          <a:latin typeface="Arial" pitchFamily="34" charset="0"/>
                          <a:cs typeface="Arial" pitchFamily="34" charset="0"/>
                        </a:rPr>
                        <a:t>Stamp of passport while owner is in custody</a:t>
                      </a: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r>
                        <a:rPr lang="en-ZA" sz="1200" dirty="0" smtClean="0">
                          <a:latin typeface="Arial" pitchFamily="34" charset="0"/>
                          <a:cs typeface="Arial" pitchFamily="34" charset="0"/>
                        </a:rPr>
                        <a:t>Yes</a:t>
                      </a: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r>
                        <a:rPr lang="en-ZA" sz="1200" dirty="0" smtClean="0">
                          <a:latin typeface="Arial" pitchFamily="34" charset="0"/>
                          <a:cs typeface="Arial" pitchFamily="34" charset="0"/>
                        </a:rPr>
                        <a:t>File</a:t>
                      </a:r>
                      <a:r>
                        <a:rPr lang="en-ZA" sz="1200" baseline="0" dirty="0" smtClean="0">
                          <a:latin typeface="Arial" pitchFamily="34" charset="0"/>
                          <a:cs typeface="Arial" pitchFamily="34" charset="0"/>
                        </a:rPr>
                        <a:t> sent to HQ</a:t>
                      </a:r>
                      <a:endParaRPr lang="en-ZA" sz="1200" dirty="0" smtClean="0">
                        <a:latin typeface="Arial" pitchFamily="34" charset="0"/>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r>
                        <a:rPr lang="en-GB" sz="1200" kern="1200" dirty="0" smtClean="0">
                          <a:solidFill>
                            <a:schemeClr val="tx1"/>
                          </a:solidFill>
                          <a:latin typeface="Arial" pitchFamily="34" charset="0"/>
                          <a:ea typeface="+mn-ea"/>
                          <a:cs typeface="Arial" pitchFamily="34" charset="0"/>
                        </a:rPr>
                        <a:t>Fraudulent Marriage </a:t>
                      </a:r>
                      <a:endParaRPr lang="en-ZA" sz="1200" kern="1200" dirty="0" smtClean="0">
                        <a:solidFill>
                          <a:schemeClr val="tx1"/>
                        </a:solidFill>
                        <a:latin typeface="Arial" pitchFamily="34" charset="0"/>
                        <a:ea typeface="+mn-ea"/>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r>
                        <a:rPr lang="en-ZA" sz="1200" dirty="0" smtClean="0">
                          <a:latin typeface="Arial" pitchFamily="34" charset="0"/>
                          <a:cs typeface="Arial" pitchFamily="34" charset="0"/>
                        </a:rPr>
                        <a:t>No</a:t>
                      </a: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171450" indent="-171450">
                        <a:buFont typeface="Arial" pitchFamily="34" charset="0"/>
                        <a:buChar char="•"/>
                      </a:pPr>
                      <a:r>
                        <a:rPr lang="en-US" sz="1200" kern="1200" dirty="0" smtClean="0">
                          <a:solidFill>
                            <a:schemeClr val="tx1"/>
                          </a:solidFill>
                          <a:latin typeface="Arial" pitchFamily="34" charset="0"/>
                          <a:ea typeface="+mn-ea"/>
                          <a:cs typeface="Arial" pitchFamily="34" charset="0"/>
                        </a:rPr>
                        <a:t>Still under investigation</a:t>
                      </a:r>
                      <a:endParaRPr lang="en-US" sz="1200" kern="1200" dirty="0">
                        <a:solidFill>
                          <a:schemeClr val="tx1"/>
                        </a:solidFill>
                        <a:latin typeface="Arial" pitchFamily="34" charset="0"/>
                        <a:ea typeface="+mn-ea"/>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4"/>
                  </a:ext>
                </a:extLst>
              </a:tr>
              <a:tr h="410023">
                <a:tc>
                  <a:txBody>
                    <a:bodyPr/>
                    <a:lstStyle/>
                    <a:p>
                      <a:pPr marL="0" indent="0">
                        <a:buFont typeface="Arial" panose="020B0604020202020204" pitchFamily="34" charset="0"/>
                        <a:buNone/>
                      </a:pPr>
                      <a:r>
                        <a:rPr lang="en-US" sz="1200" dirty="0" smtClean="0">
                          <a:latin typeface="Arial" pitchFamily="34" charset="0"/>
                          <a:cs typeface="Arial" pitchFamily="34" charset="0"/>
                        </a:rPr>
                        <a:t>Fraudulent Marriage</a:t>
                      </a: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r>
                        <a:rPr lang="en-ZA" sz="1200" dirty="0" smtClean="0">
                          <a:latin typeface="Arial" pitchFamily="34" charset="0"/>
                          <a:cs typeface="Arial" pitchFamily="34" charset="0"/>
                        </a:rPr>
                        <a:t>Yes</a:t>
                      </a: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dirty="0" smtClean="0">
                          <a:latin typeface="Arial" pitchFamily="34" charset="0"/>
                          <a:cs typeface="Arial" pitchFamily="34" charset="0"/>
                        </a:rPr>
                        <a:t>File</a:t>
                      </a:r>
                      <a:r>
                        <a:rPr lang="en-ZA" sz="1200" baseline="0" dirty="0" smtClean="0">
                          <a:latin typeface="Arial" pitchFamily="34" charset="0"/>
                          <a:cs typeface="Arial" pitchFamily="34" charset="0"/>
                        </a:rPr>
                        <a:t> sent to HQ</a:t>
                      </a:r>
                      <a:endParaRPr lang="en-ZA" sz="1200" dirty="0" smtClean="0">
                        <a:latin typeface="Arial" pitchFamily="34" charset="0"/>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r>
                        <a:rPr lang="en-GB" sz="1200" kern="1200" dirty="0" smtClean="0">
                          <a:solidFill>
                            <a:schemeClr val="tx1"/>
                          </a:solidFill>
                          <a:latin typeface="Arial" pitchFamily="34" charset="0"/>
                          <a:ea typeface="+mn-ea"/>
                          <a:cs typeface="Arial" pitchFamily="34" charset="0"/>
                        </a:rPr>
                        <a:t>Fraudulent PR </a:t>
                      </a:r>
                      <a:endParaRPr lang="en-ZA" sz="1200" kern="1200" dirty="0" smtClean="0">
                        <a:solidFill>
                          <a:schemeClr val="tx1"/>
                        </a:solidFill>
                        <a:latin typeface="Arial" pitchFamily="34" charset="0"/>
                        <a:ea typeface="+mn-ea"/>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r>
                        <a:rPr lang="en-ZA" sz="1200" dirty="0" smtClean="0">
                          <a:latin typeface="Arial" pitchFamily="34" charset="0"/>
                          <a:cs typeface="Arial" pitchFamily="34" charset="0"/>
                        </a:rPr>
                        <a:t>No</a:t>
                      </a: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171450" indent="-171450">
                        <a:buFont typeface="Arial" pitchFamily="34" charset="0"/>
                        <a:buChar char="•"/>
                      </a:pPr>
                      <a:r>
                        <a:rPr lang="en-US" sz="1200" kern="1200" dirty="0" smtClean="0">
                          <a:solidFill>
                            <a:schemeClr val="tx1"/>
                          </a:solidFill>
                          <a:latin typeface="Arial" pitchFamily="34" charset="0"/>
                          <a:ea typeface="+mn-ea"/>
                          <a:cs typeface="Arial" pitchFamily="34" charset="0"/>
                        </a:rPr>
                        <a:t>Still under investigation</a:t>
                      </a:r>
                      <a:endParaRPr lang="en-US" sz="1200" kern="1200" dirty="0">
                        <a:solidFill>
                          <a:schemeClr val="tx1"/>
                        </a:solidFill>
                        <a:latin typeface="Arial" pitchFamily="34" charset="0"/>
                        <a:ea typeface="+mn-ea"/>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5"/>
                  </a:ext>
                </a:extLst>
              </a:tr>
              <a:tr h="410023">
                <a:tc>
                  <a:txBody>
                    <a:bodyPr/>
                    <a:lstStyle/>
                    <a:p>
                      <a:pPr marL="0" indent="0">
                        <a:buFont typeface="Arial" panose="020B0604020202020204" pitchFamily="34" charset="0"/>
                        <a:buNone/>
                      </a:pPr>
                      <a:r>
                        <a:rPr lang="en-US" sz="1200" dirty="0" smtClean="0">
                          <a:latin typeface="Arial" pitchFamily="34" charset="0"/>
                          <a:cs typeface="Arial" pitchFamily="34" charset="0"/>
                        </a:rPr>
                        <a:t>Fraudulent Marriage</a:t>
                      </a: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r>
                        <a:rPr lang="en-ZA" sz="1200" dirty="0" smtClean="0">
                          <a:latin typeface="Arial" pitchFamily="34" charset="0"/>
                          <a:cs typeface="Arial" pitchFamily="34" charset="0"/>
                        </a:rPr>
                        <a:t>Yes</a:t>
                      </a: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r>
                        <a:rPr lang="en-ZA" sz="1200" dirty="0" smtClean="0">
                          <a:latin typeface="Arial" pitchFamily="34" charset="0"/>
                          <a:cs typeface="Arial" pitchFamily="34" charset="0"/>
                        </a:rPr>
                        <a:t>File</a:t>
                      </a:r>
                      <a:r>
                        <a:rPr lang="en-ZA" sz="1200" baseline="0" dirty="0" smtClean="0">
                          <a:latin typeface="Arial" pitchFamily="34" charset="0"/>
                          <a:cs typeface="Arial" pitchFamily="34" charset="0"/>
                        </a:rPr>
                        <a:t> sent to HQ</a:t>
                      </a:r>
                      <a:endParaRPr lang="en-ZA" sz="1200" dirty="0" smtClean="0">
                        <a:latin typeface="Arial" pitchFamily="34" charset="0"/>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r>
                        <a:rPr lang="en-GB" sz="1200" kern="1200" dirty="0" smtClean="0">
                          <a:solidFill>
                            <a:schemeClr val="tx1"/>
                          </a:solidFill>
                          <a:latin typeface="Arial" pitchFamily="34" charset="0"/>
                          <a:ea typeface="+mn-ea"/>
                          <a:cs typeface="Arial" pitchFamily="34" charset="0"/>
                        </a:rPr>
                        <a:t>Fraudulent Marriage </a:t>
                      </a:r>
                      <a:endParaRPr lang="en-ZA" sz="1200" kern="1200" dirty="0" smtClean="0">
                        <a:solidFill>
                          <a:schemeClr val="tx1"/>
                        </a:solidFill>
                        <a:latin typeface="Arial" pitchFamily="34" charset="0"/>
                        <a:ea typeface="+mn-ea"/>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r>
                        <a:rPr lang="en-ZA" sz="1200" dirty="0" smtClean="0">
                          <a:latin typeface="Arial" pitchFamily="34" charset="0"/>
                          <a:cs typeface="Arial" pitchFamily="34" charset="0"/>
                        </a:rPr>
                        <a:t>No</a:t>
                      </a: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171450" indent="-171450">
                        <a:buFont typeface="Arial" pitchFamily="34" charset="0"/>
                        <a:buChar char="•"/>
                      </a:pPr>
                      <a:r>
                        <a:rPr lang="en-US" sz="1200" kern="1200" dirty="0" smtClean="0">
                          <a:solidFill>
                            <a:schemeClr val="tx1"/>
                          </a:solidFill>
                          <a:latin typeface="Arial" pitchFamily="34" charset="0"/>
                          <a:ea typeface="+mn-ea"/>
                          <a:cs typeface="Arial" pitchFamily="34" charset="0"/>
                        </a:rPr>
                        <a:t>Still under investigation</a:t>
                      </a:r>
                      <a:endParaRPr lang="en-US" sz="1200" kern="1200" dirty="0">
                        <a:solidFill>
                          <a:schemeClr val="tx1"/>
                        </a:solidFill>
                        <a:latin typeface="Arial" pitchFamily="34" charset="0"/>
                        <a:ea typeface="+mn-ea"/>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6"/>
                  </a:ext>
                </a:extLst>
              </a:tr>
              <a:tr h="248923">
                <a:tc>
                  <a:txBody>
                    <a:bodyPr/>
                    <a:lstStyle/>
                    <a:p>
                      <a:pPr marL="0" indent="0">
                        <a:buFont typeface="Arial" panose="020B0604020202020204" pitchFamily="34" charset="0"/>
                        <a:buNone/>
                      </a:pPr>
                      <a:r>
                        <a:rPr lang="en-ZA" sz="1200" dirty="0" smtClean="0">
                          <a:latin typeface="Arial" pitchFamily="34" charset="0"/>
                          <a:cs typeface="Arial" pitchFamily="34" charset="0"/>
                        </a:rPr>
                        <a:t>Fraudulent ID</a:t>
                      </a: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r>
                        <a:rPr lang="en-ZA" sz="1200" dirty="0" smtClean="0">
                          <a:latin typeface="Arial" pitchFamily="34" charset="0"/>
                          <a:cs typeface="Arial" pitchFamily="34" charset="0"/>
                        </a:rPr>
                        <a:t>Yes</a:t>
                      </a: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dirty="0" smtClean="0">
                          <a:latin typeface="Arial" pitchFamily="34" charset="0"/>
                          <a:cs typeface="Arial" pitchFamily="34" charset="0"/>
                        </a:rPr>
                        <a:t>File</a:t>
                      </a:r>
                      <a:r>
                        <a:rPr lang="en-ZA" sz="1200" baseline="0" dirty="0" smtClean="0">
                          <a:latin typeface="Arial" pitchFamily="34" charset="0"/>
                          <a:cs typeface="Arial" pitchFamily="34" charset="0"/>
                        </a:rPr>
                        <a:t> sent to HQ</a:t>
                      </a:r>
                      <a:endParaRPr lang="en-ZA" sz="1200" dirty="0" smtClean="0">
                        <a:latin typeface="Arial" pitchFamily="34" charset="0"/>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lang="en-US" sz="1200" kern="1200" dirty="0">
                        <a:solidFill>
                          <a:schemeClr val="tx1"/>
                        </a:solidFill>
                        <a:latin typeface="Arial" pitchFamily="34" charset="0"/>
                        <a:ea typeface="+mn-ea"/>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endParaRPr lang="en-ZA" sz="1200" dirty="0" smtClean="0">
                        <a:latin typeface="Arial" pitchFamily="34" charset="0"/>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endParaRPr lang="en-ZA" sz="1200" dirty="0" smtClean="0">
                        <a:latin typeface="Arial" pitchFamily="34" charset="0"/>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7"/>
                  </a:ext>
                </a:extLst>
              </a:tr>
              <a:tr h="248923">
                <a:tc>
                  <a:txBody>
                    <a:bodyPr/>
                    <a:lstStyle/>
                    <a:p>
                      <a:pPr marL="0" indent="0">
                        <a:buFont typeface="Arial" panose="020B0604020202020204" pitchFamily="34" charset="0"/>
                        <a:buNone/>
                      </a:pPr>
                      <a:r>
                        <a:rPr lang="en-US" sz="1200" dirty="0" smtClean="0">
                          <a:latin typeface="Arial" pitchFamily="34" charset="0"/>
                          <a:cs typeface="Arial" pitchFamily="34" charset="0"/>
                        </a:rPr>
                        <a:t>Fraudulent ID</a:t>
                      </a: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r>
                        <a:rPr lang="en-ZA" sz="1200" dirty="0" smtClean="0">
                          <a:latin typeface="Arial" pitchFamily="34" charset="0"/>
                          <a:cs typeface="Arial" pitchFamily="34" charset="0"/>
                        </a:rPr>
                        <a:t>Yes</a:t>
                      </a: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r>
                        <a:rPr lang="en-ZA" sz="1200" dirty="0" smtClean="0">
                          <a:latin typeface="Arial" pitchFamily="34" charset="0"/>
                          <a:cs typeface="Arial" pitchFamily="34" charset="0"/>
                        </a:rPr>
                        <a:t>File</a:t>
                      </a:r>
                      <a:r>
                        <a:rPr lang="en-ZA" sz="1200" baseline="0" dirty="0" smtClean="0">
                          <a:latin typeface="Arial" pitchFamily="34" charset="0"/>
                          <a:cs typeface="Arial" pitchFamily="34" charset="0"/>
                        </a:rPr>
                        <a:t> sent to HQ</a:t>
                      </a:r>
                      <a:endParaRPr lang="en-ZA" sz="1200" dirty="0" smtClean="0">
                        <a:latin typeface="Arial" pitchFamily="34" charset="0"/>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endParaRPr lang="en-ZA" sz="1200" dirty="0" smtClean="0">
                        <a:latin typeface="Arial" pitchFamily="34" charset="0"/>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endParaRPr lang="en-ZA" sz="1200" dirty="0" smtClean="0">
                        <a:latin typeface="Arial" pitchFamily="34" charset="0"/>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endParaRPr lang="en-ZA" sz="1200" dirty="0" smtClean="0">
                        <a:latin typeface="Arial" pitchFamily="34" charset="0"/>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8"/>
                  </a:ext>
                </a:extLst>
              </a:tr>
              <a:tr h="275074">
                <a:tc>
                  <a:txBody>
                    <a:bodyPr/>
                    <a:lstStyle/>
                    <a:p>
                      <a:pPr marL="0" indent="0">
                        <a:buFont typeface="Arial" panose="020B0604020202020204" pitchFamily="34" charset="0"/>
                        <a:buNone/>
                      </a:pPr>
                      <a:r>
                        <a:rPr lang="en-ZA" sz="1200" dirty="0" smtClean="0">
                          <a:latin typeface="Arial" pitchFamily="34" charset="0"/>
                          <a:cs typeface="Arial" pitchFamily="34" charset="0"/>
                        </a:rPr>
                        <a:t>Fraudulent death </a:t>
                      </a: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r>
                        <a:rPr lang="en-ZA" sz="1200" dirty="0" smtClean="0">
                          <a:latin typeface="Arial" pitchFamily="34" charset="0"/>
                          <a:cs typeface="Arial" pitchFamily="34" charset="0"/>
                        </a:rPr>
                        <a:t>Yes</a:t>
                      </a: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r>
                        <a:rPr lang="en-ZA" sz="1200" dirty="0" smtClean="0">
                          <a:latin typeface="Arial" pitchFamily="34" charset="0"/>
                          <a:cs typeface="Arial" pitchFamily="34" charset="0"/>
                        </a:rPr>
                        <a:t>Sent to HQ </a:t>
                      </a: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endParaRPr lang="en-ZA" sz="1200" dirty="0" smtClean="0">
                        <a:latin typeface="Arial" pitchFamily="34" charset="0"/>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endParaRPr lang="en-ZA" sz="1200" dirty="0" smtClean="0">
                        <a:latin typeface="Arial" pitchFamily="34" charset="0"/>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endParaRPr lang="en-ZA" sz="1200" dirty="0" smtClean="0">
                        <a:latin typeface="Arial" pitchFamily="34" charset="0"/>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9"/>
                  </a:ext>
                </a:extLst>
              </a:tr>
              <a:tr h="342710">
                <a:tc>
                  <a:txBody>
                    <a:bodyPr/>
                    <a:lstStyle/>
                    <a:p>
                      <a:pPr marL="0" indent="0">
                        <a:buFont typeface="Arial" panose="020B0604020202020204" pitchFamily="34" charset="0"/>
                        <a:buNone/>
                      </a:pPr>
                      <a:r>
                        <a:rPr lang="en-ZA" sz="1200" dirty="0" smtClean="0">
                          <a:latin typeface="Arial" pitchFamily="34" charset="0"/>
                          <a:cs typeface="Arial" pitchFamily="34" charset="0"/>
                        </a:rPr>
                        <a:t>Fraudulent spousal </a:t>
                      </a: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r>
                        <a:rPr lang="en-ZA" sz="1200" dirty="0" smtClean="0">
                          <a:latin typeface="Arial" pitchFamily="34" charset="0"/>
                          <a:cs typeface="Arial" pitchFamily="34" charset="0"/>
                        </a:rPr>
                        <a:t>Yes</a:t>
                      </a: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dirty="0" smtClean="0">
                          <a:latin typeface="Arial" pitchFamily="34" charset="0"/>
                          <a:cs typeface="Arial" pitchFamily="34" charset="0"/>
                        </a:rPr>
                        <a:t>Sent to HQ </a:t>
                      </a: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endParaRPr lang="en-ZA" sz="1200" dirty="0" smtClean="0">
                        <a:latin typeface="Arial" pitchFamily="34" charset="0"/>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endParaRPr lang="en-ZA" sz="1200" dirty="0" smtClean="0">
                        <a:latin typeface="Arial" pitchFamily="34" charset="0"/>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85750" indent="-285750">
                        <a:buFont typeface="Arial" panose="020B0604020202020204" pitchFamily="34" charset="0"/>
                        <a:buChar char="•"/>
                      </a:pPr>
                      <a:endParaRPr lang="en-ZA" sz="1200" dirty="0" smtClean="0">
                        <a:latin typeface="Arial" pitchFamily="34" charset="0"/>
                        <a:cs typeface="Arial" pitchFamily="34" charset="0"/>
                      </a:endParaRPr>
                    </a:p>
                  </a:txBody>
                  <a:tcPr marL="91439" marR="91439" marT="45695" marB="45695">
                    <a:lnL w="1270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2858322389"/>
                  </a:ext>
                </a:extLst>
              </a:tr>
            </a:tbl>
          </a:graphicData>
        </a:graphic>
      </p:graphicFrame>
      <p:sp>
        <p:nvSpPr>
          <p:cNvPr id="4" name="Slide Number Placeholder 3"/>
          <p:cNvSpPr>
            <a:spLocks noGrp="1"/>
          </p:cNvSpPr>
          <p:nvPr>
            <p:ph type="sldNum" sz="quarter" idx="12"/>
          </p:nvPr>
        </p:nvSpPr>
        <p:spPr>
          <a:xfrm>
            <a:off x="6553200" y="6356350"/>
            <a:ext cx="2133600" cy="365125"/>
          </a:xfrm>
        </p:spPr>
        <p:txBody>
          <a:bodyPr/>
          <a:lstStyle/>
          <a:p>
            <a:fld id="{2538E8B7-8BD9-9F48-9FB6-4E0DFEDB8449}" type="slidenum">
              <a:rPr lang="en-US" smtClean="0"/>
              <a:pPr/>
              <a:t>66</a:t>
            </a:fld>
            <a:endParaRPr lang="en-US" dirty="0"/>
          </a:p>
        </p:txBody>
      </p:sp>
    </p:spTree>
    <p:extLst>
      <p:ext uri="{BB962C8B-B14F-4D97-AF65-F5344CB8AC3E}">
        <p14:creationId xmlns:p14="http://schemas.microsoft.com/office/powerpoint/2010/main" xmlns="" val="362894188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81000" y="2667000"/>
            <a:ext cx="8229600" cy="1143000"/>
          </a:xfr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p:spPr>
        <p:txBody>
          <a:bodyPr>
            <a:normAutofit/>
          </a:bodyPr>
          <a:lstStyle/>
          <a:p>
            <a:r>
              <a:rPr lang="en-ZA" b="1" dirty="0" smtClean="0"/>
              <a:t>Achievements &amp; Challenges</a:t>
            </a:r>
            <a:endParaRPr lang="en-ZA" b="1" dirty="0"/>
          </a:p>
        </p:txBody>
      </p:sp>
      <p:sp>
        <p:nvSpPr>
          <p:cNvPr id="2" name="Slide Number Placeholder 1"/>
          <p:cNvSpPr>
            <a:spLocks noGrp="1"/>
          </p:cNvSpPr>
          <p:nvPr>
            <p:ph type="sldNum" sz="quarter" idx="12"/>
          </p:nvPr>
        </p:nvSpPr>
        <p:spPr>
          <a:xfrm>
            <a:off x="6553200" y="6356350"/>
            <a:ext cx="1853821" cy="365125"/>
          </a:xfrm>
        </p:spPr>
        <p:txBody>
          <a:bodyPr/>
          <a:lstStyle/>
          <a:p>
            <a:fld id="{2538E8B7-8BD9-9F48-9FB6-4E0DFEDB8449}" type="slidenum">
              <a:rPr lang="en-US" smtClean="0"/>
              <a:pPr/>
              <a:t>67</a:t>
            </a:fld>
            <a:endParaRPr lang="en-US" dirty="0"/>
          </a:p>
        </p:txBody>
      </p:sp>
    </p:spTree>
    <p:extLst>
      <p:ext uri="{BB962C8B-B14F-4D97-AF65-F5344CB8AC3E}">
        <p14:creationId xmlns:p14="http://schemas.microsoft.com/office/powerpoint/2010/main" xmlns="" val="18723356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45"/>
          <p:cNvGraphicFramePr>
            <a:graphicFrameLocks noGrp="1"/>
          </p:cNvGraphicFramePr>
          <p:nvPr>
            <p:extLst>
              <p:ext uri="{D42A27DB-BD31-4B8C-83A1-F6EECF244321}">
                <p14:modId xmlns:p14="http://schemas.microsoft.com/office/powerpoint/2010/main" xmlns="" val="1806643211"/>
              </p:ext>
            </p:extLst>
          </p:nvPr>
        </p:nvGraphicFramePr>
        <p:xfrm>
          <a:off x="381000" y="597161"/>
          <a:ext cx="8458200" cy="5538115"/>
        </p:xfrm>
        <a:graphic>
          <a:graphicData uri="http://schemas.openxmlformats.org/drawingml/2006/table">
            <a:tbl>
              <a:tblPr/>
              <a:tblGrid>
                <a:gridCol w="381000">
                  <a:extLst>
                    <a:ext uri="{9D8B030D-6E8A-4147-A177-3AD203B41FA5}">
                      <a16:colId xmlns:a16="http://schemas.microsoft.com/office/drawing/2014/main" xmlns="" val="20000"/>
                    </a:ext>
                  </a:extLst>
                </a:gridCol>
                <a:gridCol w="4082955">
                  <a:extLst>
                    <a:ext uri="{9D8B030D-6E8A-4147-A177-3AD203B41FA5}">
                      <a16:colId xmlns:a16="http://schemas.microsoft.com/office/drawing/2014/main" xmlns="" val="20001"/>
                    </a:ext>
                  </a:extLst>
                </a:gridCol>
                <a:gridCol w="3994245">
                  <a:extLst>
                    <a:ext uri="{9D8B030D-6E8A-4147-A177-3AD203B41FA5}">
                      <a16:colId xmlns:a16="http://schemas.microsoft.com/office/drawing/2014/main" xmlns="" val="20002"/>
                    </a:ext>
                  </a:extLst>
                </a:gridCol>
              </a:tblGrid>
              <a:tr h="635894">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US" altLang="en-US"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No</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00"/>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Achievement</a:t>
                      </a:r>
                      <a:endParaRPr kumimoji="0" lang="en-ZA" altLang="en-US"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8" marR="91438" marT="45686" marB="4568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00"/>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Impact on service delivery</a:t>
                      </a:r>
                      <a:endParaRPr kumimoji="0" lang="en-ZA" altLang="en-US"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8" marR="91438" marT="45686" marB="4568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00"/>
                    </a:solidFill>
                  </a:tcPr>
                </a:tc>
                <a:extLst>
                  <a:ext uri="{0D108BD9-81ED-4DB2-BD59-A6C34878D82A}">
                    <a16:rowId xmlns:a16="http://schemas.microsoft.com/office/drawing/2014/main" xmlns="" val="10000"/>
                  </a:ext>
                </a:extLst>
              </a:tr>
              <a:tr h="215672">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GB" altLang="en-US"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ctr" latinLnBrk="0" hangingPunct="1">
                        <a:lnSpc>
                          <a:spcPct val="15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Awareness campaigns through stake holder forums and events  initiated by other departments. </a:t>
                      </a:r>
                    </a:p>
                    <a:p>
                      <a:pPr marL="0" marR="0" lvl="0" indent="0" algn="l" defTabSz="914400" rtl="0" eaLnBrk="1" fontAlgn="ctr" latinLnBrk="0" hangingPunct="1">
                        <a:lnSpc>
                          <a:spcPct val="150000"/>
                        </a:lnSpc>
                        <a:spcBef>
                          <a:spcPct val="0"/>
                        </a:spcBef>
                        <a:spcAft>
                          <a:spcPct val="0"/>
                        </a:spcAft>
                        <a:buClrTx/>
                        <a:buSzTx/>
                        <a:buFontTx/>
                        <a:buNone/>
                        <a:tabLst/>
                      </a:pPr>
                      <a:endPar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ctr" latinLnBrk="0" hangingPunct="1">
                        <a:lnSpc>
                          <a:spcPct val="15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More births  are registered within  30 days  of the birth of the child.</a:t>
                      </a:r>
                    </a:p>
                  </a:txBody>
                  <a:tcPr marL="9525" marR="9525" marT="952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83824">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GB" altLang="en-US"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ctr" latinLnBrk="0" hangingPunct="1">
                        <a:lnSpc>
                          <a:spcPct val="15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Presentations to pregnant  mothers  at on line health facilities.</a:t>
                      </a:r>
                    </a:p>
                    <a:p>
                      <a:pPr marL="0" marR="0" lvl="0" indent="0" algn="l" defTabSz="914400" rtl="0" eaLnBrk="1" fontAlgn="ctr" latinLnBrk="0" hangingPunct="1">
                        <a:lnSpc>
                          <a:spcPct val="150000"/>
                        </a:lnSpc>
                        <a:spcBef>
                          <a:spcPct val="0"/>
                        </a:spcBef>
                        <a:spcAft>
                          <a:spcPct val="0"/>
                        </a:spcAft>
                        <a:buClrTx/>
                        <a:buSzTx/>
                        <a:buFontTx/>
                        <a:buNone/>
                        <a:tabLst/>
                      </a:pPr>
                      <a:endPar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ctr" latinLnBrk="0" hangingPunct="1">
                        <a:lnSpc>
                          <a:spcPct val="15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More birth are registered at on line health facilities that offices  </a:t>
                      </a:r>
                    </a:p>
                  </a:txBody>
                  <a:tcPr marL="9525" marR="9525" marT="952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29929">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GB" altLang="en-US"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ctr" latinLnBrk="0" hangingPunct="1">
                        <a:lnSpc>
                          <a:spcPct val="150000"/>
                        </a:lnSpc>
                        <a:spcBef>
                          <a:spcPct val="0"/>
                        </a:spcBef>
                        <a:spcAft>
                          <a:spcPct val="0"/>
                        </a:spcAft>
                        <a:buClrTx/>
                        <a:buSzTx/>
                        <a:buFontTx/>
                        <a:buNone/>
                        <a:tabLst/>
                        <a:defRPr/>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Continuous presentations at local radio stations to market DHA services </a:t>
                      </a:r>
                    </a:p>
                    <a:p>
                      <a:pPr marL="0" marR="0" lvl="0" indent="0" algn="l" defTabSz="914400" rtl="0" eaLnBrk="1" fontAlgn="ctr" latinLnBrk="0" hangingPunct="1">
                        <a:lnSpc>
                          <a:spcPct val="150000"/>
                        </a:lnSpc>
                        <a:spcBef>
                          <a:spcPct val="0"/>
                        </a:spcBef>
                        <a:spcAft>
                          <a:spcPct val="0"/>
                        </a:spcAft>
                        <a:buClrTx/>
                        <a:buSzTx/>
                        <a:buFontTx/>
                        <a:buNone/>
                        <a:tabLst/>
                        <a:defRPr/>
                      </a:pPr>
                      <a:endPar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ctr" latinLnBrk="0" hangingPunct="1">
                        <a:lnSpc>
                          <a:spcPct val="15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Registration of Customary marriages has increased</a:t>
                      </a:r>
                    </a:p>
                  </a:txBody>
                  <a:tcPr marL="9525" marR="9525" marT="952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28321">
                <a:tc>
                  <a:txBody>
                    <a:body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GB" altLang="en-US"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ctr" latinLnBrk="0" hangingPunct="1">
                        <a:lnSpc>
                          <a:spcPct val="15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Loud hailing at malls and SASSA pay points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ctr" latinLnBrk="0" hangingPunct="1">
                        <a:lnSpc>
                          <a:spcPct val="15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More clients visit our offices for application of smart id cards</a:t>
                      </a:r>
                    </a:p>
                  </a:txBody>
                  <a:tcPr marL="9525" marR="9525" marT="952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20485">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GB" altLang="en-US"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5</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nSpc>
                          <a:spcPct val="150000"/>
                        </a:lnSpc>
                      </a:pPr>
                      <a:r>
                        <a:rPr lang="en-US" sz="1100" dirty="0" smtClean="0">
                          <a:solidFill>
                            <a:schemeClr val="tx1"/>
                          </a:solidFill>
                          <a:latin typeface="Arial" panose="020B0604020202020204" pitchFamily="34" charset="0"/>
                          <a:cs typeface="Arial" panose="020B0604020202020204" pitchFamily="34" charset="0"/>
                        </a:rPr>
                        <a:t> Continuous presentations at high schools to encourage learners  to visit offices for application of smart id  card</a:t>
                      </a:r>
                      <a:endParaRPr lang="en-US" sz="1100" dirty="0">
                        <a:solidFill>
                          <a:schemeClr val="tx1"/>
                        </a:solidFill>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nSpc>
                          <a:spcPct val="150000"/>
                        </a:lnSpc>
                      </a:pPr>
                      <a:r>
                        <a:rPr lang="en-US" sz="1100" dirty="0" smtClean="0">
                          <a:solidFill>
                            <a:schemeClr val="tx1"/>
                          </a:solidFill>
                          <a:latin typeface="Arial" panose="020B0604020202020204" pitchFamily="34" charset="0"/>
                          <a:cs typeface="Arial" panose="020B0604020202020204" pitchFamily="34" charset="0"/>
                        </a:rPr>
                        <a:t>Increase in number of  leaners  to our offices for application of smart id card.</a:t>
                      </a:r>
                      <a:endParaRPr lang="en-US" sz="1100" dirty="0">
                        <a:solidFill>
                          <a:schemeClr val="tx1"/>
                        </a:solidFill>
                        <a:latin typeface="Arial" panose="020B0604020202020204" pitchFamily="34" charset="0"/>
                        <a:cs typeface="Arial" panose="020B0604020202020204" pitchFamily="34" charset="0"/>
                      </a:endParaRPr>
                    </a:p>
                  </a:txBody>
                  <a:tcPr marL="9525" marR="9525" marT="952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220485">
                <a:tc>
                  <a:txBody>
                    <a:body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GB" altLang="en-US"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6</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ctr" latinLnBrk="0" hangingPunct="1">
                        <a:lnSpc>
                          <a:spcPct val="150000"/>
                        </a:lnSpc>
                        <a:spcBef>
                          <a:spcPct val="0"/>
                        </a:spcBef>
                        <a:spcAft>
                          <a:spcPct val="0"/>
                        </a:spcAft>
                        <a:buClrTx/>
                        <a:buSzTx/>
                        <a:buFontTx/>
                        <a:buNone/>
                        <a:tabLst/>
                        <a:defRPr/>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High involvement of  IMS in all   district clusters to represent DHA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ctr" latinLnBrk="0" hangingPunct="1">
                        <a:lnSpc>
                          <a:spcPct val="15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More cases are reported  by  community for ims to investigate. ( fraudulent marriages,  unregistered domestic workers. etc.</a:t>
                      </a:r>
                    </a:p>
                  </a:txBody>
                  <a:tcPr marL="9525" marR="9525" marT="952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220485">
                <a:tc>
                  <a:txBody>
                    <a:body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GB" altLang="en-US"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7</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ctr" latinLnBrk="0" hangingPunct="1">
                        <a:lnSpc>
                          <a:spcPct val="15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Opening of new offices i.e. Mookgophong</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ctr" latinLnBrk="0" hangingPunct="1">
                        <a:lnSpc>
                          <a:spcPct val="15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Clients are now served in a conducive environment</a:t>
                      </a:r>
                    </a:p>
                  </a:txBody>
                  <a:tcPr marL="9525" marR="9525" marT="952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220485">
                <a:tc>
                  <a:txBody>
                    <a:body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GB" altLang="en-US"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8</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ctr" latinLnBrk="0" hangingPunct="1">
                        <a:lnSpc>
                          <a:spcPct val="15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Improved working relationship with SAPS and NPA/Justice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ctr" latinLnBrk="0" hangingPunct="1">
                        <a:lnSpc>
                          <a:spcPct val="15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Improved adherence to the law wherein suspects are charged brought to court within 48 hours and  successful prosecution</a:t>
                      </a:r>
                    </a:p>
                  </a:txBody>
                  <a:tcPr marL="9525" marR="9525" marT="952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20485">
                <a:tc>
                  <a:txBody>
                    <a:body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GB" altLang="en-US"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9</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ctr" latinLnBrk="0" hangingPunct="1">
                        <a:lnSpc>
                          <a:spcPct val="150000"/>
                        </a:lnSpc>
                        <a:spcBef>
                          <a:spcPct val="0"/>
                        </a:spcBef>
                        <a:spcAft>
                          <a:spcPct val="0"/>
                        </a:spcAft>
                        <a:buClrTx/>
                        <a:buSzTx/>
                        <a:buFontTx/>
                        <a:buNone/>
                        <a:tabLst/>
                        <a:defRPr/>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Transgressors are successfully  prosecuted and deported</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ctr" latinLnBrk="0" hangingPunct="1">
                        <a:lnSpc>
                          <a:spcPct val="150000"/>
                        </a:lnSpc>
                        <a:spcBef>
                          <a:spcPct val="0"/>
                        </a:spcBef>
                        <a:spcAft>
                          <a:spcPct val="0"/>
                        </a:spcAft>
                        <a:buClrTx/>
                        <a:buSzTx/>
                        <a:buFontTx/>
                        <a:buNone/>
                        <a:tabLst/>
                        <a:defRPr/>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Province don’t have a well equipped vehicle to perform immigration services  duties and that has a negative impact on service delivery.</a:t>
                      </a:r>
                    </a:p>
                  </a:txBody>
                  <a:tcPr marL="9525" marR="9525" marT="952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sp>
        <p:nvSpPr>
          <p:cNvPr id="5" name="Rectangle 2"/>
          <p:cNvSpPr>
            <a:spLocks noGrp="1" noChangeArrowheads="1"/>
          </p:cNvSpPr>
          <p:nvPr>
            <p:ph type="title"/>
          </p:nvPr>
        </p:nvSpPr>
        <p:spPr>
          <a:xfrm>
            <a:off x="457200" y="121298"/>
            <a:ext cx="8229600" cy="228600"/>
          </a:xfrm>
        </p:spPr>
        <p:txBody>
          <a:bodyPr>
            <a:noAutofit/>
          </a:bodyPr>
          <a:lstStyle/>
          <a:p>
            <a:pPr eaLnBrk="1" hangingPunct="1"/>
            <a:r>
              <a:rPr lang="en-US" altLang="en-US" sz="2000" b="1" dirty="0" smtClean="0">
                <a:latin typeface="Arial" panose="020B0604020202020204" pitchFamily="34" charset="0"/>
                <a:cs typeface="Arial" panose="020B0604020202020204" pitchFamily="34" charset="0"/>
              </a:rPr>
              <a:t>ACHIEVEMENTS </a:t>
            </a:r>
          </a:p>
        </p:txBody>
      </p:sp>
      <p:sp>
        <p:nvSpPr>
          <p:cNvPr id="2" name="Slide Number Placeholder 1"/>
          <p:cNvSpPr>
            <a:spLocks noGrp="1"/>
          </p:cNvSpPr>
          <p:nvPr>
            <p:ph type="sldNum" sz="quarter" idx="12"/>
          </p:nvPr>
        </p:nvSpPr>
        <p:spPr>
          <a:xfrm>
            <a:off x="6553200" y="6356350"/>
            <a:ext cx="1881116" cy="365125"/>
          </a:xfrm>
        </p:spPr>
        <p:txBody>
          <a:bodyPr/>
          <a:lstStyle/>
          <a:p>
            <a:fld id="{2538E8B7-8BD9-9F48-9FB6-4E0DFEDB8449}" type="slidenum">
              <a:rPr lang="en-US" smtClean="0"/>
              <a:pPr/>
              <a:t>68</a:t>
            </a:fld>
            <a:endParaRPr lang="en-US" dirty="0"/>
          </a:p>
        </p:txBody>
      </p:sp>
    </p:spTree>
    <p:extLst>
      <p:ext uri="{BB962C8B-B14F-4D97-AF65-F5344CB8AC3E}">
        <p14:creationId xmlns:p14="http://schemas.microsoft.com/office/powerpoint/2010/main" xmlns="" val="246677808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457200" y="228600"/>
            <a:ext cx="8229600" cy="228600"/>
          </a:xfrm>
        </p:spPr>
        <p:txBody>
          <a:bodyPr>
            <a:noAutofit/>
          </a:bodyPr>
          <a:lstStyle/>
          <a:p>
            <a:r>
              <a:rPr lang="en-US" altLang="en-US" sz="2000" b="1" dirty="0">
                <a:solidFill>
                  <a:prstClr val="black"/>
                </a:solidFill>
                <a:latin typeface="+mn-lt"/>
                <a:cs typeface="Arial" panose="020B0604020202020204" pitchFamily="34" charset="0"/>
              </a:rPr>
              <a:t>CHALLENGES AND KEY DECISION REQUIRED </a:t>
            </a:r>
            <a:endParaRPr lang="en-US" altLang="en-US" sz="2000" b="1" dirty="0" smtClean="0">
              <a:latin typeface="+mn-lt"/>
              <a:cs typeface="Arial" panose="020B0604020202020204" pitchFamily="34" charset="0"/>
            </a:endParaRPr>
          </a:p>
        </p:txBody>
      </p:sp>
      <p:graphicFrame>
        <p:nvGraphicFramePr>
          <p:cNvPr id="5" name="Group 44"/>
          <p:cNvGraphicFramePr>
            <a:graphicFrameLocks noGrp="1"/>
          </p:cNvGraphicFramePr>
          <p:nvPr>
            <p:extLst>
              <p:ext uri="{D42A27DB-BD31-4B8C-83A1-F6EECF244321}">
                <p14:modId xmlns:p14="http://schemas.microsoft.com/office/powerpoint/2010/main" xmlns="" val="1552150523"/>
              </p:ext>
            </p:extLst>
          </p:nvPr>
        </p:nvGraphicFramePr>
        <p:xfrm>
          <a:off x="190500" y="609600"/>
          <a:ext cx="8686801" cy="4314880"/>
        </p:xfrm>
        <a:graphic>
          <a:graphicData uri="http://schemas.openxmlformats.org/drawingml/2006/table">
            <a:tbl>
              <a:tblPr/>
              <a:tblGrid>
                <a:gridCol w="457200">
                  <a:extLst>
                    <a:ext uri="{9D8B030D-6E8A-4147-A177-3AD203B41FA5}">
                      <a16:colId xmlns:a16="http://schemas.microsoft.com/office/drawing/2014/main" xmlns="" val="20000"/>
                    </a:ext>
                  </a:extLst>
                </a:gridCol>
                <a:gridCol w="4219575">
                  <a:extLst>
                    <a:ext uri="{9D8B030D-6E8A-4147-A177-3AD203B41FA5}">
                      <a16:colId xmlns:a16="http://schemas.microsoft.com/office/drawing/2014/main" xmlns="" val="20001"/>
                    </a:ext>
                  </a:extLst>
                </a:gridCol>
                <a:gridCol w="4010026">
                  <a:extLst>
                    <a:ext uri="{9D8B030D-6E8A-4147-A177-3AD203B41FA5}">
                      <a16:colId xmlns:a16="http://schemas.microsoft.com/office/drawing/2014/main" xmlns="" val="20002"/>
                    </a:ext>
                  </a:extLst>
                </a:gridCol>
              </a:tblGrid>
              <a:tr h="665018">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US" altLang="en-US"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No</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00"/>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Challenge </a:t>
                      </a:r>
                      <a:endParaRPr kumimoji="0" lang="en-ZA" altLang="en-US"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6" marR="91436" marT="45685" marB="4568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00"/>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ZA" altLang="en-US"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Possible Solutions</a:t>
                      </a:r>
                    </a:p>
                  </a:txBody>
                  <a:tcPr marL="91436" marR="91436" marT="45685" marB="4568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00"/>
                    </a:solidFill>
                  </a:tcPr>
                </a:tc>
                <a:extLst>
                  <a:ext uri="{0D108BD9-81ED-4DB2-BD59-A6C34878D82A}">
                    <a16:rowId xmlns:a16="http://schemas.microsoft.com/office/drawing/2014/main" xmlns="" val="10000"/>
                  </a:ext>
                </a:extLst>
              </a:tr>
              <a:tr h="358225">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 typeface="Arial" pitchFamily="34" charset="0"/>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Shortage of personnel is a challenge in achieving most targets</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 typeface="Arial" charset="0"/>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Inspectorate staff required</a:t>
                      </a:r>
                    </a:p>
                  </a:txBody>
                  <a:tcPr marL="9525" marR="9525" marT="952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99323">
                <a:tc>
                  <a:txBody>
                    <a:body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 typeface="Arial" pitchFamily="34" charset="0"/>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Connectivity at health facilities with 3G is unstable</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 typeface="Arial" charset="0"/>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Replacement with ADSL connections urgent</a:t>
                      </a:r>
                    </a:p>
                  </a:txBody>
                  <a:tcPr marL="9525" marR="9525" marT="952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92980">
                <a:tc>
                  <a:txBody>
                    <a:body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 typeface="Arial" pitchFamily="34" charset="0"/>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IS support insufficient due to geographical size of the district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 typeface="Arial" charset="0"/>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Appointment of 2</a:t>
                      </a:r>
                      <a:r>
                        <a:rPr kumimoji="0" lang="en-GB" altLang="en-US" sz="1100" b="0" i="0" u="none" strike="noStrike" cap="none" normalizeH="0" baseline="30000" dirty="0" smtClean="0">
                          <a:ln>
                            <a:noFill/>
                          </a:ln>
                          <a:solidFill>
                            <a:schemeClr val="tx1"/>
                          </a:solidFill>
                          <a:effectLst/>
                          <a:latin typeface="Arial" panose="020B0604020202020204" pitchFamily="34" charset="0"/>
                          <a:cs typeface="Arial" panose="020B0604020202020204" pitchFamily="34" charset="0"/>
                        </a:rPr>
                        <a:t>nd</a:t>
                      </a: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IS manager or technician required</a:t>
                      </a:r>
                    </a:p>
                  </a:txBody>
                  <a:tcPr marL="9525" marR="9525" marT="952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792980">
                <a:tc>
                  <a:txBody>
                    <a:body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 typeface="Arial" pitchFamily="34" charset="0"/>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Slow rate in Smart Id card Applications</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 typeface="Arial" charset="0"/>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Introduce cut off date for green Id books</a:t>
                      </a:r>
                    </a:p>
                  </a:txBody>
                  <a:tcPr marL="9525" marR="9525" marT="952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90156">
                <a:tc>
                  <a:txBody>
                    <a:body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5</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50000"/>
                        </a:lnSpc>
                        <a:spcBef>
                          <a:spcPct val="0"/>
                        </a:spcBef>
                        <a:spcAft>
                          <a:spcPct val="0"/>
                        </a:spcAft>
                        <a:buClrTx/>
                        <a:buSzTx/>
                        <a:buFont typeface="Arial" pitchFamily="34" charset="0"/>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Obtaining of Lease Agreements for  leased office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50000"/>
                        </a:lnSpc>
                        <a:spcBef>
                          <a:spcPct val="0"/>
                        </a:spcBef>
                        <a:spcAft>
                          <a:spcPct val="0"/>
                        </a:spcAft>
                        <a:buClrTx/>
                        <a:buSzTx/>
                        <a:buFont typeface="Arial" charset="0"/>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Expedite the process of getting lease agreements</a:t>
                      </a:r>
                    </a:p>
                  </a:txBody>
                  <a:tcPr marL="9525" marR="9525" marT="952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616198">
                <a:tc>
                  <a:txBody>
                    <a:body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6</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50000"/>
                        </a:lnSpc>
                        <a:spcBef>
                          <a:spcPct val="0"/>
                        </a:spcBef>
                        <a:spcAft>
                          <a:spcPct val="0"/>
                        </a:spcAft>
                        <a:buClrTx/>
                        <a:buSzTx/>
                        <a:buFont typeface="Arial" pitchFamily="34" charset="0"/>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Lack of Cash In Transit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50000"/>
                        </a:lnSpc>
                        <a:spcBef>
                          <a:spcPct val="0"/>
                        </a:spcBef>
                        <a:spcAft>
                          <a:spcPct val="0"/>
                        </a:spcAft>
                        <a:buClrTx/>
                        <a:buSzTx/>
                        <a:buFont typeface="Arial" charset="0"/>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To be introduced to all office collecting revenue</a:t>
                      </a:r>
                    </a:p>
                  </a:txBody>
                  <a:tcPr marL="9525" marR="9525" marT="952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
        <p:nvSpPr>
          <p:cNvPr id="2" name="Slide Number Placeholder 1"/>
          <p:cNvSpPr>
            <a:spLocks noGrp="1"/>
          </p:cNvSpPr>
          <p:nvPr>
            <p:ph type="sldNum" sz="quarter" idx="12"/>
          </p:nvPr>
        </p:nvSpPr>
        <p:spPr>
          <a:xfrm>
            <a:off x="6553200" y="6356350"/>
            <a:ext cx="1881116" cy="365125"/>
          </a:xfrm>
        </p:spPr>
        <p:txBody>
          <a:bodyPr/>
          <a:lstStyle/>
          <a:p>
            <a:fld id="{2538E8B7-8BD9-9F48-9FB6-4E0DFEDB8449}" type="slidenum">
              <a:rPr lang="en-US" smtClean="0"/>
              <a:pPr/>
              <a:t>69</a:t>
            </a:fld>
            <a:endParaRPr lang="en-US" dirty="0"/>
          </a:p>
        </p:txBody>
      </p:sp>
    </p:spTree>
    <p:extLst>
      <p:ext uri="{BB962C8B-B14F-4D97-AF65-F5344CB8AC3E}">
        <p14:creationId xmlns:p14="http://schemas.microsoft.com/office/powerpoint/2010/main" xmlns="" val="3164086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160140" y="175660"/>
            <a:ext cx="8640960" cy="257728"/>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extLst/>
        </p:spPr>
        <p:txBody>
          <a:bodyPr>
            <a:normAutofit fontScale="90000"/>
          </a:bodyPr>
          <a:lstStyle/>
          <a:p>
            <a:pPr algn="ctr" eaLnBrk="1" hangingPunct="1">
              <a:defRPr/>
            </a:pPr>
            <a:r>
              <a:rPr lang="en-GB" sz="1400" dirty="0" smtClean="0">
                <a:solidFill>
                  <a:schemeClr val="tx1">
                    <a:lumMod val="95000"/>
                    <a:lumOff val="5000"/>
                  </a:schemeClr>
                </a:solidFill>
              </a:rPr>
              <a:t>I</a:t>
            </a:r>
            <a:r>
              <a:rPr lang="en-US" sz="1400" dirty="0" smtClean="0">
                <a:solidFill>
                  <a:schemeClr val="tx1">
                    <a:lumMod val="95000"/>
                    <a:lumOff val="5000"/>
                  </a:schemeClr>
                </a:solidFill>
                <a:effectLst>
                  <a:outerShdw blurRad="38100" dist="38100" dir="2700000" algn="tl">
                    <a:srgbClr val="C0C0C0"/>
                  </a:outerShdw>
                </a:effectLst>
              </a:rPr>
              <a:t>NTRODUCTION </a:t>
            </a:r>
            <a:r>
              <a:rPr lang="en-US" sz="1400" dirty="0">
                <a:solidFill>
                  <a:schemeClr val="tx1">
                    <a:lumMod val="95000"/>
                    <a:lumOff val="5000"/>
                  </a:schemeClr>
                </a:solidFill>
                <a:effectLst>
                  <a:outerShdw blurRad="38100" dist="38100" dir="2700000" algn="tl">
                    <a:srgbClr val="C0C0C0"/>
                  </a:outerShdw>
                </a:effectLst>
              </a:rPr>
              <a:t>&amp; </a:t>
            </a:r>
            <a:r>
              <a:rPr lang="en-US" sz="1400" dirty="0" smtClean="0">
                <a:solidFill>
                  <a:schemeClr val="tx1">
                    <a:lumMod val="95000"/>
                    <a:lumOff val="5000"/>
                  </a:schemeClr>
                </a:solidFill>
                <a:effectLst>
                  <a:outerShdw blurRad="38100" dist="38100" dir="2700000" algn="tl">
                    <a:srgbClr val="C0C0C0"/>
                  </a:outerShdw>
                </a:effectLst>
              </a:rPr>
              <a:t>BACKGROUND</a:t>
            </a:r>
            <a:endParaRPr lang="en-GB" sz="1400" dirty="0" smtClean="0">
              <a:solidFill>
                <a:schemeClr val="tx1">
                  <a:lumMod val="95000"/>
                  <a:lumOff val="5000"/>
                </a:schemeClr>
              </a:solidFill>
            </a:endParaRPr>
          </a:p>
        </p:txBody>
      </p:sp>
      <p:sp>
        <p:nvSpPr>
          <p:cNvPr id="6147" name="Rectangle 3"/>
          <p:cNvSpPr>
            <a:spLocks noGrp="1" noChangeArrowheads="1"/>
          </p:cNvSpPr>
          <p:nvPr>
            <p:ph type="body" idx="4294967295"/>
          </p:nvPr>
        </p:nvSpPr>
        <p:spPr>
          <a:xfrm>
            <a:off x="152400" y="701750"/>
            <a:ext cx="8648700" cy="4675468"/>
          </a:xfrm>
          <a:solidFill>
            <a:schemeClr val="bg1"/>
          </a:solidFill>
          <a:ln>
            <a:solidFill>
              <a:schemeClr val="bg1"/>
            </a:solidFill>
          </a:ln>
        </p:spPr>
        <p:txBody>
          <a:bodyPr>
            <a:normAutofit/>
          </a:bodyPr>
          <a:lstStyle/>
          <a:p>
            <a:r>
              <a:rPr lang="en-GB" sz="1200" dirty="0">
                <a:latin typeface="Arial" panose="020B0604020202020204" pitchFamily="34" charset="0"/>
                <a:cs typeface="Arial" panose="020B0604020202020204" pitchFamily="34" charset="0"/>
              </a:rPr>
              <a:t>Limpopo </a:t>
            </a:r>
            <a:r>
              <a:rPr lang="en-GB" sz="1200" dirty="0" smtClean="0">
                <a:latin typeface="Arial" panose="020B0604020202020204" pitchFamily="34" charset="0"/>
                <a:cs typeface="Arial" panose="020B0604020202020204" pitchFamily="34" charset="0"/>
              </a:rPr>
              <a:t> Province is located in the northern part of South Africa. </a:t>
            </a:r>
            <a:r>
              <a:rPr lang="en-GB" sz="1200" dirty="0">
                <a:latin typeface="Arial" panose="020B0604020202020204" pitchFamily="34" charset="0"/>
                <a:cs typeface="Arial" panose="020B0604020202020204" pitchFamily="34" charset="0"/>
              </a:rPr>
              <a:t>It has a total area of 125 </a:t>
            </a:r>
            <a:r>
              <a:rPr lang="en-GB" sz="1200" dirty="0" smtClean="0">
                <a:latin typeface="Arial" panose="020B0604020202020204" pitchFamily="34" charset="0"/>
                <a:cs typeface="Arial" panose="020B0604020202020204" pitchFamily="34" charset="0"/>
              </a:rPr>
              <a:t>754 </a:t>
            </a:r>
            <a:r>
              <a:rPr lang="en-GB" sz="1200" dirty="0">
                <a:latin typeface="Arial" panose="020B0604020202020204" pitchFamily="34" charset="0"/>
                <a:cs typeface="Arial" panose="020B0604020202020204" pitchFamily="34" charset="0"/>
              </a:rPr>
              <a:t>square kilometres, taking up </a:t>
            </a:r>
            <a:r>
              <a:rPr lang="en-GB" sz="1200" dirty="0" smtClean="0">
                <a:latin typeface="Arial" panose="020B0604020202020204" pitchFamily="34" charset="0"/>
                <a:cs typeface="Arial" panose="020B0604020202020204" pitchFamily="34" charset="0"/>
              </a:rPr>
              <a:t>10% </a:t>
            </a:r>
            <a:r>
              <a:rPr lang="en-GB" sz="1200" dirty="0">
                <a:latin typeface="Arial" panose="020B0604020202020204" pitchFamily="34" charset="0"/>
                <a:cs typeface="Arial" panose="020B0604020202020204" pitchFamily="34" charset="0"/>
              </a:rPr>
              <a:t>of South Africa’s land area with a population of </a:t>
            </a:r>
            <a:r>
              <a:rPr lang="en-GB" sz="1200" dirty="0" smtClean="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5 </a:t>
            </a:r>
            <a:r>
              <a:rPr lang="en-GB" sz="1200" dirty="0" smtClean="0">
                <a:latin typeface="Arial" panose="020B0604020202020204" pitchFamily="34" charset="0"/>
                <a:cs typeface="Arial" panose="020B0604020202020204" pitchFamily="34" charset="0"/>
              </a:rPr>
              <a:t>799 090 people (2018 Statistics South Africa </a:t>
            </a:r>
            <a:r>
              <a:rPr lang="en-GB" sz="1200" dirty="0">
                <a:latin typeface="Arial" panose="020B0604020202020204" pitchFamily="34" charset="0"/>
                <a:cs typeface="Arial" panose="020B0604020202020204" pitchFamily="34" charset="0"/>
              </a:rPr>
              <a:t>report</a:t>
            </a:r>
            <a:r>
              <a:rPr lang="en-GB" sz="1200" dirty="0" smtClean="0">
                <a:latin typeface="Arial" panose="020B0604020202020204" pitchFamily="34" charset="0"/>
                <a:cs typeface="Arial" panose="020B0604020202020204" pitchFamily="34" charset="0"/>
              </a:rPr>
              <a:t>) The province is </a:t>
            </a:r>
            <a:r>
              <a:rPr lang="en-GB" sz="1200" dirty="0">
                <a:latin typeface="Arial" panose="020B0604020202020204" pitchFamily="34" charset="0"/>
                <a:cs typeface="Arial" panose="020B0604020202020204" pitchFamily="34" charset="0"/>
              </a:rPr>
              <a:t>constituted </a:t>
            </a:r>
            <a:r>
              <a:rPr lang="en-GB" sz="1200" dirty="0" smtClean="0">
                <a:latin typeface="Arial" panose="020B0604020202020204" pitchFamily="34" charset="0"/>
                <a:cs typeface="Arial" panose="020B0604020202020204" pitchFamily="34" charset="0"/>
              </a:rPr>
              <a:t>by - Black- </a:t>
            </a:r>
            <a:r>
              <a:rPr lang="en-GB" sz="1200" dirty="0">
                <a:latin typeface="Arial" panose="020B0604020202020204" pitchFamily="34" charset="0"/>
                <a:cs typeface="Arial" panose="020B0604020202020204" pitchFamily="34" charset="0"/>
              </a:rPr>
              <a:t>96.7%, White- 2,6%, Indian or Asian – 0.3% and Coloured – 0.3%.</a:t>
            </a:r>
            <a:endParaRPr lang="en-ZA" sz="1200" dirty="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The </a:t>
            </a:r>
            <a:r>
              <a:rPr lang="en-GB" sz="1200" dirty="0">
                <a:latin typeface="Arial" panose="020B0604020202020204" pitchFamily="34" charset="0"/>
                <a:cs typeface="Arial" panose="020B0604020202020204" pitchFamily="34" charset="0"/>
              </a:rPr>
              <a:t>province shares </a:t>
            </a:r>
            <a:r>
              <a:rPr lang="en-GB" sz="1200" dirty="0" smtClean="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borders with three countries namely:</a:t>
            </a:r>
            <a:endParaRPr lang="en-ZA" sz="1200" dirty="0">
              <a:latin typeface="Arial" panose="020B0604020202020204" pitchFamily="34" charset="0"/>
              <a:cs typeface="Arial" panose="020B0604020202020204" pitchFamily="34" charset="0"/>
            </a:endParaRPr>
          </a:p>
          <a:p>
            <a:pPr marL="1797050" lvl="0" indent="-361950">
              <a:lnSpc>
                <a:spcPct val="100000"/>
              </a:lnSpc>
              <a:buFont typeface="+mj-lt"/>
              <a:buAutoNum type="arabicPeriod"/>
            </a:pPr>
            <a:r>
              <a:rPr lang="en-GB" sz="1200" dirty="0">
                <a:latin typeface="Arial" panose="020B0604020202020204" pitchFamily="34" charset="0"/>
                <a:cs typeface="Arial" panose="020B0604020202020204" pitchFamily="34" charset="0"/>
              </a:rPr>
              <a:t>Botswana </a:t>
            </a:r>
            <a:r>
              <a:rPr lang="en-GB" sz="1200" dirty="0" smtClean="0">
                <a:latin typeface="Arial" panose="020B0604020202020204" pitchFamily="34" charset="0"/>
                <a:cs typeface="Arial" panose="020B0604020202020204" pitchFamily="34" charset="0"/>
              </a:rPr>
              <a:t>on the  western part;</a:t>
            </a:r>
            <a:endParaRPr lang="en-ZA" sz="1200" dirty="0">
              <a:latin typeface="Arial" panose="020B0604020202020204" pitchFamily="34" charset="0"/>
              <a:cs typeface="Arial" panose="020B0604020202020204" pitchFamily="34" charset="0"/>
            </a:endParaRPr>
          </a:p>
          <a:p>
            <a:pPr marL="1797050" lvl="0" indent="-361950">
              <a:lnSpc>
                <a:spcPct val="100000"/>
              </a:lnSpc>
              <a:buFont typeface="+mj-lt"/>
              <a:buAutoNum type="arabicPeriod"/>
            </a:pPr>
            <a:r>
              <a:rPr lang="en-GB" sz="1200" dirty="0">
                <a:latin typeface="Arial" panose="020B0604020202020204" pitchFamily="34" charset="0"/>
                <a:cs typeface="Arial" panose="020B0604020202020204" pitchFamily="34" charset="0"/>
              </a:rPr>
              <a:t>Zimbabwe </a:t>
            </a:r>
            <a:r>
              <a:rPr lang="en-GB" sz="1200" dirty="0" smtClean="0">
                <a:latin typeface="Arial" panose="020B0604020202020204" pitchFamily="34" charset="0"/>
                <a:cs typeface="Arial" panose="020B0604020202020204" pitchFamily="34" charset="0"/>
              </a:rPr>
              <a:t>on </a:t>
            </a:r>
            <a:r>
              <a:rPr lang="en-GB" sz="1200" dirty="0">
                <a:latin typeface="Arial" panose="020B0604020202020204" pitchFamily="34" charset="0"/>
                <a:cs typeface="Arial" panose="020B0604020202020204" pitchFamily="34" charset="0"/>
              </a:rPr>
              <a:t>the </a:t>
            </a:r>
            <a:r>
              <a:rPr lang="en-GB" sz="1200" dirty="0" smtClean="0">
                <a:latin typeface="Arial" panose="020B0604020202020204" pitchFamily="34" charset="0"/>
                <a:cs typeface="Arial" panose="020B0604020202020204" pitchFamily="34" charset="0"/>
              </a:rPr>
              <a:t>northern part; </a:t>
            </a:r>
            <a:r>
              <a:rPr lang="en-GB" sz="1200" dirty="0">
                <a:latin typeface="Arial" panose="020B0604020202020204" pitchFamily="34" charset="0"/>
                <a:cs typeface="Arial" panose="020B0604020202020204" pitchFamily="34" charset="0"/>
              </a:rPr>
              <a:t>and</a:t>
            </a:r>
            <a:endParaRPr lang="en-ZA" sz="1200" dirty="0">
              <a:latin typeface="Arial" panose="020B0604020202020204" pitchFamily="34" charset="0"/>
              <a:cs typeface="Arial" panose="020B0604020202020204" pitchFamily="34" charset="0"/>
            </a:endParaRPr>
          </a:p>
          <a:p>
            <a:pPr marL="1797050" lvl="0" indent="-361950">
              <a:lnSpc>
                <a:spcPct val="100000"/>
              </a:lnSpc>
              <a:buFont typeface="+mj-lt"/>
              <a:buAutoNum type="arabicPeriod"/>
            </a:pPr>
            <a:r>
              <a:rPr lang="en-GB" sz="1200" dirty="0">
                <a:latin typeface="Arial" panose="020B0604020202020204" pitchFamily="34" charset="0"/>
                <a:cs typeface="Arial" panose="020B0604020202020204" pitchFamily="34" charset="0"/>
              </a:rPr>
              <a:t>Mozambique </a:t>
            </a:r>
            <a:r>
              <a:rPr lang="en-GB" sz="1200" dirty="0" smtClean="0">
                <a:latin typeface="Arial" panose="020B0604020202020204" pitchFamily="34" charset="0"/>
                <a:cs typeface="Arial" panose="020B0604020202020204" pitchFamily="34" charset="0"/>
              </a:rPr>
              <a:t>on </a:t>
            </a:r>
            <a:r>
              <a:rPr lang="en-GB" sz="1200" dirty="0">
                <a:latin typeface="Arial" panose="020B0604020202020204" pitchFamily="34" charset="0"/>
                <a:cs typeface="Arial" panose="020B0604020202020204" pitchFamily="34" charset="0"/>
              </a:rPr>
              <a:t>the </a:t>
            </a:r>
            <a:r>
              <a:rPr lang="en-GB" sz="1200" dirty="0" smtClean="0">
                <a:latin typeface="Arial" panose="020B0604020202020204" pitchFamily="34" charset="0"/>
                <a:cs typeface="Arial" panose="020B0604020202020204" pitchFamily="34" charset="0"/>
              </a:rPr>
              <a:t>eastern part of the Province</a:t>
            </a:r>
            <a:endParaRPr lang="en-ZA" sz="1200" dirty="0" smtClean="0">
              <a:latin typeface="Arial" panose="020B0604020202020204" pitchFamily="34" charset="0"/>
              <a:cs typeface="Arial" panose="020B0604020202020204" pitchFamily="34" charset="0"/>
            </a:endParaRPr>
          </a:p>
          <a:p>
            <a:pPr lvl="0">
              <a:lnSpc>
                <a:spcPct val="100000"/>
              </a:lnSpc>
            </a:pPr>
            <a:r>
              <a:rPr lang="en-GB" sz="1200" b="1" dirty="0" smtClean="0">
                <a:latin typeface="Arial" panose="020B0604020202020204" pitchFamily="34" charset="0"/>
                <a:cs typeface="Arial" panose="020B0604020202020204" pitchFamily="34" charset="0"/>
              </a:rPr>
              <a:t>Capital city </a:t>
            </a:r>
            <a:r>
              <a:rPr lang="en-GB" sz="1200" dirty="0" smtClean="0">
                <a:latin typeface="Arial" panose="020B0604020202020204" pitchFamily="34" charset="0"/>
                <a:cs typeface="Arial" panose="020B0604020202020204" pitchFamily="34" charset="0"/>
              </a:rPr>
              <a:t>is  Polokwane which lies right in the middle of the Province</a:t>
            </a:r>
          </a:p>
          <a:p>
            <a:pPr lvl="0">
              <a:lnSpc>
                <a:spcPct val="100000"/>
              </a:lnSpc>
            </a:pPr>
            <a:r>
              <a:rPr lang="en-GB" sz="1200" b="1" dirty="0" smtClean="0">
                <a:latin typeface="Arial" panose="020B0604020202020204" pitchFamily="34" charset="0"/>
                <a:cs typeface="Arial" panose="020B0604020202020204" pitchFamily="34" charset="0"/>
              </a:rPr>
              <a:t>Languages </a:t>
            </a:r>
            <a:r>
              <a:rPr lang="en-GB" sz="1200" b="1" dirty="0">
                <a:latin typeface="Arial" panose="020B0604020202020204" pitchFamily="34" charset="0"/>
                <a:cs typeface="Arial" panose="020B0604020202020204" pitchFamily="34" charset="0"/>
              </a:rPr>
              <a:t>spoken</a:t>
            </a:r>
            <a:r>
              <a:rPr lang="en-GB" sz="1200" dirty="0">
                <a:latin typeface="Arial" panose="020B0604020202020204" pitchFamily="34" charset="0"/>
                <a:cs typeface="Arial" panose="020B0604020202020204" pitchFamily="34" charset="0"/>
              </a:rPr>
              <a:t>: Sepedi = 52.9%, Xitsonga = </a:t>
            </a:r>
            <a:r>
              <a:rPr lang="en-GB" sz="1200" dirty="0" smtClean="0">
                <a:latin typeface="Arial" panose="020B0604020202020204" pitchFamily="34" charset="0"/>
                <a:cs typeface="Arial" panose="020B0604020202020204" pitchFamily="34" charset="0"/>
              </a:rPr>
              <a:t>24.0%, </a:t>
            </a:r>
            <a:r>
              <a:rPr lang="en-GB" sz="1200" dirty="0">
                <a:latin typeface="Arial" panose="020B0604020202020204" pitchFamily="34" charset="0"/>
                <a:cs typeface="Arial" panose="020B0604020202020204" pitchFamily="34" charset="0"/>
              </a:rPr>
              <a:t>Tshivenda = 16.7%, Afrikaans = </a:t>
            </a:r>
            <a:r>
              <a:rPr lang="en-GB" sz="1200" dirty="0" smtClean="0">
                <a:latin typeface="Arial" panose="020B0604020202020204" pitchFamily="34" charset="0"/>
                <a:cs typeface="Arial" panose="020B0604020202020204" pitchFamily="34" charset="0"/>
              </a:rPr>
              <a:t>2.3%, </a:t>
            </a:r>
            <a:r>
              <a:rPr lang="en-GB" sz="1200" dirty="0">
                <a:latin typeface="Arial" panose="020B0604020202020204" pitchFamily="34" charset="0"/>
                <a:cs typeface="Arial" panose="020B0604020202020204" pitchFamily="34" charset="0"/>
              </a:rPr>
              <a:t>Other= </a:t>
            </a:r>
            <a:r>
              <a:rPr lang="en-GB" sz="1200" dirty="0" smtClean="0">
                <a:latin typeface="Arial" panose="020B0604020202020204" pitchFamily="34" charset="0"/>
                <a:cs typeface="Arial" panose="020B0604020202020204" pitchFamily="34" charset="0"/>
              </a:rPr>
              <a:t>4.1%.</a:t>
            </a:r>
            <a:endParaRPr lang="en-ZA" sz="1200" dirty="0" smtClean="0">
              <a:latin typeface="Arial" panose="020B0604020202020204" pitchFamily="34" charset="0"/>
              <a:cs typeface="Arial" panose="020B0604020202020204" pitchFamily="34" charset="0"/>
            </a:endParaRPr>
          </a:p>
          <a:p>
            <a:pPr lvl="0">
              <a:lnSpc>
                <a:spcPct val="100000"/>
              </a:lnSpc>
            </a:pPr>
            <a:r>
              <a:rPr lang="en-GB" sz="1200" b="1" dirty="0" smtClean="0">
                <a:latin typeface="Arial" panose="020B0604020202020204" pitchFamily="34" charset="0"/>
                <a:cs typeface="Arial" panose="020B0604020202020204" pitchFamily="34" charset="0"/>
              </a:rPr>
              <a:t>The Province has 5 District Municipalities and 25 Local Municipalities-</a:t>
            </a:r>
          </a:p>
          <a:p>
            <a:pPr marL="1073150" lvl="1" indent="-360363" eaLnBrk="1" hangingPunct="1">
              <a:lnSpc>
                <a:spcPct val="100000"/>
              </a:lnSpc>
              <a:buFont typeface="+mj-lt"/>
              <a:buAutoNum type="arabicPeriod"/>
              <a:defRPr/>
            </a:pPr>
            <a:r>
              <a:rPr lang="en-GB" sz="1200" b="1" dirty="0" smtClean="0">
                <a:latin typeface="Arial" panose="020B0604020202020204" pitchFamily="34" charset="0"/>
                <a:cs typeface="Arial" panose="020B0604020202020204" pitchFamily="34" charset="0"/>
              </a:rPr>
              <a:t>Capricorn</a:t>
            </a:r>
            <a:r>
              <a:rPr lang="en-GB" sz="1200" dirty="0" smtClean="0">
                <a:latin typeface="Arial" panose="020B0604020202020204" pitchFamily="34" charset="0"/>
                <a:cs typeface="Arial" panose="020B0604020202020204" pitchFamily="34" charset="0"/>
              </a:rPr>
              <a:t> (4 Local Municipalities – Blouberg, Lepelle-Nkumpi, Molemole and Polokwane)</a:t>
            </a:r>
          </a:p>
          <a:p>
            <a:pPr marL="1073150" lvl="1" indent="-360363" eaLnBrk="1" hangingPunct="1">
              <a:lnSpc>
                <a:spcPct val="100000"/>
              </a:lnSpc>
              <a:buFont typeface="+mj-lt"/>
              <a:buAutoNum type="arabicPeriod"/>
              <a:defRPr/>
            </a:pPr>
            <a:r>
              <a:rPr lang="en-GB" sz="1200" b="1" dirty="0" smtClean="0">
                <a:latin typeface="Arial" panose="020B0604020202020204" pitchFamily="34" charset="0"/>
                <a:cs typeface="Arial" panose="020B0604020202020204" pitchFamily="34" charset="0"/>
              </a:rPr>
              <a:t>Mopani </a:t>
            </a:r>
            <a:r>
              <a:rPr lang="en-GB" sz="1200" dirty="0" smtClean="0">
                <a:latin typeface="Arial" panose="020B0604020202020204" pitchFamily="34" charset="0"/>
                <a:cs typeface="Arial" panose="020B0604020202020204" pitchFamily="34" charset="0"/>
              </a:rPr>
              <a:t>(5 Local Municipalities- Ba-Phalaborwa, Greater Giyani, Greater Letaba, Greater Tzaneen and Maruleng)</a:t>
            </a:r>
          </a:p>
          <a:p>
            <a:pPr marL="1073150" lvl="1" indent="-360363" eaLnBrk="1" hangingPunct="1">
              <a:lnSpc>
                <a:spcPct val="100000"/>
              </a:lnSpc>
              <a:buFont typeface="+mj-lt"/>
              <a:buAutoNum type="arabicPeriod"/>
              <a:defRPr/>
            </a:pPr>
            <a:r>
              <a:rPr lang="en-GB" sz="1200" b="1" dirty="0" smtClean="0">
                <a:latin typeface="Arial" panose="020B0604020202020204" pitchFamily="34" charset="0"/>
                <a:cs typeface="Arial" panose="020B0604020202020204" pitchFamily="34" charset="0"/>
              </a:rPr>
              <a:t>Sekhukhune</a:t>
            </a:r>
            <a:r>
              <a:rPr lang="en-GB" sz="1200" dirty="0" smtClean="0">
                <a:latin typeface="Arial" panose="020B0604020202020204" pitchFamily="34" charset="0"/>
                <a:cs typeface="Arial" panose="020B0604020202020204" pitchFamily="34" charset="0"/>
              </a:rPr>
              <a:t> (4 Local Municipalities- Elias Motsoaledi, Ephraim Mogale, Fetakgomo/ Greater Tubatse and Makhuduthamaga)</a:t>
            </a:r>
          </a:p>
          <a:p>
            <a:pPr marL="1073150" lvl="1" indent="-360363" eaLnBrk="1" hangingPunct="1">
              <a:lnSpc>
                <a:spcPct val="100000"/>
              </a:lnSpc>
              <a:buFont typeface="+mj-lt"/>
              <a:buAutoNum type="arabicPeriod"/>
              <a:defRPr/>
            </a:pPr>
            <a:r>
              <a:rPr lang="en-GB" sz="1200" b="1" dirty="0" smtClean="0">
                <a:latin typeface="Arial" panose="020B0604020202020204" pitchFamily="34" charset="0"/>
                <a:cs typeface="Arial" panose="020B0604020202020204" pitchFamily="34" charset="0"/>
              </a:rPr>
              <a:t>Waterberg</a:t>
            </a:r>
            <a:r>
              <a:rPr lang="en-GB" sz="1200" dirty="0" smtClean="0">
                <a:latin typeface="Arial" panose="020B0604020202020204" pitchFamily="34" charset="0"/>
                <a:cs typeface="Arial" panose="020B0604020202020204" pitchFamily="34" charset="0"/>
              </a:rPr>
              <a:t> (5 Local Municipalities- Belabela, Lephalale, Modimolle/ Mookgophong, Mogalakwena, and Thabazimbi)</a:t>
            </a:r>
          </a:p>
          <a:p>
            <a:pPr marL="1073150" lvl="1" indent="-360363" eaLnBrk="1" hangingPunct="1">
              <a:lnSpc>
                <a:spcPct val="100000"/>
              </a:lnSpc>
              <a:buFont typeface="+mj-lt"/>
              <a:buAutoNum type="arabicPeriod"/>
              <a:defRPr/>
            </a:pPr>
            <a:r>
              <a:rPr lang="en-GB" sz="1200" b="1" dirty="0" smtClean="0">
                <a:latin typeface="Arial" panose="020B0604020202020204" pitchFamily="34" charset="0"/>
                <a:cs typeface="Arial" panose="020B0604020202020204" pitchFamily="34" charset="0"/>
              </a:rPr>
              <a:t>Vhembe</a:t>
            </a:r>
            <a:r>
              <a:rPr lang="en-GB" sz="1200" dirty="0" smtClean="0">
                <a:latin typeface="Arial" panose="020B0604020202020204" pitchFamily="34" charset="0"/>
                <a:cs typeface="Arial" panose="020B0604020202020204" pitchFamily="34" charset="0"/>
              </a:rPr>
              <a:t> (4 Local Municipalities- Makhado, Musina, Collins Chabane and Thulamela)</a:t>
            </a:r>
          </a:p>
          <a:p>
            <a:pPr eaLnBrk="1" hangingPunct="1">
              <a:lnSpc>
                <a:spcPct val="100000"/>
              </a:lnSpc>
              <a:buFont typeface="Arial" pitchFamily="34" charset="0"/>
              <a:buChar char="•"/>
              <a:defRPr/>
            </a:pPr>
            <a:r>
              <a:rPr lang="en-GB" sz="1200" dirty="0" smtClean="0">
                <a:latin typeface="Arial" panose="020B0604020202020204" pitchFamily="34" charset="0"/>
                <a:cs typeface="Arial" panose="020B0604020202020204" pitchFamily="34" charset="0"/>
              </a:rPr>
              <a:t>DHA Offices in Limpopo are aligned to the 5 District Municipalities and 22 Local Municipalities</a:t>
            </a:r>
          </a:p>
          <a:p>
            <a:pPr eaLnBrk="1" hangingPunct="1">
              <a:lnSpc>
                <a:spcPct val="100000"/>
              </a:lnSpc>
              <a:buFont typeface="Arial" pitchFamily="34" charset="0"/>
              <a:buChar char="•"/>
              <a:defRPr/>
            </a:pPr>
            <a:r>
              <a:rPr lang="en-GB" sz="1200" dirty="0" smtClean="0">
                <a:latin typeface="Arial" panose="020B0604020202020204" pitchFamily="34" charset="0"/>
                <a:cs typeface="Arial" panose="020B0604020202020204" pitchFamily="34" charset="0"/>
              </a:rPr>
              <a:t>All 22 Local and 5 District Municipal Stakeholder </a:t>
            </a:r>
            <a:r>
              <a:rPr lang="en-GB" sz="1200" dirty="0">
                <a:latin typeface="Arial" panose="020B0604020202020204" pitchFamily="34" charset="0"/>
                <a:cs typeface="Arial" panose="020B0604020202020204" pitchFamily="34" charset="0"/>
              </a:rPr>
              <a:t>f</a:t>
            </a:r>
            <a:r>
              <a:rPr lang="en-GB" sz="1200" dirty="0" smtClean="0">
                <a:latin typeface="Arial" panose="020B0604020202020204" pitchFamily="34" charset="0"/>
                <a:cs typeface="Arial" panose="020B0604020202020204" pitchFamily="34" charset="0"/>
              </a:rPr>
              <a:t>ora were formed and they are chaired by Speakers.</a:t>
            </a:r>
          </a:p>
        </p:txBody>
      </p:sp>
      <p:sp>
        <p:nvSpPr>
          <p:cNvPr id="4" name="Slide Number Placeholder 3"/>
          <p:cNvSpPr>
            <a:spLocks noGrp="1"/>
          </p:cNvSpPr>
          <p:nvPr>
            <p:ph type="sldNum" sz="quarter" idx="4294967295"/>
          </p:nvPr>
        </p:nvSpPr>
        <p:spPr>
          <a:xfrm>
            <a:off x="6225653" y="6196084"/>
            <a:ext cx="2133600" cy="525391"/>
          </a:xfrm>
          <a:prstGeom prst="rect">
            <a:avLst/>
          </a:prstGeom>
        </p:spPr>
        <p:txBody>
          <a:bodyPr/>
          <a:lstStyle/>
          <a:p>
            <a:pPr>
              <a:defRPr/>
            </a:pPr>
            <a:fld id="{C3B8E2ED-CAC8-4301-BD2F-2D861D37694F}" type="slidenum">
              <a:rPr lang="en-US" smtClean="0"/>
              <a:pPr>
                <a:defRPr/>
              </a:pPr>
              <a:t>7</a:t>
            </a:fld>
            <a:endParaRPr lang="en-US" dirty="0"/>
          </a:p>
        </p:txBody>
      </p:sp>
    </p:spTree>
    <p:extLst>
      <p:ext uri="{BB962C8B-B14F-4D97-AF65-F5344CB8AC3E}">
        <p14:creationId xmlns:p14="http://schemas.microsoft.com/office/powerpoint/2010/main" xmlns="" val="1029226750"/>
      </p:ext>
    </p:extLst>
  </p:cSld>
  <p:clrMapOvr>
    <a:masterClrMapping/>
  </p:clrMapOvr>
  <p:transition spd="med"/>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457200" y="228600"/>
            <a:ext cx="8229600" cy="228600"/>
          </a:xfrm>
        </p:spPr>
        <p:txBody>
          <a:bodyPr>
            <a:noAutofit/>
          </a:bodyPr>
          <a:lstStyle/>
          <a:p>
            <a:r>
              <a:rPr lang="en-US" altLang="en-US" sz="2000" b="1" dirty="0">
                <a:solidFill>
                  <a:prstClr val="black"/>
                </a:solidFill>
                <a:latin typeface="Arial" panose="020B0604020202020204" pitchFamily="34" charset="0"/>
                <a:cs typeface="Arial" panose="020B0604020202020204" pitchFamily="34" charset="0"/>
              </a:rPr>
              <a:t>CHALLENGES AND KEY DECISION REQUIRED </a:t>
            </a:r>
            <a:endParaRPr lang="en-US" altLang="en-US" sz="2000" b="1" dirty="0" smtClean="0">
              <a:latin typeface="Arial" panose="020B0604020202020204" pitchFamily="34" charset="0"/>
              <a:cs typeface="Arial" panose="020B0604020202020204" pitchFamily="34" charset="0"/>
            </a:endParaRPr>
          </a:p>
        </p:txBody>
      </p:sp>
      <p:graphicFrame>
        <p:nvGraphicFramePr>
          <p:cNvPr id="5" name="Group 44"/>
          <p:cNvGraphicFramePr>
            <a:graphicFrameLocks noGrp="1"/>
          </p:cNvGraphicFramePr>
          <p:nvPr>
            <p:extLst>
              <p:ext uri="{D42A27DB-BD31-4B8C-83A1-F6EECF244321}">
                <p14:modId xmlns:p14="http://schemas.microsoft.com/office/powerpoint/2010/main" xmlns="" val="1269093505"/>
              </p:ext>
            </p:extLst>
          </p:nvPr>
        </p:nvGraphicFramePr>
        <p:xfrm>
          <a:off x="152400" y="609602"/>
          <a:ext cx="8686801" cy="4715409"/>
        </p:xfrm>
        <a:graphic>
          <a:graphicData uri="http://schemas.openxmlformats.org/drawingml/2006/table">
            <a:tbl>
              <a:tblPr/>
              <a:tblGrid>
                <a:gridCol w="457200">
                  <a:extLst>
                    <a:ext uri="{9D8B030D-6E8A-4147-A177-3AD203B41FA5}">
                      <a16:colId xmlns:a16="http://schemas.microsoft.com/office/drawing/2014/main" xmlns="" val="20000"/>
                    </a:ext>
                  </a:extLst>
                </a:gridCol>
                <a:gridCol w="3835102">
                  <a:extLst>
                    <a:ext uri="{9D8B030D-6E8A-4147-A177-3AD203B41FA5}">
                      <a16:colId xmlns:a16="http://schemas.microsoft.com/office/drawing/2014/main" xmlns="" val="20001"/>
                    </a:ext>
                  </a:extLst>
                </a:gridCol>
                <a:gridCol w="4394499">
                  <a:extLst>
                    <a:ext uri="{9D8B030D-6E8A-4147-A177-3AD203B41FA5}">
                      <a16:colId xmlns:a16="http://schemas.microsoft.com/office/drawing/2014/main" xmlns="" val="20002"/>
                    </a:ext>
                  </a:extLst>
                </a:gridCol>
              </a:tblGrid>
              <a:tr h="567012">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US" altLang="en-US"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No</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Challenge </a:t>
                      </a:r>
                      <a:endParaRPr kumimoji="0" lang="en-ZA" altLang="en-US"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6" marR="91436" marT="45685" marB="4568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ZA" altLang="en-US"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Possible Solutions</a:t>
                      </a:r>
                    </a:p>
                  </a:txBody>
                  <a:tcPr marL="91436" marR="91436" marT="45685" marB="4568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tcPr>
                </a:tc>
                <a:extLst>
                  <a:ext uri="{0D108BD9-81ED-4DB2-BD59-A6C34878D82A}">
                    <a16:rowId xmlns:a16="http://schemas.microsoft.com/office/drawing/2014/main" xmlns="" val="10000"/>
                  </a:ext>
                </a:extLst>
              </a:tr>
              <a:tr h="460933">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7</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 typeface="Arial" pitchFamily="34" charset="0"/>
                        <a:buNone/>
                        <a:tabLst/>
                      </a:pPr>
                      <a:r>
                        <a:rPr kumimoji="0" lang="en-GB" altLang="en-US" sz="1100" b="0" i="0" u="none" strike="noStrike" cap="none" normalizeH="0" baseline="0" dirty="0" smtClean="0">
                          <a:ln>
                            <a:noFill/>
                          </a:ln>
                          <a:solidFill>
                            <a:schemeClr val="tx1"/>
                          </a:solidFill>
                          <a:effectLst/>
                          <a:latin typeface="Arial" charset="0"/>
                          <a:cs typeface="Arial" charset="0"/>
                        </a:rPr>
                        <a:t>unabridged birth certificates</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 typeface="Arial" charset="0"/>
                        <a:buNone/>
                        <a:tabLst/>
                      </a:pPr>
                      <a:r>
                        <a:rPr kumimoji="0" lang="en-GB" altLang="en-US" sz="1100" b="0" i="0" u="none" strike="noStrike" cap="none" normalizeH="0" baseline="0" dirty="0" smtClean="0">
                          <a:ln>
                            <a:noFill/>
                          </a:ln>
                          <a:solidFill>
                            <a:schemeClr val="tx1"/>
                          </a:solidFill>
                          <a:effectLst/>
                          <a:latin typeface="Arial" charset="0"/>
                          <a:cs typeface="Arial" charset="0"/>
                        </a:rPr>
                        <a:t>improve communication between head office and the front office. </a:t>
                      </a:r>
                    </a:p>
                  </a:txBody>
                  <a:tcPr marL="9525" marR="9525" marT="9526"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60933">
                <a:tc>
                  <a:txBody>
                    <a:body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8</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 typeface="Arial" pitchFamily="34" charset="0"/>
                        <a:buNone/>
                        <a:tabLst/>
                      </a:pPr>
                      <a:r>
                        <a:rPr kumimoji="0" lang="en-GB" altLang="en-US" sz="1100" b="0" i="0" u="none" strike="noStrike" cap="none" normalizeH="0" baseline="0" dirty="0" smtClean="0">
                          <a:ln>
                            <a:noFill/>
                          </a:ln>
                          <a:solidFill>
                            <a:schemeClr val="tx1"/>
                          </a:solidFill>
                          <a:effectLst/>
                          <a:latin typeface="Arial" charset="0"/>
                          <a:cs typeface="Arial" charset="0"/>
                        </a:rPr>
                        <a:t>duplicate cases</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 typeface="Arial" charset="0"/>
                        <a:buNone/>
                        <a:tabLst/>
                      </a:pPr>
                      <a:r>
                        <a:rPr kumimoji="0" lang="en-GB" altLang="en-US" sz="1100" b="0" i="0" u="none" strike="noStrike" cap="none" normalizeH="0" baseline="0" dirty="0" smtClean="0">
                          <a:ln>
                            <a:noFill/>
                          </a:ln>
                          <a:solidFill>
                            <a:schemeClr val="tx1"/>
                          </a:solidFill>
                          <a:effectLst/>
                          <a:latin typeface="Arial" charset="0"/>
                          <a:cs typeface="Arial" charset="0"/>
                        </a:rPr>
                        <a:t>to dedicate official who will constantly communicate with front offices</a:t>
                      </a:r>
                    </a:p>
                  </a:txBody>
                  <a:tcPr marL="9525" marR="9525" marT="9526"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60933">
                <a:tc>
                  <a:txBody>
                    <a:body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9</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 typeface="Arial" pitchFamily="34" charset="0"/>
                        <a:buNone/>
                        <a:tabLst/>
                      </a:pPr>
                      <a:r>
                        <a:rPr kumimoji="0" lang="en-GB" altLang="en-US" sz="1100" b="0" i="0" u="none" strike="noStrike" cap="none" normalizeH="0" baseline="0" dirty="0" smtClean="0">
                          <a:ln>
                            <a:noFill/>
                          </a:ln>
                          <a:solidFill>
                            <a:schemeClr val="tx1"/>
                          </a:solidFill>
                          <a:effectLst/>
                          <a:latin typeface="Arial" charset="0"/>
                          <a:cs typeface="Arial" charset="0"/>
                        </a:rPr>
                        <a:t>amendment and rectifications</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 typeface="Arial" charset="0"/>
                        <a:buNone/>
                        <a:tabLst/>
                      </a:pPr>
                      <a:r>
                        <a:rPr kumimoji="0" lang="en-GB" altLang="en-US" sz="1100" b="0" i="0" u="none" strike="noStrike" cap="none" normalizeH="0" baseline="0" dirty="0" smtClean="0">
                          <a:ln>
                            <a:noFill/>
                          </a:ln>
                          <a:solidFill>
                            <a:schemeClr val="tx1"/>
                          </a:solidFill>
                          <a:effectLst/>
                          <a:latin typeface="Arial" charset="0"/>
                          <a:cs typeface="Arial" charset="0"/>
                        </a:rPr>
                        <a:t>to digitise the records so that information can be quickly accessed.</a:t>
                      </a:r>
                    </a:p>
                  </a:txBody>
                  <a:tcPr marL="9525" marR="9525" marT="9526"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60933">
                <a:tc>
                  <a:txBody>
                    <a:body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 typeface="Arial" pitchFamily="34" charset="0"/>
                        <a:buNone/>
                        <a:tabLst/>
                      </a:pPr>
                      <a:r>
                        <a:rPr kumimoji="0" lang="en-GB" altLang="en-US" sz="1100" b="0" i="0" u="none" strike="noStrike" cap="none" normalizeH="0" baseline="0" dirty="0" smtClean="0">
                          <a:ln>
                            <a:noFill/>
                          </a:ln>
                          <a:solidFill>
                            <a:schemeClr val="tx1"/>
                          </a:solidFill>
                          <a:effectLst/>
                          <a:latin typeface="Arial" charset="0"/>
                          <a:cs typeface="Arial" charset="0"/>
                        </a:rPr>
                        <a:t>late registration of birth</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 typeface="Arial" charset="0"/>
                        <a:buNone/>
                        <a:tabLst/>
                      </a:pPr>
                      <a:r>
                        <a:rPr kumimoji="0" lang="en-GB" altLang="en-US" sz="1100" b="0" i="0" u="none" strike="noStrike" cap="none" normalizeH="0" baseline="0" dirty="0" smtClean="0">
                          <a:ln>
                            <a:noFill/>
                          </a:ln>
                          <a:solidFill>
                            <a:schemeClr val="tx1"/>
                          </a:solidFill>
                          <a:effectLst/>
                          <a:latin typeface="Arial" charset="0"/>
                          <a:cs typeface="Arial" charset="0"/>
                        </a:rPr>
                        <a:t>to create awareness in terms communicating to the community</a:t>
                      </a:r>
                    </a:p>
                  </a:txBody>
                  <a:tcPr marL="9525" marR="9525" marT="9526"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60933">
                <a:tc>
                  <a:txBody>
                    <a:body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11</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Awareness On Smart Id Cards</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Public awareness and advocacy </a:t>
                      </a:r>
                    </a:p>
                  </a:txBody>
                  <a:tcPr marL="9525" marR="9525" marT="9524"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60933">
                <a:tc>
                  <a:txBody>
                    <a:body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12</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 typeface="Arial" pitchFamily="34" charset="0"/>
                        <a:buNone/>
                        <a:tabLst/>
                      </a:pPr>
                      <a:r>
                        <a:rPr kumimoji="0" lang="en-GB" altLang="en-US" sz="1100" b="0" i="0" u="none" strike="noStrike" cap="none" normalizeH="0" baseline="0" dirty="0" smtClean="0">
                          <a:ln>
                            <a:noFill/>
                          </a:ln>
                          <a:solidFill>
                            <a:schemeClr val="tx1"/>
                          </a:solidFill>
                          <a:effectLst/>
                          <a:latin typeface="Arial" charset="0"/>
                          <a:cs typeface="Arial" charset="0"/>
                        </a:rPr>
                        <a:t>Waiting Area For Our Clients</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 typeface="Arial" charset="0"/>
                        <a:buNone/>
                        <a:tabLst/>
                      </a:pPr>
                      <a:r>
                        <a:rPr kumimoji="0" lang="en-GB" altLang="en-US" sz="1100" b="0" i="0" u="none" strike="noStrike" cap="none" normalizeH="0" baseline="0" dirty="0" smtClean="0">
                          <a:ln>
                            <a:noFill/>
                          </a:ln>
                          <a:solidFill>
                            <a:schemeClr val="tx1"/>
                          </a:solidFill>
                          <a:effectLst/>
                          <a:latin typeface="Arial" charset="0"/>
                          <a:cs typeface="Arial" charset="0"/>
                        </a:rPr>
                        <a:t>Shelters/Waiting Area For Clients</a:t>
                      </a:r>
                    </a:p>
                  </a:txBody>
                  <a:tcPr marL="9525" marR="9525" marT="9526"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460933">
                <a:tc>
                  <a:txBody>
                    <a:body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13</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 typeface="Arial" pitchFamily="34" charset="0"/>
                        <a:buNone/>
                        <a:tabLst/>
                      </a:pPr>
                      <a:r>
                        <a:rPr kumimoji="0" lang="en-GB" altLang="en-US" sz="1100" b="0" i="0" u="none" strike="noStrike" cap="none" normalizeH="0" baseline="0" dirty="0" smtClean="0">
                          <a:ln>
                            <a:noFill/>
                          </a:ln>
                          <a:solidFill>
                            <a:schemeClr val="tx1"/>
                          </a:solidFill>
                          <a:effectLst/>
                          <a:latin typeface="Arial" charset="0"/>
                          <a:cs typeface="Arial" charset="0"/>
                        </a:rPr>
                        <a:t>Parking </a:t>
                      </a:r>
                      <a:r>
                        <a:rPr kumimoji="0" lang="en-GB" altLang="en-US" sz="1100" b="0" i="0" u="none" strike="noStrike" cap="none" normalizeH="0" baseline="0" smtClean="0">
                          <a:ln>
                            <a:noFill/>
                          </a:ln>
                          <a:solidFill>
                            <a:schemeClr val="tx1"/>
                          </a:solidFill>
                          <a:effectLst/>
                          <a:latin typeface="Arial" charset="0"/>
                          <a:cs typeface="Arial" charset="0"/>
                        </a:rPr>
                        <a:t>For  </a:t>
                      </a:r>
                      <a:r>
                        <a:rPr kumimoji="0" lang="en-GB" altLang="en-US" sz="1100" b="0" i="0" u="none" strike="noStrike" cap="none" normalizeH="0" baseline="0" dirty="0" smtClean="0">
                          <a:ln>
                            <a:noFill/>
                          </a:ln>
                          <a:solidFill>
                            <a:schemeClr val="tx1"/>
                          </a:solidFill>
                          <a:effectLst/>
                          <a:latin typeface="Arial" charset="0"/>
                          <a:cs typeface="Arial" charset="0"/>
                        </a:rPr>
                        <a:t>Clients</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 typeface="Arial" charset="0"/>
                        <a:buNone/>
                        <a:tabLst/>
                      </a:pPr>
                      <a:r>
                        <a:rPr kumimoji="0" lang="en-GB" altLang="en-US" sz="1100" b="0" i="0" u="none" strike="noStrike" cap="none" normalizeH="0" baseline="0" dirty="0" smtClean="0">
                          <a:ln>
                            <a:noFill/>
                          </a:ln>
                          <a:solidFill>
                            <a:schemeClr val="tx1"/>
                          </a:solidFill>
                          <a:effectLst/>
                          <a:latin typeface="Arial" charset="0"/>
                          <a:cs typeface="Arial" charset="0"/>
                        </a:rPr>
                        <a:t>Acquire parking Area for clients </a:t>
                      </a:r>
                    </a:p>
                  </a:txBody>
                  <a:tcPr marL="9525" marR="9525" marT="9526"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460933">
                <a:tc>
                  <a:txBody>
                    <a:body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14</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 typeface="Arial" pitchFamily="34" charset="0"/>
                        <a:buNone/>
                        <a:tabLst/>
                      </a:pPr>
                      <a:r>
                        <a:rPr kumimoji="0" lang="en-GB" altLang="en-US" sz="1100" b="0" i="0" u="none" strike="noStrike" cap="none" normalizeH="0" baseline="0" dirty="0" smtClean="0">
                          <a:ln>
                            <a:noFill/>
                          </a:ln>
                          <a:solidFill>
                            <a:schemeClr val="tx1"/>
                          </a:solidFill>
                          <a:effectLst/>
                          <a:latin typeface="Arial" charset="0"/>
                          <a:cs typeface="Arial" charset="0"/>
                        </a:rPr>
                        <a:t>High Volume Of Clients</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 typeface="Arial" charset="0"/>
                        <a:buNone/>
                        <a:tabLst/>
                      </a:pPr>
                      <a:r>
                        <a:rPr kumimoji="0" lang="en-GB" altLang="en-US" sz="1100" b="0" i="0" u="none" strike="noStrike" cap="none" normalizeH="0" baseline="0" dirty="0" smtClean="0">
                          <a:ln>
                            <a:noFill/>
                          </a:ln>
                          <a:solidFill>
                            <a:schemeClr val="tx1"/>
                          </a:solidFill>
                          <a:effectLst/>
                          <a:latin typeface="Arial" charset="0"/>
                          <a:cs typeface="Arial" charset="0"/>
                        </a:rPr>
                        <a:t>Encourage online application </a:t>
                      </a:r>
                    </a:p>
                  </a:txBody>
                  <a:tcPr marL="9525" marR="9525" marT="9526"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460933">
                <a:tc>
                  <a:txBody>
                    <a:body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15</a:t>
                      </a:r>
                    </a:p>
                  </a:txBody>
                  <a:tcPr marL="0" marR="0" marT="0" marB="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 typeface="Arial" pitchFamily="34" charset="0"/>
                        <a:buNone/>
                        <a:tabLst/>
                      </a:pPr>
                      <a:r>
                        <a:rPr kumimoji="0" lang="en-GB" altLang="en-US" sz="1100" b="0" i="0" u="none" strike="noStrike" cap="none" normalizeH="0" baseline="0" dirty="0" smtClean="0">
                          <a:ln>
                            <a:noFill/>
                          </a:ln>
                          <a:solidFill>
                            <a:schemeClr val="tx1"/>
                          </a:solidFill>
                          <a:effectLst/>
                          <a:latin typeface="Arial" charset="0"/>
                          <a:cs typeface="Arial" charset="0"/>
                        </a:rPr>
                        <a:t>Operating Hours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 typeface="Arial" charset="0"/>
                        <a:buNone/>
                        <a:tabLst/>
                      </a:pPr>
                      <a:r>
                        <a:rPr kumimoji="0" lang="en-GB" altLang="en-US" sz="1100" b="0" i="0" u="none" strike="noStrike" cap="none" normalizeH="0" baseline="0" dirty="0" smtClean="0">
                          <a:ln>
                            <a:noFill/>
                          </a:ln>
                          <a:solidFill>
                            <a:schemeClr val="tx1"/>
                          </a:solidFill>
                          <a:effectLst/>
                          <a:latin typeface="Arial" charset="0"/>
                          <a:cs typeface="Arial" charset="0"/>
                        </a:rPr>
                        <a:t>Amicable engagement with Unions </a:t>
                      </a:r>
                    </a:p>
                  </a:txBody>
                  <a:tcPr marL="9525" marR="9525" marT="9526"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bl>
          </a:graphicData>
        </a:graphic>
      </p:graphicFrame>
      <p:sp>
        <p:nvSpPr>
          <p:cNvPr id="2" name="Slide Number Placeholder 1"/>
          <p:cNvSpPr>
            <a:spLocks noGrp="1"/>
          </p:cNvSpPr>
          <p:nvPr>
            <p:ph type="sldNum" sz="quarter" idx="12"/>
          </p:nvPr>
        </p:nvSpPr>
        <p:spPr>
          <a:xfrm>
            <a:off x="7010400" y="6492875"/>
            <a:ext cx="2133600" cy="365125"/>
          </a:xfrm>
        </p:spPr>
        <p:txBody>
          <a:bodyPr/>
          <a:lstStyle/>
          <a:p>
            <a:fld id="{2538E8B7-8BD9-9F48-9FB6-4E0DFEDB8449}" type="slidenum">
              <a:rPr lang="en-US" b="1" smtClean="0">
                <a:solidFill>
                  <a:schemeClr val="tx1"/>
                </a:solidFill>
              </a:rPr>
              <a:pPr/>
              <a:t>70</a:t>
            </a:fld>
            <a:endParaRPr lang="en-US" b="1" dirty="0">
              <a:solidFill>
                <a:schemeClr val="tx1"/>
              </a:solidFill>
            </a:endParaRPr>
          </a:p>
        </p:txBody>
      </p:sp>
    </p:spTree>
    <p:extLst>
      <p:ext uri="{BB962C8B-B14F-4D97-AF65-F5344CB8AC3E}">
        <p14:creationId xmlns:p14="http://schemas.microsoft.com/office/powerpoint/2010/main" xmlns="" val="282571075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838200"/>
            <a:ext cx="8610600" cy="4672048"/>
          </a:xfrm>
          <a:prstGeom prst="rect">
            <a:avLst/>
          </a:prstGeom>
          <a:noFill/>
        </p:spPr>
        <p:txBody>
          <a:bodyPr wrap="square" rtlCol="0">
            <a:spAutoFit/>
          </a:bodyPr>
          <a:lstStyle/>
          <a:p>
            <a:pPr algn="ctr">
              <a:lnSpc>
                <a:spcPct val="200000"/>
              </a:lnSpc>
            </a:pPr>
            <a:r>
              <a:rPr lang="en-US" sz="8000" dirty="0" smtClean="0"/>
              <a:t>THANK YOU</a:t>
            </a:r>
          </a:p>
          <a:p>
            <a:pPr algn="ctr">
              <a:lnSpc>
                <a:spcPct val="200000"/>
              </a:lnSpc>
            </a:pPr>
            <a:endParaRPr lang="en-US" sz="8000" dirty="0"/>
          </a:p>
        </p:txBody>
      </p:sp>
      <p:sp>
        <p:nvSpPr>
          <p:cNvPr id="2" name="Slide Number Placeholder 1"/>
          <p:cNvSpPr>
            <a:spLocks noGrp="1"/>
          </p:cNvSpPr>
          <p:nvPr>
            <p:ph type="sldNum" sz="quarter" idx="12"/>
          </p:nvPr>
        </p:nvSpPr>
        <p:spPr>
          <a:xfrm>
            <a:off x="6553200" y="6356350"/>
            <a:ext cx="1785582" cy="365125"/>
          </a:xfrm>
        </p:spPr>
        <p:txBody>
          <a:bodyPr/>
          <a:lstStyle/>
          <a:p>
            <a:fld id="{2538E8B7-8BD9-9F48-9FB6-4E0DFEDB8449}" type="slidenum">
              <a:rPr lang="en-US" smtClean="0"/>
              <a:pPr/>
              <a:t>71</a:t>
            </a:fld>
            <a:endParaRPr lang="en-US" dirty="0"/>
          </a:p>
        </p:txBody>
      </p:sp>
    </p:spTree>
    <p:extLst>
      <p:ext uri="{BB962C8B-B14F-4D97-AF65-F5344CB8AC3E}">
        <p14:creationId xmlns:p14="http://schemas.microsoft.com/office/powerpoint/2010/main" xmlns="" val="2059133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277" y="228459"/>
            <a:ext cx="8229600" cy="533400"/>
          </a:xfrm>
        </p:spPr>
        <p:txBody>
          <a:bodyPr>
            <a:normAutofit/>
          </a:bodyPr>
          <a:lstStyle/>
          <a:p>
            <a:r>
              <a:rPr lang="en-US" sz="2000" b="1" dirty="0" smtClean="0">
                <a:solidFill>
                  <a:prstClr val="black"/>
                </a:solidFill>
                <a:latin typeface="Arial" panose="020B0604020202020204" pitchFamily="34" charset="0"/>
                <a:cs typeface="Arial" panose="020B0604020202020204" pitchFamily="34" charset="0"/>
              </a:rPr>
              <a:t> ORGANOGRAM</a:t>
            </a:r>
            <a:endParaRPr lang="en-US" sz="2000" b="1" dirty="0">
              <a:latin typeface="Arial" panose="020B0604020202020204" pitchFamily="34" charset="0"/>
              <a:cs typeface="Arial" panose="020B0604020202020204" pitchFamily="34" charset="0"/>
            </a:endParaRPr>
          </a:p>
        </p:txBody>
      </p:sp>
      <p:graphicFrame>
        <p:nvGraphicFramePr>
          <p:cNvPr id="4" name="SmartArt Placeholder 7"/>
          <p:cNvGraphicFramePr>
            <a:graphicFrameLocks/>
          </p:cNvGraphicFramePr>
          <p:nvPr>
            <p:extLst>
              <p:ext uri="{D42A27DB-BD31-4B8C-83A1-F6EECF244321}">
                <p14:modId xmlns:p14="http://schemas.microsoft.com/office/powerpoint/2010/main" xmlns="" val="345641826"/>
              </p:ext>
            </p:extLst>
          </p:nvPr>
        </p:nvGraphicFramePr>
        <p:xfrm>
          <a:off x="138545" y="719445"/>
          <a:ext cx="8929255"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ecagon 2"/>
          <p:cNvSpPr/>
          <p:nvPr/>
        </p:nvSpPr>
        <p:spPr>
          <a:xfrm>
            <a:off x="1642534" y="5596467"/>
            <a:ext cx="516466" cy="533400"/>
          </a:xfrm>
          <a:prstGeom prst="decagon">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b="1" dirty="0" smtClean="0">
                <a:solidFill>
                  <a:schemeClr val="tx1"/>
                </a:solidFill>
              </a:rPr>
              <a:t>25</a:t>
            </a:r>
            <a:endParaRPr lang="en-ZA" b="1" dirty="0">
              <a:solidFill>
                <a:schemeClr val="tx1"/>
              </a:solidFill>
            </a:endParaRPr>
          </a:p>
        </p:txBody>
      </p:sp>
      <p:sp>
        <p:nvSpPr>
          <p:cNvPr id="6" name="Decagon 5"/>
          <p:cNvSpPr/>
          <p:nvPr/>
        </p:nvSpPr>
        <p:spPr>
          <a:xfrm>
            <a:off x="3420534" y="5715001"/>
            <a:ext cx="516466" cy="533400"/>
          </a:xfrm>
          <a:prstGeom prst="decagon">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b="1" dirty="0" smtClean="0">
                <a:solidFill>
                  <a:schemeClr val="tx1"/>
                </a:solidFill>
              </a:rPr>
              <a:t>18</a:t>
            </a:r>
            <a:endParaRPr lang="en-ZA" b="1" dirty="0">
              <a:solidFill>
                <a:schemeClr val="tx1"/>
              </a:solidFill>
            </a:endParaRPr>
          </a:p>
        </p:txBody>
      </p:sp>
      <p:sp>
        <p:nvSpPr>
          <p:cNvPr id="7" name="Decagon 6"/>
          <p:cNvSpPr/>
          <p:nvPr/>
        </p:nvSpPr>
        <p:spPr>
          <a:xfrm>
            <a:off x="5122334" y="5782735"/>
            <a:ext cx="516466" cy="533400"/>
          </a:xfrm>
          <a:prstGeom prst="decagon">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b="1" dirty="0" smtClean="0">
                <a:solidFill>
                  <a:schemeClr val="tx1"/>
                </a:solidFill>
              </a:rPr>
              <a:t>18</a:t>
            </a:r>
            <a:endParaRPr lang="en-ZA" b="1" dirty="0">
              <a:solidFill>
                <a:schemeClr val="tx1"/>
              </a:solidFill>
            </a:endParaRPr>
          </a:p>
        </p:txBody>
      </p:sp>
      <p:sp>
        <p:nvSpPr>
          <p:cNvPr id="8" name="Decagon 7"/>
          <p:cNvSpPr/>
          <p:nvPr/>
        </p:nvSpPr>
        <p:spPr>
          <a:xfrm>
            <a:off x="6824134" y="5668435"/>
            <a:ext cx="516466" cy="533400"/>
          </a:xfrm>
          <a:prstGeom prst="decagon">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b="1" dirty="0" smtClean="0">
                <a:solidFill>
                  <a:schemeClr val="tx1"/>
                </a:solidFill>
              </a:rPr>
              <a:t>19</a:t>
            </a:r>
            <a:endParaRPr lang="en-ZA" b="1" dirty="0">
              <a:solidFill>
                <a:schemeClr val="tx1"/>
              </a:solidFill>
            </a:endParaRPr>
          </a:p>
        </p:txBody>
      </p:sp>
      <p:sp>
        <p:nvSpPr>
          <p:cNvPr id="10" name="Decagon 9"/>
          <p:cNvSpPr/>
          <p:nvPr/>
        </p:nvSpPr>
        <p:spPr>
          <a:xfrm>
            <a:off x="8559801" y="5719236"/>
            <a:ext cx="516466" cy="533400"/>
          </a:xfrm>
          <a:prstGeom prst="decagon">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b="1" dirty="0" smtClean="0">
                <a:solidFill>
                  <a:schemeClr val="tx1"/>
                </a:solidFill>
              </a:rPr>
              <a:t>24</a:t>
            </a:r>
            <a:endParaRPr lang="en-ZA" b="1" dirty="0">
              <a:solidFill>
                <a:schemeClr val="tx1"/>
              </a:solidFill>
            </a:endParaRPr>
          </a:p>
        </p:txBody>
      </p:sp>
      <p:sp>
        <p:nvSpPr>
          <p:cNvPr id="5" name="Slide Number Placeholder 4"/>
          <p:cNvSpPr>
            <a:spLocks noGrp="1"/>
          </p:cNvSpPr>
          <p:nvPr>
            <p:ph type="sldNum" sz="quarter" idx="12"/>
          </p:nvPr>
        </p:nvSpPr>
        <p:spPr>
          <a:xfrm>
            <a:off x="7010400" y="6502854"/>
            <a:ext cx="2133600" cy="365125"/>
          </a:xfrm>
        </p:spPr>
        <p:txBody>
          <a:bodyPr/>
          <a:lstStyle/>
          <a:p>
            <a:fld id="{2538E8B7-8BD9-9F48-9FB6-4E0DFEDB8449}" type="slidenum">
              <a:rPr lang="en-US" b="1" smtClean="0">
                <a:solidFill>
                  <a:schemeClr val="tx1"/>
                </a:solidFill>
              </a:rPr>
              <a:pPr/>
              <a:t>8</a:t>
            </a:fld>
            <a:endParaRPr lang="en-US" b="1" dirty="0">
              <a:solidFill>
                <a:schemeClr val="tx1"/>
              </a:solidFill>
            </a:endParaRPr>
          </a:p>
        </p:txBody>
      </p:sp>
    </p:spTree>
    <p:extLst>
      <p:ext uri="{BB962C8B-B14F-4D97-AF65-F5344CB8AC3E}">
        <p14:creationId xmlns:p14="http://schemas.microsoft.com/office/powerpoint/2010/main" xmlns="" val="41581559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341312" y="685800"/>
          <a:ext cx="8467725" cy="5233740"/>
        </p:xfrm>
        <a:graphic>
          <a:graphicData uri="http://schemas.openxmlformats.org/drawingml/2006/table">
            <a:tbl>
              <a:tblPr/>
              <a:tblGrid>
                <a:gridCol w="1903863">
                  <a:extLst>
                    <a:ext uri="{9D8B030D-6E8A-4147-A177-3AD203B41FA5}">
                      <a16:colId xmlns:a16="http://schemas.microsoft.com/office/drawing/2014/main" xmlns="" val="20000"/>
                    </a:ext>
                  </a:extLst>
                </a:gridCol>
                <a:gridCol w="2182446">
                  <a:extLst>
                    <a:ext uri="{9D8B030D-6E8A-4147-A177-3AD203B41FA5}">
                      <a16:colId xmlns:a16="http://schemas.microsoft.com/office/drawing/2014/main" xmlns="" val="20001"/>
                    </a:ext>
                  </a:extLst>
                </a:gridCol>
                <a:gridCol w="1971591">
                  <a:extLst>
                    <a:ext uri="{9D8B030D-6E8A-4147-A177-3AD203B41FA5}">
                      <a16:colId xmlns:a16="http://schemas.microsoft.com/office/drawing/2014/main" xmlns="" val="20002"/>
                    </a:ext>
                  </a:extLst>
                </a:gridCol>
                <a:gridCol w="2409825">
                  <a:extLst>
                    <a:ext uri="{9D8B030D-6E8A-4147-A177-3AD203B41FA5}">
                      <a16:colId xmlns:a16="http://schemas.microsoft.com/office/drawing/2014/main" xmlns="" val="20003"/>
                    </a:ext>
                  </a:extLst>
                </a:gridCol>
              </a:tblGrid>
              <a:tr h="369682">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400" b="1" i="0" u="none" strike="noStrike" cap="none" normalizeH="0" baseline="0" dirty="0" smtClean="0">
                          <a:ln>
                            <a:noFill/>
                          </a:ln>
                          <a:solidFill>
                            <a:srgbClr val="000000"/>
                          </a:solidFill>
                          <a:effectLst/>
                          <a:latin typeface="Arial" charset="0"/>
                          <a:cs typeface="Arial" charset="0"/>
                        </a:rPr>
                        <a:t>District Municipality</a:t>
                      </a:r>
                    </a:p>
                  </a:txBody>
                  <a:tcPr marL="4853" marR="4853" marT="485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400" b="1" i="0" u="none" strike="noStrike" cap="none" normalizeH="0" baseline="0" dirty="0" smtClean="0">
                          <a:ln>
                            <a:noFill/>
                          </a:ln>
                          <a:solidFill>
                            <a:srgbClr val="000000"/>
                          </a:solidFill>
                          <a:effectLst/>
                          <a:latin typeface="Arial" charset="0"/>
                          <a:cs typeface="Arial" charset="0"/>
                        </a:rPr>
                        <a:t>Local Municipality</a:t>
                      </a:r>
                    </a:p>
                  </a:txBody>
                  <a:tcPr marL="4853" marR="4853" marT="485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400" b="1" i="0" u="none" strike="noStrike" cap="none" normalizeH="0" baseline="0" dirty="0" smtClean="0">
                          <a:ln>
                            <a:noFill/>
                          </a:ln>
                          <a:solidFill>
                            <a:srgbClr val="000000"/>
                          </a:solidFill>
                          <a:effectLst/>
                          <a:latin typeface="Arial" charset="0"/>
                          <a:cs typeface="Arial" charset="0"/>
                        </a:rPr>
                        <a:t>²m Land mass</a:t>
                      </a:r>
                    </a:p>
                  </a:txBody>
                  <a:tcPr marL="4853" marR="4853" marT="485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ZA" sz="1400" b="1" i="0" u="none" strike="noStrike" cap="none" normalizeH="0" baseline="0" dirty="0" smtClean="0">
                          <a:ln>
                            <a:noFill/>
                          </a:ln>
                          <a:solidFill>
                            <a:srgbClr val="000000"/>
                          </a:solidFill>
                          <a:effectLst/>
                          <a:latin typeface="Arial" charset="0"/>
                          <a:cs typeface="Arial" charset="0"/>
                        </a:rPr>
                        <a:t>Population </a:t>
                      </a:r>
                    </a:p>
                  </a:txBody>
                  <a:tcPr marL="4853" marR="4853" marT="485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xmlns="" val="10000"/>
                  </a:ext>
                </a:extLst>
              </a:tr>
              <a:tr h="308517">
                <a:tc rowSpan="5">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Capricorn</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Polokwane</a:t>
                      </a:r>
                    </a:p>
                  </a:txBody>
                  <a:tcPr marL="9524" marR="9524" marT="9526"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3765.97</a:t>
                      </a:r>
                    </a:p>
                  </a:txBody>
                  <a:tcPr marL="9524" marR="9524" marT="9526"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628999</a:t>
                      </a:r>
                    </a:p>
                  </a:txBody>
                  <a:tcPr marL="9524" marR="9524" marT="9526"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1"/>
                  </a:ext>
                </a:extLst>
              </a:tr>
              <a:tr h="308517">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00"/>
                        </a:solidFill>
                        <a:effectLst/>
                        <a:latin typeface="Arial" charset="0"/>
                        <a:cs typeface="Arial" charset="0"/>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Lepele-Ncumpi</a:t>
                      </a:r>
                    </a:p>
                  </a:txBody>
                  <a:tcPr marL="9524" marR="9524" marT="9526"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3463.45</a:t>
                      </a:r>
                    </a:p>
                  </a:txBody>
                  <a:tcPr marL="9524" marR="9524" marT="9526"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230350</a:t>
                      </a:r>
                    </a:p>
                  </a:txBody>
                  <a:tcPr marL="9524" marR="9524" marT="9526"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2"/>
                  </a:ext>
                </a:extLst>
              </a:tr>
              <a:tr h="308517">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00"/>
                        </a:solidFill>
                        <a:effectLst/>
                        <a:latin typeface="Arial" charset="0"/>
                        <a:cs typeface="Arial" charset="0"/>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Blouberg</a:t>
                      </a:r>
                    </a:p>
                  </a:txBody>
                  <a:tcPr marL="9524" marR="9524" marT="9526"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9248.13</a:t>
                      </a:r>
                    </a:p>
                  </a:txBody>
                  <a:tcPr marL="9524" marR="9524" marT="9526"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162629</a:t>
                      </a:r>
                    </a:p>
                  </a:txBody>
                  <a:tcPr marL="9524" marR="9524" marT="9526"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3"/>
                  </a:ext>
                </a:extLst>
              </a:tr>
              <a:tr h="308517">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latin typeface="Arial" charset="0"/>
                        <a:cs typeface="Arial" charset="0"/>
                      </a:endParaRPr>
                    </a:p>
                  </a:txBody>
                  <a:tcPr marL="9523" marR="9523"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Aganang</a:t>
                      </a:r>
                    </a:p>
                  </a:txBody>
                  <a:tcPr marL="9523" marR="9523" marT="9526"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1880.57</a:t>
                      </a:r>
                    </a:p>
                  </a:txBody>
                  <a:tcPr marL="9524" marR="9524" marT="9526"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131164</a:t>
                      </a:r>
                    </a:p>
                  </a:txBody>
                  <a:tcPr marL="9524" marR="9524" marT="9526"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4"/>
                  </a:ext>
                </a:extLst>
              </a:tr>
              <a:tr h="258304">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charset="0"/>
                        <a:cs typeface="Arial" charset="0"/>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Molemole</a:t>
                      </a:r>
                    </a:p>
                  </a:txBody>
                  <a:tcPr marL="9523" marR="9523" marT="9526"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3347.33</a:t>
                      </a:r>
                    </a:p>
                  </a:txBody>
                  <a:tcPr marL="9524" marR="9524" marT="9526"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108321</a:t>
                      </a:r>
                    </a:p>
                  </a:txBody>
                  <a:tcPr marL="9524" marR="9524" marT="9526"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5"/>
                  </a:ext>
                </a:extLst>
              </a:tr>
              <a:tr h="185490">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algn="ctr" fontAlgn="b"/>
                      <a:r>
                        <a:rPr lang="en-US" sz="1000" b="1" i="0" u="none" strike="noStrike" dirty="0" smtClean="0">
                          <a:solidFill>
                            <a:srgbClr val="000000"/>
                          </a:solidFill>
                          <a:effectLst/>
                          <a:latin typeface="Arial" panose="020B0604020202020204" pitchFamily="34" charset="0"/>
                          <a:cs typeface="Arial" panose="020B0604020202020204" pitchFamily="34" charset="0"/>
                        </a:rPr>
                        <a:t>5</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algn="ctr" fontAlgn="b"/>
                      <a:r>
                        <a:rPr lang="en-GB" sz="1000" b="1" i="0" u="none" strike="noStrike" dirty="0" smtClean="0">
                          <a:solidFill>
                            <a:srgbClr val="000000"/>
                          </a:solidFill>
                          <a:effectLst/>
                          <a:latin typeface="Arial" panose="020B0604020202020204" pitchFamily="34" charset="0"/>
                          <a:cs typeface="Arial" panose="020B0604020202020204" pitchFamily="34" charset="0"/>
                        </a:rPr>
                        <a:t>27 105.45</a:t>
                      </a:r>
                      <a:endParaRPr lang="en-GB"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algn="ctr" fontAlgn="b"/>
                      <a:r>
                        <a:rPr lang="en-GB" sz="1000" b="1" i="0" u="none" strike="noStrike" dirty="0" smtClean="0">
                          <a:solidFill>
                            <a:srgbClr val="000000"/>
                          </a:solidFill>
                          <a:effectLst/>
                          <a:latin typeface="Arial" panose="020B0604020202020204" pitchFamily="34" charset="0"/>
                          <a:cs typeface="Arial" panose="020B0604020202020204" pitchFamily="34" charset="0"/>
                        </a:rPr>
                        <a:t>1 261</a:t>
                      </a:r>
                      <a:r>
                        <a:rPr lang="en-GB" sz="1000" b="1" i="0" u="none" strike="noStrike" baseline="0" dirty="0" smtClean="0">
                          <a:solidFill>
                            <a:srgbClr val="000000"/>
                          </a:solidFill>
                          <a:effectLst/>
                          <a:latin typeface="Arial" panose="020B0604020202020204" pitchFamily="34" charset="0"/>
                          <a:cs typeface="Arial" panose="020B0604020202020204" pitchFamily="34" charset="0"/>
                        </a:rPr>
                        <a:t> 463</a:t>
                      </a:r>
                      <a:endParaRPr lang="en-GB"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xmlns="" val="2808258823"/>
                  </a:ext>
                </a:extLst>
              </a:tr>
              <a:tr h="308517">
                <a:tc rowSpan="5">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Waterberg</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Mogalakwena</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b"/>
                      <a:r>
                        <a:rPr lang="en-GB" sz="1000" b="0" i="0" u="none" strike="noStrike" dirty="0" smtClean="0">
                          <a:solidFill>
                            <a:srgbClr val="000000"/>
                          </a:solidFill>
                          <a:effectLst/>
                          <a:latin typeface="Arial" panose="020B0604020202020204" pitchFamily="34" charset="0"/>
                          <a:cs typeface="Arial" panose="020B0604020202020204" pitchFamily="34" charset="0"/>
                        </a:rPr>
                        <a:t>6,166</a:t>
                      </a:r>
                      <a:endParaRPr lang="en-GB"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b"/>
                      <a:r>
                        <a:rPr lang="en-GB" sz="1000" b="0" i="0" u="none" strike="noStrike" dirty="0" smtClean="0">
                          <a:solidFill>
                            <a:srgbClr val="000000"/>
                          </a:solidFill>
                          <a:effectLst/>
                          <a:latin typeface="Arial" panose="020B0604020202020204" pitchFamily="34" charset="0"/>
                          <a:cs typeface="Arial" panose="020B0604020202020204" pitchFamily="34" charset="0"/>
                        </a:rPr>
                        <a:t>325,291</a:t>
                      </a:r>
                      <a:endParaRPr lang="en-GB"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2888356299"/>
                  </a:ext>
                </a:extLst>
              </a:tr>
              <a:tr h="319168">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5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Lephalale</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b"/>
                      <a:r>
                        <a:rPr lang="en-GB" sz="1000" b="0" i="0" u="none" strike="noStrike" dirty="0" smtClean="0">
                          <a:solidFill>
                            <a:srgbClr val="000000"/>
                          </a:solidFill>
                          <a:effectLst/>
                          <a:latin typeface="Arial" panose="020B0604020202020204" pitchFamily="34" charset="0"/>
                          <a:cs typeface="Arial" panose="020B0604020202020204" pitchFamily="34" charset="0"/>
                        </a:rPr>
                        <a:t>13,784</a:t>
                      </a:r>
                      <a:endParaRPr lang="en-GB"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b"/>
                      <a:r>
                        <a:rPr lang="en-GB" sz="1000" b="0" i="0" u="none" strike="noStrike" dirty="0" smtClean="0">
                          <a:solidFill>
                            <a:srgbClr val="000000"/>
                          </a:solidFill>
                          <a:effectLst/>
                          <a:latin typeface="Arial" panose="020B0604020202020204" pitchFamily="34" charset="0"/>
                          <a:cs typeface="Arial" panose="020B0604020202020204" pitchFamily="34" charset="0"/>
                        </a:rPr>
                        <a:t>140,240</a:t>
                      </a:r>
                      <a:endParaRPr lang="en-GB"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287212592"/>
                  </a:ext>
                </a:extLst>
              </a:tr>
              <a:tr h="308517">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5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Thabazimbi</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b"/>
                      <a:r>
                        <a:rPr lang="en-GB" sz="1000" b="0" i="0" u="none" strike="noStrike" dirty="0" smtClean="0">
                          <a:solidFill>
                            <a:srgbClr val="000000"/>
                          </a:solidFill>
                          <a:effectLst/>
                          <a:latin typeface="Arial" panose="020B0604020202020204" pitchFamily="34" charset="0"/>
                          <a:cs typeface="Arial" panose="020B0604020202020204" pitchFamily="34" charset="0"/>
                        </a:rPr>
                        <a:t>11,190</a:t>
                      </a:r>
                      <a:endParaRPr lang="en-GB"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b"/>
                      <a:r>
                        <a:rPr lang="en-GB" sz="1000" b="0" i="0" u="none" strike="noStrike" dirty="0" smtClean="0">
                          <a:solidFill>
                            <a:srgbClr val="000000"/>
                          </a:solidFill>
                          <a:effectLst/>
                          <a:latin typeface="Arial" panose="020B0604020202020204" pitchFamily="34" charset="0"/>
                          <a:cs typeface="Arial" panose="020B0604020202020204" pitchFamily="34" charset="0"/>
                        </a:rPr>
                        <a:t>96,232</a:t>
                      </a:r>
                      <a:endParaRPr lang="en-GB"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577287042"/>
                  </a:ext>
                </a:extLst>
              </a:tr>
              <a:tr h="308517">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5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Modimolle/Mookgophong</a:t>
                      </a:r>
                    </a:p>
                  </a:txBody>
                  <a:tcPr marL="9523" marR="9523"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b"/>
                      <a:r>
                        <a:rPr lang="en-GB" sz="1000" b="0" i="0" u="none" strike="noStrike" dirty="0" smtClean="0">
                          <a:solidFill>
                            <a:srgbClr val="000000"/>
                          </a:solidFill>
                          <a:effectLst/>
                          <a:latin typeface="Arial" panose="020B0604020202020204" pitchFamily="34" charset="0"/>
                          <a:cs typeface="Arial" panose="020B0604020202020204" pitchFamily="34" charset="0"/>
                        </a:rPr>
                        <a:t>10,367</a:t>
                      </a:r>
                      <a:endParaRPr lang="en-GB"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b"/>
                      <a:r>
                        <a:rPr lang="en-GB" sz="1000" b="0" i="0" u="none" strike="noStrike" dirty="0" smtClean="0">
                          <a:solidFill>
                            <a:srgbClr val="000000"/>
                          </a:solidFill>
                          <a:effectLst/>
                          <a:latin typeface="Arial" panose="020B0604020202020204" pitchFamily="34" charset="0"/>
                          <a:cs typeface="Arial" panose="020B0604020202020204" pitchFamily="34" charset="0"/>
                        </a:rPr>
                        <a:t>107,699</a:t>
                      </a:r>
                      <a:endParaRPr lang="en-GB"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7"/>
                  </a:ext>
                </a:extLst>
              </a:tr>
              <a:tr h="222116">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5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Bela-Bela</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b"/>
                      <a:r>
                        <a:rPr lang="en-GB" sz="1000" b="0" i="0" u="none" strike="noStrike" dirty="0" smtClean="0">
                          <a:solidFill>
                            <a:srgbClr val="000000"/>
                          </a:solidFill>
                          <a:effectLst/>
                          <a:latin typeface="Arial" panose="020B0604020202020204" pitchFamily="34" charset="0"/>
                          <a:cs typeface="Arial" panose="020B0604020202020204" pitchFamily="34" charset="0"/>
                        </a:rPr>
                        <a:t>3,406</a:t>
                      </a:r>
                      <a:endParaRPr lang="en-GB"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b"/>
                      <a:r>
                        <a:rPr lang="en-GB" sz="1000" b="0" i="0" u="none" strike="noStrike" dirty="0" smtClean="0">
                          <a:solidFill>
                            <a:srgbClr val="000000"/>
                          </a:solidFill>
                          <a:effectLst/>
                          <a:latin typeface="Arial" panose="020B0604020202020204" pitchFamily="34" charset="0"/>
                          <a:cs typeface="Arial" panose="020B0604020202020204" pitchFamily="34" charset="0"/>
                        </a:rPr>
                        <a:t>76,296</a:t>
                      </a:r>
                      <a:endParaRPr lang="en-GB"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35669532"/>
                  </a:ext>
                </a:extLst>
              </a:tr>
              <a:tr h="17677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algn="ctr" fontAlgn="b"/>
                      <a:r>
                        <a:rPr lang="en-US" sz="1000" b="1" i="0" u="none" strike="noStrike" dirty="0" smtClean="0">
                          <a:solidFill>
                            <a:srgbClr val="000000"/>
                          </a:solidFill>
                          <a:effectLst/>
                          <a:latin typeface="Arial" panose="020B0604020202020204" pitchFamily="34" charset="0"/>
                          <a:cs typeface="Arial" panose="020B0604020202020204" pitchFamily="34" charset="0"/>
                        </a:rPr>
                        <a:t>5</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algn="ctr" fontAlgn="b"/>
                      <a:r>
                        <a:rPr lang="en-GB" sz="1000" b="1" i="0" u="none" strike="noStrike" dirty="0" smtClean="0">
                          <a:solidFill>
                            <a:srgbClr val="000000"/>
                          </a:solidFill>
                          <a:effectLst/>
                          <a:latin typeface="Arial" panose="020B0604020202020204" pitchFamily="34" charset="0"/>
                          <a:cs typeface="Arial" panose="020B0604020202020204" pitchFamily="34" charset="0"/>
                        </a:rPr>
                        <a:t>44</a:t>
                      </a:r>
                      <a:r>
                        <a:rPr lang="en-GB" sz="1000" b="1" i="0" u="none" strike="noStrike" baseline="0" dirty="0" smtClean="0">
                          <a:solidFill>
                            <a:srgbClr val="000000"/>
                          </a:solidFill>
                          <a:effectLst/>
                          <a:latin typeface="Arial" panose="020B0604020202020204" pitchFamily="34" charset="0"/>
                          <a:cs typeface="Arial" panose="020B0604020202020204" pitchFamily="34" charset="0"/>
                        </a:rPr>
                        <a:t> </a:t>
                      </a:r>
                      <a:r>
                        <a:rPr lang="en-GB" sz="1000" b="1" i="0" u="none" strike="noStrike" dirty="0" smtClean="0">
                          <a:solidFill>
                            <a:srgbClr val="000000"/>
                          </a:solidFill>
                          <a:effectLst/>
                          <a:latin typeface="Arial" panose="020B0604020202020204" pitchFamily="34" charset="0"/>
                          <a:cs typeface="Arial" panose="020B0604020202020204" pitchFamily="34" charset="0"/>
                        </a:rPr>
                        <a:t>913</a:t>
                      </a:r>
                      <a:endParaRPr lang="en-GB"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algn="ctr" fontAlgn="b"/>
                      <a:r>
                        <a:rPr lang="en-GB" sz="1000" b="1" i="0" u="none" strike="noStrike" dirty="0" smtClean="0">
                          <a:solidFill>
                            <a:srgbClr val="000000"/>
                          </a:solidFill>
                          <a:effectLst/>
                          <a:latin typeface="Arial" panose="020B0604020202020204" pitchFamily="34" charset="0"/>
                          <a:cs typeface="Arial" panose="020B0604020202020204" pitchFamily="34" charset="0"/>
                        </a:rPr>
                        <a:t>745</a:t>
                      </a:r>
                      <a:r>
                        <a:rPr lang="en-GB" sz="1000" b="1" i="0" u="none" strike="noStrike" baseline="0" dirty="0" smtClean="0">
                          <a:solidFill>
                            <a:srgbClr val="000000"/>
                          </a:solidFill>
                          <a:effectLst/>
                          <a:latin typeface="Arial" panose="020B0604020202020204" pitchFamily="34" charset="0"/>
                          <a:cs typeface="Arial" panose="020B0604020202020204" pitchFamily="34" charset="0"/>
                        </a:rPr>
                        <a:t> </a:t>
                      </a:r>
                      <a:r>
                        <a:rPr lang="en-GB" sz="1000" b="1" i="0" u="none" strike="noStrike" dirty="0" smtClean="0">
                          <a:solidFill>
                            <a:srgbClr val="000000"/>
                          </a:solidFill>
                          <a:effectLst/>
                          <a:latin typeface="Arial" panose="020B0604020202020204" pitchFamily="34" charset="0"/>
                          <a:cs typeface="Arial" panose="020B0604020202020204" pitchFamily="34" charset="0"/>
                        </a:rPr>
                        <a:t>758</a:t>
                      </a:r>
                      <a:endParaRPr lang="en-GB"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xmlns="" val="1702946721"/>
                  </a:ext>
                </a:extLst>
              </a:tr>
              <a:tr h="308517">
                <a:tc row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Sekhukhune</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Makhuduthamaga</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2 097  </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lang="en-ZA" sz="1000" b="0" dirty="0" smtClean="0">
                          <a:solidFill>
                            <a:srgbClr val="545224"/>
                          </a:solidFill>
                          <a:effectLst/>
                          <a:latin typeface="Arial" panose="020B0604020202020204" pitchFamily="34" charset="0"/>
                          <a:cs typeface="Arial" panose="020B0604020202020204" pitchFamily="34" charset="0"/>
                        </a:rPr>
                        <a:t>262</a:t>
                      </a:r>
                      <a:r>
                        <a:rPr lang="en-ZA" sz="1000" b="0" baseline="0" dirty="0" smtClean="0">
                          <a:solidFill>
                            <a:srgbClr val="545224"/>
                          </a:solidFill>
                          <a:effectLst/>
                          <a:latin typeface="Arial" panose="020B0604020202020204" pitchFamily="34" charset="0"/>
                          <a:cs typeface="Arial" panose="020B0604020202020204" pitchFamily="34" charset="0"/>
                        </a:rPr>
                        <a:t> </a:t>
                      </a:r>
                      <a:r>
                        <a:rPr lang="en-ZA" sz="1000" b="0" dirty="0" smtClean="0">
                          <a:solidFill>
                            <a:srgbClr val="545224"/>
                          </a:solidFill>
                          <a:effectLst/>
                          <a:latin typeface="Arial" panose="020B0604020202020204" pitchFamily="34" charset="0"/>
                          <a:cs typeface="Arial" panose="020B0604020202020204" pitchFamily="34" charset="0"/>
                        </a:rPr>
                        <a:t>726</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623646840"/>
                  </a:ext>
                </a:extLst>
              </a:tr>
              <a:tr h="308517">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00"/>
                        </a:solidFill>
                        <a:effectLst/>
                        <a:latin typeface="Arial" charset="0"/>
                        <a:cs typeface="Arial" charset="0"/>
                      </a:endParaRPr>
                    </a:p>
                  </a:txBody>
                  <a:tcPr marL="9524" marR="9524" marT="9526"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Elias  Motswaledi</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3 713 </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lang="en-US" sz="1000" b="0" dirty="0" smtClean="0">
                          <a:solidFill>
                            <a:srgbClr val="545224"/>
                          </a:solidFill>
                          <a:effectLst/>
                          <a:latin typeface="Arial" panose="020B0604020202020204" pitchFamily="34" charset="0"/>
                          <a:cs typeface="Arial" panose="020B0604020202020204" pitchFamily="34" charset="0"/>
                        </a:rPr>
                        <a:t>247</a:t>
                      </a:r>
                      <a:r>
                        <a:rPr lang="en-US" sz="1000" b="0" baseline="0" dirty="0" smtClean="0">
                          <a:solidFill>
                            <a:srgbClr val="545224"/>
                          </a:solidFill>
                          <a:effectLst/>
                          <a:latin typeface="Arial" panose="020B0604020202020204" pitchFamily="34" charset="0"/>
                          <a:cs typeface="Arial" panose="020B0604020202020204" pitchFamily="34" charset="0"/>
                        </a:rPr>
                        <a:t> </a:t>
                      </a:r>
                      <a:r>
                        <a:rPr lang="en-US" sz="1000" b="0" dirty="0" smtClean="0">
                          <a:solidFill>
                            <a:srgbClr val="545224"/>
                          </a:solidFill>
                          <a:effectLst/>
                          <a:latin typeface="Arial" panose="020B0604020202020204" pitchFamily="34" charset="0"/>
                          <a:cs typeface="Arial" panose="020B0604020202020204" pitchFamily="34" charset="0"/>
                        </a:rPr>
                        <a:t>488</a:t>
                      </a:r>
                      <a:endParaRPr lang="en-ZA" sz="1000" b="0" dirty="0" smtClean="0">
                        <a:solidFill>
                          <a:srgbClr val="545224"/>
                        </a:solidFill>
                        <a:effectLst/>
                        <a:latin typeface="Arial" panose="020B0604020202020204" pitchFamily="34" charset="0"/>
                        <a:cs typeface="Arial" panose="020B0604020202020204" pitchFamily="34" charset="0"/>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3962566335"/>
                  </a:ext>
                </a:extLst>
              </a:tr>
              <a:tr h="308517">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00"/>
                        </a:solidFill>
                        <a:effectLst/>
                        <a:latin typeface="Arial" charset="0"/>
                        <a:cs typeface="Arial" charset="0"/>
                      </a:endParaRPr>
                    </a:p>
                  </a:txBody>
                  <a:tcPr marL="9524" marR="9524" marT="9526"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Ephraim Mogale</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2 011 </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lang="en-ZA" sz="1000" b="0" dirty="0" smtClean="0">
                          <a:solidFill>
                            <a:srgbClr val="545224"/>
                          </a:solidFill>
                          <a:effectLst/>
                          <a:latin typeface="Arial" panose="020B0604020202020204" pitchFamily="34" charset="0"/>
                          <a:cs typeface="Arial" panose="020B0604020202020204" pitchFamily="34" charset="0"/>
                        </a:rPr>
                        <a:t>124</a:t>
                      </a:r>
                      <a:r>
                        <a:rPr lang="en-ZA" sz="1000" b="0" baseline="0" dirty="0" smtClean="0">
                          <a:solidFill>
                            <a:srgbClr val="545224"/>
                          </a:solidFill>
                          <a:effectLst/>
                          <a:latin typeface="Arial" panose="020B0604020202020204" pitchFamily="34" charset="0"/>
                          <a:cs typeface="Arial" panose="020B0604020202020204" pitchFamily="34" charset="0"/>
                        </a:rPr>
                        <a:t> </a:t>
                      </a:r>
                      <a:r>
                        <a:rPr lang="en-ZA" sz="1000" b="0" dirty="0" smtClean="0">
                          <a:solidFill>
                            <a:srgbClr val="545224"/>
                          </a:solidFill>
                          <a:effectLst/>
                          <a:latin typeface="Arial" panose="020B0604020202020204" pitchFamily="34" charset="0"/>
                          <a:cs typeface="Arial" panose="020B0604020202020204" pitchFamily="34" charset="0"/>
                        </a:rPr>
                        <a:t>510</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3414451099"/>
                  </a:ext>
                </a:extLst>
              </a:tr>
              <a:tr h="308517">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cs typeface="Arial" charset="0"/>
                      </a:endParaRPr>
                    </a:p>
                  </a:txBody>
                  <a:tcPr marL="9523" marR="9523" marT="9526"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Greater Tubatse Fetakgomo</a:t>
                      </a:r>
                    </a:p>
                  </a:txBody>
                  <a:tcPr marL="9523" marR="9523"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5 693 </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ZA" sz="1000" b="0" dirty="0" smtClean="0">
                          <a:solidFill>
                            <a:srgbClr val="545224"/>
                          </a:solidFill>
                          <a:effectLst/>
                          <a:latin typeface="Arial" panose="020B0604020202020204" pitchFamily="34" charset="0"/>
                          <a:cs typeface="Arial" panose="020B0604020202020204" pitchFamily="34" charset="0"/>
                        </a:rPr>
                        <a:t>45 570</a:t>
                      </a:r>
                      <a:endParaRPr lang="en-ZA" sz="1000" b="0" dirty="0">
                        <a:solidFill>
                          <a:srgbClr val="545224"/>
                        </a:solidFill>
                        <a:effectLst/>
                        <a:latin typeface="Arial" panose="020B0604020202020204" pitchFamily="34" charset="0"/>
                        <a:cs typeface="Arial" panose="020B0604020202020204" pitchFamily="34" charset="0"/>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463450519"/>
                  </a:ext>
                </a:extLst>
              </a:tr>
              <a:tr h="30851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mn-lt"/>
                          <a:cs typeface="Arial" charset="0"/>
                        </a:rPr>
                        <a:t>4</a:t>
                      </a:r>
                    </a:p>
                  </a:txBody>
                  <a:tcPr marL="9523" marR="9523"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000000"/>
                          </a:solidFill>
                          <a:effectLst/>
                          <a:latin typeface="+mn-lt"/>
                          <a:cs typeface="Arial" charset="0"/>
                        </a:rPr>
                        <a:t>13 154</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GB" sz="1200" b="1" i="0" u="none" strike="noStrike" kern="1200" cap="none" spc="0" normalizeH="0" baseline="0" noProof="0" dirty="0" smtClean="0">
                          <a:ln>
                            <a:noFill/>
                          </a:ln>
                          <a:solidFill>
                            <a:srgbClr val="000000"/>
                          </a:solidFill>
                          <a:effectLst/>
                          <a:uLnTx/>
                          <a:uFillTx/>
                          <a:latin typeface="+mn-lt"/>
                          <a:ea typeface="+mn-ea"/>
                          <a:cs typeface="Arial" charset="0"/>
                        </a:rPr>
                        <a:t>680 294</a:t>
                      </a: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xmlns="" val="2601930283"/>
                  </a:ext>
                </a:extLst>
              </a:tr>
            </a:tbl>
          </a:graphicData>
        </a:graphic>
      </p:graphicFrame>
      <p:sp>
        <p:nvSpPr>
          <p:cNvPr id="5" name="Title 1"/>
          <p:cNvSpPr>
            <a:spLocks noGrp="1"/>
          </p:cNvSpPr>
          <p:nvPr>
            <p:ph type="title"/>
          </p:nvPr>
        </p:nvSpPr>
        <p:spPr>
          <a:xfrm>
            <a:off x="457200" y="152400"/>
            <a:ext cx="8229600" cy="533400"/>
          </a:xfrm>
        </p:spPr>
        <p:txBody>
          <a:bodyPr>
            <a:normAutofit/>
          </a:bodyPr>
          <a:lstStyle/>
          <a:p>
            <a:r>
              <a:rPr lang="en-US" sz="2000" b="1" dirty="0" smtClean="0">
                <a:solidFill>
                  <a:prstClr val="black"/>
                </a:solidFill>
                <a:latin typeface="Arial" panose="020B0604020202020204" pitchFamily="34" charset="0"/>
                <a:cs typeface="Arial" panose="020B0604020202020204" pitchFamily="34" charset="0"/>
              </a:rPr>
              <a:t>PROVINCIAL DEMOGRAPHICS </a:t>
            </a:r>
            <a:r>
              <a:rPr lang="en-US" sz="2000" b="1" dirty="0">
                <a:solidFill>
                  <a:prstClr val="black"/>
                </a:solidFill>
                <a:latin typeface="Arial" panose="020B0604020202020204" pitchFamily="34" charset="0"/>
                <a:cs typeface="Arial" panose="020B0604020202020204" pitchFamily="34" charset="0"/>
              </a:rPr>
              <a:t>AS PER MID YEAR REVIEW </a:t>
            </a:r>
            <a:r>
              <a:rPr lang="en-US" sz="2000" b="1" dirty="0" smtClean="0">
                <a:solidFill>
                  <a:prstClr val="black"/>
                </a:solidFill>
                <a:latin typeface="Arial" panose="020B0604020202020204" pitchFamily="34" charset="0"/>
                <a:cs typeface="Arial" panose="020B0604020202020204" pitchFamily="34" charset="0"/>
              </a:rPr>
              <a:t>2018  </a:t>
            </a:r>
            <a:endParaRPr lang="en-US" sz="20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a:xfrm>
            <a:off x="6441744" y="6250676"/>
            <a:ext cx="1842448" cy="470800"/>
          </a:xfrm>
        </p:spPr>
        <p:txBody>
          <a:bodyPr/>
          <a:lstStyle/>
          <a:p>
            <a:fld id="{2538E8B7-8BD9-9F48-9FB6-4E0DFEDB8449}" type="slidenum">
              <a:rPr lang="en-US" smtClean="0"/>
              <a:pPr/>
              <a:t>9</a:t>
            </a:fld>
            <a:endParaRPr lang="en-US" dirty="0"/>
          </a:p>
        </p:txBody>
      </p:sp>
    </p:spTree>
    <p:extLst>
      <p:ext uri="{BB962C8B-B14F-4D97-AF65-F5344CB8AC3E}">
        <p14:creationId xmlns:p14="http://schemas.microsoft.com/office/powerpoint/2010/main" xmlns="" val="2381726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8693</TotalTime>
  <Words>7987</Words>
  <Application>Microsoft Office PowerPoint</Application>
  <PresentationFormat>On-screen Show (4:3)</PresentationFormat>
  <Paragraphs>4050</Paragraphs>
  <Slides>71</Slides>
  <Notes>29</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71</vt:i4>
      </vt:variant>
    </vt:vector>
  </HeadingPairs>
  <TitlesOfParts>
    <vt:vector size="72" baseType="lpstr">
      <vt:lpstr>Office Theme</vt:lpstr>
      <vt:lpstr>Slide 1</vt:lpstr>
      <vt:lpstr>       PROVINCIAL OVERVIEW &amp; FOOTPRINT</vt:lpstr>
      <vt:lpstr>CONTENT</vt:lpstr>
      <vt:lpstr>CONTENT</vt:lpstr>
      <vt:lpstr>CONTENT</vt:lpstr>
      <vt:lpstr>Slide 6</vt:lpstr>
      <vt:lpstr>INTRODUCTION &amp; BACKGROUND</vt:lpstr>
      <vt:lpstr> ORGANOGRAM</vt:lpstr>
      <vt:lpstr>PROVINCIAL DEMOGRAPHICS AS PER MID YEAR REVIEW 2018  </vt:lpstr>
      <vt:lpstr>Slide 10</vt:lpstr>
      <vt:lpstr>Slide 11</vt:lpstr>
      <vt:lpstr>DISTRICT  FOOTPRINT</vt:lpstr>
      <vt:lpstr>SMART ID CARD FOOTPRINT AND ROLL OUT  </vt:lpstr>
      <vt:lpstr>Slide 14</vt:lpstr>
      <vt:lpstr>CIVIC AFFAIRS</vt:lpstr>
      <vt:lpstr>Summary on Birth Registration </vt:lpstr>
      <vt:lpstr>INTERVENTIONS IDENTIFIED ON BIRTH REGISTRATION TARGET </vt:lpstr>
      <vt:lpstr>Health Facility Birth Registration </vt:lpstr>
      <vt:lpstr>Health Facility Birth Registration </vt:lpstr>
      <vt:lpstr>Health Facility Birth Registration </vt:lpstr>
      <vt:lpstr>Health Facility Birth Registration </vt:lpstr>
      <vt:lpstr>Health Facility Birth Registration </vt:lpstr>
      <vt:lpstr>Summary of Smart Cards issuance  </vt:lpstr>
      <vt:lpstr>SMART ID CARD OFFICES &amp; APPLICATION VOLUME  </vt:lpstr>
      <vt:lpstr>SMART ID CARD OFFICES &amp; APPLICATION VOLUME  </vt:lpstr>
      <vt:lpstr>UNCOLLECTED SMART ID CARDS </vt:lpstr>
      <vt:lpstr>INTERVENTIONS TO ASSIST IN SMART ID CARD TARGET</vt:lpstr>
      <vt:lpstr>INTERVENTIONS TO ASSIST IN SMART ID CARD TARGET</vt:lpstr>
      <vt:lpstr>LATE REGISTRATION OF BIRTH –ALL CATEGORIES</vt:lpstr>
      <vt:lpstr>UNABRIDGED CERTIFICATES</vt:lpstr>
      <vt:lpstr>AMENDMENTS &amp; RECTIFICATION INFORMATION</vt:lpstr>
      <vt:lpstr>PROJECT MANAGEMENT</vt:lpstr>
      <vt:lpstr>STAKEHOLDER FORUMS</vt:lpstr>
      <vt:lpstr>STAKEHOLDER FORUMS</vt:lpstr>
      <vt:lpstr>GOVERNMENT DEPARTMENTS</vt:lpstr>
      <vt:lpstr>IMMIGRATION</vt:lpstr>
      <vt:lpstr>Immigration establishment </vt:lpstr>
      <vt:lpstr>IMMIGRATION SERVICES</vt:lpstr>
      <vt:lpstr>IMMIGRATION SERVICES CONTINUE </vt:lpstr>
      <vt:lpstr>EMPLOYERS CHARGED</vt:lpstr>
      <vt:lpstr>OPERATION SWARA TSOTSI- Q1 (2019/20) Launched by MEC of Transport and Community Safety on 28th June 2019.</vt:lpstr>
      <vt:lpstr>Slide 42</vt:lpstr>
      <vt:lpstr>BUDGET AND EXPENDITURE</vt:lpstr>
      <vt:lpstr>ASSET MANAGEMENT AND SCM FUNCTIONS: (AS AT 31 JULY 2019)</vt:lpstr>
      <vt:lpstr>Slide 45</vt:lpstr>
      <vt:lpstr>Slide 46</vt:lpstr>
      <vt:lpstr>FLEET MANAGEMENT</vt:lpstr>
      <vt:lpstr>LEASE PERIOD OF OFFICES</vt:lpstr>
      <vt:lpstr>LEASE PERIOD OF OFFICES</vt:lpstr>
      <vt:lpstr>LEASE PERIOD OF OFFICES</vt:lpstr>
      <vt:lpstr>SECURITY SERVICES</vt:lpstr>
      <vt:lpstr>SECURITY SERVICES</vt:lpstr>
      <vt:lpstr>HUMAN RESOURCE MANAGEMENT</vt:lpstr>
      <vt:lpstr>CAPACITY LEVELS </vt:lpstr>
      <vt:lpstr>CAPACITY LEVELS </vt:lpstr>
      <vt:lpstr>CAPACITY LEVELS </vt:lpstr>
      <vt:lpstr>PROVINCIAL EQUITY</vt:lpstr>
      <vt:lpstr>Slide 58</vt:lpstr>
      <vt:lpstr>Slide 59</vt:lpstr>
      <vt:lpstr>Slide 60</vt:lpstr>
      <vt:lpstr>SKILLS DEVELOPMENT</vt:lpstr>
      <vt:lpstr>SKILLS DEVELOPMENT</vt:lpstr>
      <vt:lpstr>EMPLOYEE WELLNESS PROGRAMMES </vt:lpstr>
      <vt:lpstr>Age analysis</vt:lpstr>
      <vt:lpstr>LABOUR RELATIONS CASES  </vt:lpstr>
      <vt:lpstr>COUNTER CORRUPTION CASES</vt:lpstr>
      <vt:lpstr>Achievements &amp; Challenges</vt:lpstr>
      <vt:lpstr>ACHIEVEMENTS </vt:lpstr>
      <vt:lpstr>CHALLENGES AND KEY DECISION REQUIRED </vt:lpstr>
      <vt:lpstr>CHALLENGES AND KEY DECISION REQUIRED </vt:lpstr>
      <vt:lpstr>Slide 71</vt:lpstr>
    </vt:vector>
  </TitlesOfParts>
  <Company>Home Affairs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Zimele Ngxongo</dc:creator>
  <cp:lastModifiedBy>PUMZA</cp:lastModifiedBy>
  <cp:revision>866</cp:revision>
  <cp:lastPrinted>2019-08-16T13:26:10Z</cp:lastPrinted>
  <dcterms:created xsi:type="dcterms:W3CDTF">2017-04-09T15:34:02Z</dcterms:created>
  <dcterms:modified xsi:type="dcterms:W3CDTF">2019-09-05T09:37:41Z</dcterms:modified>
</cp:coreProperties>
</file>