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3"/>
  </p:notesMasterIdLst>
  <p:handoutMasterIdLst>
    <p:handoutMasterId r:id="rId64"/>
  </p:handoutMasterIdLst>
  <p:sldIdLst>
    <p:sldId id="550" r:id="rId2"/>
    <p:sldId id="633" r:id="rId3"/>
    <p:sldId id="632" r:id="rId4"/>
    <p:sldId id="552" r:id="rId5"/>
    <p:sldId id="631" r:id="rId6"/>
    <p:sldId id="556" r:id="rId7"/>
    <p:sldId id="557" r:id="rId8"/>
    <p:sldId id="677" r:id="rId9"/>
    <p:sldId id="669" r:id="rId10"/>
    <p:sldId id="687" r:id="rId11"/>
    <p:sldId id="670" r:id="rId12"/>
    <p:sldId id="671" r:id="rId13"/>
    <p:sldId id="672" r:id="rId14"/>
    <p:sldId id="673" r:id="rId15"/>
    <p:sldId id="565" r:id="rId16"/>
    <p:sldId id="674" r:id="rId17"/>
    <p:sldId id="675" r:id="rId18"/>
    <p:sldId id="676" r:id="rId19"/>
    <p:sldId id="634" r:id="rId20"/>
    <p:sldId id="570" r:id="rId21"/>
    <p:sldId id="571" r:id="rId22"/>
    <p:sldId id="665" r:id="rId23"/>
    <p:sldId id="666" r:id="rId24"/>
    <p:sldId id="678" r:id="rId25"/>
    <p:sldId id="679" r:id="rId26"/>
    <p:sldId id="667" r:id="rId27"/>
    <p:sldId id="689" r:id="rId28"/>
    <p:sldId id="690" r:id="rId29"/>
    <p:sldId id="691" r:id="rId30"/>
    <p:sldId id="692" r:id="rId31"/>
    <p:sldId id="693" r:id="rId32"/>
    <p:sldId id="694" r:id="rId33"/>
    <p:sldId id="695" r:id="rId34"/>
    <p:sldId id="662" r:id="rId35"/>
    <p:sldId id="645" r:id="rId36"/>
    <p:sldId id="578" r:id="rId37"/>
    <p:sldId id="579" r:id="rId38"/>
    <p:sldId id="654" r:id="rId39"/>
    <p:sldId id="655" r:id="rId40"/>
    <p:sldId id="661" r:id="rId41"/>
    <p:sldId id="657" r:id="rId42"/>
    <p:sldId id="658" r:id="rId43"/>
    <p:sldId id="659" r:id="rId44"/>
    <p:sldId id="660" r:id="rId45"/>
    <p:sldId id="686" r:id="rId46"/>
    <p:sldId id="587" r:id="rId47"/>
    <p:sldId id="685" r:id="rId48"/>
    <p:sldId id="589" r:id="rId49"/>
    <p:sldId id="646" r:id="rId50"/>
    <p:sldId id="647" r:id="rId51"/>
    <p:sldId id="683" r:id="rId52"/>
    <p:sldId id="663" r:id="rId53"/>
    <p:sldId id="682" r:id="rId54"/>
    <p:sldId id="651" r:id="rId55"/>
    <p:sldId id="681" r:id="rId56"/>
    <p:sldId id="680" r:id="rId57"/>
    <p:sldId id="635" r:id="rId58"/>
    <p:sldId id="636" r:id="rId59"/>
    <p:sldId id="637" r:id="rId60"/>
    <p:sldId id="688" r:id="rId61"/>
    <p:sldId id="609" r:id="rId62"/>
  </p:sldIdLst>
  <p:sldSz cx="9144000" cy="6858000" type="screen4x3"/>
  <p:notesSz cx="6808788"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284A4652-C238-4E8C-8493-D7BB2A668B8A}">
          <p14:sldIdLst>
            <p14:sldId id="550"/>
            <p14:sldId id="633"/>
            <p14:sldId id="632"/>
            <p14:sldId id="552"/>
            <p14:sldId id="631"/>
            <p14:sldId id="556"/>
            <p14:sldId id="557"/>
            <p14:sldId id="677"/>
            <p14:sldId id="669"/>
            <p14:sldId id="687"/>
            <p14:sldId id="670"/>
            <p14:sldId id="671"/>
            <p14:sldId id="672"/>
            <p14:sldId id="673"/>
            <p14:sldId id="565"/>
            <p14:sldId id="674"/>
            <p14:sldId id="675"/>
            <p14:sldId id="676"/>
            <p14:sldId id="634"/>
            <p14:sldId id="570"/>
            <p14:sldId id="571"/>
            <p14:sldId id="665"/>
            <p14:sldId id="666"/>
            <p14:sldId id="678"/>
            <p14:sldId id="679"/>
            <p14:sldId id="667"/>
            <p14:sldId id="689"/>
            <p14:sldId id="690"/>
            <p14:sldId id="691"/>
            <p14:sldId id="692"/>
            <p14:sldId id="693"/>
            <p14:sldId id="694"/>
            <p14:sldId id="695"/>
            <p14:sldId id="662"/>
            <p14:sldId id="645"/>
            <p14:sldId id="578"/>
            <p14:sldId id="579"/>
            <p14:sldId id="654"/>
            <p14:sldId id="655"/>
            <p14:sldId id="661"/>
            <p14:sldId id="657"/>
            <p14:sldId id="658"/>
            <p14:sldId id="659"/>
            <p14:sldId id="660"/>
            <p14:sldId id="686"/>
            <p14:sldId id="587"/>
            <p14:sldId id="685"/>
            <p14:sldId id="589"/>
            <p14:sldId id="646"/>
            <p14:sldId id="647"/>
            <p14:sldId id="683"/>
            <p14:sldId id="663"/>
            <p14:sldId id="682"/>
            <p14:sldId id="651"/>
            <p14:sldId id="681"/>
            <p14:sldId id="680"/>
            <p14:sldId id="635"/>
            <p14:sldId id="636"/>
            <p14:sldId id="637"/>
            <p14:sldId id="688"/>
            <p14:sldId id="609"/>
          </p14:sldIdLst>
        </p14:section>
        <p14:section name="Untitled Section" id="{8F662FC6-FE97-4C87-97F5-4EEF88B5F6D3}">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FF99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35" autoAdjust="0"/>
    <p:restoredTop sz="97203" autoAdjust="0"/>
  </p:normalViewPr>
  <p:slideViewPr>
    <p:cSldViewPr snapToGrid="0" snapToObjects="1">
      <p:cViewPr varScale="1">
        <p:scale>
          <a:sx n="74" d="100"/>
          <a:sy n="74" d="100"/>
        </p:scale>
        <p:origin x="-1206" y="-84"/>
      </p:cViewPr>
      <p:guideLst>
        <p:guide orient="horz" pos="2160"/>
        <p:guide pos="2880"/>
      </p:guideLst>
    </p:cSldViewPr>
  </p:slideViewPr>
  <p:outlineViewPr>
    <p:cViewPr>
      <p:scale>
        <a:sx n="33" d="100"/>
        <a:sy n="33" d="100"/>
      </p:scale>
      <p:origin x="0" y="3331"/>
    </p:cViewPr>
  </p:outlineViewPr>
  <p:notesTextViewPr>
    <p:cViewPr>
      <p:scale>
        <a:sx n="20" d="100"/>
        <a:sy n="2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68F9B3-E0B7-496F-BE44-4F9383C9B0FF}" type="doc">
      <dgm:prSet loTypeId="urn:microsoft.com/office/officeart/2005/8/layout/orgChart1" loCatId="hierarchy" qsTypeId="urn:microsoft.com/office/officeart/2005/8/quickstyle/simple1" qsCatId="simple" csTypeId="urn:microsoft.com/office/officeart/2005/8/colors/colorful5" csCatId="colorful" phldr="1"/>
      <dgm:spPr/>
      <dgm:t>
        <a:bodyPr/>
        <a:lstStyle/>
        <a:p>
          <a:endParaRPr lang="en-US"/>
        </a:p>
      </dgm:t>
    </dgm:pt>
    <dgm:pt modelId="{1AD6F811-2B6A-4FDE-AD9A-80676AB6DFA1}">
      <dgm:prSet phldrT="[Text]" custT="1"/>
      <dgm:spPr>
        <a:xfrm>
          <a:off x="3090112" y="459628"/>
          <a:ext cx="2235731" cy="930849"/>
        </a:xfrm>
        <a:solidFill>
          <a:srgbClr val="FF6600"/>
        </a:solidFill>
        <a:ln w="25400" cap="flat" cmpd="sng" algn="ctr">
          <a:solidFill>
            <a:sysClr val="window" lastClr="FFFFFF">
              <a:hueOff val="0"/>
              <a:satOff val="0"/>
              <a:lumOff val="0"/>
              <a:alphaOff val="0"/>
            </a:sysClr>
          </a:solidFill>
          <a:prstDash val="solid"/>
        </a:ln>
        <a:effectLst/>
      </dgm:spPr>
      <dgm:t>
        <a:bodyPr/>
        <a:lstStyle/>
        <a:p>
          <a:r>
            <a:rPr lang="en-US" sz="1100" b="1" dirty="0" smtClean="0">
              <a:solidFill>
                <a:sysClr val="windowText" lastClr="000000"/>
              </a:solidFill>
              <a:latin typeface="Calibri"/>
              <a:ea typeface="+mn-ea"/>
              <a:cs typeface="+mn-cs"/>
            </a:rPr>
            <a:t>PROVINCIAL MANAGER</a:t>
          </a:r>
        </a:p>
        <a:p>
          <a:r>
            <a:rPr lang="en-US" sz="1100" b="1" dirty="0" smtClean="0">
              <a:solidFill>
                <a:sysClr val="windowText" lastClr="000000"/>
              </a:solidFill>
              <a:latin typeface="Calibri"/>
              <a:ea typeface="+mn-ea"/>
              <a:cs typeface="+mn-cs"/>
            </a:rPr>
            <a:t> Ms M. Moeketsi</a:t>
          </a:r>
        </a:p>
      </dgm:t>
    </dgm:pt>
    <dgm:pt modelId="{9EB82A0F-A242-4A52-BEA9-6A3F4755FAC4}" type="parTrans" cxnId="{7C13A859-A9E3-4083-870A-AECEBB6B5A91}">
      <dgm:prSet/>
      <dgm:spPr/>
      <dgm:t>
        <a:bodyPr/>
        <a:lstStyle/>
        <a:p>
          <a:endParaRPr lang="en-US" sz="1100" b="1">
            <a:solidFill>
              <a:schemeClr val="tx1"/>
            </a:solidFill>
          </a:endParaRPr>
        </a:p>
      </dgm:t>
    </dgm:pt>
    <dgm:pt modelId="{B6DED3CA-FCC3-41D4-8E46-41960F591E83}" type="sibTrans" cxnId="{7C13A859-A9E3-4083-870A-AECEBB6B5A91}">
      <dgm:prSet/>
      <dgm:spPr/>
      <dgm:t>
        <a:bodyPr/>
        <a:lstStyle/>
        <a:p>
          <a:endParaRPr lang="en-US" sz="1100" b="1">
            <a:solidFill>
              <a:schemeClr val="tx1"/>
            </a:solidFill>
          </a:endParaRPr>
        </a:p>
      </dgm:t>
    </dgm:pt>
    <dgm:pt modelId="{916ABC79-1DBD-4B03-A050-C4089F9EFE04}" type="asst">
      <dgm:prSet phldrT="[Text]" custT="1"/>
      <dgm:spPr>
        <a:xfrm>
          <a:off x="2310750" y="1598012"/>
          <a:ext cx="1872624" cy="795225"/>
        </a:xfrm>
        <a:solidFill>
          <a:srgbClr val="E6B93C"/>
        </a:solidFill>
        <a:ln w="25400" cap="flat" cmpd="sng" algn="ctr">
          <a:solidFill>
            <a:sysClr val="window" lastClr="FFFFFF">
              <a:shade val="80000"/>
              <a:hueOff val="0"/>
              <a:satOff val="0"/>
              <a:lumOff val="0"/>
              <a:alphaOff val="0"/>
            </a:sysClr>
          </a:solidFill>
          <a:prstDash val="solid"/>
        </a:ln>
        <a:effectLst/>
      </dgm:spPr>
      <dgm:t>
        <a:bodyPr/>
        <a:lstStyle/>
        <a:p>
          <a:r>
            <a:rPr lang="en-US" sz="1100" b="1" dirty="0" smtClean="0">
              <a:solidFill>
                <a:sysClr val="windowText" lastClr="000000"/>
              </a:solidFill>
              <a:latin typeface="Calibri"/>
              <a:ea typeface="+mn-ea"/>
              <a:cs typeface="+mn-cs"/>
            </a:rPr>
            <a:t>PROVINCIAL CO-ORDINATOR</a:t>
          </a:r>
        </a:p>
        <a:p>
          <a:r>
            <a:rPr lang="en-US" sz="1100" b="1" dirty="0" smtClean="0">
              <a:solidFill>
                <a:sysClr val="windowText" lastClr="000000"/>
              </a:solidFill>
              <a:latin typeface="Calibri"/>
              <a:ea typeface="+mn-ea"/>
              <a:cs typeface="+mn-cs"/>
            </a:rPr>
            <a:t>Mr  DR Buthelezi </a:t>
          </a:r>
          <a:endParaRPr lang="en-US" sz="1100" b="1" dirty="0">
            <a:solidFill>
              <a:sysClr val="windowText" lastClr="000000"/>
            </a:solidFill>
            <a:latin typeface="Calibri"/>
            <a:ea typeface="+mn-ea"/>
            <a:cs typeface="+mn-cs"/>
          </a:endParaRPr>
        </a:p>
      </dgm:t>
    </dgm:pt>
    <dgm:pt modelId="{10878FBE-9B17-484E-A2ED-8E42897A3E23}" type="parTrans" cxnId="{6C49438B-2520-4A48-87D7-B1D0F8D3922A}">
      <dgm:prSet/>
      <dgm:spPr>
        <a:xfrm>
          <a:off x="4137654" y="1390477"/>
          <a:ext cx="91440" cy="605147"/>
        </a:xfrm>
        <a:noFill/>
        <a:ln w="25400" cap="flat" cmpd="sng" algn="ctr">
          <a:solidFill>
            <a:srgbClr val="F79646">
              <a:hueOff val="0"/>
              <a:satOff val="0"/>
              <a:lumOff val="0"/>
              <a:alphaOff val="0"/>
            </a:srgbClr>
          </a:solidFill>
          <a:prstDash val="solid"/>
        </a:ln>
        <a:effectLst/>
      </dgm:spPr>
      <dgm:t>
        <a:bodyPr/>
        <a:lstStyle/>
        <a:p>
          <a:endParaRPr lang="en-US" sz="1100" b="1">
            <a:solidFill>
              <a:schemeClr val="tx1"/>
            </a:solidFill>
          </a:endParaRPr>
        </a:p>
      </dgm:t>
    </dgm:pt>
    <dgm:pt modelId="{F8AB6397-DE37-467E-A38B-5672D2364209}" type="sibTrans" cxnId="{6C49438B-2520-4A48-87D7-B1D0F8D3922A}">
      <dgm:prSet/>
      <dgm:spPr/>
      <dgm:t>
        <a:bodyPr/>
        <a:lstStyle/>
        <a:p>
          <a:endParaRPr lang="en-US" sz="1100" b="1">
            <a:solidFill>
              <a:schemeClr val="tx1"/>
            </a:solidFill>
          </a:endParaRPr>
        </a:p>
      </dgm:t>
    </dgm:pt>
    <dgm:pt modelId="{61169A47-9081-490D-97C8-7CDE2520D2D8}">
      <dgm:prSet phldrT="[Text]" custT="1"/>
      <dgm:spPr>
        <a:xfrm>
          <a:off x="156538" y="2800529"/>
          <a:ext cx="1569461" cy="655992"/>
        </a:xfrm>
        <a:solidFill>
          <a:srgbClr val="FFFF00"/>
        </a:solidFill>
        <a:ln w="25400" cap="flat" cmpd="sng" algn="ctr">
          <a:solidFill>
            <a:sysClr val="window" lastClr="FFFFFF">
              <a:hueOff val="0"/>
              <a:satOff val="0"/>
              <a:lumOff val="0"/>
              <a:alphaOff val="0"/>
            </a:sysClr>
          </a:solidFill>
          <a:prstDash val="solid"/>
        </a:ln>
        <a:effectLst/>
      </dgm:spPr>
      <dgm:t>
        <a:bodyPr/>
        <a:lstStyle/>
        <a:p>
          <a:endParaRPr lang="en-US" sz="1100" b="1" dirty="0" smtClean="0">
            <a:solidFill>
              <a:sysClr val="windowText" lastClr="000000"/>
            </a:solidFill>
            <a:latin typeface="Calibri"/>
            <a:ea typeface="+mn-ea"/>
            <a:cs typeface="+mn-cs"/>
          </a:endParaRPr>
        </a:p>
        <a:p>
          <a:r>
            <a:rPr lang="en-US" sz="1100" b="1" dirty="0" smtClean="0">
              <a:solidFill>
                <a:sysClr val="windowText" lastClr="000000"/>
              </a:solidFill>
              <a:latin typeface="Calibri"/>
              <a:ea typeface="+mn-ea"/>
              <a:cs typeface="+mn-cs"/>
            </a:rPr>
            <a:t>EKURHULENI METRO  VACANT </a:t>
          </a:r>
        </a:p>
      </dgm:t>
    </dgm:pt>
    <dgm:pt modelId="{00C499FC-F870-4F9F-820E-D6F82091E0F5}" type="parTrans" cxnId="{73134210-B91E-4363-B66E-C56F0CB27E4A}">
      <dgm:prSet/>
      <dgm:spPr>
        <a:xfrm>
          <a:off x="941269" y="1390477"/>
          <a:ext cx="3266708" cy="1410051"/>
        </a:xfrm>
        <a:noFill/>
        <a:ln w="25400" cap="flat" cmpd="sng" algn="ctr">
          <a:solidFill>
            <a:srgbClr val="F79646">
              <a:hueOff val="0"/>
              <a:satOff val="0"/>
              <a:lumOff val="0"/>
              <a:alphaOff val="0"/>
            </a:srgbClr>
          </a:solidFill>
          <a:prstDash val="solid"/>
        </a:ln>
        <a:effectLst/>
      </dgm:spPr>
      <dgm:t>
        <a:bodyPr/>
        <a:lstStyle/>
        <a:p>
          <a:endParaRPr lang="en-US" sz="1100" b="1">
            <a:solidFill>
              <a:schemeClr val="tx1"/>
            </a:solidFill>
          </a:endParaRPr>
        </a:p>
      </dgm:t>
    </dgm:pt>
    <dgm:pt modelId="{19EEB277-59B5-4256-8F8F-18D483FF26FE}" type="sibTrans" cxnId="{73134210-B91E-4363-B66E-C56F0CB27E4A}">
      <dgm:prSet/>
      <dgm:spPr/>
      <dgm:t>
        <a:bodyPr/>
        <a:lstStyle/>
        <a:p>
          <a:endParaRPr lang="en-US" sz="1100" b="1">
            <a:solidFill>
              <a:schemeClr val="tx1"/>
            </a:solidFill>
          </a:endParaRPr>
        </a:p>
      </dgm:t>
    </dgm:pt>
    <dgm:pt modelId="{88008AA2-8FC8-4313-9AC7-75623714EF44}">
      <dgm:prSet phldrT="[Text]" custT="1"/>
      <dgm:spPr>
        <a:xfrm>
          <a:off x="7139682" y="2910504"/>
          <a:ext cx="1455836" cy="652616"/>
        </a:xfrm>
        <a:solidFill>
          <a:srgbClr val="FFFF00"/>
        </a:solidFill>
        <a:ln w="25400" cap="flat" cmpd="sng" algn="ctr">
          <a:solidFill>
            <a:sysClr val="window" lastClr="FFFFFF">
              <a:hueOff val="0"/>
              <a:satOff val="0"/>
              <a:lumOff val="0"/>
              <a:alphaOff val="0"/>
            </a:sysClr>
          </a:solidFill>
          <a:prstDash val="solid"/>
        </a:ln>
        <a:effectLst/>
      </dgm:spPr>
      <dgm:t>
        <a:bodyPr/>
        <a:lstStyle/>
        <a:p>
          <a:r>
            <a:rPr lang="en-US" sz="1100" b="1" dirty="0" smtClean="0">
              <a:solidFill>
                <a:sysClr val="windowText" lastClr="000000"/>
              </a:solidFill>
              <a:latin typeface="Calibri"/>
              <a:ea typeface="+mn-ea"/>
              <a:cs typeface="+mn-cs"/>
            </a:rPr>
            <a:t>WEST RAND DISTRICT VACANT </a:t>
          </a:r>
        </a:p>
      </dgm:t>
    </dgm:pt>
    <dgm:pt modelId="{B3BA16AD-E2B6-4CA8-9DFF-B16A3645F095}" type="parTrans" cxnId="{DABF499F-3885-4A4F-AF3C-8906970B69F2}">
      <dgm:prSet/>
      <dgm:spPr>
        <a:xfrm>
          <a:off x="4207978" y="1390477"/>
          <a:ext cx="3659622" cy="1520026"/>
        </a:xfrm>
        <a:noFill/>
        <a:ln w="25400" cap="flat" cmpd="sng" algn="ctr">
          <a:solidFill>
            <a:srgbClr val="F79646">
              <a:hueOff val="0"/>
              <a:satOff val="0"/>
              <a:lumOff val="0"/>
              <a:alphaOff val="0"/>
            </a:srgbClr>
          </a:solidFill>
          <a:prstDash val="solid"/>
        </a:ln>
        <a:effectLst/>
      </dgm:spPr>
      <dgm:t>
        <a:bodyPr/>
        <a:lstStyle/>
        <a:p>
          <a:endParaRPr lang="en-US" sz="1100" b="1">
            <a:solidFill>
              <a:schemeClr val="tx1"/>
            </a:solidFill>
          </a:endParaRPr>
        </a:p>
      </dgm:t>
    </dgm:pt>
    <dgm:pt modelId="{7BFB760F-0BBB-46B3-932E-10D4671390C5}" type="sibTrans" cxnId="{DABF499F-3885-4A4F-AF3C-8906970B69F2}">
      <dgm:prSet/>
      <dgm:spPr/>
      <dgm:t>
        <a:bodyPr/>
        <a:lstStyle/>
        <a:p>
          <a:endParaRPr lang="en-US" sz="1100" b="1">
            <a:solidFill>
              <a:schemeClr val="tx1"/>
            </a:solidFill>
          </a:endParaRPr>
        </a:p>
      </dgm:t>
    </dgm:pt>
    <dgm:pt modelId="{09EFD654-154F-4D1E-9CAC-436D9F310045}" type="asst">
      <dgm:prSet custT="1"/>
      <dgm:spPr>
        <a:xfrm>
          <a:off x="4509722" y="1804780"/>
          <a:ext cx="2375502" cy="862268"/>
        </a:xfrm>
        <a:solidFill>
          <a:srgbClr val="E6B93C"/>
        </a:solidFill>
        <a:ln w="25400" cap="flat" cmpd="sng" algn="ctr">
          <a:solidFill>
            <a:sysClr val="window" lastClr="FFFFFF">
              <a:shade val="80000"/>
              <a:hueOff val="0"/>
              <a:satOff val="0"/>
              <a:lumOff val="0"/>
              <a:alphaOff val="0"/>
            </a:sysClr>
          </a:solidFill>
          <a:prstDash val="solid"/>
        </a:ln>
        <a:effectLst/>
      </dgm:spPr>
      <dgm:t>
        <a:bodyPr/>
        <a:lstStyle/>
        <a:p>
          <a:r>
            <a:rPr lang="en-US" sz="1100" b="1" dirty="0" smtClean="0">
              <a:solidFill>
                <a:sysClr val="windowText" lastClr="000000"/>
              </a:solidFill>
              <a:latin typeface="Calibri"/>
              <a:ea typeface="+mn-ea"/>
              <a:cs typeface="+mn-cs"/>
            </a:rPr>
            <a:t>FINANCE AND SUPPORT</a:t>
          </a:r>
        </a:p>
        <a:p>
          <a:r>
            <a:rPr lang="en-US" sz="1100" b="1" dirty="0" smtClean="0">
              <a:solidFill>
                <a:sysClr val="windowText" lastClr="000000"/>
              </a:solidFill>
              <a:latin typeface="Calibri"/>
              <a:ea typeface="+mn-ea"/>
              <a:cs typeface="+mn-cs"/>
            </a:rPr>
            <a:t>Ms PZ Ntshiba</a:t>
          </a:r>
          <a:endParaRPr lang="en-US" sz="1100" b="1" dirty="0">
            <a:solidFill>
              <a:sysClr val="windowText" lastClr="000000"/>
            </a:solidFill>
            <a:latin typeface="Calibri"/>
            <a:ea typeface="+mn-ea"/>
            <a:cs typeface="+mn-cs"/>
          </a:endParaRPr>
        </a:p>
      </dgm:t>
    </dgm:pt>
    <dgm:pt modelId="{AEC9D87C-01BE-4914-AC8D-E356C70CB45A}" type="parTrans" cxnId="{73EC1BF8-6D27-435E-9E12-C918A90A2916}">
      <dgm:prSet/>
      <dgm:spPr>
        <a:xfrm>
          <a:off x="4207978" y="1390477"/>
          <a:ext cx="301743" cy="845436"/>
        </a:xfrm>
        <a:noFill/>
        <a:ln w="25400" cap="flat" cmpd="sng" algn="ctr">
          <a:solidFill>
            <a:srgbClr val="F79646">
              <a:hueOff val="0"/>
              <a:satOff val="0"/>
              <a:lumOff val="0"/>
              <a:alphaOff val="0"/>
            </a:srgbClr>
          </a:solidFill>
          <a:prstDash val="solid"/>
        </a:ln>
        <a:effectLst/>
      </dgm:spPr>
      <dgm:t>
        <a:bodyPr/>
        <a:lstStyle/>
        <a:p>
          <a:endParaRPr lang="en-US" sz="1100" b="1">
            <a:solidFill>
              <a:schemeClr val="tx1"/>
            </a:solidFill>
          </a:endParaRPr>
        </a:p>
      </dgm:t>
    </dgm:pt>
    <dgm:pt modelId="{8C7DB650-36B1-4BB4-AFFD-179D596A591E}" type="sibTrans" cxnId="{73EC1BF8-6D27-435E-9E12-C918A90A2916}">
      <dgm:prSet/>
      <dgm:spPr/>
      <dgm:t>
        <a:bodyPr/>
        <a:lstStyle/>
        <a:p>
          <a:endParaRPr lang="en-US" sz="1100" b="1">
            <a:solidFill>
              <a:schemeClr val="tx1"/>
            </a:solidFill>
          </a:endParaRPr>
        </a:p>
      </dgm:t>
    </dgm:pt>
    <dgm:pt modelId="{802F1A25-8558-43ED-83D7-78244B9C1C2E}">
      <dgm:prSet custT="1"/>
      <dgm:spPr>
        <a:xfrm>
          <a:off x="3737381" y="2873263"/>
          <a:ext cx="1497018" cy="547627"/>
        </a:xfrm>
        <a:solidFill>
          <a:srgbClr val="FFFF00"/>
        </a:solidFill>
        <a:ln w="25400" cap="flat" cmpd="sng" algn="ctr">
          <a:solidFill>
            <a:sysClr val="window" lastClr="FFFFFF">
              <a:hueOff val="0"/>
              <a:satOff val="0"/>
              <a:lumOff val="0"/>
              <a:alphaOff val="0"/>
            </a:sysClr>
          </a:solidFill>
          <a:prstDash val="solid"/>
        </a:ln>
        <a:effectLst/>
      </dgm:spPr>
      <dgm:t>
        <a:bodyPr/>
        <a:lstStyle/>
        <a:p>
          <a:r>
            <a:rPr lang="en-US" sz="1100" b="1" dirty="0" smtClean="0">
              <a:solidFill>
                <a:sysClr val="windowText" lastClr="000000"/>
              </a:solidFill>
              <a:latin typeface="Calibri"/>
              <a:ea typeface="+mn-ea"/>
              <a:cs typeface="+mn-cs"/>
            </a:rPr>
            <a:t>TSHWANE METRO</a:t>
          </a:r>
        </a:p>
        <a:p>
          <a:r>
            <a:rPr lang="en-US" sz="1100" b="1" dirty="0" smtClean="0">
              <a:solidFill>
                <a:sysClr val="windowText" lastClr="000000"/>
              </a:solidFill>
              <a:latin typeface="Calibri"/>
              <a:ea typeface="+mn-ea"/>
              <a:cs typeface="+mn-cs"/>
            </a:rPr>
            <a:t>Ms B. Zamxaka</a:t>
          </a:r>
          <a:endParaRPr lang="en-US" sz="1100" b="1" dirty="0">
            <a:solidFill>
              <a:sysClr val="windowText" lastClr="000000"/>
            </a:solidFill>
            <a:latin typeface="Calibri"/>
            <a:ea typeface="+mn-ea"/>
            <a:cs typeface="+mn-cs"/>
          </a:endParaRPr>
        </a:p>
      </dgm:t>
    </dgm:pt>
    <dgm:pt modelId="{63A5FB3D-EFC1-4A28-9939-3362586C08ED}" type="parTrans" cxnId="{A56FDCB7-59F0-4AF3-B9E2-F911DC7BCC31}">
      <dgm:prSet/>
      <dgm:spPr>
        <a:xfrm>
          <a:off x="4207978" y="1390477"/>
          <a:ext cx="277911" cy="1482785"/>
        </a:xfrm>
        <a:noFill/>
        <a:ln w="25400" cap="flat" cmpd="sng" algn="ctr">
          <a:solidFill>
            <a:srgbClr val="F79646">
              <a:hueOff val="0"/>
              <a:satOff val="0"/>
              <a:lumOff val="0"/>
              <a:alphaOff val="0"/>
            </a:srgbClr>
          </a:solidFill>
          <a:prstDash val="solid"/>
        </a:ln>
        <a:effectLst/>
      </dgm:spPr>
      <dgm:t>
        <a:bodyPr/>
        <a:lstStyle/>
        <a:p>
          <a:endParaRPr lang="en-US" sz="1100" b="1">
            <a:solidFill>
              <a:schemeClr val="tx1"/>
            </a:solidFill>
          </a:endParaRPr>
        </a:p>
      </dgm:t>
    </dgm:pt>
    <dgm:pt modelId="{20CE2E3A-1640-4676-B532-BD704D997824}" type="sibTrans" cxnId="{A56FDCB7-59F0-4AF3-B9E2-F911DC7BCC31}">
      <dgm:prSet/>
      <dgm:spPr/>
      <dgm:t>
        <a:bodyPr/>
        <a:lstStyle/>
        <a:p>
          <a:endParaRPr lang="en-US" sz="1100" b="1">
            <a:solidFill>
              <a:schemeClr val="tx1"/>
            </a:solidFill>
          </a:endParaRPr>
        </a:p>
      </dgm:t>
    </dgm:pt>
    <dgm:pt modelId="{B3E1208B-92BB-4010-8DAE-D77564BB0E65}">
      <dgm:prSet custT="1"/>
      <dgm:spPr>
        <a:xfrm>
          <a:off x="1999992" y="2856042"/>
          <a:ext cx="1578139" cy="556693"/>
        </a:xfrm>
        <a:solidFill>
          <a:srgbClr val="FFFF00"/>
        </a:solidFill>
        <a:ln w="25400" cap="flat" cmpd="sng" algn="ctr">
          <a:solidFill>
            <a:sysClr val="window" lastClr="FFFFFF">
              <a:hueOff val="0"/>
              <a:satOff val="0"/>
              <a:lumOff val="0"/>
              <a:alphaOff val="0"/>
            </a:sysClr>
          </a:solidFill>
          <a:prstDash val="solid"/>
        </a:ln>
        <a:effectLst/>
      </dgm:spPr>
      <dgm:t>
        <a:bodyPr/>
        <a:lstStyle/>
        <a:p>
          <a:r>
            <a:rPr lang="en-US" sz="1100" b="1" dirty="0" smtClean="0">
              <a:solidFill>
                <a:sysClr val="windowText" lastClr="000000"/>
              </a:solidFill>
              <a:latin typeface="Calibri"/>
              <a:ea typeface="+mn-ea"/>
              <a:cs typeface="+mn-cs"/>
            </a:rPr>
            <a:t>JOHANNESBURG METRO</a:t>
          </a:r>
        </a:p>
        <a:p>
          <a:r>
            <a:rPr lang="en-US" sz="1100" b="1" dirty="0" smtClean="0">
              <a:solidFill>
                <a:sysClr val="windowText" lastClr="000000"/>
              </a:solidFill>
              <a:latin typeface="Calibri"/>
              <a:ea typeface="+mn-ea"/>
              <a:cs typeface="+mn-cs"/>
            </a:rPr>
            <a:t>Ms LM Mkhulise </a:t>
          </a:r>
          <a:endParaRPr lang="en-US" sz="1100" b="1" dirty="0">
            <a:solidFill>
              <a:sysClr val="windowText" lastClr="000000"/>
            </a:solidFill>
            <a:latin typeface="Calibri"/>
            <a:ea typeface="+mn-ea"/>
            <a:cs typeface="+mn-cs"/>
          </a:endParaRPr>
        </a:p>
      </dgm:t>
    </dgm:pt>
    <dgm:pt modelId="{8435BD10-6097-49EB-8D92-26678263EA62}" type="parTrans" cxnId="{75374FB1-F5C9-4C77-97B7-9D0D3EB4E305}">
      <dgm:prSet/>
      <dgm:spPr>
        <a:xfrm>
          <a:off x="2789062" y="1390477"/>
          <a:ext cx="1418915" cy="1465564"/>
        </a:xfrm>
        <a:noFill/>
        <a:ln w="25400" cap="flat" cmpd="sng" algn="ctr">
          <a:solidFill>
            <a:srgbClr val="F79646">
              <a:hueOff val="0"/>
              <a:satOff val="0"/>
              <a:lumOff val="0"/>
              <a:alphaOff val="0"/>
            </a:srgbClr>
          </a:solidFill>
          <a:prstDash val="solid"/>
        </a:ln>
        <a:effectLst/>
      </dgm:spPr>
      <dgm:t>
        <a:bodyPr/>
        <a:lstStyle/>
        <a:p>
          <a:endParaRPr lang="en-US" sz="1100" b="1">
            <a:solidFill>
              <a:schemeClr val="tx1"/>
            </a:solidFill>
          </a:endParaRPr>
        </a:p>
      </dgm:t>
    </dgm:pt>
    <dgm:pt modelId="{ECAF570F-8490-4173-88E9-EAC30679046D}" type="sibTrans" cxnId="{75374FB1-F5C9-4C77-97B7-9D0D3EB4E305}">
      <dgm:prSet/>
      <dgm:spPr/>
      <dgm:t>
        <a:bodyPr/>
        <a:lstStyle/>
        <a:p>
          <a:endParaRPr lang="en-US" sz="1100" b="1">
            <a:solidFill>
              <a:schemeClr val="tx1"/>
            </a:solidFill>
          </a:endParaRPr>
        </a:p>
      </dgm:t>
    </dgm:pt>
    <dgm:pt modelId="{3055643B-625B-413F-B179-B70BDCBD7E41}">
      <dgm:prSet custT="1"/>
      <dgm:spPr>
        <a:xfrm>
          <a:off x="547257" y="3692569"/>
          <a:ext cx="1239106" cy="1499544"/>
        </a:xfrm>
        <a:solidFill>
          <a:srgbClr val="66CCFF"/>
        </a:solidFill>
        <a:ln w="25400" cap="flat" cmpd="sng" algn="ctr">
          <a:solidFill>
            <a:sysClr val="window" lastClr="FFFFFF">
              <a:hueOff val="0"/>
              <a:satOff val="0"/>
              <a:lumOff val="0"/>
              <a:alphaOff val="0"/>
            </a:sysClr>
          </a:solidFill>
          <a:prstDash val="solid"/>
        </a:ln>
        <a:effectLst/>
      </dgm:spPr>
      <dgm:t>
        <a:bodyPr/>
        <a:lstStyle/>
        <a:p>
          <a:r>
            <a:rPr lang="en-US" sz="1100" b="1" dirty="0" smtClean="0">
              <a:solidFill>
                <a:sysClr val="windowText" lastClr="000000"/>
              </a:solidFill>
              <a:latin typeface="Calibri"/>
              <a:ea typeface="+mn-ea"/>
              <a:cs typeface="+mn-cs"/>
            </a:rPr>
            <a:t>OFFICES</a:t>
          </a:r>
        </a:p>
        <a:p>
          <a:r>
            <a:rPr lang="en-US" sz="1100" b="1" dirty="0" smtClean="0">
              <a:solidFill>
                <a:sysClr val="windowText" lastClr="000000"/>
              </a:solidFill>
              <a:latin typeface="Calibri"/>
              <a:ea typeface="+mn-ea"/>
              <a:cs typeface="+mn-cs"/>
            </a:rPr>
            <a:t> Large – 2</a:t>
          </a:r>
        </a:p>
        <a:p>
          <a:r>
            <a:rPr lang="en-US" sz="1100" b="1" dirty="0" smtClean="0">
              <a:solidFill>
                <a:sysClr val="windowText" lastClr="000000"/>
              </a:solidFill>
              <a:latin typeface="Calibri"/>
              <a:ea typeface="+mn-ea"/>
              <a:cs typeface="+mn-cs"/>
            </a:rPr>
            <a:t>Medium – 7</a:t>
          </a:r>
        </a:p>
        <a:p>
          <a:r>
            <a:rPr lang="en-US" sz="1100" b="1" dirty="0" smtClean="0">
              <a:solidFill>
                <a:sysClr val="windowText" lastClr="000000"/>
              </a:solidFill>
              <a:latin typeface="Calibri"/>
              <a:ea typeface="+mn-ea"/>
              <a:cs typeface="+mn-cs"/>
            </a:rPr>
            <a:t>Small -6</a:t>
          </a:r>
        </a:p>
        <a:p>
          <a:r>
            <a:rPr lang="en-US" sz="1100" b="1" dirty="0" smtClean="0">
              <a:solidFill>
                <a:sysClr val="windowText" lastClr="000000"/>
              </a:solidFill>
              <a:latin typeface="Calibri"/>
              <a:ea typeface="+mn-ea"/>
              <a:cs typeface="+mn-cs"/>
            </a:rPr>
            <a:t>Hospitals –26</a:t>
          </a:r>
        </a:p>
      </dgm:t>
    </dgm:pt>
    <dgm:pt modelId="{1CB83173-5F79-45D4-81F4-D3D984A916BB}" type="parTrans" cxnId="{E2BFFB27-22C9-445D-AD32-CF1F8F09A14C}">
      <dgm:prSet/>
      <dgm:spPr>
        <a:xfrm>
          <a:off x="313485" y="3456522"/>
          <a:ext cx="233772" cy="985819"/>
        </a:xfrm>
        <a:noFill/>
        <a:ln w="25400" cap="flat" cmpd="sng" algn="ctr">
          <a:solidFill>
            <a:srgbClr val="4F81BD">
              <a:hueOff val="0"/>
              <a:satOff val="0"/>
              <a:lumOff val="0"/>
              <a:alphaOff val="0"/>
            </a:srgbClr>
          </a:solidFill>
          <a:prstDash val="solid"/>
        </a:ln>
        <a:effectLst/>
      </dgm:spPr>
      <dgm:t>
        <a:bodyPr/>
        <a:lstStyle/>
        <a:p>
          <a:endParaRPr lang="en-US" sz="1100" b="1">
            <a:solidFill>
              <a:schemeClr val="tx1"/>
            </a:solidFill>
          </a:endParaRPr>
        </a:p>
      </dgm:t>
    </dgm:pt>
    <dgm:pt modelId="{469695ED-A238-4016-8872-591E519B041C}" type="sibTrans" cxnId="{E2BFFB27-22C9-445D-AD32-CF1F8F09A14C}">
      <dgm:prSet/>
      <dgm:spPr/>
      <dgm:t>
        <a:bodyPr/>
        <a:lstStyle/>
        <a:p>
          <a:endParaRPr lang="en-US" sz="1100" b="1">
            <a:solidFill>
              <a:schemeClr val="tx1"/>
            </a:solidFill>
          </a:endParaRPr>
        </a:p>
      </dgm:t>
    </dgm:pt>
    <dgm:pt modelId="{34E6C630-80A1-4034-9715-FFF2ACE86AA6}">
      <dgm:prSet custT="1"/>
      <dgm:spPr>
        <a:xfrm>
          <a:off x="2223660" y="3692569"/>
          <a:ext cx="1416777" cy="1379867"/>
        </a:xfrm>
        <a:solidFill>
          <a:srgbClr val="66CCFF"/>
        </a:solidFill>
        <a:ln w="25400" cap="flat" cmpd="sng" algn="ctr">
          <a:solidFill>
            <a:sysClr val="window" lastClr="FFFFFF">
              <a:hueOff val="0"/>
              <a:satOff val="0"/>
              <a:lumOff val="0"/>
              <a:alphaOff val="0"/>
            </a:sysClr>
          </a:solidFill>
          <a:prstDash val="solid"/>
        </a:ln>
        <a:effectLst/>
      </dgm:spPr>
      <dgm:t>
        <a:bodyPr/>
        <a:lstStyle/>
        <a:p>
          <a:r>
            <a:rPr lang="en-US" sz="1100" b="1" dirty="0" smtClean="0">
              <a:solidFill>
                <a:sysClr val="windowText" lastClr="000000"/>
              </a:solidFill>
              <a:latin typeface="Calibri"/>
              <a:ea typeface="+mn-ea"/>
              <a:cs typeface="+mn-cs"/>
            </a:rPr>
            <a:t>OFFICES </a:t>
          </a:r>
        </a:p>
        <a:p>
          <a:r>
            <a:rPr lang="en-US" sz="1100" b="1" dirty="0" smtClean="0">
              <a:solidFill>
                <a:sysClr val="windowText" lastClr="000000"/>
              </a:solidFill>
              <a:latin typeface="Calibri"/>
              <a:ea typeface="+mn-ea"/>
              <a:cs typeface="+mn-cs"/>
            </a:rPr>
            <a:t>Large - 2</a:t>
          </a:r>
        </a:p>
        <a:p>
          <a:r>
            <a:rPr lang="en-US" sz="1100" b="1" dirty="0" smtClean="0">
              <a:solidFill>
                <a:sysClr val="windowText" lastClr="000000"/>
              </a:solidFill>
              <a:latin typeface="Calibri"/>
              <a:ea typeface="+mn-ea"/>
              <a:cs typeface="+mn-cs"/>
            </a:rPr>
            <a:t>Medium - 4</a:t>
          </a:r>
        </a:p>
        <a:p>
          <a:r>
            <a:rPr lang="en-US" sz="1100" b="1" dirty="0" smtClean="0">
              <a:solidFill>
                <a:sysClr val="windowText" lastClr="000000"/>
              </a:solidFill>
              <a:latin typeface="Calibri"/>
              <a:ea typeface="+mn-ea"/>
              <a:cs typeface="+mn-cs"/>
            </a:rPr>
            <a:t>Small -6</a:t>
          </a:r>
        </a:p>
        <a:p>
          <a:r>
            <a:rPr lang="en-US" sz="1100" b="1" dirty="0" smtClean="0">
              <a:solidFill>
                <a:sysClr val="windowText" lastClr="000000"/>
              </a:solidFill>
              <a:latin typeface="Calibri"/>
              <a:ea typeface="+mn-ea"/>
              <a:cs typeface="+mn-cs"/>
            </a:rPr>
            <a:t>Banks -7</a:t>
          </a:r>
        </a:p>
        <a:p>
          <a:r>
            <a:rPr lang="en-US" sz="1100" b="1" dirty="0" smtClean="0">
              <a:solidFill>
                <a:sysClr val="windowText" lastClr="000000"/>
              </a:solidFill>
              <a:latin typeface="Calibri"/>
              <a:ea typeface="+mn-ea"/>
              <a:cs typeface="+mn-cs"/>
            </a:rPr>
            <a:t>Hospitals – 29</a:t>
          </a:r>
        </a:p>
      </dgm:t>
    </dgm:pt>
    <dgm:pt modelId="{A9A0C0B1-723D-4EA4-8FAB-D6B749FF692E}" type="parTrans" cxnId="{2FAACBC9-5439-45F9-B1FE-CE5D8BC1DEB4}">
      <dgm:prSet/>
      <dgm:spPr>
        <a:xfrm>
          <a:off x="2112086" y="3412736"/>
          <a:ext cx="91440" cy="969766"/>
        </a:xfrm>
        <a:noFill/>
        <a:ln w="25400" cap="flat" cmpd="sng" algn="ctr">
          <a:solidFill>
            <a:srgbClr val="4F81BD">
              <a:hueOff val="0"/>
              <a:satOff val="0"/>
              <a:lumOff val="0"/>
              <a:alphaOff val="0"/>
            </a:srgbClr>
          </a:solidFill>
          <a:prstDash val="solid"/>
        </a:ln>
        <a:effectLst/>
      </dgm:spPr>
      <dgm:t>
        <a:bodyPr/>
        <a:lstStyle/>
        <a:p>
          <a:endParaRPr lang="en-US" sz="1100" b="1">
            <a:solidFill>
              <a:schemeClr val="tx1"/>
            </a:solidFill>
          </a:endParaRPr>
        </a:p>
      </dgm:t>
    </dgm:pt>
    <dgm:pt modelId="{DEAE516F-6C37-437C-8C36-35E266EA1A9A}" type="sibTrans" cxnId="{2FAACBC9-5439-45F9-B1FE-CE5D8BC1DEB4}">
      <dgm:prSet/>
      <dgm:spPr/>
      <dgm:t>
        <a:bodyPr/>
        <a:lstStyle/>
        <a:p>
          <a:endParaRPr lang="en-US" sz="1100" b="1">
            <a:solidFill>
              <a:schemeClr val="tx1"/>
            </a:solidFill>
          </a:endParaRPr>
        </a:p>
      </dgm:t>
    </dgm:pt>
    <dgm:pt modelId="{05099249-AA79-448F-B83F-8D780C2388E1}">
      <dgm:prSet custT="1"/>
      <dgm:spPr>
        <a:xfrm>
          <a:off x="3976254" y="3692569"/>
          <a:ext cx="1397258" cy="1773221"/>
        </a:xfrm>
        <a:solidFill>
          <a:srgbClr val="66CCFF"/>
        </a:solidFill>
        <a:ln w="25400" cap="flat" cmpd="sng" algn="ctr">
          <a:solidFill>
            <a:sysClr val="window" lastClr="FFFFFF">
              <a:hueOff val="0"/>
              <a:satOff val="0"/>
              <a:lumOff val="0"/>
              <a:alphaOff val="0"/>
            </a:sysClr>
          </a:solidFill>
          <a:prstDash val="solid"/>
        </a:ln>
        <a:effectLst/>
      </dgm:spPr>
      <dgm:t>
        <a:bodyPr/>
        <a:lstStyle/>
        <a:p>
          <a:r>
            <a:rPr lang="en-US" sz="1100" b="1" dirty="0" smtClean="0">
              <a:solidFill>
                <a:sysClr val="windowText" lastClr="000000"/>
              </a:solidFill>
              <a:latin typeface="Calibri"/>
              <a:ea typeface="+mn-ea"/>
              <a:cs typeface="+mn-cs"/>
            </a:rPr>
            <a:t>OFFICES </a:t>
          </a:r>
        </a:p>
        <a:p>
          <a:r>
            <a:rPr lang="en-US" sz="1100" b="1" dirty="0" smtClean="0">
              <a:solidFill>
                <a:sysClr val="windowText" lastClr="000000"/>
              </a:solidFill>
              <a:latin typeface="Calibri"/>
              <a:ea typeface="+mn-ea"/>
              <a:cs typeface="+mn-cs"/>
            </a:rPr>
            <a:t>Large -2</a:t>
          </a:r>
        </a:p>
        <a:p>
          <a:r>
            <a:rPr lang="en-US" sz="1100" b="1" dirty="0" smtClean="0">
              <a:solidFill>
                <a:sysClr val="windowText" lastClr="000000"/>
              </a:solidFill>
              <a:latin typeface="Calibri"/>
              <a:ea typeface="+mn-ea"/>
              <a:cs typeface="+mn-cs"/>
            </a:rPr>
            <a:t>Medium – 8</a:t>
          </a:r>
        </a:p>
        <a:p>
          <a:r>
            <a:rPr lang="en-US" sz="1100" b="1" dirty="0" smtClean="0">
              <a:solidFill>
                <a:sysClr val="windowText" lastClr="000000"/>
              </a:solidFill>
              <a:latin typeface="Calibri"/>
              <a:ea typeface="+mn-ea"/>
              <a:cs typeface="+mn-cs"/>
            </a:rPr>
            <a:t>Small –2</a:t>
          </a:r>
        </a:p>
        <a:p>
          <a:r>
            <a:rPr lang="en-US" sz="1100" b="1" dirty="0" smtClean="0">
              <a:solidFill>
                <a:sysClr val="windowText" lastClr="000000"/>
              </a:solidFill>
              <a:latin typeface="Calibri"/>
              <a:ea typeface="+mn-ea"/>
              <a:cs typeface="+mn-cs"/>
            </a:rPr>
            <a:t>Banks – 5</a:t>
          </a:r>
        </a:p>
        <a:p>
          <a:r>
            <a:rPr lang="en-US" sz="1100" b="1" dirty="0" smtClean="0">
              <a:solidFill>
                <a:sysClr val="windowText" lastClr="000000"/>
              </a:solidFill>
              <a:latin typeface="Calibri"/>
              <a:ea typeface="+mn-ea"/>
              <a:cs typeface="+mn-cs"/>
            </a:rPr>
            <a:t>Hospitals –23</a:t>
          </a:r>
        </a:p>
      </dgm:t>
    </dgm:pt>
    <dgm:pt modelId="{01698519-3384-48F0-826A-ED3248C41A81}" type="parTrans" cxnId="{905EF6F8-DA9A-4762-910E-2DC632212D6E}">
      <dgm:prSet/>
      <dgm:spPr>
        <a:xfrm>
          <a:off x="3841362" y="3420891"/>
          <a:ext cx="91440" cy="1158288"/>
        </a:xfrm>
        <a:noFill/>
        <a:ln w="25400" cap="flat" cmpd="sng" algn="ctr">
          <a:solidFill>
            <a:srgbClr val="4F81BD">
              <a:hueOff val="0"/>
              <a:satOff val="0"/>
              <a:lumOff val="0"/>
              <a:alphaOff val="0"/>
            </a:srgbClr>
          </a:solidFill>
          <a:prstDash val="solid"/>
        </a:ln>
        <a:effectLst/>
      </dgm:spPr>
      <dgm:t>
        <a:bodyPr/>
        <a:lstStyle/>
        <a:p>
          <a:endParaRPr lang="en-US" sz="1100" b="1">
            <a:solidFill>
              <a:schemeClr val="tx1"/>
            </a:solidFill>
          </a:endParaRPr>
        </a:p>
      </dgm:t>
    </dgm:pt>
    <dgm:pt modelId="{D1C7D5D8-5EBD-4BC0-8F90-7275FE20140E}" type="sibTrans" cxnId="{905EF6F8-DA9A-4762-910E-2DC632212D6E}">
      <dgm:prSet/>
      <dgm:spPr/>
      <dgm:t>
        <a:bodyPr/>
        <a:lstStyle/>
        <a:p>
          <a:endParaRPr lang="en-US" sz="1100" b="1">
            <a:solidFill>
              <a:schemeClr val="tx1"/>
            </a:solidFill>
          </a:endParaRPr>
        </a:p>
      </dgm:t>
    </dgm:pt>
    <dgm:pt modelId="{14619BD7-9F36-4B5A-B28B-9264CCBE11C5}">
      <dgm:prSet custT="1"/>
      <dgm:spPr>
        <a:xfrm>
          <a:off x="5728859" y="3724286"/>
          <a:ext cx="1421012" cy="1550703"/>
        </a:xfrm>
        <a:solidFill>
          <a:srgbClr val="66CCFF"/>
        </a:solidFill>
        <a:ln w="25400" cap="flat" cmpd="sng" algn="ctr">
          <a:solidFill>
            <a:sysClr val="window" lastClr="FFFFFF">
              <a:hueOff val="0"/>
              <a:satOff val="0"/>
              <a:lumOff val="0"/>
              <a:alphaOff val="0"/>
            </a:sysClr>
          </a:solidFill>
          <a:prstDash val="solid"/>
        </a:ln>
        <a:effectLst/>
      </dgm:spPr>
      <dgm:t>
        <a:bodyPr/>
        <a:lstStyle/>
        <a:p>
          <a:r>
            <a:rPr lang="en-US" sz="1100" b="1" dirty="0" smtClean="0">
              <a:solidFill>
                <a:sysClr val="windowText" lastClr="000000"/>
              </a:solidFill>
              <a:latin typeface="Calibri"/>
              <a:ea typeface="+mn-ea"/>
              <a:cs typeface="+mn-cs"/>
            </a:rPr>
            <a:t>OFFICES </a:t>
          </a:r>
        </a:p>
        <a:p>
          <a:r>
            <a:rPr lang="en-US" sz="1100" b="1" dirty="0" smtClean="0">
              <a:solidFill>
                <a:sysClr val="windowText" lastClr="000000"/>
              </a:solidFill>
              <a:latin typeface="Calibri"/>
              <a:ea typeface="+mn-ea"/>
              <a:cs typeface="+mn-cs"/>
            </a:rPr>
            <a:t>Large - 1</a:t>
          </a:r>
        </a:p>
        <a:p>
          <a:r>
            <a:rPr lang="en-US" sz="1100" b="1" dirty="0" smtClean="0">
              <a:solidFill>
                <a:sysClr val="windowText" lastClr="000000"/>
              </a:solidFill>
              <a:latin typeface="Calibri"/>
              <a:ea typeface="+mn-ea"/>
              <a:cs typeface="+mn-cs"/>
            </a:rPr>
            <a:t>Medium - 4</a:t>
          </a:r>
        </a:p>
        <a:p>
          <a:r>
            <a:rPr lang="en-US" sz="1100" b="1" dirty="0" smtClean="0">
              <a:solidFill>
                <a:sysClr val="windowText" lastClr="000000"/>
              </a:solidFill>
              <a:latin typeface="Calibri"/>
              <a:ea typeface="+mn-ea"/>
              <a:cs typeface="+mn-cs"/>
            </a:rPr>
            <a:t>Small –2</a:t>
          </a:r>
        </a:p>
        <a:p>
          <a:r>
            <a:rPr lang="en-US" sz="1100" b="1" dirty="0" smtClean="0">
              <a:solidFill>
                <a:sysClr val="windowText" lastClr="000000"/>
              </a:solidFill>
              <a:latin typeface="Calibri"/>
              <a:ea typeface="+mn-ea"/>
              <a:cs typeface="+mn-cs"/>
            </a:rPr>
            <a:t>Hospitals -5 </a:t>
          </a:r>
        </a:p>
        <a:p>
          <a:endParaRPr lang="en-US" sz="1100" b="1" dirty="0">
            <a:solidFill>
              <a:sysClr val="windowText" lastClr="000000"/>
            </a:solidFill>
            <a:latin typeface="Calibri"/>
            <a:ea typeface="+mn-ea"/>
            <a:cs typeface="+mn-cs"/>
          </a:endParaRPr>
        </a:p>
      </dgm:t>
    </dgm:pt>
    <dgm:pt modelId="{4D101D50-EC86-4F9D-BBC5-EC87BC0916A6}" type="parTrans" cxnId="{FD2824AB-9A85-4B91-A430-D113EF88D43C}">
      <dgm:prSet/>
      <dgm:spPr>
        <a:xfrm>
          <a:off x="5628132" y="3575744"/>
          <a:ext cx="100726" cy="923893"/>
        </a:xfrm>
        <a:noFill/>
        <a:ln w="25400" cap="flat" cmpd="sng" algn="ctr">
          <a:solidFill>
            <a:srgbClr val="4F81BD">
              <a:hueOff val="0"/>
              <a:satOff val="0"/>
              <a:lumOff val="0"/>
              <a:alphaOff val="0"/>
            </a:srgbClr>
          </a:solidFill>
          <a:prstDash val="solid"/>
        </a:ln>
        <a:effectLst/>
      </dgm:spPr>
      <dgm:t>
        <a:bodyPr/>
        <a:lstStyle/>
        <a:p>
          <a:endParaRPr lang="en-US" sz="1100" b="1">
            <a:solidFill>
              <a:schemeClr val="tx1"/>
            </a:solidFill>
          </a:endParaRPr>
        </a:p>
      </dgm:t>
    </dgm:pt>
    <dgm:pt modelId="{6108D060-4D19-4395-97AC-1923E53FDC0B}" type="sibTrans" cxnId="{FD2824AB-9A85-4B91-A430-D113EF88D43C}">
      <dgm:prSet/>
      <dgm:spPr/>
      <dgm:t>
        <a:bodyPr/>
        <a:lstStyle/>
        <a:p>
          <a:endParaRPr lang="en-US" sz="1100" b="1">
            <a:solidFill>
              <a:schemeClr val="tx1"/>
            </a:solidFill>
          </a:endParaRPr>
        </a:p>
      </dgm:t>
    </dgm:pt>
    <dgm:pt modelId="{0C4EC901-14C9-4A23-9BA3-66BCABBA123B}">
      <dgm:prSet custT="1"/>
      <dgm:spPr>
        <a:xfrm>
          <a:off x="7498226" y="3733802"/>
          <a:ext cx="1431025" cy="1551190"/>
        </a:xfrm>
        <a:solidFill>
          <a:srgbClr val="66CCFF"/>
        </a:solidFill>
        <a:ln w="25400" cap="flat" cmpd="sng" algn="ctr">
          <a:solidFill>
            <a:sysClr val="window" lastClr="FFFFFF">
              <a:hueOff val="0"/>
              <a:satOff val="0"/>
              <a:lumOff val="0"/>
              <a:alphaOff val="0"/>
            </a:sysClr>
          </a:solidFill>
          <a:prstDash val="solid"/>
        </a:ln>
        <a:effectLst/>
      </dgm:spPr>
      <dgm:t>
        <a:bodyPr/>
        <a:lstStyle/>
        <a:p>
          <a:r>
            <a:rPr lang="en-US" sz="1100" b="1" dirty="0" smtClean="0">
              <a:solidFill>
                <a:sysClr val="windowText" lastClr="000000"/>
              </a:solidFill>
              <a:latin typeface="Calibri"/>
              <a:ea typeface="+mn-ea"/>
              <a:cs typeface="+mn-cs"/>
            </a:rPr>
            <a:t>OFFICES </a:t>
          </a:r>
        </a:p>
        <a:p>
          <a:r>
            <a:rPr lang="en-US" sz="1100" b="1" dirty="0" smtClean="0">
              <a:solidFill>
                <a:sysClr val="windowText" lastClr="000000"/>
              </a:solidFill>
              <a:latin typeface="Calibri"/>
              <a:ea typeface="+mn-ea"/>
              <a:cs typeface="+mn-cs"/>
            </a:rPr>
            <a:t>Large - 1</a:t>
          </a:r>
        </a:p>
        <a:p>
          <a:r>
            <a:rPr lang="en-US" sz="1100" b="1" dirty="0" smtClean="0">
              <a:solidFill>
                <a:sysClr val="windowText" lastClr="000000"/>
              </a:solidFill>
              <a:latin typeface="Calibri"/>
              <a:ea typeface="+mn-ea"/>
              <a:cs typeface="+mn-cs"/>
            </a:rPr>
            <a:t>Medium – 2 </a:t>
          </a:r>
        </a:p>
        <a:p>
          <a:r>
            <a:rPr lang="en-US" sz="1100" b="1" dirty="0" smtClean="0">
              <a:solidFill>
                <a:sysClr val="windowText" lastClr="000000"/>
              </a:solidFill>
              <a:latin typeface="Calibri"/>
              <a:ea typeface="+mn-ea"/>
              <a:cs typeface="+mn-cs"/>
            </a:rPr>
            <a:t>Small – 0</a:t>
          </a:r>
        </a:p>
        <a:p>
          <a:r>
            <a:rPr lang="en-US" sz="1100" b="1" dirty="0" smtClean="0">
              <a:solidFill>
                <a:sysClr val="windowText" lastClr="000000"/>
              </a:solidFill>
              <a:latin typeface="Calibri"/>
              <a:ea typeface="+mn-ea"/>
              <a:cs typeface="+mn-cs"/>
            </a:rPr>
            <a:t>Hospitals – 4</a:t>
          </a:r>
        </a:p>
      </dgm:t>
    </dgm:pt>
    <dgm:pt modelId="{C77942E3-DAFA-4FBF-A369-1EB8C26317E4}" type="parTrans" cxnId="{AE0272B1-A37D-480F-91F9-E65F5A339B2F}">
      <dgm:prSet/>
      <dgm:spPr>
        <a:xfrm>
          <a:off x="7285266" y="3563121"/>
          <a:ext cx="212959" cy="946276"/>
        </a:xfrm>
        <a:noFill/>
        <a:ln w="25400" cap="flat" cmpd="sng" algn="ctr">
          <a:solidFill>
            <a:srgbClr val="4F81BD"/>
          </a:solidFill>
          <a:prstDash val="solid"/>
        </a:ln>
        <a:effectLst/>
      </dgm:spPr>
      <dgm:t>
        <a:bodyPr/>
        <a:lstStyle/>
        <a:p>
          <a:endParaRPr lang="en-US" sz="1100" b="1">
            <a:solidFill>
              <a:schemeClr val="tx1"/>
            </a:solidFill>
          </a:endParaRPr>
        </a:p>
      </dgm:t>
    </dgm:pt>
    <dgm:pt modelId="{D5C18E9D-4107-4DB7-964A-D9981FBB495B}" type="sibTrans" cxnId="{AE0272B1-A37D-480F-91F9-E65F5A339B2F}">
      <dgm:prSet/>
      <dgm:spPr/>
      <dgm:t>
        <a:bodyPr/>
        <a:lstStyle/>
        <a:p>
          <a:endParaRPr lang="en-US" sz="1100" b="1">
            <a:solidFill>
              <a:schemeClr val="tx1"/>
            </a:solidFill>
          </a:endParaRPr>
        </a:p>
      </dgm:t>
    </dgm:pt>
    <dgm:pt modelId="{C1019C3F-FDD7-41DE-B9DD-D35A750A7D3E}">
      <dgm:prSet phldrT="[Text]" custT="1"/>
      <dgm:spPr>
        <a:xfrm>
          <a:off x="5466702" y="2854986"/>
          <a:ext cx="1614298" cy="720757"/>
        </a:xfrm>
        <a:solidFill>
          <a:srgbClr val="FFFF00"/>
        </a:solidFill>
        <a:ln w="25400" cap="flat" cmpd="sng" algn="ctr">
          <a:solidFill>
            <a:sysClr val="window" lastClr="FFFFFF">
              <a:hueOff val="0"/>
              <a:satOff val="0"/>
              <a:lumOff val="0"/>
              <a:alphaOff val="0"/>
            </a:sysClr>
          </a:solidFill>
          <a:prstDash val="solid"/>
        </a:ln>
        <a:effectLst/>
      </dgm:spPr>
      <dgm:t>
        <a:bodyPr/>
        <a:lstStyle/>
        <a:p>
          <a:r>
            <a:rPr lang="en-US" sz="1100" b="1" dirty="0" smtClean="0">
              <a:solidFill>
                <a:sysClr val="windowText" lastClr="000000"/>
              </a:solidFill>
              <a:latin typeface="Calibri"/>
              <a:ea typeface="+mn-ea"/>
              <a:cs typeface="+mn-cs"/>
            </a:rPr>
            <a:t>SEDIBENG DISTRICT </a:t>
          </a:r>
        </a:p>
        <a:p>
          <a:r>
            <a:rPr lang="en-US" sz="1100" b="1" dirty="0" smtClean="0">
              <a:solidFill>
                <a:sysClr val="windowText" lastClr="000000"/>
              </a:solidFill>
              <a:latin typeface="Calibri"/>
              <a:ea typeface="+mn-ea"/>
              <a:cs typeface="+mn-cs"/>
            </a:rPr>
            <a:t> VACANT</a:t>
          </a:r>
          <a:endParaRPr lang="en-US" sz="1100" b="1" dirty="0">
            <a:solidFill>
              <a:sysClr val="windowText" lastClr="000000"/>
            </a:solidFill>
            <a:latin typeface="Calibri"/>
            <a:ea typeface="+mn-ea"/>
            <a:cs typeface="+mn-cs"/>
          </a:endParaRPr>
        </a:p>
      </dgm:t>
    </dgm:pt>
    <dgm:pt modelId="{CA84A421-391A-431E-8163-C23D6B7C9F6C}" type="sibTrans" cxnId="{74415836-D698-4FF8-A426-A22D04AFB2BC}">
      <dgm:prSet/>
      <dgm:spPr/>
      <dgm:t>
        <a:bodyPr/>
        <a:lstStyle/>
        <a:p>
          <a:endParaRPr lang="en-US" sz="1100" b="1">
            <a:solidFill>
              <a:schemeClr val="tx1"/>
            </a:solidFill>
          </a:endParaRPr>
        </a:p>
      </dgm:t>
    </dgm:pt>
    <dgm:pt modelId="{D25F948B-BC2A-468B-AB71-F6E1006B045F}" type="parTrans" cxnId="{74415836-D698-4FF8-A426-A22D04AFB2BC}">
      <dgm:prSet/>
      <dgm:spPr>
        <a:xfrm>
          <a:off x="4207978" y="1390477"/>
          <a:ext cx="2065873" cy="1464508"/>
        </a:xfrm>
        <a:noFill/>
        <a:ln w="25400" cap="flat" cmpd="sng" algn="ctr">
          <a:solidFill>
            <a:srgbClr val="F79646">
              <a:hueOff val="0"/>
              <a:satOff val="0"/>
              <a:lumOff val="0"/>
              <a:alphaOff val="0"/>
            </a:srgbClr>
          </a:solidFill>
          <a:prstDash val="solid"/>
        </a:ln>
        <a:effectLst/>
      </dgm:spPr>
      <dgm:t>
        <a:bodyPr/>
        <a:lstStyle/>
        <a:p>
          <a:endParaRPr lang="en-US" sz="1100" b="1">
            <a:solidFill>
              <a:schemeClr val="tx1"/>
            </a:solidFill>
          </a:endParaRPr>
        </a:p>
      </dgm:t>
    </dgm:pt>
    <dgm:pt modelId="{694C365D-ADF7-4532-80D4-57A49DE55CF9}" type="pres">
      <dgm:prSet presAssocID="{FF68F9B3-E0B7-496F-BE44-4F9383C9B0FF}" presName="hierChild1" presStyleCnt="0">
        <dgm:presLayoutVars>
          <dgm:orgChart val="1"/>
          <dgm:chPref val="1"/>
          <dgm:dir/>
          <dgm:animOne val="branch"/>
          <dgm:animLvl val="lvl"/>
          <dgm:resizeHandles/>
        </dgm:presLayoutVars>
      </dgm:prSet>
      <dgm:spPr/>
      <dgm:t>
        <a:bodyPr/>
        <a:lstStyle/>
        <a:p>
          <a:endParaRPr lang="en-US"/>
        </a:p>
      </dgm:t>
    </dgm:pt>
    <dgm:pt modelId="{DC456228-CFEC-45FA-B7C7-23B2C2026B0E}" type="pres">
      <dgm:prSet presAssocID="{1AD6F811-2B6A-4FDE-AD9A-80676AB6DFA1}" presName="hierRoot1" presStyleCnt="0">
        <dgm:presLayoutVars>
          <dgm:hierBranch val="init"/>
        </dgm:presLayoutVars>
      </dgm:prSet>
      <dgm:spPr/>
      <dgm:t>
        <a:bodyPr/>
        <a:lstStyle/>
        <a:p>
          <a:endParaRPr lang="en-US"/>
        </a:p>
      </dgm:t>
    </dgm:pt>
    <dgm:pt modelId="{ECE023AC-EA5F-460A-9F9E-04C7526258FB}" type="pres">
      <dgm:prSet presAssocID="{1AD6F811-2B6A-4FDE-AD9A-80676AB6DFA1}" presName="rootComposite1" presStyleCnt="0"/>
      <dgm:spPr/>
      <dgm:t>
        <a:bodyPr/>
        <a:lstStyle/>
        <a:p>
          <a:endParaRPr lang="en-US"/>
        </a:p>
      </dgm:t>
    </dgm:pt>
    <dgm:pt modelId="{298E3F32-AF5A-4362-9B0E-1A696BAB8AC5}" type="pres">
      <dgm:prSet presAssocID="{1AD6F811-2B6A-4FDE-AD9A-80676AB6DFA1}" presName="rootText1" presStyleLbl="node0" presStyleIdx="0" presStyleCnt="1" custScaleX="215909" custScaleY="179788" custLinFactNeighborX="-8409" custLinFactNeighborY="-17558">
        <dgm:presLayoutVars>
          <dgm:chPref val="3"/>
        </dgm:presLayoutVars>
      </dgm:prSet>
      <dgm:spPr>
        <a:prstGeom prst="rect">
          <a:avLst/>
        </a:prstGeom>
      </dgm:spPr>
      <dgm:t>
        <a:bodyPr/>
        <a:lstStyle/>
        <a:p>
          <a:endParaRPr lang="en-US"/>
        </a:p>
      </dgm:t>
    </dgm:pt>
    <dgm:pt modelId="{D4E85B95-C55D-4632-AAA0-2832752CAB2C}" type="pres">
      <dgm:prSet presAssocID="{1AD6F811-2B6A-4FDE-AD9A-80676AB6DFA1}" presName="rootConnector1" presStyleLbl="node1" presStyleIdx="0" presStyleCnt="0"/>
      <dgm:spPr/>
      <dgm:t>
        <a:bodyPr/>
        <a:lstStyle/>
        <a:p>
          <a:endParaRPr lang="en-US"/>
        </a:p>
      </dgm:t>
    </dgm:pt>
    <dgm:pt modelId="{548696F5-950E-4A6F-A7AF-68E28E4E3F9B}" type="pres">
      <dgm:prSet presAssocID="{1AD6F811-2B6A-4FDE-AD9A-80676AB6DFA1}" presName="hierChild2" presStyleCnt="0"/>
      <dgm:spPr/>
      <dgm:t>
        <a:bodyPr/>
        <a:lstStyle/>
        <a:p>
          <a:endParaRPr lang="en-US"/>
        </a:p>
      </dgm:t>
    </dgm:pt>
    <dgm:pt modelId="{83C2336E-E42F-4E86-AC3C-55BBCD4CFE3E}" type="pres">
      <dgm:prSet presAssocID="{00C499FC-F870-4F9F-820E-D6F82091E0F5}" presName="Name37" presStyleLbl="parChTrans1D2" presStyleIdx="0" presStyleCnt="7"/>
      <dgm:spPr>
        <a:custGeom>
          <a:avLst/>
          <a:gdLst/>
          <a:ahLst/>
          <a:cxnLst/>
          <a:rect l="0" t="0" r="0" b="0"/>
          <a:pathLst>
            <a:path>
              <a:moveTo>
                <a:pt x="3266708" y="0"/>
              </a:moveTo>
              <a:lnTo>
                <a:pt x="3266708" y="1301324"/>
              </a:lnTo>
              <a:lnTo>
                <a:pt x="0" y="1301324"/>
              </a:lnTo>
              <a:lnTo>
                <a:pt x="0" y="1410051"/>
              </a:lnTo>
            </a:path>
          </a:pathLst>
        </a:custGeom>
      </dgm:spPr>
      <dgm:t>
        <a:bodyPr/>
        <a:lstStyle/>
        <a:p>
          <a:endParaRPr lang="en-US"/>
        </a:p>
      </dgm:t>
    </dgm:pt>
    <dgm:pt modelId="{90D1383F-3FA9-4729-95C1-0EA66F4065DC}" type="pres">
      <dgm:prSet presAssocID="{61169A47-9081-490D-97C8-7CDE2520D2D8}" presName="hierRoot2" presStyleCnt="0">
        <dgm:presLayoutVars>
          <dgm:hierBranch val="init"/>
        </dgm:presLayoutVars>
      </dgm:prSet>
      <dgm:spPr/>
      <dgm:t>
        <a:bodyPr/>
        <a:lstStyle/>
        <a:p>
          <a:endParaRPr lang="en-US"/>
        </a:p>
      </dgm:t>
    </dgm:pt>
    <dgm:pt modelId="{B135E918-7226-4B97-A9AA-F0BE721D1BCD}" type="pres">
      <dgm:prSet presAssocID="{61169A47-9081-490D-97C8-7CDE2520D2D8}" presName="rootComposite" presStyleCnt="0"/>
      <dgm:spPr/>
      <dgm:t>
        <a:bodyPr/>
        <a:lstStyle/>
        <a:p>
          <a:endParaRPr lang="en-US"/>
        </a:p>
      </dgm:t>
    </dgm:pt>
    <dgm:pt modelId="{2E1A4906-2778-457C-BEA7-A298E1D54E5D}" type="pres">
      <dgm:prSet presAssocID="{61169A47-9081-490D-97C8-7CDE2520D2D8}" presName="rootText" presStyleLbl="node2" presStyleIdx="0" presStyleCnt="5" custScaleX="151566" custScaleY="126701" custLinFactNeighborX="14850" custLinFactNeighborY="4243">
        <dgm:presLayoutVars>
          <dgm:chPref val="3"/>
        </dgm:presLayoutVars>
      </dgm:prSet>
      <dgm:spPr>
        <a:prstGeom prst="rect">
          <a:avLst/>
        </a:prstGeom>
      </dgm:spPr>
      <dgm:t>
        <a:bodyPr/>
        <a:lstStyle/>
        <a:p>
          <a:endParaRPr lang="en-US"/>
        </a:p>
      </dgm:t>
    </dgm:pt>
    <dgm:pt modelId="{2000D812-377E-456C-9784-F4970CA1CE45}" type="pres">
      <dgm:prSet presAssocID="{61169A47-9081-490D-97C8-7CDE2520D2D8}" presName="rootConnector" presStyleLbl="node2" presStyleIdx="0" presStyleCnt="5"/>
      <dgm:spPr/>
      <dgm:t>
        <a:bodyPr/>
        <a:lstStyle/>
        <a:p>
          <a:endParaRPr lang="en-US"/>
        </a:p>
      </dgm:t>
    </dgm:pt>
    <dgm:pt modelId="{A798B067-A508-42F0-BA40-D968990662BC}" type="pres">
      <dgm:prSet presAssocID="{61169A47-9081-490D-97C8-7CDE2520D2D8}" presName="hierChild4" presStyleCnt="0"/>
      <dgm:spPr/>
      <dgm:t>
        <a:bodyPr/>
        <a:lstStyle/>
        <a:p>
          <a:endParaRPr lang="en-US"/>
        </a:p>
      </dgm:t>
    </dgm:pt>
    <dgm:pt modelId="{E79132B3-0FE4-4FF6-8ED8-9C8C454352F1}" type="pres">
      <dgm:prSet presAssocID="{1CB83173-5F79-45D4-81F4-D3D984A916BB}" presName="Name37" presStyleLbl="parChTrans1D3" presStyleIdx="0" presStyleCnt="5"/>
      <dgm:spPr>
        <a:custGeom>
          <a:avLst/>
          <a:gdLst/>
          <a:ahLst/>
          <a:cxnLst/>
          <a:rect l="0" t="0" r="0" b="0"/>
          <a:pathLst>
            <a:path>
              <a:moveTo>
                <a:pt x="0" y="0"/>
              </a:moveTo>
              <a:lnTo>
                <a:pt x="0" y="985819"/>
              </a:lnTo>
              <a:lnTo>
                <a:pt x="233772" y="985819"/>
              </a:lnTo>
            </a:path>
          </a:pathLst>
        </a:custGeom>
      </dgm:spPr>
      <dgm:t>
        <a:bodyPr/>
        <a:lstStyle/>
        <a:p>
          <a:endParaRPr lang="en-US"/>
        </a:p>
      </dgm:t>
    </dgm:pt>
    <dgm:pt modelId="{17CB9BA1-63EE-408D-878E-B9F65E5E3525}" type="pres">
      <dgm:prSet presAssocID="{3055643B-625B-413F-B179-B70BDCBD7E41}" presName="hierRoot2" presStyleCnt="0">
        <dgm:presLayoutVars>
          <dgm:hierBranch val="init"/>
        </dgm:presLayoutVars>
      </dgm:prSet>
      <dgm:spPr/>
      <dgm:t>
        <a:bodyPr/>
        <a:lstStyle/>
        <a:p>
          <a:endParaRPr lang="en-US"/>
        </a:p>
      </dgm:t>
    </dgm:pt>
    <dgm:pt modelId="{AD49E61B-3D76-4DC8-91A1-953B3F00FDEA}" type="pres">
      <dgm:prSet presAssocID="{3055643B-625B-413F-B179-B70BDCBD7E41}" presName="rootComposite" presStyleCnt="0"/>
      <dgm:spPr/>
      <dgm:t>
        <a:bodyPr/>
        <a:lstStyle/>
        <a:p>
          <a:endParaRPr lang="en-US"/>
        </a:p>
      </dgm:t>
    </dgm:pt>
    <dgm:pt modelId="{2768D4D9-C6E6-4F08-B42E-A15C90A1310E}" type="pres">
      <dgm:prSet presAssocID="{3055643B-625B-413F-B179-B70BDCBD7E41}" presName="rootText" presStyleLbl="node3" presStyleIdx="0" presStyleCnt="5" custScaleX="119663" custScaleY="289628" custLinFactNeighborX="14691" custLinFactNeighborY="7834">
        <dgm:presLayoutVars>
          <dgm:chPref val="3"/>
        </dgm:presLayoutVars>
      </dgm:prSet>
      <dgm:spPr>
        <a:prstGeom prst="rect">
          <a:avLst/>
        </a:prstGeom>
      </dgm:spPr>
      <dgm:t>
        <a:bodyPr/>
        <a:lstStyle/>
        <a:p>
          <a:endParaRPr lang="en-US"/>
        </a:p>
      </dgm:t>
    </dgm:pt>
    <dgm:pt modelId="{1FBEB3EF-B33F-4D12-BD82-35ED435D89C6}" type="pres">
      <dgm:prSet presAssocID="{3055643B-625B-413F-B179-B70BDCBD7E41}" presName="rootConnector" presStyleLbl="node3" presStyleIdx="0" presStyleCnt="5"/>
      <dgm:spPr/>
      <dgm:t>
        <a:bodyPr/>
        <a:lstStyle/>
        <a:p>
          <a:endParaRPr lang="en-US"/>
        </a:p>
      </dgm:t>
    </dgm:pt>
    <dgm:pt modelId="{42414B65-8FB9-405E-917B-24CAE48F6A9C}" type="pres">
      <dgm:prSet presAssocID="{3055643B-625B-413F-B179-B70BDCBD7E41}" presName="hierChild4" presStyleCnt="0"/>
      <dgm:spPr/>
      <dgm:t>
        <a:bodyPr/>
        <a:lstStyle/>
        <a:p>
          <a:endParaRPr lang="en-US"/>
        </a:p>
      </dgm:t>
    </dgm:pt>
    <dgm:pt modelId="{A37CB91E-05D1-48CF-B720-4E8B79E0A7FD}" type="pres">
      <dgm:prSet presAssocID="{3055643B-625B-413F-B179-B70BDCBD7E41}" presName="hierChild5" presStyleCnt="0"/>
      <dgm:spPr/>
      <dgm:t>
        <a:bodyPr/>
        <a:lstStyle/>
        <a:p>
          <a:endParaRPr lang="en-US"/>
        </a:p>
      </dgm:t>
    </dgm:pt>
    <dgm:pt modelId="{3B065AF3-C641-4BEA-94FF-386A487D71AD}" type="pres">
      <dgm:prSet presAssocID="{61169A47-9081-490D-97C8-7CDE2520D2D8}" presName="hierChild5" presStyleCnt="0"/>
      <dgm:spPr/>
      <dgm:t>
        <a:bodyPr/>
        <a:lstStyle/>
        <a:p>
          <a:endParaRPr lang="en-US"/>
        </a:p>
      </dgm:t>
    </dgm:pt>
    <dgm:pt modelId="{C6E46974-7677-4B66-B9AF-7CA6A43EBBEB}" type="pres">
      <dgm:prSet presAssocID="{8435BD10-6097-49EB-8D92-26678263EA62}" presName="Name37" presStyleLbl="parChTrans1D2" presStyleIdx="1" presStyleCnt="7"/>
      <dgm:spPr>
        <a:custGeom>
          <a:avLst/>
          <a:gdLst/>
          <a:ahLst/>
          <a:cxnLst/>
          <a:rect l="0" t="0" r="0" b="0"/>
          <a:pathLst>
            <a:path>
              <a:moveTo>
                <a:pt x="1418915" y="0"/>
              </a:moveTo>
              <a:lnTo>
                <a:pt x="1418915" y="1356837"/>
              </a:lnTo>
              <a:lnTo>
                <a:pt x="0" y="1356837"/>
              </a:lnTo>
              <a:lnTo>
                <a:pt x="0" y="1465564"/>
              </a:lnTo>
            </a:path>
          </a:pathLst>
        </a:custGeom>
      </dgm:spPr>
      <dgm:t>
        <a:bodyPr/>
        <a:lstStyle/>
        <a:p>
          <a:endParaRPr lang="en-US"/>
        </a:p>
      </dgm:t>
    </dgm:pt>
    <dgm:pt modelId="{50904605-7635-415B-B7B6-B4F5FE694D05}" type="pres">
      <dgm:prSet presAssocID="{B3E1208B-92BB-4010-8DAE-D77564BB0E65}" presName="hierRoot2" presStyleCnt="0">
        <dgm:presLayoutVars>
          <dgm:hierBranch val="init"/>
        </dgm:presLayoutVars>
      </dgm:prSet>
      <dgm:spPr/>
      <dgm:t>
        <a:bodyPr/>
        <a:lstStyle/>
        <a:p>
          <a:endParaRPr lang="en-US"/>
        </a:p>
      </dgm:t>
    </dgm:pt>
    <dgm:pt modelId="{1645D81C-57AC-4D67-9CFE-79DE88151E49}" type="pres">
      <dgm:prSet presAssocID="{B3E1208B-92BB-4010-8DAE-D77564BB0E65}" presName="rootComposite" presStyleCnt="0"/>
      <dgm:spPr/>
      <dgm:t>
        <a:bodyPr/>
        <a:lstStyle/>
        <a:p>
          <a:endParaRPr lang="en-US"/>
        </a:p>
      </dgm:t>
    </dgm:pt>
    <dgm:pt modelId="{81314C8B-BF56-4006-B4F8-08B0048091E8}" type="pres">
      <dgm:prSet presAssocID="{B3E1208B-92BB-4010-8DAE-D77564BB0E65}" presName="rootText" presStyleLbl="node2" presStyleIdx="1" presStyleCnt="5" custScaleX="152404" custScaleY="107522" custLinFactNeighborX="20310" custLinFactNeighborY="14965">
        <dgm:presLayoutVars>
          <dgm:chPref val="3"/>
        </dgm:presLayoutVars>
      </dgm:prSet>
      <dgm:spPr>
        <a:prstGeom prst="rect">
          <a:avLst/>
        </a:prstGeom>
      </dgm:spPr>
      <dgm:t>
        <a:bodyPr/>
        <a:lstStyle/>
        <a:p>
          <a:endParaRPr lang="en-US"/>
        </a:p>
      </dgm:t>
    </dgm:pt>
    <dgm:pt modelId="{C2D502EA-4B82-4ECB-9C1C-4B44641A31C0}" type="pres">
      <dgm:prSet presAssocID="{B3E1208B-92BB-4010-8DAE-D77564BB0E65}" presName="rootConnector" presStyleLbl="node2" presStyleIdx="1" presStyleCnt="5"/>
      <dgm:spPr/>
      <dgm:t>
        <a:bodyPr/>
        <a:lstStyle/>
        <a:p>
          <a:endParaRPr lang="en-US"/>
        </a:p>
      </dgm:t>
    </dgm:pt>
    <dgm:pt modelId="{F8C8E2AD-18B3-4F34-BEC8-5F154DC70ADE}" type="pres">
      <dgm:prSet presAssocID="{B3E1208B-92BB-4010-8DAE-D77564BB0E65}" presName="hierChild4" presStyleCnt="0"/>
      <dgm:spPr/>
      <dgm:t>
        <a:bodyPr/>
        <a:lstStyle/>
        <a:p>
          <a:endParaRPr lang="en-US"/>
        </a:p>
      </dgm:t>
    </dgm:pt>
    <dgm:pt modelId="{6457456F-2D02-4735-97C1-F6949B68C2A7}" type="pres">
      <dgm:prSet presAssocID="{A9A0C0B1-723D-4EA4-8FAB-D6B749FF692E}" presName="Name37" presStyleLbl="parChTrans1D3" presStyleIdx="1" presStyleCnt="5"/>
      <dgm:spPr>
        <a:custGeom>
          <a:avLst/>
          <a:gdLst/>
          <a:ahLst/>
          <a:cxnLst/>
          <a:rect l="0" t="0" r="0" b="0"/>
          <a:pathLst>
            <a:path>
              <a:moveTo>
                <a:pt x="45720" y="0"/>
              </a:moveTo>
              <a:lnTo>
                <a:pt x="45720" y="969766"/>
              </a:lnTo>
              <a:lnTo>
                <a:pt x="111573" y="969766"/>
              </a:lnTo>
            </a:path>
          </a:pathLst>
        </a:custGeom>
      </dgm:spPr>
      <dgm:t>
        <a:bodyPr/>
        <a:lstStyle/>
        <a:p>
          <a:endParaRPr lang="en-US"/>
        </a:p>
      </dgm:t>
    </dgm:pt>
    <dgm:pt modelId="{457C890B-A1FD-4DA7-B6EB-8AFED29D9EEE}" type="pres">
      <dgm:prSet presAssocID="{34E6C630-80A1-4034-9715-FFF2ACE86AA6}" presName="hierRoot2" presStyleCnt="0">
        <dgm:presLayoutVars>
          <dgm:hierBranch val="init"/>
        </dgm:presLayoutVars>
      </dgm:prSet>
      <dgm:spPr/>
      <dgm:t>
        <a:bodyPr/>
        <a:lstStyle/>
        <a:p>
          <a:endParaRPr lang="en-US"/>
        </a:p>
      </dgm:t>
    </dgm:pt>
    <dgm:pt modelId="{3A7DC4A9-C5FA-440B-86AE-2B260B3B2B96}" type="pres">
      <dgm:prSet presAssocID="{34E6C630-80A1-4034-9715-FFF2ACE86AA6}" presName="rootComposite" presStyleCnt="0"/>
      <dgm:spPr/>
      <dgm:t>
        <a:bodyPr/>
        <a:lstStyle/>
        <a:p>
          <a:endParaRPr lang="en-US"/>
        </a:p>
      </dgm:t>
    </dgm:pt>
    <dgm:pt modelId="{0D5074B7-E6C2-4C04-A2E7-67F06691DF2C}" type="pres">
      <dgm:prSet presAssocID="{34E6C630-80A1-4034-9715-FFF2ACE86AA6}" presName="rootText" presStyleLbl="node3" presStyleIdx="1" presStyleCnt="5" custScaleX="136821" custScaleY="315457" custLinFactNeighborX="3809" custLinFactNeighborY="27013">
        <dgm:presLayoutVars>
          <dgm:chPref val="3"/>
        </dgm:presLayoutVars>
      </dgm:prSet>
      <dgm:spPr>
        <a:prstGeom prst="rect">
          <a:avLst/>
        </a:prstGeom>
      </dgm:spPr>
      <dgm:t>
        <a:bodyPr/>
        <a:lstStyle/>
        <a:p>
          <a:endParaRPr lang="en-US"/>
        </a:p>
      </dgm:t>
    </dgm:pt>
    <dgm:pt modelId="{CF1A3799-3A2C-4C7D-8E52-A4A0B02FB86E}" type="pres">
      <dgm:prSet presAssocID="{34E6C630-80A1-4034-9715-FFF2ACE86AA6}" presName="rootConnector" presStyleLbl="node3" presStyleIdx="1" presStyleCnt="5"/>
      <dgm:spPr/>
      <dgm:t>
        <a:bodyPr/>
        <a:lstStyle/>
        <a:p>
          <a:endParaRPr lang="en-US"/>
        </a:p>
      </dgm:t>
    </dgm:pt>
    <dgm:pt modelId="{DEEFC1C5-3F57-48BF-8D2C-04CF58924E09}" type="pres">
      <dgm:prSet presAssocID="{34E6C630-80A1-4034-9715-FFF2ACE86AA6}" presName="hierChild4" presStyleCnt="0"/>
      <dgm:spPr/>
      <dgm:t>
        <a:bodyPr/>
        <a:lstStyle/>
        <a:p>
          <a:endParaRPr lang="en-US"/>
        </a:p>
      </dgm:t>
    </dgm:pt>
    <dgm:pt modelId="{23DDA1A1-E488-421A-8DC0-292D184AC841}" type="pres">
      <dgm:prSet presAssocID="{34E6C630-80A1-4034-9715-FFF2ACE86AA6}" presName="hierChild5" presStyleCnt="0"/>
      <dgm:spPr/>
      <dgm:t>
        <a:bodyPr/>
        <a:lstStyle/>
        <a:p>
          <a:endParaRPr lang="en-US"/>
        </a:p>
      </dgm:t>
    </dgm:pt>
    <dgm:pt modelId="{9A3D37D6-4072-45C0-B9D9-EEA50FAB22D0}" type="pres">
      <dgm:prSet presAssocID="{B3E1208B-92BB-4010-8DAE-D77564BB0E65}" presName="hierChild5" presStyleCnt="0"/>
      <dgm:spPr/>
      <dgm:t>
        <a:bodyPr/>
        <a:lstStyle/>
        <a:p>
          <a:endParaRPr lang="en-US"/>
        </a:p>
      </dgm:t>
    </dgm:pt>
    <dgm:pt modelId="{CE07DF6F-5B12-4DCD-8FD7-85567DC22874}" type="pres">
      <dgm:prSet presAssocID="{63A5FB3D-EFC1-4A28-9939-3362586C08ED}" presName="Name37" presStyleLbl="parChTrans1D2" presStyleIdx="2" presStyleCnt="7"/>
      <dgm:spPr>
        <a:custGeom>
          <a:avLst/>
          <a:gdLst/>
          <a:ahLst/>
          <a:cxnLst/>
          <a:rect l="0" t="0" r="0" b="0"/>
          <a:pathLst>
            <a:path>
              <a:moveTo>
                <a:pt x="0" y="0"/>
              </a:moveTo>
              <a:lnTo>
                <a:pt x="0" y="1374058"/>
              </a:lnTo>
              <a:lnTo>
                <a:pt x="277911" y="1374058"/>
              </a:lnTo>
              <a:lnTo>
                <a:pt x="277911" y="1482785"/>
              </a:lnTo>
            </a:path>
          </a:pathLst>
        </a:custGeom>
      </dgm:spPr>
      <dgm:t>
        <a:bodyPr/>
        <a:lstStyle/>
        <a:p>
          <a:endParaRPr lang="en-US"/>
        </a:p>
      </dgm:t>
    </dgm:pt>
    <dgm:pt modelId="{CE1F333D-5D51-4668-BA4F-392D7BDD6FDB}" type="pres">
      <dgm:prSet presAssocID="{802F1A25-8558-43ED-83D7-78244B9C1C2E}" presName="hierRoot2" presStyleCnt="0">
        <dgm:presLayoutVars>
          <dgm:hierBranch val="init"/>
        </dgm:presLayoutVars>
      </dgm:prSet>
      <dgm:spPr/>
      <dgm:t>
        <a:bodyPr/>
        <a:lstStyle/>
        <a:p>
          <a:endParaRPr lang="en-US"/>
        </a:p>
      </dgm:t>
    </dgm:pt>
    <dgm:pt modelId="{5E79665D-E3F8-4A29-B0B2-AE4479BEDACE}" type="pres">
      <dgm:prSet presAssocID="{802F1A25-8558-43ED-83D7-78244B9C1C2E}" presName="rootComposite" presStyleCnt="0"/>
      <dgm:spPr/>
      <dgm:t>
        <a:bodyPr/>
        <a:lstStyle/>
        <a:p>
          <a:endParaRPr lang="en-US"/>
        </a:p>
      </dgm:t>
    </dgm:pt>
    <dgm:pt modelId="{B26800B6-DB62-4C15-95F3-FC47ACF84577}" type="pres">
      <dgm:prSet presAssocID="{802F1A25-8558-43ED-83D7-78244B9C1C2E}" presName="rootText" presStyleLbl="node2" presStyleIdx="2" presStyleCnt="5" custScaleX="144570" custScaleY="105771" custLinFactNeighborX="20587" custLinFactNeighborY="22398">
        <dgm:presLayoutVars>
          <dgm:chPref val="3"/>
        </dgm:presLayoutVars>
      </dgm:prSet>
      <dgm:spPr>
        <a:prstGeom prst="rect">
          <a:avLst/>
        </a:prstGeom>
      </dgm:spPr>
      <dgm:t>
        <a:bodyPr/>
        <a:lstStyle/>
        <a:p>
          <a:endParaRPr lang="en-US"/>
        </a:p>
      </dgm:t>
    </dgm:pt>
    <dgm:pt modelId="{A720C82E-1372-4C72-AF90-CEB8AB5B1F35}" type="pres">
      <dgm:prSet presAssocID="{802F1A25-8558-43ED-83D7-78244B9C1C2E}" presName="rootConnector" presStyleLbl="node2" presStyleIdx="2" presStyleCnt="5"/>
      <dgm:spPr/>
      <dgm:t>
        <a:bodyPr/>
        <a:lstStyle/>
        <a:p>
          <a:endParaRPr lang="en-US"/>
        </a:p>
      </dgm:t>
    </dgm:pt>
    <dgm:pt modelId="{CD31BD32-75A2-4E1A-8605-8ECDB2A3BCC5}" type="pres">
      <dgm:prSet presAssocID="{802F1A25-8558-43ED-83D7-78244B9C1C2E}" presName="hierChild4" presStyleCnt="0"/>
      <dgm:spPr/>
      <dgm:t>
        <a:bodyPr/>
        <a:lstStyle/>
        <a:p>
          <a:endParaRPr lang="en-US"/>
        </a:p>
      </dgm:t>
    </dgm:pt>
    <dgm:pt modelId="{A0B3C4BF-C892-4504-9C6A-FBFC721A46F7}" type="pres">
      <dgm:prSet presAssocID="{01698519-3384-48F0-826A-ED3248C41A81}" presName="Name37" presStyleLbl="parChTrans1D3" presStyleIdx="2" presStyleCnt="5"/>
      <dgm:spPr>
        <a:custGeom>
          <a:avLst/>
          <a:gdLst/>
          <a:ahLst/>
          <a:cxnLst/>
          <a:rect l="0" t="0" r="0" b="0"/>
          <a:pathLst>
            <a:path>
              <a:moveTo>
                <a:pt x="45720" y="0"/>
              </a:moveTo>
              <a:lnTo>
                <a:pt x="45720" y="1158288"/>
              </a:lnTo>
              <a:lnTo>
                <a:pt x="134891" y="1158288"/>
              </a:lnTo>
            </a:path>
          </a:pathLst>
        </a:custGeom>
      </dgm:spPr>
      <dgm:t>
        <a:bodyPr/>
        <a:lstStyle/>
        <a:p>
          <a:endParaRPr lang="en-US"/>
        </a:p>
      </dgm:t>
    </dgm:pt>
    <dgm:pt modelId="{37027BB3-1366-4545-ACF0-D77B69F39DED}" type="pres">
      <dgm:prSet presAssocID="{05099249-AA79-448F-B83F-8D780C2388E1}" presName="hierRoot2" presStyleCnt="0">
        <dgm:presLayoutVars>
          <dgm:hierBranch val="init"/>
        </dgm:presLayoutVars>
      </dgm:prSet>
      <dgm:spPr/>
      <dgm:t>
        <a:bodyPr/>
        <a:lstStyle/>
        <a:p>
          <a:endParaRPr lang="en-US"/>
        </a:p>
      </dgm:t>
    </dgm:pt>
    <dgm:pt modelId="{167151A5-ECAE-400A-BCA9-7DFB55D2F1AB}" type="pres">
      <dgm:prSet presAssocID="{05099249-AA79-448F-B83F-8D780C2388E1}" presName="rootComposite" presStyleCnt="0"/>
      <dgm:spPr/>
      <dgm:t>
        <a:bodyPr/>
        <a:lstStyle/>
        <a:p>
          <a:endParaRPr lang="en-US"/>
        </a:p>
      </dgm:t>
    </dgm:pt>
    <dgm:pt modelId="{DB43A645-7BBA-45AB-A2EE-252C633FFF76}" type="pres">
      <dgm:prSet presAssocID="{05099249-AA79-448F-B83F-8D780C2388E1}" presName="rootText" presStyleLbl="node3" presStyleIdx="2" presStyleCnt="5" custScaleX="134936" custScaleY="342487" custLinFactNeighborX="1615" custLinFactNeighborY="28764">
        <dgm:presLayoutVars>
          <dgm:chPref val="3"/>
        </dgm:presLayoutVars>
      </dgm:prSet>
      <dgm:spPr>
        <a:prstGeom prst="rect">
          <a:avLst/>
        </a:prstGeom>
      </dgm:spPr>
      <dgm:t>
        <a:bodyPr/>
        <a:lstStyle/>
        <a:p>
          <a:endParaRPr lang="en-US"/>
        </a:p>
      </dgm:t>
    </dgm:pt>
    <dgm:pt modelId="{CF4B5921-9E62-498E-8C51-7BAE21C1D860}" type="pres">
      <dgm:prSet presAssocID="{05099249-AA79-448F-B83F-8D780C2388E1}" presName="rootConnector" presStyleLbl="node3" presStyleIdx="2" presStyleCnt="5"/>
      <dgm:spPr/>
      <dgm:t>
        <a:bodyPr/>
        <a:lstStyle/>
        <a:p>
          <a:endParaRPr lang="en-US"/>
        </a:p>
      </dgm:t>
    </dgm:pt>
    <dgm:pt modelId="{6D9BF378-7DA9-4BF1-BF03-B418FD0D5C00}" type="pres">
      <dgm:prSet presAssocID="{05099249-AA79-448F-B83F-8D780C2388E1}" presName="hierChild4" presStyleCnt="0"/>
      <dgm:spPr/>
      <dgm:t>
        <a:bodyPr/>
        <a:lstStyle/>
        <a:p>
          <a:endParaRPr lang="en-US"/>
        </a:p>
      </dgm:t>
    </dgm:pt>
    <dgm:pt modelId="{78D7A1CE-6292-48DD-9D45-7BA52EA9999C}" type="pres">
      <dgm:prSet presAssocID="{05099249-AA79-448F-B83F-8D780C2388E1}" presName="hierChild5" presStyleCnt="0"/>
      <dgm:spPr/>
      <dgm:t>
        <a:bodyPr/>
        <a:lstStyle/>
        <a:p>
          <a:endParaRPr lang="en-US"/>
        </a:p>
      </dgm:t>
    </dgm:pt>
    <dgm:pt modelId="{844D4661-7BB4-469F-9965-F2212F90BC01}" type="pres">
      <dgm:prSet presAssocID="{802F1A25-8558-43ED-83D7-78244B9C1C2E}" presName="hierChild5" presStyleCnt="0"/>
      <dgm:spPr/>
      <dgm:t>
        <a:bodyPr/>
        <a:lstStyle/>
        <a:p>
          <a:endParaRPr lang="en-US"/>
        </a:p>
      </dgm:t>
    </dgm:pt>
    <dgm:pt modelId="{60965C4D-CB95-4199-9683-41C534A9300C}" type="pres">
      <dgm:prSet presAssocID="{D25F948B-BC2A-468B-AB71-F6E1006B045F}" presName="Name37" presStyleLbl="parChTrans1D2" presStyleIdx="3" presStyleCnt="7"/>
      <dgm:spPr>
        <a:custGeom>
          <a:avLst/>
          <a:gdLst/>
          <a:ahLst/>
          <a:cxnLst/>
          <a:rect l="0" t="0" r="0" b="0"/>
          <a:pathLst>
            <a:path>
              <a:moveTo>
                <a:pt x="0" y="0"/>
              </a:moveTo>
              <a:lnTo>
                <a:pt x="0" y="1355781"/>
              </a:lnTo>
              <a:lnTo>
                <a:pt x="2065873" y="1355781"/>
              </a:lnTo>
              <a:lnTo>
                <a:pt x="2065873" y="1464508"/>
              </a:lnTo>
            </a:path>
          </a:pathLst>
        </a:custGeom>
      </dgm:spPr>
      <dgm:t>
        <a:bodyPr/>
        <a:lstStyle/>
        <a:p>
          <a:endParaRPr lang="en-US"/>
        </a:p>
      </dgm:t>
    </dgm:pt>
    <dgm:pt modelId="{F11236F3-8E0F-4C4F-A8D0-0DF006F705B8}" type="pres">
      <dgm:prSet presAssocID="{C1019C3F-FDD7-41DE-B9DD-D35A750A7D3E}" presName="hierRoot2" presStyleCnt="0">
        <dgm:presLayoutVars>
          <dgm:hierBranch val="init"/>
        </dgm:presLayoutVars>
      </dgm:prSet>
      <dgm:spPr/>
      <dgm:t>
        <a:bodyPr/>
        <a:lstStyle/>
        <a:p>
          <a:endParaRPr lang="en-US"/>
        </a:p>
      </dgm:t>
    </dgm:pt>
    <dgm:pt modelId="{4F356AF5-4791-4C89-A244-C6353EFB5FFC}" type="pres">
      <dgm:prSet presAssocID="{C1019C3F-FDD7-41DE-B9DD-D35A750A7D3E}" presName="rootComposite" presStyleCnt="0"/>
      <dgm:spPr/>
      <dgm:t>
        <a:bodyPr/>
        <a:lstStyle/>
        <a:p>
          <a:endParaRPr lang="en-US"/>
        </a:p>
      </dgm:t>
    </dgm:pt>
    <dgm:pt modelId="{A0BF2610-2133-42E1-BF30-47193A893EB8}" type="pres">
      <dgm:prSet presAssocID="{C1019C3F-FDD7-41DE-B9DD-D35A750A7D3E}" presName="rootText" presStyleLbl="node2" presStyleIdx="3" presStyleCnt="5" custScaleX="155896" custScaleY="139210" custLinFactNeighborX="16123" custLinFactNeighborY="14761">
        <dgm:presLayoutVars>
          <dgm:chPref val="3"/>
        </dgm:presLayoutVars>
      </dgm:prSet>
      <dgm:spPr>
        <a:prstGeom prst="rect">
          <a:avLst/>
        </a:prstGeom>
      </dgm:spPr>
      <dgm:t>
        <a:bodyPr/>
        <a:lstStyle/>
        <a:p>
          <a:endParaRPr lang="en-US"/>
        </a:p>
      </dgm:t>
    </dgm:pt>
    <dgm:pt modelId="{D3180F7F-0E99-4FE7-B079-BA0A1FD9E25D}" type="pres">
      <dgm:prSet presAssocID="{C1019C3F-FDD7-41DE-B9DD-D35A750A7D3E}" presName="rootConnector" presStyleLbl="node2" presStyleIdx="3" presStyleCnt="5"/>
      <dgm:spPr/>
      <dgm:t>
        <a:bodyPr/>
        <a:lstStyle/>
        <a:p>
          <a:endParaRPr lang="en-US"/>
        </a:p>
      </dgm:t>
    </dgm:pt>
    <dgm:pt modelId="{D3AEA6C3-B0E8-4EF5-B146-E67000F05927}" type="pres">
      <dgm:prSet presAssocID="{C1019C3F-FDD7-41DE-B9DD-D35A750A7D3E}" presName="hierChild4" presStyleCnt="0"/>
      <dgm:spPr/>
      <dgm:t>
        <a:bodyPr/>
        <a:lstStyle/>
        <a:p>
          <a:endParaRPr lang="en-US"/>
        </a:p>
      </dgm:t>
    </dgm:pt>
    <dgm:pt modelId="{D6932EE6-F107-4D93-8DAE-17FDDEFCD30B}" type="pres">
      <dgm:prSet presAssocID="{4D101D50-EC86-4F9D-BBC5-EC87BC0916A6}" presName="Name37" presStyleLbl="parChTrans1D3" presStyleIdx="3" presStyleCnt="5"/>
      <dgm:spPr>
        <a:custGeom>
          <a:avLst/>
          <a:gdLst/>
          <a:ahLst/>
          <a:cxnLst/>
          <a:rect l="0" t="0" r="0" b="0"/>
          <a:pathLst>
            <a:path>
              <a:moveTo>
                <a:pt x="0" y="0"/>
              </a:moveTo>
              <a:lnTo>
                <a:pt x="0" y="923893"/>
              </a:lnTo>
              <a:lnTo>
                <a:pt x="100726" y="923893"/>
              </a:lnTo>
            </a:path>
          </a:pathLst>
        </a:custGeom>
      </dgm:spPr>
      <dgm:t>
        <a:bodyPr/>
        <a:lstStyle/>
        <a:p>
          <a:endParaRPr lang="en-US"/>
        </a:p>
      </dgm:t>
    </dgm:pt>
    <dgm:pt modelId="{2B933151-4A8B-46C2-851F-7E99350F1F19}" type="pres">
      <dgm:prSet presAssocID="{14619BD7-9F36-4B5A-B28B-9264CCBE11C5}" presName="hierRoot2" presStyleCnt="0">
        <dgm:presLayoutVars>
          <dgm:hierBranch val="init"/>
        </dgm:presLayoutVars>
      </dgm:prSet>
      <dgm:spPr/>
      <dgm:t>
        <a:bodyPr/>
        <a:lstStyle/>
        <a:p>
          <a:endParaRPr lang="en-US"/>
        </a:p>
      </dgm:t>
    </dgm:pt>
    <dgm:pt modelId="{CA1A7734-4678-485B-90AD-A5FD3E6EACA1}" type="pres">
      <dgm:prSet presAssocID="{14619BD7-9F36-4B5A-B28B-9264CCBE11C5}" presName="rootComposite" presStyleCnt="0"/>
      <dgm:spPr/>
      <dgm:t>
        <a:bodyPr/>
        <a:lstStyle/>
        <a:p>
          <a:endParaRPr lang="en-US"/>
        </a:p>
      </dgm:t>
    </dgm:pt>
    <dgm:pt modelId="{515EF723-29C2-49B6-A9A8-80E7486E872A}" type="pres">
      <dgm:prSet presAssocID="{14619BD7-9F36-4B5A-B28B-9264CCBE11C5}" presName="rootText" presStyleLbl="node3" presStyleIdx="3" presStyleCnt="5" custScaleX="137230" custScaleY="299509" custLinFactNeighborX="2466" custLinFactNeighborY="1451">
        <dgm:presLayoutVars>
          <dgm:chPref val="3"/>
        </dgm:presLayoutVars>
      </dgm:prSet>
      <dgm:spPr>
        <a:prstGeom prst="rect">
          <a:avLst/>
        </a:prstGeom>
      </dgm:spPr>
      <dgm:t>
        <a:bodyPr/>
        <a:lstStyle/>
        <a:p>
          <a:endParaRPr lang="en-US"/>
        </a:p>
      </dgm:t>
    </dgm:pt>
    <dgm:pt modelId="{02EB897F-96B0-4DE7-A862-C4A5A76C2FE7}" type="pres">
      <dgm:prSet presAssocID="{14619BD7-9F36-4B5A-B28B-9264CCBE11C5}" presName="rootConnector" presStyleLbl="node3" presStyleIdx="3" presStyleCnt="5"/>
      <dgm:spPr/>
      <dgm:t>
        <a:bodyPr/>
        <a:lstStyle/>
        <a:p>
          <a:endParaRPr lang="en-US"/>
        </a:p>
      </dgm:t>
    </dgm:pt>
    <dgm:pt modelId="{B379A1A3-3A2F-4226-8DFD-B8C53D5A15ED}" type="pres">
      <dgm:prSet presAssocID="{14619BD7-9F36-4B5A-B28B-9264CCBE11C5}" presName="hierChild4" presStyleCnt="0"/>
      <dgm:spPr/>
      <dgm:t>
        <a:bodyPr/>
        <a:lstStyle/>
        <a:p>
          <a:endParaRPr lang="en-US"/>
        </a:p>
      </dgm:t>
    </dgm:pt>
    <dgm:pt modelId="{B4CF57EF-3DF0-44DE-B1B0-40A621EC2A21}" type="pres">
      <dgm:prSet presAssocID="{14619BD7-9F36-4B5A-B28B-9264CCBE11C5}" presName="hierChild5" presStyleCnt="0"/>
      <dgm:spPr/>
      <dgm:t>
        <a:bodyPr/>
        <a:lstStyle/>
        <a:p>
          <a:endParaRPr lang="en-US"/>
        </a:p>
      </dgm:t>
    </dgm:pt>
    <dgm:pt modelId="{F0AF7366-08B9-4F51-8475-397EF00B0240}" type="pres">
      <dgm:prSet presAssocID="{C1019C3F-FDD7-41DE-B9DD-D35A750A7D3E}" presName="hierChild5" presStyleCnt="0"/>
      <dgm:spPr/>
      <dgm:t>
        <a:bodyPr/>
        <a:lstStyle/>
        <a:p>
          <a:endParaRPr lang="en-US"/>
        </a:p>
      </dgm:t>
    </dgm:pt>
    <dgm:pt modelId="{49235047-98FE-4F9F-B41A-8600AFE4F38B}" type="pres">
      <dgm:prSet presAssocID="{B3BA16AD-E2B6-4CA8-9DFF-B16A3645F095}" presName="Name37" presStyleLbl="parChTrans1D2" presStyleIdx="4" presStyleCnt="7"/>
      <dgm:spPr>
        <a:custGeom>
          <a:avLst/>
          <a:gdLst/>
          <a:ahLst/>
          <a:cxnLst/>
          <a:rect l="0" t="0" r="0" b="0"/>
          <a:pathLst>
            <a:path>
              <a:moveTo>
                <a:pt x="0" y="0"/>
              </a:moveTo>
              <a:lnTo>
                <a:pt x="0" y="1411299"/>
              </a:lnTo>
              <a:lnTo>
                <a:pt x="3659622" y="1411299"/>
              </a:lnTo>
              <a:lnTo>
                <a:pt x="3659622" y="1520026"/>
              </a:lnTo>
            </a:path>
          </a:pathLst>
        </a:custGeom>
      </dgm:spPr>
      <dgm:t>
        <a:bodyPr/>
        <a:lstStyle/>
        <a:p>
          <a:endParaRPr lang="en-US"/>
        </a:p>
      </dgm:t>
    </dgm:pt>
    <dgm:pt modelId="{1E9E7A5E-5930-4C5C-90B0-A7499562ED2F}" type="pres">
      <dgm:prSet presAssocID="{88008AA2-8FC8-4313-9AC7-75623714EF44}" presName="hierRoot2" presStyleCnt="0">
        <dgm:presLayoutVars>
          <dgm:hierBranch val="init"/>
        </dgm:presLayoutVars>
      </dgm:prSet>
      <dgm:spPr/>
      <dgm:t>
        <a:bodyPr/>
        <a:lstStyle/>
        <a:p>
          <a:endParaRPr lang="en-US"/>
        </a:p>
      </dgm:t>
    </dgm:pt>
    <dgm:pt modelId="{E0F049A2-1B8D-40E9-AABB-DEAED7656C8A}" type="pres">
      <dgm:prSet presAssocID="{88008AA2-8FC8-4313-9AC7-75623714EF44}" presName="rootComposite" presStyleCnt="0"/>
      <dgm:spPr/>
      <dgm:t>
        <a:bodyPr/>
        <a:lstStyle/>
        <a:p>
          <a:endParaRPr lang="en-US"/>
        </a:p>
      </dgm:t>
    </dgm:pt>
    <dgm:pt modelId="{3A81D705-320E-471B-ADFA-94AA31324C04}" type="pres">
      <dgm:prSet presAssocID="{88008AA2-8FC8-4313-9AC7-75623714EF44}" presName="rootText" presStyleLbl="node2" presStyleIdx="4" presStyleCnt="5" custScaleX="140593" custScaleY="126049" custLinFactNeighborX="790" custLinFactNeighborY="25484">
        <dgm:presLayoutVars>
          <dgm:chPref val="3"/>
        </dgm:presLayoutVars>
      </dgm:prSet>
      <dgm:spPr>
        <a:prstGeom prst="rect">
          <a:avLst/>
        </a:prstGeom>
      </dgm:spPr>
      <dgm:t>
        <a:bodyPr/>
        <a:lstStyle/>
        <a:p>
          <a:endParaRPr lang="en-US"/>
        </a:p>
      </dgm:t>
    </dgm:pt>
    <dgm:pt modelId="{69663632-B290-49BC-9620-AB11D862FCA1}" type="pres">
      <dgm:prSet presAssocID="{88008AA2-8FC8-4313-9AC7-75623714EF44}" presName="rootConnector" presStyleLbl="node2" presStyleIdx="4" presStyleCnt="5"/>
      <dgm:spPr/>
      <dgm:t>
        <a:bodyPr/>
        <a:lstStyle/>
        <a:p>
          <a:endParaRPr lang="en-US"/>
        </a:p>
      </dgm:t>
    </dgm:pt>
    <dgm:pt modelId="{876713E9-5C5D-4C59-BFF7-7374A600242B}" type="pres">
      <dgm:prSet presAssocID="{88008AA2-8FC8-4313-9AC7-75623714EF44}" presName="hierChild4" presStyleCnt="0"/>
      <dgm:spPr/>
      <dgm:t>
        <a:bodyPr/>
        <a:lstStyle/>
        <a:p>
          <a:endParaRPr lang="en-US"/>
        </a:p>
      </dgm:t>
    </dgm:pt>
    <dgm:pt modelId="{153C0CFE-DAD4-4650-AB11-F67B8A7B5EF4}" type="pres">
      <dgm:prSet presAssocID="{C77942E3-DAFA-4FBF-A369-1EB8C26317E4}" presName="Name37" presStyleLbl="parChTrans1D3" presStyleIdx="4" presStyleCnt="5"/>
      <dgm:spPr>
        <a:custGeom>
          <a:avLst/>
          <a:gdLst/>
          <a:ahLst/>
          <a:cxnLst/>
          <a:rect l="0" t="0" r="0" b="0"/>
          <a:pathLst>
            <a:path>
              <a:moveTo>
                <a:pt x="0" y="0"/>
              </a:moveTo>
              <a:lnTo>
                <a:pt x="0" y="946276"/>
              </a:lnTo>
              <a:lnTo>
                <a:pt x="212959" y="946276"/>
              </a:lnTo>
            </a:path>
          </a:pathLst>
        </a:custGeom>
      </dgm:spPr>
      <dgm:t>
        <a:bodyPr/>
        <a:lstStyle/>
        <a:p>
          <a:endParaRPr lang="en-US"/>
        </a:p>
      </dgm:t>
    </dgm:pt>
    <dgm:pt modelId="{45D08E3F-EA1D-427F-89F0-43F195C33D57}" type="pres">
      <dgm:prSet presAssocID="{0C4EC901-14C9-4A23-9BA3-66BCABBA123B}" presName="hierRoot2" presStyleCnt="0">
        <dgm:presLayoutVars>
          <dgm:hierBranch val="init"/>
        </dgm:presLayoutVars>
      </dgm:prSet>
      <dgm:spPr/>
      <dgm:t>
        <a:bodyPr/>
        <a:lstStyle/>
        <a:p>
          <a:endParaRPr lang="en-US"/>
        </a:p>
      </dgm:t>
    </dgm:pt>
    <dgm:pt modelId="{9A03462C-F298-486F-B07D-BDF1FF1C2712}" type="pres">
      <dgm:prSet presAssocID="{0C4EC901-14C9-4A23-9BA3-66BCABBA123B}" presName="rootComposite" presStyleCnt="0"/>
      <dgm:spPr/>
      <dgm:t>
        <a:bodyPr/>
        <a:lstStyle/>
        <a:p>
          <a:endParaRPr lang="en-US"/>
        </a:p>
      </dgm:t>
    </dgm:pt>
    <dgm:pt modelId="{DF747DC0-928E-42F9-854E-4A97A90AF159}" type="pres">
      <dgm:prSet presAssocID="{0C4EC901-14C9-4A23-9BA3-66BCABBA123B}" presName="rootText" presStyleLbl="node3" presStyleIdx="4" presStyleCnt="5" custScaleX="138197" custScaleY="299603" custLinFactNeighborX="267" custLinFactNeighborY="13768">
        <dgm:presLayoutVars>
          <dgm:chPref val="3"/>
        </dgm:presLayoutVars>
      </dgm:prSet>
      <dgm:spPr>
        <a:prstGeom prst="rect">
          <a:avLst/>
        </a:prstGeom>
      </dgm:spPr>
      <dgm:t>
        <a:bodyPr/>
        <a:lstStyle/>
        <a:p>
          <a:endParaRPr lang="en-US"/>
        </a:p>
      </dgm:t>
    </dgm:pt>
    <dgm:pt modelId="{EF4645A4-317C-40FC-9180-EDEA8BC5FC35}" type="pres">
      <dgm:prSet presAssocID="{0C4EC901-14C9-4A23-9BA3-66BCABBA123B}" presName="rootConnector" presStyleLbl="node3" presStyleIdx="4" presStyleCnt="5"/>
      <dgm:spPr/>
      <dgm:t>
        <a:bodyPr/>
        <a:lstStyle/>
        <a:p>
          <a:endParaRPr lang="en-US"/>
        </a:p>
      </dgm:t>
    </dgm:pt>
    <dgm:pt modelId="{FC0B7941-D509-483E-A7F1-CB67E32405D4}" type="pres">
      <dgm:prSet presAssocID="{0C4EC901-14C9-4A23-9BA3-66BCABBA123B}" presName="hierChild4" presStyleCnt="0"/>
      <dgm:spPr/>
      <dgm:t>
        <a:bodyPr/>
        <a:lstStyle/>
        <a:p>
          <a:endParaRPr lang="en-US"/>
        </a:p>
      </dgm:t>
    </dgm:pt>
    <dgm:pt modelId="{B54B9CA6-4D4A-4141-9480-D6C016CA6CA1}" type="pres">
      <dgm:prSet presAssocID="{0C4EC901-14C9-4A23-9BA3-66BCABBA123B}" presName="hierChild5" presStyleCnt="0"/>
      <dgm:spPr/>
      <dgm:t>
        <a:bodyPr/>
        <a:lstStyle/>
        <a:p>
          <a:endParaRPr lang="en-US"/>
        </a:p>
      </dgm:t>
    </dgm:pt>
    <dgm:pt modelId="{1AA2BF7C-2987-4653-B2DE-6E4B362F31CF}" type="pres">
      <dgm:prSet presAssocID="{88008AA2-8FC8-4313-9AC7-75623714EF44}" presName="hierChild5" presStyleCnt="0"/>
      <dgm:spPr/>
      <dgm:t>
        <a:bodyPr/>
        <a:lstStyle/>
        <a:p>
          <a:endParaRPr lang="en-US"/>
        </a:p>
      </dgm:t>
    </dgm:pt>
    <dgm:pt modelId="{54084B15-6CDC-4445-AE67-5CF3FD601321}" type="pres">
      <dgm:prSet presAssocID="{1AD6F811-2B6A-4FDE-AD9A-80676AB6DFA1}" presName="hierChild3" presStyleCnt="0"/>
      <dgm:spPr/>
      <dgm:t>
        <a:bodyPr/>
        <a:lstStyle/>
        <a:p>
          <a:endParaRPr lang="en-US"/>
        </a:p>
      </dgm:t>
    </dgm:pt>
    <dgm:pt modelId="{E07BAF3D-848A-4F40-984B-EF23B2730C99}" type="pres">
      <dgm:prSet presAssocID="{10878FBE-9B17-484E-A2ED-8E42897A3E23}" presName="Name111" presStyleLbl="parChTrans1D2" presStyleIdx="5" presStyleCnt="7"/>
      <dgm:spPr>
        <a:custGeom>
          <a:avLst/>
          <a:gdLst/>
          <a:ahLst/>
          <a:cxnLst/>
          <a:rect l="0" t="0" r="0" b="0"/>
          <a:pathLst>
            <a:path>
              <a:moveTo>
                <a:pt x="70323" y="0"/>
              </a:moveTo>
              <a:lnTo>
                <a:pt x="70323" y="605147"/>
              </a:lnTo>
              <a:lnTo>
                <a:pt x="45720" y="605147"/>
              </a:lnTo>
            </a:path>
          </a:pathLst>
        </a:custGeom>
      </dgm:spPr>
      <dgm:t>
        <a:bodyPr/>
        <a:lstStyle/>
        <a:p>
          <a:endParaRPr lang="en-US"/>
        </a:p>
      </dgm:t>
    </dgm:pt>
    <dgm:pt modelId="{2B74EF63-7DAF-4AAF-B597-09B2E6C6E429}" type="pres">
      <dgm:prSet presAssocID="{916ABC79-1DBD-4B03-A050-C4089F9EFE04}" presName="hierRoot3" presStyleCnt="0">
        <dgm:presLayoutVars>
          <dgm:hierBranch val="init"/>
        </dgm:presLayoutVars>
      </dgm:prSet>
      <dgm:spPr/>
      <dgm:t>
        <a:bodyPr/>
        <a:lstStyle/>
        <a:p>
          <a:endParaRPr lang="en-US"/>
        </a:p>
      </dgm:t>
    </dgm:pt>
    <dgm:pt modelId="{989AD76D-7F9D-44B2-92F9-421452A64758}" type="pres">
      <dgm:prSet presAssocID="{916ABC79-1DBD-4B03-A050-C4089F9EFE04}" presName="rootComposite3" presStyleCnt="0"/>
      <dgm:spPr/>
      <dgm:t>
        <a:bodyPr/>
        <a:lstStyle/>
        <a:p>
          <a:endParaRPr lang="en-US"/>
        </a:p>
      </dgm:t>
    </dgm:pt>
    <dgm:pt modelId="{899071A9-B9AC-4D87-A821-7FDAC9C0E7B6}" type="pres">
      <dgm:prSet presAssocID="{916ABC79-1DBD-4B03-A050-C4089F9EFE04}" presName="rootText3" presStyleLbl="asst1" presStyleIdx="0" presStyleCnt="2" custScaleX="180843" custScaleY="153593" custLinFactNeighborX="-285" custLinFactNeighborY="-19474">
        <dgm:presLayoutVars>
          <dgm:chPref val="3"/>
        </dgm:presLayoutVars>
      </dgm:prSet>
      <dgm:spPr>
        <a:prstGeom prst="rect">
          <a:avLst/>
        </a:prstGeom>
      </dgm:spPr>
      <dgm:t>
        <a:bodyPr/>
        <a:lstStyle/>
        <a:p>
          <a:endParaRPr lang="en-US"/>
        </a:p>
      </dgm:t>
    </dgm:pt>
    <dgm:pt modelId="{2C88214C-6972-483F-85D9-46347C4EBBAE}" type="pres">
      <dgm:prSet presAssocID="{916ABC79-1DBD-4B03-A050-C4089F9EFE04}" presName="rootConnector3" presStyleLbl="asst1" presStyleIdx="0" presStyleCnt="2"/>
      <dgm:spPr/>
      <dgm:t>
        <a:bodyPr/>
        <a:lstStyle/>
        <a:p>
          <a:endParaRPr lang="en-US"/>
        </a:p>
      </dgm:t>
    </dgm:pt>
    <dgm:pt modelId="{FC1B19AB-3FE7-4028-8B87-0A23F3376593}" type="pres">
      <dgm:prSet presAssocID="{916ABC79-1DBD-4B03-A050-C4089F9EFE04}" presName="hierChild6" presStyleCnt="0"/>
      <dgm:spPr/>
      <dgm:t>
        <a:bodyPr/>
        <a:lstStyle/>
        <a:p>
          <a:endParaRPr lang="en-US"/>
        </a:p>
      </dgm:t>
    </dgm:pt>
    <dgm:pt modelId="{4718CA21-EDDF-4EB4-8201-6486B2F5494F}" type="pres">
      <dgm:prSet presAssocID="{916ABC79-1DBD-4B03-A050-C4089F9EFE04}" presName="hierChild7" presStyleCnt="0"/>
      <dgm:spPr/>
      <dgm:t>
        <a:bodyPr/>
        <a:lstStyle/>
        <a:p>
          <a:endParaRPr lang="en-US"/>
        </a:p>
      </dgm:t>
    </dgm:pt>
    <dgm:pt modelId="{FB51E6D1-C079-4879-8624-CED2FA8945D2}" type="pres">
      <dgm:prSet presAssocID="{AEC9D87C-01BE-4914-AC8D-E356C70CB45A}" presName="Name111" presStyleLbl="parChTrans1D2" presStyleIdx="6" presStyleCnt="7"/>
      <dgm:spPr>
        <a:custGeom>
          <a:avLst/>
          <a:gdLst/>
          <a:ahLst/>
          <a:cxnLst/>
          <a:rect l="0" t="0" r="0" b="0"/>
          <a:pathLst>
            <a:path>
              <a:moveTo>
                <a:pt x="0" y="0"/>
              </a:moveTo>
              <a:lnTo>
                <a:pt x="0" y="845436"/>
              </a:lnTo>
              <a:lnTo>
                <a:pt x="301743" y="845436"/>
              </a:lnTo>
            </a:path>
          </a:pathLst>
        </a:custGeom>
      </dgm:spPr>
      <dgm:t>
        <a:bodyPr/>
        <a:lstStyle/>
        <a:p>
          <a:endParaRPr lang="en-US"/>
        </a:p>
      </dgm:t>
    </dgm:pt>
    <dgm:pt modelId="{B1335A83-183F-417A-B97A-BA80416F30F6}" type="pres">
      <dgm:prSet presAssocID="{09EFD654-154F-4D1E-9CAC-436D9F310045}" presName="hierRoot3" presStyleCnt="0">
        <dgm:presLayoutVars>
          <dgm:hierBranch val="init"/>
        </dgm:presLayoutVars>
      </dgm:prSet>
      <dgm:spPr/>
      <dgm:t>
        <a:bodyPr/>
        <a:lstStyle/>
        <a:p>
          <a:endParaRPr lang="en-US"/>
        </a:p>
      </dgm:t>
    </dgm:pt>
    <dgm:pt modelId="{3A88E585-59F1-4BE5-A89C-D0A35BB05AE1}" type="pres">
      <dgm:prSet presAssocID="{09EFD654-154F-4D1E-9CAC-436D9F310045}" presName="rootComposite3" presStyleCnt="0"/>
      <dgm:spPr/>
      <dgm:t>
        <a:bodyPr/>
        <a:lstStyle/>
        <a:p>
          <a:endParaRPr lang="en-US"/>
        </a:p>
      </dgm:t>
    </dgm:pt>
    <dgm:pt modelId="{9CA9A2B4-AFE2-4EF8-9C73-62E5BFB9C5D1}" type="pres">
      <dgm:prSet presAssocID="{09EFD654-154F-4D1E-9CAC-436D9F310045}" presName="rootText3" presStyleLbl="asst1" presStyleIdx="1" presStyleCnt="2" custScaleX="229407" custScaleY="166542" custLinFactNeighborX="10231" custLinFactNeighborY="20462">
        <dgm:presLayoutVars>
          <dgm:chPref val="3"/>
        </dgm:presLayoutVars>
      </dgm:prSet>
      <dgm:spPr>
        <a:prstGeom prst="rect">
          <a:avLst/>
        </a:prstGeom>
      </dgm:spPr>
      <dgm:t>
        <a:bodyPr/>
        <a:lstStyle/>
        <a:p>
          <a:endParaRPr lang="en-US"/>
        </a:p>
      </dgm:t>
    </dgm:pt>
    <dgm:pt modelId="{3F14B75D-4C5B-47B6-883D-27836A0A5DB0}" type="pres">
      <dgm:prSet presAssocID="{09EFD654-154F-4D1E-9CAC-436D9F310045}" presName="rootConnector3" presStyleLbl="asst1" presStyleIdx="1" presStyleCnt="2"/>
      <dgm:spPr/>
      <dgm:t>
        <a:bodyPr/>
        <a:lstStyle/>
        <a:p>
          <a:endParaRPr lang="en-US"/>
        </a:p>
      </dgm:t>
    </dgm:pt>
    <dgm:pt modelId="{5B4B2CB9-7EAD-4764-859B-09FFA2AC9C6F}" type="pres">
      <dgm:prSet presAssocID="{09EFD654-154F-4D1E-9CAC-436D9F310045}" presName="hierChild6" presStyleCnt="0"/>
      <dgm:spPr/>
      <dgm:t>
        <a:bodyPr/>
        <a:lstStyle/>
        <a:p>
          <a:endParaRPr lang="en-US"/>
        </a:p>
      </dgm:t>
    </dgm:pt>
    <dgm:pt modelId="{973BD997-13D7-4681-90A9-7E08A39EE243}" type="pres">
      <dgm:prSet presAssocID="{09EFD654-154F-4D1E-9CAC-436D9F310045}" presName="hierChild7" presStyleCnt="0"/>
      <dgm:spPr/>
      <dgm:t>
        <a:bodyPr/>
        <a:lstStyle/>
        <a:p>
          <a:endParaRPr lang="en-US"/>
        </a:p>
      </dgm:t>
    </dgm:pt>
  </dgm:ptLst>
  <dgm:cxnLst>
    <dgm:cxn modelId="{CD2734A3-22CF-4CAC-BAD8-3CC2237DC575}" type="presOf" srcId="{34E6C630-80A1-4034-9715-FFF2ACE86AA6}" destId="{0D5074B7-E6C2-4C04-A2E7-67F06691DF2C}" srcOrd="0" destOrd="0" presId="urn:microsoft.com/office/officeart/2005/8/layout/orgChart1"/>
    <dgm:cxn modelId="{73EC1BF8-6D27-435E-9E12-C918A90A2916}" srcId="{1AD6F811-2B6A-4FDE-AD9A-80676AB6DFA1}" destId="{09EFD654-154F-4D1E-9CAC-436D9F310045}" srcOrd="1" destOrd="0" parTransId="{AEC9D87C-01BE-4914-AC8D-E356C70CB45A}" sibTransId="{8C7DB650-36B1-4BB4-AFFD-179D596A591E}"/>
    <dgm:cxn modelId="{7C13A859-A9E3-4083-870A-AECEBB6B5A91}" srcId="{FF68F9B3-E0B7-496F-BE44-4F9383C9B0FF}" destId="{1AD6F811-2B6A-4FDE-AD9A-80676AB6DFA1}" srcOrd="0" destOrd="0" parTransId="{9EB82A0F-A242-4A52-BEA9-6A3F4755FAC4}" sibTransId="{B6DED3CA-FCC3-41D4-8E46-41960F591E83}"/>
    <dgm:cxn modelId="{5EC574E9-D9DC-4E59-BA3D-E8C3CECB8946}" type="presOf" srcId="{4D101D50-EC86-4F9D-BBC5-EC87BC0916A6}" destId="{D6932EE6-F107-4D93-8DAE-17FDDEFCD30B}" srcOrd="0" destOrd="0" presId="urn:microsoft.com/office/officeart/2005/8/layout/orgChart1"/>
    <dgm:cxn modelId="{C55453C2-387A-4491-8459-018FCB8841B8}" type="presOf" srcId="{C1019C3F-FDD7-41DE-B9DD-D35A750A7D3E}" destId="{A0BF2610-2133-42E1-BF30-47193A893EB8}" srcOrd="0" destOrd="0" presId="urn:microsoft.com/office/officeart/2005/8/layout/orgChart1"/>
    <dgm:cxn modelId="{94554F7D-9306-4402-B75F-572E5704843E}" type="presOf" srcId="{00C499FC-F870-4F9F-820E-D6F82091E0F5}" destId="{83C2336E-E42F-4E86-AC3C-55BBCD4CFE3E}" srcOrd="0" destOrd="0" presId="urn:microsoft.com/office/officeart/2005/8/layout/orgChart1"/>
    <dgm:cxn modelId="{FD2824AB-9A85-4B91-A430-D113EF88D43C}" srcId="{C1019C3F-FDD7-41DE-B9DD-D35A750A7D3E}" destId="{14619BD7-9F36-4B5A-B28B-9264CCBE11C5}" srcOrd="0" destOrd="0" parTransId="{4D101D50-EC86-4F9D-BBC5-EC87BC0916A6}" sibTransId="{6108D060-4D19-4395-97AC-1923E53FDC0B}"/>
    <dgm:cxn modelId="{2518263B-A096-4713-9EF8-C6D03E9AD680}" type="presOf" srcId="{61169A47-9081-490D-97C8-7CDE2520D2D8}" destId="{2000D812-377E-456C-9784-F4970CA1CE45}" srcOrd="1" destOrd="0" presId="urn:microsoft.com/office/officeart/2005/8/layout/orgChart1"/>
    <dgm:cxn modelId="{92B2550D-B40F-459B-A17A-DF8CC51296AE}" type="presOf" srcId="{88008AA2-8FC8-4313-9AC7-75623714EF44}" destId="{3A81D705-320E-471B-ADFA-94AA31324C04}" srcOrd="0" destOrd="0" presId="urn:microsoft.com/office/officeart/2005/8/layout/orgChart1"/>
    <dgm:cxn modelId="{3E5BE178-9386-4DC4-A3A3-E703F473AF54}" type="presOf" srcId="{916ABC79-1DBD-4B03-A050-C4089F9EFE04}" destId="{899071A9-B9AC-4D87-A821-7FDAC9C0E7B6}" srcOrd="0" destOrd="0" presId="urn:microsoft.com/office/officeart/2005/8/layout/orgChart1"/>
    <dgm:cxn modelId="{0815A214-A850-4CE9-9BE8-2C16EBB79AFC}" type="presOf" srcId="{05099249-AA79-448F-B83F-8D780C2388E1}" destId="{CF4B5921-9E62-498E-8C51-7BAE21C1D860}" srcOrd="1" destOrd="0" presId="urn:microsoft.com/office/officeart/2005/8/layout/orgChart1"/>
    <dgm:cxn modelId="{C1CA41D4-599F-4271-A5C1-7F8AF2E30A16}" type="presOf" srcId="{14619BD7-9F36-4B5A-B28B-9264CCBE11C5}" destId="{515EF723-29C2-49B6-A9A8-80E7486E872A}" srcOrd="0" destOrd="0" presId="urn:microsoft.com/office/officeart/2005/8/layout/orgChart1"/>
    <dgm:cxn modelId="{DAAC442E-7AED-473B-8547-B171CF8CC1B4}" type="presOf" srcId="{802F1A25-8558-43ED-83D7-78244B9C1C2E}" destId="{B26800B6-DB62-4C15-95F3-FC47ACF84577}" srcOrd="0" destOrd="0" presId="urn:microsoft.com/office/officeart/2005/8/layout/orgChart1"/>
    <dgm:cxn modelId="{42F4ED83-9932-45F9-BE4F-80C04C94D76F}" type="presOf" srcId="{1AD6F811-2B6A-4FDE-AD9A-80676AB6DFA1}" destId="{298E3F32-AF5A-4362-9B0E-1A696BAB8AC5}" srcOrd="0" destOrd="0" presId="urn:microsoft.com/office/officeart/2005/8/layout/orgChart1"/>
    <dgm:cxn modelId="{169555D2-FFCF-444A-8235-15F6B54B89C4}" type="presOf" srcId="{0C4EC901-14C9-4A23-9BA3-66BCABBA123B}" destId="{EF4645A4-317C-40FC-9180-EDEA8BC5FC35}" srcOrd="1" destOrd="0" presId="urn:microsoft.com/office/officeart/2005/8/layout/orgChart1"/>
    <dgm:cxn modelId="{E1EC9F00-BA3F-4F10-A872-228E53BF314E}" type="presOf" srcId="{B3E1208B-92BB-4010-8DAE-D77564BB0E65}" destId="{C2D502EA-4B82-4ECB-9C1C-4B44641A31C0}" srcOrd="1" destOrd="0" presId="urn:microsoft.com/office/officeart/2005/8/layout/orgChart1"/>
    <dgm:cxn modelId="{905EF6F8-DA9A-4762-910E-2DC632212D6E}" srcId="{802F1A25-8558-43ED-83D7-78244B9C1C2E}" destId="{05099249-AA79-448F-B83F-8D780C2388E1}" srcOrd="0" destOrd="0" parTransId="{01698519-3384-48F0-826A-ED3248C41A81}" sibTransId="{D1C7D5D8-5EBD-4BC0-8F90-7275FE20140E}"/>
    <dgm:cxn modelId="{04583B17-79DB-4105-AB32-BDDAA75C9D57}" type="presOf" srcId="{C1019C3F-FDD7-41DE-B9DD-D35A750A7D3E}" destId="{D3180F7F-0E99-4FE7-B079-BA0A1FD9E25D}" srcOrd="1" destOrd="0" presId="urn:microsoft.com/office/officeart/2005/8/layout/orgChart1"/>
    <dgm:cxn modelId="{E1B623D8-793D-4E38-B651-44A16DC0519E}" type="presOf" srcId="{3055643B-625B-413F-B179-B70BDCBD7E41}" destId="{2768D4D9-C6E6-4F08-B42E-A15C90A1310E}" srcOrd="0" destOrd="0" presId="urn:microsoft.com/office/officeart/2005/8/layout/orgChart1"/>
    <dgm:cxn modelId="{4B0F9702-D5C9-4721-AF5F-3EA235C4F144}" type="presOf" srcId="{916ABC79-1DBD-4B03-A050-C4089F9EFE04}" destId="{2C88214C-6972-483F-85D9-46347C4EBBAE}" srcOrd="1" destOrd="0" presId="urn:microsoft.com/office/officeart/2005/8/layout/orgChart1"/>
    <dgm:cxn modelId="{42231135-D734-4E43-8B95-E0458AA3ED01}" type="presOf" srcId="{1CB83173-5F79-45D4-81F4-D3D984A916BB}" destId="{E79132B3-0FE4-4FF6-8ED8-9C8C454352F1}" srcOrd="0" destOrd="0" presId="urn:microsoft.com/office/officeart/2005/8/layout/orgChart1"/>
    <dgm:cxn modelId="{73134210-B91E-4363-B66E-C56F0CB27E4A}" srcId="{1AD6F811-2B6A-4FDE-AD9A-80676AB6DFA1}" destId="{61169A47-9081-490D-97C8-7CDE2520D2D8}" srcOrd="2" destOrd="0" parTransId="{00C499FC-F870-4F9F-820E-D6F82091E0F5}" sibTransId="{19EEB277-59B5-4256-8F8F-18D483FF26FE}"/>
    <dgm:cxn modelId="{B917AAE1-8388-40E1-A8C5-ED6F6C1B4818}" type="presOf" srcId="{3055643B-625B-413F-B179-B70BDCBD7E41}" destId="{1FBEB3EF-B33F-4D12-BD82-35ED435D89C6}" srcOrd="1" destOrd="0" presId="urn:microsoft.com/office/officeart/2005/8/layout/orgChart1"/>
    <dgm:cxn modelId="{DABF499F-3885-4A4F-AF3C-8906970B69F2}" srcId="{1AD6F811-2B6A-4FDE-AD9A-80676AB6DFA1}" destId="{88008AA2-8FC8-4313-9AC7-75623714EF44}" srcOrd="6" destOrd="0" parTransId="{B3BA16AD-E2B6-4CA8-9DFF-B16A3645F095}" sibTransId="{7BFB760F-0BBB-46B3-932E-10D4671390C5}"/>
    <dgm:cxn modelId="{106F9A56-C840-4C6B-9709-E8B1629C645A}" type="presOf" srcId="{88008AA2-8FC8-4313-9AC7-75623714EF44}" destId="{69663632-B290-49BC-9620-AB11D862FCA1}" srcOrd="1" destOrd="0" presId="urn:microsoft.com/office/officeart/2005/8/layout/orgChart1"/>
    <dgm:cxn modelId="{E456E0A2-9833-4C27-AF8C-462ADF705221}" type="presOf" srcId="{09EFD654-154F-4D1E-9CAC-436D9F310045}" destId="{3F14B75D-4C5B-47B6-883D-27836A0A5DB0}" srcOrd="1" destOrd="0" presId="urn:microsoft.com/office/officeart/2005/8/layout/orgChart1"/>
    <dgm:cxn modelId="{2DEF07EC-03A9-4329-9A1D-71C0CC5C4E0C}" type="presOf" srcId="{B3E1208B-92BB-4010-8DAE-D77564BB0E65}" destId="{81314C8B-BF56-4006-B4F8-08B0048091E8}" srcOrd="0" destOrd="0" presId="urn:microsoft.com/office/officeart/2005/8/layout/orgChart1"/>
    <dgm:cxn modelId="{75374FB1-F5C9-4C77-97B7-9D0D3EB4E305}" srcId="{1AD6F811-2B6A-4FDE-AD9A-80676AB6DFA1}" destId="{B3E1208B-92BB-4010-8DAE-D77564BB0E65}" srcOrd="3" destOrd="0" parTransId="{8435BD10-6097-49EB-8D92-26678263EA62}" sibTransId="{ECAF570F-8490-4173-88E9-EAC30679046D}"/>
    <dgm:cxn modelId="{A56FDCB7-59F0-4AF3-B9E2-F911DC7BCC31}" srcId="{1AD6F811-2B6A-4FDE-AD9A-80676AB6DFA1}" destId="{802F1A25-8558-43ED-83D7-78244B9C1C2E}" srcOrd="4" destOrd="0" parTransId="{63A5FB3D-EFC1-4A28-9939-3362586C08ED}" sibTransId="{20CE2E3A-1640-4676-B532-BD704D997824}"/>
    <dgm:cxn modelId="{3F4CE231-3CE0-4C44-BF64-032CED292092}" type="presOf" srcId="{AEC9D87C-01BE-4914-AC8D-E356C70CB45A}" destId="{FB51E6D1-C079-4879-8624-CED2FA8945D2}" srcOrd="0" destOrd="0" presId="urn:microsoft.com/office/officeart/2005/8/layout/orgChart1"/>
    <dgm:cxn modelId="{452001C0-B8C7-4F8F-BA00-6BD030691A16}" type="presOf" srcId="{D25F948B-BC2A-468B-AB71-F6E1006B045F}" destId="{60965C4D-CB95-4199-9683-41C534A9300C}" srcOrd="0" destOrd="0" presId="urn:microsoft.com/office/officeart/2005/8/layout/orgChart1"/>
    <dgm:cxn modelId="{EE486432-7B76-420A-BEE4-62EEC47FF65A}" type="presOf" srcId="{63A5FB3D-EFC1-4A28-9939-3362586C08ED}" destId="{CE07DF6F-5B12-4DCD-8FD7-85567DC22874}" srcOrd="0" destOrd="0" presId="urn:microsoft.com/office/officeart/2005/8/layout/orgChart1"/>
    <dgm:cxn modelId="{E2BFFB27-22C9-445D-AD32-CF1F8F09A14C}" srcId="{61169A47-9081-490D-97C8-7CDE2520D2D8}" destId="{3055643B-625B-413F-B179-B70BDCBD7E41}" srcOrd="0" destOrd="0" parTransId="{1CB83173-5F79-45D4-81F4-D3D984A916BB}" sibTransId="{469695ED-A238-4016-8872-591E519B041C}"/>
    <dgm:cxn modelId="{38D1AF78-2DC0-40B7-B139-3924A29EDD87}" type="presOf" srcId="{B3BA16AD-E2B6-4CA8-9DFF-B16A3645F095}" destId="{49235047-98FE-4F9F-B41A-8600AFE4F38B}" srcOrd="0" destOrd="0" presId="urn:microsoft.com/office/officeart/2005/8/layout/orgChart1"/>
    <dgm:cxn modelId="{980893A3-091C-4FC6-9DF0-E74896001EA7}" type="presOf" srcId="{0C4EC901-14C9-4A23-9BA3-66BCABBA123B}" destId="{DF747DC0-928E-42F9-854E-4A97A90AF159}" srcOrd="0" destOrd="0" presId="urn:microsoft.com/office/officeart/2005/8/layout/orgChart1"/>
    <dgm:cxn modelId="{2CD866E6-9B4C-4AAE-B6A2-F3D17E57507B}" type="presOf" srcId="{802F1A25-8558-43ED-83D7-78244B9C1C2E}" destId="{A720C82E-1372-4C72-AF90-CEB8AB5B1F35}" srcOrd="1" destOrd="0" presId="urn:microsoft.com/office/officeart/2005/8/layout/orgChart1"/>
    <dgm:cxn modelId="{1E50E9BF-D0CC-4FD6-B2BB-D6ABB3533716}" type="presOf" srcId="{C77942E3-DAFA-4FBF-A369-1EB8C26317E4}" destId="{153C0CFE-DAD4-4650-AB11-F67B8A7B5EF4}" srcOrd="0" destOrd="0" presId="urn:microsoft.com/office/officeart/2005/8/layout/orgChart1"/>
    <dgm:cxn modelId="{B3CDE1B1-86E6-4E63-8CC0-83F1EE0B0EF1}" type="presOf" srcId="{09EFD654-154F-4D1E-9CAC-436D9F310045}" destId="{9CA9A2B4-AFE2-4EF8-9C73-62E5BFB9C5D1}" srcOrd="0" destOrd="0" presId="urn:microsoft.com/office/officeart/2005/8/layout/orgChart1"/>
    <dgm:cxn modelId="{2FAACBC9-5439-45F9-B1FE-CE5D8BC1DEB4}" srcId="{B3E1208B-92BB-4010-8DAE-D77564BB0E65}" destId="{34E6C630-80A1-4034-9715-FFF2ACE86AA6}" srcOrd="0" destOrd="0" parTransId="{A9A0C0B1-723D-4EA4-8FAB-D6B749FF692E}" sibTransId="{DEAE516F-6C37-437C-8C36-35E266EA1A9A}"/>
    <dgm:cxn modelId="{77ED7E35-98EC-400B-88CA-BB0B1FA2BA0A}" type="presOf" srcId="{10878FBE-9B17-484E-A2ED-8E42897A3E23}" destId="{E07BAF3D-848A-4F40-984B-EF23B2730C99}" srcOrd="0" destOrd="0" presId="urn:microsoft.com/office/officeart/2005/8/layout/orgChart1"/>
    <dgm:cxn modelId="{9F20084A-C15F-4544-913D-A70FB35BD290}" type="presOf" srcId="{05099249-AA79-448F-B83F-8D780C2388E1}" destId="{DB43A645-7BBA-45AB-A2EE-252C633FFF76}" srcOrd="0" destOrd="0" presId="urn:microsoft.com/office/officeart/2005/8/layout/orgChart1"/>
    <dgm:cxn modelId="{2CC5528C-17A6-4F9A-B4BF-45E8BCBD8159}" type="presOf" srcId="{1AD6F811-2B6A-4FDE-AD9A-80676AB6DFA1}" destId="{D4E85B95-C55D-4632-AAA0-2832752CAB2C}" srcOrd="1" destOrd="0" presId="urn:microsoft.com/office/officeart/2005/8/layout/orgChart1"/>
    <dgm:cxn modelId="{E2764FB1-578A-47AB-8C66-949B390D3431}" type="presOf" srcId="{01698519-3384-48F0-826A-ED3248C41A81}" destId="{A0B3C4BF-C892-4504-9C6A-FBFC721A46F7}" srcOrd="0" destOrd="0" presId="urn:microsoft.com/office/officeart/2005/8/layout/orgChart1"/>
    <dgm:cxn modelId="{74415836-D698-4FF8-A426-A22D04AFB2BC}" srcId="{1AD6F811-2B6A-4FDE-AD9A-80676AB6DFA1}" destId="{C1019C3F-FDD7-41DE-B9DD-D35A750A7D3E}" srcOrd="5" destOrd="0" parTransId="{D25F948B-BC2A-468B-AB71-F6E1006B045F}" sibTransId="{CA84A421-391A-431E-8163-C23D6B7C9F6C}"/>
    <dgm:cxn modelId="{C897B22F-2A8E-40C2-AD4F-98C07C339AE7}" type="presOf" srcId="{34E6C630-80A1-4034-9715-FFF2ACE86AA6}" destId="{CF1A3799-3A2C-4C7D-8E52-A4A0B02FB86E}" srcOrd="1" destOrd="0" presId="urn:microsoft.com/office/officeart/2005/8/layout/orgChart1"/>
    <dgm:cxn modelId="{85CAC482-81C6-4FB7-BC60-88E5D2E145A9}" type="presOf" srcId="{A9A0C0B1-723D-4EA4-8FAB-D6B749FF692E}" destId="{6457456F-2D02-4735-97C1-F6949B68C2A7}" srcOrd="0" destOrd="0" presId="urn:microsoft.com/office/officeart/2005/8/layout/orgChart1"/>
    <dgm:cxn modelId="{AE0272B1-A37D-480F-91F9-E65F5A339B2F}" srcId="{88008AA2-8FC8-4313-9AC7-75623714EF44}" destId="{0C4EC901-14C9-4A23-9BA3-66BCABBA123B}" srcOrd="0" destOrd="0" parTransId="{C77942E3-DAFA-4FBF-A369-1EB8C26317E4}" sibTransId="{D5C18E9D-4107-4DB7-964A-D9981FBB495B}"/>
    <dgm:cxn modelId="{45767A47-128B-4CBC-AB4A-8A5AFB068DD9}" type="presOf" srcId="{61169A47-9081-490D-97C8-7CDE2520D2D8}" destId="{2E1A4906-2778-457C-BEA7-A298E1D54E5D}" srcOrd="0" destOrd="0" presId="urn:microsoft.com/office/officeart/2005/8/layout/orgChart1"/>
    <dgm:cxn modelId="{9D7B8477-B307-4B02-B09C-9E21BD9F2786}" type="presOf" srcId="{8435BD10-6097-49EB-8D92-26678263EA62}" destId="{C6E46974-7677-4B66-B9AF-7CA6A43EBBEB}" srcOrd="0" destOrd="0" presId="urn:microsoft.com/office/officeart/2005/8/layout/orgChart1"/>
    <dgm:cxn modelId="{38AC7859-3222-4616-9782-0A7DE05DB944}" type="presOf" srcId="{FF68F9B3-E0B7-496F-BE44-4F9383C9B0FF}" destId="{694C365D-ADF7-4532-80D4-57A49DE55CF9}" srcOrd="0" destOrd="0" presId="urn:microsoft.com/office/officeart/2005/8/layout/orgChart1"/>
    <dgm:cxn modelId="{6C49438B-2520-4A48-87D7-B1D0F8D3922A}" srcId="{1AD6F811-2B6A-4FDE-AD9A-80676AB6DFA1}" destId="{916ABC79-1DBD-4B03-A050-C4089F9EFE04}" srcOrd="0" destOrd="0" parTransId="{10878FBE-9B17-484E-A2ED-8E42897A3E23}" sibTransId="{F8AB6397-DE37-467E-A38B-5672D2364209}"/>
    <dgm:cxn modelId="{3B9ED1AB-9555-4811-9360-BCE0BC900C3B}" type="presOf" srcId="{14619BD7-9F36-4B5A-B28B-9264CCBE11C5}" destId="{02EB897F-96B0-4DE7-A862-C4A5A76C2FE7}" srcOrd="1" destOrd="0" presId="urn:microsoft.com/office/officeart/2005/8/layout/orgChart1"/>
    <dgm:cxn modelId="{75A8B039-D4D7-4EC1-8B49-6344E747A7F8}" type="presParOf" srcId="{694C365D-ADF7-4532-80D4-57A49DE55CF9}" destId="{DC456228-CFEC-45FA-B7C7-23B2C2026B0E}" srcOrd="0" destOrd="0" presId="urn:microsoft.com/office/officeart/2005/8/layout/orgChart1"/>
    <dgm:cxn modelId="{EE9E3340-2560-4676-8DFF-6BC069F1D5F7}" type="presParOf" srcId="{DC456228-CFEC-45FA-B7C7-23B2C2026B0E}" destId="{ECE023AC-EA5F-460A-9F9E-04C7526258FB}" srcOrd="0" destOrd="0" presId="urn:microsoft.com/office/officeart/2005/8/layout/orgChart1"/>
    <dgm:cxn modelId="{F349407B-BEED-4B13-9416-63C8423C97CF}" type="presParOf" srcId="{ECE023AC-EA5F-460A-9F9E-04C7526258FB}" destId="{298E3F32-AF5A-4362-9B0E-1A696BAB8AC5}" srcOrd="0" destOrd="0" presId="urn:microsoft.com/office/officeart/2005/8/layout/orgChart1"/>
    <dgm:cxn modelId="{243F16CC-C438-40C5-9B91-A9564EC032D8}" type="presParOf" srcId="{ECE023AC-EA5F-460A-9F9E-04C7526258FB}" destId="{D4E85B95-C55D-4632-AAA0-2832752CAB2C}" srcOrd="1" destOrd="0" presId="urn:microsoft.com/office/officeart/2005/8/layout/orgChart1"/>
    <dgm:cxn modelId="{05E1F803-C6C3-4D1E-BA08-7B9715BD35CB}" type="presParOf" srcId="{DC456228-CFEC-45FA-B7C7-23B2C2026B0E}" destId="{548696F5-950E-4A6F-A7AF-68E28E4E3F9B}" srcOrd="1" destOrd="0" presId="urn:microsoft.com/office/officeart/2005/8/layout/orgChart1"/>
    <dgm:cxn modelId="{BFF0428E-DAB4-47CD-8B8C-B088FF06923E}" type="presParOf" srcId="{548696F5-950E-4A6F-A7AF-68E28E4E3F9B}" destId="{83C2336E-E42F-4E86-AC3C-55BBCD4CFE3E}" srcOrd="0" destOrd="0" presId="urn:microsoft.com/office/officeart/2005/8/layout/orgChart1"/>
    <dgm:cxn modelId="{44E9BC78-FE85-4551-89BC-FCC5A71CF32A}" type="presParOf" srcId="{548696F5-950E-4A6F-A7AF-68E28E4E3F9B}" destId="{90D1383F-3FA9-4729-95C1-0EA66F4065DC}" srcOrd="1" destOrd="0" presId="urn:microsoft.com/office/officeart/2005/8/layout/orgChart1"/>
    <dgm:cxn modelId="{26319770-536C-4379-AACA-7C15C1646D49}" type="presParOf" srcId="{90D1383F-3FA9-4729-95C1-0EA66F4065DC}" destId="{B135E918-7226-4B97-A9AA-F0BE721D1BCD}" srcOrd="0" destOrd="0" presId="urn:microsoft.com/office/officeart/2005/8/layout/orgChart1"/>
    <dgm:cxn modelId="{BB77ECC4-AF53-4B3D-8EFB-B058D3481791}" type="presParOf" srcId="{B135E918-7226-4B97-A9AA-F0BE721D1BCD}" destId="{2E1A4906-2778-457C-BEA7-A298E1D54E5D}" srcOrd="0" destOrd="0" presId="urn:microsoft.com/office/officeart/2005/8/layout/orgChart1"/>
    <dgm:cxn modelId="{3B7A4C19-9944-499F-B92F-EF5733C5BE8A}" type="presParOf" srcId="{B135E918-7226-4B97-A9AA-F0BE721D1BCD}" destId="{2000D812-377E-456C-9784-F4970CA1CE45}" srcOrd="1" destOrd="0" presId="urn:microsoft.com/office/officeart/2005/8/layout/orgChart1"/>
    <dgm:cxn modelId="{1DE044BE-DD25-4647-BB46-B860937466BB}" type="presParOf" srcId="{90D1383F-3FA9-4729-95C1-0EA66F4065DC}" destId="{A798B067-A508-42F0-BA40-D968990662BC}" srcOrd="1" destOrd="0" presId="urn:microsoft.com/office/officeart/2005/8/layout/orgChart1"/>
    <dgm:cxn modelId="{5C390050-F135-4C5F-AD22-BA985FF121DC}" type="presParOf" srcId="{A798B067-A508-42F0-BA40-D968990662BC}" destId="{E79132B3-0FE4-4FF6-8ED8-9C8C454352F1}" srcOrd="0" destOrd="0" presId="urn:microsoft.com/office/officeart/2005/8/layout/orgChart1"/>
    <dgm:cxn modelId="{6AA7C17E-FBB8-49D4-8025-2302F9B42AF2}" type="presParOf" srcId="{A798B067-A508-42F0-BA40-D968990662BC}" destId="{17CB9BA1-63EE-408D-878E-B9F65E5E3525}" srcOrd="1" destOrd="0" presId="urn:microsoft.com/office/officeart/2005/8/layout/orgChart1"/>
    <dgm:cxn modelId="{4D4DC2A6-8470-41C9-870D-7AB36949BF36}" type="presParOf" srcId="{17CB9BA1-63EE-408D-878E-B9F65E5E3525}" destId="{AD49E61B-3D76-4DC8-91A1-953B3F00FDEA}" srcOrd="0" destOrd="0" presId="urn:microsoft.com/office/officeart/2005/8/layout/orgChart1"/>
    <dgm:cxn modelId="{87FB0FE1-26F9-4B75-89BD-0751BCC35260}" type="presParOf" srcId="{AD49E61B-3D76-4DC8-91A1-953B3F00FDEA}" destId="{2768D4D9-C6E6-4F08-B42E-A15C90A1310E}" srcOrd="0" destOrd="0" presId="urn:microsoft.com/office/officeart/2005/8/layout/orgChart1"/>
    <dgm:cxn modelId="{BC9A4A6B-BAD1-4949-B92B-811476015069}" type="presParOf" srcId="{AD49E61B-3D76-4DC8-91A1-953B3F00FDEA}" destId="{1FBEB3EF-B33F-4D12-BD82-35ED435D89C6}" srcOrd="1" destOrd="0" presId="urn:microsoft.com/office/officeart/2005/8/layout/orgChart1"/>
    <dgm:cxn modelId="{F4690227-AD07-4D1B-A3D8-253C51AC8A0C}" type="presParOf" srcId="{17CB9BA1-63EE-408D-878E-B9F65E5E3525}" destId="{42414B65-8FB9-405E-917B-24CAE48F6A9C}" srcOrd="1" destOrd="0" presId="urn:microsoft.com/office/officeart/2005/8/layout/orgChart1"/>
    <dgm:cxn modelId="{6F483997-DA46-44F5-B609-8980BF692738}" type="presParOf" srcId="{17CB9BA1-63EE-408D-878E-B9F65E5E3525}" destId="{A37CB91E-05D1-48CF-B720-4E8B79E0A7FD}" srcOrd="2" destOrd="0" presId="urn:microsoft.com/office/officeart/2005/8/layout/orgChart1"/>
    <dgm:cxn modelId="{3108E6CF-C6D6-4B3C-89B6-9ABB950A4CF4}" type="presParOf" srcId="{90D1383F-3FA9-4729-95C1-0EA66F4065DC}" destId="{3B065AF3-C641-4BEA-94FF-386A487D71AD}" srcOrd="2" destOrd="0" presId="urn:microsoft.com/office/officeart/2005/8/layout/orgChart1"/>
    <dgm:cxn modelId="{050FD0AF-E4E6-4ACB-9EF1-00A4E6EC626C}" type="presParOf" srcId="{548696F5-950E-4A6F-A7AF-68E28E4E3F9B}" destId="{C6E46974-7677-4B66-B9AF-7CA6A43EBBEB}" srcOrd="2" destOrd="0" presId="urn:microsoft.com/office/officeart/2005/8/layout/orgChart1"/>
    <dgm:cxn modelId="{80ACB16F-F242-4C38-8D9E-43A78E174195}" type="presParOf" srcId="{548696F5-950E-4A6F-A7AF-68E28E4E3F9B}" destId="{50904605-7635-415B-B7B6-B4F5FE694D05}" srcOrd="3" destOrd="0" presId="urn:microsoft.com/office/officeart/2005/8/layout/orgChart1"/>
    <dgm:cxn modelId="{3FF90EBD-FD14-4BB4-BD83-E3D2633A70DF}" type="presParOf" srcId="{50904605-7635-415B-B7B6-B4F5FE694D05}" destId="{1645D81C-57AC-4D67-9CFE-79DE88151E49}" srcOrd="0" destOrd="0" presId="urn:microsoft.com/office/officeart/2005/8/layout/orgChart1"/>
    <dgm:cxn modelId="{4C800101-1622-4930-A5F4-41CFDEE8AE99}" type="presParOf" srcId="{1645D81C-57AC-4D67-9CFE-79DE88151E49}" destId="{81314C8B-BF56-4006-B4F8-08B0048091E8}" srcOrd="0" destOrd="0" presId="urn:microsoft.com/office/officeart/2005/8/layout/orgChart1"/>
    <dgm:cxn modelId="{CB93892A-1F94-4E77-8F0F-62B6AD8E6CD4}" type="presParOf" srcId="{1645D81C-57AC-4D67-9CFE-79DE88151E49}" destId="{C2D502EA-4B82-4ECB-9C1C-4B44641A31C0}" srcOrd="1" destOrd="0" presId="urn:microsoft.com/office/officeart/2005/8/layout/orgChart1"/>
    <dgm:cxn modelId="{EC51F9F7-833F-4411-9D7C-56F17104004D}" type="presParOf" srcId="{50904605-7635-415B-B7B6-B4F5FE694D05}" destId="{F8C8E2AD-18B3-4F34-BEC8-5F154DC70ADE}" srcOrd="1" destOrd="0" presId="urn:microsoft.com/office/officeart/2005/8/layout/orgChart1"/>
    <dgm:cxn modelId="{A0A5B1EC-857E-46E3-A17B-0B40F548B7A1}" type="presParOf" srcId="{F8C8E2AD-18B3-4F34-BEC8-5F154DC70ADE}" destId="{6457456F-2D02-4735-97C1-F6949B68C2A7}" srcOrd="0" destOrd="0" presId="urn:microsoft.com/office/officeart/2005/8/layout/orgChart1"/>
    <dgm:cxn modelId="{16A901AE-DE9A-44EA-91BC-4DBC01942FB5}" type="presParOf" srcId="{F8C8E2AD-18B3-4F34-BEC8-5F154DC70ADE}" destId="{457C890B-A1FD-4DA7-B6EB-8AFED29D9EEE}" srcOrd="1" destOrd="0" presId="urn:microsoft.com/office/officeart/2005/8/layout/orgChart1"/>
    <dgm:cxn modelId="{05FA211E-6BD0-45D7-B0BC-A7A96873E215}" type="presParOf" srcId="{457C890B-A1FD-4DA7-B6EB-8AFED29D9EEE}" destId="{3A7DC4A9-C5FA-440B-86AE-2B260B3B2B96}" srcOrd="0" destOrd="0" presId="urn:microsoft.com/office/officeart/2005/8/layout/orgChart1"/>
    <dgm:cxn modelId="{5E3885C5-8A05-488C-953D-B2A0FBDF05A8}" type="presParOf" srcId="{3A7DC4A9-C5FA-440B-86AE-2B260B3B2B96}" destId="{0D5074B7-E6C2-4C04-A2E7-67F06691DF2C}" srcOrd="0" destOrd="0" presId="urn:microsoft.com/office/officeart/2005/8/layout/orgChart1"/>
    <dgm:cxn modelId="{B9AD0388-E2AA-45DC-AB66-9FE29B463EDB}" type="presParOf" srcId="{3A7DC4A9-C5FA-440B-86AE-2B260B3B2B96}" destId="{CF1A3799-3A2C-4C7D-8E52-A4A0B02FB86E}" srcOrd="1" destOrd="0" presId="urn:microsoft.com/office/officeart/2005/8/layout/orgChart1"/>
    <dgm:cxn modelId="{83B811A1-EFEE-4F96-BBC4-23F359A8B559}" type="presParOf" srcId="{457C890B-A1FD-4DA7-B6EB-8AFED29D9EEE}" destId="{DEEFC1C5-3F57-48BF-8D2C-04CF58924E09}" srcOrd="1" destOrd="0" presId="urn:microsoft.com/office/officeart/2005/8/layout/orgChart1"/>
    <dgm:cxn modelId="{0591F80C-AAEC-4F6D-BF07-5CFDC74161CD}" type="presParOf" srcId="{457C890B-A1FD-4DA7-B6EB-8AFED29D9EEE}" destId="{23DDA1A1-E488-421A-8DC0-292D184AC841}" srcOrd="2" destOrd="0" presId="urn:microsoft.com/office/officeart/2005/8/layout/orgChart1"/>
    <dgm:cxn modelId="{412266EF-95BA-45CD-A9BC-3D0447527C15}" type="presParOf" srcId="{50904605-7635-415B-B7B6-B4F5FE694D05}" destId="{9A3D37D6-4072-45C0-B9D9-EEA50FAB22D0}" srcOrd="2" destOrd="0" presId="urn:microsoft.com/office/officeart/2005/8/layout/orgChart1"/>
    <dgm:cxn modelId="{553078BD-D5CD-4CF4-998E-FBE901ADCDE3}" type="presParOf" srcId="{548696F5-950E-4A6F-A7AF-68E28E4E3F9B}" destId="{CE07DF6F-5B12-4DCD-8FD7-85567DC22874}" srcOrd="4" destOrd="0" presId="urn:microsoft.com/office/officeart/2005/8/layout/orgChart1"/>
    <dgm:cxn modelId="{EFC674D5-2162-47DF-8C75-4CD284E090C7}" type="presParOf" srcId="{548696F5-950E-4A6F-A7AF-68E28E4E3F9B}" destId="{CE1F333D-5D51-4668-BA4F-392D7BDD6FDB}" srcOrd="5" destOrd="0" presId="urn:microsoft.com/office/officeart/2005/8/layout/orgChart1"/>
    <dgm:cxn modelId="{FA255992-FCE6-4F47-BD48-406111B4D3AA}" type="presParOf" srcId="{CE1F333D-5D51-4668-BA4F-392D7BDD6FDB}" destId="{5E79665D-E3F8-4A29-B0B2-AE4479BEDACE}" srcOrd="0" destOrd="0" presId="urn:microsoft.com/office/officeart/2005/8/layout/orgChart1"/>
    <dgm:cxn modelId="{97C16489-B8ED-4419-B9D0-9BBFF78345F4}" type="presParOf" srcId="{5E79665D-E3F8-4A29-B0B2-AE4479BEDACE}" destId="{B26800B6-DB62-4C15-95F3-FC47ACF84577}" srcOrd="0" destOrd="0" presId="urn:microsoft.com/office/officeart/2005/8/layout/orgChart1"/>
    <dgm:cxn modelId="{787269CD-A992-4F8E-92D8-3B83D874732E}" type="presParOf" srcId="{5E79665D-E3F8-4A29-B0B2-AE4479BEDACE}" destId="{A720C82E-1372-4C72-AF90-CEB8AB5B1F35}" srcOrd="1" destOrd="0" presId="urn:microsoft.com/office/officeart/2005/8/layout/orgChart1"/>
    <dgm:cxn modelId="{7C903BC7-48F1-4DC4-84BB-38F38E68C58C}" type="presParOf" srcId="{CE1F333D-5D51-4668-BA4F-392D7BDD6FDB}" destId="{CD31BD32-75A2-4E1A-8605-8ECDB2A3BCC5}" srcOrd="1" destOrd="0" presId="urn:microsoft.com/office/officeart/2005/8/layout/orgChart1"/>
    <dgm:cxn modelId="{3E5D6389-CF92-4011-808A-70F66C099181}" type="presParOf" srcId="{CD31BD32-75A2-4E1A-8605-8ECDB2A3BCC5}" destId="{A0B3C4BF-C892-4504-9C6A-FBFC721A46F7}" srcOrd="0" destOrd="0" presId="urn:microsoft.com/office/officeart/2005/8/layout/orgChart1"/>
    <dgm:cxn modelId="{74239651-DFD2-4243-B16B-6A045F8490B3}" type="presParOf" srcId="{CD31BD32-75A2-4E1A-8605-8ECDB2A3BCC5}" destId="{37027BB3-1366-4545-ACF0-D77B69F39DED}" srcOrd="1" destOrd="0" presId="urn:microsoft.com/office/officeart/2005/8/layout/orgChart1"/>
    <dgm:cxn modelId="{31DFACC0-2327-4223-BF31-EB0B9D1A3BB8}" type="presParOf" srcId="{37027BB3-1366-4545-ACF0-D77B69F39DED}" destId="{167151A5-ECAE-400A-BCA9-7DFB55D2F1AB}" srcOrd="0" destOrd="0" presId="urn:microsoft.com/office/officeart/2005/8/layout/orgChart1"/>
    <dgm:cxn modelId="{F406600D-AD9E-44D2-9A49-0427567D57B8}" type="presParOf" srcId="{167151A5-ECAE-400A-BCA9-7DFB55D2F1AB}" destId="{DB43A645-7BBA-45AB-A2EE-252C633FFF76}" srcOrd="0" destOrd="0" presId="urn:microsoft.com/office/officeart/2005/8/layout/orgChart1"/>
    <dgm:cxn modelId="{0FD84E8C-DD41-44B8-B899-C5E6787F9585}" type="presParOf" srcId="{167151A5-ECAE-400A-BCA9-7DFB55D2F1AB}" destId="{CF4B5921-9E62-498E-8C51-7BAE21C1D860}" srcOrd="1" destOrd="0" presId="urn:microsoft.com/office/officeart/2005/8/layout/orgChart1"/>
    <dgm:cxn modelId="{EA18203D-09E7-40EB-AB16-E9A34BFEB973}" type="presParOf" srcId="{37027BB3-1366-4545-ACF0-D77B69F39DED}" destId="{6D9BF378-7DA9-4BF1-BF03-B418FD0D5C00}" srcOrd="1" destOrd="0" presId="urn:microsoft.com/office/officeart/2005/8/layout/orgChart1"/>
    <dgm:cxn modelId="{A62E418C-0981-4951-80C3-764C20C2A1EB}" type="presParOf" srcId="{37027BB3-1366-4545-ACF0-D77B69F39DED}" destId="{78D7A1CE-6292-48DD-9D45-7BA52EA9999C}" srcOrd="2" destOrd="0" presId="urn:microsoft.com/office/officeart/2005/8/layout/orgChart1"/>
    <dgm:cxn modelId="{CE14FB34-8631-40BA-90D2-9EF47DC104C1}" type="presParOf" srcId="{CE1F333D-5D51-4668-BA4F-392D7BDD6FDB}" destId="{844D4661-7BB4-469F-9965-F2212F90BC01}" srcOrd="2" destOrd="0" presId="urn:microsoft.com/office/officeart/2005/8/layout/orgChart1"/>
    <dgm:cxn modelId="{95B38D00-8CAC-4CBA-85D9-7C6E43560905}" type="presParOf" srcId="{548696F5-950E-4A6F-A7AF-68E28E4E3F9B}" destId="{60965C4D-CB95-4199-9683-41C534A9300C}" srcOrd="6" destOrd="0" presId="urn:microsoft.com/office/officeart/2005/8/layout/orgChart1"/>
    <dgm:cxn modelId="{CFB54D4B-6D53-4DD3-87B2-CACAD80239F9}" type="presParOf" srcId="{548696F5-950E-4A6F-A7AF-68E28E4E3F9B}" destId="{F11236F3-8E0F-4C4F-A8D0-0DF006F705B8}" srcOrd="7" destOrd="0" presId="urn:microsoft.com/office/officeart/2005/8/layout/orgChart1"/>
    <dgm:cxn modelId="{25E07141-F0FA-464C-832B-00C51184CC3D}" type="presParOf" srcId="{F11236F3-8E0F-4C4F-A8D0-0DF006F705B8}" destId="{4F356AF5-4791-4C89-A244-C6353EFB5FFC}" srcOrd="0" destOrd="0" presId="urn:microsoft.com/office/officeart/2005/8/layout/orgChart1"/>
    <dgm:cxn modelId="{63252E7B-642D-49CE-A2F0-47B73266C685}" type="presParOf" srcId="{4F356AF5-4791-4C89-A244-C6353EFB5FFC}" destId="{A0BF2610-2133-42E1-BF30-47193A893EB8}" srcOrd="0" destOrd="0" presId="urn:microsoft.com/office/officeart/2005/8/layout/orgChart1"/>
    <dgm:cxn modelId="{079BCEDB-D8B1-44C8-9226-8BBCB59EE345}" type="presParOf" srcId="{4F356AF5-4791-4C89-A244-C6353EFB5FFC}" destId="{D3180F7F-0E99-4FE7-B079-BA0A1FD9E25D}" srcOrd="1" destOrd="0" presId="urn:microsoft.com/office/officeart/2005/8/layout/orgChart1"/>
    <dgm:cxn modelId="{33B0B88B-2859-4142-8931-365EA5D39C40}" type="presParOf" srcId="{F11236F3-8E0F-4C4F-A8D0-0DF006F705B8}" destId="{D3AEA6C3-B0E8-4EF5-B146-E67000F05927}" srcOrd="1" destOrd="0" presId="urn:microsoft.com/office/officeart/2005/8/layout/orgChart1"/>
    <dgm:cxn modelId="{35256F60-4421-4E08-AD0F-2DCE9640359A}" type="presParOf" srcId="{D3AEA6C3-B0E8-4EF5-B146-E67000F05927}" destId="{D6932EE6-F107-4D93-8DAE-17FDDEFCD30B}" srcOrd="0" destOrd="0" presId="urn:microsoft.com/office/officeart/2005/8/layout/orgChart1"/>
    <dgm:cxn modelId="{0D50A6ED-F5BE-45D4-BB12-FB7FBA930028}" type="presParOf" srcId="{D3AEA6C3-B0E8-4EF5-B146-E67000F05927}" destId="{2B933151-4A8B-46C2-851F-7E99350F1F19}" srcOrd="1" destOrd="0" presId="urn:microsoft.com/office/officeart/2005/8/layout/orgChart1"/>
    <dgm:cxn modelId="{3F0D7D6F-510A-4ED8-A64F-A3B8FD6307C5}" type="presParOf" srcId="{2B933151-4A8B-46C2-851F-7E99350F1F19}" destId="{CA1A7734-4678-485B-90AD-A5FD3E6EACA1}" srcOrd="0" destOrd="0" presId="urn:microsoft.com/office/officeart/2005/8/layout/orgChart1"/>
    <dgm:cxn modelId="{F1571525-C598-42B3-9D28-04CE57DBFD8F}" type="presParOf" srcId="{CA1A7734-4678-485B-90AD-A5FD3E6EACA1}" destId="{515EF723-29C2-49B6-A9A8-80E7486E872A}" srcOrd="0" destOrd="0" presId="urn:microsoft.com/office/officeart/2005/8/layout/orgChart1"/>
    <dgm:cxn modelId="{C93F11AF-5E37-40C4-B383-70AC1F63D0A6}" type="presParOf" srcId="{CA1A7734-4678-485B-90AD-A5FD3E6EACA1}" destId="{02EB897F-96B0-4DE7-A862-C4A5A76C2FE7}" srcOrd="1" destOrd="0" presId="urn:microsoft.com/office/officeart/2005/8/layout/orgChart1"/>
    <dgm:cxn modelId="{FCE3DAE0-2198-494E-A3E8-F46A783047BE}" type="presParOf" srcId="{2B933151-4A8B-46C2-851F-7E99350F1F19}" destId="{B379A1A3-3A2F-4226-8DFD-B8C53D5A15ED}" srcOrd="1" destOrd="0" presId="urn:microsoft.com/office/officeart/2005/8/layout/orgChart1"/>
    <dgm:cxn modelId="{BC4710E5-EBA5-4679-9924-8F817DDA7B88}" type="presParOf" srcId="{2B933151-4A8B-46C2-851F-7E99350F1F19}" destId="{B4CF57EF-3DF0-44DE-B1B0-40A621EC2A21}" srcOrd="2" destOrd="0" presId="urn:microsoft.com/office/officeart/2005/8/layout/orgChart1"/>
    <dgm:cxn modelId="{06D1EDC2-C71E-43C2-AC76-A2E7E153AE53}" type="presParOf" srcId="{F11236F3-8E0F-4C4F-A8D0-0DF006F705B8}" destId="{F0AF7366-08B9-4F51-8475-397EF00B0240}" srcOrd="2" destOrd="0" presId="urn:microsoft.com/office/officeart/2005/8/layout/orgChart1"/>
    <dgm:cxn modelId="{8E45EEFC-134B-445F-9329-E58FF75F10EB}" type="presParOf" srcId="{548696F5-950E-4A6F-A7AF-68E28E4E3F9B}" destId="{49235047-98FE-4F9F-B41A-8600AFE4F38B}" srcOrd="8" destOrd="0" presId="urn:microsoft.com/office/officeart/2005/8/layout/orgChart1"/>
    <dgm:cxn modelId="{A4758E00-FE8E-4DF7-8932-85600EB03118}" type="presParOf" srcId="{548696F5-950E-4A6F-A7AF-68E28E4E3F9B}" destId="{1E9E7A5E-5930-4C5C-90B0-A7499562ED2F}" srcOrd="9" destOrd="0" presId="urn:microsoft.com/office/officeart/2005/8/layout/orgChart1"/>
    <dgm:cxn modelId="{297D95DC-815B-4E5D-AD19-7FA27E938D83}" type="presParOf" srcId="{1E9E7A5E-5930-4C5C-90B0-A7499562ED2F}" destId="{E0F049A2-1B8D-40E9-AABB-DEAED7656C8A}" srcOrd="0" destOrd="0" presId="urn:microsoft.com/office/officeart/2005/8/layout/orgChart1"/>
    <dgm:cxn modelId="{210E604A-6171-4737-906A-4CB5CC7137F8}" type="presParOf" srcId="{E0F049A2-1B8D-40E9-AABB-DEAED7656C8A}" destId="{3A81D705-320E-471B-ADFA-94AA31324C04}" srcOrd="0" destOrd="0" presId="urn:microsoft.com/office/officeart/2005/8/layout/orgChart1"/>
    <dgm:cxn modelId="{7BCFA220-5F05-4570-9A6C-D5AF1FBA6126}" type="presParOf" srcId="{E0F049A2-1B8D-40E9-AABB-DEAED7656C8A}" destId="{69663632-B290-49BC-9620-AB11D862FCA1}" srcOrd="1" destOrd="0" presId="urn:microsoft.com/office/officeart/2005/8/layout/orgChart1"/>
    <dgm:cxn modelId="{918F19A5-C6D0-44EA-B0F6-E8B342FC021D}" type="presParOf" srcId="{1E9E7A5E-5930-4C5C-90B0-A7499562ED2F}" destId="{876713E9-5C5D-4C59-BFF7-7374A600242B}" srcOrd="1" destOrd="0" presId="urn:microsoft.com/office/officeart/2005/8/layout/orgChart1"/>
    <dgm:cxn modelId="{1B23A31C-8BF3-4088-8618-4B3E83CD460E}" type="presParOf" srcId="{876713E9-5C5D-4C59-BFF7-7374A600242B}" destId="{153C0CFE-DAD4-4650-AB11-F67B8A7B5EF4}" srcOrd="0" destOrd="0" presId="urn:microsoft.com/office/officeart/2005/8/layout/orgChart1"/>
    <dgm:cxn modelId="{6108A920-57A5-454A-B74E-1C86D3B2A4CD}" type="presParOf" srcId="{876713E9-5C5D-4C59-BFF7-7374A600242B}" destId="{45D08E3F-EA1D-427F-89F0-43F195C33D57}" srcOrd="1" destOrd="0" presId="urn:microsoft.com/office/officeart/2005/8/layout/orgChart1"/>
    <dgm:cxn modelId="{8CDEE322-923B-4B77-BFF0-C4A5DFED9298}" type="presParOf" srcId="{45D08E3F-EA1D-427F-89F0-43F195C33D57}" destId="{9A03462C-F298-486F-B07D-BDF1FF1C2712}" srcOrd="0" destOrd="0" presId="urn:microsoft.com/office/officeart/2005/8/layout/orgChart1"/>
    <dgm:cxn modelId="{8399EB60-BE4B-457A-BA54-2DA712C66746}" type="presParOf" srcId="{9A03462C-F298-486F-B07D-BDF1FF1C2712}" destId="{DF747DC0-928E-42F9-854E-4A97A90AF159}" srcOrd="0" destOrd="0" presId="urn:microsoft.com/office/officeart/2005/8/layout/orgChart1"/>
    <dgm:cxn modelId="{B40C0FAA-0005-4275-8E35-8681829CFA34}" type="presParOf" srcId="{9A03462C-F298-486F-B07D-BDF1FF1C2712}" destId="{EF4645A4-317C-40FC-9180-EDEA8BC5FC35}" srcOrd="1" destOrd="0" presId="urn:microsoft.com/office/officeart/2005/8/layout/orgChart1"/>
    <dgm:cxn modelId="{106EDE9C-A873-4D26-8B6E-C4BA338415E1}" type="presParOf" srcId="{45D08E3F-EA1D-427F-89F0-43F195C33D57}" destId="{FC0B7941-D509-483E-A7F1-CB67E32405D4}" srcOrd="1" destOrd="0" presId="urn:microsoft.com/office/officeart/2005/8/layout/orgChart1"/>
    <dgm:cxn modelId="{EA003286-C525-4438-B81C-1F1BFA388EA1}" type="presParOf" srcId="{45D08E3F-EA1D-427F-89F0-43F195C33D57}" destId="{B54B9CA6-4D4A-4141-9480-D6C016CA6CA1}" srcOrd="2" destOrd="0" presId="urn:microsoft.com/office/officeart/2005/8/layout/orgChart1"/>
    <dgm:cxn modelId="{FB4FAE2A-B83F-43B6-B40A-29AFA6C6FBBA}" type="presParOf" srcId="{1E9E7A5E-5930-4C5C-90B0-A7499562ED2F}" destId="{1AA2BF7C-2987-4653-B2DE-6E4B362F31CF}" srcOrd="2" destOrd="0" presId="urn:microsoft.com/office/officeart/2005/8/layout/orgChart1"/>
    <dgm:cxn modelId="{3659F805-C6E9-44FF-B45C-FA41BC542E3E}" type="presParOf" srcId="{DC456228-CFEC-45FA-B7C7-23B2C2026B0E}" destId="{54084B15-6CDC-4445-AE67-5CF3FD601321}" srcOrd="2" destOrd="0" presId="urn:microsoft.com/office/officeart/2005/8/layout/orgChart1"/>
    <dgm:cxn modelId="{1B959A99-989B-410E-8024-DC11260AF455}" type="presParOf" srcId="{54084B15-6CDC-4445-AE67-5CF3FD601321}" destId="{E07BAF3D-848A-4F40-984B-EF23B2730C99}" srcOrd="0" destOrd="0" presId="urn:microsoft.com/office/officeart/2005/8/layout/orgChart1"/>
    <dgm:cxn modelId="{92F59969-DCE0-4579-98D5-C0DB2266DCED}" type="presParOf" srcId="{54084B15-6CDC-4445-AE67-5CF3FD601321}" destId="{2B74EF63-7DAF-4AAF-B597-09B2E6C6E429}" srcOrd="1" destOrd="0" presId="urn:microsoft.com/office/officeart/2005/8/layout/orgChart1"/>
    <dgm:cxn modelId="{CE53E7A5-E449-4C60-85C3-59F37982814D}" type="presParOf" srcId="{2B74EF63-7DAF-4AAF-B597-09B2E6C6E429}" destId="{989AD76D-7F9D-44B2-92F9-421452A64758}" srcOrd="0" destOrd="0" presId="urn:microsoft.com/office/officeart/2005/8/layout/orgChart1"/>
    <dgm:cxn modelId="{92790272-B950-4C7D-9754-88E33B8211F8}" type="presParOf" srcId="{989AD76D-7F9D-44B2-92F9-421452A64758}" destId="{899071A9-B9AC-4D87-A821-7FDAC9C0E7B6}" srcOrd="0" destOrd="0" presId="urn:microsoft.com/office/officeart/2005/8/layout/orgChart1"/>
    <dgm:cxn modelId="{83E018C0-2E73-4C38-80D7-94426AEDC44B}" type="presParOf" srcId="{989AD76D-7F9D-44B2-92F9-421452A64758}" destId="{2C88214C-6972-483F-85D9-46347C4EBBAE}" srcOrd="1" destOrd="0" presId="urn:microsoft.com/office/officeart/2005/8/layout/orgChart1"/>
    <dgm:cxn modelId="{85BF8DD3-F781-4258-8BD4-11A99FF67C64}" type="presParOf" srcId="{2B74EF63-7DAF-4AAF-B597-09B2E6C6E429}" destId="{FC1B19AB-3FE7-4028-8B87-0A23F3376593}" srcOrd="1" destOrd="0" presId="urn:microsoft.com/office/officeart/2005/8/layout/orgChart1"/>
    <dgm:cxn modelId="{E7F9980F-B314-42ED-9125-DBB6E8953C6B}" type="presParOf" srcId="{2B74EF63-7DAF-4AAF-B597-09B2E6C6E429}" destId="{4718CA21-EDDF-4EB4-8201-6486B2F5494F}" srcOrd="2" destOrd="0" presId="urn:microsoft.com/office/officeart/2005/8/layout/orgChart1"/>
    <dgm:cxn modelId="{F02A4678-2DC5-4447-83FF-30974D51CA29}" type="presParOf" srcId="{54084B15-6CDC-4445-AE67-5CF3FD601321}" destId="{FB51E6D1-C079-4879-8624-CED2FA8945D2}" srcOrd="2" destOrd="0" presId="urn:microsoft.com/office/officeart/2005/8/layout/orgChart1"/>
    <dgm:cxn modelId="{0201C122-0130-4C2F-A186-4F08B523199E}" type="presParOf" srcId="{54084B15-6CDC-4445-AE67-5CF3FD601321}" destId="{B1335A83-183F-417A-B97A-BA80416F30F6}" srcOrd="3" destOrd="0" presId="urn:microsoft.com/office/officeart/2005/8/layout/orgChart1"/>
    <dgm:cxn modelId="{84661F67-FA31-4674-A0B5-C4D87905A0E8}" type="presParOf" srcId="{B1335A83-183F-417A-B97A-BA80416F30F6}" destId="{3A88E585-59F1-4BE5-A89C-D0A35BB05AE1}" srcOrd="0" destOrd="0" presId="urn:microsoft.com/office/officeart/2005/8/layout/orgChart1"/>
    <dgm:cxn modelId="{3305813B-24FA-4692-9C34-8E2DFE884E98}" type="presParOf" srcId="{3A88E585-59F1-4BE5-A89C-D0A35BB05AE1}" destId="{9CA9A2B4-AFE2-4EF8-9C73-62E5BFB9C5D1}" srcOrd="0" destOrd="0" presId="urn:microsoft.com/office/officeart/2005/8/layout/orgChart1"/>
    <dgm:cxn modelId="{D4E4C15D-6527-4A9D-8393-069E9FCEAE97}" type="presParOf" srcId="{3A88E585-59F1-4BE5-A89C-D0A35BB05AE1}" destId="{3F14B75D-4C5B-47B6-883D-27836A0A5DB0}" srcOrd="1" destOrd="0" presId="urn:microsoft.com/office/officeart/2005/8/layout/orgChart1"/>
    <dgm:cxn modelId="{7707F7BA-83E8-4393-9A20-854C846E9109}" type="presParOf" srcId="{B1335A83-183F-417A-B97A-BA80416F30F6}" destId="{5B4B2CB9-7EAD-4764-859B-09FFA2AC9C6F}" srcOrd="1" destOrd="0" presId="urn:microsoft.com/office/officeart/2005/8/layout/orgChart1"/>
    <dgm:cxn modelId="{8E51BD87-DAA2-4561-ADFB-590B1AE93719}" type="presParOf" srcId="{B1335A83-183F-417A-B97A-BA80416F30F6}" destId="{973BD997-13D7-4681-90A9-7E08A39EE243}" srcOrd="2" destOrd="0" presId="urn:microsoft.com/office/officeart/2005/8/layout/orgChart1"/>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B51E6D1-C079-4879-8624-CED2FA8945D2}">
      <dsp:nvSpPr>
        <dsp:cNvPr id="0" name=""/>
        <dsp:cNvSpPr/>
      </dsp:nvSpPr>
      <dsp:spPr>
        <a:xfrm>
          <a:off x="4207978" y="1390477"/>
          <a:ext cx="301743" cy="845436"/>
        </a:xfrm>
        <a:custGeom>
          <a:avLst/>
          <a:gdLst/>
          <a:ahLst/>
          <a:cxnLst/>
          <a:rect l="0" t="0" r="0" b="0"/>
          <a:pathLst>
            <a:path>
              <a:moveTo>
                <a:pt x="0" y="0"/>
              </a:moveTo>
              <a:lnTo>
                <a:pt x="0" y="845436"/>
              </a:lnTo>
              <a:lnTo>
                <a:pt x="301743" y="845436"/>
              </a:lnTo>
            </a:path>
          </a:pathLst>
        </a:custGeom>
        <a:noFill/>
        <a:ln w="25400" cap="flat" cmpd="sng" algn="ctr">
          <a:solidFill>
            <a:srgbClr val="F79646">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E07BAF3D-848A-4F40-984B-EF23B2730C99}">
      <dsp:nvSpPr>
        <dsp:cNvPr id="0" name=""/>
        <dsp:cNvSpPr/>
      </dsp:nvSpPr>
      <dsp:spPr>
        <a:xfrm>
          <a:off x="4137654" y="1390477"/>
          <a:ext cx="91440" cy="605147"/>
        </a:xfrm>
        <a:custGeom>
          <a:avLst/>
          <a:gdLst/>
          <a:ahLst/>
          <a:cxnLst/>
          <a:rect l="0" t="0" r="0" b="0"/>
          <a:pathLst>
            <a:path>
              <a:moveTo>
                <a:pt x="70323" y="0"/>
              </a:moveTo>
              <a:lnTo>
                <a:pt x="70323" y="605147"/>
              </a:lnTo>
              <a:lnTo>
                <a:pt x="45720" y="605147"/>
              </a:lnTo>
            </a:path>
          </a:pathLst>
        </a:custGeom>
        <a:noFill/>
        <a:ln w="25400" cap="flat" cmpd="sng" algn="ctr">
          <a:solidFill>
            <a:srgbClr val="F79646">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153C0CFE-DAD4-4650-AB11-F67B8A7B5EF4}">
      <dsp:nvSpPr>
        <dsp:cNvPr id="0" name=""/>
        <dsp:cNvSpPr/>
      </dsp:nvSpPr>
      <dsp:spPr>
        <a:xfrm>
          <a:off x="7285266" y="3563121"/>
          <a:ext cx="212959" cy="932390"/>
        </a:xfrm>
        <a:custGeom>
          <a:avLst/>
          <a:gdLst/>
          <a:ahLst/>
          <a:cxnLst/>
          <a:rect l="0" t="0" r="0" b="0"/>
          <a:pathLst>
            <a:path>
              <a:moveTo>
                <a:pt x="0" y="0"/>
              </a:moveTo>
              <a:lnTo>
                <a:pt x="0" y="946276"/>
              </a:lnTo>
              <a:lnTo>
                <a:pt x="212959" y="946276"/>
              </a:lnTo>
            </a:path>
          </a:pathLst>
        </a:custGeom>
        <a:noFill/>
        <a:ln w="25400" cap="flat" cmpd="sng" algn="ctr">
          <a:solidFill>
            <a:srgbClr val="4F81BD"/>
          </a:solidFill>
          <a:prstDash val="solid"/>
        </a:ln>
        <a:effectLst/>
      </dsp:spPr>
      <dsp:style>
        <a:lnRef idx="2">
          <a:scrgbClr r="0" g="0" b="0"/>
        </a:lnRef>
        <a:fillRef idx="0">
          <a:scrgbClr r="0" g="0" b="0"/>
        </a:fillRef>
        <a:effectRef idx="0">
          <a:scrgbClr r="0" g="0" b="0"/>
        </a:effectRef>
        <a:fontRef idx="minor"/>
      </dsp:style>
    </dsp:sp>
    <dsp:sp modelId="{49235047-98FE-4F9F-B41A-8600AFE4F38B}">
      <dsp:nvSpPr>
        <dsp:cNvPr id="0" name=""/>
        <dsp:cNvSpPr/>
      </dsp:nvSpPr>
      <dsp:spPr>
        <a:xfrm>
          <a:off x="4207978" y="1390477"/>
          <a:ext cx="3659622" cy="1520026"/>
        </a:xfrm>
        <a:custGeom>
          <a:avLst/>
          <a:gdLst/>
          <a:ahLst/>
          <a:cxnLst/>
          <a:rect l="0" t="0" r="0" b="0"/>
          <a:pathLst>
            <a:path>
              <a:moveTo>
                <a:pt x="0" y="0"/>
              </a:moveTo>
              <a:lnTo>
                <a:pt x="0" y="1411299"/>
              </a:lnTo>
              <a:lnTo>
                <a:pt x="3659622" y="1411299"/>
              </a:lnTo>
              <a:lnTo>
                <a:pt x="3659622" y="1520026"/>
              </a:lnTo>
            </a:path>
          </a:pathLst>
        </a:custGeom>
        <a:noFill/>
        <a:ln w="25400" cap="flat" cmpd="sng" algn="ctr">
          <a:solidFill>
            <a:srgbClr val="F79646">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D6932EE6-F107-4D93-8DAE-17FDDEFCD30B}">
      <dsp:nvSpPr>
        <dsp:cNvPr id="0" name=""/>
        <dsp:cNvSpPr/>
      </dsp:nvSpPr>
      <dsp:spPr>
        <a:xfrm>
          <a:off x="5628132" y="3575744"/>
          <a:ext cx="100726" cy="923893"/>
        </a:xfrm>
        <a:custGeom>
          <a:avLst/>
          <a:gdLst/>
          <a:ahLst/>
          <a:cxnLst/>
          <a:rect l="0" t="0" r="0" b="0"/>
          <a:pathLst>
            <a:path>
              <a:moveTo>
                <a:pt x="0" y="0"/>
              </a:moveTo>
              <a:lnTo>
                <a:pt x="0" y="923893"/>
              </a:lnTo>
              <a:lnTo>
                <a:pt x="100726" y="923893"/>
              </a:lnTo>
            </a:path>
          </a:pathLst>
        </a:custGeom>
        <a:noFill/>
        <a:ln w="25400" cap="flat" cmpd="sng" algn="ctr">
          <a:solidFill>
            <a:srgbClr val="4F81BD">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60965C4D-CB95-4199-9683-41C534A9300C}">
      <dsp:nvSpPr>
        <dsp:cNvPr id="0" name=""/>
        <dsp:cNvSpPr/>
      </dsp:nvSpPr>
      <dsp:spPr>
        <a:xfrm>
          <a:off x="4207978" y="1390477"/>
          <a:ext cx="2065873" cy="1464508"/>
        </a:xfrm>
        <a:custGeom>
          <a:avLst/>
          <a:gdLst/>
          <a:ahLst/>
          <a:cxnLst/>
          <a:rect l="0" t="0" r="0" b="0"/>
          <a:pathLst>
            <a:path>
              <a:moveTo>
                <a:pt x="0" y="0"/>
              </a:moveTo>
              <a:lnTo>
                <a:pt x="0" y="1355781"/>
              </a:lnTo>
              <a:lnTo>
                <a:pt x="2065873" y="1355781"/>
              </a:lnTo>
              <a:lnTo>
                <a:pt x="2065873" y="1464508"/>
              </a:lnTo>
            </a:path>
          </a:pathLst>
        </a:custGeom>
        <a:noFill/>
        <a:ln w="25400" cap="flat" cmpd="sng" algn="ctr">
          <a:solidFill>
            <a:srgbClr val="F79646">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A0B3C4BF-C892-4504-9C6A-FBFC721A46F7}">
      <dsp:nvSpPr>
        <dsp:cNvPr id="0" name=""/>
        <dsp:cNvSpPr/>
      </dsp:nvSpPr>
      <dsp:spPr>
        <a:xfrm>
          <a:off x="3902436" y="3442154"/>
          <a:ext cx="91440" cy="1137025"/>
        </a:xfrm>
        <a:custGeom>
          <a:avLst/>
          <a:gdLst/>
          <a:ahLst/>
          <a:cxnLst/>
          <a:rect l="0" t="0" r="0" b="0"/>
          <a:pathLst>
            <a:path>
              <a:moveTo>
                <a:pt x="45720" y="0"/>
              </a:moveTo>
              <a:lnTo>
                <a:pt x="45720" y="1158288"/>
              </a:lnTo>
              <a:lnTo>
                <a:pt x="134891" y="1158288"/>
              </a:lnTo>
            </a:path>
          </a:pathLst>
        </a:custGeom>
        <a:noFill/>
        <a:ln w="25400" cap="flat" cmpd="sng" algn="ctr">
          <a:solidFill>
            <a:srgbClr val="4F81BD">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CE07DF6F-5B12-4DCD-8FD7-85567DC22874}">
      <dsp:nvSpPr>
        <dsp:cNvPr id="0" name=""/>
        <dsp:cNvSpPr/>
      </dsp:nvSpPr>
      <dsp:spPr>
        <a:xfrm>
          <a:off x="4207978" y="1390477"/>
          <a:ext cx="338985" cy="1504049"/>
        </a:xfrm>
        <a:custGeom>
          <a:avLst/>
          <a:gdLst/>
          <a:ahLst/>
          <a:cxnLst/>
          <a:rect l="0" t="0" r="0" b="0"/>
          <a:pathLst>
            <a:path>
              <a:moveTo>
                <a:pt x="0" y="0"/>
              </a:moveTo>
              <a:lnTo>
                <a:pt x="0" y="1374058"/>
              </a:lnTo>
              <a:lnTo>
                <a:pt x="277911" y="1374058"/>
              </a:lnTo>
              <a:lnTo>
                <a:pt x="277911" y="1482785"/>
              </a:lnTo>
            </a:path>
          </a:pathLst>
        </a:custGeom>
        <a:noFill/>
        <a:ln w="25400" cap="flat" cmpd="sng" algn="ctr">
          <a:solidFill>
            <a:srgbClr val="F79646">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6457456F-2D02-4735-97C1-F6949B68C2A7}">
      <dsp:nvSpPr>
        <dsp:cNvPr id="0" name=""/>
        <dsp:cNvSpPr/>
      </dsp:nvSpPr>
      <dsp:spPr>
        <a:xfrm>
          <a:off x="2112086" y="3412736"/>
          <a:ext cx="91440" cy="1096469"/>
        </a:xfrm>
        <a:custGeom>
          <a:avLst/>
          <a:gdLst/>
          <a:ahLst/>
          <a:cxnLst/>
          <a:rect l="0" t="0" r="0" b="0"/>
          <a:pathLst>
            <a:path>
              <a:moveTo>
                <a:pt x="45720" y="0"/>
              </a:moveTo>
              <a:lnTo>
                <a:pt x="45720" y="969766"/>
              </a:lnTo>
              <a:lnTo>
                <a:pt x="111573" y="969766"/>
              </a:lnTo>
            </a:path>
          </a:pathLst>
        </a:custGeom>
        <a:noFill/>
        <a:ln w="25400" cap="flat" cmpd="sng" algn="ctr">
          <a:solidFill>
            <a:srgbClr val="4F81BD">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C6E46974-7677-4B66-B9AF-7CA6A43EBBEB}">
      <dsp:nvSpPr>
        <dsp:cNvPr id="0" name=""/>
        <dsp:cNvSpPr/>
      </dsp:nvSpPr>
      <dsp:spPr>
        <a:xfrm>
          <a:off x="2789062" y="1390477"/>
          <a:ext cx="1418915" cy="1465564"/>
        </a:xfrm>
        <a:custGeom>
          <a:avLst/>
          <a:gdLst/>
          <a:ahLst/>
          <a:cxnLst/>
          <a:rect l="0" t="0" r="0" b="0"/>
          <a:pathLst>
            <a:path>
              <a:moveTo>
                <a:pt x="1418915" y="0"/>
              </a:moveTo>
              <a:lnTo>
                <a:pt x="1418915" y="1356837"/>
              </a:lnTo>
              <a:lnTo>
                <a:pt x="0" y="1356837"/>
              </a:lnTo>
              <a:lnTo>
                <a:pt x="0" y="1465564"/>
              </a:lnTo>
            </a:path>
          </a:pathLst>
        </a:custGeom>
        <a:noFill/>
        <a:ln w="25400" cap="flat" cmpd="sng" algn="ctr">
          <a:solidFill>
            <a:srgbClr val="F79646">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E79132B3-0FE4-4FF6-8ED8-9C8C454352F1}">
      <dsp:nvSpPr>
        <dsp:cNvPr id="0" name=""/>
        <dsp:cNvSpPr/>
      </dsp:nvSpPr>
      <dsp:spPr>
        <a:xfrm>
          <a:off x="313485" y="3456522"/>
          <a:ext cx="233772" cy="985819"/>
        </a:xfrm>
        <a:custGeom>
          <a:avLst/>
          <a:gdLst/>
          <a:ahLst/>
          <a:cxnLst/>
          <a:rect l="0" t="0" r="0" b="0"/>
          <a:pathLst>
            <a:path>
              <a:moveTo>
                <a:pt x="0" y="0"/>
              </a:moveTo>
              <a:lnTo>
                <a:pt x="0" y="985819"/>
              </a:lnTo>
              <a:lnTo>
                <a:pt x="233772" y="985819"/>
              </a:lnTo>
            </a:path>
          </a:pathLst>
        </a:custGeom>
        <a:noFill/>
        <a:ln w="25400" cap="flat" cmpd="sng" algn="ctr">
          <a:solidFill>
            <a:srgbClr val="4F81BD">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83C2336E-E42F-4E86-AC3C-55BBCD4CFE3E}">
      <dsp:nvSpPr>
        <dsp:cNvPr id="0" name=""/>
        <dsp:cNvSpPr/>
      </dsp:nvSpPr>
      <dsp:spPr>
        <a:xfrm>
          <a:off x="941269" y="1390477"/>
          <a:ext cx="3266708" cy="1410051"/>
        </a:xfrm>
        <a:custGeom>
          <a:avLst/>
          <a:gdLst/>
          <a:ahLst/>
          <a:cxnLst/>
          <a:rect l="0" t="0" r="0" b="0"/>
          <a:pathLst>
            <a:path>
              <a:moveTo>
                <a:pt x="3266708" y="0"/>
              </a:moveTo>
              <a:lnTo>
                <a:pt x="3266708" y="1301324"/>
              </a:lnTo>
              <a:lnTo>
                <a:pt x="0" y="1301324"/>
              </a:lnTo>
              <a:lnTo>
                <a:pt x="0" y="1410051"/>
              </a:lnTo>
            </a:path>
          </a:pathLst>
        </a:custGeom>
        <a:noFill/>
        <a:ln w="25400" cap="flat" cmpd="sng" algn="ctr">
          <a:solidFill>
            <a:srgbClr val="F79646">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298E3F32-AF5A-4362-9B0E-1A696BAB8AC5}">
      <dsp:nvSpPr>
        <dsp:cNvPr id="0" name=""/>
        <dsp:cNvSpPr/>
      </dsp:nvSpPr>
      <dsp:spPr>
        <a:xfrm>
          <a:off x="3090112" y="459628"/>
          <a:ext cx="2235731" cy="930849"/>
        </a:xfrm>
        <a:prstGeom prst="rect">
          <a:avLst/>
        </a:prstGeom>
        <a:solidFill>
          <a:srgbClr val="FF660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smtClean="0">
              <a:solidFill>
                <a:sysClr val="windowText" lastClr="000000"/>
              </a:solidFill>
              <a:latin typeface="Calibri"/>
              <a:ea typeface="+mn-ea"/>
              <a:cs typeface="+mn-cs"/>
            </a:rPr>
            <a:t>PROVINCIAL MANAGER</a:t>
          </a:r>
        </a:p>
        <a:p>
          <a:pPr lvl="0" algn="ctr" defTabSz="488950">
            <a:lnSpc>
              <a:spcPct val="90000"/>
            </a:lnSpc>
            <a:spcBef>
              <a:spcPct val="0"/>
            </a:spcBef>
            <a:spcAft>
              <a:spcPct val="35000"/>
            </a:spcAft>
          </a:pPr>
          <a:r>
            <a:rPr lang="en-US" sz="1100" b="1" kern="1200" dirty="0" smtClean="0">
              <a:solidFill>
                <a:sysClr val="windowText" lastClr="000000"/>
              </a:solidFill>
              <a:latin typeface="Calibri"/>
              <a:ea typeface="+mn-ea"/>
              <a:cs typeface="+mn-cs"/>
            </a:rPr>
            <a:t> Ms M. Moeketsi</a:t>
          </a:r>
        </a:p>
      </dsp:txBody>
      <dsp:txXfrm>
        <a:off x="3090112" y="459628"/>
        <a:ext cx="2235731" cy="930849"/>
      </dsp:txXfrm>
    </dsp:sp>
    <dsp:sp modelId="{2E1A4906-2778-457C-BEA7-A298E1D54E5D}">
      <dsp:nvSpPr>
        <dsp:cNvPr id="0" name=""/>
        <dsp:cNvSpPr/>
      </dsp:nvSpPr>
      <dsp:spPr>
        <a:xfrm>
          <a:off x="156538" y="2800529"/>
          <a:ext cx="1569461" cy="655992"/>
        </a:xfrm>
        <a:prstGeom prst="rect">
          <a:avLst/>
        </a:prstGeom>
        <a:solidFill>
          <a:srgbClr val="FFFF0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endParaRPr lang="en-US" sz="1100" b="1" kern="1200" dirty="0" smtClean="0">
            <a:solidFill>
              <a:sysClr val="windowText" lastClr="000000"/>
            </a:solidFill>
            <a:latin typeface="Calibri"/>
            <a:ea typeface="+mn-ea"/>
            <a:cs typeface="+mn-cs"/>
          </a:endParaRPr>
        </a:p>
        <a:p>
          <a:pPr lvl="0" algn="ctr" defTabSz="488950">
            <a:lnSpc>
              <a:spcPct val="90000"/>
            </a:lnSpc>
            <a:spcBef>
              <a:spcPct val="0"/>
            </a:spcBef>
            <a:spcAft>
              <a:spcPct val="35000"/>
            </a:spcAft>
          </a:pPr>
          <a:r>
            <a:rPr lang="en-US" sz="1100" b="1" kern="1200" dirty="0" smtClean="0">
              <a:solidFill>
                <a:sysClr val="windowText" lastClr="000000"/>
              </a:solidFill>
              <a:latin typeface="Calibri"/>
              <a:ea typeface="+mn-ea"/>
              <a:cs typeface="+mn-cs"/>
            </a:rPr>
            <a:t>EKURHULENI METRO  VACANT </a:t>
          </a:r>
        </a:p>
      </dsp:txBody>
      <dsp:txXfrm>
        <a:off x="156538" y="2800529"/>
        <a:ext cx="1569461" cy="655992"/>
      </dsp:txXfrm>
    </dsp:sp>
    <dsp:sp modelId="{2768D4D9-C6E6-4F08-B42E-A15C90A1310E}">
      <dsp:nvSpPr>
        <dsp:cNvPr id="0" name=""/>
        <dsp:cNvSpPr/>
      </dsp:nvSpPr>
      <dsp:spPr>
        <a:xfrm>
          <a:off x="547257" y="3692569"/>
          <a:ext cx="1239106" cy="1499544"/>
        </a:xfrm>
        <a:prstGeom prst="rect">
          <a:avLst/>
        </a:prstGeom>
        <a:solidFill>
          <a:srgbClr val="66CCFF"/>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smtClean="0">
              <a:solidFill>
                <a:sysClr val="windowText" lastClr="000000"/>
              </a:solidFill>
              <a:latin typeface="Calibri"/>
              <a:ea typeface="+mn-ea"/>
              <a:cs typeface="+mn-cs"/>
            </a:rPr>
            <a:t>OFFICES</a:t>
          </a:r>
        </a:p>
        <a:p>
          <a:pPr lvl="0" algn="ctr" defTabSz="488950">
            <a:lnSpc>
              <a:spcPct val="90000"/>
            </a:lnSpc>
            <a:spcBef>
              <a:spcPct val="0"/>
            </a:spcBef>
            <a:spcAft>
              <a:spcPct val="35000"/>
            </a:spcAft>
          </a:pPr>
          <a:r>
            <a:rPr lang="en-US" sz="1100" b="1" kern="1200" dirty="0" smtClean="0">
              <a:solidFill>
                <a:sysClr val="windowText" lastClr="000000"/>
              </a:solidFill>
              <a:latin typeface="Calibri"/>
              <a:ea typeface="+mn-ea"/>
              <a:cs typeface="+mn-cs"/>
            </a:rPr>
            <a:t> Large – 2</a:t>
          </a:r>
        </a:p>
        <a:p>
          <a:pPr lvl="0" algn="ctr" defTabSz="488950">
            <a:lnSpc>
              <a:spcPct val="90000"/>
            </a:lnSpc>
            <a:spcBef>
              <a:spcPct val="0"/>
            </a:spcBef>
            <a:spcAft>
              <a:spcPct val="35000"/>
            </a:spcAft>
          </a:pPr>
          <a:r>
            <a:rPr lang="en-US" sz="1100" b="1" kern="1200" dirty="0" smtClean="0">
              <a:solidFill>
                <a:sysClr val="windowText" lastClr="000000"/>
              </a:solidFill>
              <a:latin typeface="Calibri"/>
              <a:ea typeface="+mn-ea"/>
              <a:cs typeface="+mn-cs"/>
            </a:rPr>
            <a:t>Medium – 7</a:t>
          </a:r>
        </a:p>
        <a:p>
          <a:pPr lvl="0" algn="ctr" defTabSz="488950">
            <a:lnSpc>
              <a:spcPct val="90000"/>
            </a:lnSpc>
            <a:spcBef>
              <a:spcPct val="0"/>
            </a:spcBef>
            <a:spcAft>
              <a:spcPct val="35000"/>
            </a:spcAft>
          </a:pPr>
          <a:r>
            <a:rPr lang="en-US" sz="1100" b="1" kern="1200" dirty="0" smtClean="0">
              <a:solidFill>
                <a:sysClr val="windowText" lastClr="000000"/>
              </a:solidFill>
              <a:latin typeface="Calibri"/>
              <a:ea typeface="+mn-ea"/>
              <a:cs typeface="+mn-cs"/>
            </a:rPr>
            <a:t>Small -6</a:t>
          </a:r>
        </a:p>
        <a:p>
          <a:pPr lvl="0" algn="ctr" defTabSz="488950">
            <a:lnSpc>
              <a:spcPct val="90000"/>
            </a:lnSpc>
            <a:spcBef>
              <a:spcPct val="0"/>
            </a:spcBef>
            <a:spcAft>
              <a:spcPct val="35000"/>
            </a:spcAft>
          </a:pPr>
          <a:r>
            <a:rPr lang="en-US" sz="1100" b="1" kern="1200" dirty="0" smtClean="0">
              <a:solidFill>
                <a:sysClr val="windowText" lastClr="000000"/>
              </a:solidFill>
              <a:latin typeface="Calibri"/>
              <a:ea typeface="+mn-ea"/>
              <a:cs typeface="+mn-cs"/>
            </a:rPr>
            <a:t>Hospitals –26</a:t>
          </a:r>
        </a:p>
      </dsp:txBody>
      <dsp:txXfrm>
        <a:off x="547257" y="3692569"/>
        <a:ext cx="1239106" cy="1499544"/>
      </dsp:txXfrm>
    </dsp:sp>
    <dsp:sp modelId="{81314C8B-BF56-4006-B4F8-08B0048091E8}">
      <dsp:nvSpPr>
        <dsp:cNvPr id="0" name=""/>
        <dsp:cNvSpPr/>
      </dsp:nvSpPr>
      <dsp:spPr>
        <a:xfrm>
          <a:off x="1999992" y="2856042"/>
          <a:ext cx="1578139" cy="556693"/>
        </a:xfrm>
        <a:prstGeom prst="rect">
          <a:avLst/>
        </a:prstGeom>
        <a:solidFill>
          <a:srgbClr val="FFFF0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smtClean="0">
              <a:solidFill>
                <a:sysClr val="windowText" lastClr="000000"/>
              </a:solidFill>
              <a:latin typeface="Calibri"/>
              <a:ea typeface="+mn-ea"/>
              <a:cs typeface="+mn-cs"/>
            </a:rPr>
            <a:t>JOHANNESBURG METRO</a:t>
          </a:r>
        </a:p>
        <a:p>
          <a:pPr lvl="0" algn="ctr" defTabSz="488950">
            <a:lnSpc>
              <a:spcPct val="90000"/>
            </a:lnSpc>
            <a:spcBef>
              <a:spcPct val="0"/>
            </a:spcBef>
            <a:spcAft>
              <a:spcPct val="35000"/>
            </a:spcAft>
          </a:pPr>
          <a:r>
            <a:rPr lang="en-US" sz="1100" b="1" kern="1200" dirty="0" smtClean="0">
              <a:solidFill>
                <a:sysClr val="windowText" lastClr="000000"/>
              </a:solidFill>
              <a:latin typeface="Calibri"/>
              <a:ea typeface="+mn-ea"/>
              <a:cs typeface="+mn-cs"/>
            </a:rPr>
            <a:t>Ms LM Mkhulise </a:t>
          </a:r>
          <a:endParaRPr lang="en-US" sz="1100" b="1" kern="1200" dirty="0">
            <a:solidFill>
              <a:sysClr val="windowText" lastClr="000000"/>
            </a:solidFill>
            <a:latin typeface="Calibri"/>
            <a:ea typeface="+mn-ea"/>
            <a:cs typeface="+mn-cs"/>
          </a:endParaRPr>
        </a:p>
      </dsp:txBody>
      <dsp:txXfrm>
        <a:off x="1999992" y="2856042"/>
        <a:ext cx="1578139" cy="556693"/>
      </dsp:txXfrm>
    </dsp:sp>
    <dsp:sp modelId="{0D5074B7-E6C2-4C04-A2E7-67F06691DF2C}">
      <dsp:nvSpPr>
        <dsp:cNvPr id="0" name=""/>
        <dsp:cNvSpPr/>
      </dsp:nvSpPr>
      <dsp:spPr>
        <a:xfrm>
          <a:off x="2223660" y="3692569"/>
          <a:ext cx="1416777" cy="1633274"/>
        </a:xfrm>
        <a:prstGeom prst="rect">
          <a:avLst/>
        </a:prstGeom>
        <a:solidFill>
          <a:srgbClr val="66CCFF"/>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smtClean="0">
              <a:solidFill>
                <a:sysClr val="windowText" lastClr="000000"/>
              </a:solidFill>
              <a:latin typeface="Calibri"/>
              <a:ea typeface="+mn-ea"/>
              <a:cs typeface="+mn-cs"/>
            </a:rPr>
            <a:t>OFFICES </a:t>
          </a:r>
        </a:p>
        <a:p>
          <a:pPr lvl="0" algn="ctr" defTabSz="488950">
            <a:lnSpc>
              <a:spcPct val="90000"/>
            </a:lnSpc>
            <a:spcBef>
              <a:spcPct val="0"/>
            </a:spcBef>
            <a:spcAft>
              <a:spcPct val="35000"/>
            </a:spcAft>
          </a:pPr>
          <a:r>
            <a:rPr lang="en-US" sz="1100" b="1" kern="1200" dirty="0" smtClean="0">
              <a:solidFill>
                <a:sysClr val="windowText" lastClr="000000"/>
              </a:solidFill>
              <a:latin typeface="Calibri"/>
              <a:ea typeface="+mn-ea"/>
              <a:cs typeface="+mn-cs"/>
            </a:rPr>
            <a:t>Large - 2</a:t>
          </a:r>
        </a:p>
        <a:p>
          <a:pPr lvl="0" algn="ctr" defTabSz="488950">
            <a:lnSpc>
              <a:spcPct val="90000"/>
            </a:lnSpc>
            <a:spcBef>
              <a:spcPct val="0"/>
            </a:spcBef>
            <a:spcAft>
              <a:spcPct val="35000"/>
            </a:spcAft>
          </a:pPr>
          <a:r>
            <a:rPr lang="en-US" sz="1100" b="1" kern="1200" dirty="0" smtClean="0">
              <a:solidFill>
                <a:sysClr val="windowText" lastClr="000000"/>
              </a:solidFill>
              <a:latin typeface="Calibri"/>
              <a:ea typeface="+mn-ea"/>
              <a:cs typeface="+mn-cs"/>
            </a:rPr>
            <a:t>Medium - 4</a:t>
          </a:r>
        </a:p>
        <a:p>
          <a:pPr lvl="0" algn="ctr" defTabSz="488950">
            <a:lnSpc>
              <a:spcPct val="90000"/>
            </a:lnSpc>
            <a:spcBef>
              <a:spcPct val="0"/>
            </a:spcBef>
            <a:spcAft>
              <a:spcPct val="35000"/>
            </a:spcAft>
          </a:pPr>
          <a:r>
            <a:rPr lang="en-US" sz="1100" b="1" kern="1200" dirty="0" smtClean="0">
              <a:solidFill>
                <a:sysClr val="windowText" lastClr="000000"/>
              </a:solidFill>
              <a:latin typeface="Calibri"/>
              <a:ea typeface="+mn-ea"/>
              <a:cs typeface="+mn-cs"/>
            </a:rPr>
            <a:t>Small -6</a:t>
          </a:r>
        </a:p>
        <a:p>
          <a:pPr lvl="0" algn="ctr" defTabSz="488950">
            <a:lnSpc>
              <a:spcPct val="90000"/>
            </a:lnSpc>
            <a:spcBef>
              <a:spcPct val="0"/>
            </a:spcBef>
            <a:spcAft>
              <a:spcPct val="35000"/>
            </a:spcAft>
          </a:pPr>
          <a:r>
            <a:rPr lang="en-US" sz="1100" b="1" kern="1200" dirty="0" smtClean="0">
              <a:solidFill>
                <a:sysClr val="windowText" lastClr="000000"/>
              </a:solidFill>
              <a:latin typeface="Calibri"/>
              <a:ea typeface="+mn-ea"/>
              <a:cs typeface="+mn-cs"/>
            </a:rPr>
            <a:t>Banks -7</a:t>
          </a:r>
        </a:p>
        <a:p>
          <a:pPr lvl="0" algn="ctr" defTabSz="488950">
            <a:lnSpc>
              <a:spcPct val="90000"/>
            </a:lnSpc>
            <a:spcBef>
              <a:spcPct val="0"/>
            </a:spcBef>
            <a:spcAft>
              <a:spcPct val="35000"/>
            </a:spcAft>
          </a:pPr>
          <a:r>
            <a:rPr lang="en-US" sz="1100" b="1" kern="1200" dirty="0" smtClean="0">
              <a:solidFill>
                <a:sysClr val="windowText" lastClr="000000"/>
              </a:solidFill>
              <a:latin typeface="Calibri"/>
              <a:ea typeface="+mn-ea"/>
              <a:cs typeface="+mn-cs"/>
            </a:rPr>
            <a:t>Hospitals – 29</a:t>
          </a:r>
        </a:p>
      </dsp:txBody>
      <dsp:txXfrm>
        <a:off x="2223660" y="3692569"/>
        <a:ext cx="1416777" cy="1633274"/>
      </dsp:txXfrm>
    </dsp:sp>
    <dsp:sp modelId="{B26800B6-DB62-4C15-95F3-FC47ACF84577}">
      <dsp:nvSpPr>
        <dsp:cNvPr id="0" name=""/>
        <dsp:cNvSpPr/>
      </dsp:nvSpPr>
      <dsp:spPr>
        <a:xfrm>
          <a:off x="3798454" y="2894527"/>
          <a:ext cx="1497018" cy="547627"/>
        </a:xfrm>
        <a:prstGeom prst="rect">
          <a:avLst/>
        </a:prstGeom>
        <a:solidFill>
          <a:srgbClr val="FFFF0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smtClean="0">
              <a:solidFill>
                <a:sysClr val="windowText" lastClr="000000"/>
              </a:solidFill>
              <a:latin typeface="Calibri"/>
              <a:ea typeface="+mn-ea"/>
              <a:cs typeface="+mn-cs"/>
            </a:rPr>
            <a:t>TSHWANE METRO</a:t>
          </a:r>
        </a:p>
        <a:p>
          <a:pPr lvl="0" algn="ctr" defTabSz="488950">
            <a:lnSpc>
              <a:spcPct val="90000"/>
            </a:lnSpc>
            <a:spcBef>
              <a:spcPct val="0"/>
            </a:spcBef>
            <a:spcAft>
              <a:spcPct val="35000"/>
            </a:spcAft>
          </a:pPr>
          <a:r>
            <a:rPr lang="en-US" sz="1100" b="1" kern="1200" dirty="0" smtClean="0">
              <a:solidFill>
                <a:sysClr val="windowText" lastClr="000000"/>
              </a:solidFill>
              <a:latin typeface="Calibri"/>
              <a:ea typeface="+mn-ea"/>
              <a:cs typeface="+mn-cs"/>
            </a:rPr>
            <a:t>Ms B. Zamxaka</a:t>
          </a:r>
          <a:endParaRPr lang="en-US" sz="1100" b="1" kern="1200" dirty="0">
            <a:solidFill>
              <a:sysClr val="windowText" lastClr="000000"/>
            </a:solidFill>
            <a:latin typeface="Calibri"/>
            <a:ea typeface="+mn-ea"/>
            <a:cs typeface="+mn-cs"/>
          </a:endParaRPr>
        </a:p>
      </dsp:txBody>
      <dsp:txXfrm>
        <a:off x="3798454" y="2894527"/>
        <a:ext cx="1497018" cy="547627"/>
      </dsp:txXfrm>
    </dsp:sp>
    <dsp:sp modelId="{DB43A645-7BBA-45AB-A2EE-252C633FFF76}">
      <dsp:nvSpPr>
        <dsp:cNvPr id="0" name=""/>
        <dsp:cNvSpPr/>
      </dsp:nvSpPr>
      <dsp:spPr>
        <a:xfrm>
          <a:off x="3976254" y="3692569"/>
          <a:ext cx="1397258" cy="1773221"/>
        </a:xfrm>
        <a:prstGeom prst="rect">
          <a:avLst/>
        </a:prstGeom>
        <a:solidFill>
          <a:srgbClr val="66CCFF"/>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smtClean="0">
              <a:solidFill>
                <a:sysClr val="windowText" lastClr="000000"/>
              </a:solidFill>
              <a:latin typeface="Calibri"/>
              <a:ea typeface="+mn-ea"/>
              <a:cs typeface="+mn-cs"/>
            </a:rPr>
            <a:t>OFFICES </a:t>
          </a:r>
        </a:p>
        <a:p>
          <a:pPr lvl="0" algn="ctr" defTabSz="488950">
            <a:lnSpc>
              <a:spcPct val="90000"/>
            </a:lnSpc>
            <a:spcBef>
              <a:spcPct val="0"/>
            </a:spcBef>
            <a:spcAft>
              <a:spcPct val="35000"/>
            </a:spcAft>
          </a:pPr>
          <a:r>
            <a:rPr lang="en-US" sz="1100" b="1" kern="1200" dirty="0" smtClean="0">
              <a:solidFill>
                <a:sysClr val="windowText" lastClr="000000"/>
              </a:solidFill>
              <a:latin typeface="Calibri"/>
              <a:ea typeface="+mn-ea"/>
              <a:cs typeface="+mn-cs"/>
            </a:rPr>
            <a:t>Large -2</a:t>
          </a:r>
        </a:p>
        <a:p>
          <a:pPr lvl="0" algn="ctr" defTabSz="488950">
            <a:lnSpc>
              <a:spcPct val="90000"/>
            </a:lnSpc>
            <a:spcBef>
              <a:spcPct val="0"/>
            </a:spcBef>
            <a:spcAft>
              <a:spcPct val="35000"/>
            </a:spcAft>
          </a:pPr>
          <a:r>
            <a:rPr lang="en-US" sz="1100" b="1" kern="1200" dirty="0" smtClean="0">
              <a:solidFill>
                <a:sysClr val="windowText" lastClr="000000"/>
              </a:solidFill>
              <a:latin typeface="Calibri"/>
              <a:ea typeface="+mn-ea"/>
              <a:cs typeface="+mn-cs"/>
            </a:rPr>
            <a:t>Medium – 8</a:t>
          </a:r>
        </a:p>
        <a:p>
          <a:pPr lvl="0" algn="ctr" defTabSz="488950">
            <a:lnSpc>
              <a:spcPct val="90000"/>
            </a:lnSpc>
            <a:spcBef>
              <a:spcPct val="0"/>
            </a:spcBef>
            <a:spcAft>
              <a:spcPct val="35000"/>
            </a:spcAft>
          </a:pPr>
          <a:r>
            <a:rPr lang="en-US" sz="1100" b="1" kern="1200" dirty="0" smtClean="0">
              <a:solidFill>
                <a:sysClr val="windowText" lastClr="000000"/>
              </a:solidFill>
              <a:latin typeface="Calibri"/>
              <a:ea typeface="+mn-ea"/>
              <a:cs typeface="+mn-cs"/>
            </a:rPr>
            <a:t>Small –2</a:t>
          </a:r>
        </a:p>
        <a:p>
          <a:pPr lvl="0" algn="ctr" defTabSz="488950">
            <a:lnSpc>
              <a:spcPct val="90000"/>
            </a:lnSpc>
            <a:spcBef>
              <a:spcPct val="0"/>
            </a:spcBef>
            <a:spcAft>
              <a:spcPct val="35000"/>
            </a:spcAft>
          </a:pPr>
          <a:r>
            <a:rPr lang="en-US" sz="1100" b="1" kern="1200" dirty="0" smtClean="0">
              <a:solidFill>
                <a:sysClr val="windowText" lastClr="000000"/>
              </a:solidFill>
              <a:latin typeface="Calibri"/>
              <a:ea typeface="+mn-ea"/>
              <a:cs typeface="+mn-cs"/>
            </a:rPr>
            <a:t>Banks – 5</a:t>
          </a:r>
        </a:p>
        <a:p>
          <a:pPr lvl="0" algn="ctr" defTabSz="488950">
            <a:lnSpc>
              <a:spcPct val="90000"/>
            </a:lnSpc>
            <a:spcBef>
              <a:spcPct val="0"/>
            </a:spcBef>
            <a:spcAft>
              <a:spcPct val="35000"/>
            </a:spcAft>
          </a:pPr>
          <a:r>
            <a:rPr lang="en-US" sz="1100" b="1" kern="1200" dirty="0" smtClean="0">
              <a:solidFill>
                <a:sysClr val="windowText" lastClr="000000"/>
              </a:solidFill>
              <a:latin typeface="Calibri"/>
              <a:ea typeface="+mn-ea"/>
              <a:cs typeface="+mn-cs"/>
            </a:rPr>
            <a:t>Hospitals –23</a:t>
          </a:r>
        </a:p>
      </dsp:txBody>
      <dsp:txXfrm>
        <a:off x="3976254" y="3692569"/>
        <a:ext cx="1397258" cy="1773221"/>
      </dsp:txXfrm>
    </dsp:sp>
    <dsp:sp modelId="{A0BF2610-2133-42E1-BF30-47193A893EB8}">
      <dsp:nvSpPr>
        <dsp:cNvPr id="0" name=""/>
        <dsp:cNvSpPr/>
      </dsp:nvSpPr>
      <dsp:spPr>
        <a:xfrm>
          <a:off x="5466702" y="2854986"/>
          <a:ext cx="1614298" cy="720757"/>
        </a:xfrm>
        <a:prstGeom prst="rect">
          <a:avLst/>
        </a:prstGeom>
        <a:solidFill>
          <a:srgbClr val="FFFF0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smtClean="0">
              <a:solidFill>
                <a:sysClr val="windowText" lastClr="000000"/>
              </a:solidFill>
              <a:latin typeface="Calibri"/>
              <a:ea typeface="+mn-ea"/>
              <a:cs typeface="+mn-cs"/>
            </a:rPr>
            <a:t>SEDIBENG DISTRICT </a:t>
          </a:r>
        </a:p>
        <a:p>
          <a:pPr lvl="0" algn="ctr" defTabSz="488950">
            <a:lnSpc>
              <a:spcPct val="90000"/>
            </a:lnSpc>
            <a:spcBef>
              <a:spcPct val="0"/>
            </a:spcBef>
            <a:spcAft>
              <a:spcPct val="35000"/>
            </a:spcAft>
          </a:pPr>
          <a:r>
            <a:rPr lang="en-US" sz="1100" b="1" kern="1200" dirty="0" smtClean="0">
              <a:solidFill>
                <a:sysClr val="windowText" lastClr="000000"/>
              </a:solidFill>
              <a:latin typeface="Calibri"/>
              <a:ea typeface="+mn-ea"/>
              <a:cs typeface="+mn-cs"/>
            </a:rPr>
            <a:t> VACANT</a:t>
          </a:r>
          <a:endParaRPr lang="en-US" sz="1100" b="1" kern="1200" dirty="0">
            <a:solidFill>
              <a:sysClr val="windowText" lastClr="000000"/>
            </a:solidFill>
            <a:latin typeface="Calibri"/>
            <a:ea typeface="+mn-ea"/>
            <a:cs typeface="+mn-cs"/>
          </a:endParaRPr>
        </a:p>
      </dsp:txBody>
      <dsp:txXfrm>
        <a:off x="5466702" y="2854986"/>
        <a:ext cx="1614298" cy="720757"/>
      </dsp:txXfrm>
    </dsp:sp>
    <dsp:sp modelId="{515EF723-29C2-49B6-A9A8-80E7486E872A}">
      <dsp:nvSpPr>
        <dsp:cNvPr id="0" name=""/>
        <dsp:cNvSpPr/>
      </dsp:nvSpPr>
      <dsp:spPr>
        <a:xfrm>
          <a:off x="5728859" y="3724286"/>
          <a:ext cx="1421012" cy="1550703"/>
        </a:xfrm>
        <a:prstGeom prst="rect">
          <a:avLst/>
        </a:prstGeom>
        <a:solidFill>
          <a:srgbClr val="66CCFF"/>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smtClean="0">
              <a:solidFill>
                <a:sysClr val="windowText" lastClr="000000"/>
              </a:solidFill>
              <a:latin typeface="Calibri"/>
              <a:ea typeface="+mn-ea"/>
              <a:cs typeface="+mn-cs"/>
            </a:rPr>
            <a:t>OFFICES </a:t>
          </a:r>
        </a:p>
        <a:p>
          <a:pPr lvl="0" algn="ctr" defTabSz="488950">
            <a:lnSpc>
              <a:spcPct val="90000"/>
            </a:lnSpc>
            <a:spcBef>
              <a:spcPct val="0"/>
            </a:spcBef>
            <a:spcAft>
              <a:spcPct val="35000"/>
            </a:spcAft>
          </a:pPr>
          <a:r>
            <a:rPr lang="en-US" sz="1100" b="1" kern="1200" dirty="0" smtClean="0">
              <a:solidFill>
                <a:sysClr val="windowText" lastClr="000000"/>
              </a:solidFill>
              <a:latin typeface="Calibri"/>
              <a:ea typeface="+mn-ea"/>
              <a:cs typeface="+mn-cs"/>
            </a:rPr>
            <a:t>Large - 1</a:t>
          </a:r>
        </a:p>
        <a:p>
          <a:pPr lvl="0" algn="ctr" defTabSz="488950">
            <a:lnSpc>
              <a:spcPct val="90000"/>
            </a:lnSpc>
            <a:spcBef>
              <a:spcPct val="0"/>
            </a:spcBef>
            <a:spcAft>
              <a:spcPct val="35000"/>
            </a:spcAft>
          </a:pPr>
          <a:r>
            <a:rPr lang="en-US" sz="1100" b="1" kern="1200" dirty="0" smtClean="0">
              <a:solidFill>
                <a:sysClr val="windowText" lastClr="000000"/>
              </a:solidFill>
              <a:latin typeface="Calibri"/>
              <a:ea typeface="+mn-ea"/>
              <a:cs typeface="+mn-cs"/>
            </a:rPr>
            <a:t>Medium - 4</a:t>
          </a:r>
        </a:p>
        <a:p>
          <a:pPr lvl="0" algn="ctr" defTabSz="488950">
            <a:lnSpc>
              <a:spcPct val="90000"/>
            </a:lnSpc>
            <a:spcBef>
              <a:spcPct val="0"/>
            </a:spcBef>
            <a:spcAft>
              <a:spcPct val="35000"/>
            </a:spcAft>
          </a:pPr>
          <a:r>
            <a:rPr lang="en-US" sz="1100" b="1" kern="1200" dirty="0" smtClean="0">
              <a:solidFill>
                <a:sysClr val="windowText" lastClr="000000"/>
              </a:solidFill>
              <a:latin typeface="Calibri"/>
              <a:ea typeface="+mn-ea"/>
              <a:cs typeface="+mn-cs"/>
            </a:rPr>
            <a:t>Small –2</a:t>
          </a:r>
        </a:p>
        <a:p>
          <a:pPr lvl="0" algn="ctr" defTabSz="488950">
            <a:lnSpc>
              <a:spcPct val="90000"/>
            </a:lnSpc>
            <a:spcBef>
              <a:spcPct val="0"/>
            </a:spcBef>
            <a:spcAft>
              <a:spcPct val="35000"/>
            </a:spcAft>
          </a:pPr>
          <a:r>
            <a:rPr lang="en-US" sz="1100" b="1" kern="1200" dirty="0" smtClean="0">
              <a:solidFill>
                <a:sysClr val="windowText" lastClr="000000"/>
              </a:solidFill>
              <a:latin typeface="Calibri"/>
              <a:ea typeface="+mn-ea"/>
              <a:cs typeface="+mn-cs"/>
            </a:rPr>
            <a:t>Hospitals -5 </a:t>
          </a:r>
        </a:p>
        <a:p>
          <a:pPr lvl="0" algn="ctr" defTabSz="488950">
            <a:lnSpc>
              <a:spcPct val="90000"/>
            </a:lnSpc>
            <a:spcBef>
              <a:spcPct val="0"/>
            </a:spcBef>
            <a:spcAft>
              <a:spcPct val="35000"/>
            </a:spcAft>
          </a:pPr>
          <a:endParaRPr lang="en-US" sz="1100" b="1" kern="1200" dirty="0">
            <a:solidFill>
              <a:sysClr val="windowText" lastClr="000000"/>
            </a:solidFill>
            <a:latin typeface="Calibri"/>
            <a:ea typeface="+mn-ea"/>
            <a:cs typeface="+mn-cs"/>
          </a:endParaRPr>
        </a:p>
      </dsp:txBody>
      <dsp:txXfrm>
        <a:off x="5728859" y="3724286"/>
        <a:ext cx="1421012" cy="1550703"/>
      </dsp:txXfrm>
    </dsp:sp>
    <dsp:sp modelId="{3A81D705-320E-471B-ADFA-94AA31324C04}">
      <dsp:nvSpPr>
        <dsp:cNvPr id="0" name=""/>
        <dsp:cNvSpPr/>
      </dsp:nvSpPr>
      <dsp:spPr>
        <a:xfrm>
          <a:off x="7139682" y="2910504"/>
          <a:ext cx="1455836" cy="652616"/>
        </a:xfrm>
        <a:prstGeom prst="rect">
          <a:avLst/>
        </a:prstGeom>
        <a:solidFill>
          <a:srgbClr val="FFFF0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smtClean="0">
              <a:solidFill>
                <a:sysClr val="windowText" lastClr="000000"/>
              </a:solidFill>
              <a:latin typeface="Calibri"/>
              <a:ea typeface="+mn-ea"/>
              <a:cs typeface="+mn-cs"/>
            </a:rPr>
            <a:t>WEST RAND DISTRICT VACANT </a:t>
          </a:r>
        </a:p>
      </dsp:txBody>
      <dsp:txXfrm>
        <a:off x="7139682" y="2910504"/>
        <a:ext cx="1455836" cy="652616"/>
      </dsp:txXfrm>
    </dsp:sp>
    <dsp:sp modelId="{DF747DC0-928E-42F9-854E-4A97A90AF159}">
      <dsp:nvSpPr>
        <dsp:cNvPr id="0" name=""/>
        <dsp:cNvSpPr/>
      </dsp:nvSpPr>
      <dsp:spPr>
        <a:xfrm>
          <a:off x="7498226" y="3719916"/>
          <a:ext cx="1431025" cy="1551190"/>
        </a:xfrm>
        <a:prstGeom prst="rect">
          <a:avLst/>
        </a:prstGeom>
        <a:solidFill>
          <a:srgbClr val="66CCFF"/>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smtClean="0">
              <a:solidFill>
                <a:sysClr val="windowText" lastClr="000000"/>
              </a:solidFill>
              <a:latin typeface="Calibri"/>
              <a:ea typeface="+mn-ea"/>
              <a:cs typeface="+mn-cs"/>
            </a:rPr>
            <a:t>OFFICES </a:t>
          </a:r>
        </a:p>
        <a:p>
          <a:pPr lvl="0" algn="ctr" defTabSz="488950">
            <a:lnSpc>
              <a:spcPct val="90000"/>
            </a:lnSpc>
            <a:spcBef>
              <a:spcPct val="0"/>
            </a:spcBef>
            <a:spcAft>
              <a:spcPct val="35000"/>
            </a:spcAft>
          </a:pPr>
          <a:r>
            <a:rPr lang="en-US" sz="1100" b="1" kern="1200" dirty="0" smtClean="0">
              <a:solidFill>
                <a:sysClr val="windowText" lastClr="000000"/>
              </a:solidFill>
              <a:latin typeface="Calibri"/>
              <a:ea typeface="+mn-ea"/>
              <a:cs typeface="+mn-cs"/>
            </a:rPr>
            <a:t>Large - 1</a:t>
          </a:r>
        </a:p>
        <a:p>
          <a:pPr lvl="0" algn="ctr" defTabSz="488950">
            <a:lnSpc>
              <a:spcPct val="90000"/>
            </a:lnSpc>
            <a:spcBef>
              <a:spcPct val="0"/>
            </a:spcBef>
            <a:spcAft>
              <a:spcPct val="35000"/>
            </a:spcAft>
          </a:pPr>
          <a:r>
            <a:rPr lang="en-US" sz="1100" b="1" kern="1200" dirty="0" smtClean="0">
              <a:solidFill>
                <a:sysClr val="windowText" lastClr="000000"/>
              </a:solidFill>
              <a:latin typeface="Calibri"/>
              <a:ea typeface="+mn-ea"/>
              <a:cs typeface="+mn-cs"/>
            </a:rPr>
            <a:t>Medium – 2 </a:t>
          </a:r>
        </a:p>
        <a:p>
          <a:pPr lvl="0" algn="ctr" defTabSz="488950">
            <a:lnSpc>
              <a:spcPct val="90000"/>
            </a:lnSpc>
            <a:spcBef>
              <a:spcPct val="0"/>
            </a:spcBef>
            <a:spcAft>
              <a:spcPct val="35000"/>
            </a:spcAft>
          </a:pPr>
          <a:r>
            <a:rPr lang="en-US" sz="1100" b="1" kern="1200" dirty="0" smtClean="0">
              <a:solidFill>
                <a:sysClr val="windowText" lastClr="000000"/>
              </a:solidFill>
              <a:latin typeface="Calibri"/>
              <a:ea typeface="+mn-ea"/>
              <a:cs typeface="+mn-cs"/>
            </a:rPr>
            <a:t>Small – 0</a:t>
          </a:r>
        </a:p>
        <a:p>
          <a:pPr lvl="0" algn="ctr" defTabSz="488950">
            <a:lnSpc>
              <a:spcPct val="90000"/>
            </a:lnSpc>
            <a:spcBef>
              <a:spcPct val="0"/>
            </a:spcBef>
            <a:spcAft>
              <a:spcPct val="35000"/>
            </a:spcAft>
          </a:pPr>
          <a:r>
            <a:rPr lang="en-US" sz="1100" b="1" kern="1200" dirty="0" smtClean="0">
              <a:solidFill>
                <a:sysClr val="windowText" lastClr="000000"/>
              </a:solidFill>
              <a:latin typeface="Calibri"/>
              <a:ea typeface="+mn-ea"/>
              <a:cs typeface="+mn-cs"/>
            </a:rPr>
            <a:t>Hospitals – 4</a:t>
          </a:r>
        </a:p>
      </dsp:txBody>
      <dsp:txXfrm>
        <a:off x="7498226" y="3719916"/>
        <a:ext cx="1431025" cy="1551190"/>
      </dsp:txXfrm>
    </dsp:sp>
    <dsp:sp modelId="{899071A9-B9AC-4D87-A821-7FDAC9C0E7B6}">
      <dsp:nvSpPr>
        <dsp:cNvPr id="0" name=""/>
        <dsp:cNvSpPr/>
      </dsp:nvSpPr>
      <dsp:spPr>
        <a:xfrm>
          <a:off x="2310750" y="1598012"/>
          <a:ext cx="1872624" cy="795225"/>
        </a:xfrm>
        <a:prstGeom prst="rect">
          <a:avLst/>
        </a:prstGeom>
        <a:solidFill>
          <a:srgbClr val="E6B93C"/>
        </a:solidFill>
        <a:ln w="25400" cap="flat" cmpd="sng" algn="ctr">
          <a:solidFill>
            <a:sysClr val="window" lastClr="FFFFFF">
              <a:shade val="80000"/>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smtClean="0">
              <a:solidFill>
                <a:sysClr val="windowText" lastClr="000000"/>
              </a:solidFill>
              <a:latin typeface="Calibri"/>
              <a:ea typeface="+mn-ea"/>
              <a:cs typeface="+mn-cs"/>
            </a:rPr>
            <a:t>PROVINCIAL CO-ORDINATOR</a:t>
          </a:r>
        </a:p>
        <a:p>
          <a:pPr lvl="0" algn="ctr" defTabSz="488950">
            <a:lnSpc>
              <a:spcPct val="90000"/>
            </a:lnSpc>
            <a:spcBef>
              <a:spcPct val="0"/>
            </a:spcBef>
            <a:spcAft>
              <a:spcPct val="35000"/>
            </a:spcAft>
          </a:pPr>
          <a:r>
            <a:rPr lang="en-US" sz="1100" b="1" kern="1200" dirty="0" smtClean="0">
              <a:solidFill>
                <a:sysClr val="windowText" lastClr="000000"/>
              </a:solidFill>
              <a:latin typeface="Calibri"/>
              <a:ea typeface="+mn-ea"/>
              <a:cs typeface="+mn-cs"/>
            </a:rPr>
            <a:t>Mr  DR Buthelezi </a:t>
          </a:r>
          <a:endParaRPr lang="en-US" sz="1100" b="1" kern="1200" dirty="0">
            <a:solidFill>
              <a:sysClr val="windowText" lastClr="000000"/>
            </a:solidFill>
            <a:latin typeface="Calibri"/>
            <a:ea typeface="+mn-ea"/>
            <a:cs typeface="+mn-cs"/>
          </a:endParaRPr>
        </a:p>
      </dsp:txBody>
      <dsp:txXfrm>
        <a:off x="2310750" y="1598012"/>
        <a:ext cx="1872624" cy="795225"/>
      </dsp:txXfrm>
    </dsp:sp>
    <dsp:sp modelId="{9CA9A2B4-AFE2-4EF8-9C73-62E5BFB9C5D1}">
      <dsp:nvSpPr>
        <dsp:cNvPr id="0" name=""/>
        <dsp:cNvSpPr/>
      </dsp:nvSpPr>
      <dsp:spPr>
        <a:xfrm>
          <a:off x="4509722" y="1804780"/>
          <a:ext cx="2375502" cy="862268"/>
        </a:xfrm>
        <a:prstGeom prst="rect">
          <a:avLst/>
        </a:prstGeom>
        <a:solidFill>
          <a:srgbClr val="E6B93C"/>
        </a:solidFill>
        <a:ln w="25400" cap="flat" cmpd="sng" algn="ctr">
          <a:solidFill>
            <a:sysClr val="window" lastClr="FFFFFF">
              <a:shade val="80000"/>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smtClean="0">
              <a:solidFill>
                <a:sysClr val="windowText" lastClr="000000"/>
              </a:solidFill>
              <a:latin typeface="Calibri"/>
              <a:ea typeface="+mn-ea"/>
              <a:cs typeface="+mn-cs"/>
            </a:rPr>
            <a:t>FINANCE AND SUPPORT</a:t>
          </a:r>
        </a:p>
        <a:p>
          <a:pPr lvl="0" algn="ctr" defTabSz="488950">
            <a:lnSpc>
              <a:spcPct val="90000"/>
            </a:lnSpc>
            <a:spcBef>
              <a:spcPct val="0"/>
            </a:spcBef>
            <a:spcAft>
              <a:spcPct val="35000"/>
            </a:spcAft>
          </a:pPr>
          <a:r>
            <a:rPr lang="en-US" sz="1100" b="1" kern="1200" dirty="0" smtClean="0">
              <a:solidFill>
                <a:sysClr val="windowText" lastClr="000000"/>
              </a:solidFill>
              <a:latin typeface="Calibri"/>
              <a:ea typeface="+mn-ea"/>
              <a:cs typeface="+mn-cs"/>
            </a:rPr>
            <a:t>Ms PZ Ntshiba</a:t>
          </a:r>
          <a:endParaRPr lang="en-US" sz="1100" b="1" kern="1200" dirty="0">
            <a:solidFill>
              <a:sysClr val="windowText" lastClr="000000"/>
            </a:solidFill>
            <a:latin typeface="Calibri"/>
            <a:ea typeface="+mn-ea"/>
            <a:cs typeface="+mn-cs"/>
          </a:endParaRPr>
        </a:p>
      </dsp:txBody>
      <dsp:txXfrm>
        <a:off x="4509722" y="1804780"/>
        <a:ext cx="2375502" cy="86226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68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sz="quarter" idx="1"/>
          </p:nvPr>
        </p:nvSpPr>
        <p:spPr>
          <a:xfrm>
            <a:off x="3856038" y="0"/>
            <a:ext cx="2951162" cy="496888"/>
          </a:xfrm>
          <a:prstGeom prst="rect">
            <a:avLst/>
          </a:prstGeom>
        </p:spPr>
        <p:txBody>
          <a:bodyPr vert="horz" lIns="91440" tIns="45720" rIns="91440" bIns="45720" rtlCol="0"/>
          <a:lstStyle>
            <a:lvl1pPr algn="r">
              <a:defRPr sz="1200"/>
            </a:lvl1pPr>
          </a:lstStyle>
          <a:p>
            <a:fld id="{0AC8C55D-3A88-4435-9401-26A6CCF325B5}" type="datetimeFigureOut">
              <a:rPr lang="en-ZA" smtClean="0"/>
              <a:pPr/>
              <a:t>2019/09/05</a:t>
            </a:fld>
            <a:endParaRPr lang="en-ZA" dirty="0"/>
          </a:p>
        </p:txBody>
      </p:sp>
      <p:sp>
        <p:nvSpPr>
          <p:cNvPr id="4" name="Footer Placeholder 3"/>
          <p:cNvSpPr>
            <a:spLocks noGrp="1"/>
          </p:cNvSpPr>
          <p:nvPr>
            <p:ph type="ftr" sz="quarter" idx="2"/>
          </p:nvPr>
        </p:nvSpPr>
        <p:spPr>
          <a:xfrm>
            <a:off x="0" y="9440863"/>
            <a:ext cx="2951163" cy="496887"/>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56038" y="9440863"/>
            <a:ext cx="2951162" cy="496887"/>
          </a:xfrm>
          <a:prstGeom prst="rect">
            <a:avLst/>
          </a:prstGeom>
        </p:spPr>
        <p:txBody>
          <a:bodyPr vert="horz" lIns="91440" tIns="45720" rIns="91440" bIns="45720" rtlCol="0" anchor="b"/>
          <a:lstStyle>
            <a:lvl1pPr algn="r">
              <a:defRPr sz="1200"/>
            </a:lvl1pPr>
          </a:lstStyle>
          <a:p>
            <a:fld id="{1BD70252-57C6-4B0E-85EA-3B65351CD927}" type="slidenum">
              <a:rPr lang="en-ZA" smtClean="0"/>
              <a:pPr/>
              <a:t>‹#›</a:t>
            </a:fld>
            <a:endParaRPr lang="en-ZA" dirty="0"/>
          </a:p>
        </p:txBody>
      </p:sp>
    </p:spTree>
    <p:extLst>
      <p:ext uri="{BB962C8B-B14F-4D97-AF65-F5344CB8AC3E}">
        <p14:creationId xmlns:p14="http://schemas.microsoft.com/office/powerpoint/2010/main" xmlns="" val="36995765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6967"/>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idx="1"/>
          </p:nvPr>
        </p:nvSpPr>
        <p:spPr>
          <a:xfrm>
            <a:off x="3856738" y="0"/>
            <a:ext cx="2950475" cy="496967"/>
          </a:xfrm>
          <a:prstGeom prst="rect">
            <a:avLst/>
          </a:prstGeom>
        </p:spPr>
        <p:txBody>
          <a:bodyPr vert="horz" lIns="92830" tIns="46415" rIns="92830" bIns="46415" rtlCol="0"/>
          <a:lstStyle>
            <a:lvl1pPr algn="r">
              <a:defRPr sz="1200"/>
            </a:lvl1pPr>
          </a:lstStyle>
          <a:p>
            <a:fld id="{15BFFD7A-5E90-42C2-893B-A1D11B7C9E04}" type="datetimeFigureOut">
              <a:rPr lang="en-US" smtClean="0"/>
              <a:pPr/>
              <a:t>9/5/2019</a:t>
            </a:fld>
            <a:endParaRPr lang="en-US" dirty="0"/>
          </a:p>
        </p:txBody>
      </p:sp>
      <p:sp>
        <p:nvSpPr>
          <p:cNvPr id="4" name="Slide Image Placeholder 3"/>
          <p:cNvSpPr>
            <a:spLocks noGrp="1" noRot="1" noChangeAspect="1"/>
          </p:cNvSpPr>
          <p:nvPr>
            <p:ph type="sldImg" idx="2"/>
          </p:nvPr>
        </p:nvSpPr>
        <p:spPr>
          <a:xfrm>
            <a:off x="920750" y="744538"/>
            <a:ext cx="4967288" cy="3727450"/>
          </a:xfrm>
          <a:prstGeom prst="rect">
            <a:avLst/>
          </a:prstGeom>
          <a:noFill/>
          <a:ln w="12700">
            <a:solidFill>
              <a:prstClr val="black"/>
            </a:solidFill>
          </a:ln>
        </p:spPr>
        <p:txBody>
          <a:bodyPr vert="horz" lIns="92830" tIns="46415" rIns="92830" bIns="46415" rtlCol="0" anchor="ctr"/>
          <a:lstStyle/>
          <a:p>
            <a:endParaRPr lang="en-US" dirty="0"/>
          </a:p>
        </p:txBody>
      </p:sp>
      <p:sp>
        <p:nvSpPr>
          <p:cNvPr id="5" name="Notes Placeholder 4"/>
          <p:cNvSpPr>
            <a:spLocks noGrp="1"/>
          </p:cNvSpPr>
          <p:nvPr>
            <p:ph type="body" sz="quarter" idx="3"/>
          </p:nvPr>
        </p:nvSpPr>
        <p:spPr>
          <a:xfrm>
            <a:off x="680879" y="4721186"/>
            <a:ext cx="5447030" cy="4472702"/>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40646"/>
            <a:ext cx="2950475" cy="496967"/>
          </a:xfrm>
          <a:prstGeom prst="rect">
            <a:avLst/>
          </a:prstGeom>
        </p:spPr>
        <p:txBody>
          <a:bodyPr vert="horz" lIns="92830" tIns="46415" rIns="92830" bIns="464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6738" y="9440646"/>
            <a:ext cx="2950475" cy="496967"/>
          </a:xfrm>
          <a:prstGeom prst="rect">
            <a:avLst/>
          </a:prstGeom>
        </p:spPr>
        <p:txBody>
          <a:bodyPr vert="horz" lIns="92830" tIns="46415" rIns="92830" bIns="46415" rtlCol="0" anchor="b"/>
          <a:lstStyle>
            <a:lvl1pPr algn="r">
              <a:defRPr sz="1200"/>
            </a:lvl1pPr>
          </a:lstStyle>
          <a:p>
            <a:fld id="{E25DFFE1-4D92-4605-8A76-C26FB09C9784}" type="slidenum">
              <a:rPr lang="en-US" smtClean="0"/>
              <a:pPr/>
              <a:t>‹#›</a:t>
            </a:fld>
            <a:endParaRPr lang="en-US" dirty="0"/>
          </a:p>
        </p:txBody>
      </p:sp>
    </p:spTree>
    <p:extLst>
      <p:ext uri="{BB962C8B-B14F-4D97-AF65-F5344CB8AC3E}">
        <p14:creationId xmlns:p14="http://schemas.microsoft.com/office/powerpoint/2010/main" xmlns="" val="144812446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9731" eaLnBrk="0" hangingPunct="0">
              <a:defRPr sz="1400">
                <a:solidFill>
                  <a:schemeClr val="tx1"/>
                </a:solidFill>
                <a:latin typeface="Arial" charset="0"/>
                <a:cs typeface="Arial" charset="0"/>
              </a:defRPr>
            </a:lvl1pPr>
            <a:lvl2pPr marL="743990" indent="-286150" defTabSz="969731" eaLnBrk="0" hangingPunct="0">
              <a:defRPr sz="1400">
                <a:solidFill>
                  <a:schemeClr val="tx1"/>
                </a:solidFill>
                <a:latin typeface="Arial" charset="0"/>
                <a:cs typeface="Arial" charset="0"/>
              </a:defRPr>
            </a:lvl2pPr>
            <a:lvl3pPr marL="1144600" indent="-228920" defTabSz="969731" eaLnBrk="0" hangingPunct="0">
              <a:defRPr sz="1400">
                <a:solidFill>
                  <a:schemeClr val="tx1"/>
                </a:solidFill>
                <a:latin typeface="Arial" charset="0"/>
                <a:cs typeface="Arial" charset="0"/>
              </a:defRPr>
            </a:lvl3pPr>
            <a:lvl4pPr marL="1602440" indent="-228920" defTabSz="969731" eaLnBrk="0" hangingPunct="0">
              <a:defRPr sz="1400">
                <a:solidFill>
                  <a:schemeClr val="tx1"/>
                </a:solidFill>
                <a:latin typeface="Arial" charset="0"/>
                <a:cs typeface="Arial" charset="0"/>
              </a:defRPr>
            </a:lvl4pPr>
            <a:lvl5pPr marL="2060280" indent="-228920" defTabSz="969731" eaLnBrk="0" hangingPunct="0">
              <a:defRPr sz="1400">
                <a:solidFill>
                  <a:schemeClr val="tx1"/>
                </a:solidFill>
                <a:latin typeface="Arial" charset="0"/>
                <a:cs typeface="Arial" charset="0"/>
              </a:defRPr>
            </a:lvl5pPr>
            <a:lvl6pPr marL="2518120" indent="-228920" algn="ctr" defTabSz="969731"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6pPr>
            <a:lvl7pPr marL="2975961" indent="-228920" algn="ctr" defTabSz="969731"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7pPr>
            <a:lvl8pPr marL="3433801" indent="-228920" algn="ctr" defTabSz="969731"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8pPr>
            <a:lvl9pPr marL="3891641" indent="-228920" algn="ctr" defTabSz="969731"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9pPr>
          </a:lstStyle>
          <a:p>
            <a:pPr eaLnBrk="1" hangingPunct="1">
              <a:buClr>
                <a:srgbClr val="EEECE1"/>
              </a:buClr>
            </a:pPr>
            <a:fld id="{A34C9F65-D23C-423C-BB7C-9247AE2F1037}" type="slidenum">
              <a:rPr lang="en-US" sz="1300">
                <a:solidFill>
                  <a:prstClr val="black"/>
                </a:solidFill>
              </a:rPr>
              <a:pPr eaLnBrk="1" hangingPunct="1">
                <a:buClr>
                  <a:srgbClr val="EEECE1"/>
                </a:buClr>
              </a:pPr>
              <a:t>2</a:t>
            </a:fld>
            <a:endParaRPr lang="en-US" sz="1300" dirty="0">
              <a:solidFill>
                <a:prstClr val="black"/>
              </a:solidFill>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E25DFFE1-4D92-4605-8A76-C26FB09C9784}" type="slidenum">
              <a:rPr lang="en-US">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xmlns="" val="4160270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5DFFE1-4D92-4605-8A76-C26FB09C9784}" type="slidenum">
              <a:rPr lang="en-US" smtClean="0"/>
              <a:pPr/>
              <a:t>27</a:t>
            </a:fld>
            <a:endParaRPr lang="en-US" dirty="0"/>
          </a:p>
        </p:txBody>
      </p:sp>
    </p:spTree>
    <p:extLst>
      <p:ext uri="{BB962C8B-B14F-4D97-AF65-F5344CB8AC3E}">
        <p14:creationId xmlns:p14="http://schemas.microsoft.com/office/powerpoint/2010/main" xmlns="" val="21658796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5DFFE1-4D92-4605-8A76-C26FB09C9784}" type="slidenum">
              <a:rPr lang="en-US" smtClean="0"/>
              <a:pPr/>
              <a:t>36</a:t>
            </a:fld>
            <a:endParaRPr lang="en-US" dirty="0"/>
          </a:p>
        </p:txBody>
      </p:sp>
    </p:spTree>
    <p:extLst>
      <p:ext uri="{BB962C8B-B14F-4D97-AF65-F5344CB8AC3E}">
        <p14:creationId xmlns:p14="http://schemas.microsoft.com/office/powerpoint/2010/main" xmlns="" val="2731489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 structure to establishment </a:t>
            </a:r>
            <a:endParaRPr lang="en-US" dirty="0"/>
          </a:p>
        </p:txBody>
      </p:sp>
      <p:sp>
        <p:nvSpPr>
          <p:cNvPr id="4" name="Slide Number Placeholder 3"/>
          <p:cNvSpPr>
            <a:spLocks noGrp="1"/>
          </p:cNvSpPr>
          <p:nvPr>
            <p:ph type="sldNum" sz="quarter" idx="10"/>
          </p:nvPr>
        </p:nvSpPr>
        <p:spPr/>
        <p:txBody>
          <a:bodyPr/>
          <a:lstStyle/>
          <a:p>
            <a:fld id="{E25DFFE1-4D92-4605-8A76-C26FB09C9784}" type="slidenum">
              <a:rPr lang="en-US" smtClean="0"/>
              <a:pPr/>
              <a:t>38</a:t>
            </a:fld>
            <a:endParaRPr lang="en-US" dirty="0"/>
          </a:p>
        </p:txBody>
      </p:sp>
    </p:spTree>
    <p:extLst>
      <p:ext uri="{BB962C8B-B14F-4D97-AF65-F5344CB8AC3E}">
        <p14:creationId xmlns:p14="http://schemas.microsoft.com/office/powerpoint/2010/main" xmlns="" val="23120668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E25DFFE1-4D92-4605-8A76-C26FB09C9784}" type="slidenum">
              <a:rPr lang="en-US" smtClean="0"/>
              <a:pPr/>
              <a:t>39</a:t>
            </a:fld>
            <a:endParaRPr lang="en-US" dirty="0"/>
          </a:p>
        </p:txBody>
      </p:sp>
    </p:spTree>
    <p:extLst>
      <p:ext uri="{BB962C8B-B14F-4D97-AF65-F5344CB8AC3E}">
        <p14:creationId xmlns:p14="http://schemas.microsoft.com/office/powerpoint/2010/main" xmlns="" val="18661120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3030D0A-56FA-47EE-ADC2-CD6738486712}" type="slidenum">
              <a:rPr lang="en-ZA" smtClean="0">
                <a:solidFill>
                  <a:prstClr val="black"/>
                </a:solidFill>
              </a:rPr>
              <a:pPr/>
              <a:t>40</a:t>
            </a:fld>
            <a:endParaRPr lang="en-ZA" dirty="0">
              <a:solidFill>
                <a:prstClr val="black"/>
              </a:solidFill>
            </a:endParaRPr>
          </a:p>
        </p:txBody>
      </p:sp>
    </p:spTree>
    <p:extLst>
      <p:ext uri="{BB962C8B-B14F-4D97-AF65-F5344CB8AC3E}">
        <p14:creationId xmlns:p14="http://schemas.microsoft.com/office/powerpoint/2010/main" xmlns="" val="39491694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Kept the old info in as reference </a:t>
            </a:r>
            <a:endParaRPr lang="en-US" dirty="0"/>
          </a:p>
        </p:txBody>
      </p:sp>
      <p:sp>
        <p:nvSpPr>
          <p:cNvPr id="4" name="Slide Number Placeholder 3"/>
          <p:cNvSpPr>
            <a:spLocks noGrp="1"/>
          </p:cNvSpPr>
          <p:nvPr>
            <p:ph type="sldNum" sz="quarter" idx="10"/>
          </p:nvPr>
        </p:nvSpPr>
        <p:spPr/>
        <p:txBody>
          <a:bodyPr/>
          <a:lstStyle/>
          <a:p>
            <a:fld id="{E25DFFE1-4D92-4605-8A76-C26FB09C9784}" type="slidenum">
              <a:rPr lang="en-US" smtClean="0"/>
              <a:pPr/>
              <a:t>46</a:t>
            </a:fld>
            <a:endParaRPr lang="en-US" dirty="0"/>
          </a:p>
        </p:txBody>
      </p:sp>
    </p:spTree>
    <p:extLst>
      <p:ext uri="{BB962C8B-B14F-4D97-AF65-F5344CB8AC3E}">
        <p14:creationId xmlns:p14="http://schemas.microsoft.com/office/powerpoint/2010/main" xmlns="" val="1756796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5DFFE1-4D92-4605-8A76-C26FB09C9784}" type="slidenum">
              <a:rPr lang="en-US" smtClean="0"/>
              <a:pPr/>
              <a:t>47</a:t>
            </a:fld>
            <a:endParaRPr lang="en-US" dirty="0"/>
          </a:p>
        </p:txBody>
      </p:sp>
    </p:spTree>
    <p:extLst>
      <p:ext uri="{BB962C8B-B14F-4D97-AF65-F5344CB8AC3E}">
        <p14:creationId xmlns:p14="http://schemas.microsoft.com/office/powerpoint/2010/main" xmlns="" val="20926129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111">
              <a:defRPr/>
            </a:pPr>
            <a:r>
              <a:rPr lang="en-US" dirty="0" smtClean="0"/>
              <a:t>Kept in the old info as reference </a:t>
            </a:r>
          </a:p>
          <a:p>
            <a:endParaRPr lang="en-US" dirty="0"/>
          </a:p>
        </p:txBody>
      </p:sp>
      <p:sp>
        <p:nvSpPr>
          <p:cNvPr id="4" name="Slide Number Placeholder 3"/>
          <p:cNvSpPr>
            <a:spLocks noGrp="1"/>
          </p:cNvSpPr>
          <p:nvPr>
            <p:ph type="sldNum" sz="quarter" idx="10"/>
          </p:nvPr>
        </p:nvSpPr>
        <p:spPr/>
        <p:txBody>
          <a:bodyPr/>
          <a:lstStyle/>
          <a:p>
            <a:fld id="{E25DFFE1-4D92-4605-8A76-C26FB09C9784}" type="slidenum">
              <a:rPr lang="en-US" smtClean="0">
                <a:solidFill>
                  <a:prstClr val="black"/>
                </a:solidFill>
              </a:rPr>
              <a:pPr/>
              <a:t>57</a:t>
            </a:fld>
            <a:endParaRPr lang="en-US" dirty="0">
              <a:solidFill>
                <a:prstClr val="black"/>
              </a:solidFill>
            </a:endParaRPr>
          </a:p>
        </p:txBody>
      </p:sp>
    </p:spTree>
    <p:extLst>
      <p:ext uri="{BB962C8B-B14F-4D97-AF65-F5344CB8AC3E}">
        <p14:creationId xmlns:p14="http://schemas.microsoft.com/office/powerpoint/2010/main" xmlns="" val="19201487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111">
              <a:defRPr/>
            </a:pPr>
            <a:r>
              <a:rPr lang="en-US" dirty="0" smtClean="0"/>
              <a:t>Kept in the old info as reference </a:t>
            </a:r>
          </a:p>
          <a:p>
            <a:endParaRPr lang="en-US" dirty="0"/>
          </a:p>
        </p:txBody>
      </p:sp>
      <p:sp>
        <p:nvSpPr>
          <p:cNvPr id="4" name="Slide Number Placeholder 3"/>
          <p:cNvSpPr>
            <a:spLocks noGrp="1"/>
          </p:cNvSpPr>
          <p:nvPr>
            <p:ph type="sldNum" sz="quarter" idx="10"/>
          </p:nvPr>
        </p:nvSpPr>
        <p:spPr/>
        <p:txBody>
          <a:bodyPr/>
          <a:lstStyle/>
          <a:p>
            <a:fld id="{E25DFFE1-4D92-4605-8A76-C26FB09C9784}" type="slidenum">
              <a:rPr lang="en-US" smtClean="0">
                <a:solidFill>
                  <a:prstClr val="black"/>
                </a:solidFill>
              </a:rPr>
              <a:pPr/>
              <a:t>58</a:t>
            </a:fld>
            <a:endParaRPr lang="en-US" dirty="0">
              <a:solidFill>
                <a:prstClr val="black"/>
              </a:solidFill>
            </a:endParaRPr>
          </a:p>
        </p:txBody>
      </p:sp>
    </p:spTree>
    <p:extLst>
      <p:ext uri="{BB962C8B-B14F-4D97-AF65-F5344CB8AC3E}">
        <p14:creationId xmlns:p14="http://schemas.microsoft.com/office/powerpoint/2010/main" xmlns="" val="1920148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5DFFE1-4D92-4605-8A76-C26FB09C9784}" type="slidenum">
              <a:rPr lang="en-US" smtClean="0"/>
              <a:pPr/>
              <a:t>9</a:t>
            </a:fld>
            <a:endParaRPr lang="en-US" dirty="0"/>
          </a:p>
        </p:txBody>
      </p:sp>
    </p:spTree>
    <p:extLst>
      <p:ext uri="{BB962C8B-B14F-4D97-AF65-F5344CB8AC3E}">
        <p14:creationId xmlns:p14="http://schemas.microsoft.com/office/powerpoint/2010/main" xmlns="" val="6921320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111">
              <a:defRPr/>
            </a:pPr>
            <a:r>
              <a:rPr lang="en-US" dirty="0" smtClean="0"/>
              <a:t>Kept in the old info as reference </a:t>
            </a:r>
          </a:p>
          <a:p>
            <a:endParaRPr lang="en-US" dirty="0"/>
          </a:p>
        </p:txBody>
      </p:sp>
      <p:sp>
        <p:nvSpPr>
          <p:cNvPr id="4" name="Slide Number Placeholder 3"/>
          <p:cNvSpPr>
            <a:spLocks noGrp="1"/>
          </p:cNvSpPr>
          <p:nvPr>
            <p:ph type="sldNum" sz="quarter" idx="10"/>
          </p:nvPr>
        </p:nvSpPr>
        <p:spPr/>
        <p:txBody>
          <a:bodyPr/>
          <a:lstStyle/>
          <a:p>
            <a:fld id="{E25DFFE1-4D92-4605-8A76-C26FB09C9784}" type="slidenum">
              <a:rPr lang="en-US" smtClean="0">
                <a:solidFill>
                  <a:prstClr val="black"/>
                </a:solidFill>
              </a:rPr>
              <a:pPr/>
              <a:t>59</a:t>
            </a:fld>
            <a:endParaRPr lang="en-US" dirty="0">
              <a:solidFill>
                <a:prstClr val="black"/>
              </a:solidFill>
            </a:endParaRPr>
          </a:p>
        </p:txBody>
      </p:sp>
    </p:spTree>
    <p:extLst>
      <p:ext uri="{BB962C8B-B14F-4D97-AF65-F5344CB8AC3E}">
        <p14:creationId xmlns:p14="http://schemas.microsoft.com/office/powerpoint/2010/main" xmlns="" val="19201487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Offices</a:t>
            </a:r>
          </a:p>
          <a:p>
            <a:r>
              <a:rPr lang="en-US" dirty="0" smtClean="0"/>
              <a:t>Online scanners</a:t>
            </a:r>
          </a:p>
          <a:p>
            <a:r>
              <a:rPr lang="en-US" dirty="0" smtClean="0"/>
              <a:t>adsl</a:t>
            </a:r>
            <a:endParaRPr lang="en-US" dirty="0"/>
          </a:p>
        </p:txBody>
      </p:sp>
      <p:sp>
        <p:nvSpPr>
          <p:cNvPr id="4" name="Slide Number Placeholder 3"/>
          <p:cNvSpPr>
            <a:spLocks noGrp="1"/>
          </p:cNvSpPr>
          <p:nvPr>
            <p:ph type="sldNum" sz="quarter" idx="10"/>
          </p:nvPr>
        </p:nvSpPr>
        <p:spPr/>
        <p:txBody>
          <a:bodyPr/>
          <a:lstStyle/>
          <a:p>
            <a:fld id="{E25DFFE1-4D92-4605-8A76-C26FB09C9784}" type="slidenum">
              <a:rPr lang="en-US" smtClean="0">
                <a:solidFill>
                  <a:prstClr val="black"/>
                </a:solidFill>
              </a:rPr>
              <a:pPr/>
              <a:t>60</a:t>
            </a:fld>
            <a:endParaRPr lang="en-US" dirty="0">
              <a:solidFill>
                <a:prstClr val="black"/>
              </a:solidFill>
            </a:endParaRPr>
          </a:p>
        </p:txBody>
      </p:sp>
    </p:spTree>
    <p:extLst>
      <p:ext uri="{BB962C8B-B14F-4D97-AF65-F5344CB8AC3E}">
        <p14:creationId xmlns:p14="http://schemas.microsoft.com/office/powerpoint/2010/main" xmlns="" val="1508508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Offices</a:t>
            </a:r>
          </a:p>
          <a:p>
            <a:r>
              <a:rPr lang="en-US" dirty="0" smtClean="0"/>
              <a:t>Online scanners</a:t>
            </a:r>
          </a:p>
          <a:p>
            <a:r>
              <a:rPr lang="en-US" dirty="0" smtClean="0"/>
              <a:t>adsl</a:t>
            </a:r>
            <a:endParaRPr lang="en-US" dirty="0"/>
          </a:p>
        </p:txBody>
      </p:sp>
      <p:sp>
        <p:nvSpPr>
          <p:cNvPr id="4" name="Slide Number Placeholder 3"/>
          <p:cNvSpPr>
            <a:spLocks noGrp="1"/>
          </p:cNvSpPr>
          <p:nvPr>
            <p:ph type="sldNum" sz="quarter" idx="10"/>
          </p:nvPr>
        </p:nvSpPr>
        <p:spPr/>
        <p:txBody>
          <a:bodyPr/>
          <a:lstStyle/>
          <a:p>
            <a:fld id="{E25DFFE1-4D92-4605-8A76-C26FB09C9784}"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xmlns="" val="3156372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          </a:t>
            </a:r>
            <a:endParaRPr lang="en-ZA" dirty="0"/>
          </a:p>
        </p:txBody>
      </p:sp>
      <p:sp>
        <p:nvSpPr>
          <p:cNvPr id="4" name="Slide Number Placeholder 3"/>
          <p:cNvSpPr>
            <a:spLocks noGrp="1"/>
          </p:cNvSpPr>
          <p:nvPr>
            <p:ph type="sldNum" sz="quarter" idx="10"/>
          </p:nvPr>
        </p:nvSpPr>
        <p:spPr/>
        <p:txBody>
          <a:bodyPr/>
          <a:lstStyle/>
          <a:p>
            <a:fld id="{E25DFFE1-4D92-4605-8A76-C26FB09C9784}"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xmlns="" val="2669461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Districts </a:t>
            </a:r>
            <a:endParaRPr lang="en-US" dirty="0"/>
          </a:p>
        </p:txBody>
      </p:sp>
      <p:sp>
        <p:nvSpPr>
          <p:cNvPr id="4" name="Slide Number Placeholder 3"/>
          <p:cNvSpPr>
            <a:spLocks noGrp="1"/>
          </p:cNvSpPr>
          <p:nvPr>
            <p:ph type="sldNum" sz="quarter" idx="10"/>
          </p:nvPr>
        </p:nvSpPr>
        <p:spPr/>
        <p:txBody>
          <a:bodyPr/>
          <a:lstStyle/>
          <a:p>
            <a:fld id="{E25DFFE1-4D92-4605-8A76-C26FB09C9784}"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xmlns="" val="492371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Districts </a:t>
            </a:r>
            <a:endParaRPr lang="en-US" dirty="0"/>
          </a:p>
        </p:txBody>
      </p:sp>
      <p:sp>
        <p:nvSpPr>
          <p:cNvPr id="4" name="Slide Number Placeholder 3"/>
          <p:cNvSpPr>
            <a:spLocks noGrp="1"/>
          </p:cNvSpPr>
          <p:nvPr>
            <p:ph type="sldNum" sz="quarter" idx="10"/>
          </p:nvPr>
        </p:nvSpPr>
        <p:spPr/>
        <p:txBody>
          <a:bodyPr/>
          <a:lstStyle/>
          <a:p>
            <a:fld id="{E25DFFE1-4D92-4605-8A76-C26FB09C9784}"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xmlns="" val="492371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Districts </a:t>
            </a:r>
            <a:endParaRPr lang="en-US" dirty="0"/>
          </a:p>
        </p:txBody>
      </p:sp>
      <p:sp>
        <p:nvSpPr>
          <p:cNvPr id="4" name="Slide Number Placeholder 3"/>
          <p:cNvSpPr>
            <a:spLocks noGrp="1"/>
          </p:cNvSpPr>
          <p:nvPr>
            <p:ph type="sldNum" sz="quarter" idx="10"/>
          </p:nvPr>
        </p:nvSpPr>
        <p:spPr/>
        <p:txBody>
          <a:bodyPr/>
          <a:lstStyle/>
          <a:p>
            <a:fld id="{E25DFFE1-4D92-4605-8A76-C26FB09C9784}"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xmlns="" val="492371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Statistics duplicates </a:t>
            </a:r>
          </a:p>
          <a:p>
            <a:r>
              <a:rPr lang="en-US" dirty="0" smtClean="0"/>
              <a:t>Change the slide </a:t>
            </a:r>
          </a:p>
          <a:p>
            <a:r>
              <a:rPr lang="en-US" dirty="0" smtClean="0"/>
              <a:t>comment</a:t>
            </a:r>
            <a:endParaRPr lang="en-US" dirty="0"/>
          </a:p>
        </p:txBody>
      </p:sp>
      <p:sp>
        <p:nvSpPr>
          <p:cNvPr id="4" name="Slide Number Placeholder 3"/>
          <p:cNvSpPr>
            <a:spLocks noGrp="1"/>
          </p:cNvSpPr>
          <p:nvPr>
            <p:ph type="sldNum" sz="quarter" idx="10"/>
          </p:nvPr>
        </p:nvSpPr>
        <p:spPr/>
        <p:txBody>
          <a:bodyPr/>
          <a:lstStyle/>
          <a:p>
            <a:fld id="{E25DFFE1-4D92-4605-8A76-C26FB09C9784}"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xmlns="" val="2359426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Statistics duplicates </a:t>
            </a:r>
          </a:p>
          <a:p>
            <a:r>
              <a:rPr lang="en-US" dirty="0" smtClean="0"/>
              <a:t>Change the slide </a:t>
            </a:r>
          </a:p>
          <a:p>
            <a:r>
              <a:rPr lang="en-US" dirty="0" smtClean="0"/>
              <a:t>comment</a:t>
            </a:r>
            <a:endParaRPr lang="en-US" dirty="0"/>
          </a:p>
        </p:txBody>
      </p:sp>
      <p:sp>
        <p:nvSpPr>
          <p:cNvPr id="4" name="Slide Number Placeholder 3"/>
          <p:cNvSpPr>
            <a:spLocks noGrp="1"/>
          </p:cNvSpPr>
          <p:nvPr>
            <p:ph type="sldNum" sz="quarter" idx="10"/>
          </p:nvPr>
        </p:nvSpPr>
        <p:spPr/>
        <p:txBody>
          <a:bodyPr/>
          <a:lstStyle/>
          <a:p>
            <a:fld id="{E25DFFE1-4D92-4605-8A76-C26FB09C9784}"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xmlns="" val="2359426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4"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FB3A483-6E45-4965-B911-101BA0F58B7F}" type="datetime1">
              <a:rPr lang="en-US" smtClean="0"/>
              <a:pPr/>
              <a:t>9/5/2019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38E8B7-8BD9-9F48-9FB6-4E0DFEDB8449}" type="slidenum">
              <a:rPr lang="en-US" smtClean="0"/>
              <a:pPr/>
              <a:t>‹#›</a:t>
            </a:fld>
            <a:endParaRPr lang="en-US" dirty="0"/>
          </a:p>
        </p:txBody>
      </p:sp>
    </p:spTree>
    <p:extLst>
      <p:ext uri="{BB962C8B-B14F-4D97-AF65-F5344CB8AC3E}">
        <p14:creationId xmlns:p14="http://schemas.microsoft.com/office/powerpoint/2010/main" xmlns="" val="3215324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65D406-6050-4847-9417-03256B285490}" type="datetime1">
              <a:rPr lang="en-US" smtClean="0"/>
              <a:pPr/>
              <a:t>9/5/2019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38E8B7-8BD9-9F48-9FB6-4E0DFEDB8449}" type="slidenum">
              <a:rPr lang="en-US" smtClean="0"/>
              <a:pPr/>
              <a:t>‹#›</a:t>
            </a:fld>
            <a:endParaRPr lang="en-US" dirty="0"/>
          </a:p>
        </p:txBody>
      </p:sp>
    </p:spTree>
    <p:extLst>
      <p:ext uri="{BB962C8B-B14F-4D97-AF65-F5344CB8AC3E}">
        <p14:creationId xmlns:p14="http://schemas.microsoft.com/office/powerpoint/2010/main" xmlns="" val="1847775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10D1C5-A6BB-4266-8369-C9A879617C3C}" type="datetime1">
              <a:rPr lang="en-US" smtClean="0"/>
              <a:pPr/>
              <a:t>9/5/2019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38E8B7-8BD9-9F48-9FB6-4E0DFEDB8449}" type="slidenum">
              <a:rPr lang="en-US" smtClean="0"/>
              <a:pPr/>
              <a:t>‹#›</a:t>
            </a:fld>
            <a:endParaRPr lang="en-US" dirty="0"/>
          </a:p>
        </p:txBody>
      </p:sp>
    </p:spTree>
    <p:extLst>
      <p:ext uri="{BB962C8B-B14F-4D97-AF65-F5344CB8AC3E}">
        <p14:creationId xmlns:p14="http://schemas.microsoft.com/office/powerpoint/2010/main" xmlns="" val="3239174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Line 19"/>
          <p:cNvSpPr>
            <a:spLocks noChangeShapeType="1"/>
          </p:cNvSpPr>
          <p:nvPr/>
        </p:nvSpPr>
        <p:spPr bwMode="auto">
          <a:xfrm>
            <a:off x="228600" y="457200"/>
            <a:ext cx="8682038" cy="0"/>
          </a:xfrm>
          <a:prstGeom prst="line">
            <a:avLst/>
          </a:prstGeom>
          <a:noFill/>
          <a:ln w="28575">
            <a:solidFill>
              <a:srgbClr val="7D0900"/>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graphicFrame>
        <p:nvGraphicFramePr>
          <p:cNvPr id="3" name="Rectangle 20" hidden="1"/>
          <p:cNvGraphicFramePr>
            <a:graphicFrameLocks/>
          </p:cNvGraphicFramePr>
          <p:nvPr/>
        </p:nvGraphicFramePr>
        <p:xfrm>
          <a:off x="0" y="0"/>
          <a:ext cx="158750" cy="158750"/>
        </p:xfrm>
        <a:graphic>
          <a:graphicData uri="http://schemas.openxmlformats.org/presentationml/2006/ole">
            <p:oleObj spid="_x0000_s8566" r:id="rId3" imgW="0" imgH="0" progId="">
              <p:embed/>
            </p:oleObj>
          </a:graphicData>
        </a:graphic>
      </p:graphicFrame>
      <p:pic>
        <p:nvPicPr>
          <p:cNvPr id="4" name="Picture 39" descr="home affairs"/>
          <p:cNvPicPr>
            <a:picLocks noChangeAspect="1" noChangeArrowheads="1"/>
          </p:cNvPicPr>
          <p:nvPr userDrawn="1"/>
        </p:nvPicPr>
        <p:blipFill>
          <a:blip r:embed="rId4">
            <a:extLst>
              <a:ext uri="{28A0092B-C50C-407E-A947-70E740481C1C}">
                <a14:useLocalDpi xmlns:a14="http://schemas.microsoft.com/office/drawing/2010/main" xmlns="" val="0"/>
              </a:ext>
            </a:extLst>
          </a:blip>
          <a:srcRect/>
          <a:stretch>
            <a:fillRect/>
          </a:stretch>
        </p:blipFill>
        <p:spPr bwMode="auto">
          <a:xfrm>
            <a:off x="7416800" y="0"/>
            <a:ext cx="1087438" cy="41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Box 11"/>
          <p:cNvSpPr txBox="1">
            <a:spLocks noChangeArrowheads="1"/>
          </p:cNvSpPr>
          <p:nvPr userDrawn="1"/>
        </p:nvSpPr>
        <p:spPr bwMode="auto">
          <a:xfrm>
            <a:off x="7943850" y="6400800"/>
            <a:ext cx="1085850" cy="334963"/>
          </a:xfrm>
          <a:prstGeom prst="rect">
            <a:avLst/>
          </a:prstGeom>
          <a:noFill/>
          <a:ln>
            <a:noFill/>
          </a:ln>
          <a:extLst/>
        </p:spPr>
        <p:txBody>
          <a:bodyPr lIns="72000" tIns="72000" rIns="72000" bIns="72000">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6pPr>
            <a:lvl7pPr marL="29718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7pPr>
            <a:lvl8pPr marL="34290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8pPr>
            <a:lvl9pPr marL="38862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9pPr>
          </a:lstStyle>
          <a:p>
            <a:pPr eaLnBrk="1" hangingPunct="1">
              <a:defRPr/>
            </a:pPr>
            <a:fld id="{1AC30304-AEB7-46B8-AE64-E1490D380E63}" type="slidenum">
              <a:rPr lang="en-GB" smtClean="0"/>
              <a:pPr eaLnBrk="1" hangingPunct="1">
                <a:defRPr/>
              </a:pPr>
              <a:t>‹#›</a:t>
            </a:fld>
            <a:endParaRPr lang="en-GB" dirty="0" smtClean="0"/>
          </a:p>
        </p:txBody>
      </p:sp>
    </p:spTree>
    <p:extLst>
      <p:ext uri="{BB962C8B-B14F-4D97-AF65-F5344CB8AC3E}">
        <p14:creationId xmlns:p14="http://schemas.microsoft.com/office/powerpoint/2010/main" xmlns="" val="3161795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0C2196-669E-4538-9405-9EAC6E0D09C5}" type="datetime1">
              <a:rPr lang="en-US" smtClean="0"/>
              <a:pPr/>
              <a:t>9/5/2019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38E8B7-8BD9-9F48-9FB6-4E0DFEDB8449}" type="slidenum">
              <a:rPr lang="en-US" smtClean="0"/>
              <a:pPr/>
              <a:t>‹#›</a:t>
            </a:fld>
            <a:endParaRPr lang="en-US" dirty="0"/>
          </a:p>
        </p:txBody>
      </p:sp>
    </p:spTree>
    <p:extLst>
      <p:ext uri="{BB962C8B-B14F-4D97-AF65-F5344CB8AC3E}">
        <p14:creationId xmlns:p14="http://schemas.microsoft.com/office/powerpoint/2010/main" xmlns="" val="1139764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E4B8B8-2A8B-4E27-8C84-1294716C8A58}" type="datetime1">
              <a:rPr lang="en-US" smtClean="0"/>
              <a:pPr/>
              <a:t>9/5/2019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38E8B7-8BD9-9F48-9FB6-4E0DFEDB8449}" type="slidenum">
              <a:rPr lang="en-US" smtClean="0"/>
              <a:pPr/>
              <a:t>‹#›</a:t>
            </a:fld>
            <a:endParaRPr lang="en-US" dirty="0"/>
          </a:p>
        </p:txBody>
      </p:sp>
    </p:spTree>
    <p:extLst>
      <p:ext uri="{BB962C8B-B14F-4D97-AF65-F5344CB8AC3E}">
        <p14:creationId xmlns:p14="http://schemas.microsoft.com/office/powerpoint/2010/main" xmlns="" val="127450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7B43B4-05DD-4461-BE00-3D97E6132AA5}" type="datetime1">
              <a:rPr lang="en-US" smtClean="0"/>
              <a:pPr/>
              <a:t>9/5/2019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38E8B7-8BD9-9F48-9FB6-4E0DFEDB8449}" type="slidenum">
              <a:rPr lang="en-US" smtClean="0"/>
              <a:pPr/>
              <a:t>‹#›</a:t>
            </a:fld>
            <a:endParaRPr lang="en-US" dirty="0"/>
          </a:p>
        </p:txBody>
      </p:sp>
    </p:spTree>
    <p:extLst>
      <p:ext uri="{BB962C8B-B14F-4D97-AF65-F5344CB8AC3E}">
        <p14:creationId xmlns:p14="http://schemas.microsoft.com/office/powerpoint/2010/main" xmlns="" val="1610444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8A84D5-C348-4439-B6D7-E4C61AE39FFD}" type="datetime1">
              <a:rPr lang="en-US" smtClean="0"/>
              <a:pPr/>
              <a:t>9/5/2019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538E8B7-8BD9-9F48-9FB6-4E0DFEDB8449}" type="slidenum">
              <a:rPr lang="en-US" smtClean="0"/>
              <a:pPr/>
              <a:t>‹#›</a:t>
            </a:fld>
            <a:endParaRPr lang="en-US" dirty="0"/>
          </a:p>
        </p:txBody>
      </p:sp>
    </p:spTree>
    <p:extLst>
      <p:ext uri="{BB962C8B-B14F-4D97-AF65-F5344CB8AC3E}">
        <p14:creationId xmlns:p14="http://schemas.microsoft.com/office/powerpoint/2010/main" xmlns="" val="419406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E552EA-A250-424C-B51F-3C4444629E20}" type="datetime1">
              <a:rPr lang="en-US" smtClean="0"/>
              <a:pPr/>
              <a:t>9/5/2019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538E8B7-8BD9-9F48-9FB6-4E0DFEDB8449}" type="slidenum">
              <a:rPr lang="en-US" smtClean="0"/>
              <a:pPr/>
              <a:t>‹#›</a:t>
            </a:fld>
            <a:endParaRPr lang="en-US" dirty="0"/>
          </a:p>
        </p:txBody>
      </p:sp>
    </p:spTree>
    <p:extLst>
      <p:ext uri="{BB962C8B-B14F-4D97-AF65-F5344CB8AC3E}">
        <p14:creationId xmlns:p14="http://schemas.microsoft.com/office/powerpoint/2010/main" xmlns="" val="1148936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DB9AF7-5AB6-4EA5-A761-E16B5C7FE4FB}" type="datetime1">
              <a:rPr lang="en-US" smtClean="0"/>
              <a:pPr/>
              <a:t>9/5/2019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538E8B7-8BD9-9F48-9FB6-4E0DFEDB8449}" type="slidenum">
              <a:rPr lang="en-US" smtClean="0"/>
              <a:pPr/>
              <a:t>‹#›</a:t>
            </a:fld>
            <a:endParaRPr lang="en-US" dirty="0"/>
          </a:p>
        </p:txBody>
      </p:sp>
    </p:spTree>
    <p:extLst>
      <p:ext uri="{BB962C8B-B14F-4D97-AF65-F5344CB8AC3E}">
        <p14:creationId xmlns:p14="http://schemas.microsoft.com/office/powerpoint/2010/main" xmlns="" val="2842536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275752-62F2-42D4-B64B-F1E6D156E113}" type="datetime1">
              <a:rPr lang="en-US" smtClean="0"/>
              <a:pPr/>
              <a:t>9/5/2019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38E8B7-8BD9-9F48-9FB6-4E0DFEDB8449}" type="slidenum">
              <a:rPr lang="en-US" smtClean="0"/>
              <a:pPr/>
              <a:t>‹#›</a:t>
            </a:fld>
            <a:endParaRPr lang="en-US" dirty="0"/>
          </a:p>
        </p:txBody>
      </p:sp>
    </p:spTree>
    <p:extLst>
      <p:ext uri="{BB962C8B-B14F-4D97-AF65-F5344CB8AC3E}">
        <p14:creationId xmlns:p14="http://schemas.microsoft.com/office/powerpoint/2010/main" xmlns="" val="2197532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ABC813-58B9-47BD-85E7-6A14ECFE3D0B}" type="datetime1">
              <a:rPr lang="en-US" smtClean="0"/>
              <a:pPr/>
              <a:t>9/5/2019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38E8B7-8BD9-9F48-9FB6-4E0DFEDB8449}" type="slidenum">
              <a:rPr lang="en-US" smtClean="0"/>
              <a:pPr/>
              <a:t>‹#›</a:t>
            </a:fld>
            <a:endParaRPr lang="en-US" dirty="0"/>
          </a:p>
        </p:txBody>
      </p:sp>
    </p:spTree>
    <p:extLst>
      <p:ext uri="{BB962C8B-B14F-4D97-AF65-F5344CB8AC3E}">
        <p14:creationId xmlns:p14="http://schemas.microsoft.com/office/powerpoint/2010/main" xmlns="" val="3498472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183118-6961-47F6-9AFE-B865AAEA314A}" type="datetime1">
              <a:rPr lang="en-US" smtClean="0"/>
              <a:pPr/>
              <a:t>9/5/2019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38E8B7-8BD9-9F48-9FB6-4E0DFEDB8449}" type="slidenum">
              <a:rPr lang="en-US" smtClean="0"/>
              <a:pPr/>
              <a:t>‹#›</a:t>
            </a:fld>
            <a:endParaRPr lang="en-US" dirty="0"/>
          </a:p>
        </p:txBody>
      </p:sp>
    </p:spTree>
    <p:extLst>
      <p:ext uri="{BB962C8B-B14F-4D97-AF65-F5344CB8AC3E}">
        <p14:creationId xmlns:p14="http://schemas.microsoft.com/office/powerpoint/2010/main" xmlns="" val="2829706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50"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7829" y="1562100"/>
            <a:ext cx="7772400" cy="2514600"/>
          </a:xfrm>
        </p:spPr>
        <p:txBody>
          <a:bodyPr>
            <a:normAutofit/>
          </a:bodyPr>
          <a:lstStyle/>
          <a:p>
            <a:pPr lvl="0" fontAlgn="base">
              <a:lnSpc>
                <a:spcPct val="90000"/>
              </a:lnSpc>
              <a:spcBef>
                <a:spcPct val="90000"/>
              </a:spcBef>
              <a:spcAft>
                <a:spcPct val="0"/>
              </a:spcAft>
              <a:defRPr/>
            </a:pPr>
            <a:r>
              <a:rPr lang="en-ZA" sz="3200" b="1" i="1" dirty="0" smtClean="0">
                <a:solidFill>
                  <a:srgbClr val="7D0900"/>
                </a:solidFill>
                <a:effectLst>
                  <a:outerShdw blurRad="38100" dist="38100" dir="2700000" algn="tl">
                    <a:srgbClr val="C0C0C0"/>
                  </a:outerShdw>
                </a:effectLst>
                <a:latin typeface="Arial" charset="0"/>
                <a:ea typeface="+mn-ea"/>
                <a:cs typeface="Arial" charset="0"/>
              </a:rPr>
              <a:t/>
            </a:r>
            <a:br>
              <a:rPr lang="en-ZA" sz="3200" b="1" i="1" dirty="0" smtClean="0">
                <a:solidFill>
                  <a:srgbClr val="7D0900"/>
                </a:solidFill>
                <a:effectLst>
                  <a:outerShdw blurRad="38100" dist="38100" dir="2700000" algn="tl">
                    <a:srgbClr val="C0C0C0"/>
                  </a:outerShdw>
                </a:effectLst>
                <a:latin typeface="Arial" charset="0"/>
                <a:ea typeface="+mn-ea"/>
                <a:cs typeface="Arial" charset="0"/>
              </a:rPr>
            </a:br>
            <a:r>
              <a:rPr lang="en-ZA" sz="2800" b="1" i="1" dirty="0" smtClean="0">
                <a:solidFill>
                  <a:srgbClr val="7D0900"/>
                </a:solidFill>
                <a:effectLst>
                  <a:outerShdw blurRad="38100" dist="38100" dir="2700000" algn="tl">
                    <a:srgbClr val="C0C0C0"/>
                  </a:outerShdw>
                </a:effectLst>
                <a:latin typeface="Arial" charset="0"/>
                <a:ea typeface="+mn-ea"/>
                <a:cs typeface="Arial" charset="0"/>
              </a:rPr>
              <a:t>Portfolio Committee Presentation   State of the Province : Gauteng </a:t>
            </a:r>
            <a:br>
              <a:rPr lang="en-ZA" sz="2800" b="1" i="1" dirty="0" smtClean="0">
                <a:solidFill>
                  <a:srgbClr val="7D0900"/>
                </a:solidFill>
                <a:effectLst>
                  <a:outerShdw blurRad="38100" dist="38100" dir="2700000" algn="tl">
                    <a:srgbClr val="C0C0C0"/>
                  </a:outerShdw>
                </a:effectLst>
                <a:latin typeface="Arial" charset="0"/>
                <a:ea typeface="+mn-ea"/>
                <a:cs typeface="Arial" charset="0"/>
              </a:rPr>
            </a:br>
            <a:r>
              <a:rPr lang="en-ZA" sz="2800" b="1" i="1" dirty="0" smtClean="0">
                <a:solidFill>
                  <a:srgbClr val="7D0900"/>
                </a:solidFill>
                <a:effectLst>
                  <a:outerShdw blurRad="38100" dist="38100" dir="2700000" algn="tl">
                    <a:srgbClr val="C0C0C0"/>
                  </a:outerShdw>
                </a:effectLst>
                <a:latin typeface="Arial" charset="0"/>
                <a:ea typeface="+mn-ea"/>
                <a:cs typeface="Arial" charset="0"/>
              </a:rPr>
              <a:t>03 SEPTEMBER 2019</a:t>
            </a:r>
            <a:endParaRPr lang="en-ZA" sz="2800" b="1" i="1" dirty="0">
              <a:solidFill>
                <a:srgbClr val="7D0900"/>
              </a:solidFill>
              <a:effectLst>
                <a:outerShdw blurRad="38100" dist="38100" dir="2700000" algn="tl">
                  <a:srgbClr val="C0C0C0"/>
                </a:outerShdw>
              </a:effectLst>
              <a:latin typeface="Arial" charset="0"/>
              <a:ea typeface="+mn-ea"/>
              <a:cs typeface="Arial" charset="0"/>
            </a:endParaRPr>
          </a:p>
        </p:txBody>
      </p:sp>
      <p:sp>
        <p:nvSpPr>
          <p:cNvPr id="3" name="Subtitle 2"/>
          <p:cNvSpPr>
            <a:spLocks noGrp="1"/>
          </p:cNvSpPr>
          <p:nvPr>
            <p:ph type="subTitle" idx="1"/>
          </p:nvPr>
        </p:nvSpPr>
        <p:spPr>
          <a:xfrm>
            <a:off x="1235122" y="3923414"/>
            <a:ext cx="6400800" cy="1925626"/>
          </a:xfrm>
        </p:spPr>
        <p:txBody>
          <a:bodyPr>
            <a:normAutofit/>
          </a:bodyPr>
          <a:lstStyle/>
          <a:p>
            <a:endParaRPr lang="en-US" dirty="0" smtClean="0">
              <a:latin typeface="Arial" pitchFamily="34" charset="0"/>
              <a:cs typeface="Arial" pitchFamily="34" charset="0"/>
            </a:endParaRPr>
          </a:p>
          <a:p>
            <a:r>
              <a:rPr lang="en-GB" i="1" dirty="0"/>
              <a:t> </a:t>
            </a:r>
            <a:r>
              <a:rPr lang="en-GB" sz="2800" b="1" i="1" dirty="0"/>
              <a:t>PROVINCIAL </a:t>
            </a:r>
            <a:r>
              <a:rPr lang="en-GB" sz="2800" b="1" i="1" dirty="0" smtClean="0"/>
              <a:t>MANAGER:</a:t>
            </a:r>
            <a:r>
              <a:rPr lang="en-ZA" sz="2800" b="1" i="1" dirty="0" smtClean="0"/>
              <a:t>      </a:t>
            </a:r>
          </a:p>
          <a:p>
            <a:r>
              <a:rPr lang="en-ZA" sz="2800" b="1" i="1" dirty="0" smtClean="0"/>
              <a:t>               Ms Mamokubung Moeketsi </a:t>
            </a:r>
            <a:endParaRPr lang="en-GB" sz="2800" b="1" i="1" dirty="0"/>
          </a:p>
        </p:txBody>
      </p:sp>
      <p:pic>
        <p:nvPicPr>
          <p:cNvPr id="4" name="Picture 7" descr="home affairs"/>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09760" y="68732"/>
            <a:ext cx="6126162" cy="210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Slide Number Placeholder 4"/>
          <p:cNvSpPr>
            <a:spLocks noGrp="1"/>
          </p:cNvSpPr>
          <p:nvPr>
            <p:ph type="sldNum" sz="quarter" idx="12"/>
          </p:nvPr>
        </p:nvSpPr>
        <p:spPr>
          <a:xfrm>
            <a:off x="7010400" y="6471178"/>
            <a:ext cx="2133600" cy="365125"/>
          </a:xfrm>
        </p:spPr>
        <p:txBody>
          <a:bodyPr/>
          <a:lstStyle/>
          <a:p>
            <a:fld id="{2538E8B7-8BD9-9F48-9FB6-4E0DFEDB8449}" type="slidenum">
              <a:rPr lang="en-US" smtClean="0"/>
              <a:pPr/>
              <a:t>1</a:t>
            </a:fld>
            <a:endParaRPr lang="en-US" dirty="0"/>
          </a:p>
        </p:txBody>
      </p:sp>
    </p:spTree>
    <p:extLst>
      <p:ext uri="{BB962C8B-B14F-4D97-AF65-F5344CB8AC3E}">
        <p14:creationId xmlns:p14="http://schemas.microsoft.com/office/powerpoint/2010/main" xmlns="" val="44623978"/>
      </p:ext>
    </p:extLst>
  </p:cSld>
  <p:clrMapOvr>
    <a:masterClrMapping/>
  </p:clrMapOvr>
  <mc:AlternateContent xmlns:mc="http://schemas.openxmlformats.org/markup-compatibility/2006">
    <mc:Choice xmlns:p14="http://schemas.microsoft.com/office/powerpoint/2010/main" xmlns="" Requires="p14">
      <p:transition p14:dur="100" advTm="8306">
        <p:cut/>
      </p:transition>
    </mc:Choice>
    <mc:Fallback>
      <p:transition advTm="8306">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530225" y="241300"/>
            <a:ext cx="8229600" cy="558800"/>
          </a:xfrm>
          <a:solidFill>
            <a:srgbClr val="92D050"/>
          </a:solidFill>
        </p:spPr>
        <p:txBody>
          <a:bodyPr>
            <a:noAutofit/>
          </a:bodyPr>
          <a:lstStyle/>
          <a:p>
            <a:r>
              <a:rPr lang="en-US" sz="2000" dirty="0" smtClean="0">
                <a:latin typeface="Arial" pitchFamily="34" charset="0"/>
                <a:cs typeface="Arial" pitchFamily="34" charset="0"/>
              </a:rPr>
              <a:t/>
            </a:r>
            <a:br>
              <a:rPr lang="en-US" sz="2000" dirty="0" smtClean="0">
                <a:latin typeface="Arial" pitchFamily="34" charset="0"/>
                <a:cs typeface="Arial" pitchFamily="34" charset="0"/>
              </a:rPr>
            </a:br>
            <a:r>
              <a:rPr lang="en-US" sz="2000" dirty="0" smtClean="0">
                <a:latin typeface="Arial" pitchFamily="34" charset="0"/>
                <a:cs typeface="Arial" pitchFamily="34" charset="0"/>
              </a:rPr>
              <a:t>Challenges </a:t>
            </a:r>
            <a:r>
              <a:rPr lang="en-US" sz="2000" dirty="0">
                <a:latin typeface="Arial" pitchFamily="34" charset="0"/>
                <a:cs typeface="Arial" pitchFamily="34" charset="0"/>
              </a:rPr>
              <a:t>on Birth Registrations</a:t>
            </a:r>
            <a:br>
              <a:rPr lang="en-US" sz="2000" dirty="0">
                <a:latin typeface="Arial" pitchFamily="34" charset="0"/>
                <a:cs typeface="Arial" pitchFamily="34" charset="0"/>
              </a:rPr>
            </a:br>
            <a:endParaRPr lang="en-US" sz="2000" b="1" dirty="0" smtClean="0">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457200" y="928048"/>
            <a:ext cx="4040188" cy="627797"/>
          </a:xfrm>
        </p:spPr>
        <p:txBody>
          <a:bodyPr>
            <a:normAutofit fontScale="32500" lnSpcReduction="20000"/>
          </a:bodyPr>
          <a:lstStyle/>
          <a:p>
            <a:endParaRPr lang="en-US" i="1" dirty="0" smtClean="0">
              <a:latin typeface="Arial" pitchFamily="34" charset="0"/>
              <a:cs typeface="Arial" pitchFamily="34" charset="0"/>
            </a:endParaRPr>
          </a:p>
          <a:p>
            <a:endParaRPr lang="en-US" i="1" dirty="0">
              <a:latin typeface="Arial" pitchFamily="34" charset="0"/>
              <a:cs typeface="Arial" pitchFamily="34" charset="0"/>
            </a:endParaRPr>
          </a:p>
          <a:p>
            <a:pPr algn="ctr"/>
            <a:r>
              <a:rPr lang="en-US" sz="5500" dirty="0" smtClean="0">
                <a:latin typeface="Arial" pitchFamily="34" charset="0"/>
                <a:cs typeface="Arial" pitchFamily="34" charset="0"/>
              </a:rPr>
              <a:t>Challenges</a:t>
            </a:r>
            <a:r>
              <a:rPr lang="en-US" sz="4200" i="1" dirty="0" smtClean="0">
                <a:latin typeface="Arial" pitchFamily="34" charset="0"/>
                <a:cs typeface="Arial" pitchFamily="34" charset="0"/>
              </a:rPr>
              <a:t> </a:t>
            </a:r>
            <a:endParaRPr lang="en-US" sz="4200" i="1" dirty="0">
              <a:latin typeface="Arial" pitchFamily="34" charset="0"/>
              <a:cs typeface="Arial" pitchFamily="34" charset="0"/>
            </a:endParaRPr>
          </a:p>
          <a:p>
            <a:endParaRPr lang="en-ZA" dirty="0"/>
          </a:p>
        </p:txBody>
      </p:sp>
      <p:sp>
        <p:nvSpPr>
          <p:cNvPr id="7" name="Content Placeholder 6"/>
          <p:cNvSpPr>
            <a:spLocks noGrp="1"/>
          </p:cNvSpPr>
          <p:nvPr>
            <p:ph sz="half" idx="2"/>
          </p:nvPr>
        </p:nvSpPr>
        <p:spPr>
          <a:xfrm>
            <a:off x="457200" y="1555845"/>
            <a:ext cx="4040188" cy="4144111"/>
          </a:xfrm>
        </p:spPr>
        <p:txBody>
          <a:bodyPr>
            <a:normAutofit fontScale="92500" lnSpcReduction="20000"/>
          </a:bodyPr>
          <a:lstStyle/>
          <a:p>
            <a:pPr marL="171450" indent="-171450" defTabSz="914400" fontAlgn="ctr">
              <a:spcBef>
                <a:spcPts val="0"/>
              </a:spcBef>
              <a:buFont typeface="Arial" charset="0"/>
              <a:buChar char="•"/>
              <a:defRPr/>
            </a:pPr>
            <a:r>
              <a:rPr lang="en-ZA" sz="1500" dirty="0" smtClean="0">
                <a:solidFill>
                  <a:prstClr val="black"/>
                </a:solidFill>
                <a:latin typeface="Arial" pitchFamily="34" charset="0"/>
                <a:cs typeface="Arial" pitchFamily="34" charset="0"/>
              </a:rPr>
              <a:t>No </a:t>
            </a:r>
            <a:r>
              <a:rPr lang="en-ZA" sz="1500" dirty="0">
                <a:solidFill>
                  <a:prstClr val="black"/>
                </a:solidFill>
                <a:latin typeface="Arial" pitchFamily="34" charset="0"/>
                <a:cs typeface="Arial" pitchFamily="34" charset="0"/>
              </a:rPr>
              <a:t>connectivity at most Health Facilities</a:t>
            </a:r>
          </a:p>
          <a:p>
            <a:pPr marL="0" lvl="0" indent="0" defTabSz="914400" fontAlgn="ctr">
              <a:spcBef>
                <a:spcPts val="0"/>
              </a:spcBef>
              <a:buNone/>
              <a:defRPr/>
            </a:pPr>
            <a:endParaRPr lang="en-US" sz="1500" dirty="0" smtClean="0">
              <a:solidFill>
                <a:prstClr val="black"/>
              </a:solidFill>
              <a:latin typeface="Arial" pitchFamily="34" charset="0"/>
              <a:cs typeface="Arial" pitchFamily="34" charset="0"/>
            </a:endParaRPr>
          </a:p>
          <a:p>
            <a:pPr marL="171450" lvl="0" indent="-171450" defTabSz="914400" fontAlgn="ctr">
              <a:spcBef>
                <a:spcPts val="0"/>
              </a:spcBef>
              <a:buFont typeface="Arial" charset="0"/>
              <a:buChar char="•"/>
              <a:defRPr/>
            </a:pPr>
            <a:r>
              <a:rPr lang="en-US" sz="1500" dirty="0" smtClean="0">
                <a:solidFill>
                  <a:prstClr val="black"/>
                </a:solidFill>
                <a:latin typeface="Arial" pitchFamily="34" charset="0"/>
                <a:cs typeface="Arial" pitchFamily="34" charset="0"/>
              </a:rPr>
              <a:t>No </a:t>
            </a:r>
            <a:r>
              <a:rPr lang="en-US" sz="1500" dirty="0">
                <a:solidFill>
                  <a:prstClr val="black"/>
                </a:solidFill>
                <a:latin typeface="Arial" pitchFamily="34" charset="0"/>
                <a:cs typeface="Arial" pitchFamily="34" charset="0"/>
              </a:rPr>
              <a:t>online verification to </a:t>
            </a:r>
            <a:r>
              <a:rPr lang="en-US" sz="1500" dirty="0" smtClean="0">
                <a:solidFill>
                  <a:prstClr val="black"/>
                </a:solidFill>
                <a:latin typeface="Arial" pitchFamily="34" charset="0"/>
                <a:cs typeface="Arial" pitchFamily="34" charset="0"/>
              </a:rPr>
              <a:t>enable  </a:t>
            </a:r>
            <a:r>
              <a:rPr lang="en-US" sz="1500" dirty="0">
                <a:solidFill>
                  <a:prstClr val="black"/>
                </a:solidFill>
                <a:latin typeface="Arial" pitchFamily="34" charset="0"/>
                <a:cs typeface="Arial" pitchFamily="34" charset="0"/>
              </a:rPr>
              <a:t>birth registration for mothers </a:t>
            </a:r>
            <a:r>
              <a:rPr lang="en-US" sz="1500" dirty="0" smtClean="0">
                <a:solidFill>
                  <a:prstClr val="black"/>
                </a:solidFill>
                <a:latin typeface="Arial" pitchFamily="34" charset="0"/>
                <a:cs typeface="Arial" pitchFamily="34" charset="0"/>
              </a:rPr>
              <a:t>without IDs.</a:t>
            </a:r>
          </a:p>
          <a:p>
            <a:pPr marL="171450" lvl="0" indent="-171450" defTabSz="914400" fontAlgn="ctr">
              <a:spcBef>
                <a:spcPts val="0"/>
              </a:spcBef>
              <a:buFont typeface="Arial" charset="0"/>
              <a:buChar char="•"/>
              <a:defRPr/>
            </a:pPr>
            <a:endParaRPr lang="en-US" sz="1500" dirty="0" smtClean="0">
              <a:solidFill>
                <a:prstClr val="black"/>
              </a:solidFill>
              <a:latin typeface="Arial" pitchFamily="34" charset="0"/>
              <a:cs typeface="Arial" pitchFamily="34" charset="0"/>
            </a:endParaRPr>
          </a:p>
          <a:p>
            <a:pPr marL="0" lvl="0" indent="0" defTabSz="914400" fontAlgn="ctr">
              <a:spcBef>
                <a:spcPts val="0"/>
              </a:spcBef>
              <a:buNone/>
              <a:defRPr/>
            </a:pPr>
            <a:endParaRPr lang="en-US" sz="1500" dirty="0">
              <a:solidFill>
                <a:prstClr val="black"/>
              </a:solidFill>
              <a:latin typeface="Arial" pitchFamily="34" charset="0"/>
              <a:cs typeface="Arial" pitchFamily="34" charset="0"/>
            </a:endParaRPr>
          </a:p>
          <a:p>
            <a:pPr marL="171450" indent="-171450" defTabSz="914400" fontAlgn="ctr">
              <a:spcBef>
                <a:spcPts val="0"/>
              </a:spcBef>
              <a:buFont typeface="Arial" charset="0"/>
              <a:buChar char="•"/>
              <a:defRPr/>
            </a:pPr>
            <a:r>
              <a:rPr lang="en-US" sz="1500" dirty="0">
                <a:solidFill>
                  <a:prstClr val="black"/>
                </a:solidFill>
                <a:latin typeface="Arial" pitchFamily="34" charset="0"/>
                <a:cs typeface="Arial" pitchFamily="34" charset="0"/>
              </a:rPr>
              <a:t>No appointed permanent staff  at most health facilities.(</a:t>
            </a:r>
            <a:r>
              <a:rPr lang="en-ZA" sz="1500" dirty="0">
                <a:solidFill>
                  <a:prstClr val="black"/>
                </a:solidFill>
                <a:latin typeface="Arial" pitchFamily="34" charset="0"/>
                <a:cs typeface="Arial" pitchFamily="34" charset="0"/>
              </a:rPr>
              <a:t>Some hospitals are only visited three times a week or less due to staff constraints</a:t>
            </a:r>
            <a:r>
              <a:rPr lang="en-ZA" sz="1500" dirty="0" smtClean="0">
                <a:solidFill>
                  <a:prstClr val="black"/>
                </a:solidFill>
                <a:latin typeface="Arial" pitchFamily="34" charset="0"/>
                <a:cs typeface="Arial" pitchFamily="34" charset="0"/>
              </a:rPr>
              <a:t>).</a:t>
            </a:r>
          </a:p>
          <a:p>
            <a:pPr marL="171450" indent="-171450" defTabSz="914400" fontAlgn="ctr">
              <a:spcBef>
                <a:spcPts val="0"/>
              </a:spcBef>
              <a:buFont typeface="Arial" charset="0"/>
              <a:buChar char="•"/>
              <a:defRPr/>
            </a:pPr>
            <a:endParaRPr lang="en-ZA" sz="1500" dirty="0">
              <a:solidFill>
                <a:prstClr val="black"/>
              </a:solidFill>
              <a:latin typeface="Arial" pitchFamily="34" charset="0"/>
              <a:cs typeface="Arial" pitchFamily="34" charset="0"/>
            </a:endParaRPr>
          </a:p>
          <a:p>
            <a:pPr marL="171450" indent="-171450" defTabSz="914400" fontAlgn="ctr">
              <a:spcBef>
                <a:spcPts val="0"/>
              </a:spcBef>
              <a:buFont typeface="Arial" charset="0"/>
              <a:buChar char="•"/>
              <a:defRPr/>
            </a:pPr>
            <a:r>
              <a:rPr lang="en-US" sz="1500" dirty="0">
                <a:solidFill>
                  <a:prstClr val="black"/>
                </a:solidFill>
                <a:latin typeface="Arial" pitchFamily="34" charset="0"/>
                <a:cs typeface="Arial" pitchFamily="34" charset="0"/>
              </a:rPr>
              <a:t>Birth delivered on weekends and after hours are lost as there is no overtime budget</a:t>
            </a:r>
          </a:p>
          <a:p>
            <a:pPr marL="0" indent="0" defTabSz="914400" fontAlgn="ctr">
              <a:spcBef>
                <a:spcPts val="0"/>
              </a:spcBef>
              <a:buNone/>
              <a:defRPr/>
            </a:pPr>
            <a:endParaRPr lang="en-ZA" sz="1500" dirty="0" smtClean="0">
              <a:solidFill>
                <a:prstClr val="black"/>
              </a:solidFill>
              <a:latin typeface="Arial" pitchFamily="34" charset="0"/>
              <a:cs typeface="Arial" pitchFamily="34" charset="0"/>
            </a:endParaRPr>
          </a:p>
          <a:p>
            <a:pPr marL="0" indent="0" defTabSz="914400" fontAlgn="ctr">
              <a:spcBef>
                <a:spcPts val="0"/>
              </a:spcBef>
              <a:buNone/>
              <a:defRPr/>
            </a:pPr>
            <a:endParaRPr lang="en-ZA" sz="1500" dirty="0">
              <a:solidFill>
                <a:prstClr val="black"/>
              </a:solidFill>
              <a:latin typeface="Arial" pitchFamily="34" charset="0"/>
              <a:cs typeface="Arial" pitchFamily="34" charset="0"/>
            </a:endParaRPr>
          </a:p>
          <a:p>
            <a:pPr marL="171450" indent="-171450" defTabSz="914400" fontAlgn="ctr">
              <a:spcBef>
                <a:spcPts val="0"/>
              </a:spcBef>
              <a:buFont typeface="Arial" charset="0"/>
              <a:buChar char="•"/>
              <a:defRPr/>
            </a:pPr>
            <a:r>
              <a:rPr lang="en-US" sz="1500" dirty="0">
                <a:solidFill>
                  <a:prstClr val="black"/>
                </a:solidFill>
                <a:latin typeface="Arial" pitchFamily="34" charset="0"/>
                <a:cs typeface="Arial" pitchFamily="34" charset="0"/>
              </a:rPr>
              <a:t>Certain Cultural beliefs on naming of children</a:t>
            </a:r>
            <a:r>
              <a:rPr lang="en-US" sz="1500" dirty="0" smtClean="0">
                <a:solidFill>
                  <a:prstClr val="black"/>
                </a:solidFill>
                <a:latin typeface="Arial" pitchFamily="34" charset="0"/>
                <a:cs typeface="Arial" pitchFamily="34" charset="0"/>
              </a:rPr>
              <a:t>.</a:t>
            </a:r>
          </a:p>
          <a:p>
            <a:pPr marL="171450" indent="-171450" defTabSz="914400" fontAlgn="ctr">
              <a:spcBef>
                <a:spcPts val="0"/>
              </a:spcBef>
              <a:buFont typeface="Arial" charset="0"/>
              <a:buChar char="•"/>
              <a:defRPr/>
            </a:pPr>
            <a:endParaRPr lang="en-US" sz="1500" dirty="0">
              <a:solidFill>
                <a:prstClr val="black"/>
              </a:solidFill>
              <a:latin typeface="Arial" pitchFamily="34" charset="0"/>
              <a:cs typeface="Arial" pitchFamily="34" charset="0"/>
            </a:endParaRPr>
          </a:p>
          <a:p>
            <a:pPr marL="171450" lvl="0" indent="-171450" defTabSz="914400" fontAlgn="ctr">
              <a:spcBef>
                <a:spcPts val="0"/>
              </a:spcBef>
              <a:buFont typeface="Arial" charset="0"/>
              <a:buChar char="•"/>
              <a:defRPr/>
            </a:pPr>
            <a:r>
              <a:rPr lang="en-US" sz="1500" dirty="0">
                <a:solidFill>
                  <a:prstClr val="black"/>
                </a:solidFill>
                <a:latin typeface="Arial" pitchFamily="34" charset="0"/>
                <a:cs typeface="Arial" pitchFamily="34" charset="0"/>
              </a:rPr>
              <a:t>Unavailability of biological fathers when consent is required if child is born out of wedlock. </a:t>
            </a:r>
            <a:endParaRPr lang="en-US" sz="1500" dirty="0" smtClean="0">
              <a:solidFill>
                <a:prstClr val="black"/>
              </a:solidFill>
              <a:latin typeface="Arial" pitchFamily="34" charset="0"/>
              <a:cs typeface="Arial" pitchFamily="34" charset="0"/>
            </a:endParaRPr>
          </a:p>
          <a:p>
            <a:pPr marL="171450" lvl="0" indent="-171450" defTabSz="914400" fontAlgn="ctr">
              <a:spcBef>
                <a:spcPts val="0"/>
              </a:spcBef>
              <a:buFont typeface="Arial" charset="0"/>
              <a:buChar char="•"/>
              <a:defRPr/>
            </a:pPr>
            <a:r>
              <a:rPr lang="en-US" sz="1500" dirty="0" smtClean="0">
                <a:solidFill>
                  <a:prstClr val="black"/>
                </a:solidFill>
                <a:latin typeface="Arial" pitchFamily="34" charset="0"/>
                <a:cs typeface="Arial" pitchFamily="34" charset="0"/>
              </a:rPr>
              <a:t>Ignorance by parents which results in LRB</a:t>
            </a:r>
            <a:endParaRPr lang="en-US" sz="1500" dirty="0">
              <a:solidFill>
                <a:prstClr val="black"/>
              </a:solidFill>
              <a:latin typeface="Arial" pitchFamily="34" charset="0"/>
              <a:cs typeface="Arial" pitchFamily="34" charset="0"/>
            </a:endParaRPr>
          </a:p>
          <a:p>
            <a:pPr marL="0" lvl="0" indent="0" defTabSz="914400" fontAlgn="ctr">
              <a:spcBef>
                <a:spcPts val="0"/>
              </a:spcBef>
              <a:buNone/>
              <a:defRPr/>
            </a:pPr>
            <a:endParaRPr lang="en-US" sz="1500" dirty="0">
              <a:solidFill>
                <a:prstClr val="black"/>
              </a:solidFill>
              <a:latin typeface="Arial" pitchFamily="34" charset="0"/>
              <a:cs typeface="Arial" pitchFamily="34" charset="0"/>
            </a:endParaRPr>
          </a:p>
          <a:p>
            <a:pPr marL="171450" lvl="0" indent="-171450" defTabSz="914400" fontAlgn="ctr">
              <a:spcBef>
                <a:spcPts val="0"/>
              </a:spcBef>
              <a:buFont typeface="Arial" charset="0"/>
              <a:buChar char="•"/>
              <a:defRPr/>
            </a:pPr>
            <a:r>
              <a:rPr lang="en-US" sz="1500" dirty="0" smtClean="0">
                <a:solidFill>
                  <a:prstClr val="black"/>
                </a:solidFill>
                <a:latin typeface="Arial" pitchFamily="34" charset="0"/>
                <a:cs typeface="Arial" pitchFamily="34" charset="0"/>
              </a:rPr>
              <a:t>Unavailability of office space in some health facilities</a:t>
            </a:r>
          </a:p>
          <a:p>
            <a:pPr marL="171450" lvl="0" indent="-171450" defTabSz="914400" fontAlgn="ctr">
              <a:spcBef>
                <a:spcPts val="0"/>
              </a:spcBef>
              <a:buFont typeface="Arial" charset="0"/>
              <a:buChar char="•"/>
              <a:defRPr/>
            </a:pPr>
            <a:endParaRPr lang="en-US" sz="1500" dirty="0" smtClean="0">
              <a:solidFill>
                <a:prstClr val="black"/>
              </a:solidFill>
              <a:latin typeface="Arial" pitchFamily="34" charset="0"/>
              <a:cs typeface="Arial" pitchFamily="34" charset="0"/>
            </a:endParaRPr>
          </a:p>
          <a:p>
            <a:pPr marL="0" lvl="0" indent="0" defTabSz="914400" fontAlgn="ctr">
              <a:spcBef>
                <a:spcPts val="0"/>
              </a:spcBef>
              <a:buNone/>
              <a:defRPr/>
            </a:pPr>
            <a:endParaRPr lang="en-US" sz="1600" dirty="0" smtClean="0">
              <a:solidFill>
                <a:prstClr val="black"/>
              </a:solidFill>
              <a:latin typeface="Arial" pitchFamily="34" charset="0"/>
              <a:cs typeface="Arial" pitchFamily="34" charset="0"/>
            </a:endParaRPr>
          </a:p>
          <a:p>
            <a:pPr marL="0" lvl="0" indent="0" defTabSz="914400" fontAlgn="ctr">
              <a:spcBef>
                <a:spcPts val="0"/>
              </a:spcBef>
              <a:buNone/>
              <a:defRPr/>
            </a:pPr>
            <a:endParaRPr lang="en-US" sz="1600" dirty="0">
              <a:solidFill>
                <a:prstClr val="black"/>
              </a:solidFill>
              <a:latin typeface="Arial" pitchFamily="34" charset="0"/>
              <a:cs typeface="Arial" pitchFamily="34" charset="0"/>
            </a:endParaRPr>
          </a:p>
          <a:p>
            <a:pPr marL="171450" lvl="0" indent="-171450" defTabSz="914400" fontAlgn="ctr">
              <a:spcBef>
                <a:spcPts val="0"/>
              </a:spcBef>
              <a:buFont typeface="Arial" charset="0"/>
              <a:buChar char="•"/>
              <a:defRPr/>
            </a:pPr>
            <a:endParaRPr lang="en-US" sz="1600" dirty="0">
              <a:solidFill>
                <a:prstClr val="black"/>
              </a:solidFill>
              <a:latin typeface="Arial" pitchFamily="34" charset="0"/>
              <a:cs typeface="Arial" pitchFamily="34" charset="0"/>
            </a:endParaRPr>
          </a:p>
          <a:p>
            <a:pPr marL="0" lvl="0" indent="0" defTabSz="914400" fontAlgn="ctr">
              <a:spcBef>
                <a:spcPts val="0"/>
              </a:spcBef>
              <a:buNone/>
              <a:defRPr/>
            </a:pPr>
            <a:endParaRPr lang="en-US" sz="1600" dirty="0">
              <a:solidFill>
                <a:prstClr val="black"/>
              </a:solidFill>
              <a:latin typeface="Arial" pitchFamily="34" charset="0"/>
              <a:cs typeface="Arial" pitchFamily="34" charset="0"/>
            </a:endParaRPr>
          </a:p>
          <a:p>
            <a:pPr marL="171450" lvl="0" indent="-171450" defTabSz="914400" fontAlgn="ctr">
              <a:spcBef>
                <a:spcPts val="0"/>
              </a:spcBef>
              <a:buFont typeface="Arial" charset="0"/>
              <a:buChar char="•"/>
              <a:defRPr/>
            </a:pPr>
            <a:endParaRPr lang="en-US" sz="1600" dirty="0">
              <a:solidFill>
                <a:prstClr val="black"/>
              </a:solidFill>
              <a:latin typeface="Arial" pitchFamily="34" charset="0"/>
              <a:cs typeface="Arial" pitchFamily="34" charset="0"/>
            </a:endParaRPr>
          </a:p>
          <a:p>
            <a:pPr marL="171450" lvl="0" indent="-171450" defTabSz="914400" fontAlgn="ctr">
              <a:spcBef>
                <a:spcPts val="0"/>
              </a:spcBef>
              <a:buFont typeface="Arial" charset="0"/>
              <a:buChar char="•"/>
              <a:defRPr/>
            </a:pPr>
            <a:endParaRPr lang="en-ZA" sz="1600" dirty="0">
              <a:solidFill>
                <a:prstClr val="black"/>
              </a:solidFill>
              <a:latin typeface="Arial" pitchFamily="34" charset="0"/>
              <a:cs typeface="Arial" pitchFamily="34" charset="0"/>
            </a:endParaRPr>
          </a:p>
          <a:p>
            <a:pPr marL="0" lvl="0" indent="0" defTabSz="914400" fontAlgn="ctr">
              <a:spcBef>
                <a:spcPts val="0"/>
              </a:spcBef>
              <a:buNone/>
              <a:defRPr/>
            </a:pPr>
            <a:endParaRPr lang="en-ZA" sz="1600" dirty="0">
              <a:solidFill>
                <a:prstClr val="black"/>
              </a:solidFill>
              <a:latin typeface="Arial" pitchFamily="34" charset="0"/>
              <a:cs typeface="Arial" pitchFamily="34" charset="0"/>
            </a:endParaRPr>
          </a:p>
          <a:p>
            <a:endParaRPr lang="en-ZA" dirty="0"/>
          </a:p>
        </p:txBody>
      </p:sp>
      <p:sp>
        <p:nvSpPr>
          <p:cNvPr id="4" name="Text Placeholder 3"/>
          <p:cNvSpPr>
            <a:spLocks noGrp="1"/>
          </p:cNvSpPr>
          <p:nvPr>
            <p:ph type="body" sz="quarter" idx="3"/>
          </p:nvPr>
        </p:nvSpPr>
        <p:spPr>
          <a:xfrm>
            <a:off x="4532312" y="928048"/>
            <a:ext cx="4041775" cy="627797"/>
          </a:xfrm>
        </p:spPr>
        <p:txBody>
          <a:bodyPr anchor="ctr">
            <a:normAutofit lnSpcReduction="10000"/>
          </a:bodyPr>
          <a:lstStyle/>
          <a:p>
            <a:pPr lvl="0" algn="ctr" defTabSz="914400">
              <a:spcBef>
                <a:spcPts val="0"/>
              </a:spcBef>
            </a:pPr>
            <a:endParaRPr lang="en-ZA" sz="1800" dirty="0" smtClean="0">
              <a:solidFill>
                <a:prstClr val="black"/>
              </a:solidFill>
              <a:latin typeface="Arial" pitchFamily="34" charset="0"/>
              <a:cs typeface="Arial" pitchFamily="34" charset="0"/>
            </a:endParaRPr>
          </a:p>
          <a:p>
            <a:pPr lvl="0" algn="ctr" defTabSz="914400">
              <a:spcBef>
                <a:spcPts val="0"/>
              </a:spcBef>
            </a:pPr>
            <a:r>
              <a:rPr lang="en-ZA" sz="1800" dirty="0" smtClean="0">
                <a:solidFill>
                  <a:prstClr val="black"/>
                </a:solidFill>
                <a:latin typeface="Arial" pitchFamily="34" charset="0"/>
                <a:cs typeface="Arial" pitchFamily="34" charset="0"/>
              </a:rPr>
              <a:t>Intervention </a:t>
            </a:r>
            <a:endParaRPr lang="en-ZA" sz="1800" dirty="0">
              <a:solidFill>
                <a:prstClr val="black"/>
              </a:solidFill>
              <a:latin typeface="Arial" pitchFamily="34" charset="0"/>
              <a:cs typeface="Arial" pitchFamily="34" charset="0"/>
            </a:endParaRPr>
          </a:p>
          <a:p>
            <a:pPr algn="ctr"/>
            <a:endParaRPr lang="en-ZA" dirty="0"/>
          </a:p>
        </p:txBody>
      </p:sp>
      <p:sp>
        <p:nvSpPr>
          <p:cNvPr id="6" name="Content Placeholder 5"/>
          <p:cNvSpPr>
            <a:spLocks noGrp="1"/>
          </p:cNvSpPr>
          <p:nvPr>
            <p:ph sz="quarter" idx="4"/>
          </p:nvPr>
        </p:nvSpPr>
        <p:spPr>
          <a:xfrm>
            <a:off x="4645025" y="1237999"/>
            <a:ext cx="4041775" cy="4821277"/>
          </a:xfrm>
        </p:spPr>
        <p:txBody>
          <a:bodyPr>
            <a:noAutofit/>
          </a:bodyPr>
          <a:lstStyle/>
          <a:p>
            <a:pPr marL="0" lvl="0" indent="0" defTabSz="914400" fontAlgn="ctr">
              <a:spcBef>
                <a:spcPts val="0"/>
              </a:spcBef>
              <a:buNone/>
              <a:defRPr/>
            </a:pPr>
            <a:endParaRPr lang="en-US" sz="1400" dirty="0" smtClean="0">
              <a:solidFill>
                <a:prstClr val="black"/>
              </a:solidFill>
              <a:latin typeface="Arial" pitchFamily="34" charset="0"/>
              <a:cs typeface="Arial" pitchFamily="34" charset="0"/>
            </a:endParaRPr>
          </a:p>
          <a:p>
            <a:pPr marL="171450" indent="-171450" defTabSz="914400" fontAlgn="ctr">
              <a:spcBef>
                <a:spcPts val="0"/>
              </a:spcBef>
              <a:buFont typeface="Arial" charset="0"/>
              <a:buChar char="•"/>
              <a:defRPr/>
            </a:pPr>
            <a:r>
              <a:rPr lang="en-ZA" sz="1400" dirty="0">
                <a:solidFill>
                  <a:prstClr val="black"/>
                </a:solidFill>
                <a:latin typeface="Arial" pitchFamily="34" charset="0"/>
                <a:cs typeface="Arial" pitchFamily="34" charset="0"/>
              </a:rPr>
              <a:t>IT need to connect the health facilities and find a stable connection</a:t>
            </a:r>
            <a:r>
              <a:rPr lang="en-ZA" sz="1400" dirty="0" smtClean="0">
                <a:solidFill>
                  <a:prstClr val="black"/>
                </a:solidFill>
                <a:latin typeface="Arial" pitchFamily="34" charset="0"/>
                <a:cs typeface="Arial" pitchFamily="34" charset="0"/>
              </a:rPr>
              <a:t>.</a:t>
            </a:r>
          </a:p>
          <a:p>
            <a:pPr marL="0" indent="0" defTabSz="914400" fontAlgn="ctr">
              <a:spcBef>
                <a:spcPts val="0"/>
              </a:spcBef>
              <a:buNone/>
              <a:defRPr/>
            </a:pPr>
            <a:endParaRPr lang="en-ZA" sz="1400" dirty="0">
              <a:solidFill>
                <a:prstClr val="black"/>
              </a:solidFill>
              <a:latin typeface="Arial" pitchFamily="34" charset="0"/>
              <a:cs typeface="Arial" pitchFamily="34" charset="0"/>
            </a:endParaRPr>
          </a:p>
          <a:p>
            <a:pPr marL="171450" indent="-171450" defTabSz="914400" fontAlgn="ctr">
              <a:spcBef>
                <a:spcPts val="0"/>
              </a:spcBef>
              <a:buFont typeface="Arial" charset="0"/>
              <a:buChar char="•"/>
              <a:defRPr/>
            </a:pPr>
            <a:r>
              <a:rPr lang="en-ZA" sz="1400" dirty="0">
                <a:solidFill>
                  <a:prstClr val="black"/>
                </a:solidFill>
                <a:latin typeface="Arial" pitchFamily="34" charset="0"/>
                <a:cs typeface="Arial" pitchFamily="34" charset="0"/>
              </a:rPr>
              <a:t>Online verification to be installed in all connecting facilities as this will also assist to avert </a:t>
            </a:r>
            <a:r>
              <a:rPr lang="en-ZA" sz="1400" dirty="0" smtClean="0">
                <a:solidFill>
                  <a:prstClr val="black"/>
                </a:solidFill>
                <a:latin typeface="Arial" pitchFamily="34" charset="0"/>
                <a:cs typeface="Arial" pitchFamily="34" charset="0"/>
              </a:rPr>
              <a:t>fraud</a:t>
            </a:r>
          </a:p>
          <a:p>
            <a:pPr marL="0" indent="0" defTabSz="914400" fontAlgn="ctr">
              <a:spcBef>
                <a:spcPts val="0"/>
              </a:spcBef>
              <a:buNone/>
              <a:defRPr/>
            </a:pPr>
            <a:endParaRPr lang="en-ZA" sz="1400" dirty="0">
              <a:solidFill>
                <a:prstClr val="black"/>
              </a:solidFill>
              <a:latin typeface="Arial" pitchFamily="34" charset="0"/>
              <a:cs typeface="Arial" pitchFamily="34" charset="0"/>
            </a:endParaRPr>
          </a:p>
          <a:p>
            <a:pPr marL="171450" indent="-171450" defTabSz="914400" fontAlgn="ctr">
              <a:spcBef>
                <a:spcPts val="0"/>
              </a:spcBef>
              <a:buFont typeface="Arial" charset="0"/>
              <a:buChar char="•"/>
              <a:defRPr/>
            </a:pPr>
            <a:r>
              <a:rPr lang="en-ZA" sz="1400" dirty="0">
                <a:solidFill>
                  <a:prstClr val="black"/>
                </a:solidFill>
                <a:latin typeface="Arial" pitchFamily="34" charset="0"/>
                <a:cs typeface="Arial" pitchFamily="34" charset="0"/>
              </a:rPr>
              <a:t>Permanent staff should be appointed at health facilities.</a:t>
            </a:r>
          </a:p>
          <a:p>
            <a:pPr marL="0" indent="0" defTabSz="914400" fontAlgn="ctr">
              <a:spcBef>
                <a:spcPts val="0"/>
              </a:spcBef>
              <a:buNone/>
              <a:defRPr/>
            </a:pPr>
            <a:endParaRPr lang="en-ZA" sz="1400" dirty="0">
              <a:solidFill>
                <a:prstClr val="black"/>
              </a:solidFill>
              <a:latin typeface="Arial" pitchFamily="34" charset="0"/>
              <a:cs typeface="Arial" pitchFamily="34" charset="0"/>
            </a:endParaRPr>
          </a:p>
          <a:p>
            <a:pPr marL="171450" indent="-171450" defTabSz="914400" fontAlgn="ctr">
              <a:spcBef>
                <a:spcPts val="0"/>
              </a:spcBef>
              <a:buFont typeface="Arial" charset="0"/>
              <a:buChar char="•"/>
              <a:defRPr/>
            </a:pPr>
            <a:r>
              <a:rPr lang="en-ZA" sz="1400" dirty="0">
                <a:solidFill>
                  <a:prstClr val="black"/>
                </a:solidFill>
                <a:latin typeface="Arial" pitchFamily="34" charset="0"/>
                <a:cs typeface="Arial" pitchFamily="34" charset="0"/>
              </a:rPr>
              <a:t> Health officials to be appointed as birth registrars for after hours purpose. For long term, shifts arrangements to be explored.</a:t>
            </a:r>
          </a:p>
          <a:p>
            <a:pPr marL="171450" lvl="0" indent="-171450" defTabSz="914400" fontAlgn="ctr">
              <a:spcBef>
                <a:spcPts val="0"/>
              </a:spcBef>
              <a:buFont typeface="Arial" charset="0"/>
              <a:buChar char="•"/>
              <a:defRPr/>
            </a:pPr>
            <a:endParaRPr lang="en-US" sz="1400" dirty="0" smtClean="0">
              <a:solidFill>
                <a:prstClr val="black"/>
              </a:solidFill>
              <a:latin typeface="Arial" pitchFamily="34" charset="0"/>
              <a:cs typeface="Arial" pitchFamily="34" charset="0"/>
            </a:endParaRPr>
          </a:p>
          <a:p>
            <a:pPr marL="171450" lvl="0" indent="-171450" defTabSz="914400" fontAlgn="ctr">
              <a:spcBef>
                <a:spcPts val="0"/>
              </a:spcBef>
              <a:buFont typeface="Arial" charset="0"/>
              <a:buChar char="•"/>
              <a:defRPr/>
            </a:pPr>
            <a:r>
              <a:rPr lang="en-US" sz="1400" dirty="0" smtClean="0">
                <a:solidFill>
                  <a:prstClr val="black"/>
                </a:solidFill>
                <a:latin typeface="Arial" pitchFamily="34" charset="0"/>
                <a:cs typeface="Arial" pitchFamily="34" charset="0"/>
              </a:rPr>
              <a:t>Aggressive </a:t>
            </a:r>
            <a:r>
              <a:rPr lang="en-US" sz="1400" dirty="0">
                <a:solidFill>
                  <a:prstClr val="black"/>
                </a:solidFill>
                <a:latin typeface="Arial" pitchFamily="34" charset="0"/>
                <a:cs typeface="Arial" pitchFamily="34" charset="0"/>
              </a:rPr>
              <a:t>advocacy campaign regarding processes and procedure required to register birth for </a:t>
            </a:r>
            <a:r>
              <a:rPr lang="en-US" sz="1400" dirty="0" smtClean="0">
                <a:solidFill>
                  <a:prstClr val="black"/>
                </a:solidFill>
                <a:latin typeface="Arial" pitchFamily="34" charset="0"/>
                <a:cs typeface="Arial" pitchFamily="34" charset="0"/>
              </a:rPr>
              <a:t>communities</a:t>
            </a:r>
          </a:p>
          <a:p>
            <a:pPr marL="171450" lvl="0" indent="-171450" defTabSz="914400" fontAlgn="ctr">
              <a:spcBef>
                <a:spcPts val="0"/>
              </a:spcBef>
              <a:buFont typeface="Arial" charset="0"/>
              <a:buChar char="•"/>
              <a:defRPr/>
            </a:pPr>
            <a:endParaRPr lang="en-US" sz="1400" dirty="0" smtClean="0">
              <a:solidFill>
                <a:prstClr val="black"/>
              </a:solidFill>
              <a:latin typeface="Arial" pitchFamily="34" charset="0"/>
              <a:cs typeface="Arial" pitchFamily="34" charset="0"/>
            </a:endParaRPr>
          </a:p>
          <a:p>
            <a:pPr marL="171450" indent="-171450" defTabSz="914400" fontAlgn="ctr">
              <a:spcBef>
                <a:spcPts val="0"/>
              </a:spcBef>
              <a:buFont typeface="Arial" charset="0"/>
              <a:buChar char="•"/>
              <a:defRPr/>
            </a:pPr>
            <a:r>
              <a:rPr lang="en-US" sz="1400" dirty="0">
                <a:solidFill>
                  <a:prstClr val="black"/>
                </a:solidFill>
                <a:latin typeface="Arial" pitchFamily="34" charset="0"/>
                <a:cs typeface="Arial" pitchFamily="34" charset="0"/>
              </a:rPr>
              <a:t>Influence health facilities to incorporate birth registration at strategic level so that DHA needs are catered for</a:t>
            </a:r>
            <a:r>
              <a:rPr lang="en-US" sz="1400" dirty="0" smtClean="0">
                <a:solidFill>
                  <a:prstClr val="black"/>
                </a:solidFill>
                <a:latin typeface="Arial" pitchFamily="34" charset="0"/>
                <a:cs typeface="Arial" pitchFamily="34" charset="0"/>
              </a:rPr>
              <a:t>.</a:t>
            </a:r>
          </a:p>
          <a:p>
            <a:pPr marL="0" lvl="0" indent="0" defTabSz="914400" fontAlgn="ctr">
              <a:spcBef>
                <a:spcPts val="0"/>
              </a:spcBef>
              <a:buNone/>
              <a:defRPr/>
            </a:pPr>
            <a:endParaRPr lang="en-US" sz="1400" dirty="0">
              <a:solidFill>
                <a:prstClr val="black"/>
              </a:soli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2538E8B7-8BD9-9F48-9FB6-4E0DFEDB8449}" type="slidenum">
              <a:rPr lang="en-US" b="1" smtClean="0">
                <a:solidFill>
                  <a:prstClr val="black"/>
                </a:solidFill>
              </a:rPr>
              <a:pPr/>
              <a:t>10</a:t>
            </a:fld>
            <a:endParaRPr lang="en-US" b="1" dirty="0">
              <a:solidFill>
                <a:prstClr val="black"/>
              </a:solidFill>
            </a:endParaRPr>
          </a:p>
        </p:txBody>
      </p:sp>
    </p:spTree>
    <p:extLst>
      <p:ext uri="{BB962C8B-B14F-4D97-AF65-F5344CB8AC3E}">
        <p14:creationId xmlns:p14="http://schemas.microsoft.com/office/powerpoint/2010/main" xmlns="" val="20931892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Summary of Smart Cards issuance  </a:t>
            </a:r>
            <a:endParaRPr lang="en-ZA" dirty="0"/>
          </a:p>
        </p:txBody>
      </p:sp>
      <p:graphicFrame>
        <p:nvGraphicFramePr>
          <p:cNvPr id="5" name="Table 4"/>
          <p:cNvGraphicFramePr>
            <a:graphicFrameLocks noGrp="1"/>
          </p:cNvGraphicFramePr>
          <p:nvPr>
            <p:extLst>
              <p:ext uri="{D42A27DB-BD31-4B8C-83A1-F6EECF244321}">
                <p14:modId xmlns:p14="http://schemas.microsoft.com/office/powerpoint/2010/main" xmlns="" val="1798237116"/>
              </p:ext>
            </p:extLst>
          </p:nvPr>
        </p:nvGraphicFramePr>
        <p:xfrm>
          <a:off x="201613" y="1196753"/>
          <a:ext cx="8485186" cy="4678402"/>
        </p:xfrm>
        <a:graphic>
          <a:graphicData uri="http://schemas.openxmlformats.org/drawingml/2006/table">
            <a:tbl>
              <a:tblPr firstRow="1" bandRow="1"/>
              <a:tblGrid>
                <a:gridCol w="1877726">
                  <a:extLst>
                    <a:ext uri="{9D8B030D-6E8A-4147-A177-3AD203B41FA5}">
                      <a16:colId xmlns:a16="http://schemas.microsoft.com/office/drawing/2014/main" xmlns="" val="20000"/>
                    </a:ext>
                  </a:extLst>
                </a:gridCol>
                <a:gridCol w="1024522">
                  <a:extLst>
                    <a:ext uri="{9D8B030D-6E8A-4147-A177-3AD203B41FA5}">
                      <a16:colId xmlns:a16="http://schemas.microsoft.com/office/drawing/2014/main" xmlns="" val="20001"/>
                    </a:ext>
                  </a:extLst>
                </a:gridCol>
                <a:gridCol w="1317849">
                  <a:extLst>
                    <a:ext uri="{9D8B030D-6E8A-4147-A177-3AD203B41FA5}">
                      <a16:colId xmlns:a16="http://schemas.microsoft.com/office/drawing/2014/main" xmlns="" val="20002"/>
                    </a:ext>
                  </a:extLst>
                </a:gridCol>
                <a:gridCol w="1457675">
                  <a:extLst>
                    <a:ext uri="{9D8B030D-6E8A-4147-A177-3AD203B41FA5}">
                      <a16:colId xmlns:a16="http://schemas.microsoft.com/office/drawing/2014/main" xmlns="" val="20003"/>
                    </a:ext>
                  </a:extLst>
                </a:gridCol>
                <a:gridCol w="1457675">
                  <a:extLst>
                    <a:ext uri="{9D8B030D-6E8A-4147-A177-3AD203B41FA5}">
                      <a16:colId xmlns:a16="http://schemas.microsoft.com/office/drawing/2014/main" xmlns="" val="20004"/>
                    </a:ext>
                  </a:extLst>
                </a:gridCol>
                <a:gridCol w="1349739">
                  <a:extLst>
                    <a:ext uri="{9D8B030D-6E8A-4147-A177-3AD203B41FA5}">
                      <a16:colId xmlns:a16="http://schemas.microsoft.com/office/drawing/2014/main" xmlns="" val="20005"/>
                    </a:ext>
                  </a:extLst>
                </a:gridCol>
              </a:tblGrid>
              <a:tr h="437904">
                <a:tc rowSpan="2">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algn="ctr"/>
                      <a:r>
                        <a:rPr lang="en-US" sz="1200" dirty="0" smtClean="0">
                          <a:solidFill>
                            <a:schemeClr val="tx1"/>
                          </a:solidFill>
                          <a:latin typeface="Arial" pitchFamily="34" charset="0"/>
                          <a:cs typeface="Arial" pitchFamily="34" charset="0"/>
                        </a:rPr>
                        <a:t>District Municipality</a:t>
                      </a:r>
                      <a:endParaRPr lang="en-US" sz="1200" dirty="0">
                        <a:solidFill>
                          <a:schemeClr val="tx1"/>
                        </a:solidFill>
                        <a:latin typeface="Arial" pitchFamily="34" charset="0"/>
                        <a:cs typeface="Arial" pitchFamily="34" charset="0"/>
                      </a:endParaRPr>
                    </a:p>
                  </a:txBody>
                  <a:tcPr marL="91437" marR="91437" marT="45733" marB="457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gridSpan="2">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algn="ctr"/>
                      <a:r>
                        <a:rPr lang="en-US" sz="1200" dirty="0" smtClean="0">
                          <a:solidFill>
                            <a:schemeClr val="tx1"/>
                          </a:solidFill>
                          <a:latin typeface="Arial" pitchFamily="34" charset="0"/>
                          <a:cs typeface="Arial" pitchFamily="34" charset="0"/>
                        </a:rPr>
                        <a:t>Modernized </a:t>
                      </a:r>
                      <a:endParaRPr lang="en-US" sz="1200" dirty="0">
                        <a:solidFill>
                          <a:schemeClr val="tx1"/>
                        </a:solidFill>
                        <a:latin typeface="Arial" pitchFamily="34" charset="0"/>
                        <a:cs typeface="Arial" pitchFamily="34" charset="0"/>
                      </a:endParaRPr>
                    </a:p>
                  </a:txBody>
                  <a:tcPr marL="91437" marR="91437" marT="45733" marB="457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hMerge="1">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algn="ctr"/>
                      <a:endParaRPr lang="en-US" sz="1200" dirty="0">
                        <a:solidFill>
                          <a:schemeClr val="tx1"/>
                        </a:solidFill>
                        <a:latin typeface="Arial" pitchFamily="34" charset="0"/>
                        <a:cs typeface="Arial" pitchFamily="34" charset="0"/>
                      </a:endParaRPr>
                    </a:p>
                  </a:txBody>
                  <a:tcPr marL="91437" marR="91437" marT="45733" marB="45733" anchor="b"/>
                </a:tc>
                <a:tc rowSpan="2">
                  <a:txBody>
                    <a:bodyPr/>
                    <a:lstStyle/>
                    <a:p>
                      <a:pPr marL="0" marR="0" lvl="0" indent="0" algn="ctr" defTabSz="914400" rtl="0" eaLnBrk="0" fontAlgn="base" latinLnBrk="0" hangingPunct="0">
                        <a:lnSpc>
                          <a:spcPct val="90000"/>
                        </a:lnSpc>
                        <a:spcBef>
                          <a:spcPts val="0"/>
                        </a:spcBef>
                        <a:spcAft>
                          <a:spcPct val="0"/>
                        </a:spcAft>
                        <a:buClr>
                          <a:schemeClr val="bg2"/>
                        </a:buClr>
                        <a:buSzTx/>
                        <a:buFont typeface="Wingdings" pitchFamily="2" charset="2"/>
                        <a:buNone/>
                        <a:tabLst/>
                        <a:defRPr/>
                      </a:pPr>
                      <a:r>
                        <a:rPr kumimoji="0" lang="en-US" sz="1200" b="1" i="0" u="none" strike="noStrike" cap="none" normalizeH="0" baseline="0" dirty="0" smtClean="0">
                          <a:ln>
                            <a:noFill/>
                          </a:ln>
                          <a:solidFill>
                            <a:schemeClr val="tx1"/>
                          </a:solidFill>
                          <a:effectLst/>
                          <a:latin typeface="Arial" pitchFamily="34" charset="0"/>
                          <a:cs typeface="Arial" pitchFamily="34" charset="0"/>
                        </a:rPr>
                        <a:t>Annual Target 2018/19</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w="12700" cmpd="sng">
                      <a:noFill/>
                      <a:prstDash val="solid"/>
                    </a:lnTlToBr>
                    <a:lnBlToTr w="12700" cmpd="sng">
                      <a:noFill/>
                      <a:prstDash val="solid"/>
                    </a:lnBlToTr>
                    <a:solidFill>
                      <a:srgbClr val="92D050"/>
                    </a:solidFill>
                  </a:tcPr>
                </a:tc>
                <a:tc rowSpan="2">
                  <a:txBody>
                    <a:bodyPr/>
                    <a:lstStyle/>
                    <a:p>
                      <a:pPr marL="0" marR="0" lvl="0" indent="0" algn="ctr" defTabSz="914400" rtl="0" eaLnBrk="0" fontAlgn="base" latinLnBrk="0" hangingPunct="0">
                        <a:lnSpc>
                          <a:spcPct val="90000"/>
                        </a:lnSpc>
                        <a:spcBef>
                          <a:spcPts val="0"/>
                        </a:spcBef>
                        <a:spcAft>
                          <a:spcPct val="0"/>
                        </a:spcAft>
                        <a:buClr>
                          <a:schemeClr val="bg2"/>
                        </a:buClr>
                        <a:buSzTx/>
                        <a:buFont typeface="Wingdings" pitchFamily="2" charset="2"/>
                        <a:buNone/>
                        <a:tabLst/>
                        <a:defRPr/>
                      </a:pPr>
                      <a:r>
                        <a:rPr kumimoji="0" lang="en-US" sz="1200" b="1" i="0" u="none" strike="noStrike" cap="none" normalizeH="0" baseline="0" dirty="0" smtClean="0">
                          <a:ln>
                            <a:noFill/>
                          </a:ln>
                          <a:solidFill>
                            <a:schemeClr val="tx1"/>
                          </a:solidFill>
                          <a:effectLst/>
                          <a:latin typeface="Arial" pitchFamily="34" charset="0"/>
                          <a:cs typeface="Arial" pitchFamily="34" charset="0"/>
                        </a:rPr>
                        <a:t>Annual Performance </a:t>
                      </a:r>
                    </a:p>
                    <a:p>
                      <a:pPr marL="0" marR="0" lvl="0" indent="0" algn="ctr" defTabSz="914400" rtl="0" eaLnBrk="0" fontAlgn="base" latinLnBrk="0" hangingPunct="0">
                        <a:lnSpc>
                          <a:spcPct val="90000"/>
                        </a:lnSpc>
                        <a:spcBef>
                          <a:spcPts val="0"/>
                        </a:spcBef>
                        <a:spcAft>
                          <a:spcPct val="0"/>
                        </a:spcAft>
                        <a:buClr>
                          <a:schemeClr val="bg2"/>
                        </a:buClr>
                        <a:buSzTx/>
                        <a:buFont typeface="Wingdings" pitchFamily="2" charset="2"/>
                        <a:buNone/>
                        <a:tabLst/>
                        <a:defRPr/>
                      </a:pPr>
                      <a:r>
                        <a:rPr kumimoji="0" lang="en-US" sz="1200" b="1" i="0" u="none" strike="noStrike" cap="none" normalizeH="0" baseline="0" dirty="0" smtClean="0">
                          <a:ln>
                            <a:noFill/>
                          </a:ln>
                          <a:solidFill>
                            <a:schemeClr val="tx1"/>
                          </a:solidFill>
                          <a:effectLst/>
                          <a:latin typeface="Arial" pitchFamily="34" charset="0"/>
                          <a:cs typeface="Arial" pitchFamily="34" charset="0"/>
                        </a:rPr>
                        <a:t>2018/19</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rowSpan="2">
                  <a:txBody>
                    <a:bodyPr/>
                    <a:lstStyle/>
                    <a:p>
                      <a:pPr marL="0" marR="0" lvl="0" indent="0" algn="ctr" defTabSz="914400" rtl="0" eaLnBrk="0" fontAlgn="base" latinLnBrk="0" hangingPunct="0">
                        <a:lnSpc>
                          <a:spcPct val="90000"/>
                        </a:lnSpc>
                        <a:spcBef>
                          <a:spcPts val="0"/>
                        </a:spcBef>
                        <a:spcAft>
                          <a:spcPct val="0"/>
                        </a:spcAft>
                        <a:buClr>
                          <a:schemeClr val="bg2"/>
                        </a:buClr>
                        <a:buSzTx/>
                        <a:buFont typeface="Wingdings" pitchFamily="2" charset="2"/>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Variance </a:t>
                      </a:r>
                    </a:p>
                    <a:p>
                      <a:pPr marL="0" marR="0" lvl="0" indent="0" algn="ctr" defTabSz="914400" rtl="0" eaLnBrk="0" fontAlgn="base" latinLnBrk="0" hangingPunct="0">
                        <a:lnSpc>
                          <a:spcPct val="90000"/>
                        </a:lnSpc>
                        <a:spcBef>
                          <a:spcPts val="0"/>
                        </a:spcBef>
                        <a:spcAft>
                          <a:spcPct val="0"/>
                        </a:spcAft>
                        <a:buClr>
                          <a:schemeClr val="bg2"/>
                        </a:buClr>
                        <a:buSzTx/>
                        <a:buFont typeface="Wingdings" pitchFamily="2" charset="2"/>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 2018/19</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xmlns="" val="10000"/>
                  </a:ext>
                </a:extLst>
              </a:tr>
              <a:tr h="572217">
                <a:tc vMerge="1">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algn="ctr"/>
                      <a:endParaRPr lang="en-US" sz="1200" dirty="0">
                        <a:solidFill>
                          <a:schemeClr val="tx1"/>
                        </a:solidFill>
                        <a:latin typeface="Arial" pitchFamily="34" charset="0"/>
                        <a:cs typeface="Arial" pitchFamily="34" charset="0"/>
                      </a:endParaRPr>
                    </a:p>
                  </a:txBody>
                  <a:tcPr marL="91437" marR="91437" marT="45733" marB="4573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algn="ctr"/>
                      <a:r>
                        <a:rPr lang="en-US" sz="1200" dirty="0" smtClean="0">
                          <a:solidFill>
                            <a:schemeClr val="tx1"/>
                          </a:solidFill>
                          <a:latin typeface="Arial" pitchFamily="34" charset="0"/>
                          <a:cs typeface="Arial" pitchFamily="34" charset="0"/>
                        </a:rPr>
                        <a:t>Yes </a:t>
                      </a:r>
                      <a:endParaRPr lang="en-US" sz="1200" dirty="0">
                        <a:solidFill>
                          <a:schemeClr val="tx1"/>
                        </a:solidFill>
                        <a:latin typeface="Arial" pitchFamily="34" charset="0"/>
                        <a:cs typeface="Arial" pitchFamily="34" charset="0"/>
                      </a:endParaRPr>
                    </a:p>
                  </a:txBody>
                  <a:tcPr marL="91437" marR="91437" marT="45733" marB="457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algn="ctr"/>
                      <a:r>
                        <a:rPr lang="en-US" sz="1200" dirty="0" smtClean="0">
                          <a:solidFill>
                            <a:schemeClr val="tx1"/>
                          </a:solidFill>
                          <a:latin typeface="Arial" pitchFamily="34" charset="0"/>
                          <a:cs typeface="Arial" pitchFamily="34" charset="0"/>
                        </a:rPr>
                        <a:t># not</a:t>
                      </a:r>
                      <a:r>
                        <a:rPr lang="en-US" sz="1200" baseline="0" dirty="0" smtClean="0">
                          <a:solidFill>
                            <a:schemeClr val="tx1"/>
                          </a:solidFill>
                          <a:latin typeface="Arial" pitchFamily="34" charset="0"/>
                          <a:cs typeface="Arial" pitchFamily="34" charset="0"/>
                        </a:rPr>
                        <a:t> modernized</a:t>
                      </a:r>
                      <a:endParaRPr lang="en-US" sz="1200" dirty="0">
                        <a:solidFill>
                          <a:schemeClr val="tx1"/>
                        </a:solidFill>
                        <a:latin typeface="Arial" pitchFamily="34" charset="0"/>
                        <a:cs typeface="Arial" pitchFamily="34" charset="0"/>
                      </a:endParaRPr>
                    </a:p>
                  </a:txBody>
                  <a:tcPr marL="91437" marR="91437" marT="45733" marB="45733"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vMerge="1">
                  <a:txBody>
                    <a:bodyPr/>
                    <a:lstStyle/>
                    <a:p>
                      <a:endParaRPr lang="en-ZA" dirty="0"/>
                    </a:p>
                  </a:txBody>
                  <a:tcPr marL="0" marR="0" marT="0" marB="0" anchor="ctr" horzOverflow="overflow"/>
                </a:tc>
                <a:tc vMerge="1">
                  <a:txBody>
                    <a:bodyPr/>
                    <a:lstStyle/>
                    <a:p>
                      <a:endParaRPr lang="en-ZA" dirty="0"/>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vMerge="1">
                  <a:txBody>
                    <a:bodyPr/>
                    <a:lstStyle/>
                    <a:p>
                      <a:endParaRPr lang="en-ZA" dirty="0"/>
                    </a:p>
                  </a:txBody>
                  <a:tcPr marL="0" marR="0" marT="0" marB="0" anchor="ctr" horzOverflow="overflow"/>
                </a:tc>
                <a:extLst>
                  <a:ext uri="{0D108BD9-81ED-4DB2-BD59-A6C34878D82A}">
                    <a16:rowId xmlns:a16="http://schemas.microsoft.com/office/drawing/2014/main" xmlns="" val="10001"/>
                  </a:ext>
                </a:extLst>
              </a:tr>
              <a:tr h="464495">
                <a:tc>
                  <a:txBody>
                    <a:bodyPr/>
                    <a:lstStyle/>
                    <a:p>
                      <a:r>
                        <a:rPr lang="en-US" sz="1400" dirty="0" smtClean="0">
                          <a:latin typeface="Arial" panose="020B0604020202020204" pitchFamily="34" charset="0"/>
                          <a:cs typeface="Arial" panose="020B0604020202020204" pitchFamily="34" charset="0"/>
                        </a:rPr>
                        <a:t>Johannesburg Metro </a:t>
                      </a:r>
                      <a:endParaRPr lang="en-US" sz="1400" dirty="0">
                        <a:latin typeface="Arial" panose="020B0604020202020204" pitchFamily="34" charset="0"/>
                        <a:cs typeface="Arial" panose="020B0604020202020204" pitchFamily="34" charset="0"/>
                      </a:endParaRPr>
                    </a:p>
                  </a:txBody>
                  <a:tcPr marL="91432" marR="91432" marT="45721" marB="457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400" b="0" i="0" u="none" strike="noStrike" dirty="0" smtClean="0">
                          <a:effectLst/>
                          <a:latin typeface="Arial" pitchFamily="34" charset="0"/>
                          <a:cs typeface="Arial" pitchFamily="34" charset="0"/>
                        </a:rPr>
                        <a:t>6</a:t>
                      </a:r>
                      <a:endParaRPr lang="en-US" sz="1400" b="0" i="0" u="none" strike="noStrike" dirty="0">
                        <a:effectLst/>
                        <a:latin typeface="Arial" pitchFamily="34" charset="0"/>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400" dirty="0" smtClean="0">
                          <a:latin typeface="Arial" pitchFamily="34" charset="0"/>
                          <a:cs typeface="Arial" pitchFamily="34" charset="0"/>
                        </a:rPr>
                        <a:t>0</a:t>
                      </a:r>
                      <a:endParaRPr lang="en-US" sz="1400" dirty="0">
                        <a:latin typeface="Arial" pitchFamily="34" charset="0"/>
                        <a:cs typeface="Arial" pitchFamily="34" charset="0"/>
                      </a:endParaRPr>
                    </a:p>
                  </a:txBody>
                  <a:tcPr marL="91432" marR="91432" marT="45721" marB="457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457200" rtl="0" eaLnBrk="1" latinLnBrk="0" hangingPunct="1"/>
                      <a:r>
                        <a:rPr lang="en-ZA" sz="1400" kern="1200" dirty="0" smtClean="0">
                          <a:solidFill>
                            <a:schemeClr val="tx1"/>
                          </a:solidFill>
                          <a:latin typeface="Arial" pitchFamily="34" charset="0"/>
                          <a:ea typeface="+mn-ea"/>
                          <a:cs typeface="Arial" pitchFamily="34" charset="0"/>
                        </a:rPr>
                        <a:t>262080</a:t>
                      </a:r>
                    </a:p>
                    <a:p>
                      <a:pPr marL="0" algn="ctr" defTabSz="457200" rtl="0" eaLnBrk="1" latinLnBrk="0" hangingPunct="1"/>
                      <a:endParaRPr lang="en-ZA" sz="1400" kern="1200" dirty="0">
                        <a:solidFill>
                          <a:schemeClr val="tx1"/>
                        </a:solidFill>
                        <a:latin typeface="Arial" pitchFamily="34" charset="0"/>
                        <a:ea typeface="+mn-ea"/>
                        <a:cs typeface="Arial"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457200" rtl="0" eaLnBrk="1" latinLnBrk="0" hangingPunct="1"/>
                      <a:r>
                        <a:rPr lang="en-ZA" sz="1400" kern="1200" dirty="0" smtClean="0">
                          <a:solidFill>
                            <a:schemeClr val="tx1"/>
                          </a:solidFill>
                          <a:latin typeface="Arial" pitchFamily="34" charset="0"/>
                          <a:ea typeface="+mn-ea"/>
                          <a:cs typeface="Arial" pitchFamily="34" charset="0"/>
                        </a:rPr>
                        <a:t>207788</a:t>
                      </a:r>
                    </a:p>
                    <a:p>
                      <a:pPr marL="0" algn="ctr" defTabSz="457200" rtl="0" eaLnBrk="1" latinLnBrk="0" hangingPunct="1"/>
                      <a:endParaRPr lang="en-ZA" sz="1400" kern="1200" dirty="0">
                        <a:solidFill>
                          <a:schemeClr val="tx1"/>
                        </a:solidFill>
                        <a:latin typeface="Arial" pitchFamily="34" charset="0"/>
                        <a:ea typeface="+mn-ea"/>
                        <a:cs typeface="Arial"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457200" rtl="0" eaLnBrk="1" latinLnBrk="0" hangingPunct="1"/>
                      <a:r>
                        <a:rPr lang="en-ZA" sz="1400" kern="1200" dirty="0" smtClean="0">
                          <a:solidFill>
                            <a:srgbClr val="FF0000"/>
                          </a:solidFill>
                          <a:latin typeface="Arial" pitchFamily="34" charset="0"/>
                          <a:ea typeface="+mn-ea"/>
                          <a:cs typeface="Arial" pitchFamily="34" charset="0"/>
                        </a:rPr>
                        <a:t>-54292</a:t>
                      </a:r>
                    </a:p>
                    <a:p>
                      <a:pPr marL="0" algn="ctr" defTabSz="457200" rtl="0" eaLnBrk="1" latinLnBrk="0" hangingPunct="1"/>
                      <a:endParaRPr lang="en-ZA" sz="1400" kern="1200" dirty="0">
                        <a:solidFill>
                          <a:srgbClr val="FF0000"/>
                        </a:solidFill>
                        <a:latin typeface="Arial" pitchFamily="34" charset="0"/>
                        <a:ea typeface="+mn-ea"/>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2"/>
                  </a:ext>
                </a:extLst>
              </a:tr>
              <a:tr h="464496">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400" smtClean="0">
                          <a:latin typeface="Arial" panose="020B0604020202020204" pitchFamily="34" charset="0"/>
                          <a:cs typeface="Arial" panose="020B0604020202020204" pitchFamily="34" charset="0"/>
                        </a:rPr>
                        <a:t>Sedibeng</a:t>
                      </a:r>
                      <a:r>
                        <a:rPr lang="en-US" sz="1400" baseline="0" smtClean="0">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a:txBody>
                  <a:tcPr marL="91432" marR="91432" marT="45721" marB="457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400" b="0" i="0" u="none" strike="noStrike" smtClean="0">
                          <a:effectLst/>
                          <a:latin typeface="Arial" pitchFamily="34" charset="0"/>
                          <a:cs typeface="Arial" pitchFamily="34" charset="0"/>
                        </a:rPr>
                        <a:t>5</a:t>
                      </a:r>
                      <a:endParaRPr lang="en-US" sz="1400" b="0" i="0" u="none" strike="noStrike" dirty="0">
                        <a:effectLst/>
                        <a:latin typeface="Arial" pitchFamily="34" charset="0"/>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400" dirty="0" smtClean="0">
                          <a:latin typeface="Arial" pitchFamily="34" charset="0"/>
                          <a:cs typeface="Arial" pitchFamily="34" charset="0"/>
                        </a:rPr>
                        <a:t>0</a:t>
                      </a:r>
                      <a:endParaRPr lang="en-US" sz="1400" dirty="0">
                        <a:latin typeface="Arial" pitchFamily="34" charset="0"/>
                        <a:cs typeface="Arial" pitchFamily="34" charset="0"/>
                      </a:endParaRPr>
                    </a:p>
                  </a:txBody>
                  <a:tcPr marL="91432" marR="91432" marT="45721" marB="457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457200" rtl="0" eaLnBrk="1" latinLnBrk="0" hangingPunct="1"/>
                      <a:r>
                        <a:rPr lang="en-ZA" sz="1400" kern="1200" dirty="0" smtClean="0">
                          <a:solidFill>
                            <a:schemeClr val="tx1"/>
                          </a:solidFill>
                          <a:latin typeface="Arial" pitchFamily="34" charset="0"/>
                          <a:ea typeface="+mn-ea"/>
                          <a:cs typeface="Arial" pitchFamily="34" charset="0"/>
                        </a:rPr>
                        <a:t>73920</a:t>
                      </a:r>
                    </a:p>
                    <a:p>
                      <a:pPr marL="0" algn="ctr" defTabSz="457200" rtl="0" eaLnBrk="1" latinLnBrk="0" hangingPunct="1"/>
                      <a:endParaRPr lang="en-ZA" sz="1400" kern="1200" dirty="0">
                        <a:solidFill>
                          <a:schemeClr val="tx1"/>
                        </a:solidFill>
                        <a:latin typeface="Arial" pitchFamily="34" charset="0"/>
                        <a:ea typeface="+mn-ea"/>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457200" rtl="0" eaLnBrk="1" latinLnBrk="0" hangingPunct="1"/>
                      <a:r>
                        <a:rPr lang="en-ZA" sz="1400" kern="1200" dirty="0" smtClean="0">
                          <a:solidFill>
                            <a:schemeClr val="tx1"/>
                          </a:solidFill>
                          <a:latin typeface="Arial" pitchFamily="34" charset="0"/>
                          <a:ea typeface="+mn-ea"/>
                          <a:cs typeface="Arial" pitchFamily="34" charset="0"/>
                        </a:rPr>
                        <a:t>70243</a:t>
                      </a:r>
                    </a:p>
                    <a:p>
                      <a:pPr marL="0" algn="ctr" defTabSz="457200" rtl="0" eaLnBrk="1" latinLnBrk="0" hangingPunct="1"/>
                      <a:endParaRPr lang="en-ZA" sz="1400" kern="1200" dirty="0">
                        <a:solidFill>
                          <a:schemeClr val="tx1"/>
                        </a:solidFill>
                        <a:latin typeface="Arial" pitchFamily="34" charset="0"/>
                        <a:ea typeface="+mn-ea"/>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457200" rtl="0" eaLnBrk="1" latinLnBrk="0" hangingPunct="1"/>
                      <a:r>
                        <a:rPr lang="en-ZA" sz="1400" kern="1200" dirty="0" smtClean="0">
                          <a:solidFill>
                            <a:srgbClr val="FF0000"/>
                          </a:solidFill>
                          <a:latin typeface="Arial" pitchFamily="34" charset="0"/>
                          <a:ea typeface="+mn-ea"/>
                          <a:cs typeface="Arial" pitchFamily="34" charset="0"/>
                        </a:rPr>
                        <a:t>-3677</a:t>
                      </a:r>
                    </a:p>
                    <a:p>
                      <a:pPr marL="0" algn="ctr" defTabSz="457200" rtl="0" eaLnBrk="1" latinLnBrk="0" hangingPunct="1"/>
                      <a:endParaRPr lang="en-ZA" sz="1400" kern="1200" dirty="0">
                        <a:solidFill>
                          <a:srgbClr val="FF0000"/>
                        </a:solidFill>
                        <a:latin typeface="Arial" pitchFamily="34" charset="0"/>
                        <a:ea typeface="+mn-ea"/>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3"/>
                  </a:ext>
                </a:extLst>
              </a:tr>
              <a:tr h="464495">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400" smtClean="0">
                          <a:latin typeface="Arial" panose="020B0604020202020204" pitchFamily="34" charset="0"/>
                          <a:cs typeface="Arial" panose="020B0604020202020204" pitchFamily="34" charset="0"/>
                        </a:rPr>
                        <a:t>Tshwane Metro </a:t>
                      </a:r>
                      <a:endParaRPr lang="en-US" sz="1400" dirty="0">
                        <a:latin typeface="Arial" panose="020B0604020202020204" pitchFamily="34" charset="0"/>
                        <a:cs typeface="Arial" panose="020B0604020202020204" pitchFamily="34" charset="0"/>
                      </a:endParaRPr>
                    </a:p>
                  </a:txBody>
                  <a:tcPr marL="91432" marR="91432" marT="45721" marB="457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400" b="0" i="0" u="none" strike="noStrike" dirty="0" smtClean="0">
                          <a:effectLst/>
                          <a:latin typeface="Arial" pitchFamily="34" charset="0"/>
                          <a:cs typeface="Arial" pitchFamily="34" charset="0"/>
                        </a:rPr>
                        <a:t>7</a:t>
                      </a:r>
                      <a:endParaRPr lang="en-US" sz="1400" b="0" i="0" u="none" strike="noStrike" dirty="0">
                        <a:effectLst/>
                        <a:latin typeface="Arial" pitchFamily="34" charset="0"/>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400" dirty="0" smtClean="0">
                          <a:latin typeface="Arial" pitchFamily="34" charset="0"/>
                          <a:cs typeface="Arial" pitchFamily="34" charset="0"/>
                        </a:rPr>
                        <a:t>2</a:t>
                      </a:r>
                      <a:endParaRPr lang="en-US" sz="1400" dirty="0">
                        <a:latin typeface="Arial" pitchFamily="34" charset="0"/>
                        <a:cs typeface="Arial" pitchFamily="34" charset="0"/>
                      </a:endParaRPr>
                    </a:p>
                  </a:txBody>
                  <a:tcPr marL="91432" marR="91432" marT="45721" marB="457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457200" rtl="0" eaLnBrk="1" latinLnBrk="0" hangingPunct="1"/>
                      <a:r>
                        <a:rPr lang="en-ZA" sz="1400" kern="1200" dirty="0" smtClean="0">
                          <a:solidFill>
                            <a:schemeClr val="tx1"/>
                          </a:solidFill>
                          <a:latin typeface="Arial" pitchFamily="34" charset="0"/>
                          <a:ea typeface="+mn-ea"/>
                          <a:cs typeface="Arial" pitchFamily="34" charset="0"/>
                        </a:rPr>
                        <a:t>168000</a:t>
                      </a:r>
                    </a:p>
                    <a:p>
                      <a:pPr marL="0" algn="ctr" defTabSz="457200" rtl="0" eaLnBrk="1" latinLnBrk="0" hangingPunct="1"/>
                      <a:endParaRPr lang="en-ZA" sz="1400" kern="1200" dirty="0">
                        <a:solidFill>
                          <a:schemeClr val="tx1"/>
                        </a:solidFill>
                        <a:latin typeface="Arial" pitchFamily="34" charset="0"/>
                        <a:ea typeface="+mn-ea"/>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457200" rtl="0" eaLnBrk="1" latinLnBrk="0" hangingPunct="1"/>
                      <a:r>
                        <a:rPr lang="en-ZA" sz="1400" kern="1200" dirty="0" smtClean="0">
                          <a:solidFill>
                            <a:schemeClr val="tx1"/>
                          </a:solidFill>
                          <a:latin typeface="Arial" pitchFamily="34" charset="0"/>
                          <a:ea typeface="+mn-ea"/>
                          <a:cs typeface="Arial" pitchFamily="34" charset="0"/>
                        </a:rPr>
                        <a:t>207749</a:t>
                      </a:r>
                    </a:p>
                    <a:p>
                      <a:pPr marL="0" algn="ctr" defTabSz="457200" rtl="0" eaLnBrk="1" latinLnBrk="0" hangingPunct="1"/>
                      <a:endParaRPr lang="en-ZA" sz="1400" kern="1200" dirty="0">
                        <a:solidFill>
                          <a:schemeClr val="tx1"/>
                        </a:solidFill>
                        <a:latin typeface="Arial" pitchFamily="34" charset="0"/>
                        <a:ea typeface="+mn-ea"/>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457200" rtl="0" eaLnBrk="1" latinLnBrk="0" hangingPunct="1"/>
                      <a:r>
                        <a:rPr lang="en-ZA" sz="1400" kern="1200" dirty="0" smtClean="0">
                          <a:solidFill>
                            <a:schemeClr val="tx1"/>
                          </a:solidFill>
                          <a:latin typeface="Arial" pitchFamily="34" charset="0"/>
                          <a:ea typeface="+mn-ea"/>
                          <a:cs typeface="Arial" pitchFamily="34" charset="0"/>
                        </a:rPr>
                        <a:t>39749</a:t>
                      </a:r>
                    </a:p>
                    <a:p>
                      <a:pPr marL="0" algn="ctr" defTabSz="457200" rtl="0" eaLnBrk="1" latinLnBrk="0" hangingPunct="1"/>
                      <a:endParaRPr lang="en-ZA" sz="1400" kern="1200" dirty="0">
                        <a:solidFill>
                          <a:schemeClr val="tx1"/>
                        </a:solidFill>
                        <a:latin typeface="Arial" pitchFamily="34" charset="0"/>
                        <a:ea typeface="+mn-ea"/>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4"/>
                  </a:ext>
                </a:extLst>
              </a:tr>
              <a:tr h="464496">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400" smtClean="0">
                          <a:latin typeface="Arial" panose="020B0604020202020204" pitchFamily="34" charset="0"/>
                          <a:cs typeface="Arial" panose="020B0604020202020204" pitchFamily="34" charset="0"/>
                        </a:rPr>
                        <a:t>Ekurhuleni</a:t>
                      </a:r>
                      <a:r>
                        <a:rPr lang="en-US" sz="1400" baseline="0" smtClean="0">
                          <a:latin typeface="Arial" panose="020B0604020202020204" pitchFamily="34" charset="0"/>
                          <a:cs typeface="Arial" panose="020B0604020202020204" pitchFamily="34" charset="0"/>
                        </a:rPr>
                        <a:t> Metro </a:t>
                      </a:r>
                      <a:endParaRPr lang="en-US" sz="1400" dirty="0">
                        <a:latin typeface="Arial" panose="020B0604020202020204" pitchFamily="34" charset="0"/>
                        <a:cs typeface="Arial" panose="020B0604020202020204" pitchFamily="34" charset="0"/>
                      </a:endParaRPr>
                    </a:p>
                  </a:txBody>
                  <a:tcPr marL="91432" marR="91432" marT="45721" marB="457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400" b="0" i="0" u="none" strike="noStrike" smtClean="0">
                          <a:effectLst/>
                          <a:latin typeface="Arial" pitchFamily="34" charset="0"/>
                          <a:cs typeface="Arial" pitchFamily="34" charset="0"/>
                        </a:rPr>
                        <a:t>9</a:t>
                      </a:r>
                      <a:endParaRPr lang="en-US" sz="1400" b="0" i="0" u="none" strike="noStrike" dirty="0">
                        <a:effectLst/>
                        <a:latin typeface="Arial" pitchFamily="34" charset="0"/>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400" dirty="0" smtClean="0">
                          <a:latin typeface="Arial" pitchFamily="34" charset="0"/>
                          <a:cs typeface="Arial" pitchFamily="34" charset="0"/>
                        </a:rPr>
                        <a:t>0</a:t>
                      </a:r>
                      <a:endParaRPr lang="en-US" sz="1400" dirty="0">
                        <a:latin typeface="Arial" pitchFamily="34" charset="0"/>
                        <a:cs typeface="Arial" pitchFamily="34" charset="0"/>
                      </a:endParaRPr>
                    </a:p>
                  </a:txBody>
                  <a:tcPr marL="91432" marR="91432" marT="45721" marB="457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457200" rtl="0" eaLnBrk="1" latinLnBrk="0" hangingPunct="1"/>
                      <a:r>
                        <a:rPr lang="en-ZA" sz="1400" kern="1200" dirty="0" smtClean="0">
                          <a:solidFill>
                            <a:schemeClr val="tx1"/>
                          </a:solidFill>
                          <a:latin typeface="Arial" pitchFamily="34" charset="0"/>
                          <a:ea typeface="+mn-ea"/>
                          <a:cs typeface="Arial" pitchFamily="34" charset="0"/>
                        </a:rPr>
                        <a:t>188160</a:t>
                      </a:r>
                    </a:p>
                    <a:p>
                      <a:pPr marL="0" algn="ctr" defTabSz="457200" rtl="0" eaLnBrk="1" latinLnBrk="0" hangingPunct="1"/>
                      <a:endParaRPr lang="en-ZA" sz="1400" kern="1200" dirty="0">
                        <a:solidFill>
                          <a:schemeClr val="tx1"/>
                        </a:solidFill>
                        <a:latin typeface="Arial" pitchFamily="34" charset="0"/>
                        <a:ea typeface="+mn-ea"/>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457200" rtl="0" eaLnBrk="1" latinLnBrk="0" hangingPunct="1"/>
                      <a:r>
                        <a:rPr lang="en-ZA" sz="1400" kern="1200" dirty="0" smtClean="0">
                          <a:solidFill>
                            <a:schemeClr val="tx1"/>
                          </a:solidFill>
                          <a:latin typeface="Arial" pitchFamily="34" charset="0"/>
                          <a:ea typeface="+mn-ea"/>
                          <a:cs typeface="Arial" pitchFamily="34" charset="0"/>
                        </a:rPr>
                        <a:t>210833</a:t>
                      </a:r>
                    </a:p>
                    <a:p>
                      <a:pPr marL="0" algn="ctr" defTabSz="457200" rtl="0" eaLnBrk="1" latinLnBrk="0" hangingPunct="1"/>
                      <a:endParaRPr lang="en-ZA" sz="1400" kern="1200" dirty="0">
                        <a:solidFill>
                          <a:schemeClr val="tx1"/>
                        </a:solidFill>
                        <a:latin typeface="Arial" pitchFamily="34" charset="0"/>
                        <a:ea typeface="+mn-ea"/>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457200" rtl="0" eaLnBrk="1" latinLnBrk="0" hangingPunct="1"/>
                      <a:r>
                        <a:rPr lang="en-ZA" sz="1400" kern="1200" dirty="0" smtClean="0">
                          <a:solidFill>
                            <a:schemeClr val="tx1"/>
                          </a:solidFill>
                          <a:latin typeface="Arial" pitchFamily="34" charset="0"/>
                          <a:ea typeface="+mn-ea"/>
                          <a:cs typeface="Arial" pitchFamily="34" charset="0"/>
                        </a:rPr>
                        <a:t>22673</a:t>
                      </a:r>
                    </a:p>
                    <a:p>
                      <a:pPr marL="0" algn="ctr" defTabSz="457200" rtl="0" eaLnBrk="1" latinLnBrk="0" hangingPunct="1"/>
                      <a:endParaRPr lang="en-ZA" sz="1400" kern="1200" dirty="0">
                        <a:solidFill>
                          <a:schemeClr val="tx1"/>
                        </a:solidFill>
                        <a:latin typeface="Arial" pitchFamily="34" charset="0"/>
                        <a:ea typeface="+mn-ea"/>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5"/>
                  </a:ext>
                </a:extLst>
              </a:tr>
              <a:tr h="458018">
                <a:tc>
                  <a:txBody>
                    <a:bodyPr/>
                    <a:lstStyle/>
                    <a:p>
                      <a:r>
                        <a:rPr lang="en-US" sz="1400" dirty="0" smtClean="0">
                          <a:latin typeface="Arial" panose="020B0604020202020204" pitchFamily="34" charset="0"/>
                          <a:cs typeface="Arial" panose="020B0604020202020204" pitchFamily="34" charset="0"/>
                        </a:rPr>
                        <a:t>West Rand </a:t>
                      </a:r>
                      <a:endParaRPr lang="en-US" sz="1400" dirty="0">
                        <a:latin typeface="Arial" panose="020B0604020202020204" pitchFamily="34" charset="0"/>
                        <a:cs typeface="Arial" panose="020B0604020202020204" pitchFamily="34" charset="0"/>
                      </a:endParaRPr>
                    </a:p>
                  </a:txBody>
                  <a:tcPr marL="91432" marR="91432" marT="45721" marB="457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400" b="0" i="0" u="none" strike="noStrike" dirty="0" smtClean="0">
                          <a:effectLst/>
                          <a:latin typeface="Arial" pitchFamily="34" charset="0"/>
                          <a:cs typeface="Arial" pitchFamily="34" charset="0"/>
                        </a:rPr>
                        <a:t>2</a:t>
                      </a:r>
                      <a:endParaRPr lang="en-US" sz="1400" b="0" i="0" u="none" strike="noStrike" dirty="0">
                        <a:effectLst/>
                        <a:latin typeface="Arial" pitchFamily="34" charset="0"/>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400" dirty="0" smtClean="0">
                          <a:latin typeface="Arial" pitchFamily="34" charset="0"/>
                          <a:cs typeface="Arial" pitchFamily="34" charset="0"/>
                        </a:rPr>
                        <a:t>1</a:t>
                      </a:r>
                      <a:endParaRPr lang="en-US" sz="1400" dirty="0">
                        <a:latin typeface="Arial" pitchFamily="34" charset="0"/>
                        <a:cs typeface="Arial" pitchFamily="34" charset="0"/>
                      </a:endParaRPr>
                    </a:p>
                  </a:txBody>
                  <a:tcPr marL="91432" marR="91432" marT="45721" marB="457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457200" rtl="0" eaLnBrk="1" latinLnBrk="0" hangingPunct="1"/>
                      <a:r>
                        <a:rPr lang="en-ZA" sz="1400" kern="1200" dirty="0" smtClean="0">
                          <a:solidFill>
                            <a:schemeClr val="tx1"/>
                          </a:solidFill>
                          <a:latin typeface="Arial" pitchFamily="34" charset="0"/>
                          <a:ea typeface="+mn-ea"/>
                          <a:cs typeface="Arial" pitchFamily="34" charset="0"/>
                        </a:rPr>
                        <a:t>33600</a:t>
                      </a:r>
                    </a:p>
                    <a:p>
                      <a:pPr marL="0" algn="ctr" defTabSz="457200" rtl="0" eaLnBrk="1" latinLnBrk="0" hangingPunct="1"/>
                      <a:endParaRPr lang="en-ZA" sz="1400" kern="1200" dirty="0">
                        <a:solidFill>
                          <a:schemeClr val="tx1"/>
                        </a:solidFill>
                        <a:latin typeface="Arial" pitchFamily="34" charset="0"/>
                        <a:ea typeface="+mn-ea"/>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457200" rtl="0" eaLnBrk="1" latinLnBrk="0" hangingPunct="1"/>
                      <a:r>
                        <a:rPr lang="en-ZA" sz="1400" kern="1200" dirty="0" smtClean="0">
                          <a:solidFill>
                            <a:schemeClr val="tx1"/>
                          </a:solidFill>
                          <a:latin typeface="Arial" pitchFamily="34" charset="0"/>
                          <a:ea typeface="+mn-ea"/>
                          <a:cs typeface="Arial" pitchFamily="34" charset="0"/>
                        </a:rPr>
                        <a:t>42033</a:t>
                      </a:r>
                    </a:p>
                    <a:p>
                      <a:pPr marL="0" algn="ctr" defTabSz="457200" rtl="0" eaLnBrk="1" latinLnBrk="0" hangingPunct="1"/>
                      <a:endParaRPr lang="en-ZA" sz="1400" kern="1200" dirty="0">
                        <a:solidFill>
                          <a:schemeClr val="tx1"/>
                        </a:solidFill>
                        <a:latin typeface="Arial" pitchFamily="34" charset="0"/>
                        <a:ea typeface="+mn-ea"/>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457200" rtl="0" eaLnBrk="1" latinLnBrk="0" hangingPunct="1"/>
                      <a:r>
                        <a:rPr lang="en-ZA" sz="1400" kern="1200" dirty="0" smtClean="0">
                          <a:solidFill>
                            <a:schemeClr val="tx1"/>
                          </a:solidFill>
                          <a:latin typeface="Arial" pitchFamily="34" charset="0"/>
                          <a:ea typeface="+mn-ea"/>
                          <a:cs typeface="Arial" pitchFamily="34" charset="0"/>
                        </a:rPr>
                        <a:t>8433</a:t>
                      </a:r>
                    </a:p>
                    <a:p>
                      <a:pPr marL="0" algn="ctr" defTabSz="457200" rtl="0" eaLnBrk="1" latinLnBrk="0" hangingPunct="1"/>
                      <a:endParaRPr lang="en-ZA" sz="1400" kern="1200" dirty="0">
                        <a:solidFill>
                          <a:schemeClr val="tx1"/>
                        </a:solidFill>
                        <a:latin typeface="Arial" pitchFamily="34" charset="0"/>
                        <a:ea typeface="+mn-ea"/>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6"/>
                  </a:ext>
                </a:extLst>
              </a:tr>
              <a:tr h="458018">
                <a:tc>
                  <a:txBody>
                    <a:bodyPr/>
                    <a:lstStyle/>
                    <a:p>
                      <a:r>
                        <a:rPr lang="en-US" sz="1400" b="1" dirty="0" smtClean="0">
                          <a:latin typeface="Arial" panose="020B0604020202020204" pitchFamily="34" charset="0"/>
                          <a:cs typeface="Arial" panose="020B0604020202020204" pitchFamily="34" charset="0"/>
                        </a:rPr>
                        <a:t>Totals</a:t>
                      </a:r>
                      <a:r>
                        <a:rPr lang="en-US" sz="1400" b="1" baseline="0" dirty="0" smtClean="0">
                          <a:latin typeface="Arial" panose="020B0604020202020204" pitchFamily="34" charset="0"/>
                          <a:cs typeface="Arial" panose="020B0604020202020204" pitchFamily="34" charset="0"/>
                        </a:rPr>
                        <a:t> for Office </a:t>
                      </a:r>
                      <a:endParaRPr lang="en-US" sz="1400" b="1" dirty="0">
                        <a:latin typeface="Arial" panose="020B0604020202020204" pitchFamily="34" charset="0"/>
                        <a:cs typeface="Arial" panose="020B0604020202020204" pitchFamily="34" charset="0"/>
                      </a:endParaRPr>
                    </a:p>
                  </a:txBody>
                  <a:tcPr marL="91432" marR="91432" marT="45721" marB="457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US" sz="1400" b="1" i="0" u="none" strike="noStrike" dirty="0" smtClean="0">
                          <a:effectLst/>
                          <a:latin typeface="Arial" pitchFamily="34" charset="0"/>
                          <a:cs typeface="Arial" pitchFamily="34" charset="0"/>
                        </a:rPr>
                        <a:t>29</a:t>
                      </a:r>
                      <a:endParaRPr lang="en-US" sz="1400" b="1" i="0" u="none" strike="noStrike" dirty="0">
                        <a:effectLst/>
                        <a:latin typeface="Arial" pitchFamily="34" charset="0"/>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400" b="1" dirty="0" smtClean="0">
                          <a:latin typeface="Arial" pitchFamily="34" charset="0"/>
                          <a:cs typeface="Arial" pitchFamily="34" charset="0"/>
                        </a:rPr>
                        <a:t>3</a:t>
                      </a:r>
                      <a:endParaRPr lang="en-US" sz="1400" b="1" dirty="0">
                        <a:latin typeface="Arial" pitchFamily="34" charset="0"/>
                        <a:cs typeface="Arial" pitchFamily="34" charset="0"/>
                      </a:endParaRPr>
                    </a:p>
                  </a:txBody>
                  <a:tcPr marL="91432" marR="91432" marT="45721" marB="457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algn="ctr" defTabSz="457200" rtl="0" eaLnBrk="1" latinLnBrk="0" hangingPunct="1"/>
                      <a:r>
                        <a:rPr lang="en-ZA" sz="1400" b="1" kern="1200" dirty="0" smtClean="0">
                          <a:solidFill>
                            <a:schemeClr val="tx1"/>
                          </a:solidFill>
                          <a:latin typeface="Arial" pitchFamily="34" charset="0"/>
                          <a:ea typeface="+mn-ea"/>
                          <a:cs typeface="Arial" pitchFamily="34" charset="0"/>
                        </a:rPr>
                        <a:t>725760</a:t>
                      </a:r>
                      <a:endParaRPr lang="en-ZA" sz="1400" b="1" kern="1200" dirty="0">
                        <a:solidFill>
                          <a:schemeClr val="tx1"/>
                        </a:solidFill>
                        <a:latin typeface="Arial" pitchFamily="34" charset="0"/>
                        <a:ea typeface="+mn-ea"/>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algn="ctr" defTabSz="457200" rtl="0" eaLnBrk="1" latinLnBrk="0" hangingPunct="1"/>
                      <a:r>
                        <a:rPr lang="en-ZA" sz="1400" b="1" kern="1200" dirty="0" smtClean="0">
                          <a:solidFill>
                            <a:schemeClr val="tx1"/>
                          </a:solidFill>
                          <a:latin typeface="Arial" pitchFamily="34" charset="0"/>
                          <a:ea typeface="+mn-ea"/>
                          <a:cs typeface="Arial" pitchFamily="34" charset="0"/>
                        </a:rPr>
                        <a:t>738646</a:t>
                      </a:r>
                      <a:endParaRPr lang="en-ZA" sz="1400" b="1" kern="1200" dirty="0">
                        <a:solidFill>
                          <a:schemeClr val="tx1"/>
                        </a:solidFill>
                        <a:latin typeface="Arial" pitchFamily="34" charset="0"/>
                        <a:ea typeface="+mn-ea"/>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algn="ctr" defTabSz="457200" rtl="0" eaLnBrk="1" latinLnBrk="0" hangingPunct="1"/>
                      <a:r>
                        <a:rPr lang="en-ZA" sz="1400" b="1" kern="1200" dirty="0" smtClean="0">
                          <a:solidFill>
                            <a:schemeClr val="tx1"/>
                          </a:solidFill>
                          <a:latin typeface="Arial" pitchFamily="34" charset="0"/>
                          <a:ea typeface="+mn-ea"/>
                          <a:cs typeface="Arial" pitchFamily="34" charset="0"/>
                        </a:rPr>
                        <a:t>12886</a:t>
                      </a:r>
                      <a:endParaRPr lang="en-ZA" sz="1400" b="1" kern="1200" dirty="0">
                        <a:solidFill>
                          <a:schemeClr val="tx1"/>
                        </a:solidFill>
                        <a:latin typeface="Arial" pitchFamily="34" charset="0"/>
                        <a:ea typeface="+mn-ea"/>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xmlns="" val="2058053010"/>
                  </a:ext>
                </a:extLst>
              </a:tr>
              <a:tr h="458018">
                <a:tc>
                  <a:txBody>
                    <a:bodyPr/>
                    <a:lstStyle/>
                    <a:p>
                      <a:r>
                        <a:rPr lang="en-US" sz="1400" dirty="0" smtClean="0">
                          <a:latin typeface="Arial" panose="020B0604020202020204" pitchFamily="34" charset="0"/>
                          <a:cs typeface="Arial" panose="020B0604020202020204" pitchFamily="34" charset="0"/>
                        </a:rPr>
                        <a:t>Banks</a:t>
                      </a:r>
                      <a:r>
                        <a:rPr lang="en-US" sz="1400" baseline="0" dirty="0" smtClean="0">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a:txBody>
                  <a:tcPr marL="91432" marR="91432" marT="45721" marB="457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400" b="0" i="0" u="none" strike="noStrike" dirty="0" smtClean="0">
                          <a:effectLst/>
                          <a:latin typeface="Arial" pitchFamily="34" charset="0"/>
                          <a:cs typeface="Arial" pitchFamily="34" charset="0"/>
                        </a:rPr>
                        <a:t>13</a:t>
                      </a:r>
                      <a:endParaRPr lang="en-US" sz="1400" b="0" i="0" u="none" strike="noStrike" dirty="0">
                        <a:effectLst/>
                        <a:latin typeface="Arial" pitchFamily="34" charset="0"/>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400" dirty="0" smtClean="0">
                          <a:latin typeface="Arial" pitchFamily="34" charset="0"/>
                          <a:cs typeface="Arial" pitchFamily="34" charset="0"/>
                        </a:rPr>
                        <a:t>0</a:t>
                      </a:r>
                      <a:endParaRPr lang="en-US" sz="1400" dirty="0">
                        <a:latin typeface="Arial" pitchFamily="34" charset="0"/>
                        <a:cs typeface="Arial" pitchFamily="34" charset="0"/>
                      </a:endParaRPr>
                    </a:p>
                  </a:txBody>
                  <a:tcPr marL="91432" marR="91432" marT="45721" marB="457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457200" rtl="0" eaLnBrk="1" latinLnBrk="0" hangingPunct="1"/>
                      <a:r>
                        <a:rPr lang="en-ZA" sz="1400" kern="1200" dirty="0" smtClean="0">
                          <a:solidFill>
                            <a:schemeClr val="tx1"/>
                          </a:solidFill>
                          <a:latin typeface="Arial" pitchFamily="34" charset="0"/>
                          <a:ea typeface="+mn-ea"/>
                          <a:cs typeface="Arial" pitchFamily="34" charset="0"/>
                        </a:rPr>
                        <a:t>154560</a:t>
                      </a:r>
                    </a:p>
                    <a:p>
                      <a:pPr marL="0" algn="ctr" defTabSz="457200" rtl="0" eaLnBrk="1" latinLnBrk="0" hangingPunct="1"/>
                      <a:endParaRPr lang="en-ZA" sz="1400" kern="1200" dirty="0">
                        <a:solidFill>
                          <a:schemeClr val="tx1"/>
                        </a:solidFill>
                        <a:latin typeface="Arial" pitchFamily="34" charset="0"/>
                        <a:ea typeface="+mn-ea"/>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457200" rtl="0" eaLnBrk="1" latinLnBrk="0" hangingPunct="1"/>
                      <a:r>
                        <a:rPr lang="en-ZA" sz="1400" kern="1200" dirty="0" smtClean="0">
                          <a:solidFill>
                            <a:schemeClr val="tx1"/>
                          </a:solidFill>
                          <a:latin typeface="Arial" pitchFamily="34" charset="0"/>
                          <a:ea typeface="+mn-ea"/>
                          <a:cs typeface="Arial" pitchFamily="34" charset="0"/>
                        </a:rPr>
                        <a:t>69778</a:t>
                      </a:r>
                    </a:p>
                    <a:p>
                      <a:pPr marL="0" algn="ctr" defTabSz="457200" rtl="0" eaLnBrk="1" latinLnBrk="0" hangingPunct="1"/>
                      <a:endParaRPr lang="en-ZA" sz="1400" kern="1200" dirty="0">
                        <a:solidFill>
                          <a:schemeClr val="tx1"/>
                        </a:solidFill>
                        <a:latin typeface="Arial" pitchFamily="34" charset="0"/>
                        <a:ea typeface="+mn-ea"/>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457200" rtl="0" eaLnBrk="1" latinLnBrk="0" hangingPunct="1"/>
                      <a:r>
                        <a:rPr lang="en-ZA" sz="1400" kern="1200" dirty="0" smtClean="0">
                          <a:solidFill>
                            <a:srgbClr val="FF0000"/>
                          </a:solidFill>
                          <a:latin typeface="Arial" pitchFamily="34" charset="0"/>
                          <a:ea typeface="+mn-ea"/>
                          <a:cs typeface="Arial" pitchFamily="34" charset="0"/>
                        </a:rPr>
                        <a:t>-84782</a:t>
                      </a:r>
                    </a:p>
                    <a:p>
                      <a:pPr marL="0" algn="ctr" defTabSz="457200" rtl="0" eaLnBrk="1" latinLnBrk="0" hangingPunct="1"/>
                      <a:endParaRPr lang="en-ZA" sz="1400" kern="1200" dirty="0">
                        <a:solidFill>
                          <a:srgbClr val="FF0000"/>
                        </a:solidFill>
                        <a:latin typeface="Arial" pitchFamily="34" charset="0"/>
                        <a:ea typeface="+mn-ea"/>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7"/>
                  </a:ext>
                </a:extLst>
              </a:tr>
              <a:tr h="355963">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400" b="1" dirty="0" smtClean="0">
                          <a:latin typeface="Arial" pitchFamily="34" charset="0"/>
                          <a:cs typeface="Arial" pitchFamily="34" charset="0"/>
                        </a:rPr>
                        <a:t>Total </a:t>
                      </a:r>
                      <a:endParaRPr lang="en-US" sz="1400" b="1" dirty="0">
                        <a:latin typeface="Arial" pitchFamily="34" charset="0"/>
                        <a:cs typeface="Arial" pitchFamily="34" charset="0"/>
                      </a:endParaRPr>
                    </a:p>
                  </a:txBody>
                  <a:tcPr marL="91432" marR="91432" marT="45721" marB="457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75000"/>
                      </a:srgbClr>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400" b="1" dirty="0" smtClean="0">
                          <a:latin typeface="Arial" pitchFamily="34" charset="0"/>
                          <a:cs typeface="Arial" pitchFamily="34" charset="0"/>
                        </a:rPr>
                        <a:t>42</a:t>
                      </a:r>
                      <a:endParaRPr lang="en-US" sz="1400" b="1" dirty="0">
                        <a:latin typeface="Arial" pitchFamily="34" charset="0"/>
                        <a:cs typeface="Arial" pitchFamily="34" charset="0"/>
                      </a:endParaRPr>
                    </a:p>
                  </a:txBody>
                  <a:tcPr marL="91432" marR="91432" marT="45721" marB="457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75000"/>
                      </a:srgbClr>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400" b="1" dirty="0" smtClean="0">
                          <a:latin typeface="Arial" pitchFamily="34" charset="0"/>
                          <a:cs typeface="Arial" pitchFamily="34" charset="0"/>
                        </a:rPr>
                        <a:t>3</a:t>
                      </a:r>
                      <a:endParaRPr lang="en-US" sz="1400" b="1" dirty="0">
                        <a:latin typeface="Arial" pitchFamily="34" charset="0"/>
                        <a:cs typeface="Arial" pitchFamily="34" charset="0"/>
                      </a:endParaRPr>
                    </a:p>
                  </a:txBody>
                  <a:tcPr marL="91432" marR="91432" marT="45721" marB="457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75000"/>
                      </a:srgbClr>
                    </a:solidFill>
                  </a:tcPr>
                </a:tc>
                <a:tc>
                  <a:txBody>
                    <a:bodyPr/>
                    <a:lstStyle/>
                    <a:p>
                      <a:pPr marL="0" algn="ctr" defTabSz="457200" rtl="0" eaLnBrk="1" latinLnBrk="0" hangingPunct="1"/>
                      <a:r>
                        <a:rPr lang="en-ZA" sz="1400" kern="1200" dirty="0" smtClean="0">
                          <a:solidFill>
                            <a:schemeClr val="tx1"/>
                          </a:solidFill>
                          <a:latin typeface="Arial" pitchFamily="34" charset="0"/>
                          <a:ea typeface="+mn-ea"/>
                          <a:cs typeface="Arial" pitchFamily="34" charset="0"/>
                        </a:rPr>
                        <a:t>880320</a:t>
                      </a:r>
                    </a:p>
                    <a:p>
                      <a:pPr marL="0" algn="ctr" defTabSz="457200" rtl="0" eaLnBrk="1" latinLnBrk="0" hangingPunct="1"/>
                      <a:endParaRPr lang="en-ZA" sz="1400" kern="1200" dirty="0">
                        <a:solidFill>
                          <a:schemeClr val="tx1"/>
                        </a:solidFill>
                        <a:latin typeface="Arial" pitchFamily="34" charset="0"/>
                        <a:ea typeface="+mn-ea"/>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75000"/>
                      </a:srgbClr>
                    </a:solidFill>
                  </a:tcPr>
                </a:tc>
                <a:tc>
                  <a:txBody>
                    <a:bodyPr/>
                    <a:lstStyle/>
                    <a:p>
                      <a:pPr marL="0" algn="ctr" defTabSz="457200" rtl="0" eaLnBrk="1" latinLnBrk="0" hangingPunct="1"/>
                      <a:r>
                        <a:rPr lang="en-ZA" sz="1400" kern="1200" dirty="0" smtClean="0">
                          <a:solidFill>
                            <a:schemeClr val="tx1"/>
                          </a:solidFill>
                          <a:latin typeface="Arial" pitchFamily="34" charset="0"/>
                          <a:ea typeface="+mn-ea"/>
                          <a:cs typeface="Arial" pitchFamily="34" charset="0"/>
                        </a:rPr>
                        <a:t>808424</a:t>
                      </a:r>
                    </a:p>
                    <a:p>
                      <a:pPr marL="0" algn="ctr" defTabSz="457200" rtl="0" eaLnBrk="1" latinLnBrk="0" hangingPunct="1"/>
                      <a:endParaRPr lang="en-ZA" sz="1400" kern="1200" dirty="0">
                        <a:solidFill>
                          <a:schemeClr val="tx1"/>
                        </a:solidFill>
                        <a:latin typeface="Arial" pitchFamily="34" charset="0"/>
                        <a:ea typeface="+mn-ea"/>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75000"/>
                      </a:srgbClr>
                    </a:solidFill>
                  </a:tcPr>
                </a:tc>
                <a:tc>
                  <a:txBody>
                    <a:bodyPr/>
                    <a:lstStyle/>
                    <a:p>
                      <a:pPr marL="0" algn="ctr" defTabSz="457200" rtl="0" eaLnBrk="1" latinLnBrk="0" hangingPunct="1"/>
                      <a:r>
                        <a:rPr lang="en-ZA" sz="1400" kern="1200" dirty="0" smtClean="0">
                          <a:solidFill>
                            <a:srgbClr val="FF0000"/>
                          </a:solidFill>
                          <a:latin typeface="Arial" pitchFamily="34" charset="0"/>
                          <a:ea typeface="+mn-ea"/>
                          <a:cs typeface="Arial" pitchFamily="34" charset="0"/>
                        </a:rPr>
                        <a:t>-71896</a:t>
                      </a:r>
                    </a:p>
                    <a:p>
                      <a:pPr marL="0" algn="ctr" defTabSz="457200" rtl="0" eaLnBrk="1" latinLnBrk="0" hangingPunct="1"/>
                      <a:endParaRPr lang="en-ZA" sz="1400" kern="1200" dirty="0">
                        <a:solidFill>
                          <a:srgbClr val="FF0000"/>
                        </a:solidFill>
                        <a:latin typeface="Arial" pitchFamily="34" charset="0"/>
                        <a:ea typeface="+mn-ea"/>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75000"/>
                      </a:srgbClr>
                    </a:solidFill>
                  </a:tcPr>
                </a:tc>
                <a:extLst>
                  <a:ext uri="{0D108BD9-81ED-4DB2-BD59-A6C34878D82A}">
                    <a16:rowId xmlns:a16="http://schemas.microsoft.com/office/drawing/2014/main" xmlns="" val="10008"/>
                  </a:ext>
                </a:extLst>
              </a:tr>
            </a:tbl>
          </a:graphicData>
        </a:graphic>
      </p:graphicFrame>
      <p:sp>
        <p:nvSpPr>
          <p:cNvPr id="3" name="Slide Number Placeholder 2"/>
          <p:cNvSpPr>
            <a:spLocks noGrp="1"/>
          </p:cNvSpPr>
          <p:nvPr>
            <p:ph type="sldNum" sz="quarter" idx="12"/>
          </p:nvPr>
        </p:nvSpPr>
        <p:spPr>
          <a:xfrm>
            <a:off x="7010400" y="6505575"/>
            <a:ext cx="2133600" cy="365125"/>
          </a:xfrm>
        </p:spPr>
        <p:txBody>
          <a:bodyPr/>
          <a:lstStyle/>
          <a:p>
            <a:fld id="{2538E8B7-8BD9-9F48-9FB6-4E0DFEDB8449}" type="slidenum">
              <a:rPr lang="en-US" b="1" smtClean="0">
                <a:solidFill>
                  <a:prstClr val="black"/>
                </a:solidFill>
              </a:rPr>
              <a:pPr/>
              <a:t>11</a:t>
            </a:fld>
            <a:endParaRPr lang="en-US" b="1" dirty="0">
              <a:solidFill>
                <a:prstClr val="black"/>
              </a:solidFill>
            </a:endParaRPr>
          </a:p>
        </p:txBody>
      </p:sp>
    </p:spTree>
    <p:extLst>
      <p:ext uri="{BB962C8B-B14F-4D97-AF65-F5344CB8AC3E}">
        <p14:creationId xmlns:p14="http://schemas.microsoft.com/office/powerpoint/2010/main" xmlns="" val="36355934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57200" y="152400"/>
            <a:ext cx="8229600" cy="228600"/>
          </a:xfrm>
        </p:spPr>
        <p:txBody>
          <a:bodyPr>
            <a:noAutofit/>
          </a:bodyPr>
          <a:lstStyle/>
          <a:p>
            <a:r>
              <a:rPr lang="en-US" sz="2000" b="1" dirty="0" smtClean="0">
                <a:latin typeface="Arial" panose="020B0604020202020204" pitchFamily="34" charset="0"/>
                <a:cs typeface="Arial" panose="020B0604020202020204" pitchFamily="34" charset="0"/>
              </a:rPr>
              <a:t>APPLICATION VOLUME  PER OFFICE </a:t>
            </a:r>
          </a:p>
        </p:txBody>
      </p:sp>
      <p:graphicFrame>
        <p:nvGraphicFramePr>
          <p:cNvPr id="3" name="Table 2"/>
          <p:cNvGraphicFramePr>
            <a:graphicFrameLocks noGrp="1"/>
          </p:cNvGraphicFramePr>
          <p:nvPr>
            <p:extLst>
              <p:ext uri="{D42A27DB-BD31-4B8C-83A1-F6EECF244321}">
                <p14:modId xmlns:p14="http://schemas.microsoft.com/office/powerpoint/2010/main" xmlns="" val="2837837082"/>
              </p:ext>
            </p:extLst>
          </p:nvPr>
        </p:nvGraphicFramePr>
        <p:xfrm>
          <a:off x="179512" y="548681"/>
          <a:ext cx="8818782" cy="5412291"/>
        </p:xfrm>
        <a:graphic>
          <a:graphicData uri="http://schemas.openxmlformats.org/drawingml/2006/table">
            <a:tbl>
              <a:tblPr/>
              <a:tblGrid>
                <a:gridCol w="1144494">
                  <a:extLst>
                    <a:ext uri="{9D8B030D-6E8A-4147-A177-3AD203B41FA5}">
                      <a16:colId xmlns:a16="http://schemas.microsoft.com/office/drawing/2014/main" xmlns="" val="20000"/>
                    </a:ext>
                  </a:extLst>
                </a:gridCol>
                <a:gridCol w="819606">
                  <a:extLst>
                    <a:ext uri="{9D8B030D-6E8A-4147-A177-3AD203B41FA5}">
                      <a16:colId xmlns:a16="http://schemas.microsoft.com/office/drawing/2014/main" xmlns="" val="20001"/>
                    </a:ext>
                  </a:extLst>
                </a:gridCol>
                <a:gridCol w="1084755">
                  <a:extLst>
                    <a:ext uri="{9D8B030D-6E8A-4147-A177-3AD203B41FA5}">
                      <a16:colId xmlns:a16="http://schemas.microsoft.com/office/drawing/2014/main" xmlns="" val="20002"/>
                    </a:ext>
                  </a:extLst>
                </a:gridCol>
                <a:gridCol w="895027">
                  <a:extLst>
                    <a:ext uri="{9D8B030D-6E8A-4147-A177-3AD203B41FA5}">
                      <a16:colId xmlns:a16="http://schemas.microsoft.com/office/drawing/2014/main" xmlns="" val="20003"/>
                    </a:ext>
                  </a:extLst>
                </a:gridCol>
                <a:gridCol w="844603">
                  <a:extLst>
                    <a:ext uri="{9D8B030D-6E8A-4147-A177-3AD203B41FA5}">
                      <a16:colId xmlns:a16="http://schemas.microsoft.com/office/drawing/2014/main" xmlns="" val="20004"/>
                    </a:ext>
                  </a:extLst>
                </a:gridCol>
                <a:gridCol w="806785">
                  <a:extLst>
                    <a:ext uri="{9D8B030D-6E8A-4147-A177-3AD203B41FA5}">
                      <a16:colId xmlns:a16="http://schemas.microsoft.com/office/drawing/2014/main" xmlns="" val="20005"/>
                    </a:ext>
                  </a:extLst>
                </a:gridCol>
                <a:gridCol w="1159753">
                  <a:extLst>
                    <a:ext uri="{9D8B030D-6E8A-4147-A177-3AD203B41FA5}">
                      <a16:colId xmlns:a16="http://schemas.microsoft.com/office/drawing/2014/main" xmlns="" val="20006"/>
                    </a:ext>
                  </a:extLst>
                </a:gridCol>
                <a:gridCol w="882421">
                  <a:extLst>
                    <a:ext uri="{9D8B030D-6E8A-4147-A177-3AD203B41FA5}">
                      <a16:colId xmlns:a16="http://schemas.microsoft.com/office/drawing/2014/main" xmlns="" val="20007"/>
                    </a:ext>
                  </a:extLst>
                </a:gridCol>
                <a:gridCol w="1181338">
                  <a:extLst>
                    <a:ext uri="{9D8B030D-6E8A-4147-A177-3AD203B41FA5}">
                      <a16:colId xmlns:a16="http://schemas.microsoft.com/office/drawing/2014/main" xmlns="" val="20008"/>
                    </a:ext>
                  </a:extLst>
                </a:gridCol>
              </a:tblGrid>
              <a:tr h="580896">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Office</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0" fontAlgn="base" latinLnBrk="0" hangingPunct="0">
                        <a:lnSpc>
                          <a:spcPct val="90000"/>
                        </a:lnSpc>
                        <a:spcBef>
                          <a:spcPts val="0"/>
                        </a:spcBef>
                        <a:spcAft>
                          <a:spcPct val="0"/>
                        </a:spcAft>
                        <a:buClr>
                          <a:schemeClr val="bg2"/>
                        </a:buClr>
                        <a:buSzTx/>
                        <a:buFont typeface="Wingdings" pitchFamily="2" charset="2"/>
                        <a:buNone/>
                        <a:tabLst/>
                        <a:defRPr/>
                      </a:pPr>
                      <a:r>
                        <a:rPr kumimoji="0" lang="en-US" sz="1200" b="1" i="0" u="none" strike="noStrike" cap="none" normalizeH="0" baseline="0" dirty="0" smtClean="0">
                          <a:ln>
                            <a:noFill/>
                          </a:ln>
                          <a:solidFill>
                            <a:schemeClr val="tx1"/>
                          </a:solidFill>
                          <a:effectLst/>
                          <a:latin typeface="Arial" pitchFamily="34" charset="0"/>
                          <a:cs typeface="Arial" pitchFamily="34" charset="0"/>
                        </a:rPr>
                        <a:t>Annual Target 2018/19</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0" fontAlgn="base" latinLnBrk="0" hangingPunct="0">
                        <a:lnSpc>
                          <a:spcPct val="90000"/>
                        </a:lnSpc>
                        <a:spcBef>
                          <a:spcPts val="0"/>
                        </a:spcBef>
                        <a:spcAft>
                          <a:spcPct val="0"/>
                        </a:spcAft>
                        <a:buClr>
                          <a:schemeClr val="bg2"/>
                        </a:buClr>
                        <a:buSzTx/>
                        <a:buFont typeface="Wingdings" pitchFamily="2" charset="2"/>
                        <a:buNone/>
                        <a:tabLst/>
                        <a:defRPr/>
                      </a:pPr>
                      <a:r>
                        <a:rPr kumimoji="0" lang="en-US" sz="1200" b="1" i="0" u="none" strike="noStrike" cap="none" normalizeH="0" baseline="0" dirty="0" smtClean="0">
                          <a:ln>
                            <a:noFill/>
                          </a:ln>
                          <a:solidFill>
                            <a:schemeClr val="tx1"/>
                          </a:solidFill>
                          <a:effectLst/>
                          <a:latin typeface="Arial" pitchFamily="34" charset="0"/>
                          <a:cs typeface="Arial" pitchFamily="34" charset="0"/>
                        </a:rPr>
                        <a:t>Annual Performance </a:t>
                      </a:r>
                    </a:p>
                    <a:p>
                      <a:pPr marL="0" marR="0" lvl="0" indent="0" algn="ctr" defTabSz="914400" rtl="0" eaLnBrk="0" fontAlgn="base" latinLnBrk="0" hangingPunct="0">
                        <a:lnSpc>
                          <a:spcPct val="90000"/>
                        </a:lnSpc>
                        <a:spcBef>
                          <a:spcPts val="0"/>
                        </a:spcBef>
                        <a:spcAft>
                          <a:spcPct val="0"/>
                        </a:spcAft>
                        <a:buClr>
                          <a:schemeClr val="bg2"/>
                        </a:buClr>
                        <a:buSzTx/>
                        <a:buFont typeface="Wingdings" pitchFamily="2" charset="2"/>
                        <a:buNone/>
                        <a:tabLst/>
                        <a:defRPr/>
                      </a:pPr>
                      <a:r>
                        <a:rPr kumimoji="0" lang="en-US" sz="1200" b="1" i="0" u="none" strike="noStrike" cap="none" normalizeH="0" baseline="0" dirty="0" smtClean="0">
                          <a:ln>
                            <a:noFill/>
                          </a:ln>
                          <a:solidFill>
                            <a:schemeClr val="tx1"/>
                          </a:solidFill>
                          <a:effectLst/>
                          <a:latin typeface="Arial" pitchFamily="34" charset="0"/>
                          <a:cs typeface="Arial" pitchFamily="34" charset="0"/>
                        </a:rPr>
                        <a:t>2018/19</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0" fontAlgn="base" latinLnBrk="0" hangingPunct="0">
                        <a:lnSpc>
                          <a:spcPct val="90000"/>
                        </a:lnSpc>
                        <a:spcBef>
                          <a:spcPts val="0"/>
                        </a:spcBef>
                        <a:spcAft>
                          <a:spcPct val="0"/>
                        </a:spcAft>
                        <a:buClr>
                          <a:schemeClr val="bg2"/>
                        </a:buClr>
                        <a:buSzTx/>
                        <a:buFont typeface="Wingdings" pitchFamily="2" charset="2"/>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Variance </a:t>
                      </a:r>
                    </a:p>
                    <a:p>
                      <a:pPr marL="0" marR="0" lvl="0" indent="0" algn="ctr" defTabSz="914400" rtl="0" eaLnBrk="0" fontAlgn="base" latinLnBrk="0" hangingPunct="0">
                        <a:lnSpc>
                          <a:spcPct val="90000"/>
                        </a:lnSpc>
                        <a:spcBef>
                          <a:spcPts val="0"/>
                        </a:spcBef>
                        <a:spcAft>
                          <a:spcPct val="0"/>
                        </a:spcAft>
                        <a:buClr>
                          <a:schemeClr val="bg2"/>
                        </a:buClr>
                        <a:buSzTx/>
                        <a:buFont typeface="Wingdings" pitchFamily="2" charset="2"/>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 2018/19</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a:r>
                        <a:rPr lang="en-ZA" sz="1200" b="1" dirty="0" smtClean="0">
                          <a:latin typeface="Arial" panose="020B0604020202020204" pitchFamily="34" charset="0"/>
                          <a:cs typeface="Arial" panose="020B0604020202020204" pitchFamily="34" charset="0"/>
                        </a:rPr>
                        <a:t>Annual Target 2019/20</a:t>
                      </a:r>
                      <a:endParaRPr lang="en-ZA" sz="1200" b="1" dirty="0">
                        <a:latin typeface="Arial" panose="020B0604020202020204" pitchFamily="34" charset="0"/>
                        <a:cs typeface="Arial" panose="020B0604020202020204" pitchFamily="34" charset="0"/>
                      </a:endParaRPr>
                    </a:p>
                  </a:txBody>
                  <a:tcPr marL="91446" marR="91446" marT="45710" marB="4571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a:r>
                        <a:rPr lang="en-ZA" sz="1200" b="1" dirty="0" smtClean="0">
                          <a:latin typeface="Arial" panose="020B0604020202020204" pitchFamily="34" charset="0"/>
                          <a:cs typeface="Arial" panose="020B0604020202020204" pitchFamily="34" charset="0"/>
                        </a:rPr>
                        <a:t>Q1  Target 2019/20</a:t>
                      </a:r>
                      <a:r>
                        <a:rPr lang="en-ZA" sz="1200" b="1" baseline="0" dirty="0" smtClean="0">
                          <a:latin typeface="Arial" panose="020B0604020202020204" pitchFamily="34" charset="0"/>
                          <a:cs typeface="Arial" panose="020B0604020202020204" pitchFamily="34" charset="0"/>
                        </a:rPr>
                        <a:t> </a:t>
                      </a:r>
                      <a:endParaRPr lang="en-ZA" sz="1200" b="1" dirty="0">
                        <a:latin typeface="Arial" panose="020B0604020202020204" pitchFamily="34" charset="0"/>
                        <a:cs typeface="Arial" panose="020B0604020202020204" pitchFamily="34" charset="0"/>
                      </a:endParaRPr>
                    </a:p>
                  </a:txBody>
                  <a:tcPr marL="91446" marR="91446" marT="45710" marB="4571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a:r>
                        <a:rPr lang="en-ZA" sz="1200" b="1" dirty="0" smtClean="0">
                          <a:latin typeface="Arial" panose="020B0604020202020204" pitchFamily="34" charset="0"/>
                          <a:cs typeface="Arial" panose="020B0604020202020204" pitchFamily="34" charset="0"/>
                        </a:rPr>
                        <a:t>Q1</a:t>
                      </a:r>
                      <a:r>
                        <a:rPr lang="en-ZA" sz="1200" b="1" baseline="0" dirty="0" smtClean="0">
                          <a:latin typeface="Arial" panose="020B0604020202020204" pitchFamily="34" charset="0"/>
                          <a:cs typeface="Arial" panose="020B0604020202020204" pitchFamily="34" charset="0"/>
                        </a:rPr>
                        <a:t> Performance </a:t>
                      </a:r>
                      <a:endParaRPr lang="en-ZA" sz="1200" b="1" dirty="0">
                        <a:latin typeface="Arial" panose="020B0604020202020204" pitchFamily="34" charset="0"/>
                        <a:cs typeface="Arial" panose="020B0604020202020204" pitchFamily="34" charset="0"/>
                      </a:endParaRPr>
                    </a:p>
                  </a:txBody>
                  <a:tcPr marL="91446" marR="91446" marT="45710" marB="4571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a:r>
                        <a:rPr lang="en-ZA" sz="1200" b="1" dirty="0" smtClean="0">
                          <a:latin typeface="Arial" panose="020B0604020202020204" pitchFamily="34" charset="0"/>
                          <a:cs typeface="Arial" panose="020B0604020202020204" pitchFamily="34" charset="0"/>
                        </a:rPr>
                        <a:t>Q 1</a:t>
                      </a:r>
                      <a:r>
                        <a:rPr lang="en-ZA" sz="1200" b="1" baseline="0" dirty="0" smtClean="0">
                          <a:latin typeface="Arial" panose="020B0604020202020204" pitchFamily="34" charset="0"/>
                          <a:cs typeface="Arial" panose="020B0604020202020204" pitchFamily="34" charset="0"/>
                        </a:rPr>
                        <a:t> Variance</a:t>
                      </a:r>
                      <a:endParaRPr lang="en-ZA" sz="1200" b="1" dirty="0">
                        <a:latin typeface="Arial" panose="020B0604020202020204" pitchFamily="34" charset="0"/>
                        <a:cs typeface="Arial" panose="020B0604020202020204" pitchFamily="34" charset="0"/>
                      </a:endParaRPr>
                    </a:p>
                  </a:txBody>
                  <a:tcPr marL="91446" marR="91446" marT="45710" marB="4571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a:r>
                        <a:rPr lang="en-ZA" sz="1200" b="1" dirty="0" smtClean="0">
                          <a:latin typeface="Arial" panose="020B0604020202020204" pitchFamily="34" charset="0"/>
                          <a:cs typeface="Arial" panose="020B0604020202020204" pitchFamily="34" charset="0"/>
                        </a:rPr>
                        <a:t>July </a:t>
                      </a:r>
                      <a:r>
                        <a:rPr lang="en-ZA" sz="1200" b="1" baseline="0" dirty="0" smtClean="0">
                          <a:latin typeface="Arial" panose="020B0604020202020204" pitchFamily="34" charset="0"/>
                          <a:cs typeface="Arial" panose="020B0604020202020204" pitchFamily="34" charset="0"/>
                        </a:rPr>
                        <a:t>Performance </a:t>
                      </a:r>
                      <a:endParaRPr lang="en-ZA" sz="1200" b="1" dirty="0">
                        <a:latin typeface="Arial" panose="020B0604020202020204" pitchFamily="34" charset="0"/>
                        <a:cs typeface="Arial" panose="020B0604020202020204" pitchFamily="34" charset="0"/>
                      </a:endParaRPr>
                    </a:p>
                  </a:txBody>
                  <a:tcPr marL="91446" marR="91446" marT="45710" marB="4571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xmlns="" val="10000"/>
                  </a:ext>
                </a:extLst>
              </a:tr>
              <a:tr h="160789">
                <a:tc gridSpan="9">
                  <a:txBody>
                    <a:bodyPr/>
                    <a:lstStyle/>
                    <a:p>
                      <a:pPr algn="ctr" fontAlgn="b"/>
                      <a:r>
                        <a:rPr lang="en-US" sz="1100" b="1" i="0" u="none" strike="noStrike" dirty="0" smtClean="0">
                          <a:solidFill>
                            <a:srgbClr val="000000"/>
                          </a:solidFill>
                          <a:effectLst/>
                          <a:latin typeface="Arial" pitchFamily="34" charset="0"/>
                          <a:cs typeface="Arial" pitchFamily="34" charset="0"/>
                        </a:rPr>
                        <a:t>JOHANNESBURG</a:t>
                      </a:r>
                      <a:r>
                        <a:rPr lang="en-US" sz="1100" b="1" i="0" u="none" strike="noStrike" baseline="0" dirty="0" smtClean="0">
                          <a:solidFill>
                            <a:srgbClr val="000000"/>
                          </a:solidFill>
                          <a:effectLst/>
                          <a:latin typeface="Arial" pitchFamily="34" charset="0"/>
                          <a:cs typeface="Arial" pitchFamily="34" charset="0"/>
                        </a:rPr>
                        <a:t> METRO </a:t>
                      </a:r>
                      <a:endParaRPr lang="en-US" sz="1100" b="1"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hMerge="1">
                  <a:txBody>
                    <a:bodyPr/>
                    <a:lstStyle/>
                    <a:p>
                      <a:endParaRPr lang="en-US"/>
                    </a:p>
                  </a:txBody>
                  <a:tcPr/>
                </a:tc>
                <a:tc hMerge="1">
                  <a:txBody>
                    <a:bodyPr/>
                    <a:lstStyle/>
                    <a:p>
                      <a:pPr algn="r" fontAlgn="b"/>
                      <a:endParaRPr lang="en-US" sz="11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177794">
                <a:tc>
                  <a:txBody>
                    <a:bodyPr/>
                    <a:lstStyle/>
                    <a:p>
                      <a:pPr algn="l" fontAlgn="ctr"/>
                      <a:r>
                        <a:rPr lang="en-ZA" sz="900" b="0" i="0" u="none" strike="noStrike">
                          <a:solidFill>
                            <a:srgbClr val="000000"/>
                          </a:solidFill>
                          <a:effectLst/>
                          <a:latin typeface="Calibri"/>
                        </a:rPr>
                        <a:t>ALEXANDRA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000" b="0" i="0" u="none" strike="noStrike" dirty="0">
                          <a:solidFill>
                            <a:srgbClr val="000000"/>
                          </a:solidFill>
                          <a:effectLst/>
                          <a:latin typeface="Arial" pitchFamily="34" charset="0"/>
                          <a:cs typeface="Arial" pitchFamily="34" charset="0"/>
                        </a:rPr>
                        <a:t>20160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000" b="0" i="0" u="none" strike="noStrike" dirty="0">
                          <a:solidFill>
                            <a:srgbClr val="000000"/>
                          </a:solidFill>
                          <a:effectLst/>
                          <a:latin typeface="Arial" pitchFamily="34" charset="0"/>
                          <a:cs typeface="Arial" pitchFamily="34" charset="0"/>
                        </a:rPr>
                        <a:t>28453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000" b="0" i="0" u="none" strike="noStrike" dirty="0">
                          <a:solidFill>
                            <a:srgbClr val="000000"/>
                          </a:solidFill>
                          <a:effectLst/>
                          <a:latin typeface="Arial" pitchFamily="34" charset="0"/>
                          <a:cs typeface="Arial" pitchFamily="34" charset="0"/>
                        </a:rPr>
                        <a:t>8293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ZA" sz="1000" b="0" i="0" u="none" strike="noStrike" dirty="0">
                          <a:solidFill>
                            <a:srgbClr val="000000"/>
                          </a:solidFill>
                          <a:effectLst/>
                          <a:latin typeface="Arial" pitchFamily="34" charset="0"/>
                          <a:cs typeface="Arial" pitchFamily="34" charset="0"/>
                        </a:rPr>
                        <a:t>20160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ZA" sz="1000" b="0" i="0" u="none" strike="noStrike" dirty="0">
                          <a:solidFill>
                            <a:srgbClr val="000000"/>
                          </a:solidFill>
                          <a:effectLst/>
                          <a:latin typeface="Arial" pitchFamily="34" charset="0"/>
                          <a:cs typeface="Arial" pitchFamily="34" charset="0"/>
                        </a:rPr>
                        <a:t>5040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ZA" sz="1000" b="0" i="0" u="none" strike="noStrike" dirty="0">
                          <a:solidFill>
                            <a:srgbClr val="000000"/>
                          </a:solidFill>
                          <a:effectLst/>
                          <a:latin typeface="Arial" pitchFamily="34" charset="0"/>
                          <a:cs typeface="Arial" pitchFamily="34" charset="0"/>
                        </a:rPr>
                        <a:t>4875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ZA" sz="1000" b="0" i="0" u="none" strike="noStrike" dirty="0">
                          <a:solidFill>
                            <a:srgbClr val="FF0000"/>
                          </a:solidFill>
                          <a:effectLst/>
                          <a:latin typeface="Arial" pitchFamily="34" charset="0"/>
                          <a:cs typeface="Arial" pitchFamily="34" charset="0"/>
                        </a:rPr>
                        <a:t>-165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ZA" sz="1000" b="1" i="0" u="none" strike="noStrike" dirty="0">
                          <a:solidFill>
                            <a:srgbClr val="000000"/>
                          </a:solidFill>
                          <a:effectLst/>
                          <a:latin typeface="Arial" pitchFamily="34" charset="0"/>
                          <a:cs typeface="Arial" pitchFamily="34" charset="0"/>
                        </a:rPr>
                        <a:t>2423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46958">
                <a:tc>
                  <a:txBody>
                    <a:bodyPr/>
                    <a:lstStyle/>
                    <a:p>
                      <a:pPr algn="l" fontAlgn="ctr"/>
                      <a:r>
                        <a:rPr lang="en-ZA" sz="900" b="0" i="0" u="none" strike="noStrike" dirty="0">
                          <a:solidFill>
                            <a:srgbClr val="000000"/>
                          </a:solidFill>
                          <a:effectLst/>
                          <a:latin typeface="Calibri"/>
                        </a:rPr>
                        <a:t>JOHANNESBURG</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000" b="0" i="0" u="none" strike="noStrike" dirty="0">
                          <a:solidFill>
                            <a:srgbClr val="000000"/>
                          </a:solidFill>
                          <a:effectLst/>
                          <a:latin typeface="Arial" pitchFamily="34" charset="0"/>
                          <a:cs typeface="Arial" pitchFamily="34" charset="0"/>
                        </a:rPr>
                        <a:t>73920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000" b="0" i="0" u="none" strike="noStrike" dirty="0">
                          <a:solidFill>
                            <a:srgbClr val="000000"/>
                          </a:solidFill>
                          <a:effectLst/>
                          <a:latin typeface="Arial" pitchFamily="34" charset="0"/>
                          <a:cs typeface="Arial" pitchFamily="34" charset="0"/>
                        </a:rPr>
                        <a:t>43431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000" b="0" i="0" u="none" strike="noStrike" dirty="0">
                          <a:solidFill>
                            <a:srgbClr val="FF0000"/>
                          </a:solidFill>
                          <a:effectLst/>
                          <a:latin typeface="Arial" pitchFamily="34" charset="0"/>
                          <a:cs typeface="Arial" pitchFamily="34" charset="0"/>
                        </a:rPr>
                        <a:t>-30489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ZA" sz="1000" b="0" i="0" u="none" strike="noStrike">
                          <a:solidFill>
                            <a:srgbClr val="000000"/>
                          </a:solidFill>
                          <a:effectLst/>
                          <a:latin typeface="Arial" pitchFamily="34" charset="0"/>
                          <a:cs typeface="Arial" pitchFamily="34" charset="0"/>
                        </a:rPr>
                        <a:t>73920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ZA" sz="1000" b="0" i="0" u="none" strike="noStrike">
                          <a:solidFill>
                            <a:srgbClr val="000000"/>
                          </a:solidFill>
                          <a:effectLst/>
                          <a:latin typeface="Arial" pitchFamily="34" charset="0"/>
                          <a:cs typeface="Arial" pitchFamily="34" charset="0"/>
                        </a:rPr>
                        <a:t>18480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ZA" sz="1000" b="0" i="0" u="none" strike="noStrike">
                          <a:solidFill>
                            <a:srgbClr val="000000"/>
                          </a:solidFill>
                          <a:effectLst/>
                          <a:latin typeface="Arial" pitchFamily="34" charset="0"/>
                          <a:cs typeface="Arial" pitchFamily="34" charset="0"/>
                        </a:rPr>
                        <a:t>9688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ZA" sz="1000" b="0" i="0" u="none" strike="noStrike">
                          <a:solidFill>
                            <a:srgbClr val="FF0000"/>
                          </a:solidFill>
                          <a:effectLst/>
                          <a:latin typeface="Arial" pitchFamily="34" charset="0"/>
                          <a:cs typeface="Arial" pitchFamily="34" charset="0"/>
                        </a:rPr>
                        <a:t>-8792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ZA" sz="1000" b="1" i="0" u="none" strike="noStrike">
                          <a:solidFill>
                            <a:srgbClr val="000000"/>
                          </a:solidFill>
                          <a:effectLst/>
                          <a:latin typeface="Arial" pitchFamily="34" charset="0"/>
                          <a:cs typeface="Arial" pitchFamily="34" charset="0"/>
                        </a:rPr>
                        <a:t>3436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257608">
                <a:tc>
                  <a:txBody>
                    <a:bodyPr/>
                    <a:lstStyle/>
                    <a:p>
                      <a:pPr algn="l" fontAlgn="ctr"/>
                      <a:r>
                        <a:rPr lang="en-ZA" sz="900" b="0" i="0" u="none" strike="noStrike">
                          <a:solidFill>
                            <a:srgbClr val="000000"/>
                          </a:solidFill>
                          <a:effectLst/>
                          <a:latin typeface="Calibri"/>
                        </a:rPr>
                        <a:t>MAPONYA MALL (SOWETO)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000" b="0" i="0" u="none" strike="noStrike" dirty="0">
                          <a:solidFill>
                            <a:srgbClr val="000000"/>
                          </a:solidFill>
                          <a:effectLst/>
                          <a:latin typeface="Arial" pitchFamily="34" charset="0"/>
                          <a:cs typeface="Arial" pitchFamily="34" charset="0"/>
                        </a:rPr>
                        <a:t>60480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000" b="0" i="0" u="none" strike="noStrike" dirty="0">
                          <a:solidFill>
                            <a:srgbClr val="000000"/>
                          </a:solidFill>
                          <a:effectLst/>
                          <a:latin typeface="Arial" pitchFamily="34" charset="0"/>
                          <a:cs typeface="Arial" pitchFamily="34" charset="0"/>
                        </a:rPr>
                        <a:t>35791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000" b="0" i="0" u="none" strike="noStrike" dirty="0">
                          <a:solidFill>
                            <a:srgbClr val="FF0000"/>
                          </a:solidFill>
                          <a:effectLst/>
                          <a:latin typeface="Arial" pitchFamily="34" charset="0"/>
                          <a:cs typeface="Arial" pitchFamily="34" charset="0"/>
                        </a:rPr>
                        <a:t>-24689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ZA" sz="1000" b="0" i="0" u="none" strike="noStrike" dirty="0">
                          <a:solidFill>
                            <a:srgbClr val="000000"/>
                          </a:solidFill>
                          <a:effectLst/>
                          <a:latin typeface="Arial" pitchFamily="34" charset="0"/>
                          <a:cs typeface="Arial" pitchFamily="34" charset="0"/>
                        </a:rPr>
                        <a:t>60480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ZA" sz="1000" b="0" i="0" u="none" strike="noStrike">
                          <a:solidFill>
                            <a:srgbClr val="000000"/>
                          </a:solidFill>
                          <a:effectLst/>
                          <a:latin typeface="Arial" pitchFamily="34" charset="0"/>
                          <a:cs typeface="Arial" pitchFamily="34" charset="0"/>
                        </a:rPr>
                        <a:t>15120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ZA" sz="1000" b="0" i="0" u="none" strike="noStrike">
                          <a:solidFill>
                            <a:srgbClr val="000000"/>
                          </a:solidFill>
                          <a:effectLst/>
                          <a:latin typeface="Arial" pitchFamily="34" charset="0"/>
                          <a:cs typeface="Arial" pitchFamily="34" charset="0"/>
                        </a:rPr>
                        <a:t>8509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ZA" sz="1000" b="0" i="0" u="none" strike="noStrike">
                          <a:solidFill>
                            <a:srgbClr val="FF0000"/>
                          </a:solidFill>
                          <a:effectLst/>
                          <a:latin typeface="Arial" pitchFamily="34" charset="0"/>
                          <a:cs typeface="Arial" pitchFamily="34" charset="0"/>
                        </a:rPr>
                        <a:t>-6611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ZA" sz="1000" b="1" i="0" u="none" strike="noStrike">
                          <a:solidFill>
                            <a:srgbClr val="000000"/>
                          </a:solidFill>
                          <a:effectLst/>
                          <a:latin typeface="Arial" pitchFamily="34" charset="0"/>
                          <a:cs typeface="Arial" pitchFamily="34" charset="0"/>
                        </a:rPr>
                        <a:t>3242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204828">
                <a:tc>
                  <a:txBody>
                    <a:bodyPr/>
                    <a:lstStyle/>
                    <a:p>
                      <a:pPr algn="l" fontAlgn="ctr"/>
                      <a:r>
                        <a:rPr lang="en-ZA" sz="900" b="0" i="0" u="none" strike="noStrike">
                          <a:solidFill>
                            <a:srgbClr val="000000"/>
                          </a:solidFill>
                          <a:effectLst/>
                          <a:latin typeface="Calibri"/>
                        </a:rPr>
                        <a:t>RANDBURG</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000" b="0" i="0" u="none" strike="noStrike">
                          <a:solidFill>
                            <a:srgbClr val="000000"/>
                          </a:solidFill>
                          <a:effectLst/>
                          <a:latin typeface="Arial" pitchFamily="34" charset="0"/>
                          <a:cs typeface="Arial" pitchFamily="34" charset="0"/>
                        </a:rPr>
                        <a:t>40320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000" b="0" i="0" u="none" strike="noStrike">
                          <a:solidFill>
                            <a:srgbClr val="000000"/>
                          </a:solidFill>
                          <a:effectLst/>
                          <a:latin typeface="Arial" pitchFamily="34" charset="0"/>
                          <a:cs typeface="Arial" pitchFamily="34" charset="0"/>
                        </a:rPr>
                        <a:t>34348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000" b="0" i="0" u="none" strike="noStrike" dirty="0">
                          <a:solidFill>
                            <a:srgbClr val="FF0000"/>
                          </a:solidFill>
                          <a:effectLst/>
                          <a:latin typeface="Arial" pitchFamily="34" charset="0"/>
                          <a:cs typeface="Arial" pitchFamily="34" charset="0"/>
                        </a:rPr>
                        <a:t>-5972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ZA" sz="1000" b="0" i="0" u="none" strike="noStrike" dirty="0">
                          <a:solidFill>
                            <a:srgbClr val="000000"/>
                          </a:solidFill>
                          <a:effectLst/>
                          <a:latin typeface="Arial" pitchFamily="34" charset="0"/>
                          <a:cs typeface="Arial" pitchFamily="34" charset="0"/>
                        </a:rPr>
                        <a:t>40320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ZA" sz="1000" b="0" i="0" u="none" strike="noStrike" dirty="0">
                          <a:solidFill>
                            <a:srgbClr val="000000"/>
                          </a:solidFill>
                          <a:effectLst/>
                          <a:latin typeface="Arial" pitchFamily="34" charset="0"/>
                          <a:cs typeface="Arial" pitchFamily="34" charset="0"/>
                        </a:rPr>
                        <a:t>10080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ZA" sz="1000" b="0" i="0" u="none" strike="noStrike" dirty="0">
                          <a:solidFill>
                            <a:srgbClr val="000000"/>
                          </a:solidFill>
                          <a:effectLst/>
                          <a:latin typeface="Arial" pitchFamily="34" charset="0"/>
                          <a:cs typeface="Arial" pitchFamily="34" charset="0"/>
                        </a:rPr>
                        <a:t>7335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ZA" sz="1000" b="0" i="0" u="none" strike="noStrike">
                          <a:solidFill>
                            <a:srgbClr val="FF0000"/>
                          </a:solidFill>
                          <a:effectLst/>
                          <a:latin typeface="Arial" pitchFamily="34" charset="0"/>
                          <a:cs typeface="Arial" pitchFamily="34" charset="0"/>
                        </a:rPr>
                        <a:t>-2745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ZA" sz="1000" b="1" i="0" u="none" strike="noStrike">
                          <a:solidFill>
                            <a:srgbClr val="000000"/>
                          </a:solidFill>
                          <a:effectLst/>
                          <a:latin typeface="Arial" pitchFamily="34" charset="0"/>
                          <a:cs typeface="Arial" pitchFamily="34" charset="0"/>
                        </a:rPr>
                        <a:t>2930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146958">
                <a:tc>
                  <a:txBody>
                    <a:bodyPr/>
                    <a:lstStyle/>
                    <a:p>
                      <a:pPr algn="l" fontAlgn="ctr"/>
                      <a:r>
                        <a:rPr lang="en-ZA" sz="900" b="0" i="0" u="none" strike="noStrike">
                          <a:solidFill>
                            <a:srgbClr val="000000"/>
                          </a:solidFill>
                          <a:effectLst/>
                          <a:latin typeface="Calibri"/>
                        </a:rPr>
                        <a:t>ROODEPOORT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000" b="0" i="0" u="none" strike="noStrike">
                          <a:solidFill>
                            <a:srgbClr val="000000"/>
                          </a:solidFill>
                          <a:effectLst/>
                          <a:latin typeface="Arial" pitchFamily="34" charset="0"/>
                          <a:cs typeface="Arial" pitchFamily="34" charset="0"/>
                        </a:rPr>
                        <a:t>26880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000" b="0" i="0" u="none" strike="noStrike">
                          <a:solidFill>
                            <a:srgbClr val="000000"/>
                          </a:solidFill>
                          <a:effectLst/>
                          <a:latin typeface="Arial" pitchFamily="34" charset="0"/>
                          <a:cs typeface="Arial" pitchFamily="34" charset="0"/>
                        </a:rPr>
                        <a:t>25998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000" b="0" i="0" u="none" strike="noStrike" dirty="0">
                          <a:solidFill>
                            <a:srgbClr val="FF0000"/>
                          </a:solidFill>
                          <a:effectLst/>
                          <a:latin typeface="Arial" pitchFamily="34" charset="0"/>
                          <a:cs typeface="Arial" pitchFamily="34" charset="0"/>
                        </a:rPr>
                        <a:t>-882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ZA" sz="1000" b="0" i="0" u="none" strike="noStrike" dirty="0">
                          <a:solidFill>
                            <a:srgbClr val="000000"/>
                          </a:solidFill>
                          <a:effectLst/>
                          <a:latin typeface="Arial" pitchFamily="34" charset="0"/>
                          <a:cs typeface="Arial" pitchFamily="34" charset="0"/>
                        </a:rPr>
                        <a:t>26880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ZA" sz="1000" b="0" i="0" u="none" strike="noStrike">
                          <a:solidFill>
                            <a:srgbClr val="000000"/>
                          </a:solidFill>
                          <a:effectLst/>
                          <a:latin typeface="Arial" pitchFamily="34" charset="0"/>
                          <a:cs typeface="Arial" pitchFamily="34" charset="0"/>
                        </a:rPr>
                        <a:t>6720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ZA" sz="1000" b="0" i="0" u="none" strike="noStrike" dirty="0">
                          <a:solidFill>
                            <a:srgbClr val="000000"/>
                          </a:solidFill>
                          <a:effectLst/>
                          <a:latin typeface="Arial" pitchFamily="34" charset="0"/>
                          <a:cs typeface="Arial" pitchFamily="34" charset="0"/>
                        </a:rPr>
                        <a:t>5135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ZA" sz="1000" b="0" i="0" u="none" strike="noStrike">
                          <a:solidFill>
                            <a:srgbClr val="FF0000"/>
                          </a:solidFill>
                          <a:effectLst/>
                          <a:latin typeface="Arial" pitchFamily="34" charset="0"/>
                          <a:cs typeface="Arial" pitchFamily="34" charset="0"/>
                        </a:rPr>
                        <a:t>-1585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ZA" sz="1000" b="1" i="0" u="none" strike="noStrike">
                          <a:solidFill>
                            <a:srgbClr val="000000"/>
                          </a:solidFill>
                          <a:effectLst/>
                          <a:latin typeface="Arial" pitchFamily="34" charset="0"/>
                          <a:cs typeface="Arial" pitchFamily="34" charset="0"/>
                        </a:rPr>
                        <a:t>2378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229089">
                <a:tc>
                  <a:txBody>
                    <a:bodyPr/>
                    <a:lstStyle/>
                    <a:p>
                      <a:pPr algn="l" fontAlgn="ctr"/>
                      <a:r>
                        <a:rPr lang="en-ZA" sz="900" b="0" i="0" u="none" strike="noStrike" dirty="0">
                          <a:solidFill>
                            <a:srgbClr val="000000"/>
                          </a:solidFill>
                          <a:effectLst/>
                          <a:latin typeface="Calibri"/>
                        </a:rPr>
                        <a:t>SOWETO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000" b="0" i="0" u="none" strike="noStrike" dirty="0">
                          <a:solidFill>
                            <a:srgbClr val="000000"/>
                          </a:solidFill>
                          <a:effectLst/>
                          <a:latin typeface="Arial" pitchFamily="34" charset="0"/>
                          <a:cs typeface="Arial" pitchFamily="34" charset="0"/>
                        </a:rPr>
                        <a:t>40320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000" b="0" i="0" u="none" strike="noStrike" dirty="0">
                          <a:solidFill>
                            <a:srgbClr val="000000"/>
                          </a:solidFill>
                          <a:effectLst/>
                          <a:latin typeface="Arial" pitchFamily="34" charset="0"/>
                          <a:cs typeface="Arial" pitchFamily="34" charset="0"/>
                        </a:rPr>
                        <a:t>39767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000" b="0" i="0" u="none" strike="noStrike" dirty="0">
                          <a:solidFill>
                            <a:srgbClr val="FF0000"/>
                          </a:solidFill>
                          <a:effectLst/>
                          <a:latin typeface="Arial" pitchFamily="34" charset="0"/>
                          <a:cs typeface="Arial" pitchFamily="34" charset="0"/>
                        </a:rPr>
                        <a:t>-553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ZA" sz="1000" b="0" i="0" u="none" strike="noStrike" dirty="0">
                          <a:solidFill>
                            <a:srgbClr val="000000"/>
                          </a:solidFill>
                          <a:effectLst/>
                          <a:latin typeface="Arial" pitchFamily="34" charset="0"/>
                          <a:cs typeface="Arial" pitchFamily="34" charset="0"/>
                        </a:rPr>
                        <a:t>40320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ZA" sz="1000" b="0" i="0" u="none" strike="noStrike" dirty="0">
                          <a:solidFill>
                            <a:srgbClr val="000000"/>
                          </a:solidFill>
                          <a:effectLst/>
                          <a:latin typeface="Arial" pitchFamily="34" charset="0"/>
                          <a:cs typeface="Arial" pitchFamily="34" charset="0"/>
                        </a:rPr>
                        <a:t>10080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ZA" sz="1000" b="0" i="0" u="none" strike="noStrike" dirty="0">
                          <a:solidFill>
                            <a:srgbClr val="000000"/>
                          </a:solidFill>
                          <a:effectLst/>
                          <a:latin typeface="Arial" pitchFamily="34" charset="0"/>
                          <a:cs typeface="Arial" pitchFamily="34" charset="0"/>
                        </a:rPr>
                        <a:t>7481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ZA" sz="1000" b="0" i="0" u="none" strike="noStrike" dirty="0">
                          <a:solidFill>
                            <a:srgbClr val="FF0000"/>
                          </a:solidFill>
                          <a:effectLst/>
                          <a:latin typeface="Arial" pitchFamily="34" charset="0"/>
                          <a:cs typeface="Arial" pitchFamily="34" charset="0"/>
                        </a:rPr>
                        <a:t>-2599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ZA" sz="1000" b="1" i="0" u="none" strike="noStrike" dirty="0">
                          <a:solidFill>
                            <a:srgbClr val="000000"/>
                          </a:solidFill>
                          <a:effectLst/>
                          <a:latin typeface="Arial" pitchFamily="34" charset="0"/>
                          <a:cs typeface="Arial" pitchFamily="34" charset="0"/>
                        </a:rPr>
                        <a:t>2744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174620">
                <a:tc>
                  <a:txBody>
                    <a:bodyPr/>
                    <a:lstStyle/>
                    <a:p>
                      <a:pPr algn="l" fontAlgn="b"/>
                      <a:r>
                        <a:rPr lang="en-US" sz="1200" b="0" i="0" u="none" strike="noStrike" kern="1200" dirty="0" smtClean="0">
                          <a:solidFill>
                            <a:srgbClr val="000000"/>
                          </a:solidFill>
                          <a:effectLst/>
                          <a:latin typeface="Arial" pitchFamily="34" charset="0"/>
                          <a:ea typeface="+mn-ea"/>
                          <a:cs typeface="Arial" pitchFamily="34" charset="0"/>
                        </a:rPr>
                        <a:t>Banks</a:t>
                      </a:r>
                      <a:endParaRPr lang="en-US" sz="1200" b="0" i="0" u="none" strike="noStrike" kern="1200" dirty="0">
                        <a:solidFill>
                          <a:srgbClr val="000000"/>
                        </a:solidFill>
                        <a:effectLst/>
                        <a:latin typeface="Arial" pitchFamily="34" charset="0"/>
                        <a:ea typeface="+mn-ea"/>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000" b="0" i="0" u="none" strike="noStrike" dirty="0">
                          <a:solidFill>
                            <a:srgbClr val="000000"/>
                          </a:solidFill>
                          <a:effectLst/>
                          <a:latin typeface="Arial" pitchFamily="34" charset="0"/>
                          <a:cs typeface="Arial" pitchFamily="34" charset="0"/>
                        </a:rPr>
                        <a:t>87360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000" b="0" i="0" u="none" strike="noStrike" dirty="0">
                          <a:solidFill>
                            <a:srgbClr val="000000"/>
                          </a:solidFill>
                          <a:effectLst/>
                          <a:latin typeface="Arial" pitchFamily="34" charset="0"/>
                          <a:cs typeface="Arial" pitchFamily="34" charset="0"/>
                        </a:rPr>
                        <a:t>31107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000" b="0" i="0" u="none" strike="noStrike" dirty="0">
                          <a:solidFill>
                            <a:srgbClr val="FF0000"/>
                          </a:solidFill>
                          <a:effectLst/>
                          <a:latin typeface="Arial" pitchFamily="34" charset="0"/>
                          <a:cs typeface="Arial" pitchFamily="34" charset="0"/>
                        </a:rPr>
                        <a:t>-56253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000" b="0" i="0" u="none" strike="noStrike">
                          <a:solidFill>
                            <a:srgbClr val="000000"/>
                          </a:solidFill>
                          <a:effectLst/>
                          <a:latin typeface="Arial" pitchFamily="34" charset="0"/>
                          <a:cs typeface="Arial" pitchFamily="34" charset="0"/>
                        </a:rPr>
                        <a:t>87360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000" b="0" i="0" u="none" strike="noStrike" dirty="0">
                          <a:solidFill>
                            <a:srgbClr val="000000"/>
                          </a:solidFill>
                          <a:effectLst/>
                          <a:latin typeface="Arial" pitchFamily="34" charset="0"/>
                          <a:cs typeface="Arial" pitchFamily="34" charset="0"/>
                        </a:rPr>
                        <a:t>21840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ZA" sz="1000" b="0" i="0" u="none" strike="noStrike" dirty="0">
                          <a:solidFill>
                            <a:srgbClr val="000000"/>
                          </a:solidFill>
                          <a:effectLst/>
                          <a:latin typeface="Arial" pitchFamily="34" charset="0"/>
                          <a:cs typeface="Arial" pitchFamily="34" charset="0"/>
                        </a:rPr>
                        <a:t>6692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ZA" sz="1000" b="0" i="0" u="none" strike="noStrike" dirty="0">
                          <a:solidFill>
                            <a:srgbClr val="FF0000"/>
                          </a:solidFill>
                          <a:effectLst/>
                          <a:latin typeface="Arial" pitchFamily="34" charset="0"/>
                          <a:cs typeface="Arial" pitchFamily="34" charset="0"/>
                        </a:rPr>
                        <a:t>-15148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ZA" sz="1000" b="1" i="0" u="none" strike="noStrike" dirty="0">
                          <a:solidFill>
                            <a:srgbClr val="000000"/>
                          </a:solidFill>
                          <a:effectLst/>
                          <a:latin typeface="Arial" pitchFamily="34" charset="0"/>
                          <a:cs typeface="Arial" pitchFamily="34" charset="0"/>
                        </a:rPr>
                        <a:t>1840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174620">
                <a:tc>
                  <a:txBody>
                    <a:bodyPr/>
                    <a:lstStyle/>
                    <a:p>
                      <a:pPr algn="l" fontAlgn="b"/>
                      <a:r>
                        <a:rPr lang="en-US" sz="1200" b="1" i="0" u="none" strike="noStrike" dirty="0" smtClean="0">
                          <a:solidFill>
                            <a:srgbClr val="000000"/>
                          </a:solidFill>
                          <a:effectLst/>
                          <a:latin typeface="Arial" pitchFamily="34" charset="0"/>
                          <a:cs typeface="Arial" pitchFamily="34" charset="0"/>
                        </a:rPr>
                        <a:t>Total</a:t>
                      </a:r>
                      <a:endParaRPr lang="en-US" sz="1200" b="1" i="0" u="none" strike="noStrike" dirty="0">
                        <a:solidFill>
                          <a:srgbClr val="000000"/>
                        </a:solidFill>
                        <a:effectLst/>
                        <a:latin typeface="Arial" pitchFamily="34" charset="0"/>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000" b="0" i="0" u="none" strike="noStrike" dirty="0">
                          <a:solidFill>
                            <a:srgbClr val="000000"/>
                          </a:solidFill>
                          <a:effectLst/>
                          <a:latin typeface="Arial" pitchFamily="34" charset="0"/>
                          <a:cs typeface="Arial" pitchFamily="34" charset="0"/>
                        </a:rPr>
                        <a:t>349440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000" b="0" i="0" u="none" strike="noStrike" dirty="0">
                          <a:solidFill>
                            <a:srgbClr val="000000"/>
                          </a:solidFill>
                          <a:effectLst/>
                          <a:latin typeface="Arial" pitchFamily="34" charset="0"/>
                          <a:cs typeface="Arial" pitchFamily="34" charset="0"/>
                        </a:rPr>
                        <a:t>238895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000" b="0" i="0" u="none" strike="noStrike" dirty="0">
                          <a:solidFill>
                            <a:srgbClr val="FF0000"/>
                          </a:solidFill>
                          <a:effectLst/>
                          <a:latin typeface="Arial" pitchFamily="34" charset="0"/>
                          <a:cs typeface="Arial" pitchFamily="34" charset="0"/>
                        </a:rPr>
                        <a:t>-110545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000" b="0" i="0" u="none" strike="noStrike" dirty="0">
                          <a:solidFill>
                            <a:srgbClr val="000000"/>
                          </a:solidFill>
                          <a:effectLst/>
                          <a:latin typeface="Arial" pitchFamily="34" charset="0"/>
                          <a:cs typeface="Arial" pitchFamily="34" charset="0"/>
                        </a:rPr>
                        <a:t>349440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000" b="0" i="0" u="none" strike="noStrike" dirty="0">
                          <a:solidFill>
                            <a:srgbClr val="000000"/>
                          </a:solidFill>
                          <a:effectLst/>
                          <a:latin typeface="Arial" pitchFamily="34" charset="0"/>
                          <a:cs typeface="Arial" pitchFamily="34" charset="0"/>
                        </a:rPr>
                        <a:t>87360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ZA" sz="1000" b="0" i="0" u="none" strike="noStrike" dirty="0">
                          <a:solidFill>
                            <a:srgbClr val="000000"/>
                          </a:solidFill>
                          <a:effectLst/>
                          <a:latin typeface="Arial" pitchFamily="34" charset="0"/>
                          <a:cs typeface="Arial" pitchFamily="34" charset="0"/>
                        </a:rPr>
                        <a:t>49715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ZA" sz="1000" b="0" i="0" u="none" strike="noStrike" dirty="0">
                          <a:solidFill>
                            <a:srgbClr val="FF0000"/>
                          </a:solidFill>
                          <a:effectLst/>
                          <a:latin typeface="Arial" pitchFamily="34" charset="0"/>
                          <a:cs typeface="Arial" pitchFamily="34" charset="0"/>
                        </a:rPr>
                        <a:t>-37645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ZA" sz="1000" b="1" i="0" u="none" strike="noStrike" dirty="0">
                          <a:solidFill>
                            <a:srgbClr val="000000"/>
                          </a:solidFill>
                          <a:effectLst/>
                          <a:latin typeface="Arial" pitchFamily="34" charset="0"/>
                          <a:cs typeface="Arial" pitchFamily="34" charset="0"/>
                        </a:rPr>
                        <a:t>18993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r h="146958">
                <a:tc gridSpan="9">
                  <a:txBody>
                    <a:bodyPr/>
                    <a:lstStyle/>
                    <a:p>
                      <a:pPr marL="0" algn="ctr" defTabSz="457200" rtl="0" eaLnBrk="1" fontAlgn="b" latinLnBrk="0" hangingPunct="1"/>
                      <a:r>
                        <a:rPr lang="en-US" sz="1000" kern="1200" dirty="0" smtClean="0">
                          <a:solidFill>
                            <a:schemeClr val="tx1"/>
                          </a:solidFill>
                          <a:latin typeface="Arial" pitchFamily="34" charset="0"/>
                          <a:ea typeface="+mn-ea"/>
                          <a:cs typeface="Arial" pitchFamily="34" charset="0"/>
                        </a:rPr>
                        <a:t>TSHWANE </a:t>
                      </a:r>
                      <a:endParaRPr lang="en-US" sz="1000" kern="1200" dirty="0">
                        <a:solidFill>
                          <a:schemeClr val="tx1"/>
                        </a:solidFill>
                        <a:latin typeface="Arial" pitchFamily="34" charset="0"/>
                        <a:ea typeface="+mn-ea"/>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hMerge="1">
                  <a:txBody>
                    <a:bodyPr/>
                    <a:lstStyle/>
                    <a:p>
                      <a:endParaRPr lang="en-US"/>
                    </a:p>
                  </a:txBody>
                  <a:tcPr/>
                </a:tc>
                <a:tc hMerge="1">
                  <a:txBody>
                    <a:bodyPr/>
                    <a:lstStyle/>
                    <a:p>
                      <a:pPr algn="r" fontAlgn="b"/>
                      <a:endParaRPr lang="en-US" sz="11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10"/>
                  </a:ext>
                </a:extLst>
              </a:tr>
              <a:tr h="285271">
                <a:tc>
                  <a:txBody>
                    <a:bodyPr/>
                    <a:lstStyle/>
                    <a:p>
                      <a:pPr algn="l" fontAlgn="b"/>
                      <a:r>
                        <a:rPr lang="en-US" sz="1200" b="0" i="0" u="none" strike="noStrike" dirty="0" smtClean="0">
                          <a:solidFill>
                            <a:srgbClr val="000000"/>
                          </a:solidFill>
                          <a:effectLst/>
                          <a:latin typeface="Arial" pitchFamily="34" charset="0"/>
                          <a:cs typeface="Arial" pitchFamily="34" charset="0"/>
                        </a:rPr>
                        <a:t>Centurion</a:t>
                      </a:r>
                      <a:endParaRPr lang="en-US" sz="1200" b="0" i="0" u="none" strike="noStrike" dirty="0">
                        <a:solidFill>
                          <a:srgbClr val="000000"/>
                        </a:solidFill>
                        <a:effectLst/>
                        <a:latin typeface="Arial" pitchFamily="34" charset="0"/>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b" latinLnBrk="0" hangingPunct="1"/>
                      <a:r>
                        <a:rPr lang="en-ZA" sz="1000" kern="1200" dirty="0">
                          <a:solidFill>
                            <a:schemeClr val="tx1"/>
                          </a:solidFill>
                          <a:latin typeface="Arial" pitchFamily="34" charset="0"/>
                          <a:ea typeface="+mn-ea"/>
                          <a:cs typeface="Arial" pitchFamily="34" charset="0"/>
                        </a:rPr>
                        <a:t>20160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b" latinLnBrk="0" hangingPunct="1"/>
                      <a:r>
                        <a:rPr lang="en-ZA" sz="1000" kern="1200" dirty="0">
                          <a:solidFill>
                            <a:schemeClr val="tx1"/>
                          </a:solidFill>
                          <a:latin typeface="Arial" pitchFamily="34" charset="0"/>
                          <a:ea typeface="+mn-ea"/>
                          <a:cs typeface="Arial" pitchFamily="34" charset="0"/>
                        </a:rPr>
                        <a:t>25504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b" latinLnBrk="0" hangingPunct="1"/>
                      <a:r>
                        <a:rPr lang="en-ZA" sz="1000" kern="1200" dirty="0">
                          <a:solidFill>
                            <a:schemeClr val="tx1"/>
                          </a:solidFill>
                          <a:latin typeface="Arial" pitchFamily="34" charset="0"/>
                          <a:ea typeface="+mn-ea"/>
                          <a:cs typeface="Arial" pitchFamily="34" charset="0"/>
                        </a:rPr>
                        <a:t>5344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b" latinLnBrk="0" hangingPunct="1"/>
                      <a:r>
                        <a:rPr lang="en-ZA" sz="1000" kern="1200" dirty="0">
                          <a:solidFill>
                            <a:schemeClr val="tx1"/>
                          </a:solidFill>
                          <a:latin typeface="Arial" pitchFamily="34" charset="0"/>
                          <a:ea typeface="+mn-ea"/>
                          <a:cs typeface="Arial" pitchFamily="34" charset="0"/>
                        </a:rPr>
                        <a:t>20160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b" latinLnBrk="0" hangingPunct="1"/>
                      <a:r>
                        <a:rPr lang="en-US" sz="1000" kern="1200" dirty="0" smtClean="0">
                          <a:solidFill>
                            <a:schemeClr val="tx1"/>
                          </a:solidFill>
                          <a:latin typeface="Arial" pitchFamily="34" charset="0"/>
                          <a:ea typeface="+mn-ea"/>
                          <a:cs typeface="Arial" pitchFamily="34" charset="0"/>
                        </a:rPr>
                        <a:t>5040</a:t>
                      </a:r>
                      <a:endParaRPr lang="en-US" sz="1000" kern="1200" dirty="0">
                        <a:solidFill>
                          <a:schemeClr val="tx1"/>
                        </a:solidFill>
                        <a:latin typeface="Arial" pitchFamily="34" charset="0"/>
                        <a:ea typeface="+mn-ea"/>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b" latinLnBrk="0" hangingPunct="1"/>
                      <a:r>
                        <a:rPr lang="en-US" sz="1000" kern="1200" dirty="0" smtClean="0">
                          <a:solidFill>
                            <a:schemeClr val="tx1"/>
                          </a:solidFill>
                          <a:latin typeface="Arial" pitchFamily="34" charset="0"/>
                          <a:ea typeface="+mn-ea"/>
                          <a:cs typeface="Arial" pitchFamily="34" charset="0"/>
                        </a:rPr>
                        <a:t>5230</a:t>
                      </a:r>
                      <a:endParaRPr lang="en-US" sz="1000" kern="1200" dirty="0">
                        <a:solidFill>
                          <a:schemeClr val="tx1"/>
                        </a:solidFill>
                        <a:latin typeface="Arial" pitchFamily="34" charset="0"/>
                        <a:ea typeface="+mn-ea"/>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b" latinLnBrk="0" hangingPunct="1"/>
                      <a:r>
                        <a:rPr lang="en-US" sz="1000" kern="1200" dirty="0" smtClean="0">
                          <a:solidFill>
                            <a:schemeClr val="tx1"/>
                          </a:solidFill>
                          <a:latin typeface="Arial" pitchFamily="34" charset="0"/>
                          <a:ea typeface="+mn-ea"/>
                          <a:cs typeface="Arial" pitchFamily="34" charset="0"/>
                        </a:rPr>
                        <a:t>190</a:t>
                      </a:r>
                      <a:endParaRPr lang="en-US" sz="1000" kern="1200" dirty="0">
                        <a:solidFill>
                          <a:schemeClr val="tx1"/>
                        </a:solidFill>
                        <a:latin typeface="Arial" pitchFamily="34" charset="0"/>
                        <a:ea typeface="+mn-ea"/>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b" latinLnBrk="0" hangingPunct="1"/>
                      <a:r>
                        <a:rPr lang="en-US" sz="1000" kern="1200" dirty="0" smtClean="0">
                          <a:solidFill>
                            <a:schemeClr val="tx1"/>
                          </a:solidFill>
                          <a:latin typeface="Arial" pitchFamily="34" charset="0"/>
                          <a:ea typeface="+mn-ea"/>
                          <a:cs typeface="Arial" pitchFamily="34" charset="0"/>
                        </a:rPr>
                        <a:t>2303</a:t>
                      </a:r>
                    </a:p>
                    <a:p>
                      <a:pPr marL="0" algn="ctr" defTabSz="457200" rtl="0" eaLnBrk="1" fontAlgn="b" latinLnBrk="0" hangingPunct="1"/>
                      <a:endParaRPr lang="en-US" sz="1000" kern="1200" dirty="0">
                        <a:solidFill>
                          <a:schemeClr val="tx1"/>
                        </a:solidFill>
                        <a:latin typeface="Arial" pitchFamily="34" charset="0"/>
                        <a:ea typeface="+mn-ea"/>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1"/>
                  </a:ext>
                </a:extLst>
              </a:tr>
              <a:tr h="285271">
                <a:tc>
                  <a:txBody>
                    <a:bodyPr/>
                    <a:lstStyle/>
                    <a:p>
                      <a:pPr algn="l" fontAlgn="b"/>
                      <a:r>
                        <a:rPr lang="en-US" sz="1200" b="0" i="0" u="none" strike="noStrike" dirty="0" smtClean="0">
                          <a:solidFill>
                            <a:srgbClr val="000000"/>
                          </a:solidFill>
                          <a:effectLst/>
                          <a:latin typeface="Arial" pitchFamily="34" charset="0"/>
                          <a:cs typeface="Arial" pitchFamily="34" charset="0"/>
                        </a:rPr>
                        <a:t>Akasia</a:t>
                      </a:r>
                      <a:endParaRPr lang="en-US" sz="1200" b="0" i="0" u="none" strike="noStrike" dirty="0">
                        <a:solidFill>
                          <a:srgbClr val="000000"/>
                        </a:solidFill>
                        <a:effectLst/>
                        <a:latin typeface="Arial" pitchFamily="34" charset="0"/>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b" latinLnBrk="0" hangingPunct="1"/>
                      <a:r>
                        <a:rPr lang="en-ZA" sz="1000" kern="1200" dirty="0">
                          <a:solidFill>
                            <a:schemeClr val="tx1"/>
                          </a:solidFill>
                          <a:latin typeface="Arial" pitchFamily="34" charset="0"/>
                          <a:ea typeface="+mn-ea"/>
                          <a:cs typeface="Arial" pitchFamily="34" charset="0"/>
                        </a:rPr>
                        <a:t>33600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b" latinLnBrk="0" hangingPunct="1"/>
                      <a:r>
                        <a:rPr lang="en-ZA" sz="1000" kern="1200" dirty="0">
                          <a:solidFill>
                            <a:schemeClr val="tx1"/>
                          </a:solidFill>
                          <a:latin typeface="Arial" pitchFamily="34" charset="0"/>
                          <a:ea typeface="+mn-ea"/>
                          <a:cs typeface="Arial" pitchFamily="34" charset="0"/>
                        </a:rPr>
                        <a:t>38402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b" latinLnBrk="0" hangingPunct="1"/>
                      <a:r>
                        <a:rPr lang="en-ZA" sz="1000" kern="1200" dirty="0">
                          <a:solidFill>
                            <a:schemeClr val="tx1"/>
                          </a:solidFill>
                          <a:latin typeface="Arial" pitchFamily="34" charset="0"/>
                          <a:ea typeface="+mn-ea"/>
                          <a:cs typeface="Arial" pitchFamily="34" charset="0"/>
                        </a:rPr>
                        <a:t>4802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b" latinLnBrk="0" hangingPunct="1"/>
                      <a:r>
                        <a:rPr lang="en-ZA" sz="1000" kern="1200" dirty="0">
                          <a:solidFill>
                            <a:schemeClr val="tx1"/>
                          </a:solidFill>
                          <a:latin typeface="Arial" pitchFamily="34" charset="0"/>
                          <a:ea typeface="+mn-ea"/>
                          <a:cs typeface="Arial" pitchFamily="34" charset="0"/>
                        </a:rPr>
                        <a:t>33600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b" latinLnBrk="0" hangingPunct="1"/>
                      <a:r>
                        <a:rPr lang="en-US" sz="1000" kern="1200" dirty="0" smtClean="0">
                          <a:solidFill>
                            <a:schemeClr val="tx1"/>
                          </a:solidFill>
                          <a:latin typeface="Arial" pitchFamily="34" charset="0"/>
                          <a:ea typeface="+mn-ea"/>
                          <a:cs typeface="Arial" pitchFamily="34" charset="0"/>
                        </a:rPr>
                        <a:t>33600</a:t>
                      </a:r>
                      <a:endParaRPr lang="en-US" sz="1000" kern="1200" dirty="0">
                        <a:solidFill>
                          <a:schemeClr val="tx1"/>
                        </a:solidFill>
                        <a:latin typeface="Arial" pitchFamily="34" charset="0"/>
                        <a:ea typeface="+mn-ea"/>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b" latinLnBrk="0" hangingPunct="1"/>
                      <a:r>
                        <a:rPr lang="en-US" sz="1000" kern="1200" dirty="0" smtClean="0">
                          <a:solidFill>
                            <a:schemeClr val="tx1"/>
                          </a:solidFill>
                          <a:latin typeface="Arial" pitchFamily="34" charset="0"/>
                          <a:ea typeface="+mn-ea"/>
                          <a:cs typeface="Arial" pitchFamily="34" charset="0"/>
                        </a:rPr>
                        <a:t>8357</a:t>
                      </a:r>
                    </a:p>
                    <a:p>
                      <a:pPr marL="0" algn="ctr" defTabSz="457200" rtl="0" eaLnBrk="1" fontAlgn="b" latinLnBrk="0" hangingPunct="1"/>
                      <a:endParaRPr lang="en-US" sz="1000" kern="1200" dirty="0">
                        <a:solidFill>
                          <a:schemeClr val="tx1"/>
                        </a:solidFill>
                        <a:latin typeface="Arial" pitchFamily="34" charset="0"/>
                        <a:ea typeface="+mn-ea"/>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b" latinLnBrk="0" hangingPunct="1"/>
                      <a:r>
                        <a:rPr lang="en-US" sz="1000" kern="1200" dirty="0" smtClean="0">
                          <a:solidFill>
                            <a:schemeClr val="tx1"/>
                          </a:solidFill>
                          <a:latin typeface="Arial" pitchFamily="34" charset="0"/>
                          <a:ea typeface="+mn-ea"/>
                          <a:cs typeface="Arial" pitchFamily="34" charset="0"/>
                        </a:rPr>
                        <a:t>-43</a:t>
                      </a:r>
                      <a:endParaRPr lang="en-US" sz="1000" kern="1200" dirty="0">
                        <a:solidFill>
                          <a:schemeClr val="tx1"/>
                        </a:solidFill>
                        <a:latin typeface="Arial" pitchFamily="34" charset="0"/>
                        <a:ea typeface="+mn-ea"/>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b" latinLnBrk="0" hangingPunct="1"/>
                      <a:r>
                        <a:rPr lang="en-US" sz="1000" kern="1200" dirty="0" smtClean="0">
                          <a:solidFill>
                            <a:schemeClr val="tx1"/>
                          </a:solidFill>
                          <a:latin typeface="Arial" pitchFamily="34" charset="0"/>
                          <a:ea typeface="+mn-ea"/>
                          <a:cs typeface="Arial" pitchFamily="34" charset="0"/>
                        </a:rPr>
                        <a:t>3718</a:t>
                      </a:r>
                    </a:p>
                    <a:p>
                      <a:pPr marL="0" algn="ctr" defTabSz="457200" rtl="0" eaLnBrk="1" fontAlgn="b" latinLnBrk="0" hangingPunct="1"/>
                      <a:endParaRPr lang="en-US" sz="1000" kern="1200" dirty="0">
                        <a:solidFill>
                          <a:schemeClr val="tx1"/>
                        </a:solidFill>
                        <a:latin typeface="Arial" pitchFamily="34" charset="0"/>
                        <a:ea typeface="+mn-ea"/>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2"/>
                  </a:ext>
                </a:extLst>
              </a:tr>
              <a:tr h="285271">
                <a:tc>
                  <a:txBody>
                    <a:bodyPr/>
                    <a:lstStyle/>
                    <a:p>
                      <a:pPr algn="l" fontAlgn="b"/>
                      <a:r>
                        <a:rPr lang="en-US" sz="1200" b="0" i="0" u="none" strike="noStrike" dirty="0" smtClean="0">
                          <a:solidFill>
                            <a:srgbClr val="000000"/>
                          </a:solidFill>
                          <a:effectLst/>
                          <a:latin typeface="Arial" pitchFamily="34" charset="0"/>
                          <a:cs typeface="Arial" pitchFamily="34" charset="0"/>
                        </a:rPr>
                        <a:t>Pretoria</a:t>
                      </a:r>
                      <a:endParaRPr lang="en-US" sz="1200" b="0" i="0" u="none" strike="noStrike" dirty="0">
                        <a:solidFill>
                          <a:srgbClr val="000000"/>
                        </a:solidFill>
                        <a:effectLst/>
                        <a:latin typeface="Arial" pitchFamily="34" charset="0"/>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b" latinLnBrk="0" hangingPunct="1"/>
                      <a:r>
                        <a:rPr lang="en-ZA" sz="1000" kern="1200" dirty="0">
                          <a:solidFill>
                            <a:schemeClr val="tx1"/>
                          </a:solidFill>
                          <a:latin typeface="Arial" pitchFamily="34" charset="0"/>
                          <a:ea typeface="+mn-ea"/>
                          <a:cs typeface="Arial" pitchFamily="34" charset="0"/>
                        </a:rPr>
                        <a:t>40320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b" latinLnBrk="0" hangingPunct="1"/>
                      <a:r>
                        <a:rPr lang="en-ZA" sz="1000" kern="1200">
                          <a:solidFill>
                            <a:schemeClr val="tx1"/>
                          </a:solidFill>
                          <a:latin typeface="Arial" pitchFamily="34" charset="0"/>
                          <a:ea typeface="+mn-ea"/>
                          <a:cs typeface="Arial" pitchFamily="34" charset="0"/>
                        </a:rPr>
                        <a:t>57682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b" latinLnBrk="0" hangingPunct="1"/>
                      <a:r>
                        <a:rPr lang="en-ZA" sz="1000" kern="1200" dirty="0">
                          <a:solidFill>
                            <a:schemeClr val="tx1"/>
                          </a:solidFill>
                          <a:latin typeface="Arial" pitchFamily="34" charset="0"/>
                          <a:ea typeface="+mn-ea"/>
                          <a:cs typeface="Arial" pitchFamily="34" charset="0"/>
                        </a:rPr>
                        <a:t>17362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b" latinLnBrk="0" hangingPunct="1"/>
                      <a:r>
                        <a:rPr lang="en-ZA" sz="1000" kern="1200" dirty="0">
                          <a:solidFill>
                            <a:schemeClr val="tx1"/>
                          </a:solidFill>
                          <a:latin typeface="Arial" pitchFamily="34" charset="0"/>
                          <a:ea typeface="+mn-ea"/>
                          <a:cs typeface="Arial" pitchFamily="34" charset="0"/>
                        </a:rPr>
                        <a:t>40320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b" latinLnBrk="0" hangingPunct="1"/>
                      <a:r>
                        <a:rPr lang="en-US" sz="1000" kern="1200" dirty="0" smtClean="0">
                          <a:solidFill>
                            <a:schemeClr val="tx1"/>
                          </a:solidFill>
                          <a:latin typeface="Arial" pitchFamily="34" charset="0"/>
                          <a:ea typeface="+mn-ea"/>
                          <a:cs typeface="Arial" pitchFamily="34" charset="0"/>
                        </a:rPr>
                        <a:t>10080</a:t>
                      </a:r>
                      <a:endParaRPr lang="en-US" sz="1000" kern="1200" dirty="0">
                        <a:solidFill>
                          <a:schemeClr val="tx1"/>
                        </a:solidFill>
                        <a:latin typeface="Arial" pitchFamily="34" charset="0"/>
                        <a:ea typeface="+mn-ea"/>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b" latinLnBrk="0" hangingPunct="1"/>
                      <a:r>
                        <a:rPr lang="en-US" sz="1000" kern="1200" dirty="0" smtClean="0">
                          <a:solidFill>
                            <a:schemeClr val="tx1"/>
                          </a:solidFill>
                          <a:latin typeface="Arial" pitchFamily="34" charset="0"/>
                          <a:ea typeface="+mn-ea"/>
                          <a:cs typeface="Arial" pitchFamily="34" charset="0"/>
                        </a:rPr>
                        <a:t>13801</a:t>
                      </a:r>
                    </a:p>
                    <a:p>
                      <a:pPr marL="0" algn="ctr" defTabSz="457200" rtl="0" eaLnBrk="1" fontAlgn="b" latinLnBrk="0" hangingPunct="1"/>
                      <a:endParaRPr lang="en-US" sz="1000" kern="1200" dirty="0">
                        <a:solidFill>
                          <a:schemeClr val="tx1"/>
                        </a:solidFill>
                        <a:latin typeface="Arial" pitchFamily="34" charset="0"/>
                        <a:ea typeface="+mn-ea"/>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b" latinLnBrk="0" hangingPunct="1"/>
                      <a:r>
                        <a:rPr lang="en-US" sz="1000" kern="1200" dirty="0" smtClean="0">
                          <a:solidFill>
                            <a:schemeClr val="tx1"/>
                          </a:solidFill>
                          <a:latin typeface="Arial" pitchFamily="34" charset="0"/>
                          <a:ea typeface="+mn-ea"/>
                          <a:cs typeface="Arial" pitchFamily="34" charset="0"/>
                        </a:rPr>
                        <a:t>3721</a:t>
                      </a:r>
                    </a:p>
                    <a:p>
                      <a:pPr marL="0" algn="ctr" defTabSz="457200" rtl="0" eaLnBrk="1" fontAlgn="b" latinLnBrk="0" hangingPunct="1"/>
                      <a:endParaRPr lang="en-US" sz="1000" kern="1200" dirty="0">
                        <a:solidFill>
                          <a:schemeClr val="tx1"/>
                        </a:solidFill>
                        <a:latin typeface="Arial" pitchFamily="34" charset="0"/>
                        <a:ea typeface="+mn-ea"/>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b" latinLnBrk="0" hangingPunct="1"/>
                      <a:r>
                        <a:rPr lang="en-US" sz="1000" kern="1200" dirty="0" smtClean="0">
                          <a:solidFill>
                            <a:schemeClr val="tx1"/>
                          </a:solidFill>
                          <a:latin typeface="Arial" pitchFamily="34" charset="0"/>
                          <a:ea typeface="+mn-ea"/>
                          <a:cs typeface="Arial" pitchFamily="34" charset="0"/>
                        </a:rPr>
                        <a:t>4687</a:t>
                      </a:r>
                    </a:p>
                    <a:p>
                      <a:pPr marL="0" algn="ctr" defTabSz="457200" rtl="0" eaLnBrk="1" fontAlgn="b" latinLnBrk="0" hangingPunct="1"/>
                      <a:endParaRPr lang="en-US" sz="1000" kern="1200" dirty="0">
                        <a:solidFill>
                          <a:schemeClr val="tx1"/>
                        </a:solidFill>
                        <a:latin typeface="Arial" pitchFamily="34" charset="0"/>
                        <a:ea typeface="+mn-ea"/>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3"/>
                  </a:ext>
                </a:extLst>
              </a:tr>
              <a:tr h="285271">
                <a:tc>
                  <a:txBody>
                    <a:bodyPr/>
                    <a:lstStyle/>
                    <a:p>
                      <a:pPr algn="l" fontAlgn="b"/>
                      <a:r>
                        <a:rPr lang="en-US" sz="1200" b="0" i="0" u="none" strike="noStrike" dirty="0" smtClean="0">
                          <a:solidFill>
                            <a:srgbClr val="000000"/>
                          </a:solidFill>
                          <a:effectLst/>
                          <a:latin typeface="Arial" pitchFamily="34" charset="0"/>
                          <a:cs typeface="Arial" pitchFamily="34" charset="0"/>
                        </a:rPr>
                        <a:t>Ga -Rankuwa</a:t>
                      </a:r>
                      <a:endParaRPr lang="en-US" sz="1200" b="0" i="0" u="none" strike="noStrike" dirty="0">
                        <a:solidFill>
                          <a:srgbClr val="000000"/>
                        </a:solidFill>
                        <a:effectLst/>
                        <a:latin typeface="Arial" pitchFamily="34" charset="0"/>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b" latinLnBrk="0" hangingPunct="1"/>
                      <a:r>
                        <a:rPr lang="en-ZA" sz="1000" kern="1200" dirty="0">
                          <a:solidFill>
                            <a:schemeClr val="tx1"/>
                          </a:solidFill>
                          <a:latin typeface="Arial" pitchFamily="34" charset="0"/>
                          <a:ea typeface="+mn-ea"/>
                          <a:cs typeface="Arial" pitchFamily="34" charset="0"/>
                        </a:rPr>
                        <a:t>13440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b" latinLnBrk="0" hangingPunct="1"/>
                      <a:r>
                        <a:rPr lang="en-ZA" sz="1000" kern="1200">
                          <a:solidFill>
                            <a:schemeClr val="tx1"/>
                          </a:solidFill>
                          <a:latin typeface="Arial" pitchFamily="34" charset="0"/>
                          <a:ea typeface="+mn-ea"/>
                          <a:cs typeface="Arial" pitchFamily="34" charset="0"/>
                        </a:rPr>
                        <a:t>15530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b" latinLnBrk="0" hangingPunct="1"/>
                      <a:r>
                        <a:rPr lang="en-ZA" sz="1000" kern="1200" dirty="0">
                          <a:solidFill>
                            <a:schemeClr val="tx1"/>
                          </a:solidFill>
                          <a:latin typeface="Arial" pitchFamily="34" charset="0"/>
                          <a:ea typeface="+mn-ea"/>
                          <a:cs typeface="Arial" pitchFamily="34" charset="0"/>
                        </a:rPr>
                        <a:t>2090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b" latinLnBrk="0" hangingPunct="1"/>
                      <a:r>
                        <a:rPr lang="en-ZA" sz="1000" kern="1200" dirty="0">
                          <a:solidFill>
                            <a:schemeClr val="tx1"/>
                          </a:solidFill>
                          <a:latin typeface="Arial" pitchFamily="34" charset="0"/>
                          <a:ea typeface="+mn-ea"/>
                          <a:cs typeface="Arial" pitchFamily="34" charset="0"/>
                        </a:rPr>
                        <a:t>13440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b" latinLnBrk="0" hangingPunct="1"/>
                      <a:r>
                        <a:rPr lang="en-US" sz="1000" kern="1200" dirty="0" smtClean="0">
                          <a:solidFill>
                            <a:schemeClr val="tx1"/>
                          </a:solidFill>
                          <a:latin typeface="Arial" pitchFamily="34" charset="0"/>
                          <a:ea typeface="+mn-ea"/>
                          <a:cs typeface="Arial" pitchFamily="34" charset="0"/>
                        </a:rPr>
                        <a:t>3360</a:t>
                      </a:r>
                    </a:p>
                    <a:p>
                      <a:pPr marL="0" algn="ctr" defTabSz="457200" rtl="0" eaLnBrk="1" fontAlgn="b" latinLnBrk="0" hangingPunct="1"/>
                      <a:endParaRPr lang="en-US" sz="1000" kern="1200" dirty="0">
                        <a:solidFill>
                          <a:schemeClr val="tx1"/>
                        </a:solidFill>
                        <a:latin typeface="Arial" pitchFamily="34" charset="0"/>
                        <a:ea typeface="+mn-ea"/>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b" latinLnBrk="0" hangingPunct="1"/>
                      <a:r>
                        <a:rPr lang="en-US" sz="1000" kern="1200" dirty="0" smtClean="0">
                          <a:solidFill>
                            <a:schemeClr val="tx1"/>
                          </a:solidFill>
                          <a:latin typeface="Arial" pitchFamily="34" charset="0"/>
                          <a:ea typeface="+mn-ea"/>
                          <a:cs typeface="Arial" pitchFamily="34" charset="0"/>
                        </a:rPr>
                        <a:t>3462</a:t>
                      </a:r>
                    </a:p>
                    <a:p>
                      <a:pPr marL="0" algn="ctr" defTabSz="457200" rtl="0" eaLnBrk="1" fontAlgn="b" latinLnBrk="0" hangingPunct="1"/>
                      <a:endParaRPr lang="en-US" sz="1000" kern="1200" dirty="0">
                        <a:solidFill>
                          <a:schemeClr val="tx1"/>
                        </a:solidFill>
                        <a:latin typeface="Arial" pitchFamily="34" charset="0"/>
                        <a:ea typeface="+mn-ea"/>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b" latinLnBrk="0" hangingPunct="1"/>
                      <a:r>
                        <a:rPr lang="en-US" sz="1000" kern="1200" dirty="0" smtClean="0">
                          <a:solidFill>
                            <a:schemeClr val="tx1"/>
                          </a:solidFill>
                          <a:latin typeface="Arial" pitchFamily="34" charset="0"/>
                          <a:ea typeface="+mn-ea"/>
                          <a:cs typeface="Arial" pitchFamily="34" charset="0"/>
                        </a:rPr>
                        <a:t>102</a:t>
                      </a:r>
                    </a:p>
                    <a:p>
                      <a:pPr marL="0" algn="ctr" defTabSz="457200" rtl="0" eaLnBrk="1" fontAlgn="b" latinLnBrk="0" hangingPunct="1"/>
                      <a:endParaRPr lang="en-US" sz="1000" kern="1200" dirty="0">
                        <a:solidFill>
                          <a:schemeClr val="tx1"/>
                        </a:solidFill>
                        <a:latin typeface="Arial" pitchFamily="34" charset="0"/>
                        <a:ea typeface="+mn-ea"/>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b" latinLnBrk="0" hangingPunct="1"/>
                      <a:r>
                        <a:rPr lang="en-US" sz="1000" kern="1200" dirty="0" smtClean="0">
                          <a:solidFill>
                            <a:schemeClr val="tx1"/>
                          </a:solidFill>
                          <a:latin typeface="Arial" pitchFamily="34" charset="0"/>
                          <a:ea typeface="+mn-ea"/>
                          <a:cs typeface="Arial" pitchFamily="34" charset="0"/>
                        </a:rPr>
                        <a:t>1210</a:t>
                      </a:r>
                    </a:p>
                    <a:p>
                      <a:pPr marL="0" algn="ctr" defTabSz="457200" rtl="0" eaLnBrk="1" fontAlgn="b" latinLnBrk="0" hangingPunct="1"/>
                      <a:endParaRPr lang="en-US" sz="1000" kern="1200" dirty="0">
                        <a:solidFill>
                          <a:schemeClr val="tx1"/>
                        </a:solidFill>
                        <a:latin typeface="Arial" pitchFamily="34" charset="0"/>
                        <a:ea typeface="+mn-ea"/>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4"/>
                  </a:ext>
                </a:extLst>
              </a:tr>
              <a:tr h="285271">
                <a:tc>
                  <a:txBody>
                    <a:bodyPr/>
                    <a:lstStyle/>
                    <a:p>
                      <a:pPr algn="l" fontAlgn="b"/>
                      <a:r>
                        <a:rPr lang="en-US" sz="1200" b="0" i="0" u="none" strike="noStrike" dirty="0" smtClean="0">
                          <a:solidFill>
                            <a:srgbClr val="000000"/>
                          </a:solidFill>
                          <a:effectLst/>
                          <a:latin typeface="Arial" pitchFamily="34" charset="0"/>
                          <a:cs typeface="Arial" pitchFamily="34" charset="0"/>
                        </a:rPr>
                        <a:t>Mamelodi</a:t>
                      </a:r>
                      <a:endParaRPr lang="en-US" sz="1200" b="0" i="0" u="none" strike="noStrike" dirty="0">
                        <a:solidFill>
                          <a:srgbClr val="000000"/>
                        </a:solidFill>
                        <a:effectLst/>
                        <a:latin typeface="Arial" pitchFamily="34" charset="0"/>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b" latinLnBrk="0" hangingPunct="1"/>
                      <a:r>
                        <a:rPr lang="en-ZA" sz="1000" kern="1200" dirty="0">
                          <a:solidFill>
                            <a:schemeClr val="tx1"/>
                          </a:solidFill>
                          <a:latin typeface="Arial" pitchFamily="34" charset="0"/>
                          <a:ea typeface="+mn-ea"/>
                          <a:cs typeface="Arial" pitchFamily="34" charset="0"/>
                        </a:rPr>
                        <a:t>20160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b" latinLnBrk="0" hangingPunct="1"/>
                      <a:r>
                        <a:rPr lang="en-ZA" sz="1000" kern="1200">
                          <a:solidFill>
                            <a:schemeClr val="tx1"/>
                          </a:solidFill>
                          <a:latin typeface="Arial" pitchFamily="34" charset="0"/>
                          <a:ea typeface="+mn-ea"/>
                          <a:cs typeface="Arial" pitchFamily="34" charset="0"/>
                        </a:rPr>
                        <a:t>29155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b" latinLnBrk="0" hangingPunct="1"/>
                      <a:r>
                        <a:rPr lang="en-ZA" sz="1000" kern="1200" dirty="0">
                          <a:solidFill>
                            <a:schemeClr val="tx1"/>
                          </a:solidFill>
                          <a:latin typeface="Arial" pitchFamily="34" charset="0"/>
                          <a:ea typeface="+mn-ea"/>
                          <a:cs typeface="Arial" pitchFamily="34" charset="0"/>
                        </a:rPr>
                        <a:t>8995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b" latinLnBrk="0" hangingPunct="1"/>
                      <a:r>
                        <a:rPr lang="en-ZA" sz="1000" kern="1200" dirty="0">
                          <a:solidFill>
                            <a:schemeClr val="tx1"/>
                          </a:solidFill>
                          <a:latin typeface="Arial" pitchFamily="34" charset="0"/>
                          <a:ea typeface="+mn-ea"/>
                          <a:cs typeface="Arial" pitchFamily="34" charset="0"/>
                        </a:rPr>
                        <a:t>20160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b" latinLnBrk="0" hangingPunct="1"/>
                      <a:r>
                        <a:rPr lang="en-US" sz="1000" kern="1200" dirty="0" smtClean="0">
                          <a:solidFill>
                            <a:schemeClr val="tx1"/>
                          </a:solidFill>
                          <a:latin typeface="Arial" pitchFamily="34" charset="0"/>
                          <a:ea typeface="+mn-ea"/>
                          <a:cs typeface="Arial" pitchFamily="34" charset="0"/>
                        </a:rPr>
                        <a:t>5040</a:t>
                      </a:r>
                    </a:p>
                    <a:p>
                      <a:pPr marL="0" algn="ctr" defTabSz="457200" rtl="0" eaLnBrk="1" fontAlgn="b" latinLnBrk="0" hangingPunct="1"/>
                      <a:endParaRPr lang="en-US" sz="1000" kern="1200" dirty="0">
                        <a:solidFill>
                          <a:schemeClr val="tx1"/>
                        </a:solidFill>
                        <a:latin typeface="Arial" pitchFamily="34" charset="0"/>
                        <a:ea typeface="+mn-ea"/>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b" latinLnBrk="0" hangingPunct="1"/>
                      <a:r>
                        <a:rPr lang="en-US" sz="1000" kern="1200" dirty="0" smtClean="0">
                          <a:solidFill>
                            <a:schemeClr val="tx1"/>
                          </a:solidFill>
                          <a:latin typeface="Arial" pitchFamily="34" charset="0"/>
                          <a:ea typeface="+mn-ea"/>
                          <a:cs typeface="Arial" pitchFamily="34" charset="0"/>
                        </a:rPr>
                        <a:t>5953</a:t>
                      </a:r>
                    </a:p>
                    <a:p>
                      <a:pPr marL="0" algn="ctr" defTabSz="457200" rtl="0" eaLnBrk="1" fontAlgn="b" latinLnBrk="0" hangingPunct="1"/>
                      <a:endParaRPr lang="en-US" sz="1000" kern="1200" dirty="0">
                        <a:solidFill>
                          <a:schemeClr val="tx1"/>
                        </a:solidFill>
                        <a:latin typeface="Arial" pitchFamily="34" charset="0"/>
                        <a:ea typeface="+mn-ea"/>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b" latinLnBrk="0" hangingPunct="1"/>
                      <a:r>
                        <a:rPr lang="en-US" sz="1000" kern="1200" dirty="0" smtClean="0">
                          <a:solidFill>
                            <a:schemeClr val="tx1"/>
                          </a:solidFill>
                          <a:latin typeface="Arial" pitchFamily="34" charset="0"/>
                          <a:ea typeface="+mn-ea"/>
                          <a:cs typeface="Arial" pitchFamily="34" charset="0"/>
                        </a:rPr>
                        <a:t>913</a:t>
                      </a:r>
                    </a:p>
                    <a:p>
                      <a:pPr marL="0" algn="ctr" defTabSz="457200" rtl="0" eaLnBrk="1" fontAlgn="b" latinLnBrk="0" hangingPunct="1"/>
                      <a:endParaRPr lang="en-US" sz="1000" kern="1200" dirty="0">
                        <a:solidFill>
                          <a:schemeClr val="tx1"/>
                        </a:solidFill>
                        <a:latin typeface="Arial" pitchFamily="34" charset="0"/>
                        <a:ea typeface="+mn-ea"/>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b" latinLnBrk="0" hangingPunct="1"/>
                      <a:r>
                        <a:rPr lang="en-US" sz="1000" kern="1200" dirty="0" smtClean="0">
                          <a:solidFill>
                            <a:schemeClr val="tx1"/>
                          </a:solidFill>
                          <a:latin typeface="Arial" pitchFamily="34" charset="0"/>
                          <a:ea typeface="+mn-ea"/>
                          <a:cs typeface="Arial" pitchFamily="34" charset="0"/>
                        </a:rPr>
                        <a:t>2995</a:t>
                      </a:r>
                    </a:p>
                    <a:p>
                      <a:pPr marL="0" algn="ctr" defTabSz="457200" rtl="0" eaLnBrk="1" fontAlgn="b" latinLnBrk="0" hangingPunct="1"/>
                      <a:endParaRPr lang="en-US" sz="1000" kern="1200" dirty="0">
                        <a:solidFill>
                          <a:schemeClr val="tx1"/>
                        </a:solidFill>
                        <a:latin typeface="Arial" pitchFamily="34" charset="0"/>
                        <a:ea typeface="+mn-ea"/>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5"/>
                  </a:ext>
                </a:extLst>
              </a:tr>
              <a:tr h="285271">
                <a:tc>
                  <a:txBody>
                    <a:bodyPr/>
                    <a:lstStyle/>
                    <a:p>
                      <a:pPr algn="l" fontAlgn="b"/>
                      <a:r>
                        <a:rPr lang="en-US" sz="1200" b="0" i="0" u="none" strike="noStrike" dirty="0" smtClean="0">
                          <a:solidFill>
                            <a:srgbClr val="000000"/>
                          </a:solidFill>
                          <a:effectLst/>
                          <a:latin typeface="Arial" pitchFamily="34" charset="0"/>
                          <a:cs typeface="Arial" pitchFamily="34" charset="0"/>
                        </a:rPr>
                        <a:t>Soshanguve</a:t>
                      </a:r>
                      <a:endParaRPr lang="en-US" sz="1200" b="0" i="0" u="none" strike="noStrike" dirty="0">
                        <a:solidFill>
                          <a:srgbClr val="000000"/>
                        </a:solidFill>
                        <a:effectLst/>
                        <a:latin typeface="Arial" pitchFamily="34" charset="0"/>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b" latinLnBrk="0" hangingPunct="1"/>
                      <a:r>
                        <a:rPr lang="en-ZA" sz="1000" kern="1200" dirty="0">
                          <a:solidFill>
                            <a:schemeClr val="tx1"/>
                          </a:solidFill>
                          <a:latin typeface="Arial" pitchFamily="34" charset="0"/>
                          <a:ea typeface="+mn-ea"/>
                          <a:cs typeface="Arial" pitchFamily="34" charset="0"/>
                        </a:rPr>
                        <a:t>20160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b" latinLnBrk="0" hangingPunct="1"/>
                      <a:r>
                        <a:rPr lang="en-ZA" sz="1000" kern="1200">
                          <a:solidFill>
                            <a:schemeClr val="tx1"/>
                          </a:solidFill>
                          <a:latin typeface="Arial" pitchFamily="34" charset="0"/>
                          <a:ea typeface="+mn-ea"/>
                          <a:cs typeface="Arial" pitchFamily="34" charset="0"/>
                        </a:rPr>
                        <a:t>22834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b" latinLnBrk="0" hangingPunct="1"/>
                      <a:r>
                        <a:rPr lang="en-ZA" sz="1000" kern="1200" dirty="0">
                          <a:solidFill>
                            <a:schemeClr val="tx1"/>
                          </a:solidFill>
                          <a:latin typeface="Arial" pitchFamily="34" charset="0"/>
                          <a:ea typeface="+mn-ea"/>
                          <a:cs typeface="Arial" pitchFamily="34" charset="0"/>
                        </a:rPr>
                        <a:t>2674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b" latinLnBrk="0" hangingPunct="1"/>
                      <a:r>
                        <a:rPr lang="en-ZA" sz="1000" kern="1200" dirty="0">
                          <a:solidFill>
                            <a:schemeClr val="tx1"/>
                          </a:solidFill>
                          <a:latin typeface="Arial" pitchFamily="34" charset="0"/>
                          <a:ea typeface="+mn-ea"/>
                          <a:cs typeface="Arial" pitchFamily="34" charset="0"/>
                        </a:rPr>
                        <a:t>20160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b" latinLnBrk="0" hangingPunct="1"/>
                      <a:r>
                        <a:rPr lang="en-US" sz="1000" kern="1200" dirty="0" smtClean="0">
                          <a:solidFill>
                            <a:schemeClr val="tx1"/>
                          </a:solidFill>
                          <a:latin typeface="Arial" pitchFamily="34" charset="0"/>
                          <a:ea typeface="+mn-ea"/>
                          <a:cs typeface="Arial" pitchFamily="34" charset="0"/>
                        </a:rPr>
                        <a:t>5040</a:t>
                      </a:r>
                    </a:p>
                    <a:p>
                      <a:pPr marL="0" algn="ctr" defTabSz="457200" rtl="0" eaLnBrk="1" fontAlgn="b" latinLnBrk="0" hangingPunct="1"/>
                      <a:endParaRPr lang="en-US" sz="1000" kern="1200" dirty="0">
                        <a:solidFill>
                          <a:schemeClr val="tx1"/>
                        </a:solidFill>
                        <a:latin typeface="Arial" pitchFamily="34" charset="0"/>
                        <a:ea typeface="+mn-ea"/>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b" latinLnBrk="0" hangingPunct="1"/>
                      <a:r>
                        <a:rPr lang="en-US" sz="1000" kern="1200" dirty="0" smtClean="0">
                          <a:solidFill>
                            <a:schemeClr val="tx1"/>
                          </a:solidFill>
                          <a:latin typeface="Arial" pitchFamily="34" charset="0"/>
                          <a:ea typeface="+mn-ea"/>
                          <a:cs typeface="Arial" pitchFamily="34" charset="0"/>
                        </a:rPr>
                        <a:t>6241</a:t>
                      </a:r>
                    </a:p>
                    <a:p>
                      <a:pPr marL="0" algn="ctr" defTabSz="457200" rtl="0" eaLnBrk="1" fontAlgn="b" latinLnBrk="0" hangingPunct="1"/>
                      <a:endParaRPr lang="en-US" sz="1000" kern="1200" dirty="0">
                        <a:solidFill>
                          <a:schemeClr val="tx1"/>
                        </a:solidFill>
                        <a:latin typeface="Arial" pitchFamily="34" charset="0"/>
                        <a:ea typeface="+mn-ea"/>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b" latinLnBrk="0" hangingPunct="1"/>
                      <a:r>
                        <a:rPr lang="en-US" sz="1000" kern="1200" dirty="0" smtClean="0">
                          <a:solidFill>
                            <a:schemeClr val="tx1"/>
                          </a:solidFill>
                          <a:latin typeface="Arial" pitchFamily="34" charset="0"/>
                          <a:ea typeface="+mn-ea"/>
                          <a:cs typeface="Arial" pitchFamily="34" charset="0"/>
                        </a:rPr>
                        <a:t>1201</a:t>
                      </a:r>
                    </a:p>
                    <a:p>
                      <a:pPr marL="0" algn="ctr" defTabSz="457200" rtl="0" eaLnBrk="1" fontAlgn="b" latinLnBrk="0" hangingPunct="1"/>
                      <a:endParaRPr lang="en-US" sz="1000" kern="1200" dirty="0">
                        <a:solidFill>
                          <a:schemeClr val="tx1"/>
                        </a:solidFill>
                        <a:latin typeface="Arial" pitchFamily="34" charset="0"/>
                        <a:ea typeface="+mn-ea"/>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b" latinLnBrk="0" hangingPunct="1"/>
                      <a:r>
                        <a:rPr lang="en-US" sz="1000" kern="1200" dirty="0" smtClean="0">
                          <a:solidFill>
                            <a:schemeClr val="tx1"/>
                          </a:solidFill>
                          <a:latin typeface="Arial" pitchFamily="34" charset="0"/>
                          <a:ea typeface="+mn-ea"/>
                          <a:cs typeface="Arial" pitchFamily="34" charset="0"/>
                        </a:rPr>
                        <a:t>2487</a:t>
                      </a:r>
                    </a:p>
                    <a:p>
                      <a:pPr marL="0" algn="ctr" defTabSz="457200" rtl="0" eaLnBrk="1" fontAlgn="b" latinLnBrk="0" hangingPunct="1"/>
                      <a:endParaRPr lang="en-US" sz="1000" kern="1200" dirty="0">
                        <a:solidFill>
                          <a:schemeClr val="tx1"/>
                        </a:solidFill>
                        <a:latin typeface="Arial" pitchFamily="34" charset="0"/>
                        <a:ea typeface="+mn-ea"/>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6"/>
                  </a:ext>
                </a:extLst>
              </a:tr>
              <a:tr h="285271">
                <a:tc>
                  <a:txBody>
                    <a:bodyPr/>
                    <a:lstStyle/>
                    <a:p>
                      <a:pPr algn="l" fontAlgn="b"/>
                      <a:r>
                        <a:rPr lang="en-US" sz="1200" b="0" i="0" u="none" strike="noStrike" dirty="0" smtClean="0">
                          <a:solidFill>
                            <a:srgbClr val="000000"/>
                          </a:solidFill>
                          <a:effectLst/>
                          <a:latin typeface="Arial" pitchFamily="34" charset="0"/>
                          <a:cs typeface="Arial" pitchFamily="34" charset="0"/>
                        </a:rPr>
                        <a:t>Bronkhorstspruit</a:t>
                      </a:r>
                      <a:endParaRPr lang="en-US" sz="1200" b="0" i="0" u="none" strike="noStrike" dirty="0">
                        <a:solidFill>
                          <a:srgbClr val="000000"/>
                        </a:solidFill>
                        <a:effectLst/>
                        <a:latin typeface="Arial" pitchFamily="34" charset="0"/>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b" latinLnBrk="0" hangingPunct="1"/>
                      <a:r>
                        <a:rPr lang="en-ZA" sz="1000" kern="1200" dirty="0">
                          <a:solidFill>
                            <a:schemeClr val="tx1"/>
                          </a:solidFill>
                          <a:latin typeface="Arial" pitchFamily="34" charset="0"/>
                          <a:ea typeface="+mn-ea"/>
                          <a:cs typeface="Arial" pitchFamily="34" charset="0"/>
                        </a:rPr>
                        <a:t>20160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b" latinLnBrk="0" hangingPunct="1"/>
                      <a:r>
                        <a:rPr lang="en-ZA" sz="1000" kern="1200">
                          <a:solidFill>
                            <a:schemeClr val="tx1"/>
                          </a:solidFill>
                          <a:latin typeface="Arial" pitchFamily="34" charset="0"/>
                          <a:ea typeface="+mn-ea"/>
                          <a:cs typeface="Arial" pitchFamily="34" charset="0"/>
                        </a:rPr>
                        <a:t>18642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b" latinLnBrk="0" hangingPunct="1"/>
                      <a:r>
                        <a:rPr lang="en-ZA" sz="1000" kern="1200" dirty="0">
                          <a:solidFill>
                            <a:schemeClr val="tx1"/>
                          </a:solidFill>
                          <a:latin typeface="Arial" pitchFamily="34" charset="0"/>
                          <a:ea typeface="+mn-ea"/>
                          <a:cs typeface="Arial" pitchFamily="34" charset="0"/>
                        </a:rPr>
                        <a:t>-1518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b" latinLnBrk="0" hangingPunct="1"/>
                      <a:r>
                        <a:rPr lang="en-ZA" sz="1000" kern="1200" dirty="0">
                          <a:solidFill>
                            <a:schemeClr val="tx1"/>
                          </a:solidFill>
                          <a:latin typeface="Arial" pitchFamily="34" charset="0"/>
                          <a:ea typeface="+mn-ea"/>
                          <a:cs typeface="Arial" pitchFamily="34" charset="0"/>
                        </a:rPr>
                        <a:t>20160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latinLnBrk="0" hangingPunct="1"/>
                      <a:r>
                        <a:rPr lang="en-ZA" sz="1000" kern="1200" dirty="0" smtClean="0">
                          <a:solidFill>
                            <a:schemeClr val="tx1"/>
                          </a:solidFill>
                          <a:latin typeface="Arial" pitchFamily="34" charset="0"/>
                          <a:ea typeface="+mn-ea"/>
                          <a:cs typeface="Arial" pitchFamily="34" charset="0"/>
                        </a:rPr>
                        <a:t>5040</a:t>
                      </a:r>
                      <a:endParaRPr lang="en-ZA" sz="1000" kern="1200" dirty="0">
                        <a:solidFill>
                          <a:schemeClr val="tx1"/>
                        </a:solidFill>
                        <a:latin typeface="Arial" pitchFamily="34" charset="0"/>
                        <a:ea typeface="+mn-ea"/>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latinLnBrk="0" hangingPunct="1"/>
                      <a:r>
                        <a:rPr lang="en-ZA" sz="1000" kern="1200" dirty="0" smtClean="0">
                          <a:solidFill>
                            <a:schemeClr val="tx1"/>
                          </a:solidFill>
                          <a:latin typeface="Arial" pitchFamily="34" charset="0"/>
                          <a:ea typeface="+mn-ea"/>
                          <a:cs typeface="Arial" pitchFamily="34" charset="0"/>
                        </a:rPr>
                        <a:t>4175</a:t>
                      </a:r>
                    </a:p>
                    <a:p>
                      <a:pPr marL="0" algn="ctr" defTabSz="457200" rtl="0" eaLnBrk="1" latinLnBrk="0" hangingPunct="1"/>
                      <a:endParaRPr lang="en-ZA" sz="1000" kern="1200" dirty="0">
                        <a:solidFill>
                          <a:schemeClr val="tx1"/>
                        </a:solidFill>
                        <a:latin typeface="Arial" pitchFamily="34" charset="0"/>
                        <a:ea typeface="+mn-ea"/>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b" latinLnBrk="0" hangingPunct="1"/>
                      <a:r>
                        <a:rPr lang="en-US" sz="1000" kern="1200" dirty="0" smtClean="0">
                          <a:solidFill>
                            <a:srgbClr val="FF0000"/>
                          </a:solidFill>
                          <a:latin typeface="Arial" pitchFamily="34" charset="0"/>
                          <a:ea typeface="+mn-ea"/>
                          <a:cs typeface="Arial" pitchFamily="34" charset="0"/>
                        </a:rPr>
                        <a:t>-865</a:t>
                      </a:r>
                    </a:p>
                    <a:p>
                      <a:pPr marL="0" algn="ctr" defTabSz="457200" rtl="0" eaLnBrk="1" fontAlgn="b" latinLnBrk="0" hangingPunct="1"/>
                      <a:endParaRPr lang="en-US" sz="1000" kern="1200" dirty="0">
                        <a:solidFill>
                          <a:srgbClr val="FF0000"/>
                        </a:solidFill>
                        <a:latin typeface="Arial" pitchFamily="34" charset="0"/>
                        <a:ea typeface="+mn-ea"/>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b" latinLnBrk="0" hangingPunct="1"/>
                      <a:r>
                        <a:rPr lang="en-US" sz="1000" kern="1200" dirty="0" smtClean="0">
                          <a:solidFill>
                            <a:schemeClr val="tx1"/>
                          </a:solidFill>
                          <a:latin typeface="Arial" pitchFamily="34" charset="0"/>
                          <a:ea typeface="+mn-ea"/>
                          <a:cs typeface="Arial" pitchFamily="34" charset="0"/>
                        </a:rPr>
                        <a:t>1852</a:t>
                      </a:r>
                    </a:p>
                    <a:p>
                      <a:pPr marL="0" algn="ctr" defTabSz="457200" rtl="0" eaLnBrk="1" fontAlgn="b" latinLnBrk="0" hangingPunct="1"/>
                      <a:endParaRPr lang="en-US" sz="1000" kern="1200" dirty="0">
                        <a:solidFill>
                          <a:schemeClr val="tx1"/>
                        </a:solidFill>
                        <a:latin typeface="Arial" pitchFamily="34" charset="0"/>
                        <a:ea typeface="+mn-ea"/>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7"/>
                  </a:ext>
                </a:extLst>
              </a:tr>
              <a:tr h="285271">
                <a:tc>
                  <a:txBody>
                    <a:bodyPr/>
                    <a:lstStyle/>
                    <a:p>
                      <a:pPr algn="l" fontAlgn="b"/>
                      <a:r>
                        <a:rPr lang="en-US" sz="1200" b="0" i="0" u="none" strike="noStrike" dirty="0" smtClean="0">
                          <a:solidFill>
                            <a:srgbClr val="000000"/>
                          </a:solidFill>
                          <a:effectLst/>
                          <a:latin typeface="Arial" pitchFamily="34" charset="0"/>
                          <a:cs typeface="Arial" pitchFamily="34" charset="0"/>
                        </a:rPr>
                        <a:t>Banks </a:t>
                      </a:r>
                      <a:endParaRPr lang="en-US" sz="1200" b="0" i="0" u="none" strike="noStrike" dirty="0">
                        <a:solidFill>
                          <a:srgbClr val="000000"/>
                        </a:solidFill>
                        <a:effectLst/>
                        <a:latin typeface="Arial" pitchFamily="34" charset="0"/>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b" latinLnBrk="0" hangingPunct="1"/>
                      <a:r>
                        <a:rPr lang="en-ZA" sz="1000" kern="1200" dirty="0">
                          <a:solidFill>
                            <a:schemeClr val="tx1"/>
                          </a:solidFill>
                          <a:latin typeface="Arial" pitchFamily="34" charset="0"/>
                          <a:ea typeface="+mn-ea"/>
                          <a:cs typeface="Arial" pitchFamily="34" charset="0"/>
                        </a:rPr>
                        <a:t>67200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b" latinLnBrk="0" hangingPunct="1"/>
                      <a:r>
                        <a:rPr lang="en-ZA" sz="1000" kern="1200">
                          <a:solidFill>
                            <a:schemeClr val="tx1"/>
                          </a:solidFill>
                          <a:latin typeface="Arial" pitchFamily="34" charset="0"/>
                          <a:ea typeface="+mn-ea"/>
                          <a:cs typeface="Arial" pitchFamily="34" charset="0"/>
                        </a:rPr>
                        <a:t>38671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b" latinLnBrk="0" hangingPunct="1"/>
                      <a:r>
                        <a:rPr lang="en-ZA" sz="1000" kern="1200" dirty="0">
                          <a:solidFill>
                            <a:schemeClr val="tx1"/>
                          </a:solidFill>
                          <a:latin typeface="Arial" pitchFamily="34" charset="0"/>
                          <a:ea typeface="+mn-ea"/>
                          <a:cs typeface="Arial" pitchFamily="34" charset="0"/>
                        </a:rPr>
                        <a:t>-28529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b" latinLnBrk="0" hangingPunct="1"/>
                      <a:r>
                        <a:rPr lang="en-ZA" sz="1000" kern="1200" dirty="0">
                          <a:solidFill>
                            <a:schemeClr val="tx1"/>
                          </a:solidFill>
                          <a:latin typeface="Arial" pitchFamily="34" charset="0"/>
                          <a:ea typeface="+mn-ea"/>
                          <a:cs typeface="Arial" pitchFamily="34" charset="0"/>
                        </a:rPr>
                        <a:t>67200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b" latinLnBrk="0" hangingPunct="1"/>
                      <a:r>
                        <a:rPr lang="en-US" sz="1000" kern="1200" dirty="0" smtClean="0">
                          <a:solidFill>
                            <a:schemeClr val="tx1"/>
                          </a:solidFill>
                          <a:latin typeface="Arial" pitchFamily="34" charset="0"/>
                          <a:ea typeface="+mn-ea"/>
                          <a:cs typeface="Arial" pitchFamily="34" charset="0"/>
                        </a:rPr>
                        <a:t>16800</a:t>
                      </a:r>
                    </a:p>
                    <a:p>
                      <a:pPr marL="0" algn="ctr" defTabSz="457200" rtl="0" eaLnBrk="1" fontAlgn="b" latinLnBrk="0" hangingPunct="1"/>
                      <a:endParaRPr lang="en-US" sz="1000" kern="1200" dirty="0">
                        <a:solidFill>
                          <a:schemeClr val="tx1"/>
                        </a:solidFill>
                        <a:latin typeface="Arial" pitchFamily="34" charset="0"/>
                        <a:ea typeface="+mn-ea"/>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b" latinLnBrk="0" hangingPunct="1"/>
                      <a:r>
                        <a:rPr lang="en-US" sz="1000" kern="1200" dirty="0" smtClean="0">
                          <a:solidFill>
                            <a:schemeClr val="tx1"/>
                          </a:solidFill>
                          <a:latin typeface="Arial" pitchFamily="34" charset="0"/>
                          <a:ea typeface="+mn-ea"/>
                          <a:cs typeface="Arial" pitchFamily="34" charset="0"/>
                        </a:rPr>
                        <a:t>6697</a:t>
                      </a:r>
                    </a:p>
                    <a:p>
                      <a:pPr marL="0" algn="ctr" defTabSz="457200" rtl="0" eaLnBrk="1" fontAlgn="b" latinLnBrk="0" hangingPunct="1"/>
                      <a:endParaRPr lang="en-US" sz="1000" kern="1200" dirty="0">
                        <a:solidFill>
                          <a:schemeClr val="tx1"/>
                        </a:solidFill>
                        <a:latin typeface="Arial" pitchFamily="34" charset="0"/>
                        <a:ea typeface="+mn-ea"/>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b" latinLnBrk="0" hangingPunct="1"/>
                      <a:r>
                        <a:rPr lang="en-US" sz="1000" kern="1200" dirty="0" smtClean="0">
                          <a:solidFill>
                            <a:srgbClr val="FF0000"/>
                          </a:solidFill>
                          <a:latin typeface="Arial" pitchFamily="34" charset="0"/>
                          <a:ea typeface="+mn-ea"/>
                          <a:cs typeface="Arial" pitchFamily="34" charset="0"/>
                        </a:rPr>
                        <a:t>-10103</a:t>
                      </a:r>
                    </a:p>
                    <a:p>
                      <a:pPr marL="0" algn="ctr" defTabSz="457200" rtl="0" eaLnBrk="1" fontAlgn="b" latinLnBrk="0" hangingPunct="1"/>
                      <a:endParaRPr lang="en-US" sz="1000" kern="1200" dirty="0">
                        <a:solidFill>
                          <a:srgbClr val="FF0000"/>
                        </a:solidFill>
                        <a:latin typeface="Arial" pitchFamily="34" charset="0"/>
                        <a:ea typeface="+mn-ea"/>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b" latinLnBrk="0" hangingPunct="1"/>
                      <a:r>
                        <a:rPr lang="en-US" sz="1000" kern="1200" dirty="0" smtClean="0">
                          <a:solidFill>
                            <a:schemeClr val="tx1"/>
                          </a:solidFill>
                          <a:latin typeface="Arial" pitchFamily="34" charset="0"/>
                          <a:ea typeface="+mn-ea"/>
                          <a:cs typeface="Arial" pitchFamily="34" charset="0"/>
                        </a:rPr>
                        <a:t>1871</a:t>
                      </a:r>
                    </a:p>
                    <a:p>
                      <a:pPr marL="0" algn="ctr" defTabSz="457200" rtl="0" eaLnBrk="1" fontAlgn="b" latinLnBrk="0" hangingPunct="1"/>
                      <a:endParaRPr lang="en-US" sz="1000" kern="1200" dirty="0">
                        <a:solidFill>
                          <a:schemeClr val="tx1"/>
                        </a:solidFill>
                        <a:latin typeface="Arial" pitchFamily="34" charset="0"/>
                        <a:ea typeface="+mn-ea"/>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8"/>
                  </a:ext>
                </a:extLst>
              </a:tr>
              <a:tr h="285271">
                <a:tc>
                  <a:txBody>
                    <a:bodyPr/>
                    <a:lstStyle/>
                    <a:p>
                      <a:pPr algn="l" fontAlgn="b"/>
                      <a:r>
                        <a:rPr lang="en-US" sz="1200" b="1" i="0" u="none" strike="noStrike" dirty="0" smtClean="0">
                          <a:solidFill>
                            <a:srgbClr val="000000"/>
                          </a:solidFill>
                          <a:effectLst/>
                          <a:latin typeface="Arial" pitchFamily="34" charset="0"/>
                          <a:cs typeface="Arial" pitchFamily="34" charset="0"/>
                        </a:rPr>
                        <a:t>Total</a:t>
                      </a:r>
                      <a:endParaRPr lang="en-US" sz="1200" b="1" i="0" u="none" strike="noStrike" dirty="0">
                        <a:solidFill>
                          <a:srgbClr val="000000"/>
                        </a:solidFill>
                        <a:effectLst/>
                        <a:latin typeface="Arial" pitchFamily="34" charset="0"/>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b" latinLnBrk="0" hangingPunct="1"/>
                      <a:r>
                        <a:rPr lang="en-ZA" sz="1000" kern="1200" dirty="0">
                          <a:solidFill>
                            <a:schemeClr val="tx1"/>
                          </a:solidFill>
                          <a:latin typeface="Arial" pitchFamily="34" charset="0"/>
                          <a:ea typeface="+mn-ea"/>
                          <a:cs typeface="Arial" pitchFamily="34" charset="0"/>
                        </a:rPr>
                        <a:t>235200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b" latinLnBrk="0" hangingPunct="1"/>
                      <a:r>
                        <a:rPr lang="en-ZA" sz="1000" kern="1200">
                          <a:solidFill>
                            <a:schemeClr val="tx1"/>
                          </a:solidFill>
                          <a:latin typeface="Arial" pitchFamily="34" charset="0"/>
                          <a:ea typeface="+mn-ea"/>
                          <a:cs typeface="Arial" pitchFamily="34" charset="0"/>
                        </a:rPr>
                        <a:t>246420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b" latinLnBrk="0" hangingPunct="1"/>
                      <a:r>
                        <a:rPr lang="en-ZA" sz="1000" kern="1200" dirty="0">
                          <a:solidFill>
                            <a:schemeClr val="tx1"/>
                          </a:solidFill>
                          <a:latin typeface="Arial" pitchFamily="34" charset="0"/>
                          <a:ea typeface="+mn-ea"/>
                          <a:cs typeface="Arial" pitchFamily="34" charset="0"/>
                        </a:rPr>
                        <a:t>11220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b" latinLnBrk="0" hangingPunct="1"/>
                      <a:r>
                        <a:rPr lang="en-ZA" sz="1000" kern="1200" dirty="0">
                          <a:solidFill>
                            <a:schemeClr val="tx1"/>
                          </a:solidFill>
                          <a:latin typeface="Arial" pitchFamily="34" charset="0"/>
                          <a:ea typeface="+mn-ea"/>
                          <a:cs typeface="Arial" pitchFamily="34" charset="0"/>
                        </a:rPr>
                        <a:t>235200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b" latinLnBrk="0" hangingPunct="1"/>
                      <a:r>
                        <a:rPr lang="en-US" sz="1000" kern="1200" dirty="0" smtClean="0">
                          <a:solidFill>
                            <a:schemeClr val="tx1"/>
                          </a:solidFill>
                          <a:latin typeface="Arial" pitchFamily="34" charset="0"/>
                          <a:ea typeface="+mn-ea"/>
                          <a:cs typeface="Arial" pitchFamily="34" charset="0"/>
                        </a:rPr>
                        <a:t>58800</a:t>
                      </a:r>
                    </a:p>
                    <a:p>
                      <a:pPr marL="0" algn="ctr" defTabSz="457200" rtl="0" eaLnBrk="1" fontAlgn="b" latinLnBrk="0" hangingPunct="1"/>
                      <a:endParaRPr lang="en-US" sz="1000" kern="1200" dirty="0">
                        <a:solidFill>
                          <a:schemeClr val="tx1"/>
                        </a:solidFill>
                        <a:latin typeface="Arial" pitchFamily="34" charset="0"/>
                        <a:ea typeface="+mn-ea"/>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b" latinLnBrk="0" hangingPunct="1"/>
                      <a:r>
                        <a:rPr lang="en-US" sz="1000" kern="1200" dirty="0" smtClean="0">
                          <a:solidFill>
                            <a:schemeClr val="tx1"/>
                          </a:solidFill>
                          <a:latin typeface="Arial" pitchFamily="34" charset="0"/>
                          <a:ea typeface="+mn-ea"/>
                          <a:cs typeface="Arial" pitchFamily="34" charset="0"/>
                        </a:rPr>
                        <a:t>53916</a:t>
                      </a:r>
                    </a:p>
                    <a:p>
                      <a:pPr marL="0" algn="ctr" defTabSz="457200" rtl="0" eaLnBrk="1" fontAlgn="b" latinLnBrk="0" hangingPunct="1"/>
                      <a:endParaRPr lang="en-US" sz="1000" kern="1200" dirty="0">
                        <a:solidFill>
                          <a:schemeClr val="tx1"/>
                        </a:solidFill>
                        <a:latin typeface="Arial" pitchFamily="34" charset="0"/>
                        <a:ea typeface="+mn-ea"/>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b" latinLnBrk="0" hangingPunct="1"/>
                      <a:r>
                        <a:rPr lang="en-US" sz="1000" kern="1200" dirty="0" smtClean="0">
                          <a:solidFill>
                            <a:srgbClr val="FF0000"/>
                          </a:solidFill>
                          <a:latin typeface="Arial" pitchFamily="34" charset="0"/>
                          <a:ea typeface="+mn-ea"/>
                          <a:cs typeface="Arial" pitchFamily="34" charset="0"/>
                        </a:rPr>
                        <a:t>-4884</a:t>
                      </a:r>
                    </a:p>
                    <a:p>
                      <a:pPr marL="0" algn="ctr" defTabSz="457200" rtl="0" eaLnBrk="1" fontAlgn="b" latinLnBrk="0" hangingPunct="1"/>
                      <a:endParaRPr lang="en-US" sz="1000" kern="1200" dirty="0">
                        <a:solidFill>
                          <a:srgbClr val="FF0000"/>
                        </a:solidFill>
                        <a:latin typeface="Arial" pitchFamily="34" charset="0"/>
                        <a:ea typeface="+mn-ea"/>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b" latinLnBrk="0" hangingPunct="1"/>
                      <a:r>
                        <a:rPr lang="en-US" sz="1000" kern="1200" dirty="0" smtClean="0">
                          <a:solidFill>
                            <a:schemeClr val="tx1"/>
                          </a:solidFill>
                          <a:latin typeface="Arial" pitchFamily="34" charset="0"/>
                          <a:ea typeface="+mn-ea"/>
                          <a:cs typeface="Arial" pitchFamily="34" charset="0"/>
                        </a:rPr>
                        <a:t>21123</a:t>
                      </a:r>
                    </a:p>
                    <a:p>
                      <a:pPr marL="0" algn="ctr" defTabSz="457200" rtl="0" eaLnBrk="1" fontAlgn="b" latinLnBrk="0" hangingPunct="1"/>
                      <a:endParaRPr lang="en-US" sz="1000" kern="1200" dirty="0">
                        <a:solidFill>
                          <a:schemeClr val="tx1"/>
                        </a:solidFill>
                        <a:latin typeface="Arial" pitchFamily="34" charset="0"/>
                        <a:ea typeface="+mn-ea"/>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9"/>
                  </a:ext>
                </a:extLst>
              </a:tr>
            </a:tbl>
          </a:graphicData>
        </a:graphic>
      </p:graphicFrame>
      <p:sp>
        <p:nvSpPr>
          <p:cNvPr id="4" name="Slide Number Placeholder 3"/>
          <p:cNvSpPr>
            <a:spLocks noGrp="1"/>
          </p:cNvSpPr>
          <p:nvPr>
            <p:ph type="sldNum" sz="quarter" idx="12"/>
          </p:nvPr>
        </p:nvSpPr>
        <p:spPr>
          <a:xfrm>
            <a:off x="7010400" y="6538912"/>
            <a:ext cx="2133600" cy="365125"/>
          </a:xfrm>
        </p:spPr>
        <p:txBody>
          <a:bodyPr/>
          <a:lstStyle/>
          <a:p>
            <a:fld id="{2538E8B7-8BD9-9F48-9FB6-4E0DFEDB8449}" type="slidenum">
              <a:rPr lang="en-US" b="1" smtClean="0">
                <a:solidFill>
                  <a:prstClr val="black"/>
                </a:solidFill>
              </a:rPr>
              <a:pPr/>
              <a:t>12</a:t>
            </a:fld>
            <a:endParaRPr lang="en-US" b="1" dirty="0">
              <a:solidFill>
                <a:prstClr val="black"/>
              </a:solidFill>
            </a:endParaRPr>
          </a:p>
        </p:txBody>
      </p:sp>
    </p:spTree>
    <p:extLst>
      <p:ext uri="{BB962C8B-B14F-4D97-AF65-F5344CB8AC3E}">
        <p14:creationId xmlns:p14="http://schemas.microsoft.com/office/powerpoint/2010/main" xmlns="" val="29161551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57200" y="152400"/>
            <a:ext cx="8229600" cy="228600"/>
          </a:xfrm>
        </p:spPr>
        <p:txBody>
          <a:bodyPr>
            <a:noAutofit/>
          </a:bodyPr>
          <a:lstStyle/>
          <a:p>
            <a:r>
              <a:rPr lang="en-US" sz="2000" b="1" dirty="0" smtClean="0">
                <a:latin typeface="Arial" panose="020B0604020202020204" pitchFamily="34" charset="0"/>
                <a:cs typeface="Arial" panose="020B0604020202020204" pitchFamily="34" charset="0"/>
              </a:rPr>
              <a:t> APPLICATION VOLUME  PER OFFICE </a:t>
            </a:r>
          </a:p>
        </p:txBody>
      </p:sp>
      <p:graphicFrame>
        <p:nvGraphicFramePr>
          <p:cNvPr id="3" name="Table 2"/>
          <p:cNvGraphicFramePr>
            <a:graphicFrameLocks noGrp="1"/>
          </p:cNvGraphicFramePr>
          <p:nvPr>
            <p:extLst>
              <p:ext uri="{D42A27DB-BD31-4B8C-83A1-F6EECF244321}">
                <p14:modId xmlns:p14="http://schemas.microsoft.com/office/powerpoint/2010/main" xmlns="" val="2873645141"/>
              </p:ext>
            </p:extLst>
          </p:nvPr>
        </p:nvGraphicFramePr>
        <p:xfrm>
          <a:off x="97970" y="520938"/>
          <a:ext cx="8760337" cy="5212320"/>
        </p:xfrm>
        <a:graphic>
          <a:graphicData uri="http://schemas.openxmlformats.org/drawingml/2006/table">
            <a:tbl>
              <a:tblPr/>
              <a:tblGrid>
                <a:gridCol w="1145679">
                  <a:extLst>
                    <a:ext uri="{9D8B030D-6E8A-4147-A177-3AD203B41FA5}">
                      <a16:colId xmlns:a16="http://schemas.microsoft.com/office/drawing/2014/main" xmlns="" val="20000"/>
                    </a:ext>
                  </a:extLst>
                </a:gridCol>
                <a:gridCol w="820454">
                  <a:extLst>
                    <a:ext uri="{9D8B030D-6E8A-4147-A177-3AD203B41FA5}">
                      <a16:colId xmlns:a16="http://schemas.microsoft.com/office/drawing/2014/main" xmlns="" val="20001"/>
                    </a:ext>
                  </a:extLst>
                </a:gridCol>
                <a:gridCol w="1021997">
                  <a:extLst>
                    <a:ext uri="{9D8B030D-6E8A-4147-A177-3AD203B41FA5}">
                      <a16:colId xmlns:a16="http://schemas.microsoft.com/office/drawing/2014/main" xmlns="" val="20002"/>
                    </a:ext>
                  </a:extLst>
                </a:gridCol>
                <a:gridCol w="876300">
                  <a:extLst>
                    <a:ext uri="{9D8B030D-6E8A-4147-A177-3AD203B41FA5}">
                      <a16:colId xmlns:a16="http://schemas.microsoft.com/office/drawing/2014/main" xmlns="" val="20003"/>
                    </a:ext>
                  </a:extLst>
                </a:gridCol>
                <a:gridCol w="857307">
                  <a:extLst>
                    <a:ext uri="{9D8B030D-6E8A-4147-A177-3AD203B41FA5}">
                      <a16:colId xmlns:a16="http://schemas.microsoft.com/office/drawing/2014/main" xmlns="" val="20004"/>
                    </a:ext>
                  </a:extLst>
                </a:gridCol>
                <a:gridCol w="812800">
                  <a:extLst>
                    <a:ext uri="{9D8B030D-6E8A-4147-A177-3AD203B41FA5}">
                      <a16:colId xmlns:a16="http://schemas.microsoft.com/office/drawing/2014/main" xmlns="" val="20005"/>
                    </a:ext>
                  </a:extLst>
                </a:gridCol>
                <a:gridCol w="1193800">
                  <a:extLst>
                    <a:ext uri="{9D8B030D-6E8A-4147-A177-3AD203B41FA5}">
                      <a16:colId xmlns:a16="http://schemas.microsoft.com/office/drawing/2014/main" xmlns="" val="20006"/>
                    </a:ext>
                  </a:extLst>
                </a:gridCol>
                <a:gridCol w="901700">
                  <a:extLst>
                    <a:ext uri="{9D8B030D-6E8A-4147-A177-3AD203B41FA5}">
                      <a16:colId xmlns:a16="http://schemas.microsoft.com/office/drawing/2014/main" xmlns="" val="20007"/>
                    </a:ext>
                  </a:extLst>
                </a:gridCol>
                <a:gridCol w="1130300">
                  <a:extLst>
                    <a:ext uri="{9D8B030D-6E8A-4147-A177-3AD203B41FA5}">
                      <a16:colId xmlns:a16="http://schemas.microsoft.com/office/drawing/2014/main" xmlns="" val="20008"/>
                    </a:ext>
                  </a:extLst>
                </a:gridCol>
              </a:tblGrid>
              <a:tr h="1029102">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Office</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0" fontAlgn="base" latinLnBrk="0" hangingPunct="0">
                        <a:lnSpc>
                          <a:spcPct val="90000"/>
                        </a:lnSpc>
                        <a:spcBef>
                          <a:spcPts val="0"/>
                        </a:spcBef>
                        <a:spcAft>
                          <a:spcPct val="0"/>
                        </a:spcAft>
                        <a:buClr>
                          <a:schemeClr val="bg2"/>
                        </a:buClr>
                        <a:buSzTx/>
                        <a:buFont typeface="Wingdings" pitchFamily="2" charset="2"/>
                        <a:buNone/>
                        <a:tabLst/>
                        <a:defRPr/>
                      </a:pPr>
                      <a:r>
                        <a:rPr kumimoji="0" lang="en-US" sz="1200" b="1" i="0" u="none" strike="noStrike" cap="none" normalizeH="0" baseline="0" dirty="0" smtClean="0">
                          <a:ln>
                            <a:noFill/>
                          </a:ln>
                          <a:solidFill>
                            <a:schemeClr val="tx1"/>
                          </a:solidFill>
                          <a:effectLst/>
                          <a:latin typeface="Arial" pitchFamily="34" charset="0"/>
                          <a:cs typeface="Arial" pitchFamily="34" charset="0"/>
                        </a:rPr>
                        <a:t>Annual Target 2018/19</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0" fontAlgn="base" latinLnBrk="0" hangingPunct="0">
                        <a:lnSpc>
                          <a:spcPct val="90000"/>
                        </a:lnSpc>
                        <a:spcBef>
                          <a:spcPts val="0"/>
                        </a:spcBef>
                        <a:spcAft>
                          <a:spcPct val="0"/>
                        </a:spcAft>
                        <a:buClr>
                          <a:schemeClr val="bg2"/>
                        </a:buClr>
                        <a:buSzTx/>
                        <a:buFont typeface="Wingdings" pitchFamily="2" charset="2"/>
                        <a:buNone/>
                        <a:tabLst/>
                        <a:defRPr/>
                      </a:pPr>
                      <a:r>
                        <a:rPr kumimoji="0" lang="en-US" sz="1200" b="1" i="0" u="none" strike="noStrike" cap="none" normalizeH="0" baseline="0" dirty="0" smtClean="0">
                          <a:ln>
                            <a:noFill/>
                          </a:ln>
                          <a:solidFill>
                            <a:schemeClr val="tx1"/>
                          </a:solidFill>
                          <a:effectLst/>
                          <a:latin typeface="Arial" pitchFamily="34" charset="0"/>
                          <a:cs typeface="Arial" pitchFamily="34" charset="0"/>
                        </a:rPr>
                        <a:t>Annual Performance </a:t>
                      </a:r>
                    </a:p>
                    <a:p>
                      <a:pPr marL="0" marR="0" lvl="0" indent="0" algn="ctr" defTabSz="914400" rtl="0" eaLnBrk="0" fontAlgn="base" latinLnBrk="0" hangingPunct="0">
                        <a:lnSpc>
                          <a:spcPct val="90000"/>
                        </a:lnSpc>
                        <a:spcBef>
                          <a:spcPts val="0"/>
                        </a:spcBef>
                        <a:spcAft>
                          <a:spcPct val="0"/>
                        </a:spcAft>
                        <a:buClr>
                          <a:schemeClr val="bg2"/>
                        </a:buClr>
                        <a:buSzTx/>
                        <a:buFont typeface="Wingdings" pitchFamily="2" charset="2"/>
                        <a:buNone/>
                        <a:tabLst/>
                        <a:defRPr/>
                      </a:pPr>
                      <a:r>
                        <a:rPr kumimoji="0" lang="en-US" sz="1200" b="1" i="0" u="none" strike="noStrike" cap="none" normalizeH="0" baseline="0" dirty="0" smtClean="0">
                          <a:ln>
                            <a:noFill/>
                          </a:ln>
                          <a:solidFill>
                            <a:schemeClr val="tx1"/>
                          </a:solidFill>
                          <a:effectLst/>
                          <a:latin typeface="Arial" pitchFamily="34" charset="0"/>
                          <a:cs typeface="Arial" pitchFamily="34" charset="0"/>
                        </a:rPr>
                        <a:t>2018/19</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0" fontAlgn="base" latinLnBrk="0" hangingPunct="0">
                        <a:lnSpc>
                          <a:spcPct val="90000"/>
                        </a:lnSpc>
                        <a:spcBef>
                          <a:spcPts val="0"/>
                        </a:spcBef>
                        <a:spcAft>
                          <a:spcPct val="0"/>
                        </a:spcAft>
                        <a:buClr>
                          <a:schemeClr val="bg2"/>
                        </a:buClr>
                        <a:buSzTx/>
                        <a:buFont typeface="Wingdings" pitchFamily="2" charset="2"/>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Variance </a:t>
                      </a:r>
                    </a:p>
                    <a:p>
                      <a:pPr marL="0" marR="0" lvl="0" indent="0" algn="ctr" defTabSz="914400" rtl="0" eaLnBrk="0" fontAlgn="base" latinLnBrk="0" hangingPunct="0">
                        <a:lnSpc>
                          <a:spcPct val="90000"/>
                        </a:lnSpc>
                        <a:spcBef>
                          <a:spcPts val="0"/>
                        </a:spcBef>
                        <a:spcAft>
                          <a:spcPct val="0"/>
                        </a:spcAft>
                        <a:buClr>
                          <a:schemeClr val="bg2"/>
                        </a:buClr>
                        <a:buSzTx/>
                        <a:buFont typeface="Wingdings" pitchFamily="2" charset="2"/>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 2018/19</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a:r>
                        <a:rPr lang="en-ZA" sz="1200" b="1" dirty="0" smtClean="0">
                          <a:latin typeface="Arial" panose="020B0604020202020204" pitchFamily="34" charset="0"/>
                          <a:cs typeface="Arial" panose="020B0604020202020204" pitchFamily="34" charset="0"/>
                        </a:rPr>
                        <a:t>Annual Target 2019/20</a:t>
                      </a:r>
                      <a:endParaRPr lang="en-ZA" sz="1200" b="1" dirty="0">
                        <a:latin typeface="Arial" panose="020B0604020202020204" pitchFamily="34" charset="0"/>
                        <a:cs typeface="Arial" panose="020B0604020202020204" pitchFamily="34" charset="0"/>
                      </a:endParaRPr>
                    </a:p>
                  </a:txBody>
                  <a:tcPr marL="91446" marR="91446" marT="45710" marB="4571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a:r>
                        <a:rPr lang="en-ZA" sz="1200" b="1" dirty="0" smtClean="0">
                          <a:latin typeface="Arial" panose="020B0604020202020204" pitchFamily="34" charset="0"/>
                          <a:cs typeface="Arial" panose="020B0604020202020204" pitchFamily="34" charset="0"/>
                        </a:rPr>
                        <a:t>Q1  Target 2019/20</a:t>
                      </a:r>
                      <a:r>
                        <a:rPr lang="en-ZA" sz="1200" b="1" baseline="0" dirty="0" smtClean="0">
                          <a:latin typeface="Arial" panose="020B0604020202020204" pitchFamily="34" charset="0"/>
                          <a:cs typeface="Arial" panose="020B0604020202020204" pitchFamily="34" charset="0"/>
                        </a:rPr>
                        <a:t> </a:t>
                      </a:r>
                      <a:endParaRPr lang="en-ZA" sz="1200" b="1" dirty="0">
                        <a:latin typeface="Arial" panose="020B0604020202020204" pitchFamily="34" charset="0"/>
                        <a:cs typeface="Arial" panose="020B0604020202020204" pitchFamily="34" charset="0"/>
                      </a:endParaRPr>
                    </a:p>
                  </a:txBody>
                  <a:tcPr marL="91446" marR="91446" marT="45710" marB="4571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a:r>
                        <a:rPr lang="en-ZA" sz="1200" b="1" dirty="0" smtClean="0">
                          <a:latin typeface="Arial" panose="020B0604020202020204" pitchFamily="34" charset="0"/>
                          <a:cs typeface="Arial" panose="020B0604020202020204" pitchFamily="34" charset="0"/>
                        </a:rPr>
                        <a:t>Q1</a:t>
                      </a:r>
                      <a:r>
                        <a:rPr lang="en-ZA" sz="1200" b="1" baseline="0" dirty="0" smtClean="0">
                          <a:latin typeface="Arial" panose="020B0604020202020204" pitchFamily="34" charset="0"/>
                          <a:cs typeface="Arial" panose="020B0604020202020204" pitchFamily="34" charset="0"/>
                        </a:rPr>
                        <a:t> Performance </a:t>
                      </a:r>
                      <a:endParaRPr lang="en-ZA" sz="1200" b="1" dirty="0">
                        <a:latin typeface="Arial" panose="020B0604020202020204" pitchFamily="34" charset="0"/>
                        <a:cs typeface="Arial" panose="020B0604020202020204" pitchFamily="34" charset="0"/>
                      </a:endParaRPr>
                    </a:p>
                  </a:txBody>
                  <a:tcPr marL="91446" marR="91446" marT="45710" marB="4571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a:r>
                        <a:rPr lang="en-ZA" sz="1200" b="1" dirty="0" smtClean="0">
                          <a:latin typeface="Arial" panose="020B0604020202020204" pitchFamily="34" charset="0"/>
                          <a:cs typeface="Arial" panose="020B0604020202020204" pitchFamily="34" charset="0"/>
                        </a:rPr>
                        <a:t>Q 1</a:t>
                      </a:r>
                      <a:r>
                        <a:rPr lang="en-ZA" sz="1200" b="1" baseline="0" dirty="0" smtClean="0">
                          <a:latin typeface="Arial" panose="020B0604020202020204" pitchFamily="34" charset="0"/>
                          <a:cs typeface="Arial" panose="020B0604020202020204" pitchFamily="34" charset="0"/>
                        </a:rPr>
                        <a:t> Variance</a:t>
                      </a:r>
                      <a:endParaRPr lang="en-ZA" sz="1200" b="1" dirty="0">
                        <a:latin typeface="Arial" panose="020B0604020202020204" pitchFamily="34" charset="0"/>
                        <a:cs typeface="Arial" panose="020B0604020202020204" pitchFamily="34" charset="0"/>
                      </a:endParaRPr>
                    </a:p>
                  </a:txBody>
                  <a:tcPr marL="91446" marR="91446" marT="45710" marB="4571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a:r>
                        <a:rPr lang="en-ZA" sz="1200" b="1" dirty="0" smtClean="0">
                          <a:latin typeface="Arial" panose="020B0604020202020204" pitchFamily="34" charset="0"/>
                          <a:cs typeface="Arial" panose="020B0604020202020204" pitchFamily="34" charset="0"/>
                        </a:rPr>
                        <a:t>July </a:t>
                      </a:r>
                      <a:r>
                        <a:rPr lang="en-ZA" sz="1200" b="1" baseline="0" dirty="0" smtClean="0">
                          <a:latin typeface="Arial" panose="020B0604020202020204" pitchFamily="34" charset="0"/>
                          <a:cs typeface="Arial" panose="020B0604020202020204" pitchFamily="34" charset="0"/>
                        </a:rPr>
                        <a:t>Performance </a:t>
                      </a:r>
                      <a:endParaRPr lang="en-ZA" sz="1200" b="1" dirty="0">
                        <a:latin typeface="Arial" panose="020B0604020202020204" pitchFamily="34" charset="0"/>
                        <a:cs typeface="Arial" panose="020B0604020202020204" pitchFamily="34" charset="0"/>
                      </a:endParaRPr>
                    </a:p>
                  </a:txBody>
                  <a:tcPr marL="91446" marR="91446" marT="45710" marB="4571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xmlns="" val="10000"/>
                  </a:ext>
                </a:extLst>
              </a:tr>
              <a:tr h="338004">
                <a:tc gridSpan="9">
                  <a:txBody>
                    <a:bodyPr/>
                    <a:lstStyle/>
                    <a:p>
                      <a:pPr algn="ctr" fontAlgn="b"/>
                      <a:r>
                        <a:rPr lang="en-US" sz="1100" b="1" i="0" u="none" strike="noStrike" dirty="0" smtClean="0">
                          <a:solidFill>
                            <a:srgbClr val="000000"/>
                          </a:solidFill>
                          <a:effectLst/>
                          <a:latin typeface="Arial" pitchFamily="34" charset="0"/>
                          <a:cs typeface="Arial" pitchFamily="34" charset="0"/>
                        </a:rPr>
                        <a:t>EKURHULENI</a:t>
                      </a:r>
                      <a:r>
                        <a:rPr lang="en-US" sz="1100" b="1" i="0" u="none" strike="noStrike" baseline="0" dirty="0" smtClean="0">
                          <a:solidFill>
                            <a:srgbClr val="000000"/>
                          </a:solidFill>
                          <a:effectLst/>
                          <a:latin typeface="Arial" pitchFamily="34" charset="0"/>
                          <a:cs typeface="Arial" pitchFamily="34" charset="0"/>
                        </a:rPr>
                        <a:t> METRO </a:t>
                      </a:r>
                      <a:endParaRPr lang="en-US" sz="1100" b="1"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hMerge="1">
                  <a:txBody>
                    <a:bodyPr/>
                    <a:lstStyle/>
                    <a:p>
                      <a:endParaRPr lang="en-US"/>
                    </a:p>
                  </a:txBody>
                  <a:tcPr/>
                </a:tc>
                <a:tc hMerge="1">
                  <a:txBody>
                    <a:bodyPr/>
                    <a:lstStyle/>
                    <a:p>
                      <a:pPr algn="r" fontAlgn="b"/>
                      <a:endParaRPr lang="en-US" sz="11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342822">
                <a:tc>
                  <a:txBody>
                    <a:bodyPr/>
                    <a:lstStyle/>
                    <a:p>
                      <a:pPr marL="0" algn="l" defTabSz="457200" rtl="0" eaLnBrk="1" fontAlgn="b" latinLnBrk="0" hangingPunct="1"/>
                      <a:r>
                        <a:rPr lang="en-ZA" sz="1200" b="0" i="0" u="none" strike="noStrike" kern="1200" dirty="0">
                          <a:solidFill>
                            <a:srgbClr val="000000"/>
                          </a:solidFill>
                          <a:effectLst/>
                          <a:latin typeface="Arial" pitchFamily="34" charset="0"/>
                          <a:ea typeface="+mn-ea"/>
                          <a:cs typeface="Arial" pitchFamily="34" charset="0"/>
                        </a:rPr>
                        <a:t>ALBERTON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b" latinLnBrk="0" hangingPunct="1"/>
                      <a:r>
                        <a:rPr lang="en-ZA" sz="1100" kern="1200" dirty="0">
                          <a:solidFill>
                            <a:schemeClr val="tx1"/>
                          </a:solidFill>
                          <a:latin typeface="Arial" pitchFamily="34" charset="0"/>
                          <a:ea typeface="+mn-ea"/>
                          <a:cs typeface="Arial" pitchFamily="34" charset="0"/>
                        </a:rPr>
                        <a:t>26880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b" latinLnBrk="0" hangingPunct="1"/>
                      <a:r>
                        <a:rPr lang="en-ZA" sz="1100" kern="1200" dirty="0">
                          <a:solidFill>
                            <a:schemeClr val="tx1"/>
                          </a:solidFill>
                          <a:latin typeface="Arial" pitchFamily="34" charset="0"/>
                          <a:ea typeface="+mn-ea"/>
                          <a:cs typeface="Arial" pitchFamily="34" charset="0"/>
                        </a:rPr>
                        <a:t>25160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b" latinLnBrk="0" hangingPunct="1"/>
                      <a:r>
                        <a:rPr lang="en-ZA" sz="1100" kern="1200" dirty="0">
                          <a:solidFill>
                            <a:schemeClr val="tx1"/>
                          </a:solidFill>
                          <a:latin typeface="Arial" pitchFamily="34" charset="0"/>
                          <a:ea typeface="+mn-ea"/>
                          <a:cs typeface="Arial" pitchFamily="34" charset="0"/>
                        </a:rPr>
                        <a:t>-1720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ctr" latinLnBrk="0" hangingPunct="1"/>
                      <a:r>
                        <a:rPr lang="en-ZA" sz="1100" kern="1200" dirty="0">
                          <a:solidFill>
                            <a:schemeClr val="tx1"/>
                          </a:solidFill>
                          <a:latin typeface="Arial" pitchFamily="34" charset="0"/>
                          <a:ea typeface="+mn-ea"/>
                          <a:cs typeface="Arial" pitchFamily="34" charset="0"/>
                        </a:rPr>
                        <a:t>26880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ctr" latinLnBrk="0" hangingPunct="1"/>
                      <a:r>
                        <a:rPr lang="en-ZA" sz="1100" kern="1200" dirty="0">
                          <a:solidFill>
                            <a:schemeClr val="tx1"/>
                          </a:solidFill>
                          <a:latin typeface="Arial" pitchFamily="34" charset="0"/>
                          <a:ea typeface="+mn-ea"/>
                          <a:cs typeface="Arial" pitchFamily="34" charset="0"/>
                        </a:rPr>
                        <a:t>6720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ctr" latinLnBrk="0" hangingPunct="1"/>
                      <a:r>
                        <a:rPr lang="en-ZA" sz="1100" kern="1200" dirty="0">
                          <a:solidFill>
                            <a:schemeClr val="tx1"/>
                          </a:solidFill>
                          <a:latin typeface="Arial" pitchFamily="34" charset="0"/>
                          <a:ea typeface="+mn-ea"/>
                          <a:cs typeface="Arial" pitchFamily="34" charset="0"/>
                        </a:rPr>
                        <a:t>5985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ctr" latinLnBrk="0" hangingPunct="1"/>
                      <a:r>
                        <a:rPr lang="en-ZA" sz="1100" kern="1200" dirty="0">
                          <a:solidFill>
                            <a:srgbClr val="FF0000"/>
                          </a:solidFill>
                          <a:latin typeface="Arial" pitchFamily="34" charset="0"/>
                          <a:ea typeface="+mn-ea"/>
                          <a:cs typeface="Arial" pitchFamily="34" charset="0"/>
                        </a:rPr>
                        <a:t>-735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ctr" latinLnBrk="0" hangingPunct="1"/>
                      <a:r>
                        <a:rPr lang="en-ZA" sz="1100" kern="1200" dirty="0">
                          <a:solidFill>
                            <a:schemeClr val="tx1"/>
                          </a:solidFill>
                          <a:latin typeface="Arial" pitchFamily="34" charset="0"/>
                          <a:ea typeface="+mn-ea"/>
                          <a:cs typeface="Arial" pitchFamily="34" charset="0"/>
                        </a:rPr>
                        <a:t>2272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338004">
                <a:tc>
                  <a:txBody>
                    <a:bodyPr/>
                    <a:lstStyle/>
                    <a:p>
                      <a:pPr marL="0" algn="l" defTabSz="457200" rtl="0" eaLnBrk="1" fontAlgn="b" latinLnBrk="0" hangingPunct="1"/>
                      <a:r>
                        <a:rPr lang="en-ZA" sz="1200" b="0" i="0" u="none" strike="noStrike" kern="1200" dirty="0">
                          <a:solidFill>
                            <a:srgbClr val="000000"/>
                          </a:solidFill>
                          <a:effectLst/>
                          <a:latin typeface="Arial" pitchFamily="34" charset="0"/>
                          <a:ea typeface="+mn-ea"/>
                          <a:cs typeface="Arial" pitchFamily="34" charset="0"/>
                        </a:rPr>
                        <a:t>BENONI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b" latinLnBrk="0" hangingPunct="1"/>
                      <a:r>
                        <a:rPr lang="en-ZA" sz="1100" kern="1200" dirty="0">
                          <a:solidFill>
                            <a:schemeClr val="tx1"/>
                          </a:solidFill>
                          <a:latin typeface="Arial" pitchFamily="34" charset="0"/>
                          <a:ea typeface="+mn-ea"/>
                          <a:cs typeface="Arial" pitchFamily="34" charset="0"/>
                        </a:rPr>
                        <a:t>13440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b" latinLnBrk="0" hangingPunct="1"/>
                      <a:r>
                        <a:rPr lang="en-ZA" sz="1100" kern="1200" dirty="0">
                          <a:solidFill>
                            <a:schemeClr val="tx1"/>
                          </a:solidFill>
                          <a:latin typeface="Arial" pitchFamily="34" charset="0"/>
                          <a:ea typeface="+mn-ea"/>
                          <a:cs typeface="Arial" pitchFamily="34" charset="0"/>
                        </a:rPr>
                        <a:t>20936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b" latinLnBrk="0" hangingPunct="1"/>
                      <a:r>
                        <a:rPr lang="en-ZA" sz="1100" kern="1200">
                          <a:solidFill>
                            <a:schemeClr val="tx1"/>
                          </a:solidFill>
                          <a:latin typeface="Arial" pitchFamily="34" charset="0"/>
                          <a:ea typeface="+mn-ea"/>
                          <a:cs typeface="Arial" pitchFamily="34" charset="0"/>
                        </a:rPr>
                        <a:t>7496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ctr" latinLnBrk="0" hangingPunct="1"/>
                      <a:r>
                        <a:rPr lang="en-ZA" sz="1100" kern="1200">
                          <a:solidFill>
                            <a:schemeClr val="tx1"/>
                          </a:solidFill>
                          <a:latin typeface="Arial" pitchFamily="34" charset="0"/>
                          <a:ea typeface="+mn-ea"/>
                          <a:cs typeface="Arial" pitchFamily="34" charset="0"/>
                        </a:rPr>
                        <a:t>13440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ctr" latinLnBrk="0" hangingPunct="1"/>
                      <a:r>
                        <a:rPr lang="en-ZA" sz="1100" kern="1200">
                          <a:solidFill>
                            <a:schemeClr val="tx1"/>
                          </a:solidFill>
                          <a:latin typeface="Arial" pitchFamily="34" charset="0"/>
                          <a:ea typeface="+mn-ea"/>
                          <a:cs typeface="Arial" pitchFamily="34" charset="0"/>
                        </a:rPr>
                        <a:t>3360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ctr" latinLnBrk="0" hangingPunct="1"/>
                      <a:r>
                        <a:rPr lang="en-ZA" sz="1100" kern="1200">
                          <a:solidFill>
                            <a:schemeClr val="tx1"/>
                          </a:solidFill>
                          <a:latin typeface="Arial" pitchFamily="34" charset="0"/>
                          <a:ea typeface="+mn-ea"/>
                          <a:cs typeface="Arial" pitchFamily="34" charset="0"/>
                        </a:rPr>
                        <a:t>4735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ctr" latinLnBrk="0" hangingPunct="1"/>
                      <a:r>
                        <a:rPr lang="en-ZA" sz="1100" kern="1200">
                          <a:solidFill>
                            <a:schemeClr val="tx1"/>
                          </a:solidFill>
                          <a:latin typeface="Arial" pitchFamily="34" charset="0"/>
                          <a:ea typeface="+mn-ea"/>
                          <a:cs typeface="Arial" pitchFamily="34" charset="0"/>
                        </a:rPr>
                        <a:t>1375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ctr" latinLnBrk="0" hangingPunct="1"/>
                      <a:r>
                        <a:rPr lang="en-ZA" sz="1100" kern="1200">
                          <a:solidFill>
                            <a:schemeClr val="tx1"/>
                          </a:solidFill>
                          <a:latin typeface="Arial" pitchFamily="34" charset="0"/>
                          <a:ea typeface="+mn-ea"/>
                          <a:cs typeface="Arial" pitchFamily="34" charset="0"/>
                        </a:rPr>
                        <a:t>1797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338004">
                <a:tc>
                  <a:txBody>
                    <a:bodyPr/>
                    <a:lstStyle/>
                    <a:p>
                      <a:pPr marL="0" algn="l" defTabSz="457200" rtl="0" eaLnBrk="1" fontAlgn="b" latinLnBrk="0" hangingPunct="1"/>
                      <a:r>
                        <a:rPr lang="en-ZA" sz="1200" b="0" i="0" u="none" strike="noStrike" kern="1200" dirty="0">
                          <a:solidFill>
                            <a:srgbClr val="000000"/>
                          </a:solidFill>
                          <a:effectLst/>
                          <a:latin typeface="Arial" pitchFamily="34" charset="0"/>
                          <a:ea typeface="+mn-ea"/>
                          <a:cs typeface="Arial" pitchFamily="34" charset="0"/>
                        </a:rPr>
                        <a:t>BOKSBURG</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b" latinLnBrk="0" hangingPunct="1"/>
                      <a:r>
                        <a:rPr lang="en-ZA" sz="1100" kern="1200">
                          <a:solidFill>
                            <a:schemeClr val="tx1"/>
                          </a:solidFill>
                          <a:latin typeface="Arial" pitchFamily="34" charset="0"/>
                          <a:ea typeface="+mn-ea"/>
                          <a:cs typeface="Arial" pitchFamily="34" charset="0"/>
                        </a:rPr>
                        <a:t>20160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b" latinLnBrk="0" hangingPunct="1"/>
                      <a:r>
                        <a:rPr lang="en-ZA" sz="1100" kern="1200" dirty="0">
                          <a:solidFill>
                            <a:schemeClr val="tx1"/>
                          </a:solidFill>
                          <a:latin typeface="Arial" pitchFamily="34" charset="0"/>
                          <a:ea typeface="+mn-ea"/>
                          <a:cs typeface="Arial" pitchFamily="34" charset="0"/>
                        </a:rPr>
                        <a:t>17730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b" latinLnBrk="0" hangingPunct="1"/>
                      <a:r>
                        <a:rPr lang="en-ZA" sz="1100" kern="1200" dirty="0">
                          <a:solidFill>
                            <a:schemeClr val="tx1"/>
                          </a:solidFill>
                          <a:latin typeface="Arial" pitchFamily="34" charset="0"/>
                          <a:ea typeface="+mn-ea"/>
                          <a:cs typeface="Arial" pitchFamily="34" charset="0"/>
                        </a:rPr>
                        <a:t>-2430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ctr" latinLnBrk="0" hangingPunct="1"/>
                      <a:r>
                        <a:rPr lang="en-ZA" sz="1100" kern="1200" dirty="0">
                          <a:solidFill>
                            <a:schemeClr val="tx1"/>
                          </a:solidFill>
                          <a:latin typeface="Arial" pitchFamily="34" charset="0"/>
                          <a:ea typeface="+mn-ea"/>
                          <a:cs typeface="Arial" pitchFamily="34" charset="0"/>
                        </a:rPr>
                        <a:t>20160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ctr" latinLnBrk="0" hangingPunct="1"/>
                      <a:r>
                        <a:rPr lang="en-ZA" sz="1100" kern="1200">
                          <a:solidFill>
                            <a:schemeClr val="tx1"/>
                          </a:solidFill>
                          <a:latin typeface="Arial" pitchFamily="34" charset="0"/>
                          <a:ea typeface="+mn-ea"/>
                          <a:cs typeface="Arial" pitchFamily="34" charset="0"/>
                        </a:rPr>
                        <a:t>5040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ctr" latinLnBrk="0" hangingPunct="1"/>
                      <a:r>
                        <a:rPr lang="en-ZA" sz="1100" kern="1200">
                          <a:solidFill>
                            <a:schemeClr val="tx1"/>
                          </a:solidFill>
                          <a:latin typeface="Arial" pitchFamily="34" charset="0"/>
                          <a:ea typeface="+mn-ea"/>
                          <a:cs typeface="Arial" pitchFamily="34" charset="0"/>
                        </a:rPr>
                        <a:t>4066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ctr" latinLnBrk="0" hangingPunct="1"/>
                      <a:r>
                        <a:rPr lang="en-ZA" sz="1100" kern="1200" dirty="0">
                          <a:solidFill>
                            <a:srgbClr val="FF0000"/>
                          </a:solidFill>
                          <a:latin typeface="Arial" pitchFamily="34" charset="0"/>
                          <a:ea typeface="+mn-ea"/>
                          <a:cs typeface="Arial" pitchFamily="34" charset="0"/>
                        </a:rPr>
                        <a:t>-974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ctr" latinLnBrk="0" hangingPunct="1"/>
                      <a:r>
                        <a:rPr lang="en-ZA" sz="1100" kern="1200">
                          <a:solidFill>
                            <a:schemeClr val="tx1"/>
                          </a:solidFill>
                          <a:latin typeface="Arial" pitchFamily="34" charset="0"/>
                          <a:ea typeface="+mn-ea"/>
                          <a:cs typeface="Arial" pitchFamily="34" charset="0"/>
                        </a:rPr>
                        <a:t>1548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338004">
                <a:tc>
                  <a:txBody>
                    <a:bodyPr/>
                    <a:lstStyle/>
                    <a:p>
                      <a:pPr marL="0" algn="l" defTabSz="457200" rtl="0" eaLnBrk="1" fontAlgn="b" latinLnBrk="0" hangingPunct="1"/>
                      <a:r>
                        <a:rPr lang="en-ZA" sz="1200" b="0" i="0" u="none" strike="noStrike" kern="1200" dirty="0">
                          <a:solidFill>
                            <a:srgbClr val="000000"/>
                          </a:solidFill>
                          <a:effectLst/>
                          <a:latin typeface="Arial" pitchFamily="34" charset="0"/>
                          <a:ea typeface="+mn-ea"/>
                          <a:cs typeface="Arial" pitchFamily="34" charset="0"/>
                        </a:rPr>
                        <a:t>BRAKPAN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b" latinLnBrk="0" hangingPunct="1"/>
                      <a:r>
                        <a:rPr lang="en-ZA" sz="1100" kern="1200">
                          <a:solidFill>
                            <a:schemeClr val="tx1"/>
                          </a:solidFill>
                          <a:latin typeface="Arial" pitchFamily="34" charset="0"/>
                          <a:ea typeface="+mn-ea"/>
                          <a:cs typeface="Arial" pitchFamily="34" charset="0"/>
                        </a:rPr>
                        <a:t>13440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b" latinLnBrk="0" hangingPunct="1"/>
                      <a:r>
                        <a:rPr lang="en-ZA" sz="1100" kern="1200">
                          <a:solidFill>
                            <a:schemeClr val="tx1"/>
                          </a:solidFill>
                          <a:latin typeface="Arial" pitchFamily="34" charset="0"/>
                          <a:ea typeface="+mn-ea"/>
                          <a:cs typeface="Arial" pitchFamily="34" charset="0"/>
                        </a:rPr>
                        <a:t>15269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b" latinLnBrk="0" hangingPunct="1"/>
                      <a:r>
                        <a:rPr lang="en-ZA" sz="1100" kern="1200" dirty="0">
                          <a:solidFill>
                            <a:schemeClr val="tx1"/>
                          </a:solidFill>
                          <a:latin typeface="Arial" pitchFamily="34" charset="0"/>
                          <a:ea typeface="+mn-ea"/>
                          <a:cs typeface="Arial" pitchFamily="34" charset="0"/>
                        </a:rPr>
                        <a:t>1829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ctr" latinLnBrk="0" hangingPunct="1"/>
                      <a:r>
                        <a:rPr lang="en-ZA" sz="1100" kern="1200">
                          <a:solidFill>
                            <a:schemeClr val="tx1"/>
                          </a:solidFill>
                          <a:latin typeface="Arial" pitchFamily="34" charset="0"/>
                          <a:ea typeface="+mn-ea"/>
                          <a:cs typeface="Arial" pitchFamily="34" charset="0"/>
                        </a:rPr>
                        <a:t>13440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ctr" latinLnBrk="0" hangingPunct="1"/>
                      <a:r>
                        <a:rPr lang="en-ZA" sz="1100" kern="1200" dirty="0">
                          <a:solidFill>
                            <a:schemeClr val="tx1"/>
                          </a:solidFill>
                          <a:latin typeface="Arial" pitchFamily="34" charset="0"/>
                          <a:ea typeface="+mn-ea"/>
                          <a:cs typeface="Arial" pitchFamily="34" charset="0"/>
                        </a:rPr>
                        <a:t>3360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ctr" latinLnBrk="0" hangingPunct="1"/>
                      <a:r>
                        <a:rPr lang="en-ZA" sz="1100" kern="1200" dirty="0">
                          <a:solidFill>
                            <a:schemeClr val="tx1"/>
                          </a:solidFill>
                          <a:latin typeface="Arial" pitchFamily="34" charset="0"/>
                          <a:ea typeface="+mn-ea"/>
                          <a:cs typeface="Arial" pitchFamily="34" charset="0"/>
                        </a:rPr>
                        <a:t>3198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ctr" latinLnBrk="0" hangingPunct="1"/>
                      <a:r>
                        <a:rPr lang="en-ZA" sz="1100" kern="1200" dirty="0">
                          <a:solidFill>
                            <a:srgbClr val="FF0000"/>
                          </a:solidFill>
                          <a:latin typeface="Arial" pitchFamily="34" charset="0"/>
                          <a:ea typeface="+mn-ea"/>
                          <a:cs typeface="Arial" pitchFamily="34" charset="0"/>
                        </a:rPr>
                        <a:t>-162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ctr" latinLnBrk="0" hangingPunct="1"/>
                      <a:r>
                        <a:rPr lang="en-ZA" sz="1100" kern="1200">
                          <a:solidFill>
                            <a:schemeClr val="tx1"/>
                          </a:solidFill>
                          <a:latin typeface="Arial" pitchFamily="34" charset="0"/>
                          <a:ea typeface="+mn-ea"/>
                          <a:cs typeface="Arial" pitchFamily="34" charset="0"/>
                        </a:rPr>
                        <a:t>1051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338004">
                <a:tc>
                  <a:txBody>
                    <a:bodyPr/>
                    <a:lstStyle/>
                    <a:p>
                      <a:pPr marL="0" algn="l" defTabSz="457200" rtl="0" eaLnBrk="1" fontAlgn="b" latinLnBrk="0" hangingPunct="1"/>
                      <a:r>
                        <a:rPr lang="en-ZA" sz="1200" b="0" i="0" u="none" strike="noStrike" kern="1200" dirty="0">
                          <a:solidFill>
                            <a:srgbClr val="000000"/>
                          </a:solidFill>
                          <a:effectLst/>
                          <a:latin typeface="Arial" pitchFamily="34" charset="0"/>
                          <a:ea typeface="+mn-ea"/>
                          <a:cs typeface="Arial" pitchFamily="34" charset="0"/>
                        </a:rPr>
                        <a:t>EDENVALE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b" latinLnBrk="0" hangingPunct="1"/>
                      <a:r>
                        <a:rPr lang="en-ZA" sz="1100" kern="1200" dirty="0">
                          <a:solidFill>
                            <a:schemeClr val="tx1"/>
                          </a:solidFill>
                          <a:latin typeface="Arial" pitchFamily="34" charset="0"/>
                          <a:ea typeface="+mn-ea"/>
                          <a:cs typeface="Arial" pitchFamily="34" charset="0"/>
                        </a:rPr>
                        <a:t>33600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b" latinLnBrk="0" hangingPunct="1"/>
                      <a:r>
                        <a:rPr lang="en-ZA" sz="1100" kern="1200">
                          <a:solidFill>
                            <a:schemeClr val="tx1"/>
                          </a:solidFill>
                          <a:latin typeface="Arial" pitchFamily="34" charset="0"/>
                          <a:ea typeface="+mn-ea"/>
                          <a:cs typeface="Arial" pitchFamily="34" charset="0"/>
                        </a:rPr>
                        <a:t>34905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b" latinLnBrk="0" hangingPunct="1"/>
                      <a:r>
                        <a:rPr lang="en-ZA" sz="1100" kern="1200" dirty="0">
                          <a:solidFill>
                            <a:schemeClr val="tx1"/>
                          </a:solidFill>
                          <a:latin typeface="Arial" pitchFamily="34" charset="0"/>
                          <a:ea typeface="+mn-ea"/>
                          <a:cs typeface="Arial" pitchFamily="34" charset="0"/>
                        </a:rPr>
                        <a:t>1305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ctr" latinLnBrk="0" hangingPunct="1"/>
                      <a:r>
                        <a:rPr lang="en-ZA" sz="1100" kern="1200">
                          <a:solidFill>
                            <a:schemeClr val="tx1"/>
                          </a:solidFill>
                          <a:latin typeface="Arial" pitchFamily="34" charset="0"/>
                          <a:ea typeface="+mn-ea"/>
                          <a:cs typeface="Arial" pitchFamily="34" charset="0"/>
                        </a:rPr>
                        <a:t>33600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ctr" latinLnBrk="0" hangingPunct="1"/>
                      <a:r>
                        <a:rPr lang="en-ZA" sz="1100" kern="1200">
                          <a:solidFill>
                            <a:schemeClr val="tx1"/>
                          </a:solidFill>
                          <a:latin typeface="Arial" pitchFamily="34" charset="0"/>
                          <a:ea typeface="+mn-ea"/>
                          <a:cs typeface="Arial" pitchFamily="34" charset="0"/>
                        </a:rPr>
                        <a:t>8400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ctr" latinLnBrk="0" hangingPunct="1"/>
                      <a:r>
                        <a:rPr lang="en-ZA" sz="1100" kern="1200" dirty="0">
                          <a:solidFill>
                            <a:schemeClr val="tx1"/>
                          </a:solidFill>
                          <a:latin typeface="Arial" pitchFamily="34" charset="0"/>
                          <a:ea typeface="+mn-ea"/>
                          <a:cs typeface="Arial" pitchFamily="34" charset="0"/>
                        </a:rPr>
                        <a:t>8241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ctr" latinLnBrk="0" hangingPunct="1"/>
                      <a:r>
                        <a:rPr lang="en-ZA" sz="1100" kern="1200" dirty="0">
                          <a:solidFill>
                            <a:srgbClr val="FF0000"/>
                          </a:solidFill>
                          <a:latin typeface="Arial" pitchFamily="34" charset="0"/>
                          <a:ea typeface="+mn-ea"/>
                          <a:cs typeface="Arial" pitchFamily="34" charset="0"/>
                        </a:rPr>
                        <a:t>-159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ctr" latinLnBrk="0" hangingPunct="1"/>
                      <a:r>
                        <a:rPr lang="en-ZA" sz="1100" kern="1200">
                          <a:solidFill>
                            <a:schemeClr val="tx1"/>
                          </a:solidFill>
                          <a:latin typeface="Arial" pitchFamily="34" charset="0"/>
                          <a:ea typeface="+mn-ea"/>
                          <a:cs typeface="Arial" pitchFamily="34" charset="0"/>
                        </a:rPr>
                        <a:t>2616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338004">
                <a:tc>
                  <a:txBody>
                    <a:bodyPr/>
                    <a:lstStyle/>
                    <a:p>
                      <a:pPr marL="0" algn="l" defTabSz="457200" rtl="0" eaLnBrk="1" fontAlgn="b" latinLnBrk="0" hangingPunct="1"/>
                      <a:r>
                        <a:rPr lang="en-ZA" sz="1200" b="0" i="0" u="none" strike="noStrike" kern="1200" dirty="0">
                          <a:solidFill>
                            <a:srgbClr val="000000"/>
                          </a:solidFill>
                          <a:effectLst/>
                          <a:latin typeface="Arial" pitchFamily="34" charset="0"/>
                          <a:ea typeface="+mn-ea"/>
                          <a:cs typeface="Arial" pitchFamily="34" charset="0"/>
                        </a:rPr>
                        <a:t>GERMISTON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b" latinLnBrk="0" hangingPunct="1"/>
                      <a:r>
                        <a:rPr lang="en-ZA" sz="1100" kern="1200">
                          <a:solidFill>
                            <a:schemeClr val="tx1"/>
                          </a:solidFill>
                          <a:latin typeface="Arial" pitchFamily="34" charset="0"/>
                          <a:ea typeface="+mn-ea"/>
                          <a:cs typeface="Arial" pitchFamily="34" charset="0"/>
                        </a:rPr>
                        <a:t>26880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b" latinLnBrk="0" hangingPunct="1"/>
                      <a:r>
                        <a:rPr lang="en-ZA" sz="1100" kern="1200">
                          <a:solidFill>
                            <a:schemeClr val="tx1"/>
                          </a:solidFill>
                          <a:latin typeface="Arial" pitchFamily="34" charset="0"/>
                          <a:ea typeface="+mn-ea"/>
                          <a:cs typeface="Arial" pitchFamily="34" charset="0"/>
                        </a:rPr>
                        <a:t>27012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b" latinLnBrk="0" hangingPunct="1"/>
                      <a:r>
                        <a:rPr lang="en-ZA" sz="1100" kern="1200" dirty="0">
                          <a:solidFill>
                            <a:schemeClr val="tx1"/>
                          </a:solidFill>
                          <a:latin typeface="Arial" pitchFamily="34" charset="0"/>
                          <a:ea typeface="+mn-ea"/>
                          <a:cs typeface="Arial" pitchFamily="34" charset="0"/>
                        </a:rPr>
                        <a:t>132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ctr" latinLnBrk="0" hangingPunct="1"/>
                      <a:r>
                        <a:rPr lang="en-ZA" sz="1100" kern="1200" dirty="0">
                          <a:solidFill>
                            <a:schemeClr val="tx1"/>
                          </a:solidFill>
                          <a:latin typeface="Arial" pitchFamily="34" charset="0"/>
                          <a:ea typeface="+mn-ea"/>
                          <a:cs typeface="Arial" pitchFamily="34" charset="0"/>
                        </a:rPr>
                        <a:t>26880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ctr" latinLnBrk="0" hangingPunct="1"/>
                      <a:r>
                        <a:rPr lang="en-ZA" sz="1100" kern="1200">
                          <a:solidFill>
                            <a:schemeClr val="tx1"/>
                          </a:solidFill>
                          <a:latin typeface="Arial" pitchFamily="34" charset="0"/>
                          <a:ea typeface="+mn-ea"/>
                          <a:cs typeface="Arial" pitchFamily="34" charset="0"/>
                        </a:rPr>
                        <a:t>6720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ctr" latinLnBrk="0" hangingPunct="1"/>
                      <a:r>
                        <a:rPr lang="en-ZA" sz="1100" kern="1200" dirty="0">
                          <a:solidFill>
                            <a:schemeClr val="tx1"/>
                          </a:solidFill>
                          <a:latin typeface="Arial" pitchFamily="34" charset="0"/>
                          <a:ea typeface="+mn-ea"/>
                          <a:cs typeface="Arial" pitchFamily="34" charset="0"/>
                        </a:rPr>
                        <a:t>5024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ctr" latinLnBrk="0" hangingPunct="1"/>
                      <a:r>
                        <a:rPr lang="en-ZA" sz="1100" kern="1200" dirty="0">
                          <a:solidFill>
                            <a:srgbClr val="FF0000"/>
                          </a:solidFill>
                          <a:latin typeface="Arial" pitchFamily="34" charset="0"/>
                          <a:ea typeface="+mn-ea"/>
                          <a:cs typeface="Arial" pitchFamily="34" charset="0"/>
                        </a:rPr>
                        <a:t>-1696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ctr" latinLnBrk="0" hangingPunct="1"/>
                      <a:r>
                        <a:rPr lang="en-ZA" sz="1100" kern="1200">
                          <a:solidFill>
                            <a:schemeClr val="tx1"/>
                          </a:solidFill>
                          <a:latin typeface="Arial" pitchFamily="34" charset="0"/>
                          <a:ea typeface="+mn-ea"/>
                          <a:cs typeface="Arial" pitchFamily="34" charset="0"/>
                        </a:rPr>
                        <a:t>1982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603392">
                <a:tc>
                  <a:txBody>
                    <a:bodyPr/>
                    <a:lstStyle/>
                    <a:p>
                      <a:pPr marL="0" algn="l" defTabSz="457200" rtl="0" eaLnBrk="1" fontAlgn="b" latinLnBrk="0" hangingPunct="1"/>
                      <a:r>
                        <a:rPr lang="en-ZA" sz="1200" b="0" i="0" u="none" strike="noStrike" kern="1200" dirty="0">
                          <a:solidFill>
                            <a:srgbClr val="000000"/>
                          </a:solidFill>
                          <a:effectLst/>
                          <a:latin typeface="Arial" pitchFamily="34" charset="0"/>
                          <a:ea typeface="+mn-ea"/>
                          <a:cs typeface="Arial" pitchFamily="34" charset="0"/>
                        </a:rPr>
                        <a:t>KEMPTON PARK</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b" latinLnBrk="0" hangingPunct="1"/>
                      <a:r>
                        <a:rPr lang="en-ZA" sz="1100" kern="1200">
                          <a:solidFill>
                            <a:schemeClr val="tx1"/>
                          </a:solidFill>
                          <a:latin typeface="Arial" pitchFamily="34" charset="0"/>
                          <a:ea typeface="+mn-ea"/>
                          <a:cs typeface="Arial" pitchFamily="34" charset="0"/>
                        </a:rPr>
                        <a:t>20160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b" latinLnBrk="0" hangingPunct="1"/>
                      <a:r>
                        <a:rPr lang="en-ZA" sz="1100" kern="1200">
                          <a:solidFill>
                            <a:schemeClr val="tx1"/>
                          </a:solidFill>
                          <a:latin typeface="Arial" pitchFamily="34" charset="0"/>
                          <a:ea typeface="+mn-ea"/>
                          <a:cs typeface="Arial" pitchFamily="34" charset="0"/>
                        </a:rPr>
                        <a:t>24750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b" latinLnBrk="0" hangingPunct="1"/>
                      <a:r>
                        <a:rPr lang="en-ZA" sz="1100" kern="1200">
                          <a:solidFill>
                            <a:schemeClr val="tx1"/>
                          </a:solidFill>
                          <a:latin typeface="Arial" pitchFamily="34" charset="0"/>
                          <a:ea typeface="+mn-ea"/>
                          <a:cs typeface="Arial" pitchFamily="34" charset="0"/>
                        </a:rPr>
                        <a:t>4590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ctr" latinLnBrk="0" hangingPunct="1"/>
                      <a:r>
                        <a:rPr lang="en-ZA" sz="1100" kern="1200" dirty="0">
                          <a:solidFill>
                            <a:schemeClr val="tx1"/>
                          </a:solidFill>
                          <a:latin typeface="Arial" pitchFamily="34" charset="0"/>
                          <a:ea typeface="+mn-ea"/>
                          <a:cs typeface="Arial" pitchFamily="34" charset="0"/>
                        </a:rPr>
                        <a:t>20160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ctr" latinLnBrk="0" hangingPunct="1"/>
                      <a:r>
                        <a:rPr lang="en-ZA" sz="1100" kern="1200" dirty="0">
                          <a:solidFill>
                            <a:schemeClr val="tx1"/>
                          </a:solidFill>
                          <a:latin typeface="Arial" pitchFamily="34" charset="0"/>
                          <a:ea typeface="+mn-ea"/>
                          <a:cs typeface="Arial" pitchFamily="34" charset="0"/>
                        </a:rPr>
                        <a:t>5040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ctr" latinLnBrk="0" hangingPunct="1"/>
                      <a:r>
                        <a:rPr lang="en-ZA" sz="1100" kern="1200">
                          <a:solidFill>
                            <a:schemeClr val="tx1"/>
                          </a:solidFill>
                          <a:latin typeface="Arial" pitchFamily="34" charset="0"/>
                          <a:ea typeface="+mn-ea"/>
                          <a:cs typeface="Arial" pitchFamily="34" charset="0"/>
                        </a:rPr>
                        <a:t>5958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ctr" latinLnBrk="0" hangingPunct="1"/>
                      <a:r>
                        <a:rPr lang="en-ZA" sz="1100" kern="1200" dirty="0">
                          <a:solidFill>
                            <a:schemeClr val="tx1"/>
                          </a:solidFill>
                          <a:latin typeface="Arial" pitchFamily="34" charset="0"/>
                          <a:ea typeface="+mn-ea"/>
                          <a:cs typeface="Arial" pitchFamily="34" charset="0"/>
                        </a:rPr>
                        <a:t>918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ctr" latinLnBrk="0" hangingPunct="1"/>
                      <a:r>
                        <a:rPr lang="en-ZA" sz="1100" kern="1200">
                          <a:solidFill>
                            <a:schemeClr val="tx1"/>
                          </a:solidFill>
                          <a:latin typeface="Arial" pitchFamily="34" charset="0"/>
                          <a:ea typeface="+mn-ea"/>
                          <a:cs typeface="Arial" pitchFamily="34" charset="0"/>
                        </a:rPr>
                        <a:t>2230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338004">
                <a:tc>
                  <a:txBody>
                    <a:bodyPr/>
                    <a:lstStyle/>
                    <a:p>
                      <a:pPr marL="0" algn="l" defTabSz="457200" rtl="0" eaLnBrk="1" fontAlgn="b" latinLnBrk="0" hangingPunct="1"/>
                      <a:r>
                        <a:rPr lang="en-ZA" sz="1200" b="0" i="0" u="none" strike="noStrike" kern="1200" dirty="0">
                          <a:solidFill>
                            <a:srgbClr val="000000"/>
                          </a:solidFill>
                          <a:effectLst/>
                          <a:latin typeface="Arial" pitchFamily="34" charset="0"/>
                          <a:ea typeface="+mn-ea"/>
                          <a:cs typeface="Arial" pitchFamily="34" charset="0"/>
                        </a:rPr>
                        <a:t>NIGEL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b" latinLnBrk="0" hangingPunct="1"/>
                      <a:r>
                        <a:rPr lang="en-ZA" sz="1100" kern="1200">
                          <a:solidFill>
                            <a:schemeClr val="tx1"/>
                          </a:solidFill>
                          <a:latin typeface="Arial" pitchFamily="34" charset="0"/>
                          <a:ea typeface="+mn-ea"/>
                          <a:cs typeface="Arial" pitchFamily="34" charset="0"/>
                        </a:rPr>
                        <a:t>13440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b" latinLnBrk="0" hangingPunct="1"/>
                      <a:r>
                        <a:rPr lang="en-ZA" sz="1100" kern="1200">
                          <a:solidFill>
                            <a:schemeClr val="tx1"/>
                          </a:solidFill>
                          <a:latin typeface="Arial" pitchFamily="34" charset="0"/>
                          <a:ea typeface="+mn-ea"/>
                          <a:cs typeface="Arial" pitchFamily="34" charset="0"/>
                        </a:rPr>
                        <a:t>19133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b" latinLnBrk="0" hangingPunct="1"/>
                      <a:r>
                        <a:rPr lang="en-ZA" sz="1100" kern="1200">
                          <a:solidFill>
                            <a:schemeClr val="tx1"/>
                          </a:solidFill>
                          <a:latin typeface="Arial" pitchFamily="34" charset="0"/>
                          <a:ea typeface="+mn-ea"/>
                          <a:cs typeface="Arial" pitchFamily="34" charset="0"/>
                        </a:rPr>
                        <a:t>5693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ctr" latinLnBrk="0" hangingPunct="1"/>
                      <a:r>
                        <a:rPr lang="en-ZA" sz="1100" kern="1200">
                          <a:solidFill>
                            <a:schemeClr val="tx1"/>
                          </a:solidFill>
                          <a:latin typeface="Arial" pitchFamily="34" charset="0"/>
                          <a:ea typeface="+mn-ea"/>
                          <a:cs typeface="Arial" pitchFamily="34" charset="0"/>
                        </a:rPr>
                        <a:t>13440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ctr" latinLnBrk="0" hangingPunct="1"/>
                      <a:r>
                        <a:rPr lang="en-ZA" sz="1100" kern="1200" dirty="0">
                          <a:solidFill>
                            <a:schemeClr val="tx1"/>
                          </a:solidFill>
                          <a:latin typeface="Arial" pitchFamily="34" charset="0"/>
                          <a:ea typeface="+mn-ea"/>
                          <a:cs typeface="Arial" pitchFamily="34" charset="0"/>
                        </a:rPr>
                        <a:t>3360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ctr" latinLnBrk="0" hangingPunct="1"/>
                      <a:r>
                        <a:rPr lang="en-ZA" sz="1100" kern="1200">
                          <a:solidFill>
                            <a:schemeClr val="tx1"/>
                          </a:solidFill>
                          <a:latin typeface="Arial" pitchFamily="34" charset="0"/>
                          <a:ea typeface="+mn-ea"/>
                          <a:cs typeface="Arial" pitchFamily="34" charset="0"/>
                        </a:rPr>
                        <a:t>4410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ctr" latinLnBrk="0" hangingPunct="1"/>
                      <a:r>
                        <a:rPr lang="en-ZA" sz="1100" kern="1200">
                          <a:solidFill>
                            <a:schemeClr val="tx1"/>
                          </a:solidFill>
                          <a:latin typeface="Arial" pitchFamily="34" charset="0"/>
                          <a:ea typeface="+mn-ea"/>
                          <a:cs typeface="Arial" pitchFamily="34" charset="0"/>
                        </a:rPr>
                        <a:t>1050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ctr" latinLnBrk="0" hangingPunct="1"/>
                      <a:r>
                        <a:rPr lang="en-ZA" sz="1100" kern="1200" dirty="0">
                          <a:solidFill>
                            <a:schemeClr val="tx1"/>
                          </a:solidFill>
                          <a:latin typeface="Arial" pitchFamily="34" charset="0"/>
                          <a:ea typeface="+mn-ea"/>
                          <a:cs typeface="Arial" pitchFamily="34" charset="0"/>
                        </a:rPr>
                        <a:t>1450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r h="435488">
                <a:tc>
                  <a:txBody>
                    <a:bodyPr/>
                    <a:lstStyle/>
                    <a:p>
                      <a:pPr marL="0" algn="l" defTabSz="457200" rtl="0" eaLnBrk="1" fontAlgn="b" latinLnBrk="0" hangingPunct="1"/>
                      <a:r>
                        <a:rPr lang="en-ZA" sz="1200" b="0" i="0" u="none" strike="noStrike" kern="1200" dirty="0">
                          <a:solidFill>
                            <a:srgbClr val="000000"/>
                          </a:solidFill>
                          <a:effectLst/>
                          <a:latin typeface="Arial" pitchFamily="34" charset="0"/>
                          <a:ea typeface="+mn-ea"/>
                          <a:cs typeface="Arial" pitchFamily="34" charset="0"/>
                        </a:rPr>
                        <a:t>SPRINGS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b" latinLnBrk="0" hangingPunct="1"/>
                      <a:r>
                        <a:rPr lang="en-ZA" sz="1100" kern="1200">
                          <a:solidFill>
                            <a:schemeClr val="tx1"/>
                          </a:solidFill>
                          <a:latin typeface="Arial" pitchFamily="34" charset="0"/>
                          <a:ea typeface="+mn-ea"/>
                          <a:cs typeface="Arial" pitchFamily="34" charset="0"/>
                        </a:rPr>
                        <a:t>20160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b" latinLnBrk="0" hangingPunct="1"/>
                      <a:r>
                        <a:rPr lang="en-ZA" sz="1100" kern="1200">
                          <a:solidFill>
                            <a:schemeClr val="tx1"/>
                          </a:solidFill>
                          <a:latin typeface="Arial" pitchFamily="34" charset="0"/>
                          <a:ea typeface="+mn-ea"/>
                          <a:cs typeface="Arial" pitchFamily="34" charset="0"/>
                        </a:rPr>
                        <a:t>25938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b" latinLnBrk="0" hangingPunct="1"/>
                      <a:r>
                        <a:rPr lang="en-ZA" sz="1100" kern="1200">
                          <a:solidFill>
                            <a:schemeClr val="tx1"/>
                          </a:solidFill>
                          <a:latin typeface="Arial" pitchFamily="34" charset="0"/>
                          <a:ea typeface="+mn-ea"/>
                          <a:cs typeface="Arial" pitchFamily="34" charset="0"/>
                        </a:rPr>
                        <a:t>5778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ctr" latinLnBrk="0" hangingPunct="1"/>
                      <a:r>
                        <a:rPr lang="en-ZA" sz="1100" kern="1200" dirty="0">
                          <a:solidFill>
                            <a:schemeClr val="tx1"/>
                          </a:solidFill>
                          <a:latin typeface="Arial" pitchFamily="34" charset="0"/>
                          <a:ea typeface="+mn-ea"/>
                          <a:cs typeface="Arial" pitchFamily="34" charset="0"/>
                        </a:rPr>
                        <a:t>20160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ctr" latinLnBrk="0" hangingPunct="1"/>
                      <a:r>
                        <a:rPr lang="en-ZA" sz="1100" kern="1200" dirty="0">
                          <a:solidFill>
                            <a:schemeClr val="tx1"/>
                          </a:solidFill>
                          <a:latin typeface="Arial" pitchFamily="34" charset="0"/>
                          <a:ea typeface="+mn-ea"/>
                          <a:cs typeface="Arial" pitchFamily="34" charset="0"/>
                        </a:rPr>
                        <a:t>5040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ctr" latinLnBrk="0" hangingPunct="1"/>
                      <a:r>
                        <a:rPr lang="en-ZA" sz="1100" kern="1200" dirty="0">
                          <a:solidFill>
                            <a:schemeClr val="tx1"/>
                          </a:solidFill>
                          <a:latin typeface="Arial" pitchFamily="34" charset="0"/>
                          <a:ea typeface="+mn-ea"/>
                          <a:cs typeface="Arial" pitchFamily="34" charset="0"/>
                        </a:rPr>
                        <a:t>5433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ctr" latinLnBrk="0" hangingPunct="1"/>
                      <a:r>
                        <a:rPr lang="en-ZA" sz="1100" kern="1200" dirty="0">
                          <a:solidFill>
                            <a:schemeClr val="tx1"/>
                          </a:solidFill>
                          <a:latin typeface="Arial" pitchFamily="34" charset="0"/>
                          <a:ea typeface="+mn-ea"/>
                          <a:cs typeface="Arial" pitchFamily="34" charset="0"/>
                        </a:rPr>
                        <a:t>393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ctr" latinLnBrk="0" hangingPunct="1"/>
                      <a:r>
                        <a:rPr lang="en-ZA" sz="1100" kern="1200" dirty="0">
                          <a:solidFill>
                            <a:schemeClr val="tx1"/>
                          </a:solidFill>
                          <a:latin typeface="Arial" pitchFamily="34" charset="0"/>
                          <a:ea typeface="+mn-ea"/>
                          <a:cs typeface="Arial" pitchFamily="34" charset="0"/>
                        </a:rPr>
                        <a:t>2046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0"/>
                  </a:ext>
                </a:extLst>
              </a:tr>
              <a:tr h="435488">
                <a:tc>
                  <a:txBody>
                    <a:bodyPr/>
                    <a:lstStyle/>
                    <a:p>
                      <a:pPr algn="l" fontAlgn="b"/>
                      <a:r>
                        <a:rPr lang="en-US" sz="1200" b="1" i="0" u="none" strike="noStrike" dirty="0" smtClean="0">
                          <a:solidFill>
                            <a:srgbClr val="000000"/>
                          </a:solidFill>
                          <a:effectLst/>
                          <a:latin typeface="Arial" pitchFamily="34" charset="0"/>
                          <a:cs typeface="Arial" pitchFamily="34" charset="0"/>
                        </a:rPr>
                        <a:t>Total</a:t>
                      </a:r>
                      <a:endParaRPr lang="en-US" sz="1200" b="1"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b" latinLnBrk="0" hangingPunct="1"/>
                      <a:r>
                        <a:rPr lang="en-ZA" sz="1100" kern="1200" dirty="0">
                          <a:solidFill>
                            <a:schemeClr val="tx1"/>
                          </a:solidFill>
                          <a:latin typeface="Arial" pitchFamily="34" charset="0"/>
                          <a:ea typeface="+mn-ea"/>
                          <a:cs typeface="Arial" pitchFamily="34" charset="0"/>
                        </a:rPr>
                        <a:t>188160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b" latinLnBrk="0" hangingPunct="1"/>
                      <a:r>
                        <a:rPr lang="en-ZA" sz="1100" kern="1200" dirty="0">
                          <a:solidFill>
                            <a:schemeClr val="tx1"/>
                          </a:solidFill>
                          <a:latin typeface="Arial" pitchFamily="34" charset="0"/>
                          <a:ea typeface="+mn-ea"/>
                          <a:cs typeface="Arial" pitchFamily="34" charset="0"/>
                        </a:rPr>
                        <a:t>210833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b" latinLnBrk="0" hangingPunct="1"/>
                      <a:r>
                        <a:rPr lang="en-ZA" sz="1100" kern="1200" dirty="0">
                          <a:solidFill>
                            <a:schemeClr val="tx1"/>
                          </a:solidFill>
                          <a:latin typeface="Arial" pitchFamily="34" charset="0"/>
                          <a:ea typeface="+mn-ea"/>
                          <a:cs typeface="Arial" pitchFamily="34" charset="0"/>
                        </a:rPr>
                        <a:t>22673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ctr" latinLnBrk="0" hangingPunct="1"/>
                      <a:r>
                        <a:rPr lang="en-ZA" sz="1100" kern="1200" dirty="0">
                          <a:solidFill>
                            <a:schemeClr val="tx1"/>
                          </a:solidFill>
                          <a:latin typeface="Arial" pitchFamily="34" charset="0"/>
                          <a:ea typeface="+mn-ea"/>
                          <a:cs typeface="Arial" pitchFamily="34" charset="0"/>
                        </a:rPr>
                        <a:t>188160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ctr" latinLnBrk="0" hangingPunct="1"/>
                      <a:r>
                        <a:rPr lang="en-ZA" sz="1100" kern="1200" dirty="0">
                          <a:solidFill>
                            <a:schemeClr val="tx1"/>
                          </a:solidFill>
                          <a:latin typeface="Arial" pitchFamily="34" charset="0"/>
                          <a:ea typeface="+mn-ea"/>
                          <a:cs typeface="Arial" pitchFamily="34" charset="0"/>
                        </a:rPr>
                        <a:t>47040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ctr" latinLnBrk="0" hangingPunct="1"/>
                      <a:r>
                        <a:rPr lang="en-ZA" sz="1100" kern="1200" dirty="0">
                          <a:solidFill>
                            <a:schemeClr val="tx1"/>
                          </a:solidFill>
                          <a:latin typeface="Arial" pitchFamily="34" charset="0"/>
                          <a:ea typeface="+mn-ea"/>
                          <a:cs typeface="Arial" pitchFamily="34" charset="0"/>
                        </a:rPr>
                        <a:t>47050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ctr" latinLnBrk="0" hangingPunct="1"/>
                      <a:r>
                        <a:rPr lang="en-ZA" sz="1100" kern="1200" dirty="0">
                          <a:solidFill>
                            <a:schemeClr val="tx1"/>
                          </a:solidFill>
                          <a:latin typeface="Arial" pitchFamily="34" charset="0"/>
                          <a:ea typeface="+mn-ea"/>
                          <a:cs typeface="Arial" pitchFamily="34" charset="0"/>
                        </a:rPr>
                        <a:t>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fontAlgn="ctr" latinLnBrk="0" hangingPunct="1"/>
                      <a:r>
                        <a:rPr lang="en-ZA" sz="1100" kern="1200" dirty="0">
                          <a:solidFill>
                            <a:schemeClr val="tx1"/>
                          </a:solidFill>
                          <a:latin typeface="Arial" pitchFamily="34" charset="0"/>
                          <a:ea typeface="+mn-ea"/>
                          <a:cs typeface="Arial" pitchFamily="34" charset="0"/>
                        </a:rPr>
                        <a:t>16992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1"/>
                  </a:ext>
                </a:extLst>
              </a:tr>
            </a:tbl>
          </a:graphicData>
        </a:graphic>
      </p:graphicFrame>
      <p:sp>
        <p:nvSpPr>
          <p:cNvPr id="4" name="Slide Number Placeholder 3"/>
          <p:cNvSpPr>
            <a:spLocks noGrp="1"/>
          </p:cNvSpPr>
          <p:nvPr>
            <p:ph type="sldNum" sz="quarter" idx="12"/>
          </p:nvPr>
        </p:nvSpPr>
        <p:spPr>
          <a:xfrm>
            <a:off x="7010400" y="6511925"/>
            <a:ext cx="2133600" cy="365125"/>
          </a:xfrm>
        </p:spPr>
        <p:txBody>
          <a:bodyPr/>
          <a:lstStyle/>
          <a:p>
            <a:fld id="{2538E8B7-8BD9-9F48-9FB6-4E0DFEDB8449}" type="slidenum">
              <a:rPr lang="en-US" b="1" smtClean="0">
                <a:solidFill>
                  <a:prstClr val="black"/>
                </a:solidFill>
              </a:rPr>
              <a:pPr/>
              <a:t>13</a:t>
            </a:fld>
            <a:endParaRPr lang="en-US" b="1" dirty="0">
              <a:solidFill>
                <a:prstClr val="black"/>
              </a:solidFill>
            </a:endParaRPr>
          </a:p>
        </p:txBody>
      </p:sp>
    </p:spTree>
    <p:extLst>
      <p:ext uri="{BB962C8B-B14F-4D97-AF65-F5344CB8AC3E}">
        <p14:creationId xmlns:p14="http://schemas.microsoft.com/office/powerpoint/2010/main" xmlns="" val="37311856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57200" y="152400"/>
            <a:ext cx="8229600" cy="228600"/>
          </a:xfrm>
        </p:spPr>
        <p:txBody>
          <a:bodyPr>
            <a:noAutofit/>
          </a:bodyPr>
          <a:lstStyle/>
          <a:p>
            <a:r>
              <a:rPr lang="en-US" sz="2000" b="1" dirty="0" smtClean="0">
                <a:latin typeface="Arial" panose="020B0604020202020204" pitchFamily="34" charset="0"/>
                <a:cs typeface="Arial" panose="020B0604020202020204" pitchFamily="34" charset="0"/>
              </a:rPr>
              <a:t> APPLICATION VOLUME  PER OFFICE </a:t>
            </a:r>
          </a:p>
        </p:txBody>
      </p:sp>
      <p:graphicFrame>
        <p:nvGraphicFramePr>
          <p:cNvPr id="3" name="Table 2"/>
          <p:cNvGraphicFramePr>
            <a:graphicFrameLocks noGrp="1"/>
          </p:cNvGraphicFramePr>
          <p:nvPr>
            <p:extLst>
              <p:ext uri="{D42A27DB-BD31-4B8C-83A1-F6EECF244321}">
                <p14:modId xmlns:p14="http://schemas.microsoft.com/office/powerpoint/2010/main" xmlns="" val="3059919870"/>
              </p:ext>
            </p:extLst>
          </p:nvPr>
        </p:nvGraphicFramePr>
        <p:xfrm>
          <a:off x="97970" y="520938"/>
          <a:ext cx="8760337" cy="5284326"/>
        </p:xfrm>
        <a:graphic>
          <a:graphicData uri="http://schemas.openxmlformats.org/drawingml/2006/table">
            <a:tbl>
              <a:tblPr/>
              <a:tblGrid>
                <a:gridCol w="1145679">
                  <a:extLst>
                    <a:ext uri="{9D8B030D-6E8A-4147-A177-3AD203B41FA5}">
                      <a16:colId xmlns:a16="http://schemas.microsoft.com/office/drawing/2014/main" xmlns="" val="20000"/>
                    </a:ext>
                  </a:extLst>
                </a:gridCol>
                <a:gridCol w="820454">
                  <a:extLst>
                    <a:ext uri="{9D8B030D-6E8A-4147-A177-3AD203B41FA5}">
                      <a16:colId xmlns:a16="http://schemas.microsoft.com/office/drawing/2014/main" xmlns="" val="20001"/>
                    </a:ext>
                  </a:extLst>
                </a:gridCol>
                <a:gridCol w="1021997">
                  <a:extLst>
                    <a:ext uri="{9D8B030D-6E8A-4147-A177-3AD203B41FA5}">
                      <a16:colId xmlns:a16="http://schemas.microsoft.com/office/drawing/2014/main" xmlns="" val="20002"/>
                    </a:ext>
                  </a:extLst>
                </a:gridCol>
                <a:gridCol w="876300">
                  <a:extLst>
                    <a:ext uri="{9D8B030D-6E8A-4147-A177-3AD203B41FA5}">
                      <a16:colId xmlns:a16="http://schemas.microsoft.com/office/drawing/2014/main" xmlns="" val="20003"/>
                    </a:ext>
                  </a:extLst>
                </a:gridCol>
                <a:gridCol w="857307">
                  <a:extLst>
                    <a:ext uri="{9D8B030D-6E8A-4147-A177-3AD203B41FA5}">
                      <a16:colId xmlns:a16="http://schemas.microsoft.com/office/drawing/2014/main" xmlns="" val="20004"/>
                    </a:ext>
                  </a:extLst>
                </a:gridCol>
                <a:gridCol w="812800">
                  <a:extLst>
                    <a:ext uri="{9D8B030D-6E8A-4147-A177-3AD203B41FA5}">
                      <a16:colId xmlns:a16="http://schemas.microsoft.com/office/drawing/2014/main" xmlns="" val="20005"/>
                    </a:ext>
                  </a:extLst>
                </a:gridCol>
                <a:gridCol w="1193800">
                  <a:extLst>
                    <a:ext uri="{9D8B030D-6E8A-4147-A177-3AD203B41FA5}">
                      <a16:colId xmlns:a16="http://schemas.microsoft.com/office/drawing/2014/main" xmlns="" val="20006"/>
                    </a:ext>
                  </a:extLst>
                </a:gridCol>
                <a:gridCol w="901700">
                  <a:extLst>
                    <a:ext uri="{9D8B030D-6E8A-4147-A177-3AD203B41FA5}">
                      <a16:colId xmlns:a16="http://schemas.microsoft.com/office/drawing/2014/main" xmlns="" val="20007"/>
                    </a:ext>
                  </a:extLst>
                </a:gridCol>
                <a:gridCol w="1130300">
                  <a:extLst>
                    <a:ext uri="{9D8B030D-6E8A-4147-A177-3AD203B41FA5}">
                      <a16:colId xmlns:a16="http://schemas.microsoft.com/office/drawing/2014/main" xmlns="" val="20008"/>
                    </a:ext>
                  </a:extLst>
                </a:gridCol>
              </a:tblGrid>
              <a:tr h="1017573">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Office</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0" fontAlgn="base" latinLnBrk="0" hangingPunct="0">
                        <a:lnSpc>
                          <a:spcPct val="90000"/>
                        </a:lnSpc>
                        <a:spcBef>
                          <a:spcPts val="0"/>
                        </a:spcBef>
                        <a:spcAft>
                          <a:spcPct val="0"/>
                        </a:spcAft>
                        <a:buClr>
                          <a:schemeClr val="bg2"/>
                        </a:buClr>
                        <a:buSzTx/>
                        <a:buFont typeface="Wingdings" pitchFamily="2" charset="2"/>
                        <a:buNone/>
                        <a:tabLst/>
                        <a:defRPr/>
                      </a:pPr>
                      <a:r>
                        <a:rPr kumimoji="0" lang="en-US" sz="1200" b="1" i="0" u="none" strike="noStrike" cap="none" normalizeH="0" baseline="0" dirty="0" smtClean="0">
                          <a:ln>
                            <a:noFill/>
                          </a:ln>
                          <a:solidFill>
                            <a:schemeClr val="tx1"/>
                          </a:solidFill>
                          <a:effectLst/>
                          <a:latin typeface="Arial" pitchFamily="34" charset="0"/>
                          <a:cs typeface="Arial" pitchFamily="34" charset="0"/>
                        </a:rPr>
                        <a:t>Annual Target 2018/19</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0" fontAlgn="base" latinLnBrk="0" hangingPunct="0">
                        <a:lnSpc>
                          <a:spcPct val="90000"/>
                        </a:lnSpc>
                        <a:spcBef>
                          <a:spcPts val="0"/>
                        </a:spcBef>
                        <a:spcAft>
                          <a:spcPct val="0"/>
                        </a:spcAft>
                        <a:buClr>
                          <a:schemeClr val="bg2"/>
                        </a:buClr>
                        <a:buSzTx/>
                        <a:buFont typeface="Wingdings" pitchFamily="2" charset="2"/>
                        <a:buNone/>
                        <a:tabLst/>
                        <a:defRPr/>
                      </a:pPr>
                      <a:r>
                        <a:rPr kumimoji="0" lang="en-US" sz="1200" b="1" i="0" u="none" strike="noStrike" cap="none" normalizeH="0" baseline="0" dirty="0" smtClean="0">
                          <a:ln>
                            <a:noFill/>
                          </a:ln>
                          <a:solidFill>
                            <a:schemeClr val="tx1"/>
                          </a:solidFill>
                          <a:effectLst/>
                          <a:latin typeface="Arial" pitchFamily="34" charset="0"/>
                          <a:cs typeface="Arial" pitchFamily="34" charset="0"/>
                        </a:rPr>
                        <a:t>Annual Performance </a:t>
                      </a:r>
                    </a:p>
                    <a:p>
                      <a:pPr marL="0" marR="0" lvl="0" indent="0" algn="ctr" defTabSz="914400" rtl="0" eaLnBrk="0" fontAlgn="base" latinLnBrk="0" hangingPunct="0">
                        <a:lnSpc>
                          <a:spcPct val="90000"/>
                        </a:lnSpc>
                        <a:spcBef>
                          <a:spcPts val="0"/>
                        </a:spcBef>
                        <a:spcAft>
                          <a:spcPct val="0"/>
                        </a:spcAft>
                        <a:buClr>
                          <a:schemeClr val="bg2"/>
                        </a:buClr>
                        <a:buSzTx/>
                        <a:buFont typeface="Wingdings" pitchFamily="2" charset="2"/>
                        <a:buNone/>
                        <a:tabLst/>
                        <a:defRPr/>
                      </a:pPr>
                      <a:r>
                        <a:rPr kumimoji="0" lang="en-US" sz="1200" b="1" i="0" u="none" strike="noStrike" cap="none" normalizeH="0" baseline="0" dirty="0" smtClean="0">
                          <a:ln>
                            <a:noFill/>
                          </a:ln>
                          <a:solidFill>
                            <a:schemeClr val="tx1"/>
                          </a:solidFill>
                          <a:effectLst/>
                          <a:latin typeface="Arial" pitchFamily="34" charset="0"/>
                          <a:cs typeface="Arial" pitchFamily="34" charset="0"/>
                        </a:rPr>
                        <a:t>2018/19</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0" fontAlgn="base" latinLnBrk="0" hangingPunct="0">
                        <a:lnSpc>
                          <a:spcPct val="90000"/>
                        </a:lnSpc>
                        <a:spcBef>
                          <a:spcPts val="0"/>
                        </a:spcBef>
                        <a:spcAft>
                          <a:spcPct val="0"/>
                        </a:spcAft>
                        <a:buClr>
                          <a:schemeClr val="bg2"/>
                        </a:buClr>
                        <a:buSzTx/>
                        <a:buFont typeface="Wingdings" pitchFamily="2" charset="2"/>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Variance </a:t>
                      </a:r>
                    </a:p>
                    <a:p>
                      <a:pPr marL="0" marR="0" lvl="0" indent="0" algn="ctr" defTabSz="914400" rtl="0" eaLnBrk="0" fontAlgn="base" latinLnBrk="0" hangingPunct="0">
                        <a:lnSpc>
                          <a:spcPct val="90000"/>
                        </a:lnSpc>
                        <a:spcBef>
                          <a:spcPts val="0"/>
                        </a:spcBef>
                        <a:spcAft>
                          <a:spcPct val="0"/>
                        </a:spcAft>
                        <a:buClr>
                          <a:schemeClr val="bg2"/>
                        </a:buClr>
                        <a:buSzTx/>
                        <a:buFont typeface="Wingdings" pitchFamily="2" charset="2"/>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 2018/19</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a:r>
                        <a:rPr lang="en-ZA" sz="1200" b="1" dirty="0" smtClean="0">
                          <a:latin typeface="Arial" panose="020B0604020202020204" pitchFamily="34" charset="0"/>
                          <a:cs typeface="Arial" panose="020B0604020202020204" pitchFamily="34" charset="0"/>
                        </a:rPr>
                        <a:t>Annual Target 2019/20</a:t>
                      </a:r>
                      <a:endParaRPr lang="en-ZA" sz="1200" b="1" dirty="0">
                        <a:latin typeface="Arial" panose="020B0604020202020204" pitchFamily="34" charset="0"/>
                        <a:cs typeface="Arial" panose="020B0604020202020204" pitchFamily="34" charset="0"/>
                      </a:endParaRPr>
                    </a:p>
                  </a:txBody>
                  <a:tcPr marL="91446" marR="91446" marT="45710" marB="4571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a:r>
                        <a:rPr lang="en-ZA" sz="1200" b="1" dirty="0" smtClean="0">
                          <a:latin typeface="Arial" panose="020B0604020202020204" pitchFamily="34" charset="0"/>
                          <a:cs typeface="Arial" panose="020B0604020202020204" pitchFamily="34" charset="0"/>
                        </a:rPr>
                        <a:t>Q1  Target 2019/20</a:t>
                      </a:r>
                      <a:r>
                        <a:rPr lang="en-ZA" sz="1200" b="1" baseline="0" dirty="0" smtClean="0">
                          <a:latin typeface="Arial" panose="020B0604020202020204" pitchFamily="34" charset="0"/>
                          <a:cs typeface="Arial" panose="020B0604020202020204" pitchFamily="34" charset="0"/>
                        </a:rPr>
                        <a:t> </a:t>
                      </a:r>
                      <a:endParaRPr lang="en-ZA" sz="1200" b="1" dirty="0">
                        <a:latin typeface="Arial" panose="020B0604020202020204" pitchFamily="34" charset="0"/>
                        <a:cs typeface="Arial" panose="020B0604020202020204" pitchFamily="34" charset="0"/>
                      </a:endParaRPr>
                    </a:p>
                  </a:txBody>
                  <a:tcPr marL="91446" marR="91446" marT="45710" marB="4571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a:r>
                        <a:rPr lang="en-ZA" sz="1200" b="1" dirty="0" smtClean="0">
                          <a:latin typeface="Arial" panose="020B0604020202020204" pitchFamily="34" charset="0"/>
                          <a:cs typeface="Arial" panose="020B0604020202020204" pitchFamily="34" charset="0"/>
                        </a:rPr>
                        <a:t>Q1</a:t>
                      </a:r>
                      <a:r>
                        <a:rPr lang="en-ZA" sz="1200" b="1" baseline="0" dirty="0" smtClean="0">
                          <a:latin typeface="Arial" panose="020B0604020202020204" pitchFamily="34" charset="0"/>
                          <a:cs typeface="Arial" panose="020B0604020202020204" pitchFamily="34" charset="0"/>
                        </a:rPr>
                        <a:t> Performance </a:t>
                      </a:r>
                      <a:endParaRPr lang="en-ZA" sz="1200" b="1" dirty="0">
                        <a:latin typeface="Arial" panose="020B0604020202020204" pitchFamily="34" charset="0"/>
                        <a:cs typeface="Arial" panose="020B0604020202020204" pitchFamily="34" charset="0"/>
                      </a:endParaRPr>
                    </a:p>
                  </a:txBody>
                  <a:tcPr marL="91446" marR="91446" marT="45710" marB="4571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a:r>
                        <a:rPr lang="en-ZA" sz="1200" b="1" dirty="0" smtClean="0">
                          <a:latin typeface="Arial" panose="020B0604020202020204" pitchFamily="34" charset="0"/>
                          <a:cs typeface="Arial" panose="020B0604020202020204" pitchFamily="34" charset="0"/>
                        </a:rPr>
                        <a:t>Q 1</a:t>
                      </a:r>
                      <a:r>
                        <a:rPr lang="en-ZA" sz="1200" b="1" baseline="0" dirty="0" smtClean="0">
                          <a:latin typeface="Arial" panose="020B0604020202020204" pitchFamily="34" charset="0"/>
                          <a:cs typeface="Arial" panose="020B0604020202020204" pitchFamily="34" charset="0"/>
                        </a:rPr>
                        <a:t> Variance</a:t>
                      </a:r>
                      <a:endParaRPr lang="en-ZA" sz="1200" b="1" dirty="0">
                        <a:latin typeface="Arial" panose="020B0604020202020204" pitchFamily="34" charset="0"/>
                        <a:cs typeface="Arial" panose="020B0604020202020204" pitchFamily="34" charset="0"/>
                      </a:endParaRPr>
                    </a:p>
                  </a:txBody>
                  <a:tcPr marL="91446" marR="91446" marT="45710" marB="4571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a:r>
                        <a:rPr lang="en-ZA" sz="1200" b="1" dirty="0" smtClean="0">
                          <a:latin typeface="Arial" panose="020B0604020202020204" pitchFamily="34" charset="0"/>
                          <a:cs typeface="Arial" panose="020B0604020202020204" pitchFamily="34" charset="0"/>
                        </a:rPr>
                        <a:t>July </a:t>
                      </a:r>
                      <a:r>
                        <a:rPr lang="en-ZA" sz="1200" b="1" baseline="0" dirty="0" smtClean="0">
                          <a:latin typeface="Arial" panose="020B0604020202020204" pitchFamily="34" charset="0"/>
                          <a:cs typeface="Arial" panose="020B0604020202020204" pitchFamily="34" charset="0"/>
                        </a:rPr>
                        <a:t>Performance </a:t>
                      </a:r>
                      <a:endParaRPr lang="en-ZA" sz="1200" b="1" dirty="0">
                        <a:latin typeface="Arial" panose="020B0604020202020204" pitchFamily="34" charset="0"/>
                        <a:cs typeface="Arial" panose="020B0604020202020204" pitchFamily="34" charset="0"/>
                      </a:endParaRPr>
                    </a:p>
                  </a:txBody>
                  <a:tcPr marL="91446" marR="91446" marT="45710" marB="4571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xmlns="" val="10000"/>
                  </a:ext>
                </a:extLst>
              </a:tr>
              <a:tr h="334218">
                <a:tc gridSpan="9">
                  <a:txBody>
                    <a:bodyPr/>
                    <a:lstStyle/>
                    <a:p>
                      <a:pPr algn="ctr" fontAlgn="b"/>
                      <a:r>
                        <a:rPr lang="en-US" sz="1100" b="1" i="0" u="none" strike="noStrike" dirty="0" smtClean="0">
                          <a:solidFill>
                            <a:srgbClr val="000000"/>
                          </a:solidFill>
                          <a:effectLst/>
                          <a:latin typeface="Arial" pitchFamily="34" charset="0"/>
                          <a:cs typeface="Arial" pitchFamily="34" charset="0"/>
                        </a:rPr>
                        <a:t>WEST</a:t>
                      </a:r>
                      <a:r>
                        <a:rPr lang="en-US" sz="1100" b="1" i="0" u="none" strike="noStrike" baseline="0" dirty="0" smtClean="0">
                          <a:solidFill>
                            <a:srgbClr val="000000"/>
                          </a:solidFill>
                          <a:effectLst/>
                          <a:latin typeface="Arial" pitchFamily="34" charset="0"/>
                          <a:cs typeface="Arial" pitchFamily="34" charset="0"/>
                        </a:rPr>
                        <a:t> RAND </a:t>
                      </a:r>
                      <a:endParaRPr lang="en-US" sz="1100" b="1"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hMerge="1">
                  <a:txBody>
                    <a:bodyPr/>
                    <a:lstStyle/>
                    <a:p>
                      <a:endParaRPr lang="en-US"/>
                    </a:p>
                  </a:txBody>
                  <a:tcPr/>
                </a:tc>
                <a:tc hMerge="1">
                  <a:txBody>
                    <a:bodyPr/>
                    <a:lstStyle/>
                    <a:p>
                      <a:pPr algn="r" fontAlgn="b"/>
                      <a:endParaRPr lang="en-US" sz="11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638455">
                <a:tc>
                  <a:txBody>
                    <a:bodyPr/>
                    <a:lstStyle/>
                    <a:p>
                      <a:pPr algn="l" fontAlgn="b"/>
                      <a:r>
                        <a:rPr lang="en-US" sz="1200" b="0" i="0" u="none" strike="noStrike" dirty="0" smtClean="0">
                          <a:solidFill>
                            <a:srgbClr val="000000"/>
                          </a:solidFill>
                          <a:effectLst/>
                          <a:latin typeface="Arial" pitchFamily="34" charset="0"/>
                          <a:cs typeface="Arial" pitchFamily="34" charset="0"/>
                        </a:rPr>
                        <a:t>Krugersdorp</a:t>
                      </a:r>
                      <a:endParaRPr lang="en-US" sz="12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000" b="0" i="0" u="none" strike="noStrike" dirty="0">
                          <a:solidFill>
                            <a:srgbClr val="000000"/>
                          </a:solidFill>
                          <a:effectLst/>
                          <a:latin typeface="Arial" pitchFamily="34" charset="0"/>
                          <a:cs typeface="Arial" pitchFamily="34" charset="0"/>
                        </a:rPr>
                        <a:t>20160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000" b="0" i="0" u="none" strike="noStrike" dirty="0">
                          <a:solidFill>
                            <a:srgbClr val="000000"/>
                          </a:solidFill>
                          <a:effectLst/>
                          <a:latin typeface="Arial" pitchFamily="34" charset="0"/>
                          <a:cs typeface="Arial" pitchFamily="34" charset="0"/>
                        </a:rPr>
                        <a:t>24230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000" b="0" i="0" u="none" strike="noStrike" dirty="0">
                          <a:solidFill>
                            <a:srgbClr val="000000"/>
                          </a:solidFill>
                          <a:effectLst/>
                          <a:latin typeface="Arial" pitchFamily="34" charset="0"/>
                          <a:cs typeface="Arial" pitchFamily="34" charset="0"/>
                        </a:rPr>
                        <a:t>4070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ZA" sz="1000" b="0" i="0" u="none" strike="noStrike" dirty="0">
                          <a:solidFill>
                            <a:srgbClr val="000000"/>
                          </a:solidFill>
                          <a:effectLst/>
                          <a:latin typeface="Arial" pitchFamily="34" charset="0"/>
                          <a:cs typeface="Arial" pitchFamily="34" charset="0"/>
                        </a:rPr>
                        <a:t>20160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ZA" sz="1000" b="0" i="0" u="none" strike="noStrike" dirty="0">
                          <a:solidFill>
                            <a:srgbClr val="000000"/>
                          </a:solidFill>
                          <a:effectLst/>
                          <a:latin typeface="Arial" pitchFamily="34" charset="0"/>
                          <a:cs typeface="Arial" pitchFamily="34" charset="0"/>
                        </a:rPr>
                        <a:t>5040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ZA" sz="1000" b="0" i="0" u="none" strike="noStrike" dirty="0">
                          <a:solidFill>
                            <a:srgbClr val="000000"/>
                          </a:solidFill>
                          <a:effectLst/>
                          <a:latin typeface="Arial" pitchFamily="34" charset="0"/>
                          <a:cs typeface="Arial" pitchFamily="34" charset="0"/>
                        </a:rPr>
                        <a:t>5475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ZA" sz="1000" b="0" i="0" u="none" strike="noStrike" dirty="0">
                          <a:solidFill>
                            <a:srgbClr val="000000"/>
                          </a:solidFill>
                          <a:effectLst/>
                          <a:latin typeface="Arial" pitchFamily="34" charset="0"/>
                          <a:cs typeface="Arial" pitchFamily="34" charset="0"/>
                        </a:rPr>
                        <a:t>435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ZA" sz="1000" b="1" i="0" u="none" strike="noStrike" dirty="0">
                          <a:solidFill>
                            <a:srgbClr val="000000"/>
                          </a:solidFill>
                          <a:effectLst/>
                          <a:latin typeface="Arial" pitchFamily="34" charset="0"/>
                          <a:cs typeface="Arial" pitchFamily="34" charset="0"/>
                        </a:rPr>
                        <a:t>2061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334218">
                <a:tc>
                  <a:txBody>
                    <a:bodyPr/>
                    <a:lstStyle/>
                    <a:p>
                      <a:pPr algn="l" fontAlgn="b"/>
                      <a:r>
                        <a:rPr lang="en-US" sz="1200" b="0" i="0" u="none" strike="noStrike" dirty="0" smtClean="0">
                          <a:solidFill>
                            <a:srgbClr val="000000"/>
                          </a:solidFill>
                          <a:effectLst/>
                          <a:latin typeface="Arial" pitchFamily="34" charset="0"/>
                          <a:cs typeface="Arial" pitchFamily="34" charset="0"/>
                        </a:rPr>
                        <a:t>Randfontein</a:t>
                      </a:r>
                      <a:endParaRPr lang="en-US" sz="12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000" b="0" i="0" u="none" strike="noStrike" dirty="0">
                          <a:solidFill>
                            <a:srgbClr val="000000"/>
                          </a:solidFill>
                          <a:effectLst/>
                          <a:latin typeface="Arial" pitchFamily="34" charset="0"/>
                          <a:cs typeface="Arial" pitchFamily="34" charset="0"/>
                        </a:rPr>
                        <a:t>13440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000" b="0" i="0" u="none" strike="noStrike" dirty="0">
                          <a:solidFill>
                            <a:srgbClr val="000000"/>
                          </a:solidFill>
                          <a:effectLst/>
                          <a:latin typeface="Arial" pitchFamily="34" charset="0"/>
                          <a:cs typeface="Arial" pitchFamily="34" charset="0"/>
                        </a:rPr>
                        <a:t>17803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000" b="0" i="0" u="none" strike="noStrike" dirty="0">
                          <a:solidFill>
                            <a:srgbClr val="000000"/>
                          </a:solidFill>
                          <a:effectLst/>
                          <a:latin typeface="Arial" pitchFamily="34" charset="0"/>
                          <a:cs typeface="Arial" pitchFamily="34" charset="0"/>
                        </a:rPr>
                        <a:t>4363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ZA" sz="1000" b="0" i="0" u="none" strike="noStrike" dirty="0">
                          <a:solidFill>
                            <a:srgbClr val="000000"/>
                          </a:solidFill>
                          <a:effectLst/>
                          <a:latin typeface="Arial" pitchFamily="34" charset="0"/>
                          <a:cs typeface="Arial" pitchFamily="34" charset="0"/>
                        </a:rPr>
                        <a:t>13440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ZA" sz="1000" b="0" i="0" u="none" strike="noStrike" dirty="0">
                          <a:solidFill>
                            <a:srgbClr val="000000"/>
                          </a:solidFill>
                          <a:effectLst/>
                          <a:latin typeface="Arial" pitchFamily="34" charset="0"/>
                          <a:cs typeface="Arial" pitchFamily="34" charset="0"/>
                        </a:rPr>
                        <a:t>3360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ZA" sz="1000" b="0" i="0" u="none" strike="noStrike">
                          <a:solidFill>
                            <a:srgbClr val="000000"/>
                          </a:solidFill>
                          <a:effectLst/>
                          <a:latin typeface="Arial" pitchFamily="34" charset="0"/>
                          <a:cs typeface="Arial" pitchFamily="34" charset="0"/>
                        </a:rPr>
                        <a:t>4523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ZA" sz="1000" b="0" i="0" u="none" strike="noStrike">
                          <a:solidFill>
                            <a:srgbClr val="000000"/>
                          </a:solidFill>
                          <a:effectLst/>
                          <a:latin typeface="Arial" pitchFamily="34" charset="0"/>
                          <a:cs typeface="Arial" pitchFamily="34" charset="0"/>
                        </a:rPr>
                        <a:t>1163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ZA" sz="1000" b="1" i="0" u="none" strike="noStrike">
                          <a:solidFill>
                            <a:srgbClr val="000000"/>
                          </a:solidFill>
                          <a:effectLst/>
                          <a:latin typeface="Arial" pitchFamily="34" charset="0"/>
                          <a:cs typeface="Arial" pitchFamily="34" charset="0"/>
                        </a:rPr>
                        <a:t>1934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430609">
                <a:tc>
                  <a:txBody>
                    <a:bodyPr/>
                    <a:lstStyle/>
                    <a:p>
                      <a:pPr algn="l" fontAlgn="b"/>
                      <a:r>
                        <a:rPr lang="en-US" sz="1200" b="1" i="0" u="none" strike="noStrike" dirty="0" smtClean="0">
                          <a:solidFill>
                            <a:srgbClr val="000000"/>
                          </a:solidFill>
                          <a:effectLst/>
                          <a:latin typeface="Arial" pitchFamily="34" charset="0"/>
                          <a:cs typeface="Arial" pitchFamily="34" charset="0"/>
                        </a:rPr>
                        <a:t>Total</a:t>
                      </a:r>
                      <a:endParaRPr lang="en-US" sz="1200" b="1"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000" b="0" i="0" u="none" strike="noStrike" dirty="0">
                          <a:solidFill>
                            <a:srgbClr val="000000"/>
                          </a:solidFill>
                          <a:effectLst/>
                          <a:latin typeface="Arial" pitchFamily="34" charset="0"/>
                          <a:cs typeface="Arial" pitchFamily="34" charset="0"/>
                        </a:rPr>
                        <a:t>33600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000" b="0" i="0" u="none" strike="noStrike" dirty="0">
                          <a:solidFill>
                            <a:srgbClr val="000000"/>
                          </a:solidFill>
                          <a:effectLst/>
                          <a:latin typeface="Arial" pitchFamily="34" charset="0"/>
                          <a:cs typeface="Arial" pitchFamily="34" charset="0"/>
                        </a:rPr>
                        <a:t>42033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000" b="0" i="0" u="none" strike="noStrike" dirty="0">
                          <a:solidFill>
                            <a:srgbClr val="000000"/>
                          </a:solidFill>
                          <a:effectLst/>
                          <a:latin typeface="Arial" pitchFamily="34" charset="0"/>
                          <a:cs typeface="Arial" pitchFamily="34" charset="0"/>
                        </a:rPr>
                        <a:t>8433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000" b="0" i="0" u="none" strike="noStrike" dirty="0">
                          <a:solidFill>
                            <a:srgbClr val="000000"/>
                          </a:solidFill>
                          <a:effectLst/>
                          <a:latin typeface="Arial" pitchFamily="34" charset="0"/>
                          <a:cs typeface="Arial" pitchFamily="34" charset="0"/>
                        </a:rPr>
                        <a:t>33600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000" b="0" i="0" u="none" strike="noStrike" dirty="0">
                          <a:solidFill>
                            <a:srgbClr val="000000"/>
                          </a:solidFill>
                          <a:effectLst/>
                          <a:latin typeface="Arial" pitchFamily="34" charset="0"/>
                          <a:cs typeface="Arial" pitchFamily="34" charset="0"/>
                        </a:rPr>
                        <a:t>8400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ZA" sz="1000" b="0" i="0" u="none" strike="noStrike" dirty="0">
                          <a:solidFill>
                            <a:srgbClr val="000000"/>
                          </a:solidFill>
                          <a:effectLst/>
                          <a:latin typeface="Arial" pitchFamily="34" charset="0"/>
                          <a:cs typeface="Arial" pitchFamily="34" charset="0"/>
                        </a:rPr>
                        <a:t>9998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ZA" sz="1000" b="1" i="0" u="none" strike="noStrike" dirty="0">
                          <a:solidFill>
                            <a:srgbClr val="000000"/>
                          </a:solidFill>
                          <a:effectLst/>
                          <a:latin typeface="Arial" pitchFamily="34" charset="0"/>
                          <a:cs typeface="Arial" pitchFamily="34" charset="0"/>
                        </a:rPr>
                        <a:t>1598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ZA" sz="1000" b="1" i="0" u="none" strike="noStrike" dirty="0">
                          <a:solidFill>
                            <a:srgbClr val="000000"/>
                          </a:solidFill>
                          <a:effectLst/>
                          <a:latin typeface="Arial" pitchFamily="34" charset="0"/>
                          <a:cs typeface="Arial" pitchFamily="34" charset="0"/>
                        </a:rPr>
                        <a:t>3995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334218">
                <a:tc gridSpan="9">
                  <a:txBody>
                    <a:bodyPr/>
                    <a:lstStyle/>
                    <a:p>
                      <a:pPr algn="ctr" fontAlgn="b"/>
                      <a:r>
                        <a:rPr lang="en-US" sz="1000" b="1" i="0" u="none" strike="noStrike" dirty="0" smtClean="0">
                          <a:solidFill>
                            <a:srgbClr val="000000"/>
                          </a:solidFill>
                          <a:effectLst/>
                          <a:latin typeface="Arial" pitchFamily="34" charset="0"/>
                          <a:cs typeface="Arial" pitchFamily="34" charset="0"/>
                        </a:rPr>
                        <a:t>SEDIBENG</a:t>
                      </a:r>
                      <a:endParaRPr lang="en-US" sz="1000" b="1"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hMerge="1">
                  <a:txBody>
                    <a:bodyPr/>
                    <a:lstStyle/>
                    <a:p>
                      <a:endParaRPr lang="en-ZA" dirty="0"/>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ZA" dirty="0"/>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ZA" dirty="0"/>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ZA" dirty="0"/>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ZA" dirty="0"/>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ZA" dirty="0"/>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ZA" dirty="0"/>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ZA" dirty="0"/>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334218">
                <a:tc>
                  <a:txBody>
                    <a:bodyPr/>
                    <a:lstStyle/>
                    <a:p>
                      <a:pPr algn="l" fontAlgn="ctr"/>
                      <a:r>
                        <a:rPr lang="en-ZA" sz="900" b="0" i="0" u="none" strike="noStrike" dirty="0">
                          <a:solidFill>
                            <a:srgbClr val="000000"/>
                          </a:solidFill>
                          <a:effectLst/>
                          <a:latin typeface="Calibri"/>
                        </a:rPr>
                        <a:t>EVATON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000" b="0" i="0" u="none" strike="noStrike" dirty="0">
                          <a:solidFill>
                            <a:srgbClr val="000000"/>
                          </a:solidFill>
                          <a:effectLst/>
                          <a:latin typeface="Arial" pitchFamily="34" charset="0"/>
                          <a:cs typeface="Arial" pitchFamily="34" charset="0"/>
                        </a:rPr>
                        <a:t>13440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000" b="0" i="0" u="none" strike="noStrike" dirty="0">
                          <a:solidFill>
                            <a:srgbClr val="000000"/>
                          </a:solidFill>
                          <a:effectLst/>
                          <a:latin typeface="Arial" pitchFamily="34" charset="0"/>
                          <a:cs typeface="Arial" pitchFamily="34" charset="0"/>
                        </a:rPr>
                        <a:t>5975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000" b="0" i="0" u="none" strike="noStrike" dirty="0">
                          <a:solidFill>
                            <a:srgbClr val="FF0000"/>
                          </a:solidFill>
                          <a:effectLst/>
                          <a:latin typeface="Arial" pitchFamily="34" charset="0"/>
                          <a:cs typeface="Arial" pitchFamily="34" charset="0"/>
                        </a:rPr>
                        <a:t>-7465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ZA" sz="1000" b="0" i="0" u="none" strike="noStrike" dirty="0">
                          <a:solidFill>
                            <a:srgbClr val="000000"/>
                          </a:solidFill>
                          <a:effectLst/>
                          <a:latin typeface="Arial" pitchFamily="34" charset="0"/>
                          <a:cs typeface="Arial" pitchFamily="34" charset="0"/>
                        </a:rPr>
                        <a:t>13440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ZA" sz="1000" b="0" i="0" u="none" strike="noStrike" dirty="0">
                          <a:solidFill>
                            <a:srgbClr val="000000"/>
                          </a:solidFill>
                          <a:effectLst/>
                          <a:latin typeface="Arial" pitchFamily="34" charset="0"/>
                          <a:cs typeface="Arial" pitchFamily="34" charset="0"/>
                        </a:rPr>
                        <a:t>3360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ZA" sz="1000" b="0" i="0" u="none" strike="noStrike" dirty="0">
                          <a:solidFill>
                            <a:srgbClr val="000000"/>
                          </a:solidFill>
                          <a:effectLst/>
                          <a:latin typeface="Arial" pitchFamily="34" charset="0"/>
                          <a:cs typeface="Arial" pitchFamily="34" charset="0"/>
                        </a:rPr>
                        <a:t>2519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ZA" sz="1000" b="0" i="0" u="none" strike="noStrike" dirty="0">
                          <a:solidFill>
                            <a:srgbClr val="FF0000"/>
                          </a:solidFill>
                          <a:effectLst/>
                          <a:latin typeface="Arial" pitchFamily="34" charset="0"/>
                          <a:cs typeface="Arial" pitchFamily="34" charset="0"/>
                        </a:rPr>
                        <a:t>-841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ZA" sz="1000" b="1" i="0" u="none" strike="noStrike" dirty="0">
                          <a:solidFill>
                            <a:srgbClr val="000000"/>
                          </a:solidFill>
                          <a:effectLst/>
                          <a:latin typeface="Arial" pitchFamily="34" charset="0"/>
                          <a:cs typeface="Arial" pitchFamily="34" charset="0"/>
                        </a:rPr>
                        <a:t>954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334218">
                <a:tc>
                  <a:txBody>
                    <a:bodyPr/>
                    <a:lstStyle/>
                    <a:p>
                      <a:pPr algn="l" fontAlgn="ctr"/>
                      <a:r>
                        <a:rPr lang="en-ZA" sz="900" b="0" i="0" u="none" strike="noStrike">
                          <a:solidFill>
                            <a:srgbClr val="000000"/>
                          </a:solidFill>
                          <a:effectLst/>
                          <a:latin typeface="Calibri"/>
                        </a:rPr>
                        <a:t>HEIDELBERG</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000" b="0" i="0" u="none" strike="noStrike" dirty="0">
                          <a:solidFill>
                            <a:srgbClr val="000000"/>
                          </a:solidFill>
                          <a:effectLst/>
                          <a:latin typeface="Arial" pitchFamily="34" charset="0"/>
                          <a:cs typeface="Arial" pitchFamily="34" charset="0"/>
                        </a:rPr>
                        <a:t>13440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000" b="0" i="0" u="none" strike="noStrike" dirty="0">
                          <a:solidFill>
                            <a:srgbClr val="000000"/>
                          </a:solidFill>
                          <a:effectLst/>
                          <a:latin typeface="Arial" pitchFamily="34" charset="0"/>
                          <a:cs typeface="Arial" pitchFamily="34" charset="0"/>
                        </a:rPr>
                        <a:t>12740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000" b="0" i="0" u="none" strike="noStrike" dirty="0">
                          <a:solidFill>
                            <a:srgbClr val="FF0000"/>
                          </a:solidFill>
                          <a:effectLst/>
                          <a:latin typeface="Arial" pitchFamily="34" charset="0"/>
                          <a:cs typeface="Arial" pitchFamily="34" charset="0"/>
                        </a:rPr>
                        <a:t>-700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ZA" sz="1000" b="0" i="0" u="none" strike="noStrike" dirty="0">
                          <a:solidFill>
                            <a:srgbClr val="000000"/>
                          </a:solidFill>
                          <a:effectLst/>
                          <a:latin typeface="Arial" pitchFamily="34" charset="0"/>
                          <a:cs typeface="Arial" pitchFamily="34" charset="0"/>
                        </a:rPr>
                        <a:t>13440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ZA" sz="1000" b="0" i="0" u="none" strike="noStrike" dirty="0">
                          <a:solidFill>
                            <a:srgbClr val="000000"/>
                          </a:solidFill>
                          <a:effectLst/>
                          <a:latin typeface="Arial" pitchFamily="34" charset="0"/>
                          <a:cs typeface="Arial" pitchFamily="34" charset="0"/>
                        </a:rPr>
                        <a:t>3360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ZA" sz="1000" b="0" i="0" u="none" strike="noStrike" dirty="0">
                          <a:solidFill>
                            <a:srgbClr val="000000"/>
                          </a:solidFill>
                          <a:effectLst/>
                          <a:latin typeface="Arial" pitchFamily="34" charset="0"/>
                          <a:cs typeface="Arial" pitchFamily="34" charset="0"/>
                        </a:rPr>
                        <a:t>2994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ZA" sz="1000" b="0" i="0" u="none" strike="noStrike" dirty="0">
                          <a:solidFill>
                            <a:srgbClr val="FF0000"/>
                          </a:solidFill>
                          <a:effectLst/>
                          <a:latin typeface="Arial" pitchFamily="34" charset="0"/>
                          <a:cs typeface="Arial" pitchFamily="34" charset="0"/>
                        </a:rPr>
                        <a:t>-366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ZA" sz="1000" b="1" i="0" u="none" strike="noStrike">
                          <a:solidFill>
                            <a:srgbClr val="000000"/>
                          </a:solidFill>
                          <a:effectLst/>
                          <a:latin typeface="Arial" pitchFamily="34" charset="0"/>
                          <a:cs typeface="Arial" pitchFamily="34" charset="0"/>
                        </a:rPr>
                        <a:t>1191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334218">
                <a:tc>
                  <a:txBody>
                    <a:bodyPr/>
                    <a:lstStyle/>
                    <a:p>
                      <a:pPr algn="l" fontAlgn="ctr"/>
                      <a:r>
                        <a:rPr lang="en-ZA" sz="900" b="0" i="0" u="none" strike="noStrike">
                          <a:solidFill>
                            <a:srgbClr val="000000"/>
                          </a:solidFill>
                          <a:effectLst/>
                          <a:latin typeface="Calibri"/>
                        </a:rPr>
                        <a:t>SEBOKENG</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000" b="0" i="0" u="none" strike="noStrike">
                          <a:solidFill>
                            <a:srgbClr val="000000"/>
                          </a:solidFill>
                          <a:effectLst/>
                          <a:latin typeface="Arial" pitchFamily="34" charset="0"/>
                          <a:cs typeface="Arial" pitchFamily="34" charset="0"/>
                        </a:rPr>
                        <a:t>13440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000" b="0" i="0" u="none" strike="noStrike">
                          <a:solidFill>
                            <a:srgbClr val="000000"/>
                          </a:solidFill>
                          <a:effectLst/>
                          <a:latin typeface="Arial" pitchFamily="34" charset="0"/>
                          <a:cs typeface="Arial" pitchFamily="34" charset="0"/>
                        </a:rPr>
                        <a:t>11759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000" b="0" i="0" u="none" strike="noStrike" dirty="0">
                          <a:solidFill>
                            <a:srgbClr val="FF0000"/>
                          </a:solidFill>
                          <a:effectLst/>
                          <a:latin typeface="Arial" pitchFamily="34" charset="0"/>
                          <a:cs typeface="Arial" pitchFamily="34" charset="0"/>
                        </a:rPr>
                        <a:t>-1681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ZA" sz="1000" b="0" i="0" u="none" strike="noStrike" dirty="0">
                          <a:solidFill>
                            <a:srgbClr val="000000"/>
                          </a:solidFill>
                          <a:effectLst/>
                          <a:latin typeface="Arial" pitchFamily="34" charset="0"/>
                          <a:cs typeface="Arial" pitchFamily="34" charset="0"/>
                        </a:rPr>
                        <a:t>13440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ZA" sz="1000" b="0" i="0" u="none" strike="noStrike">
                          <a:solidFill>
                            <a:srgbClr val="000000"/>
                          </a:solidFill>
                          <a:effectLst/>
                          <a:latin typeface="Arial" pitchFamily="34" charset="0"/>
                          <a:cs typeface="Arial" pitchFamily="34" charset="0"/>
                        </a:rPr>
                        <a:t>3360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ZA" sz="1000" b="0" i="0" u="none" strike="noStrike" dirty="0">
                          <a:solidFill>
                            <a:srgbClr val="000000"/>
                          </a:solidFill>
                          <a:effectLst/>
                          <a:latin typeface="Arial" pitchFamily="34" charset="0"/>
                          <a:cs typeface="Arial" pitchFamily="34" charset="0"/>
                        </a:rPr>
                        <a:t>2098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ZA" sz="1000" b="0" i="0" u="none" strike="noStrike" dirty="0">
                          <a:solidFill>
                            <a:srgbClr val="FF0000"/>
                          </a:solidFill>
                          <a:effectLst/>
                          <a:latin typeface="Arial" pitchFamily="34" charset="0"/>
                          <a:cs typeface="Arial" pitchFamily="34" charset="0"/>
                        </a:rPr>
                        <a:t>-1262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ZA" sz="1000" b="1" i="0" u="none" strike="noStrike" dirty="0">
                          <a:solidFill>
                            <a:srgbClr val="000000"/>
                          </a:solidFill>
                          <a:effectLst/>
                          <a:latin typeface="Arial" pitchFamily="34" charset="0"/>
                          <a:cs typeface="Arial" pitchFamily="34" charset="0"/>
                        </a:rPr>
                        <a:t>1063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334218">
                <a:tc>
                  <a:txBody>
                    <a:bodyPr/>
                    <a:lstStyle/>
                    <a:p>
                      <a:pPr algn="l" fontAlgn="ctr"/>
                      <a:r>
                        <a:rPr lang="en-ZA" sz="900" b="0" i="0" u="none" strike="noStrike">
                          <a:solidFill>
                            <a:srgbClr val="000000"/>
                          </a:solidFill>
                          <a:effectLst/>
                          <a:latin typeface="Calibri"/>
                        </a:rPr>
                        <a:t>VANDERBIJLPARK</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000" b="0" i="0" u="none" strike="noStrike">
                          <a:solidFill>
                            <a:srgbClr val="000000"/>
                          </a:solidFill>
                          <a:effectLst/>
                          <a:latin typeface="Arial" pitchFamily="34" charset="0"/>
                          <a:cs typeface="Arial" pitchFamily="34" charset="0"/>
                        </a:rPr>
                        <a:t>13440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000" b="0" i="0" u="none" strike="noStrike">
                          <a:solidFill>
                            <a:srgbClr val="000000"/>
                          </a:solidFill>
                          <a:effectLst/>
                          <a:latin typeface="Arial" pitchFamily="34" charset="0"/>
                          <a:cs typeface="Arial" pitchFamily="34" charset="0"/>
                        </a:rPr>
                        <a:t>16293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000" b="0" i="0" u="none" strike="noStrike">
                          <a:solidFill>
                            <a:srgbClr val="000000"/>
                          </a:solidFill>
                          <a:effectLst/>
                          <a:latin typeface="Arial" pitchFamily="34" charset="0"/>
                          <a:cs typeface="Arial" pitchFamily="34" charset="0"/>
                        </a:rPr>
                        <a:t>2853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ZA" sz="1000" b="0" i="0" u="none" strike="noStrike" dirty="0">
                          <a:solidFill>
                            <a:srgbClr val="000000"/>
                          </a:solidFill>
                          <a:effectLst/>
                          <a:latin typeface="Arial" pitchFamily="34" charset="0"/>
                          <a:cs typeface="Arial" pitchFamily="34" charset="0"/>
                        </a:rPr>
                        <a:t>13440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ZA" sz="1000" b="0" i="0" u="none" strike="noStrike" dirty="0">
                          <a:solidFill>
                            <a:srgbClr val="000000"/>
                          </a:solidFill>
                          <a:effectLst/>
                          <a:latin typeface="Arial" pitchFamily="34" charset="0"/>
                          <a:cs typeface="Arial" pitchFamily="34" charset="0"/>
                        </a:rPr>
                        <a:t>3360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ZA" sz="1000" b="0" i="0" u="none" strike="noStrike" dirty="0">
                          <a:solidFill>
                            <a:srgbClr val="000000"/>
                          </a:solidFill>
                          <a:effectLst/>
                          <a:latin typeface="Arial" pitchFamily="34" charset="0"/>
                          <a:cs typeface="Arial" pitchFamily="34" charset="0"/>
                        </a:rPr>
                        <a:t>3781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ZA" sz="1000" b="0" i="0" u="none" strike="noStrike" dirty="0">
                          <a:solidFill>
                            <a:srgbClr val="000000"/>
                          </a:solidFill>
                          <a:effectLst/>
                          <a:latin typeface="Arial" pitchFamily="34" charset="0"/>
                          <a:cs typeface="Arial" pitchFamily="34" charset="0"/>
                        </a:rPr>
                        <a:t>421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ZA" sz="1000" b="1" i="0" u="none" strike="noStrike" dirty="0">
                          <a:solidFill>
                            <a:srgbClr val="000000"/>
                          </a:solidFill>
                          <a:effectLst/>
                          <a:latin typeface="Arial" pitchFamily="34" charset="0"/>
                          <a:cs typeface="Arial" pitchFamily="34" charset="0"/>
                        </a:rPr>
                        <a:t>1391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r h="334218">
                <a:tc>
                  <a:txBody>
                    <a:bodyPr/>
                    <a:lstStyle/>
                    <a:p>
                      <a:pPr algn="l" fontAlgn="ctr"/>
                      <a:r>
                        <a:rPr lang="en-ZA" sz="900" b="0" i="0" u="none" strike="noStrike" dirty="0">
                          <a:solidFill>
                            <a:srgbClr val="000000"/>
                          </a:solidFill>
                          <a:effectLst/>
                          <a:latin typeface="Calibri"/>
                        </a:rPr>
                        <a:t>VEREENIGING</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000" b="0" i="0" u="none" strike="noStrike">
                          <a:solidFill>
                            <a:srgbClr val="000000"/>
                          </a:solidFill>
                          <a:effectLst/>
                          <a:latin typeface="Arial" pitchFamily="34" charset="0"/>
                          <a:cs typeface="Arial" pitchFamily="34" charset="0"/>
                        </a:rPr>
                        <a:t>20160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000" b="0" i="0" u="none" strike="noStrike">
                          <a:solidFill>
                            <a:srgbClr val="000000"/>
                          </a:solidFill>
                          <a:effectLst/>
                          <a:latin typeface="Arial" pitchFamily="34" charset="0"/>
                          <a:cs typeface="Arial" pitchFamily="34" charset="0"/>
                        </a:rPr>
                        <a:t>23476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000" b="0" i="0" u="none" strike="noStrike" dirty="0">
                          <a:solidFill>
                            <a:srgbClr val="000000"/>
                          </a:solidFill>
                          <a:effectLst/>
                          <a:latin typeface="Arial" pitchFamily="34" charset="0"/>
                          <a:cs typeface="Arial" pitchFamily="34" charset="0"/>
                        </a:rPr>
                        <a:t>3316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ZA" sz="1000" b="0" i="0" u="none" strike="noStrike">
                          <a:solidFill>
                            <a:srgbClr val="000000"/>
                          </a:solidFill>
                          <a:effectLst/>
                          <a:latin typeface="Arial" pitchFamily="34" charset="0"/>
                          <a:cs typeface="Arial" pitchFamily="34" charset="0"/>
                        </a:rPr>
                        <a:t>20160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ZA" sz="1000" b="0" i="0" u="none" strike="noStrike" dirty="0">
                          <a:solidFill>
                            <a:srgbClr val="000000"/>
                          </a:solidFill>
                          <a:effectLst/>
                          <a:latin typeface="Arial" pitchFamily="34" charset="0"/>
                          <a:cs typeface="Arial" pitchFamily="34" charset="0"/>
                        </a:rPr>
                        <a:t>5040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ZA" sz="1000" b="0" i="0" u="none" strike="noStrike" dirty="0">
                          <a:solidFill>
                            <a:srgbClr val="000000"/>
                          </a:solidFill>
                          <a:effectLst/>
                          <a:latin typeface="Arial" pitchFamily="34" charset="0"/>
                          <a:cs typeface="Arial" pitchFamily="34" charset="0"/>
                        </a:rPr>
                        <a:t>5547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ZA" sz="1000" b="0" i="0" u="none" strike="noStrike" dirty="0">
                          <a:solidFill>
                            <a:srgbClr val="000000"/>
                          </a:solidFill>
                          <a:effectLst/>
                          <a:latin typeface="Arial" pitchFamily="34" charset="0"/>
                          <a:cs typeface="Arial" pitchFamily="34" charset="0"/>
                        </a:rPr>
                        <a:t>507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ZA" sz="1000" b="1" i="0" u="none" strike="noStrike" dirty="0">
                          <a:solidFill>
                            <a:srgbClr val="000000"/>
                          </a:solidFill>
                          <a:effectLst/>
                          <a:latin typeface="Arial" pitchFamily="34" charset="0"/>
                          <a:cs typeface="Arial" pitchFamily="34" charset="0"/>
                        </a:rPr>
                        <a:t>2189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0"/>
                  </a:ext>
                </a:extLst>
              </a:tr>
              <a:tr h="523945">
                <a:tc>
                  <a:txBody>
                    <a:bodyPr/>
                    <a:lstStyle/>
                    <a:p>
                      <a:pPr marL="0" algn="l" defTabSz="457200" rtl="0" eaLnBrk="1" fontAlgn="b" latinLnBrk="0" hangingPunct="1"/>
                      <a:r>
                        <a:rPr lang="en-ZA" sz="1200" b="1" i="0" u="none" strike="noStrike" kern="1200" dirty="0" smtClean="0">
                          <a:solidFill>
                            <a:srgbClr val="000000"/>
                          </a:solidFill>
                          <a:effectLst/>
                          <a:latin typeface="Arial" pitchFamily="34" charset="0"/>
                          <a:ea typeface="+mn-ea"/>
                          <a:cs typeface="Arial" pitchFamily="34" charset="0"/>
                        </a:rPr>
                        <a:t>Total</a:t>
                      </a:r>
                    </a:p>
                    <a:p>
                      <a:pPr algn="l" fontAlgn="ctr"/>
                      <a:endParaRPr lang="en-ZA" sz="9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000" b="0" i="0" u="none" strike="noStrike" dirty="0">
                          <a:solidFill>
                            <a:srgbClr val="000000"/>
                          </a:solidFill>
                          <a:effectLst/>
                          <a:latin typeface="Arial" pitchFamily="34" charset="0"/>
                          <a:cs typeface="Arial" pitchFamily="34" charset="0"/>
                        </a:rPr>
                        <a:t>73920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000" b="0" i="0" u="none" strike="noStrike" dirty="0">
                          <a:solidFill>
                            <a:srgbClr val="000000"/>
                          </a:solidFill>
                          <a:effectLst/>
                          <a:latin typeface="Arial" pitchFamily="34" charset="0"/>
                          <a:cs typeface="Arial" pitchFamily="34" charset="0"/>
                        </a:rPr>
                        <a:t>70243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000" b="0" i="0" u="none" strike="noStrike" dirty="0">
                          <a:solidFill>
                            <a:srgbClr val="FF0000"/>
                          </a:solidFill>
                          <a:effectLst/>
                          <a:latin typeface="Arial" pitchFamily="34" charset="0"/>
                          <a:cs typeface="Arial" pitchFamily="34" charset="0"/>
                        </a:rPr>
                        <a:t>-3677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000" b="0" i="0" u="none" strike="noStrike" dirty="0">
                          <a:solidFill>
                            <a:srgbClr val="000000"/>
                          </a:solidFill>
                          <a:effectLst/>
                          <a:latin typeface="Arial" pitchFamily="34" charset="0"/>
                          <a:cs typeface="Arial" pitchFamily="34" charset="0"/>
                        </a:rPr>
                        <a:t>73920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000" b="0" i="0" u="none" strike="noStrike" dirty="0">
                          <a:solidFill>
                            <a:srgbClr val="000000"/>
                          </a:solidFill>
                          <a:effectLst/>
                          <a:latin typeface="Arial" pitchFamily="34" charset="0"/>
                          <a:cs typeface="Arial" pitchFamily="34" charset="0"/>
                        </a:rPr>
                        <a:t>18480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ZA" sz="1000" b="0" i="0" u="none" strike="noStrike" dirty="0">
                          <a:solidFill>
                            <a:srgbClr val="000000"/>
                          </a:solidFill>
                          <a:effectLst/>
                          <a:latin typeface="Arial" pitchFamily="34" charset="0"/>
                          <a:cs typeface="Arial" pitchFamily="34" charset="0"/>
                        </a:rPr>
                        <a:t>16939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ZA" sz="1000" b="0" i="0" u="none" strike="noStrike" dirty="0">
                          <a:solidFill>
                            <a:srgbClr val="FF0000"/>
                          </a:solidFill>
                          <a:effectLst/>
                          <a:latin typeface="Arial" pitchFamily="34" charset="0"/>
                          <a:cs typeface="Arial" pitchFamily="34" charset="0"/>
                        </a:rPr>
                        <a:t>-1541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ZA" sz="1000" b="1" i="0" u="none" strike="noStrike" dirty="0">
                          <a:solidFill>
                            <a:srgbClr val="000000"/>
                          </a:solidFill>
                          <a:effectLst/>
                          <a:latin typeface="Arial" pitchFamily="34" charset="0"/>
                          <a:cs typeface="Arial" pitchFamily="34" charset="0"/>
                        </a:rPr>
                        <a:t>6788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1"/>
                  </a:ext>
                </a:extLst>
              </a:tr>
            </a:tbl>
          </a:graphicData>
        </a:graphic>
      </p:graphicFrame>
      <p:sp>
        <p:nvSpPr>
          <p:cNvPr id="4" name="Slide Number Placeholder 3"/>
          <p:cNvSpPr>
            <a:spLocks noGrp="1"/>
          </p:cNvSpPr>
          <p:nvPr>
            <p:ph type="sldNum" sz="quarter" idx="12"/>
          </p:nvPr>
        </p:nvSpPr>
        <p:spPr>
          <a:xfrm>
            <a:off x="7010400" y="6511925"/>
            <a:ext cx="2133600" cy="365125"/>
          </a:xfrm>
        </p:spPr>
        <p:txBody>
          <a:bodyPr/>
          <a:lstStyle/>
          <a:p>
            <a:fld id="{2538E8B7-8BD9-9F48-9FB6-4E0DFEDB8449}" type="slidenum">
              <a:rPr lang="en-US" b="1" smtClean="0">
                <a:solidFill>
                  <a:prstClr val="black"/>
                </a:solidFill>
              </a:rPr>
              <a:pPr/>
              <a:t>14</a:t>
            </a:fld>
            <a:endParaRPr lang="en-US" b="1" dirty="0">
              <a:solidFill>
                <a:prstClr val="black"/>
              </a:solidFill>
            </a:endParaRPr>
          </a:p>
        </p:txBody>
      </p:sp>
    </p:spTree>
    <p:extLst>
      <p:ext uri="{BB962C8B-B14F-4D97-AF65-F5344CB8AC3E}">
        <p14:creationId xmlns:p14="http://schemas.microsoft.com/office/powerpoint/2010/main" xmlns="" val="15243296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57200" y="114300"/>
            <a:ext cx="8229600" cy="228600"/>
          </a:xfrm>
          <a:solidFill>
            <a:srgbClr val="92D050"/>
          </a:solidFill>
        </p:spPr>
        <p:txBody>
          <a:bodyPr>
            <a:noAutofit/>
          </a:bodyPr>
          <a:lstStyle/>
          <a:p>
            <a:pPr lvl="0" fontAlgn="base">
              <a:spcAft>
                <a:spcPct val="0"/>
              </a:spcAft>
            </a:pPr>
            <a:r>
              <a:rPr lang="en-US" altLang="en-US" sz="2000" b="1" dirty="0" smtClean="0">
                <a:solidFill>
                  <a:srgbClr val="000000"/>
                </a:solidFill>
                <a:latin typeface="Arial" pitchFamily="34" charset="0"/>
                <a:ea typeface="+mn-ea"/>
                <a:cs typeface="Arial" pitchFamily="34" charset="0"/>
              </a:rPr>
              <a:t>UNCOLLECTED SMART ID CARDS AND GREEN ID BOOKS </a:t>
            </a:r>
            <a:endParaRPr lang="en-US" altLang="en-US" sz="2000" b="1" dirty="0">
              <a:solidFill>
                <a:srgbClr val="000000"/>
              </a:solidFill>
              <a:latin typeface="Arial" pitchFamily="34" charset="0"/>
              <a:ea typeface="+mn-ea"/>
              <a:cs typeface="Arial" pitchFamily="34" charset="0"/>
            </a:endParaRPr>
          </a:p>
        </p:txBody>
      </p:sp>
      <p:sp>
        <p:nvSpPr>
          <p:cNvPr id="3" name="Rectangle 2"/>
          <p:cNvSpPr/>
          <p:nvPr/>
        </p:nvSpPr>
        <p:spPr>
          <a:xfrm>
            <a:off x="1828800" y="287236"/>
            <a:ext cx="5105400" cy="338554"/>
          </a:xfrm>
          <a:prstGeom prst="rect">
            <a:avLst/>
          </a:prstGeom>
        </p:spPr>
        <p:txBody>
          <a:bodyPr wrap="square">
            <a:spAutoFit/>
          </a:bodyPr>
          <a:lstStyle/>
          <a:p>
            <a:pPr lvl="0" algn="ctr" fontAlgn="base">
              <a:spcBef>
                <a:spcPct val="0"/>
              </a:spcBef>
              <a:spcAft>
                <a:spcPct val="0"/>
              </a:spcAft>
            </a:pPr>
            <a:r>
              <a:rPr lang="en-US" altLang="en-US" sz="1600" b="1" dirty="0" smtClean="0">
                <a:solidFill>
                  <a:srgbClr val="000000"/>
                </a:solidFill>
                <a:latin typeface="Arial" pitchFamily="34" charset="0"/>
                <a:cs typeface="Arial" pitchFamily="34" charset="0"/>
              </a:rPr>
              <a:t>as at end of July 2019</a:t>
            </a:r>
            <a:endParaRPr lang="en-US" altLang="en-US" sz="1600" b="1" dirty="0">
              <a:solidFill>
                <a:srgbClr val="000000"/>
              </a:solidFill>
              <a:latin typeface="Arial" pitchFamily="34" charset="0"/>
              <a:cs typeface="Arial" pitchFamily="34" charset="0"/>
            </a:endParaRPr>
          </a:p>
        </p:txBody>
      </p:sp>
      <p:sp>
        <p:nvSpPr>
          <p:cNvPr id="5" name="Slide Number Placeholder 4"/>
          <p:cNvSpPr>
            <a:spLocks noGrp="1"/>
          </p:cNvSpPr>
          <p:nvPr>
            <p:ph type="sldNum" sz="quarter" idx="12"/>
          </p:nvPr>
        </p:nvSpPr>
        <p:spPr>
          <a:xfrm>
            <a:off x="7010400" y="6511925"/>
            <a:ext cx="2133600" cy="365125"/>
          </a:xfrm>
        </p:spPr>
        <p:txBody>
          <a:bodyPr/>
          <a:lstStyle/>
          <a:p>
            <a:fld id="{2538E8B7-8BD9-9F48-9FB6-4E0DFEDB8449}" type="slidenum">
              <a:rPr lang="en-US" b="1" smtClean="0">
                <a:solidFill>
                  <a:schemeClr val="tx1"/>
                </a:solidFill>
              </a:rPr>
              <a:pPr/>
              <a:t>15</a:t>
            </a:fld>
            <a:endParaRPr lang="en-US" b="1" dirty="0">
              <a:solidFill>
                <a:schemeClr val="tx1"/>
              </a:solidFill>
            </a:endParaRPr>
          </a:p>
        </p:txBody>
      </p:sp>
      <p:graphicFrame>
        <p:nvGraphicFramePr>
          <p:cNvPr id="7" name="Table 6"/>
          <p:cNvGraphicFramePr>
            <a:graphicFrameLocks noGrp="1"/>
          </p:cNvGraphicFramePr>
          <p:nvPr>
            <p:extLst>
              <p:ext uri="{D42A27DB-BD31-4B8C-83A1-F6EECF244321}">
                <p14:modId xmlns:p14="http://schemas.microsoft.com/office/powerpoint/2010/main" xmlns="" val="2467793177"/>
              </p:ext>
            </p:extLst>
          </p:nvPr>
        </p:nvGraphicFramePr>
        <p:xfrm>
          <a:off x="355600" y="625790"/>
          <a:ext cx="8648700" cy="5238433"/>
        </p:xfrm>
        <a:graphic>
          <a:graphicData uri="http://schemas.openxmlformats.org/drawingml/2006/table">
            <a:tbl>
              <a:tblPr firstRow="1" bandRow="1"/>
              <a:tblGrid>
                <a:gridCol w="2289819">
                  <a:extLst>
                    <a:ext uri="{9D8B030D-6E8A-4147-A177-3AD203B41FA5}">
                      <a16:colId xmlns:a16="http://schemas.microsoft.com/office/drawing/2014/main" xmlns="" val="20000"/>
                    </a:ext>
                  </a:extLst>
                </a:gridCol>
                <a:gridCol w="1772763">
                  <a:extLst>
                    <a:ext uri="{9D8B030D-6E8A-4147-A177-3AD203B41FA5}">
                      <a16:colId xmlns:a16="http://schemas.microsoft.com/office/drawing/2014/main" xmlns="" val="20001"/>
                    </a:ext>
                  </a:extLst>
                </a:gridCol>
                <a:gridCol w="1772763">
                  <a:extLst>
                    <a:ext uri="{9D8B030D-6E8A-4147-A177-3AD203B41FA5}">
                      <a16:colId xmlns:a16="http://schemas.microsoft.com/office/drawing/2014/main" xmlns="" val="20002"/>
                    </a:ext>
                  </a:extLst>
                </a:gridCol>
                <a:gridCol w="2813355">
                  <a:extLst>
                    <a:ext uri="{9D8B030D-6E8A-4147-A177-3AD203B41FA5}">
                      <a16:colId xmlns:a16="http://schemas.microsoft.com/office/drawing/2014/main" xmlns="" val="20003"/>
                    </a:ext>
                  </a:extLst>
                </a:gridCol>
              </a:tblGrid>
              <a:tr h="440105">
                <a:tc rowSpan="2">
                  <a:txBody>
                    <a:bodyPr/>
                    <a:lstStyle/>
                    <a:p>
                      <a:pPr algn="ctr" rtl="0" fontAlgn="ctr"/>
                      <a:r>
                        <a:rPr lang="en-ZA" sz="1400" b="1" i="0" u="none" strike="noStrike" dirty="0">
                          <a:solidFill>
                            <a:srgbClr val="000000"/>
                          </a:solidFill>
                          <a:effectLst/>
                          <a:latin typeface="Arial"/>
                        </a:rPr>
                        <a:t>District </a:t>
                      </a:r>
                    </a:p>
                  </a:txBody>
                  <a:tcPr marL="6484" marR="6484" marT="64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gridSpan="2">
                  <a:txBody>
                    <a:bodyPr/>
                    <a:lstStyle/>
                    <a:p>
                      <a:pPr algn="ctr" rtl="0" fontAlgn="ctr"/>
                      <a:r>
                        <a:rPr lang="en-ZA" sz="1400" b="1" i="0" u="none" strike="noStrike" dirty="0">
                          <a:solidFill>
                            <a:srgbClr val="000000"/>
                          </a:solidFill>
                          <a:effectLst/>
                          <a:latin typeface="Arial"/>
                        </a:rPr>
                        <a:t>Total </a:t>
                      </a:r>
                    </a:p>
                  </a:txBody>
                  <a:tcPr marL="6484" marR="6484" marT="64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n-ZA"/>
                    </a:p>
                  </a:txBody>
                  <a:tcPr/>
                </a:tc>
                <a:tc rowSpan="2">
                  <a:txBody>
                    <a:bodyPr/>
                    <a:lstStyle/>
                    <a:p>
                      <a:pPr algn="ctr" rtl="0" fontAlgn="ctr"/>
                      <a:r>
                        <a:rPr lang="en-US" sz="1400" b="1" i="0" u="none" strike="noStrike" dirty="0" smtClean="0">
                          <a:solidFill>
                            <a:srgbClr val="000000"/>
                          </a:solidFill>
                          <a:effectLst/>
                          <a:latin typeface="Arial"/>
                        </a:rPr>
                        <a:t>Strategies</a:t>
                      </a:r>
                      <a:endParaRPr lang="en-US" sz="1400" b="1" i="0" u="none" strike="noStrike" dirty="0">
                        <a:solidFill>
                          <a:srgbClr val="000000"/>
                        </a:solidFill>
                        <a:effectLst/>
                        <a:latin typeface="Arial"/>
                      </a:endParaRPr>
                    </a:p>
                  </a:txBody>
                  <a:tcPr marL="6484" marR="6484" marT="64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0"/>
                  </a:ext>
                </a:extLst>
              </a:tr>
              <a:tr h="219444">
                <a:tc vMerge="1">
                  <a:txBody>
                    <a:bodyPr/>
                    <a:lstStyle/>
                    <a:p>
                      <a:endParaRPr lang="en-ZA"/>
                    </a:p>
                  </a:txBody>
                  <a:tcPr/>
                </a:tc>
                <a:tc>
                  <a:txBody>
                    <a:bodyPr/>
                    <a:lstStyle/>
                    <a:p>
                      <a:pPr algn="ctr" rtl="0" fontAlgn="ctr"/>
                      <a:r>
                        <a:rPr lang="en-ZA" sz="1400" b="1" i="0" u="none" strike="noStrike" dirty="0">
                          <a:solidFill>
                            <a:srgbClr val="000000"/>
                          </a:solidFill>
                          <a:effectLst/>
                          <a:latin typeface="Arial"/>
                        </a:rPr>
                        <a:t>Smart Cards</a:t>
                      </a:r>
                    </a:p>
                  </a:txBody>
                  <a:tcPr marL="6484" marR="6484" marT="64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n-ZA" sz="1400" b="1" i="0" u="none" strike="noStrike" dirty="0">
                          <a:solidFill>
                            <a:srgbClr val="000000"/>
                          </a:solidFill>
                          <a:effectLst/>
                          <a:latin typeface="Arial"/>
                        </a:rPr>
                        <a:t>Id’s Book </a:t>
                      </a:r>
                    </a:p>
                  </a:txBody>
                  <a:tcPr marL="6484" marR="6484" marT="64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vMerge="1">
                  <a:txBody>
                    <a:bodyPr/>
                    <a:lstStyle/>
                    <a:p>
                      <a:endParaRPr lang="en-ZA"/>
                    </a:p>
                  </a:txBody>
                  <a:tcPr/>
                </a:tc>
                <a:extLst>
                  <a:ext uri="{0D108BD9-81ED-4DB2-BD59-A6C34878D82A}">
                    <a16:rowId xmlns:a16="http://schemas.microsoft.com/office/drawing/2014/main" xmlns="" val="10001"/>
                  </a:ext>
                </a:extLst>
              </a:tr>
              <a:tr h="724042">
                <a:tc>
                  <a:txBody>
                    <a:bodyPr/>
                    <a:lstStyle/>
                    <a:p>
                      <a:pPr algn="l" rtl="0" fontAlgn="ctr"/>
                      <a:r>
                        <a:rPr lang="en-ZA" sz="1200" b="0" i="0" u="none" strike="noStrike" dirty="0">
                          <a:solidFill>
                            <a:srgbClr val="000000"/>
                          </a:solidFill>
                          <a:effectLst/>
                          <a:latin typeface="Arial"/>
                        </a:rPr>
                        <a:t>Johannesburg Metro </a:t>
                      </a:r>
                    </a:p>
                  </a:txBody>
                  <a:tcPr marL="6484" marR="6484" marT="64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smtClean="0">
                          <a:effectLst/>
                          <a:latin typeface="Arial"/>
                        </a:rPr>
                        <a:t>13866</a:t>
                      </a:r>
                      <a:endParaRPr lang="en-ZA" sz="1200" b="0" i="0" u="none" strike="noStrike" dirty="0">
                        <a:effectLst/>
                        <a:latin typeface="Arial"/>
                      </a:endParaRPr>
                    </a:p>
                  </a:txBody>
                  <a:tcPr marL="6484" marR="6484" marT="64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chemeClr val="tx1"/>
                          </a:solidFill>
                          <a:effectLst/>
                          <a:latin typeface="Arial"/>
                        </a:rPr>
                        <a:t>1136</a:t>
                      </a:r>
                    </a:p>
                  </a:txBody>
                  <a:tcPr marL="6484" marR="6484" marT="64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6">
                  <a:txBody>
                    <a:bodyPr/>
                    <a:lstStyle/>
                    <a:p>
                      <a:pPr marL="0" indent="0" algn="l" rtl="0" fontAlgn="t">
                        <a:buNone/>
                      </a:pPr>
                      <a:r>
                        <a:rPr lang="en-US" sz="1200" b="0" i="0" u="none" strike="noStrike" dirty="0" smtClean="0">
                          <a:solidFill>
                            <a:schemeClr val="tx1"/>
                          </a:solidFill>
                          <a:effectLst/>
                          <a:latin typeface="Arial"/>
                        </a:rPr>
                        <a:t>1.Partnership </a:t>
                      </a:r>
                      <a:r>
                        <a:rPr lang="en-US" sz="1200" b="0" i="0" u="none" strike="noStrike" dirty="0">
                          <a:solidFill>
                            <a:schemeClr val="tx1"/>
                          </a:solidFill>
                          <a:effectLst/>
                          <a:latin typeface="Arial"/>
                        </a:rPr>
                        <a:t>with </a:t>
                      </a:r>
                      <a:r>
                        <a:rPr lang="en-US" sz="1200" b="0" i="0" u="none" strike="noStrike" dirty="0" smtClean="0">
                          <a:solidFill>
                            <a:schemeClr val="tx1"/>
                          </a:solidFill>
                          <a:effectLst/>
                          <a:latin typeface="Arial"/>
                        </a:rPr>
                        <a:t>CoGTA</a:t>
                      </a:r>
                      <a:r>
                        <a:rPr lang="en-US" sz="1200" b="0" i="0" u="none" strike="noStrike" baseline="0" dirty="0" smtClean="0">
                          <a:solidFill>
                            <a:schemeClr val="tx1"/>
                          </a:solidFill>
                          <a:effectLst/>
                          <a:latin typeface="Arial"/>
                        </a:rPr>
                        <a:t> </a:t>
                      </a:r>
                      <a:r>
                        <a:rPr lang="en-US" sz="1200" b="0" i="0" u="none" strike="noStrike" dirty="0" smtClean="0">
                          <a:solidFill>
                            <a:schemeClr val="tx1"/>
                          </a:solidFill>
                          <a:effectLst/>
                          <a:latin typeface="Arial"/>
                        </a:rPr>
                        <a:t> </a:t>
                      </a:r>
                      <a:r>
                        <a:rPr lang="en-US" sz="1200" b="0" i="0" u="none" strike="noStrike" dirty="0">
                          <a:solidFill>
                            <a:schemeClr val="tx1"/>
                          </a:solidFill>
                          <a:effectLst/>
                          <a:latin typeface="Arial"/>
                        </a:rPr>
                        <a:t>for Provincial </a:t>
                      </a:r>
                      <a:r>
                        <a:rPr lang="en-US" sz="1200" b="0" i="0" u="none" strike="noStrike" dirty="0" smtClean="0">
                          <a:solidFill>
                            <a:schemeClr val="tx1"/>
                          </a:solidFill>
                          <a:effectLst/>
                          <a:latin typeface="Arial"/>
                        </a:rPr>
                        <a:t>ID </a:t>
                      </a:r>
                      <a:r>
                        <a:rPr lang="en-US" sz="1200" b="0" i="0" u="none" strike="noStrike" dirty="0">
                          <a:solidFill>
                            <a:schemeClr val="tx1"/>
                          </a:solidFill>
                          <a:effectLst/>
                          <a:latin typeface="Arial"/>
                        </a:rPr>
                        <a:t>Campaign </a:t>
                      </a:r>
                      <a:r>
                        <a:rPr lang="en-US" sz="1200" b="0" i="0" u="none" strike="noStrike" dirty="0" smtClean="0">
                          <a:solidFill>
                            <a:schemeClr val="tx1"/>
                          </a:solidFill>
                          <a:effectLst/>
                          <a:latin typeface="Arial"/>
                        </a:rPr>
                        <a:t>.</a:t>
                      </a:r>
                    </a:p>
                    <a:p>
                      <a:pPr marL="0" indent="0" algn="l" rtl="0" fontAlgn="t">
                        <a:buNone/>
                      </a:pPr>
                      <a:r>
                        <a:rPr lang="en-US" sz="1200" b="0" i="0" u="none" strike="noStrike" dirty="0" smtClean="0">
                          <a:solidFill>
                            <a:schemeClr val="tx1"/>
                          </a:solidFill>
                          <a:effectLst/>
                          <a:latin typeface="Arial"/>
                        </a:rPr>
                        <a:t>                                                                         </a:t>
                      </a:r>
                      <a:r>
                        <a:rPr lang="en-US" sz="1200" b="0" i="0" u="none" strike="noStrike" dirty="0">
                          <a:solidFill>
                            <a:schemeClr val="tx1"/>
                          </a:solidFill>
                          <a:effectLst/>
                          <a:latin typeface="Arial"/>
                        </a:rPr>
                        <a:t>2. Intensify partnership with municipalities to use </a:t>
                      </a:r>
                      <a:r>
                        <a:rPr lang="en-US" sz="1200" b="0" i="0" u="none" strike="noStrike" dirty="0" smtClean="0">
                          <a:solidFill>
                            <a:schemeClr val="tx1"/>
                          </a:solidFill>
                          <a:effectLst/>
                          <a:latin typeface="Arial"/>
                        </a:rPr>
                        <a:t>their </a:t>
                      </a:r>
                      <a:r>
                        <a:rPr lang="en-US" sz="1200" b="0" i="0" u="none" strike="noStrike" dirty="0">
                          <a:solidFill>
                            <a:schemeClr val="tx1"/>
                          </a:solidFill>
                          <a:effectLst/>
                          <a:latin typeface="Arial"/>
                        </a:rPr>
                        <a:t>communication </a:t>
                      </a:r>
                      <a:r>
                        <a:rPr lang="en-US" sz="1200" b="0" i="0" u="none" strike="noStrike" dirty="0" smtClean="0">
                          <a:solidFill>
                            <a:schemeClr val="tx1"/>
                          </a:solidFill>
                          <a:effectLst/>
                          <a:latin typeface="Arial"/>
                        </a:rPr>
                        <a:t>platforms</a:t>
                      </a:r>
                      <a:r>
                        <a:rPr lang="en-US" sz="1200" b="0" i="0" u="none" strike="noStrike" baseline="0" dirty="0" smtClean="0">
                          <a:solidFill>
                            <a:schemeClr val="tx1"/>
                          </a:solidFill>
                          <a:effectLst/>
                          <a:latin typeface="Arial"/>
                        </a:rPr>
                        <a:t> for advocacy purposes.</a:t>
                      </a:r>
                      <a:endParaRPr lang="en-US" sz="1200" b="0" i="0" u="none" strike="noStrike" dirty="0" smtClean="0">
                        <a:solidFill>
                          <a:schemeClr val="tx1"/>
                        </a:solidFill>
                        <a:effectLst/>
                        <a:latin typeface="Arial"/>
                      </a:endParaRPr>
                    </a:p>
                    <a:p>
                      <a:pPr marL="0" indent="0" algn="l" rtl="0" fontAlgn="t">
                        <a:buNone/>
                      </a:pPr>
                      <a:r>
                        <a:rPr lang="en-US" sz="1200" b="0" i="0" u="none" strike="noStrike" dirty="0" smtClean="0">
                          <a:solidFill>
                            <a:schemeClr val="tx1"/>
                          </a:solidFill>
                          <a:effectLst/>
                          <a:latin typeface="Arial"/>
                        </a:rPr>
                        <a:t>                                                                </a:t>
                      </a:r>
                      <a:r>
                        <a:rPr lang="en-US" sz="1200" b="0" i="0" u="none" strike="noStrike" dirty="0">
                          <a:solidFill>
                            <a:schemeClr val="tx1"/>
                          </a:solidFill>
                          <a:effectLst/>
                          <a:latin typeface="Arial"/>
                        </a:rPr>
                        <a:t>3</a:t>
                      </a:r>
                      <a:r>
                        <a:rPr lang="en-US" sz="1200" b="0" i="0" u="none" strike="noStrike" dirty="0" smtClean="0">
                          <a:solidFill>
                            <a:schemeClr val="tx1"/>
                          </a:solidFill>
                          <a:effectLst/>
                          <a:latin typeface="Arial"/>
                        </a:rPr>
                        <a:t>. Submission of call in letters</a:t>
                      </a:r>
                      <a:r>
                        <a:rPr lang="en-US" sz="1200" b="0" i="0" u="none" strike="noStrike" baseline="0" dirty="0" smtClean="0">
                          <a:solidFill>
                            <a:schemeClr val="tx1"/>
                          </a:solidFill>
                          <a:effectLst/>
                          <a:latin typeface="Arial"/>
                        </a:rPr>
                        <a:t> </a:t>
                      </a:r>
                      <a:r>
                        <a:rPr lang="en-US" sz="1200" b="0" i="0" u="none" strike="noStrike" dirty="0" smtClean="0">
                          <a:solidFill>
                            <a:schemeClr val="tx1"/>
                          </a:solidFill>
                          <a:effectLst/>
                          <a:latin typeface="Arial"/>
                        </a:rPr>
                        <a:t>handed </a:t>
                      </a:r>
                      <a:r>
                        <a:rPr lang="en-US" sz="1200" b="0" i="0" u="none" strike="noStrike" dirty="0">
                          <a:solidFill>
                            <a:schemeClr val="tx1"/>
                          </a:solidFill>
                          <a:effectLst/>
                          <a:latin typeface="Arial"/>
                        </a:rPr>
                        <a:t>over to the office of the Speaker for distribution to the </a:t>
                      </a:r>
                      <a:r>
                        <a:rPr lang="en-US" sz="1200" b="0" i="0" u="none" strike="noStrike" dirty="0" smtClean="0">
                          <a:solidFill>
                            <a:schemeClr val="tx1"/>
                          </a:solidFill>
                          <a:effectLst/>
                          <a:latin typeface="Arial"/>
                        </a:rPr>
                        <a:t>communities</a:t>
                      </a:r>
                    </a:p>
                    <a:p>
                      <a:pPr marL="0" indent="0" algn="l" rtl="0" fontAlgn="t">
                        <a:buNone/>
                      </a:pPr>
                      <a:endParaRPr lang="en-US" sz="1200" b="0" i="0" u="none" strike="noStrike" dirty="0" smtClean="0">
                        <a:solidFill>
                          <a:schemeClr val="tx1"/>
                        </a:solidFill>
                        <a:effectLst/>
                        <a:latin typeface="Arial"/>
                      </a:endParaRPr>
                    </a:p>
                    <a:p>
                      <a:pPr marL="0" indent="0" algn="l" rtl="0" fontAlgn="t">
                        <a:buNone/>
                      </a:pPr>
                      <a:r>
                        <a:rPr lang="en-US" sz="1200" b="0" i="0" u="none" strike="noStrike" dirty="0" smtClean="0">
                          <a:solidFill>
                            <a:schemeClr val="tx1"/>
                          </a:solidFill>
                          <a:effectLst/>
                          <a:latin typeface="Arial"/>
                        </a:rPr>
                        <a:t> 4</a:t>
                      </a:r>
                      <a:r>
                        <a:rPr lang="en-US" sz="1200" b="0" i="0" u="none" strike="noStrike" dirty="0">
                          <a:solidFill>
                            <a:schemeClr val="tx1"/>
                          </a:solidFill>
                          <a:effectLst/>
                          <a:latin typeface="Arial"/>
                        </a:rPr>
                        <a:t>. </a:t>
                      </a:r>
                      <a:r>
                        <a:rPr lang="en-US" sz="1200" b="0" i="0" u="none" strike="noStrike" dirty="0" smtClean="0">
                          <a:solidFill>
                            <a:schemeClr val="tx1"/>
                          </a:solidFill>
                          <a:effectLst/>
                          <a:latin typeface="Arial"/>
                        </a:rPr>
                        <a:t>Community </a:t>
                      </a:r>
                      <a:r>
                        <a:rPr lang="en-US" sz="1200" b="0" i="0" u="none" strike="noStrike" dirty="0">
                          <a:solidFill>
                            <a:schemeClr val="tx1"/>
                          </a:solidFill>
                          <a:effectLst/>
                          <a:latin typeface="Arial"/>
                        </a:rPr>
                        <a:t>Development Workers to </a:t>
                      </a:r>
                      <a:r>
                        <a:rPr lang="en-US" sz="1200" b="0" i="0" u="none" strike="noStrike" dirty="0" smtClean="0">
                          <a:solidFill>
                            <a:schemeClr val="tx1"/>
                          </a:solidFill>
                          <a:effectLst/>
                          <a:latin typeface="Arial"/>
                        </a:rPr>
                        <a:t>assist</a:t>
                      </a:r>
                      <a:r>
                        <a:rPr lang="en-US" sz="1200" b="0" i="0" u="none" strike="noStrike" baseline="0" dirty="0" smtClean="0">
                          <a:solidFill>
                            <a:schemeClr val="tx1"/>
                          </a:solidFill>
                          <a:effectLst/>
                          <a:latin typeface="Arial"/>
                        </a:rPr>
                        <a:t> with </a:t>
                      </a:r>
                      <a:r>
                        <a:rPr lang="en-US" sz="1200" b="0" i="0" u="none" strike="noStrike" dirty="0" smtClean="0">
                          <a:solidFill>
                            <a:schemeClr val="tx1"/>
                          </a:solidFill>
                          <a:effectLst/>
                          <a:latin typeface="Arial"/>
                        </a:rPr>
                        <a:t>distribution</a:t>
                      </a:r>
                      <a:r>
                        <a:rPr lang="en-US" sz="1200" b="0" i="0" u="none" strike="noStrike" baseline="0" dirty="0" smtClean="0">
                          <a:solidFill>
                            <a:schemeClr val="tx1"/>
                          </a:solidFill>
                          <a:effectLst/>
                          <a:latin typeface="Arial"/>
                        </a:rPr>
                        <a:t> of </a:t>
                      </a:r>
                      <a:r>
                        <a:rPr lang="en-US" sz="1200" b="0" i="0" u="none" strike="noStrike" dirty="0" smtClean="0">
                          <a:solidFill>
                            <a:schemeClr val="tx1"/>
                          </a:solidFill>
                          <a:effectLst/>
                          <a:latin typeface="Arial"/>
                        </a:rPr>
                        <a:t>call-in letters</a:t>
                      </a:r>
                    </a:p>
                    <a:p>
                      <a:pPr marL="0" indent="0" algn="l" rtl="0" fontAlgn="t">
                        <a:buNone/>
                      </a:pPr>
                      <a:r>
                        <a:rPr lang="en-US" sz="1200" b="0" i="0" u="none" strike="noStrike" dirty="0" smtClean="0">
                          <a:solidFill>
                            <a:schemeClr val="tx1"/>
                          </a:solidFill>
                          <a:effectLst/>
                          <a:latin typeface="Arial"/>
                        </a:rPr>
                        <a:t>                                                  5.Utilization </a:t>
                      </a:r>
                      <a:r>
                        <a:rPr lang="en-US" sz="1200" b="0" i="0" u="none" strike="noStrike" dirty="0">
                          <a:solidFill>
                            <a:schemeClr val="tx1"/>
                          </a:solidFill>
                          <a:effectLst/>
                          <a:latin typeface="Arial"/>
                        </a:rPr>
                        <a:t>of Local print and electronic  media in collaboration with GCIS</a:t>
                      </a:r>
                      <a:r>
                        <a:rPr lang="en-US" sz="1200" b="0" i="0" u="none" strike="noStrike" dirty="0" smtClean="0">
                          <a:solidFill>
                            <a:schemeClr val="tx1"/>
                          </a:solidFill>
                          <a:effectLst/>
                          <a:latin typeface="Arial"/>
                        </a:rPr>
                        <a:t>.</a:t>
                      </a:r>
                    </a:p>
                    <a:p>
                      <a:pPr marL="0" indent="0" algn="l" rtl="0" fontAlgn="t">
                        <a:buNone/>
                      </a:pPr>
                      <a:r>
                        <a:rPr lang="en-US" sz="1200" b="0" i="0" u="none" strike="noStrike" dirty="0" smtClean="0">
                          <a:solidFill>
                            <a:schemeClr val="tx1"/>
                          </a:solidFill>
                          <a:effectLst/>
                          <a:latin typeface="Arial"/>
                        </a:rPr>
                        <a:t>                                                 6.Notifications </a:t>
                      </a:r>
                      <a:r>
                        <a:rPr lang="en-US" sz="1200" b="0" i="0" u="none" strike="noStrike" dirty="0">
                          <a:solidFill>
                            <a:schemeClr val="tx1"/>
                          </a:solidFill>
                          <a:effectLst/>
                          <a:latin typeface="Arial"/>
                        </a:rPr>
                        <a:t>placed in the Office regarding collection within a specified period. </a:t>
                      </a:r>
                      <a:endParaRPr lang="en-US" sz="1200" b="0" i="0" u="none" strike="noStrike" dirty="0" smtClean="0">
                        <a:solidFill>
                          <a:schemeClr val="tx1"/>
                        </a:solidFill>
                        <a:effectLst/>
                        <a:latin typeface="Arial"/>
                      </a:endParaRPr>
                    </a:p>
                    <a:p>
                      <a:pPr marL="0" indent="0" algn="l" rtl="0" fontAlgn="t">
                        <a:buNone/>
                      </a:pPr>
                      <a:endParaRPr lang="en-US" sz="1200" b="0" i="0" u="none" strike="noStrike" dirty="0" smtClean="0">
                        <a:solidFill>
                          <a:schemeClr val="tx1"/>
                        </a:solidFill>
                        <a:effectLst/>
                        <a:latin typeface="Arial"/>
                      </a:endParaRPr>
                    </a:p>
                    <a:p>
                      <a:pPr marL="0" indent="0" algn="l" rtl="0" fontAlgn="t">
                        <a:buNone/>
                      </a:pPr>
                      <a:r>
                        <a:rPr lang="en-US" sz="1200" b="0" i="0" u="none" strike="noStrike" dirty="0" smtClean="0">
                          <a:solidFill>
                            <a:schemeClr val="tx1"/>
                          </a:solidFill>
                          <a:effectLst/>
                          <a:latin typeface="Arial"/>
                        </a:rPr>
                        <a:t>7.SMS </a:t>
                      </a:r>
                      <a:r>
                        <a:rPr lang="en-US" sz="1200" b="0" i="0" u="none" strike="noStrike" dirty="0">
                          <a:solidFill>
                            <a:schemeClr val="tx1"/>
                          </a:solidFill>
                          <a:effectLst/>
                          <a:latin typeface="Arial"/>
                        </a:rPr>
                        <a:t>notifications  sent  by Head  office </a:t>
                      </a:r>
                      <a:r>
                        <a:rPr lang="en-US" sz="1200" b="0" i="0" u="none" strike="noStrike" dirty="0" smtClean="0">
                          <a:solidFill>
                            <a:schemeClr val="tx1"/>
                          </a:solidFill>
                          <a:effectLst/>
                          <a:latin typeface="Arial"/>
                        </a:rPr>
                        <a:t> </a:t>
                      </a:r>
                      <a:r>
                        <a:rPr lang="en-US" sz="1200" b="0" i="0" u="none" strike="noStrike" dirty="0">
                          <a:solidFill>
                            <a:schemeClr val="tx1"/>
                          </a:solidFill>
                          <a:effectLst/>
                          <a:latin typeface="Arial"/>
                        </a:rPr>
                        <a:t>to alert clients for collection of their documents</a:t>
                      </a:r>
                      <a:br>
                        <a:rPr lang="en-US" sz="1200" b="0" i="0" u="none" strike="noStrike" dirty="0">
                          <a:solidFill>
                            <a:schemeClr val="tx1"/>
                          </a:solidFill>
                          <a:effectLst/>
                          <a:latin typeface="Arial"/>
                        </a:rPr>
                      </a:br>
                      <a:endParaRPr lang="en-US" sz="1200" b="0" i="0" u="none" strike="noStrike" dirty="0">
                        <a:solidFill>
                          <a:schemeClr val="tx1"/>
                        </a:solidFill>
                        <a:effectLst/>
                        <a:latin typeface="Arial"/>
                      </a:endParaRPr>
                    </a:p>
                  </a:txBody>
                  <a:tcPr marL="6484" marR="6484" marT="64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724042">
                <a:tc>
                  <a:txBody>
                    <a:bodyPr/>
                    <a:lstStyle/>
                    <a:p>
                      <a:pPr algn="l" rtl="0" fontAlgn="ctr"/>
                      <a:r>
                        <a:rPr lang="en-ZA" sz="1200" b="0" i="0" u="none" strike="noStrike" dirty="0">
                          <a:solidFill>
                            <a:srgbClr val="000000"/>
                          </a:solidFill>
                          <a:effectLst/>
                          <a:latin typeface="Arial"/>
                        </a:rPr>
                        <a:t>Sedibeng</a:t>
                      </a:r>
                    </a:p>
                  </a:txBody>
                  <a:tcPr marL="6484" marR="6484" marT="64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effectLst/>
                          <a:latin typeface="Arial"/>
                        </a:rPr>
                        <a:t>4900</a:t>
                      </a:r>
                    </a:p>
                  </a:txBody>
                  <a:tcPr marL="6484" marR="6484" marT="64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effectLst/>
                          <a:latin typeface="Arial"/>
                        </a:rPr>
                        <a:t>110</a:t>
                      </a:r>
                    </a:p>
                  </a:txBody>
                  <a:tcPr marL="6484" marR="6484" marT="64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xmlns="" val="10003"/>
                  </a:ext>
                </a:extLst>
              </a:tr>
              <a:tr h="724042">
                <a:tc>
                  <a:txBody>
                    <a:bodyPr/>
                    <a:lstStyle/>
                    <a:p>
                      <a:pPr algn="l" rtl="0" fontAlgn="ctr"/>
                      <a:r>
                        <a:rPr lang="en-ZA" sz="1200" b="0" i="0" u="none" strike="noStrike" dirty="0">
                          <a:solidFill>
                            <a:srgbClr val="000000"/>
                          </a:solidFill>
                          <a:effectLst/>
                          <a:latin typeface="Arial"/>
                        </a:rPr>
                        <a:t>Tshwane Metro </a:t>
                      </a:r>
                    </a:p>
                  </a:txBody>
                  <a:tcPr marL="6484" marR="6484" marT="64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effectLst/>
                          <a:latin typeface="Arial"/>
                        </a:rPr>
                        <a:t>14620</a:t>
                      </a:r>
                    </a:p>
                  </a:txBody>
                  <a:tcPr marL="6484" marR="6484" marT="64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effectLst/>
                          <a:latin typeface="Arial"/>
                        </a:rPr>
                        <a:t>1206</a:t>
                      </a:r>
                    </a:p>
                  </a:txBody>
                  <a:tcPr marL="6484" marR="6484" marT="64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xmlns="" val="10004"/>
                  </a:ext>
                </a:extLst>
              </a:tr>
              <a:tr h="724042">
                <a:tc>
                  <a:txBody>
                    <a:bodyPr/>
                    <a:lstStyle/>
                    <a:p>
                      <a:pPr algn="l" rtl="0" fontAlgn="ctr"/>
                      <a:r>
                        <a:rPr lang="en-ZA" sz="1200" b="0" i="0" u="none" strike="noStrike" dirty="0">
                          <a:solidFill>
                            <a:srgbClr val="000000"/>
                          </a:solidFill>
                          <a:effectLst/>
                          <a:latin typeface="Arial"/>
                        </a:rPr>
                        <a:t>Ekurhuleni </a:t>
                      </a:r>
                    </a:p>
                  </a:txBody>
                  <a:tcPr marL="6484" marR="6484" marT="64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smtClean="0">
                          <a:effectLst/>
                          <a:latin typeface="Arial"/>
                        </a:rPr>
                        <a:t>16432</a:t>
                      </a:r>
                      <a:endParaRPr lang="en-ZA" sz="1200" b="0" i="0" u="none" strike="noStrike" dirty="0">
                        <a:effectLst/>
                        <a:latin typeface="Arial"/>
                      </a:endParaRPr>
                    </a:p>
                  </a:txBody>
                  <a:tcPr marL="6484" marR="6484" marT="64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smtClean="0">
                          <a:effectLst/>
                          <a:latin typeface="Arial"/>
                        </a:rPr>
                        <a:t>1275</a:t>
                      </a:r>
                      <a:endParaRPr lang="en-ZA" sz="1200" b="0" i="0" u="none" strike="noStrike" dirty="0">
                        <a:effectLst/>
                        <a:latin typeface="Arial"/>
                      </a:endParaRPr>
                    </a:p>
                  </a:txBody>
                  <a:tcPr marL="6484" marR="6484" marT="64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xmlns="" val="10005"/>
                  </a:ext>
                </a:extLst>
              </a:tr>
              <a:tr h="724042">
                <a:tc>
                  <a:txBody>
                    <a:bodyPr/>
                    <a:lstStyle/>
                    <a:p>
                      <a:pPr algn="l" rtl="0" fontAlgn="ctr"/>
                      <a:r>
                        <a:rPr lang="en-ZA" sz="1200" b="0" i="0" u="none" strike="noStrike" dirty="0">
                          <a:solidFill>
                            <a:srgbClr val="000000"/>
                          </a:solidFill>
                          <a:effectLst/>
                          <a:latin typeface="Arial"/>
                        </a:rPr>
                        <a:t>West Rand </a:t>
                      </a:r>
                    </a:p>
                  </a:txBody>
                  <a:tcPr marL="6484" marR="6484" marT="64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effectLst/>
                          <a:latin typeface="Arial"/>
                        </a:rPr>
                        <a:t>4369</a:t>
                      </a:r>
                    </a:p>
                  </a:txBody>
                  <a:tcPr marL="6484" marR="6484" marT="64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effectLst/>
                          <a:latin typeface="Arial"/>
                        </a:rPr>
                        <a:t>580</a:t>
                      </a:r>
                    </a:p>
                  </a:txBody>
                  <a:tcPr marL="6484" marR="6484" marT="64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xmlns="" val="10006"/>
                  </a:ext>
                </a:extLst>
              </a:tr>
              <a:tr h="724042">
                <a:tc>
                  <a:txBody>
                    <a:bodyPr/>
                    <a:lstStyle/>
                    <a:p>
                      <a:pPr algn="l" rtl="0" fontAlgn="ctr"/>
                      <a:r>
                        <a:rPr lang="en-ZA" sz="1400" b="1" i="0" u="none" strike="noStrike" dirty="0">
                          <a:solidFill>
                            <a:srgbClr val="000000"/>
                          </a:solidFill>
                          <a:effectLst/>
                          <a:latin typeface="Arial"/>
                        </a:rPr>
                        <a:t>GAUTENG </a:t>
                      </a:r>
                    </a:p>
                  </a:txBody>
                  <a:tcPr marL="6484" marR="6484" marT="64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dirty="0" smtClean="0">
                          <a:effectLst/>
                          <a:latin typeface="Arial"/>
                        </a:rPr>
                        <a:t>54187</a:t>
                      </a:r>
                      <a:endParaRPr lang="en-ZA" sz="1400" b="1" i="0" u="none" strike="noStrike" dirty="0">
                        <a:effectLst/>
                        <a:latin typeface="Arial"/>
                      </a:endParaRPr>
                    </a:p>
                  </a:txBody>
                  <a:tcPr marL="6484" marR="6484" marT="64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dirty="0" smtClean="0">
                          <a:effectLst/>
                          <a:latin typeface="Arial"/>
                        </a:rPr>
                        <a:t>4307</a:t>
                      </a:r>
                      <a:endParaRPr lang="en-ZA" sz="1400" b="1" i="0" u="none" strike="noStrike" dirty="0">
                        <a:effectLst/>
                        <a:latin typeface="Arial"/>
                      </a:endParaRPr>
                    </a:p>
                  </a:txBody>
                  <a:tcPr marL="6484" marR="6484" marT="64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xmlns="" val="3537639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57200" y="228600"/>
            <a:ext cx="8229600" cy="228600"/>
          </a:xfrm>
        </p:spPr>
        <p:txBody>
          <a:bodyPr>
            <a:noAutofit/>
          </a:bodyPr>
          <a:lstStyle/>
          <a:p>
            <a:r>
              <a:rPr lang="en-US" sz="2000" b="1" dirty="0">
                <a:latin typeface="Arial" panose="020B0604020202020204" pitchFamily="34" charset="0"/>
                <a:cs typeface="Arial" panose="020B0604020202020204" pitchFamily="34" charset="0"/>
              </a:rPr>
              <a:t>LATE REGISTRATION OF BIRTH –ALL CATEGORIES</a:t>
            </a:r>
            <a:endParaRPr lang="en-US" sz="2000" b="1" dirty="0" smtClean="0">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3931531686"/>
              </p:ext>
            </p:extLst>
          </p:nvPr>
        </p:nvGraphicFramePr>
        <p:xfrm>
          <a:off x="130468" y="1186616"/>
          <a:ext cx="8760143" cy="3909853"/>
        </p:xfrm>
        <a:graphic>
          <a:graphicData uri="http://schemas.openxmlformats.org/drawingml/2006/table">
            <a:tbl>
              <a:tblPr>
                <a:noFill/>
                <a:effectLst>
                  <a:innerShdw blurRad="63500" dist="50800" dir="16200000">
                    <a:prstClr val="black">
                      <a:alpha val="50000"/>
                    </a:prstClr>
                  </a:innerShdw>
                </a:effectLst>
                <a:tableStyleId>{5C22544A-7EE6-4342-B048-85BDC9FD1C3A}</a:tableStyleId>
              </a:tblPr>
              <a:tblGrid>
                <a:gridCol w="658930">
                  <a:extLst>
                    <a:ext uri="{9D8B030D-6E8A-4147-A177-3AD203B41FA5}">
                      <a16:colId xmlns:a16="http://schemas.microsoft.com/office/drawing/2014/main" xmlns="" val="20000"/>
                    </a:ext>
                  </a:extLst>
                </a:gridCol>
                <a:gridCol w="428650">
                  <a:extLst>
                    <a:ext uri="{9D8B030D-6E8A-4147-A177-3AD203B41FA5}">
                      <a16:colId xmlns:a16="http://schemas.microsoft.com/office/drawing/2014/main" xmlns="" val="20001"/>
                    </a:ext>
                  </a:extLst>
                </a:gridCol>
                <a:gridCol w="518853">
                  <a:extLst>
                    <a:ext uri="{9D8B030D-6E8A-4147-A177-3AD203B41FA5}">
                      <a16:colId xmlns:a16="http://schemas.microsoft.com/office/drawing/2014/main" xmlns="" val="20002"/>
                    </a:ext>
                  </a:extLst>
                </a:gridCol>
                <a:gridCol w="488551">
                  <a:extLst>
                    <a:ext uri="{9D8B030D-6E8A-4147-A177-3AD203B41FA5}">
                      <a16:colId xmlns:a16="http://schemas.microsoft.com/office/drawing/2014/main" xmlns="" val="20003"/>
                    </a:ext>
                  </a:extLst>
                </a:gridCol>
                <a:gridCol w="473520">
                  <a:extLst>
                    <a:ext uri="{9D8B030D-6E8A-4147-A177-3AD203B41FA5}">
                      <a16:colId xmlns:a16="http://schemas.microsoft.com/office/drawing/2014/main" xmlns="" val="20004"/>
                    </a:ext>
                  </a:extLst>
                </a:gridCol>
                <a:gridCol w="682258">
                  <a:extLst>
                    <a:ext uri="{9D8B030D-6E8A-4147-A177-3AD203B41FA5}">
                      <a16:colId xmlns:a16="http://schemas.microsoft.com/office/drawing/2014/main" xmlns="" val="20005"/>
                    </a:ext>
                  </a:extLst>
                </a:gridCol>
                <a:gridCol w="541902">
                  <a:extLst>
                    <a:ext uri="{9D8B030D-6E8A-4147-A177-3AD203B41FA5}">
                      <a16:colId xmlns:a16="http://schemas.microsoft.com/office/drawing/2014/main" xmlns="" val="20006"/>
                    </a:ext>
                  </a:extLst>
                </a:gridCol>
                <a:gridCol w="568724">
                  <a:extLst>
                    <a:ext uri="{9D8B030D-6E8A-4147-A177-3AD203B41FA5}">
                      <a16:colId xmlns:a16="http://schemas.microsoft.com/office/drawing/2014/main" xmlns="" val="20007"/>
                    </a:ext>
                  </a:extLst>
                </a:gridCol>
                <a:gridCol w="487478">
                  <a:extLst>
                    <a:ext uri="{9D8B030D-6E8A-4147-A177-3AD203B41FA5}">
                      <a16:colId xmlns:a16="http://schemas.microsoft.com/office/drawing/2014/main" xmlns="" val="20008"/>
                    </a:ext>
                  </a:extLst>
                </a:gridCol>
                <a:gridCol w="487478">
                  <a:extLst>
                    <a:ext uri="{9D8B030D-6E8A-4147-A177-3AD203B41FA5}">
                      <a16:colId xmlns:a16="http://schemas.microsoft.com/office/drawing/2014/main" xmlns="" val="20009"/>
                    </a:ext>
                  </a:extLst>
                </a:gridCol>
                <a:gridCol w="568724">
                  <a:extLst>
                    <a:ext uri="{9D8B030D-6E8A-4147-A177-3AD203B41FA5}">
                      <a16:colId xmlns:a16="http://schemas.microsoft.com/office/drawing/2014/main" xmlns="" val="20010"/>
                    </a:ext>
                  </a:extLst>
                </a:gridCol>
                <a:gridCol w="568724">
                  <a:extLst>
                    <a:ext uri="{9D8B030D-6E8A-4147-A177-3AD203B41FA5}">
                      <a16:colId xmlns:a16="http://schemas.microsoft.com/office/drawing/2014/main" xmlns="" val="20011"/>
                    </a:ext>
                  </a:extLst>
                </a:gridCol>
                <a:gridCol w="392265">
                  <a:extLst>
                    <a:ext uri="{9D8B030D-6E8A-4147-A177-3AD203B41FA5}">
                      <a16:colId xmlns:a16="http://schemas.microsoft.com/office/drawing/2014/main" xmlns="" val="20012"/>
                    </a:ext>
                  </a:extLst>
                </a:gridCol>
                <a:gridCol w="631362">
                  <a:extLst>
                    <a:ext uri="{9D8B030D-6E8A-4147-A177-3AD203B41FA5}">
                      <a16:colId xmlns:a16="http://schemas.microsoft.com/office/drawing/2014/main" xmlns="" val="20013"/>
                    </a:ext>
                  </a:extLst>
                </a:gridCol>
                <a:gridCol w="631362">
                  <a:extLst>
                    <a:ext uri="{9D8B030D-6E8A-4147-A177-3AD203B41FA5}">
                      <a16:colId xmlns:a16="http://schemas.microsoft.com/office/drawing/2014/main" xmlns="" val="20014"/>
                    </a:ext>
                  </a:extLst>
                </a:gridCol>
                <a:gridCol w="631362">
                  <a:extLst>
                    <a:ext uri="{9D8B030D-6E8A-4147-A177-3AD203B41FA5}">
                      <a16:colId xmlns:a16="http://schemas.microsoft.com/office/drawing/2014/main" xmlns="" val="20015"/>
                    </a:ext>
                  </a:extLst>
                </a:gridCol>
              </a:tblGrid>
              <a:tr h="983477">
                <a:tc>
                  <a:txBody>
                    <a:bodyPr/>
                    <a:lstStyle/>
                    <a:p>
                      <a:pPr algn="ctr" fontAlgn="b"/>
                      <a:endParaRPr lang="en-US" sz="1000" b="1" i="0" u="none" strike="noStrike" dirty="0">
                        <a:solidFill>
                          <a:srgbClr val="000000"/>
                        </a:solidFill>
                        <a:effectLst/>
                        <a:latin typeface="Arial" pitchFamily="34" charset="0"/>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gridSpan="5">
                  <a:txBody>
                    <a:bodyPr/>
                    <a:lstStyle/>
                    <a:p>
                      <a:pPr algn="ctr" fontAlgn="b"/>
                      <a:r>
                        <a:rPr lang="en-US" sz="1200" b="1" i="0" u="none" strike="noStrike" dirty="0" smtClean="0">
                          <a:solidFill>
                            <a:srgbClr val="000000"/>
                          </a:solidFill>
                          <a:effectLst/>
                          <a:latin typeface="Arial" pitchFamily="34" charset="0"/>
                          <a:cs typeface="Arial" pitchFamily="34" charset="0"/>
                        </a:rPr>
                        <a:t>ANNUAL 2018/19</a:t>
                      </a:r>
                      <a:endParaRPr lang="en-US" sz="1200" b="1" i="0" u="none" strike="noStrike" dirty="0">
                        <a:solidFill>
                          <a:srgbClr val="000000"/>
                        </a:solidFill>
                        <a:effectLst/>
                        <a:latin typeface="Arial" pitchFamily="34" charset="0"/>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US" sz="1000" b="1" i="0" u="none" strike="noStrike" dirty="0" smtClean="0">
                        <a:solidFill>
                          <a:srgbClr val="000000"/>
                        </a:solidFill>
                        <a:effectLst/>
                        <a:latin typeface="Arial" pitchFamily="34" charset="0"/>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tcPr>
                </a:tc>
                <a:tc hMerge="1">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US" sz="1000" b="1" i="0" u="none" strike="noStrike" dirty="0" smtClean="0">
                        <a:solidFill>
                          <a:srgbClr val="000000"/>
                        </a:solidFill>
                        <a:effectLst/>
                        <a:latin typeface="Arial" pitchFamily="34" charset="0"/>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tcPr>
                </a:tc>
                <a:tc hMerge="1">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US" sz="1000" b="1" i="0" u="none" strike="noStrike" dirty="0" smtClean="0">
                        <a:solidFill>
                          <a:srgbClr val="000000"/>
                        </a:solidFill>
                        <a:effectLst/>
                        <a:latin typeface="Arial" pitchFamily="34" charset="0"/>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tcPr>
                </a:tc>
                <a:tc hMerge="1">
                  <a:txBody>
                    <a:bodyPr/>
                    <a:lstStyle/>
                    <a:p>
                      <a:pPr algn="ctr" fontAlgn="b"/>
                      <a:endParaRPr lang="en-US" sz="1200" b="1" i="0" u="none" strike="noStrike" dirty="0">
                        <a:solidFill>
                          <a:srgbClr val="000000"/>
                        </a:solidFill>
                        <a:effectLst/>
                        <a:latin typeface="Arial" pitchFamily="34" charset="0"/>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tcPr>
                </a:tc>
                <a:tc gridSpan="5">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effectLst/>
                          <a:latin typeface="Arial" pitchFamily="34" charset="0"/>
                          <a:cs typeface="Arial" pitchFamily="34" charset="0"/>
                        </a:rPr>
                        <a:t>Quarte</a:t>
                      </a:r>
                      <a:r>
                        <a:rPr lang="en-US" sz="1200" b="1" i="0" u="none" strike="noStrike" baseline="0" dirty="0" smtClean="0">
                          <a:solidFill>
                            <a:srgbClr val="000000"/>
                          </a:solidFill>
                          <a:effectLst/>
                          <a:latin typeface="Arial" pitchFamily="34" charset="0"/>
                          <a:cs typeface="Arial" pitchFamily="34" charset="0"/>
                        </a:rPr>
                        <a:t>r 1 2019/20</a:t>
                      </a:r>
                      <a:endParaRPr lang="en-US" sz="1200" b="1" i="0" u="none" strike="noStrike" dirty="0" smtClean="0">
                        <a:solidFill>
                          <a:srgbClr val="000000"/>
                        </a:solidFill>
                        <a:effectLst/>
                        <a:latin typeface="Arial" pitchFamily="34" charset="0"/>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US" sz="1200" b="1" i="0" u="none" strike="noStrike" dirty="0" smtClean="0">
                        <a:solidFill>
                          <a:srgbClr val="000000"/>
                        </a:solidFill>
                        <a:effectLst/>
                        <a:latin typeface="Arial" pitchFamily="34" charset="0"/>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tcPr>
                </a:tc>
                <a:tc hMerge="1">
                  <a:txBody>
                    <a:bodyPr/>
                    <a:lstStyle/>
                    <a:p>
                      <a:pPr algn="l" fontAlgn="b"/>
                      <a:endParaRPr lang="en-US" sz="1000" b="1" i="0" u="none" strike="noStrike" dirty="0">
                        <a:solidFill>
                          <a:srgbClr val="000000"/>
                        </a:solidFill>
                        <a:effectLst/>
                        <a:latin typeface="Arial" pitchFamily="34" charset="0"/>
                        <a:cs typeface="Arial" pitchFamily="34" charset="0"/>
                      </a:endParaRP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pPr algn="ctr" fontAlgn="b"/>
                      <a:endParaRPr lang="en-US" sz="1000" b="1" i="0" u="none" strike="noStrike" dirty="0">
                        <a:solidFill>
                          <a:srgbClr val="000000"/>
                        </a:solidFill>
                        <a:effectLst/>
                        <a:latin typeface="Arial" pitchFamily="34" charset="0"/>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pPr algn="ctr" fontAlgn="b"/>
                      <a:endParaRPr lang="en-US" sz="1000" b="1" i="0" u="none" strike="noStrike" dirty="0">
                        <a:solidFill>
                          <a:srgbClr val="000000"/>
                        </a:solidFill>
                        <a:effectLst/>
                        <a:latin typeface="Arial" pitchFamily="34" charset="0"/>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tcPr>
                </a:tc>
                <a:tc gridSpan="5">
                  <a:txBody>
                    <a:bodyPr/>
                    <a:lstStyle/>
                    <a:p>
                      <a:pPr algn="ctr" fontAlgn="b"/>
                      <a:r>
                        <a:rPr lang="en-US" sz="1200" b="1" i="0" u="none" strike="noStrike" dirty="0" smtClean="0">
                          <a:solidFill>
                            <a:srgbClr val="000000"/>
                          </a:solidFill>
                          <a:effectLst/>
                          <a:latin typeface="Arial" pitchFamily="34" charset="0"/>
                          <a:cs typeface="Arial" pitchFamily="34" charset="0"/>
                        </a:rPr>
                        <a:t>July 2019</a:t>
                      </a:r>
                      <a:endParaRPr lang="en-US" sz="1200" b="1" i="0" u="none" strike="noStrike" dirty="0">
                        <a:solidFill>
                          <a:srgbClr val="000000"/>
                        </a:solidFill>
                        <a:effectLst/>
                        <a:latin typeface="Arial" pitchFamily="34" charset="0"/>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algn="ctr" fontAlgn="b"/>
                      <a:endParaRPr lang="en-US" sz="1000" b="1" i="0" u="none" strike="noStrike" dirty="0">
                        <a:solidFill>
                          <a:srgbClr val="000000"/>
                        </a:solidFill>
                        <a:effectLst/>
                        <a:latin typeface="Arial" pitchFamily="34" charset="0"/>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gn="ctr" fontAlgn="b"/>
                      <a:endParaRPr lang="en-US" sz="1000" b="1" i="0" u="none" strike="noStrike" dirty="0">
                        <a:solidFill>
                          <a:srgbClr val="000000"/>
                        </a:solidFill>
                        <a:effectLst/>
                        <a:latin typeface="Arial" pitchFamily="34" charset="0"/>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gn="ctr" fontAlgn="b"/>
                      <a:endParaRPr lang="en-US" sz="1000" b="1" i="0" u="none" strike="noStrike" dirty="0">
                        <a:solidFill>
                          <a:srgbClr val="000000"/>
                        </a:solidFill>
                        <a:effectLst/>
                        <a:latin typeface="Arial" pitchFamily="34" charset="0"/>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gn="ctr" fontAlgn="b"/>
                      <a:endParaRPr lang="en-US" sz="1000" b="1" i="0" u="none" strike="noStrike" dirty="0">
                        <a:solidFill>
                          <a:srgbClr val="000000"/>
                        </a:solidFill>
                        <a:effectLst/>
                        <a:latin typeface="Arial" pitchFamily="34" charset="0"/>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00"/>
                  </a:ext>
                </a:extLst>
              </a:tr>
              <a:tr h="1316312">
                <a:tc>
                  <a:txBody>
                    <a:bodyPr/>
                    <a:lstStyle/>
                    <a:p>
                      <a:pPr algn="ctr" fontAlgn="b"/>
                      <a:r>
                        <a:rPr lang="en-US" sz="1000" b="1" i="0" u="none" strike="noStrike" dirty="0" smtClean="0">
                          <a:solidFill>
                            <a:srgbClr val="000000"/>
                          </a:solidFill>
                          <a:effectLst/>
                          <a:latin typeface="Arial" pitchFamily="34" charset="0"/>
                          <a:cs typeface="Arial" pitchFamily="34" charset="0"/>
                        </a:rPr>
                        <a:t>Category</a:t>
                      </a:r>
                      <a:r>
                        <a:rPr lang="en-US" sz="1000" b="1" i="0" u="none" strike="noStrike" baseline="0" dirty="0" smtClean="0">
                          <a:solidFill>
                            <a:srgbClr val="000000"/>
                          </a:solidFill>
                          <a:effectLst/>
                          <a:latin typeface="Arial" pitchFamily="34" charset="0"/>
                          <a:cs typeface="Arial" pitchFamily="34" charset="0"/>
                        </a:rPr>
                        <a:t> </a:t>
                      </a:r>
                      <a:endParaRPr lang="en-US" sz="1000" b="1" i="0" u="none" strike="noStrike" dirty="0">
                        <a:solidFill>
                          <a:srgbClr val="000000"/>
                        </a:solidFill>
                        <a:effectLst/>
                        <a:latin typeface="Arial" pitchFamily="34" charset="0"/>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000" b="1" i="0" u="none" strike="noStrike" dirty="0" smtClean="0">
                          <a:solidFill>
                            <a:srgbClr val="000000"/>
                          </a:solidFill>
                          <a:effectLst/>
                          <a:latin typeface="Arial" pitchFamily="34" charset="0"/>
                          <a:cs typeface="Arial" pitchFamily="34" charset="0"/>
                        </a:rPr>
                        <a:t>Opening</a:t>
                      </a:r>
                      <a:endParaRPr lang="en-US" sz="1000" b="1" i="0" u="none" strike="noStrike" dirty="0">
                        <a:solidFill>
                          <a:srgbClr val="000000"/>
                        </a:solidFill>
                        <a:effectLst/>
                        <a:latin typeface="Arial" pitchFamily="34" charset="0"/>
                        <a:cs typeface="Arial" pitchFamily="34" charset="0"/>
                      </a:endParaRP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000" b="1" i="0" u="none" strike="noStrike" dirty="0" smtClean="0">
                          <a:solidFill>
                            <a:srgbClr val="000000"/>
                          </a:solidFill>
                          <a:effectLst/>
                          <a:latin typeface="Arial" pitchFamily="34" charset="0"/>
                          <a:cs typeface="Arial" pitchFamily="34" charset="0"/>
                        </a:rPr>
                        <a:t>Approved</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000" b="1" i="0" u="none" strike="noStrike" dirty="0" smtClean="0">
                          <a:solidFill>
                            <a:srgbClr val="000000"/>
                          </a:solidFill>
                          <a:effectLst/>
                          <a:latin typeface="Arial" pitchFamily="34" charset="0"/>
                          <a:cs typeface="Arial" pitchFamily="34" charset="0"/>
                        </a:rPr>
                        <a:t>Deferred</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000" b="1" i="0" u="none" strike="noStrike" dirty="0" smtClean="0">
                          <a:solidFill>
                            <a:srgbClr val="000000"/>
                          </a:solidFill>
                          <a:effectLst/>
                          <a:latin typeface="Arial" pitchFamily="34" charset="0"/>
                          <a:cs typeface="Arial" pitchFamily="34" charset="0"/>
                        </a:rPr>
                        <a:t>Rejected </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000" b="1" i="0" u="none" strike="noStrike" dirty="0" smtClean="0">
                          <a:solidFill>
                            <a:srgbClr val="000000"/>
                          </a:solidFill>
                          <a:effectLst/>
                          <a:latin typeface="Arial" pitchFamily="34" charset="0"/>
                          <a:cs typeface="Arial" pitchFamily="34" charset="0"/>
                        </a:rPr>
                        <a:t>Closing Balance Annual</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000" b="1" i="0" u="none" strike="noStrike" dirty="0" smtClean="0">
                          <a:solidFill>
                            <a:srgbClr val="000000"/>
                          </a:solidFill>
                          <a:effectLst/>
                          <a:latin typeface="Arial" pitchFamily="34" charset="0"/>
                          <a:cs typeface="Arial" pitchFamily="34" charset="0"/>
                        </a:rPr>
                        <a:t>Opening</a:t>
                      </a:r>
                      <a:endParaRPr lang="en-US" sz="1000" b="1" i="0" u="none" strike="noStrike" dirty="0">
                        <a:solidFill>
                          <a:srgbClr val="000000"/>
                        </a:solidFill>
                        <a:effectLst/>
                        <a:latin typeface="Arial" pitchFamily="34" charset="0"/>
                        <a:cs typeface="Arial" pitchFamily="34" charset="0"/>
                      </a:endParaRP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000" b="1" i="0" u="none" strike="noStrike" dirty="0" smtClean="0">
                          <a:solidFill>
                            <a:srgbClr val="000000"/>
                          </a:solidFill>
                          <a:effectLst/>
                          <a:latin typeface="Arial" pitchFamily="34" charset="0"/>
                          <a:cs typeface="Arial" pitchFamily="34" charset="0"/>
                        </a:rPr>
                        <a:t>Approved</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000" b="1" i="0" u="none" strike="noStrike" dirty="0" smtClean="0">
                          <a:solidFill>
                            <a:srgbClr val="000000"/>
                          </a:solidFill>
                          <a:effectLst/>
                          <a:latin typeface="Arial" pitchFamily="34" charset="0"/>
                          <a:cs typeface="Arial" pitchFamily="34" charset="0"/>
                        </a:rPr>
                        <a:t>Deferred</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000" b="1" i="0" u="none" strike="noStrike" dirty="0" smtClean="0">
                          <a:solidFill>
                            <a:srgbClr val="000000"/>
                          </a:solidFill>
                          <a:effectLst/>
                          <a:latin typeface="Arial" pitchFamily="34" charset="0"/>
                          <a:cs typeface="Arial" pitchFamily="34" charset="0"/>
                        </a:rPr>
                        <a:t>Rejected </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000" b="1" i="0" u="none" strike="noStrike" dirty="0" smtClean="0">
                          <a:solidFill>
                            <a:srgbClr val="000000"/>
                          </a:solidFill>
                          <a:effectLst/>
                          <a:latin typeface="Arial" pitchFamily="34" charset="0"/>
                          <a:cs typeface="Arial" pitchFamily="34" charset="0"/>
                        </a:rPr>
                        <a:t>Closing Balance</a:t>
                      </a:r>
                      <a:r>
                        <a:rPr lang="en-US" sz="1000" b="1" i="0" u="none" strike="noStrike" baseline="0" dirty="0" smtClean="0">
                          <a:solidFill>
                            <a:srgbClr val="000000"/>
                          </a:solidFill>
                          <a:effectLst/>
                          <a:latin typeface="Arial" pitchFamily="34" charset="0"/>
                          <a:cs typeface="Arial" pitchFamily="34" charset="0"/>
                        </a:rPr>
                        <a:t> Q1</a:t>
                      </a:r>
                      <a:endParaRPr lang="en-US" sz="1000" b="1" i="0" u="none" strike="noStrike" dirty="0" smtClean="0">
                        <a:solidFill>
                          <a:srgbClr val="000000"/>
                        </a:solidFill>
                        <a:effectLst/>
                        <a:latin typeface="Arial" pitchFamily="34" charset="0"/>
                        <a:cs typeface="Arial" pitchFamily="34" charset="0"/>
                      </a:endParaRP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000" b="1" i="0" u="none" strike="noStrike" kern="1200" dirty="0" smtClean="0">
                          <a:solidFill>
                            <a:srgbClr val="000000"/>
                          </a:solidFill>
                          <a:effectLst/>
                          <a:latin typeface="Arial" pitchFamily="34" charset="0"/>
                          <a:ea typeface="+mn-ea"/>
                          <a:cs typeface="Arial" pitchFamily="34" charset="0"/>
                        </a:rPr>
                        <a:t>Opening</a:t>
                      </a:r>
                      <a:endParaRPr lang="en-US" sz="1000" b="1" i="0" u="none" strike="noStrike" kern="1200" dirty="0">
                        <a:solidFill>
                          <a:srgbClr val="000000"/>
                        </a:solidFill>
                        <a:effectLst/>
                        <a:latin typeface="Arial" pitchFamily="34" charset="0"/>
                        <a:ea typeface="+mn-ea"/>
                        <a:cs typeface="Arial" pitchFamily="34" charset="0"/>
                      </a:endParaRP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000" b="1" i="0" u="none" strike="noStrike" kern="1200" dirty="0" smtClean="0">
                          <a:solidFill>
                            <a:srgbClr val="000000"/>
                          </a:solidFill>
                          <a:effectLst/>
                          <a:latin typeface="Arial" pitchFamily="34" charset="0"/>
                          <a:ea typeface="+mn-ea"/>
                          <a:cs typeface="Arial" pitchFamily="34" charset="0"/>
                        </a:rPr>
                        <a:t>Approved</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000" b="1" i="0" u="none" strike="noStrike" kern="1200" dirty="0" smtClean="0">
                          <a:solidFill>
                            <a:srgbClr val="000000"/>
                          </a:solidFill>
                          <a:effectLst/>
                          <a:latin typeface="Arial" pitchFamily="34" charset="0"/>
                          <a:ea typeface="+mn-ea"/>
                          <a:cs typeface="Arial" pitchFamily="34" charset="0"/>
                        </a:rPr>
                        <a:t>Deferred</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000" b="1" i="0" u="none" strike="noStrike" kern="1200" dirty="0" smtClean="0">
                          <a:solidFill>
                            <a:srgbClr val="000000"/>
                          </a:solidFill>
                          <a:effectLst/>
                          <a:latin typeface="Arial" pitchFamily="34" charset="0"/>
                          <a:ea typeface="+mn-ea"/>
                          <a:cs typeface="Arial" pitchFamily="34" charset="0"/>
                        </a:rPr>
                        <a:t>Rejected </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000" b="1" i="0" u="none" strike="noStrike" kern="1200" dirty="0" smtClean="0">
                          <a:solidFill>
                            <a:srgbClr val="000000"/>
                          </a:solidFill>
                          <a:effectLst/>
                          <a:latin typeface="Arial" pitchFamily="34" charset="0"/>
                          <a:ea typeface="+mn-ea"/>
                          <a:cs typeface="Arial" pitchFamily="34" charset="0"/>
                        </a:rPr>
                        <a:t>Closing July</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10001"/>
                  </a:ext>
                </a:extLst>
              </a:tr>
              <a:tr h="680905">
                <a:tc>
                  <a:txBody>
                    <a:bodyPr/>
                    <a:lstStyle/>
                    <a:p>
                      <a:pPr algn="ctr" fontAlgn="b"/>
                      <a:r>
                        <a:rPr lang="en-US" sz="1100" b="1" i="0" u="none" strike="noStrike" dirty="0" smtClean="0">
                          <a:solidFill>
                            <a:srgbClr val="000000"/>
                          </a:solidFill>
                          <a:effectLst/>
                          <a:latin typeface="Arial" pitchFamily="34" charset="0"/>
                          <a:cs typeface="Arial" pitchFamily="34" charset="0"/>
                        </a:rPr>
                        <a:t>7 years -14 years</a:t>
                      </a:r>
                      <a:endParaRPr lang="en-US" sz="1100" b="1" i="0" u="none" strike="noStrike" dirty="0">
                        <a:solidFill>
                          <a:srgbClr val="000000"/>
                        </a:solidFill>
                        <a:effectLst/>
                        <a:latin typeface="Arial" pitchFamily="34" charset="0"/>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algn="ctr" defTabSz="457200" rtl="0" eaLnBrk="1" fontAlgn="b" latinLnBrk="0" hangingPunct="1"/>
                      <a:r>
                        <a:rPr lang="en-ZA" sz="1000" b="0" i="0" u="none" strike="noStrike" kern="1200" dirty="0" smtClean="0">
                          <a:solidFill>
                            <a:srgbClr val="000000"/>
                          </a:solidFill>
                          <a:effectLst/>
                          <a:latin typeface="Arial" pitchFamily="34" charset="0"/>
                          <a:ea typeface="+mn-ea"/>
                          <a:cs typeface="Arial" pitchFamily="34" charset="0"/>
                        </a:rPr>
                        <a:t>22382</a:t>
                      </a:r>
                      <a:endParaRPr lang="en-ZA" sz="1000" b="0" i="0" u="none" strike="noStrike" kern="1200" dirty="0">
                        <a:solidFill>
                          <a:srgbClr val="000000"/>
                        </a:solidFill>
                        <a:effectLst/>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algn="ctr" defTabSz="457200" rtl="0" eaLnBrk="1" fontAlgn="b" latinLnBrk="0" hangingPunct="1"/>
                      <a:r>
                        <a:rPr lang="en-ZA" sz="1000" b="0" i="0" u="none" strike="noStrike" kern="1200" dirty="0" smtClean="0">
                          <a:solidFill>
                            <a:srgbClr val="000000"/>
                          </a:solidFill>
                          <a:effectLst/>
                          <a:latin typeface="Arial" pitchFamily="34" charset="0"/>
                          <a:ea typeface="+mn-ea"/>
                          <a:cs typeface="Arial" pitchFamily="34" charset="0"/>
                        </a:rPr>
                        <a:t>19148</a:t>
                      </a:r>
                      <a:endParaRPr lang="en-ZA" sz="1000" b="0" i="0" u="none" strike="noStrike" kern="1200" dirty="0">
                        <a:solidFill>
                          <a:srgbClr val="000000"/>
                        </a:solidFill>
                        <a:effectLst/>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rtl="0" fontAlgn="b"/>
                      <a:r>
                        <a:rPr lang="en-ZA" sz="1000" b="0" i="0" u="none" strike="noStrike" dirty="0">
                          <a:solidFill>
                            <a:srgbClr val="000000"/>
                          </a:solidFill>
                          <a:effectLst/>
                          <a:latin typeface="Arial" pitchFamily="34" charset="0"/>
                          <a:cs typeface="Arial" pitchFamily="34" charset="0"/>
                        </a:rPr>
                        <a:t>544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rtl="0" fontAlgn="b"/>
                      <a:r>
                        <a:rPr lang="en-ZA" sz="1000" b="0" i="0" u="none" strike="noStrike" dirty="0">
                          <a:solidFill>
                            <a:srgbClr val="000000"/>
                          </a:solidFill>
                          <a:effectLst/>
                          <a:latin typeface="Arial" pitchFamily="34" charset="0"/>
                          <a:cs typeface="Arial" pitchFamily="34" charset="0"/>
                        </a:rPr>
                        <a:t>237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r>
                        <a:rPr lang="en-ZA" sz="1000" dirty="0" smtClean="0">
                          <a:latin typeface="Arial" pitchFamily="34" charset="0"/>
                          <a:cs typeface="Arial" pitchFamily="34" charset="0"/>
                        </a:rPr>
                        <a:t>2453</a:t>
                      </a:r>
                      <a:endParaRPr lang="en-ZA" sz="1000" dirty="0">
                        <a:latin typeface="Arial" pitchFamily="34" charset="0"/>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r>
                        <a:rPr kumimoji="0" lang="en-US" sz="10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9623</a:t>
                      </a:r>
                      <a:endParaRPr lang="en-ZA" sz="1000" dirty="0">
                        <a:latin typeface="Arial" pitchFamily="34" charset="0"/>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r>
                        <a:rPr lang="en-ZA" sz="1000" dirty="0" smtClean="0">
                          <a:latin typeface="Arial" pitchFamily="34" charset="0"/>
                          <a:cs typeface="Arial" pitchFamily="34" charset="0"/>
                        </a:rPr>
                        <a:t>4143</a:t>
                      </a:r>
                      <a:endParaRPr lang="en-ZA" sz="1000" dirty="0">
                        <a:latin typeface="Arial" pitchFamily="34" charset="0"/>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r>
                        <a:rPr lang="en-ZA" sz="1000" dirty="0" smtClean="0">
                          <a:latin typeface="Arial" pitchFamily="34" charset="0"/>
                          <a:cs typeface="Arial" pitchFamily="34" charset="0"/>
                        </a:rPr>
                        <a:t>48</a:t>
                      </a:r>
                      <a:endParaRPr lang="en-ZA" sz="1000" dirty="0">
                        <a:latin typeface="Arial" pitchFamily="34" charset="0"/>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r>
                        <a:rPr lang="en-ZA" sz="1000" dirty="0" smtClean="0">
                          <a:latin typeface="Arial" pitchFamily="34" charset="0"/>
                          <a:cs typeface="Arial" pitchFamily="34" charset="0"/>
                        </a:rPr>
                        <a:t>247</a:t>
                      </a:r>
                      <a:endParaRPr lang="en-ZA" sz="1000" dirty="0">
                        <a:latin typeface="Arial" pitchFamily="34" charset="0"/>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r>
                        <a:rPr lang="en-ZA" sz="1000" dirty="0" smtClean="0">
                          <a:latin typeface="Arial" pitchFamily="34" charset="0"/>
                          <a:cs typeface="Arial" pitchFamily="34" charset="0"/>
                        </a:rPr>
                        <a:t>5185</a:t>
                      </a:r>
                      <a:endParaRPr lang="en-ZA" sz="1000" dirty="0">
                        <a:latin typeface="Arial" pitchFamily="34" charset="0"/>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fontAlgn="b"/>
                      <a:r>
                        <a:rPr lang="en-ZA" sz="1100" b="0" i="0" u="none" strike="noStrike" dirty="0">
                          <a:solidFill>
                            <a:srgbClr val="000000"/>
                          </a:solidFill>
                          <a:effectLst/>
                          <a:latin typeface="Arial" pitchFamily="34" charset="0"/>
                          <a:cs typeface="Arial" pitchFamily="34" charset="0"/>
                        </a:rPr>
                        <a:t>2287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lvl="0" algn="ctr" fontAlgn="b"/>
                      <a:r>
                        <a:rPr lang="en-ZA" sz="1100" b="0" i="0" u="none" strike="noStrike" dirty="0">
                          <a:solidFill>
                            <a:srgbClr val="000000"/>
                          </a:solidFill>
                          <a:effectLst/>
                          <a:latin typeface="Arial" pitchFamily="34" charset="0"/>
                          <a:cs typeface="Arial" pitchFamily="34" charset="0"/>
                        </a:rPr>
                        <a:t>775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lvl="0" algn="ctr" fontAlgn="b"/>
                      <a:r>
                        <a:rPr lang="en-ZA" sz="1100" b="0" i="0" u="none" strike="noStrike" dirty="0">
                          <a:solidFill>
                            <a:srgbClr val="000000"/>
                          </a:solidFill>
                          <a:effectLst/>
                          <a:latin typeface="Arial" pitchFamily="34" charset="0"/>
                          <a:cs typeface="Arial" pitchFamily="34" charset="0"/>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lvl="0" algn="ctr" fontAlgn="b"/>
                      <a:r>
                        <a:rPr lang="en-ZA" sz="1100" b="0" i="0" u="none" strike="noStrike" dirty="0" smtClean="0">
                          <a:solidFill>
                            <a:srgbClr val="000000"/>
                          </a:solidFill>
                          <a:effectLst/>
                          <a:latin typeface="Arial" pitchFamily="34" charset="0"/>
                          <a:cs typeface="Arial" pitchFamily="34" charset="0"/>
                        </a:rPr>
                        <a:t>10</a:t>
                      </a:r>
                      <a:endParaRPr lang="en-ZA" sz="1100" b="0" i="0" u="none" strike="noStrike" dirty="0">
                        <a:solidFill>
                          <a:srgbClr val="000000"/>
                        </a:solidFill>
                        <a:effectLst/>
                        <a:latin typeface="Arial" pitchFamily="34" charset="0"/>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lvl="0" algn="ctr" defTabSz="457200" rtl="0" eaLnBrk="1" fontAlgn="b" latinLnBrk="0" hangingPunct="1"/>
                      <a:r>
                        <a:rPr lang="en-ZA" sz="1100" b="0" i="0" u="none" strike="noStrike" kern="1200" dirty="0" smtClean="0">
                          <a:solidFill>
                            <a:srgbClr val="000000"/>
                          </a:solidFill>
                          <a:effectLst/>
                          <a:latin typeface="Arial" pitchFamily="34" charset="0"/>
                          <a:ea typeface="+mn-ea"/>
                          <a:cs typeface="Arial" pitchFamily="34" charset="0"/>
                        </a:rPr>
                        <a:t>1485</a:t>
                      </a:r>
                      <a:endParaRPr lang="en-ZA" sz="1100" b="0" i="0" u="none" strike="noStrike" kern="1200" dirty="0">
                        <a:solidFill>
                          <a:srgbClr val="000000"/>
                        </a:solidFill>
                        <a:effectLst/>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2"/>
                  </a:ext>
                </a:extLst>
              </a:tr>
              <a:tr h="929159">
                <a:tc>
                  <a:txBody>
                    <a:bodyPr/>
                    <a:lstStyle/>
                    <a:p>
                      <a:pPr algn="ctr" fontAlgn="b"/>
                      <a:r>
                        <a:rPr lang="en-US" sz="1100" b="1" i="0" u="none" strike="noStrike" dirty="0" smtClean="0">
                          <a:solidFill>
                            <a:srgbClr val="000000"/>
                          </a:solidFill>
                          <a:effectLst/>
                          <a:latin typeface="Arial" pitchFamily="34" charset="0"/>
                          <a:cs typeface="Arial" pitchFamily="34" charset="0"/>
                        </a:rPr>
                        <a:t>15 and above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rtl="0" fontAlgn="b"/>
                      <a:r>
                        <a:rPr lang="en-ZA" sz="1000" b="0" i="0" u="none" strike="noStrike" dirty="0">
                          <a:solidFill>
                            <a:srgbClr val="000000"/>
                          </a:solidFill>
                          <a:effectLst/>
                          <a:latin typeface="Arial" pitchFamily="34" charset="0"/>
                          <a:cs typeface="Arial" pitchFamily="34" charset="0"/>
                        </a:rPr>
                        <a:t>2567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rtl="0" fontAlgn="b"/>
                      <a:r>
                        <a:rPr lang="en-ZA" sz="1000" b="0" i="0" u="none" strike="noStrike" dirty="0">
                          <a:solidFill>
                            <a:srgbClr val="000000"/>
                          </a:solidFill>
                          <a:effectLst/>
                          <a:latin typeface="Arial" pitchFamily="34" charset="0"/>
                          <a:cs typeface="Arial" pitchFamily="34" charset="0"/>
                        </a:rPr>
                        <a:t>1567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rtl="0" fontAlgn="b"/>
                      <a:r>
                        <a:rPr lang="en-ZA" sz="1000" b="0" i="0" u="none" strike="noStrike" dirty="0">
                          <a:solidFill>
                            <a:srgbClr val="000000"/>
                          </a:solidFill>
                          <a:effectLst/>
                          <a:latin typeface="Arial" pitchFamily="34" charset="0"/>
                          <a:cs typeface="Arial" pitchFamily="34" charset="0"/>
                        </a:rPr>
                        <a:t>379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rtl="0" fontAlgn="b"/>
                      <a:r>
                        <a:rPr lang="en-ZA" sz="1000" b="0" i="0" u="none" strike="noStrike" dirty="0">
                          <a:solidFill>
                            <a:srgbClr val="000000"/>
                          </a:solidFill>
                          <a:effectLst/>
                          <a:latin typeface="Arial" pitchFamily="34" charset="0"/>
                          <a:cs typeface="Arial" pitchFamily="34" charset="0"/>
                        </a:rPr>
                        <a:t>210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r>
                        <a:rPr lang="en-ZA" sz="1000" dirty="0" smtClean="0">
                          <a:latin typeface="Arial" pitchFamily="34" charset="0"/>
                          <a:cs typeface="Arial" pitchFamily="34" charset="0"/>
                        </a:rPr>
                        <a:t>411</a:t>
                      </a:r>
                      <a:endParaRPr lang="en-ZA" sz="1000" dirty="0">
                        <a:latin typeface="Arial" pitchFamily="34" charset="0"/>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r>
                        <a:rPr lang="en-ZA" sz="1000" dirty="0" smtClean="0">
                          <a:latin typeface="Arial" pitchFamily="34" charset="0"/>
                          <a:cs typeface="Arial" pitchFamily="34" charset="0"/>
                        </a:rPr>
                        <a:t>822</a:t>
                      </a:r>
                      <a:endParaRPr lang="en-ZA" sz="1000" dirty="0">
                        <a:latin typeface="Arial" pitchFamily="34" charset="0"/>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ZA" sz="1000" dirty="0" smtClean="0">
                          <a:latin typeface="Arial" pitchFamily="34" charset="0"/>
                          <a:cs typeface="Arial" pitchFamily="34" charset="0"/>
                        </a:rPr>
                        <a:t>290</a:t>
                      </a:r>
                      <a:endParaRPr lang="en-ZA" sz="1000" dirty="0">
                        <a:latin typeface="Arial" pitchFamily="34" charset="0"/>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r>
                        <a:rPr lang="en-ZA" sz="1000" dirty="0" smtClean="0">
                          <a:latin typeface="Arial" pitchFamily="34" charset="0"/>
                          <a:cs typeface="Arial" pitchFamily="34" charset="0"/>
                        </a:rPr>
                        <a:t>69</a:t>
                      </a:r>
                      <a:endParaRPr lang="en-ZA" sz="1000" dirty="0">
                        <a:latin typeface="Arial" pitchFamily="34" charset="0"/>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r>
                        <a:rPr lang="en-ZA" sz="1000" dirty="0" smtClean="0">
                          <a:latin typeface="Arial" pitchFamily="34" charset="0"/>
                          <a:cs typeface="Arial" pitchFamily="34" charset="0"/>
                        </a:rPr>
                        <a:t>154</a:t>
                      </a:r>
                      <a:endParaRPr lang="en-ZA" sz="1000" dirty="0">
                        <a:latin typeface="Arial" pitchFamily="34" charset="0"/>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r>
                        <a:rPr lang="en-ZA" sz="1000" dirty="0" smtClean="0">
                          <a:latin typeface="Arial" pitchFamily="34" charset="0"/>
                          <a:cs typeface="Arial" pitchFamily="34" charset="0"/>
                        </a:rPr>
                        <a:t>309</a:t>
                      </a:r>
                      <a:endParaRPr lang="en-ZA" sz="1000" dirty="0">
                        <a:latin typeface="Arial" pitchFamily="34" charset="0"/>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fontAlgn="b"/>
                      <a:r>
                        <a:rPr lang="en-ZA" sz="1100" b="0" i="0" u="none" strike="noStrike" dirty="0">
                          <a:solidFill>
                            <a:srgbClr val="000000"/>
                          </a:solidFill>
                          <a:effectLst/>
                          <a:latin typeface="Arial" pitchFamily="34" charset="0"/>
                          <a:cs typeface="Arial" pitchFamily="34" charset="0"/>
                        </a:rPr>
                        <a:t>277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lvl="0" algn="ctr" fontAlgn="b"/>
                      <a:r>
                        <a:rPr lang="en-ZA" sz="1100" b="0" i="0" u="none" strike="noStrike" dirty="0">
                          <a:solidFill>
                            <a:srgbClr val="000000"/>
                          </a:solidFill>
                          <a:effectLst/>
                          <a:latin typeface="Arial" pitchFamily="34" charset="0"/>
                          <a:cs typeface="Arial" pitchFamily="34" charset="0"/>
                        </a:rPr>
                        <a:t>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lvl="0" algn="ctr" fontAlgn="b"/>
                      <a:r>
                        <a:rPr lang="en-ZA" sz="1100" b="0" i="0" u="none" strike="noStrike" dirty="0">
                          <a:solidFill>
                            <a:srgbClr val="000000"/>
                          </a:solidFill>
                          <a:effectLst/>
                          <a:latin typeface="Arial" pitchFamily="34" charset="0"/>
                          <a:cs typeface="Arial" pitchFamily="34" charset="0"/>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lvl="0" algn="ctr" fontAlgn="b"/>
                      <a:r>
                        <a:rPr lang="en-ZA" sz="1100" b="0" i="0" u="none" strike="noStrike" dirty="0">
                          <a:solidFill>
                            <a:srgbClr val="000000"/>
                          </a:solidFill>
                          <a:effectLst/>
                          <a:latin typeface="Arial" pitchFamily="34" charset="0"/>
                          <a:cs typeface="Arial"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lvl="0" algn="ctr" defTabSz="457200" rtl="0" eaLnBrk="1" fontAlgn="b" latinLnBrk="0" hangingPunct="1"/>
                      <a:r>
                        <a:rPr lang="en-ZA" sz="1100" b="0" i="0" u="none" strike="noStrike" kern="1200" dirty="0" smtClean="0">
                          <a:solidFill>
                            <a:srgbClr val="000000"/>
                          </a:solidFill>
                          <a:effectLst/>
                          <a:latin typeface="Arial" pitchFamily="34" charset="0"/>
                          <a:ea typeface="+mn-ea"/>
                          <a:cs typeface="Arial" pitchFamily="34" charset="0"/>
                        </a:rPr>
                        <a:t>186</a:t>
                      </a:r>
                      <a:endParaRPr lang="en-ZA" sz="1100" b="0" i="0" u="none" strike="noStrike" kern="1200" dirty="0">
                        <a:solidFill>
                          <a:srgbClr val="000000"/>
                        </a:solidFill>
                        <a:effectLst/>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3"/>
                  </a:ext>
                </a:extLst>
              </a:tr>
            </a:tbl>
          </a:graphicData>
        </a:graphic>
      </p:graphicFrame>
      <p:sp>
        <p:nvSpPr>
          <p:cNvPr id="5" name="Slide Number Placeholder 4"/>
          <p:cNvSpPr>
            <a:spLocks noGrp="1"/>
          </p:cNvSpPr>
          <p:nvPr>
            <p:ph type="sldNum" sz="quarter" idx="12"/>
          </p:nvPr>
        </p:nvSpPr>
        <p:spPr>
          <a:xfrm>
            <a:off x="7010400" y="6492875"/>
            <a:ext cx="2133600" cy="365125"/>
          </a:xfrm>
        </p:spPr>
        <p:txBody>
          <a:bodyPr/>
          <a:lstStyle/>
          <a:p>
            <a:fld id="{2538E8B7-8BD9-9F48-9FB6-4E0DFEDB8449}" type="slidenum">
              <a:rPr lang="en-US" b="1" smtClean="0">
                <a:solidFill>
                  <a:prstClr val="black"/>
                </a:solidFill>
              </a:rPr>
              <a:pPr/>
              <a:t>16</a:t>
            </a:fld>
            <a:endParaRPr lang="en-US" b="1" dirty="0">
              <a:solidFill>
                <a:prstClr val="black"/>
              </a:solidFill>
            </a:endParaRPr>
          </a:p>
        </p:txBody>
      </p:sp>
    </p:spTree>
    <p:extLst>
      <p:ext uri="{BB962C8B-B14F-4D97-AF65-F5344CB8AC3E}">
        <p14:creationId xmlns:p14="http://schemas.microsoft.com/office/powerpoint/2010/main" xmlns="" val="30370797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09600" y="152400"/>
            <a:ext cx="8229600" cy="228600"/>
          </a:xfrm>
        </p:spPr>
        <p:txBody>
          <a:bodyPr>
            <a:noAutofit/>
          </a:bodyPr>
          <a:lstStyle/>
          <a:p>
            <a:r>
              <a:rPr lang="en-US" sz="2000" b="1" dirty="0" smtClean="0">
                <a:latin typeface="Arial" panose="020B0604020202020204" pitchFamily="34" charset="0"/>
                <a:cs typeface="Arial" panose="020B0604020202020204" pitchFamily="34" charset="0"/>
              </a:rPr>
              <a:t>UNABRIDGED CERTIFICATES</a:t>
            </a:r>
          </a:p>
        </p:txBody>
      </p:sp>
      <p:graphicFrame>
        <p:nvGraphicFramePr>
          <p:cNvPr id="3" name="Group 105"/>
          <p:cNvGraphicFramePr>
            <a:graphicFrameLocks noGrp="1"/>
          </p:cNvGraphicFramePr>
          <p:nvPr>
            <p:extLst>
              <p:ext uri="{D42A27DB-BD31-4B8C-83A1-F6EECF244321}">
                <p14:modId xmlns:p14="http://schemas.microsoft.com/office/powerpoint/2010/main" xmlns="" val="4053133750"/>
              </p:ext>
            </p:extLst>
          </p:nvPr>
        </p:nvGraphicFramePr>
        <p:xfrm>
          <a:off x="179512" y="548680"/>
          <a:ext cx="8485069" cy="1752643"/>
        </p:xfrm>
        <a:graphic>
          <a:graphicData uri="http://schemas.openxmlformats.org/drawingml/2006/table">
            <a:tbl>
              <a:tblPr/>
              <a:tblGrid>
                <a:gridCol w="1244789">
                  <a:extLst>
                    <a:ext uri="{9D8B030D-6E8A-4147-A177-3AD203B41FA5}">
                      <a16:colId xmlns:a16="http://schemas.microsoft.com/office/drawing/2014/main" xmlns="" val="20000"/>
                    </a:ext>
                  </a:extLst>
                </a:gridCol>
                <a:gridCol w="1210688">
                  <a:extLst>
                    <a:ext uri="{9D8B030D-6E8A-4147-A177-3AD203B41FA5}">
                      <a16:colId xmlns:a16="http://schemas.microsoft.com/office/drawing/2014/main" xmlns="" val="20001"/>
                    </a:ext>
                  </a:extLst>
                </a:gridCol>
                <a:gridCol w="1371605">
                  <a:extLst>
                    <a:ext uri="{9D8B030D-6E8A-4147-A177-3AD203B41FA5}">
                      <a16:colId xmlns:a16="http://schemas.microsoft.com/office/drawing/2014/main" xmlns="" val="20002"/>
                    </a:ext>
                  </a:extLst>
                </a:gridCol>
                <a:gridCol w="1544267">
                  <a:extLst>
                    <a:ext uri="{9D8B030D-6E8A-4147-A177-3AD203B41FA5}">
                      <a16:colId xmlns:a16="http://schemas.microsoft.com/office/drawing/2014/main" xmlns="" val="20003"/>
                    </a:ext>
                  </a:extLst>
                </a:gridCol>
                <a:gridCol w="1705190">
                  <a:extLst>
                    <a:ext uri="{9D8B030D-6E8A-4147-A177-3AD203B41FA5}">
                      <a16:colId xmlns:a16="http://schemas.microsoft.com/office/drawing/2014/main" xmlns="" val="20004"/>
                    </a:ext>
                  </a:extLst>
                </a:gridCol>
                <a:gridCol w="1408530">
                  <a:extLst>
                    <a:ext uri="{9D8B030D-6E8A-4147-A177-3AD203B41FA5}">
                      <a16:colId xmlns:a16="http://schemas.microsoft.com/office/drawing/2014/main" xmlns="" val="20005"/>
                    </a:ext>
                  </a:extLst>
                </a:gridCol>
              </a:tblGrid>
              <a:tr h="256382">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ANNUAL 2018/9</a:t>
                      </a: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extLst>
                  <a:ext uri="{0D108BD9-81ED-4DB2-BD59-A6C34878D82A}">
                    <a16:rowId xmlns:a16="http://schemas.microsoft.com/office/drawing/2014/main" xmlns="" val="10000"/>
                  </a:ext>
                </a:extLst>
              </a:tr>
              <a:tr h="69224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Opening Balance </a:t>
                      </a: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Number received</a:t>
                      </a: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Number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Finalised</a:t>
                      </a: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Number of Equivalent letters issued</a:t>
                      </a: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Number of unresolved applications older than 8 weeks </a:t>
                      </a: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Closing Balance Annual 2018/19</a:t>
                      </a: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xmlns="" val="10001"/>
                  </a:ext>
                </a:extLst>
              </a:tr>
              <a:tr h="624899">
                <a:tc>
                  <a:txBody>
                    <a:bodyPr/>
                    <a:lstStyle/>
                    <a:p>
                      <a:pPr algn="ctr" fontAlgn="b"/>
                      <a:r>
                        <a:rPr lang="en-ZA" sz="1100" b="0" i="0" u="none" strike="noStrike" dirty="0">
                          <a:solidFill>
                            <a:srgbClr val="000000"/>
                          </a:solidFill>
                          <a:effectLst/>
                          <a:latin typeface="Calibri"/>
                        </a:rPr>
                        <a:t>31927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100" b="0" i="0" u="none" strike="noStrike" dirty="0">
                          <a:solidFill>
                            <a:srgbClr val="000000"/>
                          </a:solidFill>
                          <a:effectLst/>
                          <a:latin typeface="Calibri"/>
                        </a:rPr>
                        <a:t>77539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100" b="0" i="0" u="none" strike="noStrike" dirty="0">
                          <a:solidFill>
                            <a:srgbClr val="000000"/>
                          </a:solidFill>
                          <a:effectLst/>
                          <a:latin typeface="Calibri"/>
                        </a:rPr>
                        <a:t>50536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100" b="0" i="0" u="none" strike="noStrike" dirty="0">
                          <a:solidFill>
                            <a:srgbClr val="000000"/>
                          </a:solidFill>
                          <a:effectLst/>
                          <a:latin typeface="Calibri"/>
                        </a:rPr>
                        <a:t>2029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100" b="0" i="0" u="none" strike="noStrike" dirty="0">
                          <a:solidFill>
                            <a:srgbClr val="000000"/>
                          </a:solidFill>
                          <a:effectLst/>
                          <a:latin typeface="Calibri"/>
                        </a:rPr>
                        <a:t>30755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100" b="0" i="0" u="none" strike="noStrike" dirty="0">
                          <a:solidFill>
                            <a:srgbClr val="000000"/>
                          </a:solidFill>
                          <a:effectLst/>
                          <a:latin typeface="Calibri"/>
                        </a:rPr>
                        <a:t>25160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p:graphicFrame>
        <p:nvGraphicFramePr>
          <p:cNvPr id="4" name="Group 105"/>
          <p:cNvGraphicFramePr>
            <a:graphicFrameLocks noGrp="1"/>
          </p:cNvGraphicFramePr>
          <p:nvPr>
            <p:extLst>
              <p:ext uri="{D42A27DB-BD31-4B8C-83A1-F6EECF244321}">
                <p14:modId xmlns:p14="http://schemas.microsoft.com/office/powerpoint/2010/main" xmlns="" val="4263917783"/>
              </p:ext>
            </p:extLst>
          </p:nvPr>
        </p:nvGraphicFramePr>
        <p:xfrm>
          <a:off x="107504" y="2420888"/>
          <a:ext cx="8764715" cy="1689868"/>
        </p:xfrm>
        <a:graphic>
          <a:graphicData uri="http://schemas.openxmlformats.org/drawingml/2006/table">
            <a:tbl>
              <a:tblPr/>
              <a:tblGrid>
                <a:gridCol w="1585074">
                  <a:extLst>
                    <a:ext uri="{9D8B030D-6E8A-4147-A177-3AD203B41FA5}">
                      <a16:colId xmlns:a16="http://schemas.microsoft.com/office/drawing/2014/main" xmlns="" val="20000"/>
                    </a:ext>
                  </a:extLst>
                </a:gridCol>
                <a:gridCol w="1643534">
                  <a:extLst>
                    <a:ext uri="{9D8B030D-6E8A-4147-A177-3AD203B41FA5}">
                      <a16:colId xmlns:a16="http://schemas.microsoft.com/office/drawing/2014/main" xmlns="" val="20001"/>
                    </a:ext>
                  </a:extLst>
                </a:gridCol>
                <a:gridCol w="1329384">
                  <a:extLst>
                    <a:ext uri="{9D8B030D-6E8A-4147-A177-3AD203B41FA5}">
                      <a16:colId xmlns:a16="http://schemas.microsoft.com/office/drawing/2014/main" xmlns="" val="20002"/>
                    </a:ext>
                  </a:extLst>
                </a:gridCol>
                <a:gridCol w="1445482">
                  <a:extLst>
                    <a:ext uri="{9D8B030D-6E8A-4147-A177-3AD203B41FA5}">
                      <a16:colId xmlns:a16="http://schemas.microsoft.com/office/drawing/2014/main" xmlns="" val="20003"/>
                    </a:ext>
                  </a:extLst>
                </a:gridCol>
                <a:gridCol w="1297228">
                  <a:extLst>
                    <a:ext uri="{9D8B030D-6E8A-4147-A177-3AD203B41FA5}">
                      <a16:colId xmlns:a16="http://schemas.microsoft.com/office/drawing/2014/main" xmlns="" val="20004"/>
                    </a:ext>
                  </a:extLst>
                </a:gridCol>
                <a:gridCol w="1464013">
                  <a:extLst>
                    <a:ext uri="{9D8B030D-6E8A-4147-A177-3AD203B41FA5}">
                      <a16:colId xmlns:a16="http://schemas.microsoft.com/office/drawing/2014/main" xmlns="" val="20005"/>
                    </a:ext>
                  </a:extLst>
                </a:gridCol>
              </a:tblGrid>
              <a:tr h="142675">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Quarter 1 2019/20</a:t>
                      </a: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extLst>
                  <a:ext uri="{0D108BD9-81ED-4DB2-BD59-A6C34878D82A}">
                    <a16:rowId xmlns:a16="http://schemas.microsoft.com/office/drawing/2014/main" xmlns="" val="10000"/>
                  </a:ext>
                </a:extLst>
              </a:tr>
              <a:tr h="7790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Opening Balance </a:t>
                      </a: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Number received</a:t>
                      </a: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Number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Finalised</a:t>
                      </a: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Number of Equivalent letters issued</a:t>
                      </a: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Number of unresolved applications older than 8 weeks </a:t>
                      </a: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Closing Balance Quarter 1</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2019/20</a:t>
                      </a: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xmlns="" val="10001"/>
                  </a:ext>
                </a:extLst>
              </a:tr>
              <a:tr h="379244">
                <a:tc>
                  <a:txBody>
                    <a:bodyPr/>
                    <a:lstStyle/>
                    <a:p>
                      <a:pPr algn="ctr" fontAlgn="b"/>
                      <a:r>
                        <a:rPr lang="en-ZA" sz="1100" b="0" i="0" u="none" strike="noStrike" dirty="0">
                          <a:solidFill>
                            <a:srgbClr val="000000"/>
                          </a:solidFill>
                          <a:effectLst/>
                          <a:latin typeface="Calibri"/>
                        </a:rPr>
                        <a:t>25173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100" b="0" i="0" u="none" strike="noStrike" dirty="0">
                          <a:solidFill>
                            <a:srgbClr val="000000"/>
                          </a:solidFill>
                          <a:effectLst/>
                          <a:latin typeface="Calibri"/>
                        </a:rPr>
                        <a:t>17470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100" b="0" i="0" u="none" strike="noStrike" dirty="0">
                          <a:solidFill>
                            <a:srgbClr val="000000"/>
                          </a:solidFill>
                          <a:effectLst/>
                          <a:latin typeface="Calibri"/>
                        </a:rPr>
                        <a:t>4688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100" b="0" i="0" u="none" strike="noStrike" dirty="0">
                          <a:solidFill>
                            <a:srgbClr val="000000"/>
                          </a:solidFill>
                          <a:effectLst/>
                          <a:latin typeface="Calibri"/>
                        </a:rPr>
                        <a:t>639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100" b="0" i="0" u="none" strike="noStrike" dirty="0">
                          <a:solidFill>
                            <a:srgbClr val="000000"/>
                          </a:solidFill>
                          <a:effectLst/>
                          <a:latin typeface="Calibri"/>
                        </a:rPr>
                        <a:t>20558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100" b="0" i="0" u="none" strike="noStrike" dirty="0">
                          <a:solidFill>
                            <a:srgbClr val="000000"/>
                          </a:solidFill>
                          <a:effectLst/>
                          <a:latin typeface="Calibri"/>
                        </a:rPr>
                        <a:t>24557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p:sp>
        <p:nvSpPr>
          <p:cNvPr id="5" name="Slide Number Placeholder 4"/>
          <p:cNvSpPr>
            <a:spLocks noGrp="1"/>
          </p:cNvSpPr>
          <p:nvPr>
            <p:ph type="sldNum" sz="quarter" idx="12"/>
          </p:nvPr>
        </p:nvSpPr>
        <p:spPr>
          <a:xfrm>
            <a:off x="7010400" y="6492875"/>
            <a:ext cx="2133600" cy="365125"/>
          </a:xfrm>
        </p:spPr>
        <p:txBody>
          <a:bodyPr/>
          <a:lstStyle/>
          <a:p>
            <a:fld id="{2538E8B7-8BD9-9F48-9FB6-4E0DFEDB8449}" type="slidenum">
              <a:rPr lang="en-US" b="1" smtClean="0">
                <a:solidFill>
                  <a:prstClr val="black"/>
                </a:solidFill>
              </a:rPr>
              <a:pPr/>
              <a:t>17</a:t>
            </a:fld>
            <a:endParaRPr lang="en-US" b="1" dirty="0">
              <a:solidFill>
                <a:prstClr val="black"/>
              </a:solidFill>
            </a:endParaRPr>
          </a:p>
        </p:txBody>
      </p:sp>
      <p:graphicFrame>
        <p:nvGraphicFramePr>
          <p:cNvPr id="6" name="Group 105"/>
          <p:cNvGraphicFramePr>
            <a:graphicFrameLocks noGrp="1"/>
          </p:cNvGraphicFramePr>
          <p:nvPr>
            <p:extLst>
              <p:ext uri="{D42A27DB-BD31-4B8C-83A1-F6EECF244321}">
                <p14:modId xmlns:p14="http://schemas.microsoft.com/office/powerpoint/2010/main" xmlns="" val="3855678711"/>
              </p:ext>
            </p:extLst>
          </p:nvPr>
        </p:nvGraphicFramePr>
        <p:xfrm>
          <a:off x="107504" y="4293096"/>
          <a:ext cx="8917170" cy="1655144"/>
        </p:xfrm>
        <a:graphic>
          <a:graphicData uri="http://schemas.openxmlformats.org/drawingml/2006/table">
            <a:tbl>
              <a:tblPr/>
              <a:tblGrid>
                <a:gridCol w="1612645">
                  <a:extLst>
                    <a:ext uri="{9D8B030D-6E8A-4147-A177-3AD203B41FA5}">
                      <a16:colId xmlns:a16="http://schemas.microsoft.com/office/drawing/2014/main" xmlns="" val="20000"/>
                    </a:ext>
                  </a:extLst>
                </a:gridCol>
                <a:gridCol w="1672122">
                  <a:extLst>
                    <a:ext uri="{9D8B030D-6E8A-4147-A177-3AD203B41FA5}">
                      <a16:colId xmlns:a16="http://schemas.microsoft.com/office/drawing/2014/main" xmlns="" val="20001"/>
                    </a:ext>
                  </a:extLst>
                </a:gridCol>
                <a:gridCol w="1352508">
                  <a:extLst>
                    <a:ext uri="{9D8B030D-6E8A-4147-A177-3AD203B41FA5}">
                      <a16:colId xmlns:a16="http://schemas.microsoft.com/office/drawing/2014/main" xmlns="" val="20002"/>
                    </a:ext>
                  </a:extLst>
                </a:gridCol>
                <a:gridCol w="1470625">
                  <a:extLst>
                    <a:ext uri="{9D8B030D-6E8A-4147-A177-3AD203B41FA5}">
                      <a16:colId xmlns:a16="http://schemas.microsoft.com/office/drawing/2014/main" xmlns="" val="20003"/>
                    </a:ext>
                  </a:extLst>
                </a:gridCol>
                <a:gridCol w="1319792">
                  <a:extLst>
                    <a:ext uri="{9D8B030D-6E8A-4147-A177-3AD203B41FA5}">
                      <a16:colId xmlns:a16="http://schemas.microsoft.com/office/drawing/2014/main" xmlns="" val="20004"/>
                    </a:ext>
                  </a:extLst>
                </a:gridCol>
                <a:gridCol w="1489478">
                  <a:extLst>
                    <a:ext uri="{9D8B030D-6E8A-4147-A177-3AD203B41FA5}">
                      <a16:colId xmlns:a16="http://schemas.microsoft.com/office/drawing/2014/main" xmlns="" val="20005"/>
                    </a:ext>
                  </a:extLst>
                </a:gridCol>
              </a:tblGrid>
              <a:tr h="288288">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JULY 2019</a:t>
                      </a: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extLst>
                  <a:ext uri="{0D108BD9-81ED-4DB2-BD59-A6C34878D82A}">
                    <a16:rowId xmlns:a16="http://schemas.microsoft.com/office/drawing/2014/main" xmlns="" val="10000"/>
                  </a:ext>
                </a:extLst>
              </a:tr>
              <a:tr h="95136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Opening Balance </a:t>
                      </a: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Number received</a:t>
                      </a: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Number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Finalised</a:t>
                      </a: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Number of Equivalent letters issued</a:t>
                      </a: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Number of unresolved applications older than 8 weeks </a:t>
                      </a: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Closing Balance July 2019</a:t>
                      </a: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xmlns="" val="10001"/>
                  </a:ext>
                </a:extLst>
              </a:tr>
              <a:tr h="344520">
                <a:tc>
                  <a:txBody>
                    <a:bodyPr/>
                    <a:lstStyle/>
                    <a:p>
                      <a:pPr algn="ctr" fontAlgn="b"/>
                      <a:r>
                        <a:rPr lang="en-ZA" sz="1100" b="0" i="0" u="none" strike="noStrike" dirty="0">
                          <a:solidFill>
                            <a:srgbClr val="000000"/>
                          </a:solidFill>
                          <a:effectLst/>
                          <a:latin typeface="Calibri"/>
                        </a:rPr>
                        <a:t>31776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100" b="0" i="0" u="none" strike="noStrike" dirty="0">
                          <a:solidFill>
                            <a:srgbClr val="000000"/>
                          </a:solidFill>
                          <a:effectLst/>
                          <a:latin typeface="Calibri"/>
                        </a:rPr>
                        <a:t>6816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100" b="0" i="0" u="none" strike="noStrike" dirty="0">
                          <a:solidFill>
                            <a:srgbClr val="000000"/>
                          </a:solidFill>
                          <a:effectLst/>
                          <a:latin typeface="Calibri"/>
                        </a:rPr>
                        <a:t>1428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100" b="0" i="0" u="none" strike="noStrike" dirty="0">
                          <a:solidFill>
                            <a:srgbClr val="000000"/>
                          </a:solidFill>
                          <a:effectLst/>
                          <a:latin typeface="Calibri"/>
                        </a:rPr>
                        <a:t>90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100" b="0" i="0" u="none" strike="noStrike" dirty="0">
                          <a:solidFill>
                            <a:srgbClr val="000000"/>
                          </a:solidFill>
                          <a:effectLst/>
                          <a:latin typeface="Calibri"/>
                        </a:rPr>
                        <a:t>19338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100" b="0" i="0" u="none" strike="noStrike" dirty="0">
                          <a:solidFill>
                            <a:srgbClr val="000000"/>
                          </a:solidFill>
                          <a:effectLst/>
                          <a:latin typeface="Calibri"/>
                        </a:rPr>
                        <a:t>34451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42150254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09600" y="152400"/>
            <a:ext cx="8229600" cy="228600"/>
          </a:xfrm>
        </p:spPr>
        <p:txBody>
          <a:bodyPr>
            <a:noAutofit/>
          </a:bodyPr>
          <a:lstStyle/>
          <a:p>
            <a:r>
              <a:rPr lang="en-US" sz="2000" b="1" dirty="0" smtClean="0">
                <a:latin typeface="Arial" panose="020B0604020202020204" pitchFamily="34" charset="0"/>
                <a:cs typeface="Arial" panose="020B0604020202020204" pitchFamily="34" charset="0"/>
              </a:rPr>
              <a:t>AMENDMENTS &amp; RECTIFICATION INFORMATION</a:t>
            </a:r>
          </a:p>
        </p:txBody>
      </p:sp>
      <p:graphicFrame>
        <p:nvGraphicFramePr>
          <p:cNvPr id="3" name="Group 105"/>
          <p:cNvGraphicFramePr>
            <a:graphicFrameLocks noGrp="1"/>
          </p:cNvGraphicFramePr>
          <p:nvPr>
            <p:extLst>
              <p:ext uri="{D42A27DB-BD31-4B8C-83A1-F6EECF244321}">
                <p14:modId xmlns:p14="http://schemas.microsoft.com/office/powerpoint/2010/main" xmlns="" val="1454946362"/>
              </p:ext>
            </p:extLst>
          </p:nvPr>
        </p:nvGraphicFramePr>
        <p:xfrm>
          <a:off x="152401" y="473538"/>
          <a:ext cx="8608827" cy="1748667"/>
        </p:xfrm>
        <a:graphic>
          <a:graphicData uri="http://schemas.openxmlformats.org/drawingml/2006/table">
            <a:tbl>
              <a:tblPr/>
              <a:tblGrid>
                <a:gridCol w="2348679">
                  <a:extLst>
                    <a:ext uri="{9D8B030D-6E8A-4147-A177-3AD203B41FA5}">
                      <a16:colId xmlns:a16="http://schemas.microsoft.com/office/drawing/2014/main" xmlns="" val="20000"/>
                    </a:ext>
                  </a:extLst>
                </a:gridCol>
                <a:gridCol w="1978316">
                  <a:extLst>
                    <a:ext uri="{9D8B030D-6E8A-4147-A177-3AD203B41FA5}">
                      <a16:colId xmlns:a16="http://schemas.microsoft.com/office/drawing/2014/main" xmlns="" val="20001"/>
                    </a:ext>
                  </a:extLst>
                </a:gridCol>
                <a:gridCol w="1924118">
                  <a:extLst>
                    <a:ext uri="{9D8B030D-6E8A-4147-A177-3AD203B41FA5}">
                      <a16:colId xmlns:a16="http://schemas.microsoft.com/office/drawing/2014/main" xmlns="" val="20002"/>
                    </a:ext>
                  </a:extLst>
                </a:gridCol>
                <a:gridCol w="2357714">
                  <a:extLst>
                    <a:ext uri="{9D8B030D-6E8A-4147-A177-3AD203B41FA5}">
                      <a16:colId xmlns:a16="http://schemas.microsoft.com/office/drawing/2014/main" xmlns="" val="20003"/>
                    </a:ext>
                  </a:extLst>
                </a:gridCol>
              </a:tblGrid>
              <a:tr h="473789">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ANNUAL 2018/9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1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1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1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extLst>
                  <a:ext uri="{0D108BD9-81ED-4DB2-BD59-A6C34878D82A}">
                    <a16:rowId xmlns:a16="http://schemas.microsoft.com/office/drawing/2014/main" xmlns="" val="10000"/>
                  </a:ext>
                </a:extLst>
              </a:tr>
              <a:tr h="473789">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US" altLang="en-US" sz="11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Service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Opening Balance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1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Number received</a:t>
                      </a: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Number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Finalized</a:t>
                      </a: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xmlns="" val="10001"/>
                  </a:ext>
                </a:extLst>
              </a:tr>
              <a:tr h="444943">
                <a:tc>
                  <a:txBody>
                    <a:bodyPr/>
                    <a:lstStyle/>
                    <a:p>
                      <a:pPr algn="ctr" fontAlgn="b"/>
                      <a:r>
                        <a:rPr lang="en-ZA" sz="1200" b="1" i="0" u="none" strike="noStrike" dirty="0" smtClean="0">
                          <a:solidFill>
                            <a:schemeClr val="tx1"/>
                          </a:solidFill>
                          <a:effectLst/>
                          <a:latin typeface="Arial" panose="020B0604020202020204" pitchFamily="34" charset="0"/>
                          <a:cs typeface="Arial" panose="020B0604020202020204" pitchFamily="34" charset="0"/>
                        </a:rPr>
                        <a:t>Amendments &amp; Rectifications </a:t>
                      </a:r>
                      <a:endParaRPr lang="en-ZA" sz="12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b"/>
                      <a:r>
                        <a:rPr lang="en-ZA" sz="1100" b="0" i="0" u="none" strike="noStrike" dirty="0">
                          <a:solidFill>
                            <a:srgbClr val="000000"/>
                          </a:solidFill>
                          <a:effectLst/>
                          <a:latin typeface="Calibri"/>
                        </a:rPr>
                        <a:t>20221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b"/>
                      <a:r>
                        <a:rPr lang="en-ZA" sz="1100" b="0" i="0" u="none" strike="noStrike">
                          <a:solidFill>
                            <a:srgbClr val="000000"/>
                          </a:solidFill>
                          <a:effectLst/>
                          <a:latin typeface="Calibri"/>
                        </a:rPr>
                        <a:t>25957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b"/>
                      <a:r>
                        <a:rPr lang="en-ZA" sz="1100" b="0" i="0" u="none" strike="noStrike" dirty="0">
                          <a:solidFill>
                            <a:srgbClr val="000000"/>
                          </a:solidFill>
                          <a:effectLst/>
                          <a:latin typeface="Calibri"/>
                        </a:rPr>
                        <a:t>11519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356146">
                <a:tc>
                  <a:txBody>
                    <a:bodyPr/>
                    <a:lstStyle/>
                    <a:p>
                      <a:pPr algn="ctr" fontAlgn="b"/>
                      <a:r>
                        <a:rPr lang="en-ZA" sz="1200" b="1" i="0" u="none" strike="noStrike" dirty="0" smtClean="0">
                          <a:solidFill>
                            <a:schemeClr val="tx1"/>
                          </a:solidFill>
                          <a:effectLst/>
                          <a:latin typeface="Arial" panose="020B0604020202020204" pitchFamily="34" charset="0"/>
                          <a:cs typeface="Arial" panose="020B0604020202020204" pitchFamily="34" charset="0"/>
                        </a:rPr>
                        <a:t>Duplicates </a:t>
                      </a:r>
                      <a:endParaRPr lang="en-ZA" sz="12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100" b="0" i="0" u="none" strike="noStrike" dirty="0">
                          <a:solidFill>
                            <a:srgbClr val="000000"/>
                          </a:solidFill>
                          <a:effectLst/>
                          <a:latin typeface="Calibri"/>
                        </a:rPr>
                        <a:t>554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100" b="0" i="0" u="none" strike="noStrike" dirty="0">
                          <a:solidFill>
                            <a:srgbClr val="000000"/>
                          </a:solidFill>
                          <a:effectLst/>
                          <a:latin typeface="Calibri"/>
                        </a:rPr>
                        <a:t>3630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100" b="0" i="0" u="none" strike="noStrike" dirty="0">
                          <a:solidFill>
                            <a:srgbClr val="000000"/>
                          </a:solidFill>
                          <a:effectLst/>
                          <a:latin typeface="Calibri"/>
                        </a:rPr>
                        <a:t>446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graphicFrame>
        <p:nvGraphicFramePr>
          <p:cNvPr id="4" name="Group 105"/>
          <p:cNvGraphicFramePr>
            <a:graphicFrameLocks noGrp="1"/>
          </p:cNvGraphicFramePr>
          <p:nvPr>
            <p:extLst>
              <p:ext uri="{D42A27DB-BD31-4B8C-83A1-F6EECF244321}">
                <p14:modId xmlns:p14="http://schemas.microsoft.com/office/powerpoint/2010/main" xmlns="" val="712591404"/>
              </p:ext>
            </p:extLst>
          </p:nvPr>
        </p:nvGraphicFramePr>
        <p:xfrm>
          <a:off x="152401" y="2281237"/>
          <a:ext cx="8608827" cy="1644523"/>
        </p:xfrm>
        <a:graphic>
          <a:graphicData uri="http://schemas.openxmlformats.org/drawingml/2006/table">
            <a:tbl>
              <a:tblPr/>
              <a:tblGrid>
                <a:gridCol w="2348679">
                  <a:extLst>
                    <a:ext uri="{9D8B030D-6E8A-4147-A177-3AD203B41FA5}">
                      <a16:colId xmlns:a16="http://schemas.microsoft.com/office/drawing/2014/main" xmlns="" val="20000"/>
                    </a:ext>
                  </a:extLst>
                </a:gridCol>
                <a:gridCol w="1978316">
                  <a:extLst>
                    <a:ext uri="{9D8B030D-6E8A-4147-A177-3AD203B41FA5}">
                      <a16:colId xmlns:a16="http://schemas.microsoft.com/office/drawing/2014/main" xmlns="" val="20001"/>
                    </a:ext>
                  </a:extLst>
                </a:gridCol>
                <a:gridCol w="1924118">
                  <a:extLst>
                    <a:ext uri="{9D8B030D-6E8A-4147-A177-3AD203B41FA5}">
                      <a16:colId xmlns:a16="http://schemas.microsoft.com/office/drawing/2014/main" xmlns="" val="20002"/>
                    </a:ext>
                  </a:extLst>
                </a:gridCol>
                <a:gridCol w="2357714">
                  <a:extLst>
                    <a:ext uri="{9D8B030D-6E8A-4147-A177-3AD203B41FA5}">
                      <a16:colId xmlns:a16="http://schemas.microsoft.com/office/drawing/2014/main" xmlns="" val="20003"/>
                    </a:ext>
                  </a:extLst>
                </a:gridCol>
              </a:tblGrid>
              <a:tr h="320349">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Quarter 1 2019/20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1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1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1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extLst>
                  <a:ext uri="{0D108BD9-81ED-4DB2-BD59-A6C34878D82A}">
                    <a16:rowId xmlns:a16="http://schemas.microsoft.com/office/drawing/2014/main" xmlns="" val="10000"/>
                  </a:ext>
                </a:extLst>
              </a:tr>
              <a:tr h="400388">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US" altLang="en-US" sz="11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Service </a:t>
                      </a:r>
                    </a:p>
                    <a:p>
                      <a:pPr algn="ctr" fontAlgn="b"/>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Opening Balance </a:t>
                      </a: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Number received</a:t>
                      </a: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Number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Finalized</a:t>
                      </a: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xmlns="" val="10001"/>
                  </a:ext>
                </a:extLst>
              </a:tr>
              <a:tr h="472710">
                <a:tc>
                  <a:txBody>
                    <a:bodyPr/>
                    <a:lstStyle/>
                    <a:p>
                      <a:pPr algn="ctr" fontAlgn="b"/>
                      <a:r>
                        <a:rPr lang="en-ZA" sz="1200" b="1" i="0" u="none" strike="noStrike" dirty="0" smtClean="0">
                          <a:solidFill>
                            <a:schemeClr val="tx1"/>
                          </a:solidFill>
                          <a:effectLst/>
                          <a:latin typeface="Arial" panose="020B0604020202020204" pitchFamily="34" charset="0"/>
                          <a:cs typeface="Arial" panose="020B0604020202020204" pitchFamily="34" charset="0"/>
                        </a:rPr>
                        <a:t>Amendments &amp; Rectifications </a:t>
                      </a:r>
                      <a:endParaRPr lang="en-ZA" sz="12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b"/>
                      <a:r>
                        <a:rPr lang="en-ZA" sz="1100" b="0" i="0" u="none" strike="noStrike" dirty="0">
                          <a:solidFill>
                            <a:srgbClr val="000000"/>
                          </a:solidFill>
                          <a:effectLst/>
                          <a:latin typeface="Calibri"/>
                        </a:rPr>
                        <a:t>10159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b"/>
                      <a:r>
                        <a:rPr lang="en-ZA" sz="1100" b="0" i="0" u="none" strike="noStrike">
                          <a:solidFill>
                            <a:srgbClr val="000000"/>
                          </a:solidFill>
                          <a:effectLst/>
                          <a:latin typeface="Calibri"/>
                        </a:rPr>
                        <a:t>6738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b"/>
                      <a:r>
                        <a:rPr lang="en-ZA" sz="1100" b="0" i="0" u="none" strike="noStrike" dirty="0">
                          <a:solidFill>
                            <a:srgbClr val="000000"/>
                          </a:solidFill>
                          <a:effectLst/>
                          <a:latin typeface="Calibri"/>
                        </a:rPr>
                        <a:t>2056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24752">
                <a:tc>
                  <a:txBody>
                    <a:bodyPr/>
                    <a:lstStyle/>
                    <a:p>
                      <a:pPr algn="ctr" fontAlgn="b"/>
                      <a:r>
                        <a:rPr lang="en-ZA" sz="1200" b="1" i="0" u="none" strike="noStrike" dirty="0" smtClean="0">
                          <a:solidFill>
                            <a:schemeClr val="tx1"/>
                          </a:solidFill>
                          <a:effectLst/>
                          <a:latin typeface="Arial" panose="020B0604020202020204" pitchFamily="34" charset="0"/>
                          <a:cs typeface="Arial" panose="020B0604020202020204" pitchFamily="34" charset="0"/>
                        </a:rPr>
                        <a:t>Duplicates </a:t>
                      </a:r>
                      <a:endParaRPr lang="en-ZA" sz="12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100" b="0" i="0" u="none" strike="noStrike" dirty="0">
                          <a:solidFill>
                            <a:srgbClr val="000000"/>
                          </a:solidFill>
                          <a:effectLst/>
                          <a:latin typeface="Calibri"/>
                        </a:rPr>
                        <a:t>1575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100" b="0" i="0" u="none" strike="noStrike" dirty="0">
                          <a:solidFill>
                            <a:srgbClr val="000000"/>
                          </a:solidFill>
                          <a:effectLst/>
                          <a:latin typeface="Calibri"/>
                        </a:rPr>
                        <a:t>1475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100" b="0" i="0" u="none" strike="noStrike" dirty="0">
                          <a:solidFill>
                            <a:srgbClr val="000000"/>
                          </a:solidFill>
                          <a:effectLst/>
                          <a:latin typeface="Calibri"/>
                        </a:rPr>
                        <a:t>138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5" name="Slide Number Placeholder 4"/>
          <p:cNvSpPr>
            <a:spLocks noGrp="1"/>
          </p:cNvSpPr>
          <p:nvPr>
            <p:ph type="sldNum" sz="quarter" idx="12"/>
          </p:nvPr>
        </p:nvSpPr>
        <p:spPr>
          <a:xfrm>
            <a:off x="7010400" y="6492875"/>
            <a:ext cx="2133600" cy="365125"/>
          </a:xfrm>
        </p:spPr>
        <p:txBody>
          <a:bodyPr/>
          <a:lstStyle/>
          <a:p>
            <a:fld id="{2538E8B7-8BD9-9F48-9FB6-4E0DFEDB8449}" type="slidenum">
              <a:rPr lang="en-US" b="1" smtClean="0">
                <a:solidFill>
                  <a:prstClr val="black"/>
                </a:solidFill>
              </a:rPr>
              <a:pPr/>
              <a:t>18</a:t>
            </a:fld>
            <a:endParaRPr lang="en-US" b="1" dirty="0">
              <a:solidFill>
                <a:prstClr val="black"/>
              </a:solidFill>
            </a:endParaRPr>
          </a:p>
        </p:txBody>
      </p:sp>
      <p:graphicFrame>
        <p:nvGraphicFramePr>
          <p:cNvPr id="6" name="Group 105"/>
          <p:cNvGraphicFramePr>
            <a:graphicFrameLocks noGrp="1"/>
          </p:cNvGraphicFramePr>
          <p:nvPr>
            <p:extLst>
              <p:ext uri="{D42A27DB-BD31-4B8C-83A1-F6EECF244321}">
                <p14:modId xmlns:p14="http://schemas.microsoft.com/office/powerpoint/2010/main" xmlns="" val="186772794"/>
              </p:ext>
            </p:extLst>
          </p:nvPr>
        </p:nvGraphicFramePr>
        <p:xfrm>
          <a:off x="152401" y="3961593"/>
          <a:ext cx="8608827" cy="1832601"/>
        </p:xfrm>
        <a:graphic>
          <a:graphicData uri="http://schemas.openxmlformats.org/drawingml/2006/table">
            <a:tbl>
              <a:tblPr/>
              <a:tblGrid>
                <a:gridCol w="2348679">
                  <a:extLst>
                    <a:ext uri="{9D8B030D-6E8A-4147-A177-3AD203B41FA5}">
                      <a16:colId xmlns:a16="http://schemas.microsoft.com/office/drawing/2014/main" xmlns="" val="20000"/>
                    </a:ext>
                  </a:extLst>
                </a:gridCol>
                <a:gridCol w="1978316">
                  <a:extLst>
                    <a:ext uri="{9D8B030D-6E8A-4147-A177-3AD203B41FA5}">
                      <a16:colId xmlns:a16="http://schemas.microsoft.com/office/drawing/2014/main" xmlns="" val="20001"/>
                    </a:ext>
                  </a:extLst>
                </a:gridCol>
                <a:gridCol w="1924118">
                  <a:extLst>
                    <a:ext uri="{9D8B030D-6E8A-4147-A177-3AD203B41FA5}">
                      <a16:colId xmlns:a16="http://schemas.microsoft.com/office/drawing/2014/main" xmlns="" val="20002"/>
                    </a:ext>
                  </a:extLst>
                </a:gridCol>
                <a:gridCol w="2357714">
                  <a:extLst>
                    <a:ext uri="{9D8B030D-6E8A-4147-A177-3AD203B41FA5}">
                      <a16:colId xmlns:a16="http://schemas.microsoft.com/office/drawing/2014/main" xmlns="" val="20003"/>
                    </a:ext>
                  </a:extLst>
                </a:gridCol>
              </a:tblGrid>
              <a:tr h="425303">
                <a:tc gridSpan="4">
                  <a:txBody>
                    <a:bodyPr/>
                    <a:lstStyle/>
                    <a:p>
                      <a:pPr algn="ctr" fontAlgn="b"/>
                      <a:r>
                        <a:rPr lang="en-ZA" sz="1100" b="1" i="0" u="none" strike="noStrike" dirty="0" smtClean="0">
                          <a:solidFill>
                            <a:srgbClr val="000000"/>
                          </a:solidFill>
                          <a:effectLst/>
                          <a:latin typeface="Arial" panose="020B0604020202020204" pitchFamily="34" charset="0"/>
                          <a:cs typeface="Arial" panose="020B0604020202020204" pitchFamily="34" charset="0"/>
                        </a:rPr>
                        <a:t>JULY</a:t>
                      </a:r>
                      <a:r>
                        <a:rPr lang="en-ZA" sz="1100" b="1" i="0" u="none" strike="noStrike" baseline="0" dirty="0" smtClean="0">
                          <a:solidFill>
                            <a:srgbClr val="000000"/>
                          </a:solidFill>
                          <a:effectLst/>
                          <a:latin typeface="Arial" panose="020B0604020202020204" pitchFamily="34" charset="0"/>
                          <a:cs typeface="Arial" panose="020B0604020202020204" pitchFamily="34" charset="0"/>
                        </a:rPr>
                        <a:t> 2019</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1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1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1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extLst>
                  <a:ext uri="{0D108BD9-81ED-4DB2-BD59-A6C34878D82A}">
                    <a16:rowId xmlns:a16="http://schemas.microsoft.com/office/drawing/2014/main" xmlns="" val="10000"/>
                  </a:ext>
                </a:extLst>
              </a:tr>
              <a:tr h="649145">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US" altLang="en-US" sz="11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Service </a:t>
                      </a:r>
                    </a:p>
                    <a:p>
                      <a:pPr algn="ctr" fontAlgn="b"/>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Opening Balance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July </a:t>
                      </a: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Number received</a:t>
                      </a: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Number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Finalized</a:t>
                      </a: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xmlns="" val="10001"/>
                  </a:ext>
                </a:extLst>
              </a:tr>
              <a:tr h="392846">
                <a:tc>
                  <a:txBody>
                    <a:bodyPr/>
                    <a:lstStyle/>
                    <a:p>
                      <a:pPr algn="ctr" fontAlgn="b"/>
                      <a:r>
                        <a:rPr lang="en-ZA" sz="1200" b="1" i="0" u="none" strike="noStrike" dirty="0" smtClean="0">
                          <a:solidFill>
                            <a:schemeClr val="tx1"/>
                          </a:solidFill>
                          <a:effectLst/>
                          <a:latin typeface="Arial" panose="020B0604020202020204" pitchFamily="34" charset="0"/>
                          <a:cs typeface="Arial" panose="020B0604020202020204" pitchFamily="34" charset="0"/>
                        </a:rPr>
                        <a:t>Amendments &amp; Rectifications </a:t>
                      </a:r>
                      <a:endParaRPr lang="en-ZA" sz="12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b"/>
                      <a:r>
                        <a:rPr lang="en-ZA" sz="1100" b="0" i="0" u="none" strike="noStrike" dirty="0">
                          <a:solidFill>
                            <a:srgbClr val="000000"/>
                          </a:solidFill>
                          <a:effectLst/>
                          <a:latin typeface="Calibri"/>
                        </a:rPr>
                        <a:t>9768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b"/>
                      <a:r>
                        <a:rPr lang="en-ZA" sz="1100" b="0" i="0" u="none" strike="noStrike">
                          <a:solidFill>
                            <a:srgbClr val="000000"/>
                          </a:solidFill>
                          <a:effectLst/>
                          <a:latin typeface="Calibri"/>
                        </a:rPr>
                        <a:t>2616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b"/>
                      <a:r>
                        <a:rPr lang="en-ZA" sz="1100" b="0" i="0" u="none" strike="noStrike" dirty="0">
                          <a:solidFill>
                            <a:srgbClr val="000000"/>
                          </a:solidFill>
                          <a:effectLst/>
                          <a:latin typeface="Calibri"/>
                        </a:rPr>
                        <a:t>503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365307">
                <a:tc>
                  <a:txBody>
                    <a:bodyPr/>
                    <a:lstStyle/>
                    <a:p>
                      <a:pPr algn="ctr" fontAlgn="b"/>
                      <a:r>
                        <a:rPr lang="en-ZA" sz="1200" b="1" i="0" u="none" strike="noStrike" dirty="0" smtClean="0">
                          <a:solidFill>
                            <a:schemeClr val="tx1"/>
                          </a:solidFill>
                          <a:effectLst/>
                          <a:latin typeface="Arial" panose="020B0604020202020204" pitchFamily="34" charset="0"/>
                          <a:cs typeface="Arial" panose="020B0604020202020204" pitchFamily="34" charset="0"/>
                        </a:rPr>
                        <a:t>Duplicates </a:t>
                      </a:r>
                      <a:endParaRPr lang="en-ZA" sz="12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100" b="0" i="0" u="none" strike="noStrike" dirty="0">
                          <a:solidFill>
                            <a:srgbClr val="000000"/>
                          </a:solidFill>
                          <a:effectLst/>
                          <a:latin typeface="Calibri"/>
                        </a:rPr>
                        <a:t>209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100" b="0" i="0" u="none" strike="noStrike" dirty="0">
                          <a:solidFill>
                            <a:srgbClr val="000000"/>
                          </a:solidFill>
                          <a:effectLst/>
                          <a:latin typeface="Calibri"/>
                        </a:rPr>
                        <a:t>544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100" b="0" i="0" u="none" strike="noStrike" dirty="0">
                          <a:solidFill>
                            <a:srgbClr val="000000"/>
                          </a:solidFill>
                          <a:effectLst/>
                          <a:latin typeface="Calibri"/>
                        </a:rPr>
                        <a:t>36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32714793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254000" y="114300"/>
            <a:ext cx="8229600" cy="457200"/>
          </a:xfrm>
          <a:solidFill>
            <a:srgbClr val="92D050"/>
          </a:solidFill>
        </p:spPr>
        <p:txBody>
          <a:bodyPr>
            <a:noAutofit/>
          </a:bodyPr>
          <a:lstStyle/>
          <a:p>
            <a:r>
              <a:rPr lang="en-US" sz="2000" b="1" dirty="0" smtClean="0">
                <a:latin typeface="Arial" panose="020B0604020202020204" pitchFamily="34" charset="0"/>
                <a:cs typeface="Arial" panose="020B0604020202020204" pitchFamily="34" charset="0"/>
              </a:rPr>
              <a:t>MOBILE UNIT INFORMATION</a:t>
            </a:r>
          </a:p>
        </p:txBody>
      </p:sp>
      <p:graphicFrame>
        <p:nvGraphicFramePr>
          <p:cNvPr id="7" name="Table 6"/>
          <p:cNvGraphicFramePr>
            <a:graphicFrameLocks noGrp="1"/>
          </p:cNvGraphicFramePr>
          <p:nvPr>
            <p:extLst>
              <p:ext uri="{D42A27DB-BD31-4B8C-83A1-F6EECF244321}">
                <p14:modId xmlns:p14="http://schemas.microsoft.com/office/powerpoint/2010/main" xmlns="" val="216915474"/>
              </p:ext>
            </p:extLst>
          </p:nvPr>
        </p:nvGraphicFramePr>
        <p:xfrm>
          <a:off x="304801" y="774699"/>
          <a:ext cx="8229599" cy="4004986"/>
        </p:xfrm>
        <a:graphic>
          <a:graphicData uri="http://schemas.openxmlformats.org/drawingml/2006/table">
            <a:tbl>
              <a:tblPr/>
              <a:tblGrid>
                <a:gridCol w="1492797">
                  <a:extLst>
                    <a:ext uri="{9D8B030D-6E8A-4147-A177-3AD203B41FA5}">
                      <a16:colId xmlns:a16="http://schemas.microsoft.com/office/drawing/2014/main" xmlns="" val="20000"/>
                    </a:ext>
                  </a:extLst>
                </a:gridCol>
                <a:gridCol w="1541740">
                  <a:extLst>
                    <a:ext uri="{9D8B030D-6E8A-4147-A177-3AD203B41FA5}">
                      <a16:colId xmlns:a16="http://schemas.microsoft.com/office/drawing/2014/main" xmlns="" val="20001"/>
                    </a:ext>
                  </a:extLst>
                </a:gridCol>
                <a:gridCol w="1954270">
                  <a:extLst>
                    <a:ext uri="{9D8B030D-6E8A-4147-A177-3AD203B41FA5}">
                      <a16:colId xmlns:a16="http://schemas.microsoft.com/office/drawing/2014/main" xmlns="" val="20002"/>
                    </a:ext>
                  </a:extLst>
                </a:gridCol>
                <a:gridCol w="1195634">
                  <a:extLst>
                    <a:ext uri="{9D8B030D-6E8A-4147-A177-3AD203B41FA5}">
                      <a16:colId xmlns:a16="http://schemas.microsoft.com/office/drawing/2014/main" xmlns="" val="20003"/>
                    </a:ext>
                  </a:extLst>
                </a:gridCol>
                <a:gridCol w="2045158">
                  <a:extLst>
                    <a:ext uri="{9D8B030D-6E8A-4147-A177-3AD203B41FA5}">
                      <a16:colId xmlns:a16="http://schemas.microsoft.com/office/drawing/2014/main" xmlns="" val="20004"/>
                    </a:ext>
                  </a:extLst>
                </a:gridCol>
              </a:tblGrid>
              <a:tr h="216671">
                <a:tc gridSpan="5">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en-ZA" sz="1200" b="1" i="0" u="none" strike="noStrike" cap="none" normalizeH="0" baseline="0" dirty="0" smtClean="0">
                        <a:ln>
                          <a:noFill/>
                        </a:ln>
                        <a:solidFill>
                          <a:srgbClr val="000000"/>
                        </a:solidFill>
                        <a:effectLst/>
                        <a:latin typeface="+mn-lt"/>
                        <a:cs typeface="Arial" charset="0"/>
                      </a:endParaRPr>
                    </a:p>
                  </a:txBody>
                  <a:tcPr marL="9526" marR="9526"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hMerge="1">
                  <a:txBody>
                    <a:bodyPr/>
                    <a:lstStyle/>
                    <a:p>
                      <a:endParaRPr lang="en-ZA"/>
                    </a:p>
                  </a:txBody>
                  <a:tcPr/>
                </a:tc>
                <a:tc hMerge="1">
                  <a:txBody>
                    <a:bodyPr/>
                    <a:lstStyle/>
                    <a:p>
                      <a:endParaRPr lang="en-ZA"/>
                    </a:p>
                  </a:txBody>
                  <a:tcPr/>
                </a:tc>
                <a:tc hMerge="1">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en-ZA" sz="1200" b="1" i="0" u="none" strike="noStrike" cap="none" normalizeH="0" baseline="0" dirty="0" smtClean="0">
                        <a:ln>
                          <a:noFill/>
                        </a:ln>
                        <a:solidFill>
                          <a:srgbClr val="000000"/>
                        </a:solidFill>
                        <a:effectLst/>
                        <a:latin typeface="+mn-lt"/>
                        <a:cs typeface="Arial" charset="0"/>
                      </a:endParaRPr>
                    </a:p>
                  </a:txBody>
                  <a:tcPr marL="9526" marR="9526"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en-ZA" sz="1200" b="1" i="0" u="none" strike="noStrike" cap="none" normalizeH="0" baseline="0" dirty="0" smtClean="0">
                        <a:ln>
                          <a:noFill/>
                        </a:ln>
                        <a:solidFill>
                          <a:srgbClr val="000000"/>
                        </a:solidFill>
                        <a:effectLst/>
                        <a:latin typeface="Calibri" pitchFamily="34" charset="0"/>
                        <a:cs typeface="Arial" charset="0"/>
                      </a:endParaRPr>
                    </a:p>
                  </a:txBody>
                  <a:tcPr marL="9526" marR="9526"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extLst>
                  <a:ext uri="{0D108BD9-81ED-4DB2-BD59-A6C34878D82A}">
                    <a16:rowId xmlns:a16="http://schemas.microsoft.com/office/drawing/2014/main" xmlns="" val="10000"/>
                  </a:ext>
                </a:extLst>
              </a:tr>
              <a:tr h="553251">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t" latinLnBrk="0" hangingPunct="1">
                        <a:lnSpc>
                          <a:spcPct val="100000"/>
                        </a:lnSpc>
                        <a:spcBef>
                          <a:spcPct val="0"/>
                        </a:spcBef>
                        <a:spcAft>
                          <a:spcPct val="0"/>
                        </a:spcAft>
                        <a:buClrTx/>
                        <a:buSzTx/>
                        <a:buFontTx/>
                        <a:buNone/>
                        <a:tabLst/>
                        <a:defRPr/>
                      </a:pPr>
                      <a:r>
                        <a:rPr kumimoji="0" lang="en-ZA" sz="1400" b="1" i="0" u="none" strike="noStrike" cap="none" normalizeH="0" baseline="0" dirty="0" smtClean="0">
                          <a:ln>
                            <a:noFill/>
                          </a:ln>
                          <a:solidFill>
                            <a:srgbClr val="000000"/>
                          </a:solidFill>
                          <a:effectLst/>
                          <a:latin typeface="Arial" pitchFamily="34" charset="0"/>
                          <a:cs typeface="Arial" pitchFamily="34" charset="0"/>
                        </a:rPr>
                        <a:t>Reg Number</a:t>
                      </a:r>
                    </a:p>
                    <a:p>
                      <a:pPr marL="0" marR="0" lvl="0" indent="0" algn="ctr" defTabSz="914400" rtl="0" eaLnBrk="1" fontAlgn="t" latinLnBrk="0" hangingPunct="1">
                        <a:lnSpc>
                          <a:spcPct val="100000"/>
                        </a:lnSpc>
                        <a:spcBef>
                          <a:spcPct val="0"/>
                        </a:spcBef>
                        <a:spcAft>
                          <a:spcPct val="0"/>
                        </a:spcAft>
                        <a:buClrTx/>
                        <a:buSzTx/>
                        <a:buFontTx/>
                        <a:buNone/>
                        <a:tabLst/>
                      </a:pPr>
                      <a:endParaRPr kumimoji="0" lang="en-ZA" sz="1400" b="1" i="0" u="none" strike="noStrike" cap="none" normalizeH="0" baseline="0" dirty="0" smtClean="0">
                        <a:ln>
                          <a:noFill/>
                        </a:ln>
                        <a:solidFill>
                          <a:srgbClr val="000000"/>
                        </a:solidFill>
                        <a:effectLst/>
                        <a:latin typeface="Arial" pitchFamily="34" charset="0"/>
                        <a:cs typeface="Arial" pitchFamily="34" charset="0"/>
                      </a:endParaRPr>
                    </a:p>
                  </a:txBody>
                  <a:tcPr marL="9526" marR="9526"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400" b="1" i="0" u="none" strike="noStrike" cap="none" normalizeH="0" baseline="0" dirty="0" smtClean="0">
                          <a:ln>
                            <a:noFill/>
                          </a:ln>
                          <a:solidFill>
                            <a:srgbClr val="000000"/>
                          </a:solidFill>
                          <a:effectLst/>
                          <a:latin typeface="Arial" pitchFamily="34" charset="0"/>
                          <a:cs typeface="Arial" pitchFamily="34" charset="0"/>
                        </a:rPr>
                        <a:t>District </a:t>
                      </a:r>
                    </a:p>
                  </a:txBody>
                  <a:tcPr marL="9526" marR="9526"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400" b="1" i="0" u="none" strike="noStrike" cap="none" normalizeH="0" baseline="0" dirty="0" smtClean="0">
                          <a:ln>
                            <a:noFill/>
                          </a:ln>
                          <a:solidFill>
                            <a:srgbClr val="000000"/>
                          </a:solidFill>
                          <a:effectLst/>
                          <a:latin typeface="Arial" pitchFamily="34" charset="0"/>
                          <a:cs typeface="Arial" pitchFamily="34" charset="0"/>
                        </a:rPr>
                        <a:t>Driveable </a:t>
                      </a:r>
                    </a:p>
                    <a:p>
                      <a:pPr marL="0" marR="0" lvl="0" indent="0" algn="ctr" defTabSz="914400" rtl="0" eaLnBrk="1" fontAlgn="t" latinLnBrk="0" hangingPunct="1">
                        <a:lnSpc>
                          <a:spcPct val="100000"/>
                        </a:lnSpc>
                        <a:spcBef>
                          <a:spcPct val="0"/>
                        </a:spcBef>
                        <a:spcAft>
                          <a:spcPct val="0"/>
                        </a:spcAft>
                        <a:buClrTx/>
                        <a:buSzTx/>
                        <a:buFontTx/>
                        <a:buNone/>
                        <a:tabLst/>
                      </a:pPr>
                      <a:r>
                        <a:rPr kumimoji="0" lang="en-ZA" sz="1400" b="1" i="0" u="none" strike="noStrike" cap="none" normalizeH="0" baseline="0" dirty="0" smtClean="0">
                          <a:ln>
                            <a:noFill/>
                          </a:ln>
                          <a:solidFill>
                            <a:srgbClr val="000000"/>
                          </a:solidFill>
                          <a:effectLst/>
                          <a:latin typeface="Arial" pitchFamily="34" charset="0"/>
                          <a:cs typeface="Arial" pitchFamily="34" charset="0"/>
                        </a:rPr>
                        <a:t>Yes /No</a:t>
                      </a:r>
                    </a:p>
                    <a:p>
                      <a:pPr marL="0" marR="0" lvl="0" indent="0" algn="ctr" defTabSz="914400" rtl="0" eaLnBrk="1" fontAlgn="t" latinLnBrk="0" hangingPunct="1">
                        <a:lnSpc>
                          <a:spcPct val="100000"/>
                        </a:lnSpc>
                        <a:spcBef>
                          <a:spcPct val="0"/>
                        </a:spcBef>
                        <a:spcAft>
                          <a:spcPct val="0"/>
                        </a:spcAft>
                        <a:buClrTx/>
                        <a:buSzTx/>
                        <a:buFontTx/>
                        <a:buNone/>
                        <a:tabLst/>
                      </a:pPr>
                      <a:endParaRPr kumimoji="0" lang="en-ZA" sz="1400" b="1" i="0" u="none" strike="noStrike" cap="none" normalizeH="0" baseline="0" dirty="0" smtClean="0">
                        <a:ln>
                          <a:noFill/>
                        </a:ln>
                        <a:solidFill>
                          <a:srgbClr val="000000"/>
                        </a:solidFill>
                        <a:effectLst/>
                        <a:latin typeface="Arial" pitchFamily="34" charset="0"/>
                        <a:cs typeface="Arial" pitchFamily="34" charset="0"/>
                      </a:endParaRPr>
                    </a:p>
                  </a:txBody>
                  <a:tcPr marL="9526" marR="9526"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400" b="1" i="0" u="none" strike="noStrike" cap="none" normalizeH="0" baseline="0" dirty="0" smtClean="0">
                          <a:ln>
                            <a:noFill/>
                          </a:ln>
                          <a:solidFill>
                            <a:srgbClr val="000000"/>
                          </a:solidFill>
                          <a:effectLst/>
                          <a:latin typeface="Arial" pitchFamily="34" charset="0"/>
                          <a:cs typeface="Arial" pitchFamily="34" charset="0"/>
                        </a:rPr>
                        <a:t>Functional Yes/No</a:t>
                      </a:r>
                    </a:p>
                  </a:txBody>
                  <a:tcPr marL="9526" marR="9526"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400" b="1" i="0" u="none" strike="noStrike" cap="none" normalizeH="0" baseline="0" dirty="0" smtClean="0">
                          <a:ln>
                            <a:noFill/>
                          </a:ln>
                          <a:solidFill>
                            <a:srgbClr val="000000"/>
                          </a:solidFill>
                          <a:effectLst/>
                          <a:latin typeface="Arial" pitchFamily="34" charset="0"/>
                          <a:cs typeface="Arial" pitchFamily="34" charset="0"/>
                        </a:rPr>
                        <a:t>Comment</a:t>
                      </a:r>
                    </a:p>
                  </a:txBody>
                  <a:tcPr marL="9526" marR="9526"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xmlns="" val="10001"/>
                  </a:ext>
                </a:extLst>
              </a:tr>
              <a:tr h="31962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200" b="0" i="0" u="none" strike="noStrike" cap="none" normalizeH="0" baseline="0" dirty="0" smtClean="0">
                          <a:ln>
                            <a:noFill/>
                          </a:ln>
                          <a:solidFill>
                            <a:schemeClr val="tx1"/>
                          </a:solidFill>
                          <a:effectLst/>
                          <a:latin typeface="Arial" pitchFamily="34" charset="0"/>
                          <a:cs typeface="Arial" pitchFamily="34" charset="0"/>
                        </a:rPr>
                        <a:t>XLX 769 GP</a:t>
                      </a:r>
                    </a:p>
                  </a:txBody>
                  <a:tcPr marL="9526" marR="9526" marT="952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200" b="0" i="0" u="none" strike="noStrike" cap="none" normalizeH="0" baseline="0" dirty="0" smtClean="0">
                          <a:ln>
                            <a:noFill/>
                          </a:ln>
                          <a:solidFill>
                            <a:schemeClr val="tx1"/>
                          </a:solidFill>
                          <a:effectLst/>
                          <a:latin typeface="Arial" pitchFamily="34" charset="0"/>
                          <a:cs typeface="Arial" pitchFamily="34" charset="0"/>
                        </a:rPr>
                        <a:t>Tshwane </a:t>
                      </a:r>
                    </a:p>
                  </a:txBody>
                  <a:tcPr marL="9526" marR="9526" marT="952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200" b="0" i="0" u="none" strike="noStrike" cap="none" normalizeH="0" baseline="0" dirty="0" smtClean="0">
                          <a:ln>
                            <a:noFill/>
                          </a:ln>
                          <a:solidFill>
                            <a:schemeClr val="tx1"/>
                          </a:solidFill>
                          <a:effectLst/>
                          <a:latin typeface="Arial" pitchFamily="34" charset="0"/>
                          <a:cs typeface="Arial" pitchFamily="34" charset="0"/>
                        </a:rPr>
                        <a:t>Yes</a:t>
                      </a:r>
                    </a:p>
                  </a:txBody>
                  <a:tcPr marL="9526" marR="9526" marT="952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200" b="0" i="0" u="none" strike="noStrike" cap="none" normalizeH="0" baseline="0" dirty="0" smtClean="0">
                          <a:ln>
                            <a:noFill/>
                          </a:ln>
                          <a:solidFill>
                            <a:schemeClr val="tx1"/>
                          </a:solidFill>
                          <a:effectLst/>
                          <a:latin typeface="Arial" pitchFamily="34" charset="0"/>
                          <a:cs typeface="Arial" pitchFamily="34" charset="0"/>
                        </a:rPr>
                        <a:t>NO</a:t>
                      </a:r>
                    </a:p>
                  </a:txBody>
                  <a:tcPr marL="9526" marR="9526" marT="952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ctr"/>
                      <a:r>
                        <a:rPr lang="en-ZA" sz="1200" dirty="0" smtClean="0">
                          <a:latin typeface="Arial" pitchFamily="34" charset="0"/>
                          <a:cs typeface="Arial" pitchFamily="34" charset="0"/>
                        </a:rPr>
                        <a:t>Mobile</a:t>
                      </a:r>
                      <a:r>
                        <a:rPr lang="en-ZA" sz="1200" baseline="0" dirty="0" smtClean="0">
                          <a:latin typeface="Arial" pitchFamily="34" charset="0"/>
                          <a:cs typeface="Arial" pitchFamily="34" charset="0"/>
                        </a:rPr>
                        <a:t> is parked at Soshanguve </a:t>
                      </a:r>
                      <a:endParaRPr lang="en-ZA" sz="1200" dirty="0">
                        <a:latin typeface="Arial" pitchFamily="34" charset="0"/>
                        <a:cs typeface="Arial" pitchFamily="34" charset="0"/>
                      </a:endParaRPr>
                    </a:p>
                  </a:txBody>
                  <a:tcPr marL="9526" marR="9526"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2"/>
                  </a:ext>
                </a:extLst>
              </a:tr>
              <a:tr h="213665">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200" b="0" i="0" u="none" strike="noStrike" cap="none" normalizeH="0" baseline="0" dirty="0" smtClean="0">
                          <a:ln>
                            <a:noFill/>
                          </a:ln>
                          <a:solidFill>
                            <a:schemeClr val="tx1"/>
                          </a:solidFill>
                          <a:effectLst/>
                          <a:latin typeface="Arial" pitchFamily="34" charset="0"/>
                          <a:cs typeface="Arial" pitchFamily="34" charset="0"/>
                        </a:rPr>
                        <a:t>VJK 732 GP</a:t>
                      </a:r>
                    </a:p>
                  </a:txBody>
                  <a:tcPr marL="9526" marR="9526" marT="952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200" b="0" i="0" u="none" strike="noStrike" cap="none" normalizeH="0" baseline="0" dirty="0" smtClean="0">
                          <a:ln>
                            <a:noFill/>
                          </a:ln>
                          <a:solidFill>
                            <a:schemeClr val="tx1"/>
                          </a:solidFill>
                          <a:effectLst/>
                          <a:latin typeface="Arial" pitchFamily="34" charset="0"/>
                          <a:cs typeface="Arial" pitchFamily="34" charset="0"/>
                        </a:rPr>
                        <a:t>Tshwane </a:t>
                      </a:r>
                    </a:p>
                  </a:txBody>
                  <a:tcPr marL="9526" marR="9526" marT="952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200" b="0" i="0" u="none" strike="noStrike" cap="none" normalizeH="0" baseline="0" dirty="0" smtClean="0">
                          <a:ln>
                            <a:noFill/>
                          </a:ln>
                          <a:solidFill>
                            <a:schemeClr val="tx1"/>
                          </a:solidFill>
                          <a:effectLst/>
                          <a:latin typeface="Arial" pitchFamily="34" charset="0"/>
                          <a:cs typeface="Arial" pitchFamily="34" charset="0"/>
                        </a:rPr>
                        <a:t>NO</a:t>
                      </a:r>
                    </a:p>
                  </a:txBody>
                  <a:tcPr marL="9526" marR="9526" marT="952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200" b="0" i="0" u="none" strike="noStrike" cap="none" normalizeH="0" baseline="0" dirty="0" smtClean="0">
                          <a:ln>
                            <a:noFill/>
                          </a:ln>
                          <a:solidFill>
                            <a:schemeClr val="tx1"/>
                          </a:solidFill>
                          <a:effectLst/>
                          <a:latin typeface="Arial" pitchFamily="34" charset="0"/>
                          <a:cs typeface="Arial" pitchFamily="34" charset="0"/>
                        </a:rPr>
                        <a:t>NO</a:t>
                      </a:r>
                    </a:p>
                  </a:txBody>
                  <a:tcPr marL="9526" marR="9526" marT="952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ctr"/>
                      <a:r>
                        <a:rPr lang="en-US" sz="1200" dirty="0" smtClean="0">
                          <a:latin typeface="Arial" pitchFamily="34" charset="0"/>
                          <a:cs typeface="Arial" pitchFamily="34" charset="0"/>
                        </a:rPr>
                        <a:t>Refurbished </a:t>
                      </a:r>
                      <a:endParaRPr lang="en-US" sz="1200" dirty="0">
                        <a:latin typeface="Arial" pitchFamily="34" charset="0"/>
                        <a:cs typeface="Arial" pitchFamily="34" charset="0"/>
                      </a:endParaRPr>
                    </a:p>
                  </a:txBody>
                  <a:tcPr marL="9526" marR="9526"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3"/>
                  </a:ext>
                </a:extLst>
              </a:tr>
              <a:tr h="26087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200" b="0" i="0" u="none" strike="noStrike" cap="none" normalizeH="0" baseline="0" dirty="0" smtClean="0">
                          <a:ln>
                            <a:noFill/>
                          </a:ln>
                          <a:solidFill>
                            <a:schemeClr val="tx1"/>
                          </a:solidFill>
                          <a:effectLst/>
                          <a:latin typeface="Arial" pitchFamily="34" charset="0"/>
                          <a:cs typeface="Arial" pitchFamily="34" charset="0"/>
                        </a:rPr>
                        <a:t>VKJK 728 GP</a:t>
                      </a:r>
                    </a:p>
                  </a:txBody>
                  <a:tcPr marL="9526" marR="9526" marT="9526" marB="0" anchor="ctr" horzOverflow="overflow">
                    <a:lnT w="12700" cap="flat" cmpd="sng" algn="ctr">
                      <a:solidFill>
                        <a:srgbClr val="000000"/>
                      </a:solidFill>
                      <a:prstDash val="solid"/>
                      <a:round/>
                      <a:headEnd type="none" w="med" len="med"/>
                      <a:tailEnd type="none" w="med" len="med"/>
                    </a:lnT>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200" b="0" i="0" u="none" strike="noStrike" cap="none" normalizeH="0" baseline="0" dirty="0" smtClean="0">
                          <a:ln>
                            <a:noFill/>
                          </a:ln>
                          <a:solidFill>
                            <a:schemeClr val="tx1"/>
                          </a:solidFill>
                          <a:effectLst/>
                          <a:latin typeface="Arial" pitchFamily="34" charset="0"/>
                          <a:cs typeface="Arial" pitchFamily="34" charset="0"/>
                        </a:rPr>
                        <a:t>Johannesburg </a:t>
                      </a:r>
                    </a:p>
                  </a:txBody>
                  <a:tcPr marL="9526" marR="9526" marT="9526" marB="0" anchor="ctr" horzOverflow="overflow">
                    <a:lnT w="12700" cap="flat" cmpd="sng" algn="ctr">
                      <a:solidFill>
                        <a:srgbClr val="000000"/>
                      </a:solidFill>
                      <a:prstDash val="solid"/>
                      <a:round/>
                      <a:headEnd type="none" w="med" len="med"/>
                      <a:tailEnd type="none" w="med" len="med"/>
                    </a:lnT>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200" b="0" i="0" u="none" strike="noStrike" cap="none" normalizeH="0" baseline="0" dirty="0" smtClean="0">
                          <a:ln>
                            <a:noFill/>
                          </a:ln>
                          <a:solidFill>
                            <a:schemeClr val="tx1"/>
                          </a:solidFill>
                          <a:effectLst/>
                          <a:latin typeface="Arial" pitchFamily="34" charset="0"/>
                          <a:cs typeface="Arial" pitchFamily="34" charset="0"/>
                        </a:rPr>
                        <a:t>NO</a:t>
                      </a:r>
                    </a:p>
                  </a:txBody>
                  <a:tcPr marL="9526" marR="9526" marT="9526" marB="0" anchor="ctr" horzOverflow="overflow">
                    <a:lnT w="12700" cap="flat" cmpd="sng" algn="ctr">
                      <a:solidFill>
                        <a:srgbClr val="000000"/>
                      </a:solidFill>
                      <a:prstDash val="solid"/>
                      <a:round/>
                      <a:headEnd type="none" w="med" len="med"/>
                      <a:tailEnd type="none" w="med" len="med"/>
                    </a:lnT>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200" b="0" i="0" u="none" strike="noStrike" cap="none" normalizeH="0" baseline="0" dirty="0" smtClean="0">
                          <a:ln>
                            <a:noFill/>
                          </a:ln>
                          <a:solidFill>
                            <a:schemeClr val="tx1"/>
                          </a:solidFill>
                          <a:effectLst/>
                          <a:latin typeface="Arial" pitchFamily="34" charset="0"/>
                          <a:cs typeface="Arial" pitchFamily="34" charset="0"/>
                        </a:rPr>
                        <a:t>NO</a:t>
                      </a:r>
                    </a:p>
                  </a:txBody>
                  <a:tcPr marL="9526" marR="9526" marT="9526" marB="0" anchor="ctr" horzOverflow="overflow">
                    <a:lnT w="12700" cap="flat" cmpd="sng" algn="ctr">
                      <a:solidFill>
                        <a:srgbClr val="000000"/>
                      </a:solidFill>
                      <a:prstDash val="solid"/>
                      <a:round/>
                      <a:headEnd type="none" w="med" len="med"/>
                      <a:tailEnd type="none" w="med" len="med"/>
                    </a:lnT>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200" dirty="0" smtClean="0">
                          <a:latin typeface="Arial" pitchFamily="34" charset="0"/>
                          <a:cs typeface="Arial" pitchFamily="34" charset="0"/>
                        </a:rPr>
                        <a:t>Refurbished</a:t>
                      </a:r>
                      <a:r>
                        <a:rPr lang="en-ZA" sz="1200" baseline="0" dirty="0" smtClean="0">
                          <a:latin typeface="Arial" pitchFamily="34" charset="0"/>
                          <a:cs typeface="Arial" pitchFamily="34" charset="0"/>
                        </a:rPr>
                        <a:t> </a:t>
                      </a:r>
                      <a:endParaRPr lang="en-ZA" sz="1200" dirty="0">
                        <a:latin typeface="Arial" pitchFamily="34" charset="0"/>
                        <a:cs typeface="Arial" pitchFamily="34" charset="0"/>
                      </a:endParaRPr>
                    </a:p>
                  </a:txBody>
                  <a:tcPr marL="9526" marR="9526" marT="9525" marB="0" anchor="ctr" horzOverflow="overflow">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4"/>
                  </a:ext>
                </a:extLst>
              </a:tr>
              <a:tr h="302694">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200" b="0" i="0" u="none" strike="noStrike" cap="none" normalizeH="0" baseline="0" dirty="0" smtClean="0">
                          <a:ln>
                            <a:noFill/>
                          </a:ln>
                          <a:solidFill>
                            <a:schemeClr val="tx1"/>
                          </a:solidFill>
                          <a:effectLst/>
                          <a:latin typeface="Arial" pitchFamily="34" charset="0"/>
                          <a:cs typeface="Arial" pitchFamily="34" charset="0"/>
                        </a:rPr>
                        <a:t>VGM 603 GP</a:t>
                      </a:r>
                    </a:p>
                  </a:txBody>
                  <a:tcPr marL="9526" marR="9526" marT="9526" marB="0" anchor="ctr" horzOverflow="overflow"/>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200" b="0" i="0" u="none" strike="noStrike" cap="none" normalizeH="0" baseline="0" dirty="0" smtClean="0">
                          <a:ln>
                            <a:noFill/>
                          </a:ln>
                          <a:solidFill>
                            <a:schemeClr val="tx1"/>
                          </a:solidFill>
                          <a:effectLst/>
                          <a:latin typeface="Arial" pitchFamily="34" charset="0"/>
                          <a:cs typeface="Arial" pitchFamily="34" charset="0"/>
                        </a:rPr>
                        <a:t>Johannesburg </a:t>
                      </a:r>
                    </a:p>
                  </a:txBody>
                  <a:tcPr marL="9526" marR="9526" marT="9526" marB="0" anchor="ctr" horzOverflow="overflow"/>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200" b="0" i="0" u="none" strike="noStrike" cap="none" normalizeH="0" baseline="0" dirty="0" smtClean="0">
                          <a:ln>
                            <a:noFill/>
                          </a:ln>
                          <a:solidFill>
                            <a:schemeClr val="tx1"/>
                          </a:solidFill>
                          <a:effectLst/>
                          <a:latin typeface="Arial" pitchFamily="34" charset="0"/>
                          <a:cs typeface="Arial" pitchFamily="34" charset="0"/>
                        </a:rPr>
                        <a:t>NO</a:t>
                      </a:r>
                    </a:p>
                  </a:txBody>
                  <a:tcPr marL="9526" marR="9526" marT="9526" marB="0" anchor="ctr" horzOverflow="overflow"/>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200" b="0" i="0" u="none" strike="noStrike" cap="none" normalizeH="0" baseline="0" dirty="0" smtClean="0">
                          <a:ln>
                            <a:noFill/>
                          </a:ln>
                          <a:solidFill>
                            <a:schemeClr val="tx1"/>
                          </a:solidFill>
                          <a:effectLst/>
                          <a:latin typeface="Arial" pitchFamily="34" charset="0"/>
                          <a:cs typeface="Arial" pitchFamily="34" charset="0"/>
                        </a:rPr>
                        <a:t>NO</a:t>
                      </a:r>
                    </a:p>
                  </a:txBody>
                  <a:tcPr marL="9526" marR="9526" marT="9526" marB="0" anchor="ctr" horzOverflow="overflow"/>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ZA" sz="1200" dirty="0" smtClean="0">
                          <a:latin typeface="Arial" pitchFamily="34" charset="0"/>
                          <a:cs typeface="Arial" pitchFamily="34" charset="0"/>
                        </a:rPr>
                        <a:t>Mobile is parked at Soweto</a:t>
                      </a:r>
                      <a:endParaRPr lang="en-ZA" sz="1200" dirty="0">
                        <a:latin typeface="Arial" pitchFamily="34" charset="0"/>
                        <a:cs typeface="Arial" pitchFamily="34" charset="0"/>
                      </a:endParaRPr>
                    </a:p>
                  </a:txBody>
                  <a:tcPr marL="9526" marR="9526" marT="9525" marB="0" anchor="ctr" horzOverflow="overflow">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5"/>
                  </a:ext>
                </a:extLst>
              </a:tr>
              <a:tr h="23596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200" b="0" i="0" u="none" strike="noStrike" cap="none" normalizeH="0" baseline="0" dirty="0" smtClean="0">
                          <a:ln>
                            <a:noFill/>
                          </a:ln>
                          <a:solidFill>
                            <a:schemeClr val="tx1"/>
                          </a:solidFill>
                          <a:effectLst/>
                          <a:latin typeface="Arial" pitchFamily="34" charset="0"/>
                          <a:cs typeface="Arial" pitchFamily="34" charset="0"/>
                        </a:rPr>
                        <a:t>VJK 730 GP</a:t>
                      </a:r>
                    </a:p>
                  </a:txBody>
                  <a:tcPr marL="9526" marR="9526" marT="952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200" b="0" i="0" u="none" strike="noStrike" cap="none" normalizeH="0" baseline="0" dirty="0" smtClean="0">
                          <a:ln>
                            <a:noFill/>
                          </a:ln>
                          <a:solidFill>
                            <a:schemeClr val="tx1"/>
                          </a:solidFill>
                          <a:effectLst/>
                          <a:latin typeface="Arial" pitchFamily="34" charset="0"/>
                          <a:cs typeface="Arial" pitchFamily="34" charset="0"/>
                        </a:rPr>
                        <a:t>Sedibeng </a:t>
                      </a:r>
                    </a:p>
                  </a:txBody>
                  <a:tcPr marL="9526" marR="9526" marT="952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200" b="0" i="0" u="none" strike="noStrike" cap="none" normalizeH="0" baseline="0" dirty="0" smtClean="0">
                          <a:ln>
                            <a:noFill/>
                          </a:ln>
                          <a:solidFill>
                            <a:schemeClr val="tx1"/>
                          </a:solidFill>
                          <a:effectLst/>
                          <a:latin typeface="Arial" pitchFamily="34" charset="0"/>
                          <a:cs typeface="Arial" pitchFamily="34" charset="0"/>
                        </a:rPr>
                        <a:t>NO</a:t>
                      </a:r>
                    </a:p>
                  </a:txBody>
                  <a:tcPr marL="9526" marR="9526" marT="952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200" b="0" i="0" u="none" strike="noStrike" cap="none" normalizeH="0" baseline="0" dirty="0" smtClean="0">
                          <a:ln>
                            <a:noFill/>
                          </a:ln>
                          <a:solidFill>
                            <a:schemeClr val="tx1"/>
                          </a:solidFill>
                          <a:effectLst/>
                          <a:latin typeface="Arial" pitchFamily="34" charset="0"/>
                          <a:cs typeface="Arial" pitchFamily="34" charset="0"/>
                        </a:rPr>
                        <a:t>NO</a:t>
                      </a:r>
                    </a:p>
                  </a:txBody>
                  <a:tcPr marL="9526" marR="9526" marT="952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200" b="0" i="0" u="none" strike="noStrike" cap="none" normalizeH="0" baseline="0" dirty="0" smtClean="0">
                          <a:ln>
                            <a:noFill/>
                          </a:ln>
                          <a:solidFill>
                            <a:schemeClr val="tx1"/>
                          </a:solidFill>
                          <a:effectLst/>
                          <a:latin typeface="Arial" pitchFamily="34" charset="0"/>
                          <a:cs typeface="Arial" pitchFamily="34" charset="0"/>
                        </a:rPr>
                        <a:t>Refurbished </a:t>
                      </a:r>
                    </a:p>
                  </a:txBody>
                  <a:tcPr marL="9526" marR="9526"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6"/>
                  </a:ext>
                </a:extLst>
              </a:tr>
              <a:tr h="384766">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200" b="0" i="0" u="none" strike="noStrike" cap="none" normalizeH="0" baseline="0" dirty="0" smtClean="0">
                          <a:ln>
                            <a:noFill/>
                          </a:ln>
                          <a:solidFill>
                            <a:schemeClr val="tx1"/>
                          </a:solidFill>
                          <a:effectLst/>
                          <a:latin typeface="Arial" pitchFamily="34" charset="0"/>
                          <a:cs typeface="Arial" pitchFamily="34" charset="0"/>
                        </a:rPr>
                        <a:t>VHH 008 GP </a:t>
                      </a:r>
                    </a:p>
                  </a:txBody>
                  <a:tcPr marL="9526" marR="9526" marT="952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200" b="0" i="0" u="none" strike="noStrike" cap="none" normalizeH="0" baseline="0" dirty="0" smtClean="0">
                          <a:ln>
                            <a:noFill/>
                          </a:ln>
                          <a:solidFill>
                            <a:schemeClr val="tx1"/>
                          </a:solidFill>
                          <a:effectLst/>
                          <a:latin typeface="Arial" pitchFamily="34" charset="0"/>
                          <a:cs typeface="Arial" pitchFamily="34" charset="0"/>
                        </a:rPr>
                        <a:t>Ekurhuleni</a:t>
                      </a:r>
                    </a:p>
                  </a:txBody>
                  <a:tcPr marL="9526" marR="9526" marT="952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200" b="0" i="0" u="none" strike="noStrike" cap="none" normalizeH="0" baseline="0" dirty="0" smtClean="0">
                          <a:ln>
                            <a:noFill/>
                          </a:ln>
                          <a:solidFill>
                            <a:schemeClr val="tx1"/>
                          </a:solidFill>
                          <a:effectLst/>
                          <a:latin typeface="Arial" pitchFamily="34" charset="0"/>
                          <a:cs typeface="Arial" pitchFamily="34" charset="0"/>
                        </a:rPr>
                        <a:t>Yes</a:t>
                      </a:r>
                    </a:p>
                  </a:txBody>
                  <a:tcPr marL="9526" marR="9526" marT="952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200" b="0" i="0" u="none" strike="noStrike" cap="none" normalizeH="0" baseline="0" dirty="0" smtClean="0">
                          <a:ln>
                            <a:noFill/>
                          </a:ln>
                          <a:solidFill>
                            <a:schemeClr val="tx1"/>
                          </a:solidFill>
                          <a:effectLst/>
                          <a:latin typeface="Arial" pitchFamily="34" charset="0"/>
                          <a:cs typeface="Arial" pitchFamily="34" charset="0"/>
                        </a:rPr>
                        <a:t>NO</a:t>
                      </a:r>
                    </a:p>
                  </a:txBody>
                  <a:tcPr marL="9526" marR="9526" marT="952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ctr"/>
                      <a:r>
                        <a:rPr lang="en-US" sz="1200" dirty="0" smtClean="0">
                          <a:latin typeface="Arial" pitchFamily="34" charset="0"/>
                          <a:cs typeface="Arial" pitchFamily="34" charset="0"/>
                        </a:rPr>
                        <a:t>Refurbished </a:t>
                      </a:r>
                      <a:endParaRPr lang="en-US" sz="1200" dirty="0">
                        <a:latin typeface="Arial" pitchFamily="34" charset="0"/>
                        <a:cs typeface="Arial" pitchFamily="34" charset="0"/>
                      </a:endParaRPr>
                    </a:p>
                  </a:txBody>
                  <a:tcPr marL="9526" marR="9526" marT="9525" marB="0" anchor="ctr" horzOverflow="overflow">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23596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200" b="0" i="0" u="none" strike="noStrike" cap="none" normalizeH="0" baseline="0" dirty="0" smtClean="0">
                          <a:ln>
                            <a:noFill/>
                          </a:ln>
                          <a:solidFill>
                            <a:schemeClr val="tx1"/>
                          </a:solidFill>
                          <a:effectLst/>
                          <a:latin typeface="Arial" pitchFamily="34" charset="0"/>
                          <a:cs typeface="Arial" pitchFamily="34" charset="0"/>
                        </a:rPr>
                        <a:t>VGN 170 GP</a:t>
                      </a:r>
                    </a:p>
                  </a:txBody>
                  <a:tcPr marL="9526" marR="9526" marT="952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200" b="0" i="0" u="none" strike="noStrike" cap="none" normalizeH="0" baseline="0" dirty="0" smtClean="0">
                          <a:ln>
                            <a:noFill/>
                          </a:ln>
                          <a:solidFill>
                            <a:schemeClr val="tx1"/>
                          </a:solidFill>
                          <a:effectLst/>
                          <a:latin typeface="Arial" pitchFamily="34" charset="0"/>
                          <a:cs typeface="Arial" pitchFamily="34" charset="0"/>
                        </a:rPr>
                        <a:t>Ekurhuleni</a:t>
                      </a:r>
                    </a:p>
                  </a:txBody>
                  <a:tcPr marL="9526" marR="9526" marT="952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200" b="0" i="0" u="none" strike="noStrike" cap="none" normalizeH="0" baseline="0" dirty="0" smtClean="0">
                          <a:ln>
                            <a:noFill/>
                          </a:ln>
                          <a:solidFill>
                            <a:schemeClr val="tx1"/>
                          </a:solidFill>
                          <a:effectLst/>
                          <a:latin typeface="Arial" pitchFamily="34" charset="0"/>
                          <a:cs typeface="Arial" pitchFamily="34" charset="0"/>
                        </a:rPr>
                        <a:t>NO</a:t>
                      </a:r>
                    </a:p>
                  </a:txBody>
                  <a:tcPr marL="9526" marR="9526" marT="952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200" b="0" i="0" u="none" strike="noStrike" cap="none" normalizeH="0" baseline="0" dirty="0" smtClean="0">
                          <a:ln>
                            <a:noFill/>
                          </a:ln>
                          <a:solidFill>
                            <a:schemeClr val="tx1"/>
                          </a:solidFill>
                          <a:effectLst/>
                          <a:latin typeface="Arial" pitchFamily="34" charset="0"/>
                          <a:cs typeface="Arial" pitchFamily="34" charset="0"/>
                        </a:rPr>
                        <a:t>NO</a:t>
                      </a:r>
                    </a:p>
                  </a:txBody>
                  <a:tcPr marL="9526" marR="9526" marT="952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ctr"/>
                      <a:r>
                        <a:rPr lang="en-US" sz="1200" dirty="0" smtClean="0">
                          <a:latin typeface="Arial" pitchFamily="34" charset="0"/>
                          <a:cs typeface="Arial" pitchFamily="34" charset="0"/>
                        </a:rPr>
                        <a:t>Boksburg</a:t>
                      </a:r>
                    </a:p>
                  </a:txBody>
                  <a:tcPr marL="9526" marR="9526" marT="9525" marB="0" anchor="ctr" horzOverflow="overflow">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230552">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200" b="0" i="0" u="none" strike="noStrike" cap="none" normalizeH="0" baseline="0" dirty="0" smtClean="0">
                          <a:ln>
                            <a:noFill/>
                          </a:ln>
                          <a:solidFill>
                            <a:schemeClr val="tx1"/>
                          </a:solidFill>
                          <a:effectLst/>
                          <a:latin typeface="Arial" pitchFamily="34" charset="0"/>
                          <a:cs typeface="Arial" pitchFamily="34" charset="0"/>
                        </a:rPr>
                        <a:t>VDC 532 GP</a:t>
                      </a:r>
                    </a:p>
                  </a:txBody>
                  <a:tcPr marL="9526" marR="9526" marT="952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200" b="0" i="0" u="none" strike="noStrike" cap="none" normalizeH="0" baseline="0" dirty="0" smtClean="0">
                          <a:ln>
                            <a:noFill/>
                          </a:ln>
                          <a:solidFill>
                            <a:schemeClr val="tx1"/>
                          </a:solidFill>
                          <a:effectLst/>
                          <a:latin typeface="Arial" pitchFamily="34" charset="0"/>
                          <a:cs typeface="Arial" pitchFamily="34" charset="0"/>
                        </a:rPr>
                        <a:t>Ekurhuleni</a:t>
                      </a:r>
                    </a:p>
                  </a:txBody>
                  <a:tcPr marL="9526" marR="9526" marT="952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200" b="0" i="0" u="none" strike="noStrike" cap="none" normalizeH="0" baseline="0" dirty="0" smtClean="0">
                          <a:ln>
                            <a:noFill/>
                          </a:ln>
                          <a:solidFill>
                            <a:schemeClr val="tx1"/>
                          </a:solidFill>
                          <a:effectLst/>
                          <a:latin typeface="Arial" pitchFamily="34" charset="0"/>
                          <a:cs typeface="Arial" pitchFamily="34" charset="0"/>
                        </a:rPr>
                        <a:t>Yes</a:t>
                      </a:r>
                    </a:p>
                  </a:txBody>
                  <a:tcPr marL="9526" marR="9526" marT="952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200" b="0" i="0" u="none" strike="noStrike" cap="none" normalizeH="0" baseline="0" dirty="0" smtClean="0">
                          <a:ln>
                            <a:noFill/>
                          </a:ln>
                          <a:solidFill>
                            <a:schemeClr val="tx1"/>
                          </a:solidFill>
                          <a:effectLst/>
                          <a:latin typeface="Arial" pitchFamily="34" charset="0"/>
                          <a:cs typeface="Arial" pitchFamily="34" charset="0"/>
                        </a:rPr>
                        <a:t>NO</a:t>
                      </a:r>
                    </a:p>
                  </a:txBody>
                  <a:tcPr marL="9526" marR="9526" marT="952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200" b="0" i="0" u="none" strike="noStrike" cap="none" normalizeH="0" baseline="0" dirty="0" smtClean="0">
                          <a:ln>
                            <a:noFill/>
                          </a:ln>
                          <a:solidFill>
                            <a:schemeClr val="tx1"/>
                          </a:solidFill>
                          <a:effectLst/>
                          <a:latin typeface="Arial" pitchFamily="34" charset="0"/>
                          <a:cs typeface="Arial" pitchFamily="34" charset="0"/>
                        </a:rPr>
                        <a:t>Mobile is parked at Germiston</a:t>
                      </a:r>
                    </a:p>
                  </a:txBody>
                  <a:tcPr marL="9526" marR="9526" marT="9526" marB="0" anchor="ctr" horzOverflow="overflow">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r h="319621">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200" b="0" i="0" u="none" strike="noStrike" cap="none" normalizeH="0" baseline="0" dirty="0" smtClean="0">
                          <a:ln>
                            <a:noFill/>
                          </a:ln>
                          <a:solidFill>
                            <a:schemeClr val="tx1"/>
                          </a:solidFill>
                          <a:effectLst/>
                          <a:latin typeface="Arial" pitchFamily="34" charset="0"/>
                          <a:cs typeface="Arial" pitchFamily="34" charset="0"/>
                        </a:rPr>
                        <a:t>VGM 588 GP</a:t>
                      </a:r>
                    </a:p>
                  </a:txBody>
                  <a:tcPr marL="9526" marR="9526" marT="952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200" b="0" i="0" u="none" strike="noStrike" cap="none" normalizeH="0" baseline="0" dirty="0" smtClean="0">
                          <a:ln>
                            <a:noFill/>
                          </a:ln>
                          <a:solidFill>
                            <a:schemeClr val="tx1"/>
                          </a:solidFill>
                          <a:effectLst/>
                          <a:latin typeface="Arial" pitchFamily="34" charset="0"/>
                          <a:cs typeface="Arial" pitchFamily="34" charset="0"/>
                        </a:rPr>
                        <a:t>Sedibeng </a:t>
                      </a:r>
                    </a:p>
                  </a:txBody>
                  <a:tcPr marL="9526" marR="9526" marT="952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Yes</a:t>
                      </a:r>
                      <a:endParaRPr kumimoji="0" lang="en-ZA" sz="1200" b="0" i="0" u="none" strike="noStrike" cap="none" normalizeH="0" baseline="0" dirty="0" smtClean="0">
                        <a:ln>
                          <a:noFill/>
                        </a:ln>
                        <a:solidFill>
                          <a:schemeClr val="tx1"/>
                        </a:solidFill>
                        <a:effectLst/>
                        <a:latin typeface="Arial" pitchFamily="34" charset="0"/>
                        <a:cs typeface="Arial" pitchFamily="34" charset="0"/>
                      </a:endParaRPr>
                    </a:p>
                  </a:txBody>
                  <a:tcPr marL="9526" marR="9526" marT="952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Yes</a:t>
                      </a:r>
                      <a:endParaRPr kumimoji="0" lang="en-ZA" sz="1200" b="0" i="0" u="none" strike="noStrike" cap="none" normalizeH="0" baseline="0" dirty="0" smtClean="0">
                        <a:ln>
                          <a:noFill/>
                        </a:ln>
                        <a:solidFill>
                          <a:schemeClr val="tx1"/>
                        </a:solidFill>
                        <a:effectLst/>
                        <a:latin typeface="Arial" pitchFamily="34" charset="0"/>
                        <a:cs typeface="Arial" pitchFamily="34" charset="0"/>
                      </a:endParaRPr>
                    </a:p>
                  </a:txBody>
                  <a:tcPr marL="9526" marR="9526" marT="952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200" b="0" i="0" u="none" strike="noStrike" cap="none" normalizeH="0" baseline="0" dirty="0" smtClean="0">
                          <a:ln>
                            <a:noFill/>
                          </a:ln>
                          <a:solidFill>
                            <a:schemeClr val="tx1"/>
                          </a:solidFill>
                          <a:effectLst/>
                          <a:latin typeface="Arial" pitchFamily="34" charset="0"/>
                          <a:cs typeface="Arial" pitchFamily="34" charset="0"/>
                        </a:rPr>
                        <a:t>Mobile is parked at Vereeniging</a:t>
                      </a:r>
                    </a:p>
                  </a:txBody>
                  <a:tcPr marL="9526" marR="9526" marT="9526" marB="0" anchor="ctr" horzOverflow="overflow">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0"/>
                  </a:ext>
                </a:extLst>
              </a:tr>
              <a:tr h="523672">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200" b="0" i="0" u="none" strike="noStrike" cap="none" normalizeH="0" baseline="0" dirty="0" smtClean="0">
                          <a:ln>
                            <a:noFill/>
                          </a:ln>
                          <a:solidFill>
                            <a:schemeClr val="tx1"/>
                          </a:solidFill>
                          <a:effectLst/>
                          <a:latin typeface="Arial" pitchFamily="34" charset="0"/>
                          <a:cs typeface="Arial" pitchFamily="34" charset="0"/>
                        </a:rPr>
                        <a:t>VGM 586 GP</a:t>
                      </a:r>
                    </a:p>
                  </a:txBody>
                  <a:tcPr marL="9526" marR="9526" marT="952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200" b="0" i="0" u="none" strike="noStrike" cap="none" normalizeH="0" baseline="0" dirty="0" smtClean="0">
                          <a:ln>
                            <a:noFill/>
                          </a:ln>
                          <a:solidFill>
                            <a:schemeClr val="tx1"/>
                          </a:solidFill>
                          <a:effectLst/>
                          <a:latin typeface="Arial" pitchFamily="34" charset="0"/>
                          <a:cs typeface="Arial" pitchFamily="34" charset="0"/>
                        </a:rPr>
                        <a:t>West Rand</a:t>
                      </a:r>
                    </a:p>
                  </a:txBody>
                  <a:tcPr marL="9526" marR="9526" marT="952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200" b="0" i="0" u="none" strike="noStrike" cap="none" normalizeH="0" baseline="0" dirty="0" smtClean="0">
                          <a:ln>
                            <a:noFill/>
                          </a:ln>
                          <a:solidFill>
                            <a:schemeClr val="tx1"/>
                          </a:solidFill>
                          <a:effectLst/>
                          <a:latin typeface="Arial" pitchFamily="34" charset="0"/>
                          <a:cs typeface="Arial" pitchFamily="34" charset="0"/>
                        </a:rPr>
                        <a:t>Yes</a:t>
                      </a:r>
                    </a:p>
                  </a:txBody>
                  <a:tcPr marL="9526" marR="9526" marT="952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200" b="0" i="0" u="none" strike="noStrike" cap="none" normalizeH="0" baseline="0" dirty="0" smtClean="0">
                          <a:ln>
                            <a:noFill/>
                          </a:ln>
                          <a:solidFill>
                            <a:schemeClr val="tx1"/>
                          </a:solidFill>
                          <a:effectLst/>
                          <a:latin typeface="Arial" pitchFamily="34" charset="0"/>
                          <a:cs typeface="Arial" pitchFamily="34" charset="0"/>
                        </a:rPr>
                        <a:t>NO</a:t>
                      </a:r>
                    </a:p>
                  </a:txBody>
                  <a:tcPr marL="9526" marR="9526" marT="952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200" b="0" i="0" u="none" strike="noStrike" cap="none" normalizeH="0" baseline="0" dirty="0" smtClean="0">
                          <a:ln>
                            <a:noFill/>
                          </a:ln>
                          <a:solidFill>
                            <a:schemeClr val="tx1"/>
                          </a:solidFill>
                          <a:effectLst/>
                          <a:latin typeface="Arial" pitchFamily="34" charset="0"/>
                          <a:cs typeface="Arial" pitchFamily="34" charset="0"/>
                        </a:rPr>
                        <a:t>Mobile is parked  at Krugersdorp</a:t>
                      </a:r>
                    </a:p>
                  </a:txBody>
                  <a:tcPr marL="9526" marR="9526" marT="952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1"/>
                  </a:ext>
                </a:extLst>
              </a:tr>
            </a:tbl>
          </a:graphicData>
        </a:graphic>
      </p:graphicFrame>
      <p:sp>
        <p:nvSpPr>
          <p:cNvPr id="3" name="Slide Number Placeholder 2"/>
          <p:cNvSpPr>
            <a:spLocks noGrp="1"/>
          </p:cNvSpPr>
          <p:nvPr>
            <p:ph type="sldNum" sz="quarter" idx="12"/>
          </p:nvPr>
        </p:nvSpPr>
        <p:spPr>
          <a:xfrm>
            <a:off x="7010400" y="6492875"/>
            <a:ext cx="2133600" cy="365125"/>
          </a:xfrm>
        </p:spPr>
        <p:txBody>
          <a:bodyPr/>
          <a:lstStyle/>
          <a:p>
            <a:fld id="{2538E8B7-8BD9-9F48-9FB6-4E0DFEDB8449}" type="slidenum">
              <a:rPr lang="en-US" b="1">
                <a:solidFill>
                  <a:prstClr val="black"/>
                </a:solidFill>
              </a:rPr>
              <a:pPr/>
              <a:t>19</a:t>
            </a:fld>
            <a:endParaRPr lang="en-US" b="1" dirty="0">
              <a:solidFill>
                <a:prstClr val="black"/>
              </a:solidFill>
            </a:endParaRPr>
          </a:p>
        </p:txBody>
      </p:sp>
      <p:sp>
        <p:nvSpPr>
          <p:cNvPr id="5" name="TextBox 4"/>
          <p:cNvSpPr txBox="1"/>
          <p:nvPr/>
        </p:nvSpPr>
        <p:spPr>
          <a:xfrm>
            <a:off x="457200" y="4934466"/>
            <a:ext cx="7948670" cy="646331"/>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8100000" scaled="1"/>
            <a:tileRect/>
          </a:gradFill>
        </p:spPr>
        <p:txBody>
          <a:bodyPr wrap="square" rtlCol="0">
            <a:spAutoFit/>
          </a:bodyPr>
          <a:lstStyle/>
          <a:p>
            <a:pPr lvl="0"/>
            <a:r>
              <a:rPr lang="en-ZA" b="1" u="sng" dirty="0" smtClean="0">
                <a:solidFill>
                  <a:srgbClr val="C00000"/>
                </a:solidFill>
              </a:rPr>
              <a:t>Mobile Unit in Soweto</a:t>
            </a:r>
            <a:endParaRPr lang="en-ZA" b="1" dirty="0" smtClean="0">
              <a:solidFill>
                <a:prstClr val="black"/>
              </a:solidFill>
            </a:endParaRPr>
          </a:p>
          <a:p>
            <a:pPr algn="just"/>
            <a:r>
              <a:rPr lang="en-ZA" b="1" dirty="0" smtClean="0">
                <a:solidFill>
                  <a:prstClr val="black"/>
                </a:solidFill>
              </a:rPr>
              <a:t>1. New mobile unit delivered in the Province May 2018 not connecting, </a:t>
            </a:r>
            <a:endParaRPr lang="en-ZA" b="1" dirty="0"/>
          </a:p>
        </p:txBody>
      </p:sp>
    </p:spTree>
    <p:extLst>
      <p:ext uri="{BB962C8B-B14F-4D97-AF65-F5344CB8AC3E}">
        <p14:creationId xmlns:p14="http://schemas.microsoft.com/office/powerpoint/2010/main" xmlns="" val="67142927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 name="Picture 12" descr="Map"/>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 y="517793"/>
            <a:ext cx="9143999" cy="54643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2389044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1498600" y="230154"/>
            <a:ext cx="6464300" cy="430245"/>
          </a:xfrm>
          <a:solidFill>
            <a:srgbClr val="92D050"/>
          </a:solidFill>
        </p:spPr>
        <p:txBody>
          <a:bodyPr>
            <a:noAutofit/>
          </a:bodyPr>
          <a:lstStyle/>
          <a:p>
            <a:r>
              <a:rPr lang="en-US" sz="1800" b="1" dirty="0" smtClean="0">
                <a:latin typeface="Arial" panose="020B0604020202020204" pitchFamily="34" charset="0"/>
                <a:cs typeface="Arial" panose="020B0604020202020204" pitchFamily="34" charset="0"/>
              </a:rPr>
              <a:t>STAKEHOLDER FORA</a:t>
            </a:r>
          </a:p>
        </p:txBody>
      </p:sp>
      <p:graphicFrame>
        <p:nvGraphicFramePr>
          <p:cNvPr id="3" name="Table 2"/>
          <p:cNvGraphicFramePr>
            <a:graphicFrameLocks noGrp="1"/>
          </p:cNvGraphicFramePr>
          <p:nvPr>
            <p:extLst>
              <p:ext uri="{D42A27DB-BD31-4B8C-83A1-F6EECF244321}">
                <p14:modId xmlns:p14="http://schemas.microsoft.com/office/powerpoint/2010/main" xmlns="" val="1406808395"/>
              </p:ext>
            </p:extLst>
          </p:nvPr>
        </p:nvGraphicFramePr>
        <p:xfrm>
          <a:off x="165100" y="806449"/>
          <a:ext cx="8880928" cy="4947285"/>
        </p:xfrm>
        <a:graphic>
          <a:graphicData uri="http://schemas.openxmlformats.org/drawingml/2006/table">
            <a:tbl>
              <a:tblPr>
                <a:tableStyleId>{5C22544A-7EE6-4342-B048-85BDC9FD1C3A}</a:tableStyleId>
              </a:tblPr>
              <a:tblGrid>
                <a:gridCol w="2592572">
                  <a:extLst>
                    <a:ext uri="{9D8B030D-6E8A-4147-A177-3AD203B41FA5}">
                      <a16:colId xmlns:a16="http://schemas.microsoft.com/office/drawing/2014/main" xmlns="" val="20000"/>
                    </a:ext>
                  </a:extLst>
                </a:gridCol>
                <a:gridCol w="2321479">
                  <a:extLst>
                    <a:ext uri="{9D8B030D-6E8A-4147-A177-3AD203B41FA5}">
                      <a16:colId xmlns:a16="http://schemas.microsoft.com/office/drawing/2014/main" xmlns="" val="20001"/>
                    </a:ext>
                  </a:extLst>
                </a:gridCol>
                <a:gridCol w="1816456">
                  <a:extLst>
                    <a:ext uri="{9D8B030D-6E8A-4147-A177-3AD203B41FA5}">
                      <a16:colId xmlns:a16="http://schemas.microsoft.com/office/drawing/2014/main" xmlns="" val="20002"/>
                    </a:ext>
                  </a:extLst>
                </a:gridCol>
                <a:gridCol w="2150421">
                  <a:extLst>
                    <a:ext uri="{9D8B030D-6E8A-4147-A177-3AD203B41FA5}">
                      <a16:colId xmlns:a16="http://schemas.microsoft.com/office/drawing/2014/main" xmlns="" val="20003"/>
                    </a:ext>
                  </a:extLst>
                </a:gridCol>
              </a:tblGrid>
              <a:tr h="603251">
                <a:tc>
                  <a:txBody>
                    <a:bodyPr/>
                    <a:lstStyle/>
                    <a:p>
                      <a:pPr algn="l" fontAlgn="b"/>
                      <a:r>
                        <a:rPr lang="en-US" sz="1100" b="1" u="none" strike="noStrike" dirty="0" smtClean="0">
                          <a:effectLst/>
                          <a:latin typeface="Arial" pitchFamily="34" charset="0"/>
                          <a:cs typeface="Arial" pitchFamily="34" charset="0"/>
                        </a:rPr>
                        <a:t>Forum</a:t>
                      </a:r>
                      <a:endParaRPr lang="en-US" sz="1100" b="1"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100" b="1" u="none" strike="noStrike" dirty="0" smtClean="0">
                          <a:effectLst/>
                          <a:latin typeface="Arial" pitchFamily="34" charset="0"/>
                          <a:cs typeface="Arial" pitchFamily="34" charset="0"/>
                        </a:rPr>
                        <a:t>Forum Established</a:t>
                      </a:r>
                      <a:endParaRPr lang="en-US" sz="1100" b="1"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100" b="1" u="none" strike="noStrike" dirty="0" smtClean="0">
                          <a:effectLst/>
                          <a:latin typeface="Arial" pitchFamily="34" charset="0"/>
                          <a:cs typeface="Arial" pitchFamily="34" charset="0"/>
                        </a:rPr>
                        <a:t>Meetings After Launch</a:t>
                      </a:r>
                      <a:endParaRPr lang="en-US" sz="1100" b="1"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100" b="1" u="none" strike="noStrike" dirty="0" smtClean="0">
                          <a:effectLst/>
                          <a:latin typeface="Arial" pitchFamily="34" charset="0"/>
                          <a:cs typeface="Arial" pitchFamily="34" charset="0"/>
                        </a:rPr>
                        <a:t>Active programs within Municipalities </a:t>
                      </a:r>
                      <a:endParaRPr lang="en-US" sz="1100" b="1"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10000"/>
                  </a:ext>
                </a:extLst>
              </a:tr>
              <a:tr h="292525">
                <a:tc>
                  <a:txBody>
                    <a:bodyPr/>
                    <a:lstStyle/>
                    <a:p>
                      <a:pPr algn="l" fontAlgn="b"/>
                      <a:r>
                        <a:rPr lang="en-US" sz="1100" b="1" i="0" u="none" strike="noStrike" dirty="0" smtClean="0">
                          <a:solidFill>
                            <a:srgbClr val="000000"/>
                          </a:solidFill>
                          <a:effectLst/>
                          <a:latin typeface="Arial" pitchFamily="34" charset="0"/>
                          <a:cs typeface="Arial" pitchFamily="34" charset="0"/>
                        </a:rPr>
                        <a:t>TSHWANE</a:t>
                      </a:r>
                      <a:r>
                        <a:rPr lang="en-US" sz="1100" b="1" i="0" u="none" strike="noStrike" baseline="0" dirty="0" smtClean="0">
                          <a:solidFill>
                            <a:srgbClr val="000000"/>
                          </a:solidFill>
                          <a:effectLst/>
                          <a:latin typeface="Arial" pitchFamily="34" charset="0"/>
                          <a:cs typeface="Arial" pitchFamily="34" charset="0"/>
                        </a:rPr>
                        <a:t> METROPOLITAN </a:t>
                      </a:r>
                      <a:endParaRPr lang="en-US" sz="1100" b="1"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100" b="0" i="0" u="none" strike="noStrike" dirty="0" smtClean="0">
                          <a:solidFill>
                            <a:srgbClr val="000000"/>
                          </a:solidFill>
                          <a:effectLst/>
                          <a:latin typeface="Arial" pitchFamily="34" charset="0"/>
                          <a:cs typeface="Arial" pitchFamily="34" charset="0"/>
                        </a:rPr>
                        <a:t>None</a:t>
                      </a: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smtClean="0">
                          <a:solidFill>
                            <a:srgbClr val="000000"/>
                          </a:solidFill>
                          <a:effectLst/>
                          <a:latin typeface="Arial" pitchFamily="34" charset="0"/>
                          <a:cs typeface="Arial" pitchFamily="34" charset="0"/>
                        </a:rPr>
                        <a:t>Not Launched</a:t>
                      </a:r>
                      <a:endParaRPr lang="en-US" sz="11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smtClean="0">
                          <a:solidFill>
                            <a:srgbClr val="000000"/>
                          </a:solidFill>
                          <a:effectLst/>
                          <a:latin typeface="Arial" pitchFamily="34" charset="0"/>
                          <a:cs typeface="Arial" pitchFamily="34" charset="0"/>
                        </a:rPr>
                        <a:t>none</a:t>
                      </a:r>
                      <a:endParaRPr lang="en-US" sz="11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292525">
                <a:tc gridSpan="4">
                  <a:txBody>
                    <a:bodyPr/>
                    <a:lstStyle/>
                    <a:p>
                      <a:pPr algn="ctr" fontAlgn="b"/>
                      <a:endParaRPr lang="en-US" sz="1100" b="1" i="0" u="none" strike="noStrike" dirty="0">
                        <a:solidFill>
                          <a:srgbClr val="000000"/>
                        </a:solidFill>
                        <a:effectLst/>
                        <a:latin typeface="Arial" pitchFamily="34" charset="0"/>
                        <a:cs typeface="Arial" pitchFamily="34" charset="0"/>
                      </a:endParaRPr>
                    </a:p>
                  </a:txBody>
                  <a:tcPr marL="3910" marR="3910" marT="39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algn="ctr" fontAlgn="b"/>
                      <a:endParaRPr lang="en-US" sz="1100" b="1" i="0" u="none" strike="noStrike" dirty="0">
                        <a:solidFill>
                          <a:srgbClr val="000000"/>
                        </a:solidFill>
                        <a:effectLst/>
                        <a:latin typeface="Arial" pitchFamily="34" charset="0"/>
                        <a:cs typeface="Arial" pitchFamily="34" charset="0"/>
                      </a:endParaRPr>
                    </a:p>
                  </a:txBody>
                  <a:tcPr marL="3910" marR="3910" marT="39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c hMerge="1">
                  <a:txBody>
                    <a:bodyPr/>
                    <a:lstStyle/>
                    <a:p>
                      <a:pPr algn="ctr" fontAlgn="b"/>
                      <a:endParaRPr lang="en-US" sz="1100" b="1" i="0" u="none" strike="noStrike" dirty="0">
                        <a:solidFill>
                          <a:srgbClr val="000000"/>
                        </a:solidFill>
                        <a:effectLst/>
                        <a:latin typeface="Arial" pitchFamily="34" charset="0"/>
                        <a:cs typeface="Arial" pitchFamily="34" charset="0"/>
                      </a:endParaRPr>
                    </a:p>
                  </a:txBody>
                  <a:tcPr marL="3910" marR="3910" marT="39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c hMerge="1">
                  <a:txBody>
                    <a:bodyPr/>
                    <a:lstStyle/>
                    <a:p>
                      <a:pPr algn="ctr" fontAlgn="b"/>
                      <a:endParaRPr lang="en-US" sz="1100" b="0" i="0" u="none" strike="noStrike" dirty="0">
                        <a:solidFill>
                          <a:srgbClr val="000000"/>
                        </a:solidFill>
                        <a:effectLst/>
                        <a:latin typeface="Arial" pitchFamily="34" charset="0"/>
                        <a:cs typeface="Arial" pitchFamily="34" charset="0"/>
                      </a:endParaRPr>
                    </a:p>
                  </a:txBody>
                  <a:tcPr marL="3910" marR="3910" marT="39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extLst>
                  <a:ext uri="{0D108BD9-81ED-4DB2-BD59-A6C34878D82A}">
                    <a16:rowId xmlns:a16="http://schemas.microsoft.com/office/drawing/2014/main" xmlns="" val="10002"/>
                  </a:ext>
                </a:extLst>
              </a:tr>
              <a:tr h="463649">
                <a:tc>
                  <a:txBody>
                    <a:bodyPr/>
                    <a:lstStyle/>
                    <a:p>
                      <a:pPr algn="l" fontAlgn="b"/>
                      <a:r>
                        <a:rPr lang="en-US" sz="1200" b="0" i="0" u="none" strike="noStrike" dirty="0" smtClean="0">
                          <a:solidFill>
                            <a:srgbClr val="000000"/>
                          </a:solidFill>
                          <a:effectLst/>
                          <a:latin typeface="Arial" pitchFamily="34" charset="0"/>
                          <a:cs typeface="Arial" pitchFamily="34" charset="0"/>
                        </a:rPr>
                        <a:t>Johannesburg </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chemeClr val="tx1"/>
                          </a:solidFill>
                          <a:effectLst/>
                          <a:latin typeface="Arial" pitchFamily="34" charset="0"/>
                          <a:cs typeface="Arial" pitchFamily="34" charset="0"/>
                        </a:rPr>
                        <a:t>YES</a:t>
                      </a:r>
                      <a:endParaRPr lang="en-US" sz="1200" b="0" i="0" u="none" strike="noStrike" dirty="0">
                        <a:solidFill>
                          <a:schemeClr val="tx1"/>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chemeClr val="tx1"/>
                          </a:solidFill>
                          <a:effectLst/>
                          <a:latin typeface="Arial" pitchFamily="34" charset="0"/>
                          <a:cs typeface="Arial" pitchFamily="34" charset="0"/>
                        </a:rPr>
                        <a:t>0</a:t>
                      </a:r>
                      <a:endParaRPr lang="en-US" sz="1200" b="0" i="0" u="none" strike="noStrike" dirty="0">
                        <a:solidFill>
                          <a:schemeClr val="tx1"/>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200" b="0" i="0" u="none" strike="noStrike" dirty="0" smtClean="0">
                          <a:solidFill>
                            <a:schemeClr val="tx1"/>
                          </a:solidFill>
                          <a:effectLst/>
                          <a:latin typeface="Arial" pitchFamily="34" charset="0"/>
                          <a:cs typeface="Arial" pitchFamily="34" charset="0"/>
                        </a:rPr>
                        <a:t>Distribution of uncollected </a:t>
                      </a:r>
                      <a:r>
                        <a:rPr lang="en-ZA" sz="1200" b="0" i="0" u="none" strike="noStrike" baseline="0" dirty="0" smtClean="0">
                          <a:solidFill>
                            <a:schemeClr val="tx1"/>
                          </a:solidFill>
                          <a:effectLst/>
                          <a:latin typeface="Arial" pitchFamily="34" charset="0"/>
                          <a:cs typeface="Arial" pitchFamily="34" charset="0"/>
                        </a:rPr>
                        <a:t>list of ids</a:t>
                      </a:r>
                      <a:endParaRPr lang="en-ZA" sz="1200" b="0" i="0" u="none" strike="noStrike" dirty="0" smtClean="0">
                        <a:solidFill>
                          <a:schemeClr val="tx1"/>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292525">
                <a:tc>
                  <a:txBody>
                    <a:bodyPr/>
                    <a:lstStyle/>
                    <a:p>
                      <a:pPr algn="l" fontAlgn="b"/>
                      <a:r>
                        <a:rPr lang="en-US" sz="1200" b="0" i="0" u="none" strike="noStrike" dirty="0" smtClean="0">
                          <a:solidFill>
                            <a:schemeClr val="tx1"/>
                          </a:solidFill>
                          <a:effectLst/>
                          <a:latin typeface="Arial" pitchFamily="34" charset="0"/>
                          <a:cs typeface="Arial" pitchFamily="34" charset="0"/>
                        </a:rPr>
                        <a:t>Randburg</a:t>
                      </a:r>
                      <a:endParaRPr lang="en-US" sz="1200" b="0" i="0" u="none" strike="noStrike" dirty="0">
                        <a:solidFill>
                          <a:schemeClr val="tx1"/>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YES</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0</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200" b="0" i="0" u="none" strike="noStrike" dirty="0" smtClean="0">
                          <a:solidFill>
                            <a:srgbClr val="000000"/>
                          </a:solidFill>
                          <a:effectLst/>
                          <a:latin typeface="Arial" pitchFamily="34" charset="0"/>
                          <a:cs typeface="Arial" pitchFamily="34" charset="0"/>
                        </a:rPr>
                        <a:t>0</a:t>
                      </a: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292525">
                <a:tc>
                  <a:txBody>
                    <a:bodyPr/>
                    <a:lstStyle/>
                    <a:p>
                      <a:pPr algn="l" fontAlgn="b"/>
                      <a:r>
                        <a:rPr lang="en-US" sz="1200" b="0" i="0" u="none" strike="noStrike" dirty="0" smtClean="0">
                          <a:solidFill>
                            <a:srgbClr val="000000"/>
                          </a:solidFill>
                          <a:effectLst/>
                          <a:latin typeface="Arial" pitchFamily="34" charset="0"/>
                          <a:cs typeface="Arial" pitchFamily="34" charset="0"/>
                        </a:rPr>
                        <a:t>Alexandra</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YES</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3</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200" b="0" i="0" u="none" strike="noStrike" dirty="0" smtClean="0">
                          <a:solidFill>
                            <a:srgbClr val="000000"/>
                          </a:solidFill>
                          <a:effectLst/>
                          <a:latin typeface="Arial" pitchFamily="34" charset="0"/>
                          <a:cs typeface="Arial" pitchFamily="34" charset="0"/>
                        </a:rPr>
                        <a:t>active</a:t>
                      </a: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r h="292525">
                <a:tc>
                  <a:txBody>
                    <a:bodyPr/>
                    <a:lstStyle/>
                    <a:p>
                      <a:pPr algn="l" fontAlgn="b"/>
                      <a:r>
                        <a:rPr lang="en-US" sz="1200" b="0" i="0" u="none" strike="noStrike" dirty="0" smtClean="0">
                          <a:solidFill>
                            <a:schemeClr val="tx1"/>
                          </a:solidFill>
                          <a:effectLst/>
                          <a:latin typeface="Arial" pitchFamily="34" charset="0"/>
                          <a:cs typeface="Arial" pitchFamily="34" charset="0"/>
                        </a:rPr>
                        <a:t>Soweto</a:t>
                      </a:r>
                      <a:endParaRPr lang="en-US" sz="1200" b="0" i="0" u="none" strike="noStrike" dirty="0">
                        <a:solidFill>
                          <a:schemeClr val="tx1"/>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chemeClr val="tx1"/>
                          </a:solidFill>
                          <a:effectLst/>
                          <a:latin typeface="Arial" pitchFamily="34" charset="0"/>
                          <a:cs typeface="Arial" pitchFamily="34" charset="0"/>
                        </a:rPr>
                        <a:t>YES</a:t>
                      </a:r>
                      <a:endParaRPr lang="en-US" sz="1200" b="0" i="0" u="none" strike="noStrike" dirty="0">
                        <a:solidFill>
                          <a:schemeClr val="tx1"/>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chemeClr val="tx1"/>
                          </a:solidFill>
                          <a:effectLst/>
                          <a:latin typeface="Arial" pitchFamily="34" charset="0"/>
                          <a:cs typeface="Arial" pitchFamily="34" charset="0"/>
                        </a:rPr>
                        <a:t>3</a:t>
                      </a:r>
                      <a:endParaRPr lang="en-US" sz="1200" b="0" i="0" u="none" strike="noStrike" dirty="0">
                        <a:solidFill>
                          <a:schemeClr val="tx1"/>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200" b="0" i="0" u="none" strike="noStrike" dirty="0" smtClean="0">
                          <a:solidFill>
                            <a:schemeClr val="tx1"/>
                          </a:solidFill>
                          <a:effectLst/>
                          <a:latin typeface="Arial" pitchFamily="34" charset="0"/>
                          <a:cs typeface="Arial" pitchFamily="34" charset="0"/>
                        </a:rPr>
                        <a:t>YES</a:t>
                      </a: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r h="292525">
                <a:tc>
                  <a:txBody>
                    <a:bodyPr/>
                    <a:lstStyle/>
                    <a:p>
                      <a:pPr algn="l" fontAlgn="b"/>
                      <a:r>
                        <a:rPr lang="en-US" sz="1200" b="0" i="0" u="none" strike="noStrike" dirty="0" smtClean="0">
                          <a:solidFill>
                            <a:schemeClr val="tx1"/>
                          </a:solidFill>
                          <a:effectLst/>
                          <a:latin typeface="Arial" pitchFamily="34" charset="0"/>
                          <a:cs typeface="Arial" pitchFamily="34" charset="0"/>
                        </a:rPr>
                        <a:t>Roodepoort</a:t>
                      </a:r>
                      <a:endParaRPr lang="en-US" sz="1200" b="0" i="0" u="none" strike="noStrike" dirty="0">
                        <a:solidFill>
                          <a:schemeClr val="tx1"/>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NO</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200" b="0" i="0" u="none" strike="noStrike" dirty="0" smtClean="0">
                          <a:solidFill>
                            <a:srgbClr val="000000"/>
                          </a:solidFill>
                          <a:effectLst/>
                          <a:latin typeface="Arial" pitchFamily="34" charset="0"/>
                          <a:cs typeface="Arial" pitchFamily="34" charset="0"/>
                        </a:rPr>
                        <a:t>-</a:t>
                      </a: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7"/>
                  </a:ext>
                </a:extLst>
              </a:tr>
              <a:tr h="292525">
                <a:tc gridSpan="4">
                  <a:txBody>
                    <a:bodyPr/>
                    <a:lstStyle/>
                    <a:p>
                      <a:pPr algn="ctr" fontAlgn="b"/>
                      <a:r>
                        <a:rPr lang="en-US" sz="1200" b="1" i="0" u="none" strike="noStrike" dirty="0" smtClean="0">
                          <a:solidFill>
                            <a:schemeClr val="dk1"/>
                          </a:solidFill>
                          <a:effectLst/>
                          <a:latin typeface="Arial" pitchFamily="34" charset="0"/>
                          <a:cs typeface="Arial" pitchFamily="34" charset="0"/>
                        </a:rPr>
                        <a:t>EKURHULEN</a:t>
                      </a:r>
                      <a:r>
                        <a:rPr lang="en-US" sz="1200" b="1" i="0" u="none" strike="noStrike" baseline="0" dirty="0" smtClean="0">
                          <a:solidFill>
                            <a:schemeClr val="dk1"/>
                          </a:solidFill>
                          <a:effectLst/>
                          <a:latin typeface="Arial" pitchFamily="34" charset="0"/>
                          <a:cs typeface="Arial" pitchFamily="34" charset="0"/>
                        </a:rPr>
                        <a:t>I MTEROPOLITAN</a:t>
                      </a:r>
                      <a:endParaRPr lang="en-US" sz="1200" b="1" i="0" u="none" strike="noStrike" dirty="0">
                        <a:solidFill>
                          <a:srgbClr val="000000"/>
                        </a:solidFill>
                        <a:effectLst/>
                        <a:latin typeface="Arial" pitchFamily="34" charset="0"/>
                        <a:cs typeface="Arial" pitchFamily="34" charset="0"/>
                      </a:endParaRPr>
                    </a:p>
                  </a:txBody>
                  <a:tcPr marL="3910" marR="3910" marT="39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algn="ctr" fontAlgn="b"/>
                      <a:endParaRPr lang="en-US" sz="1100" b="1" i="0" u="none" strike="noStrike" dirty="0">
                        <a:solidFill>
                          <a:srgbClr val="000000"/>
                        </a:solidFill>
                        <a:effectLst/>
                        <a:latin typeface="Arial" pitchFamily="34" charset="0"/>
                        <a:cs typeface="Arial" pitchFamily="34" charset="0"/>
                      </a:endParaRPr>
                    </a:p>
                  </a:txBody>
                  <a:tcPr marL="3910" marR="3910" marT="39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b"/>
                      <a:endParaRPr lang="en-US" sz="1100" b="1" i="0" u="none" strike="noStrike" dirty="0">
                        <a:solidFill>
                          <a:srgbClr val="000000"/>
                        </a:solidFill>
                        <a:effectLst/>
                        <a:latin typeface="Arial" pitchFamily="34" charset="0"/>
                        <a:cs typeface="Arial" pitchFamily="34" charset="0"/>
                      </a:endParaRPr>
                    </a:p>
                  </a:txBody>
                  <a:tcPr marL="3910" marR="3910" marT="39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b"/>
                      <a:endParaRPr lang="en-ZA" sz="1100" b="1" i="0" u="none" strike="noStrike" dirty="0" smtClean="0">
                        <a:solidFill>
                          <a:srgbClr val="000000"/>
                        </a:solidFill>
                        <a:effectLst/>
                        <a:latin typeface="Arial" pitchFamily="34" charset="0"/>
                        <a:cs typeface="Arial" pitchFamily="34" charset="0"/>
                      </a:endParaRPr>
                    </a:p>
                  </a:txBody>
                  <a:tcPr marL="3910" marR="3910" marT="39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8"/>
                  </a:ext>
                </a:extLst>
              </a:tr>
              <a:tr h="292525">
                <a:tc>
                  <a:txBody>
                    <a:bodyPr/>
                    <a:lstStyle/>
                    <a:p>
                      <a:pPr algn="l" fontAlgn="b"/>
                      <a:r>
                        <a:rPr lang="en-US" sz="1200" b="0" i="0" u="none" strike="noStrike" dirty="0" smtClean="0">
                          <a:solidFill>
                            <a:srgbClr val="000000"/>
                          </a:solidFill>
                          <a:effectLst/>
                          <a:latin typeface="Arial" pitchFamily="34" charset="0"/>
                          <a:cs typeface="Arial" pitchFamily="34" charset="0"/>
                        </a:rPr>
                        <a:t>NORTH</a:t>
                      </a:r>
                      <a:r>
                        <a:rPr lang="en-US" sz="1200" b="0" i="0" u="none" strike="noStrike" baseline="0" dirty="0" smtClean="0">
                          <a:solidFill>
                            <a:srgbClr val="000000"/>
                          </a:solidFill>
                          <a:effectLst/>
                          <a:latin typeface="Arial" pitchFamily="34" charset="0"/>
                          <a:cs typeface="Arial" pitchFamily="34" charset="0"/>
                        </a:rPr>
                        <a:t> REGION</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2010</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ctr" fontAlgn="b"/>
                      <a:r>
                        <a:rPr lang="en-US" sz="1200" b="0" i="0" u="none" strike="noStrike" baseline="0" dirty="0" smtClean="0">
                          <a:solidFill>
                            <a:srgbClr val="000000"/>
                          </a:solidFill>
                          <a:effectLst/>
                          <a:latin typeface="Arial" pitchFamily="34" charset="0"/>
                          <a:cs typeface="Arial" pitchFamily="34" charset="0"/>
                        </a:rPr>
                        <a:t>The sub regions are launched but not active , and the districts together with the mayor’s office has formed a partnership that combine all the sub regions and perform similar activities with the forum but at the district level.</a:t>
                      </a:r>
                      <a:endParaRPr lang="en-US" sz="1200" b="0" i="0" u="none" strike="noStrike" dirty="0">
                        <a:solidFill>
                          <a:srgbClr val="000000"/>
                        </a:solidFill>
                        <a:effectLst/>
                        <a:latin typeface="Arial" pitchFamily="34" charset="0"/>
                        <a:cs typeface="Arial" pitchFamily="34" charset="0"/>
                      </a:endParaRPr>
                    </a:p>
                  </a:txBody>
                  <a:tcPr marL="3910" marR="3910" marT="391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9"/>
                  </a:ext>
                </a:extLst>
              </a:tr>
              <a:tr h="292525">
                <a:tc>
                  <a:txBody>
                    <a:bodyPr/>
                    <a:lstStyle/>
                    <a:p>
                      <a:pPr algn="l" fontAlgn="b"/>
                      <a:r>
                        <a:rPr lang="en-US" sz="1200" b="0" i="0" u="none" strike="noStrike" dirty="0" smtClean="0">
                          <a:solidFill>
                            <a:srgbClr val="000000"/>
                          </a:solidFill>
                          <a:effectLst/>
                          <a:latin typeface="Arial" pitchFamily="34" charset="0"/>
                          <a:cs typeface="Arial" pitchFamily="34" charset="0"/>
                        </a:rPr>
                        <a:t>SOUTH</a:t>
                      </a:r>
                      <a:r>
                        <a:rPr lang="en-US" sz="1200" b="0" i="0" u="none" strike="noStrike" baseline="0" dirty="0" smtClean="0">
                          <a:solidFill>
                            <a:srgbClr val="000000"/>
                          </a:solidFill>
                          <a:effectLst/>
                          <a:latin typeface="Arial" pitchFamily="34" charset="0"/>
                          <a:cs typeface="Arial" pitchFamily="34" charset="0"/>
                        </a:rPr>
                        <a:t> REGION</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1200" b="0" i="0" u="none" strike="noStrike" dirty="0" smtClean="0">
                          <a:solidFill>
                            <a:srgbClr val="000000"/>
                          </a:solidFill>
                          <a:effectLst/>
                          <a:latin typeface="Arial" pitchFamily="34" charset="0"/>
                          <a:cs typeface="Arial" pitchFamily="34" charset="0"/>
                        </a:rPr>
                        <a:t>2010</a:t>
                      </a:r>
                      <a:endParaRPr lang="en-US" sz="1200" b="0" i="0" u="none" strike="noStrike" dirty="0">
                        <a:solidFill>
                          <a:srgbClr val="000000"/>
                        </a:solidFill>
                        <a:effectLst/>
                        <a:latin typeface="Arial" pitchFamily="34" charset="0"/>
                        <a:cs typeface="Arial" pitchFamily="34" charset="0"/>
                      </a:endParaRPr>
                    </a:p>
                  </a:txBody>
                  <a:tcPr marL="3910" marR="3910" marT="391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fontAlgn="b"/>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0"/>
                  </a:ext>
                </a:extLst>
              </a:tr>
              <a:tr h="292525">
                <a:tc>
                  <a:txBody>
                    <a:bodyPr/>
                    <a:lstStyle/>
                    <a:p>
                      <a:pPr algn="l" fontAlgn="b"/>
                      <a:r>
                        <a:rPr lang="en-US" sz="1200" b="0" i="0" u="none" strike="noStrike" dirty="0" smtClean="0">
                          <a:solidFill>
                            <a:srgbClr val="000000"/>
                          </a:solidFill>
                          <a:effectLst/>
                          <a:latin typeface="Arial" pitchFamily="34" charset="0"/>
                          <a:cs typeface="Arial" pitchFamily="34" charset="0"/>
                        </a:rPr>
                        <a:t>EAST</a:t>
                      </a:r>
                      <a:r>
                        <a:rPr lang="en-US" sz="1200" b="0" i="0" u="none" strike="noStrike" baseline="0" dirty="0" smtClean="0">
                          <a:solidFill>
                            <a:srgbClr val="000000"/>
                          </a:solidFill>
                          <a:effectLst/>
                          <a:latin typeface="Arial" pitchFamily="34" charset="0"/>
                          <a:cs typeface="Arial" pitchFamily="34" charset="0"/>
                        </a:rPr>
                        <a:t> REGION</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2010</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fontAlgn="b"/>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baseline="0" dirty="0" smtClean="0">
                          <a:solidFill>
                            <a:srgbClr val="000000"/>
                          </a:solidFill>
                          <a:effectLst/>
                          <a:latin typeface="Arial" pitchFamily="34" charset="0"/>
                          <a:cs typeface="Arial" pitchFamily="34" charset="0"/>
                        </a:rPr>
                        <a:t>Combined partnership with EMM currently established that incorporated North-, South- and Eastern Regions. </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1"/>
                  </a:ext>
                </a:extLst>
              </a:tr>
            </a:tbl>
          </a:graphicData>
        </a:graphic>
      </p:graphicFrame>
      <p:sp>
        <p:nvSpPr>
          <p:cNvPr id="4" name="Slide Number Placeholder 3"/>
          <p:cNvSpPr>
            <a:spLocks noGrp="1"/>
          </p:cNvSpPr>
          <p:nvPr>
            <p:ph type="sldNum" sz="quarter" idx="12"/>
          </p:nvPr>
        </p:nvSpPr>
        <p:spPr>
          <a:xfrm>
            <a:off x="7010400" y="6492875"/>
            <a:ext cx="2133600" cy="365125"/>
          </a:xfrm>
        </p:spPr>
        <p:txBody>
          <a:bodyPr/>
          <a:lstStyle/>
          <a:p>
            <a:fld id="{2538E8B7-8BD9-9F48-9FB6-4E0DFEDB8449}" type="slidenum">
              <a:rPr lang="en-US" b="1" smtClean="0">
                <a:solidFill>
                  <a:schemeClr val="tx1"/>
                </a:solidFill>
              </a:rPr>
              <a:pPr/>
              <a:t>20</a:t>
            </a:fld>
            <a:endParaRPr lang="en-US" b="1" dirty="0">
              <a:solidFill>
                <a:schemeClr val="tx1"/>
              </a:solidFill>
            </a:endParaRPr>
          </a:p>
        </p:txBody>
      </p:sp>
    </p:spTree>
    <p:extLst>
      <p:ext uri="{BB962C8B-B14F-4D97-AF65-F5344CB8AC3E}">
        <p14:creationId xmlns:p14="http://schemas.microsoft.com/office/powerpoint/2010/main" xmlns="" val="10917832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1028700" y="350800"/>
            <a:ext cx="7048500" cy="360390"/>
          </a:xfrm>
          <a:solidFill>
            <a:srgbClr val="92D050"/>
          </a:solidFill>
        </p:spPr>
        <p:txBody>
          <a:bodyPr>
            <a:noAutofit/>
          </a:bodyPr>
          <a:lstStyle/>
          <a:p>
            <a:r>
              <a:rPr lang="en-US" sz="1800" b="1" dirty="0" smtClean="0">
                <a:latin typeface="Arial" panose="020B0604020202020204" pitchFamily="34" charset="0"/>
                <a:cs typeface="Arial" panose="020B0604020202020204" pitchFamily="34" charset="0"/>
              </a:rPr>
              <a:t>STAKEHOLDER FORA</a:t>
            </a:r>
          </a:p>
        </p:txBody>
      </p:sp>
      <p:graphicFrame>
        <p:nvGraphicFramePr>
          <p:cNvPr id="3" name="Table 2"/>
          <p:cNvGraphicFramePr>
            <a:graphicFrameLocks noGrp="1"/>
          </p:cNvGraphicFramePr>
          <p:nvPr>
            <p:extLst>
              <p:ext uri="{D42A27DB-BD31-4B8C-83A1-F6EECF244321}">
                <p14:modId xmlns:p14="http://schemas.microsoft.com/office/powerpoint/2010/main" xmlns="" val="1920113210"/>
              </p:ext>
            </p:extLst>
          </p:nvPr>
        </p:nvGraphicFramePr>
        <p:xfrm>
          <a:off x="259307" y="882645"/>
          <a:ext cx="8574591" cy="4855189"/>
        </p:xfrm>
        <a:graphic>
          <a:graphicData uri="http://schemas.openxmlformats.org/drawingml/2006/table">
            <a:tbl>
              <a:tblPr>
                <a:tableStyleId>{5C22544A-7EE6-4342-B048-85BDC9FD1C3A}</a:tableStyleId>
              </a:tblPr>
              <a:tblGrid>
                <a:gridCol w="2436185">
                  <a:extLst>
                    <a:ext uri="{9D8B030D-6E8A-4147-A177-3AD203B41FA5}">
                      <a16:colId xmlns:a16="http://schemas.microsoft.com/office/drawing/2014/main" xmlns="" val="20000"/>
                    </a:ext>
                  </a:extLst>
                </a:gridCol>
                <a:gridCol w="2266122">
                  <a:extLst>
                    <a:ext uri="{9D8B030D-6E8A-4147-A177-3AD203B41FA5}">
                      <a16:colId xmlns:a16="http://schemas.microsoft.com/office/drawing/2014/main" xmlns="" val="20001"/>
                    </a:ext>
                  </a:extLst>
                </a:gridCol>
                <a:gridCol w="1773141">
                  <a:extLst>
                    <a:ext uri="{9D8B030D-6E8A-4147-A177-3AD203B41FA5}">
                      <a16:colId xmlns:a16="http://schemas.microsoft.com/office/drawing/2014/main" xmlns="" val="20002"/>
                    </a:ext>
                  </a:extLst>
                </a:gridCol>
                <a:gridCol w="2099143">
                  <a:extLst>
                    <a:ext uri="{9D8B030D-6E8A-4147-A177-3AD203B41FA5}">
                      <a16:colId xmlns:a16="http://schemas.microsoft.com/office/drawing/2014/main" xmlns="" val="20003"/>
                    </a:ext>
                  </a:extLst>
                </a:gridCol>
              </a:tblGrid>
              <a:tr h="774256">
                <a:tc>
                  <a:txBody>
                    <a:bodyPr/>
                    <a:lstStyle/>
                    <a:p>
                      <a:pPr algn="l" fontAlgn="b"/>
                      <a:r>
                        <a:rPr lang="en-US" sz="1100" b="1" u="none" strike="noStrike" dirty="0" smtClean="0">
                          <a:effectLst/>
                          <a:latin typeface="Arial" pitchFamily="34" charset="0"/>
                          <a:cs typeface="Arial" pitchFamily="34" charset="0"/>
                        </a:rPr>
                        <a:t>Forum</a:t>
                      </a:r>
                      <a:endParaRPr lang="en-US" sz="1100" b="1"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100" b="1" u="none" strike="noStrike" dirty="0" smtClean="0">
                          <a:effectLst/>
                          <a:latin typeface="Arial" pitchFamily="34" charset="0"/>
                          <a:cs typeface="Arial" pitchFamily="34" charset="0"/>
                        </a:rPr>
                        <a:t>Forum Established</a:t>
                      </a:r>
                      <a:endParaRPr lang="en-US" sz="1100" b="1"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100" b="1" u="none" strike="noStrike" dirty="0" smtClean="0">
                          <a:effectLst/>
                          <a:latin typeface="Arial" pitchFamily="34" charset="0"/>
                          <a:cs typeface="Arial" pitchFamily="34" charset="0"/>
                        </a:rPr>
                        <a:t>Meetings After Launch</a:t>
                      </a:r>
                      <a:endParaRPr lang="en-US" sz="1100" b="1"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100" b="1" u="none" strike="noStrike" dirty="0" smtClean="0">
                          <a:effectLst/>
                          <a:latin typeface="Arial" pitchFamily="34" charset="0"/>
                          <a:cs typeface="Arial" pitchFamily="34" charset="0"/>
                        </a:rPr>
                        <a:t>Active programs within Municipalities </a:t>
                      </a:r>
                      <a:endParaRPr lang="en-US" sz="1100" b="1"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10000"/>
                  </a:ext>
                </a:extLst>
              </a:tr>
              <a:tr h="392032">
                <a:tc gridSpan="4">
                  <a:txBody>
                    <a:bodyPr/>
                    <a:lstStyle/>
                    <a:p>
                      <a:pPr algn="ctr" fontAlgn="b"/>
                      <a:r>
                        <a:rPr lang="en-US" sz="1100" b="1" i="0" u="none" strike="noStrike" dirty="0" smtClean="0">
                          <a:solidFill>
                            <a:srgbClr val="000000"/>
                          </a:solidFill>
                          <a:effectLst/>
                          <a:latin typeface="Arial" pitchFamily="34" charset="0"/>
                          <a:cs typeface="Arial" pitchFamily="34" charset="0"/>
                        </a:rPr>
                        <a:t>WESTRAND DISTRICT</a:t>
                      </a:r>
                      <a:r>
                        <a:rPr lang="en-US" sz="1100" b="1" i="0" u="none" strike="noStrike" baseline="0" dirty="0" smtClean="0">
                          <a:solidFill>
                            <a:srgbClr val="000000"/>
                          </a:solidFill>
                          <a:effectLst/>
                          <a:latin typeface="Arial" pitchFamily="34" charset="0"/>
                          <a:cs typeface="Arial" pitchFamily="34" charset="0"/>
                        </a:rPr>
                        <a:t> </a:t>
                      </a:r>
                      <a:endParaRPr lang="en-US" sz="1100" b="1" i="0" u="none" strike="noStrike" dirty="0">
                        <a:solidFill>
                          <a:srgbClr val="000000"/>
                        </a:solidFill>
                        <a:effectLst/>
                        <a:latin typeface="Arial" pitchFamily="34" charset="0"/>
                        <a:cs typeface="Arial" pitchFamily="34" charset="0"/>
                      </a:endParaRPr>
                    </a:p>
                  </a:txBody>
                  <a:tcPr marL="3910" marR="3910" marT="39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US" sz="1100" b="0" i="0" u="none" strike="noStrike" dirty="0" smtClean="0">
                        <a:solidFill>
                          <a:srgbClr val="000000"/>
                        </a:solidFill>
                        <a:effectLst/>
                        <a:latin typeface="Arial" pitchFamily="34" charset="0"/>
                        <a:cs typeface="Arial" pitchFamily="34" charset="0"/>
                      </a:endParaRPr>
                    </a:p>
                  </a:txBody>
                  <a:tcPr marL="3910" marR="3910" marT="39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hMerge="1">
                  <a:txBody>
                    <a:bodyPr/>
                    <a:lstStyle/>
                    <a:p>
                      <a:pPr algn="ctr" fontAlgn="b"/>
                      <a:endParaRPr lang="en-US" sz="1100" b="0" i="0" u="none" strike="noStrike" dirty="0">
                        <a:solidFill>
                          <a:srgbClr val="000000"/>
                        </a:solidFill>
                        <a:effectLst/>
                        <a:latin typeface="Arial" pitchFamily="34" charset="0"/>
                        <a:cs typeface="Arial" pitchFamily="34" charset="0"/>
                      </a:endParaRPr>
                    </a:p>
                  </a:txBody>
                  <a:tcPr marL="3910" marR="3910" marT="39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hMerge="1">
                  <a:txBody>
                    <a:bodyPr/>
                    <a:lstStyle/>
                    <a:p>
                      <a:pPr algn="ctr" fontAlgn="b"/>
                      <a:endParaRPr lang="en-US" sz="1100" b="0" i="0" u="none" strike="noStrike" dirty="0">
                        <a:solidFill>
                          <a:srgbClr val="000000"/>
                        </a:solidFill>
                        <a:effectLst/>
                        <a:latin typeface="Arial" pitchFamily="34" charset="0"/>
                        <a:cs typeface="Arial" pitchFamily="34" charset="0"/>
                      </a:endParaRPr>
                    </a:p>
                  </a:txBody>
                  <a:tcPr marL="3910" marR="3910" marT="39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0001"/>
                  </a:ext>
                </a:extLst>
              </a:tr>
              <a:tr h="427567">
                <a:tc>
                  <a:txBody>
                    <a:bodyPr/>
                    <a:lstStyle/>
                    <a:p>
                      <a:pPr algn="l" fontAlgn="b"/>
                      <a:r>
                        <a:rPr lang="en-US" sz="1200" b="0" i="0" u="none" strike="noStrike" dirty="0" smtClean="0">
                          <a:solidFill>
                            <a:srgbClr val="000000"/>
                          </a:solidFill>
                          <a:effectLst/>
                          <a:latin typeface="Arial" pitchFamily="34" charset="0"/>
                          <a:cs typeface="Arial" pitchFamily="34" charset="0"/>
                        </a:rPr>
                        <a:t>Merafong</a:t>
                      </a:r>
                      <a:r>
                        <a:rPr lang="en-US" sz="1200" b="0" i="0" u="none" strike="noStrike" baseline="0" dirty="0" smtClean="0">
                          <a:solidFill>
                            <a:srgbClr val="000000"/>
                          </a:solidFill>
                          <a:effectLst/>
                          <a:latin typeface="Arial" pitchFamily="34" charset="0"/>
                          <a:cs typeface="Arial" pitchFamily="34" charset="0"/>
                        </a:rPr>
                        <a:t> Stakeholder’s Forum</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Yes</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3</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0</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454571">
                <a:tc>
                  <a:txBody>
                    <a:bodyPr/>
                    <a:lstStyle/>
                    <a:p>
                      <a:pPr algn="l" fontAlgn="b"/>
                      <a:r>
                        <a:rPr lang="en-US" sz="1200" b="0" i="0" u="none" strike="noStrike" dirty="0" smtClean="0">
                          <a:solidFill>
                            <a:srgbClr val="000000"/>
                          </a:solidFill>
                          <a:effectLst/>
                          <a:latin typeface="Arial" pitchFamily="34" charset="0"/>
                          <a:cs typeface="Arial" pitchFamily="34" charset="0"/>
                        </a:rPr>
                        <a:t>Local 1 Westrand </a:t>
                      </a:r>
                      <a:r>
                        <a:rPr lang="en-US" sz="1200" b="0" i="0" u="none" strike="noStrike" baseline="0" dirty="0" smtClean="0">
                          <a:solidFill>
                            <a:srgbClr val="000000"/>
                          </a:solidFill>
                          <a:effectLst/>
                          <a:latin typeface="Arial" pitchFamily="34" charset="0"/>
                          <a:cs typeface="Arial" pitchFamily="34" charset="0"/>
                        </a:rPr>
                        <a:t>City Local Municipality ( Randfontein)</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Yes</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2</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0</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39203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Mogale City local municipality</a:t>
                      </a:r>
                    </a:p>
                  </a:txBody>
                  <a:tcPr marL="3910" marR="3910" marT="391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Arial" pitchFamily="34" charset="0"/>
                          <a:cs typeface="Arial" pitchFamily="34" charset="0"/>
                        </a:rPr>
                        <a:t>Yes</a:t>
                      </a:r>
                    </a:p>
                  </a:txBody>
                  <a:tcPr marL="3910" marR="3910" marT="391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Arial" pitchFamily="34" charset="0"/>
                          <a:cs typeface="Arial" pitchFamily="34" charset="0"/>
                        </a:rPr>
                        <a:t>0</a:t>
                      </a:r>
                    </a:p>
                  </a:txBody>
                  <a:tcPr marL="3910" marR="3910" marT="391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0</a:t>
                      </a:r>
                      <a:endParaRPr lang="en-US" sz="1200" b="0" i="0" u="none" strike="noStrike" dirty="0">
                        <a:solidFill>
                          <a:srgbClr val="000000"/>
                        </a:solidFill>
                        <a:effectLst/>
                        <a:latin typeface="Arial" pitchFamily="34" charset="0"/>
                        <a:cs typeface="Arial" pitchFamily="34" charset="0"/>
                      </a:endParaRPr>
                    </a:p>
                  </a:txBody>
                  <a:tcPr marL="3910" marR="3910" marT="391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392032">
                <a:tc gridSpan="4">
                  <a:txBody>
                    <a:bodyPr/>
                    <a:lstStyle/>
                    <a:p>
                      <a:pPr algn="ctr" fontAlgn="b"/>
                      <a:r>
                        <a:rPr lang="en-US" sz="1200" b="1" i="0" u="none" strike="noStrike" dirty="0" smtClean="0">
                          <a:solidFill>
                            <a:schemeClr val="tx1"/>
                          </a:solidFill>
                          <a:effectLst/>
                          <a:latin typeface="Arial" pitchFamily="34" charset="0"/>
                          <a:cs typeface="Arial" pitchFamily="34" charset="0"/>
                        </a:rPr>
                        <a:t>SEDIBENG DISTRICT</a:t>
                      </a:r>
                      <a:r>
                        <a:rPr lang="en-US" sz="1200" b="0" i="0" u="none" strike="noStrike" baseline="0" dirty="0" smtClean="0">
                          <a:solidFill>
                            <a:srgbClr val="000000"/>
                          </a:solidFill>
                          <a:effectLst/>
                          <a:latin typeface="Arial" pitchFamily="34" charset="0"/>
                          <a:cs typeface="Arial" pitchFamily="34" charset="0"/>
                        </a:rPr>
                        <a:t> </a:t>
                      </a:r>
                      <a:endParaRPr lang="en-US" sz="1200" b="0" i="0" u="none" strike="noStrike" dirty="0">
                        <a:solidFill>
                          <a:srgbClr val="000000"/>
                        </a:solidFill>
                        <a:effectLst/>
                        <a:latin typeface="Arial" pitchFamily="34" charset="0"/>
                        <a:cs typeface="Arial" pitchFamily="34" charset="0"/>
                      </a:endParaRPr>
                    </a:p>
                  </a:txBody>
                  <a:tcPr marL="3910" marR="3910" marT="39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algn="ctr" fontAlgn="b"/>
                      <a:endParaRPr lang="en-US" sz="1100" b="1"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b"/>
                      <a:endParaRPr lang="en-US" sz="1100" b="1"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b"/>
                      <a:endParaRPr lang="en-US" sz="11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r h="392032">
                <a:tc>
                  <a:txBody>
                    <a:bodyPr/>
                    <a:lstStyle/>
                    <a:p>
                      <a:pPr algn="l" fontAlgn="b"/>
                      <a:r>
                        <a:rPr lang="en-US" sz="1200" b="0" i="0" u="none" strike="noStrike" dirty="0" smtClean="0">
                          <a:solidFill>
                            <a:srgbClr val="000000"/>
                          </a:solidFill>
                          <a:effectLst/>
                          <a:latin typeface="Arial" pitchFamily="34" charset="0"/>
                          <a:cs typeface="Arial" pitchFamily="34" charset="0"/>
                        </a:rPr>
                        <a:t>Local 1</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r h="454571">
                <a:tc>
                  <a:txBody>
                    <a:bodyPr/>
                    <a:lstStyle/>
                    <a:p>
                      <a:pPr algn="l" fontAlgn="b"/>
                      <a:r>
                        <a:rPr lang="en-US" sz="1200" b="0" i="0" u="none" strike="noStrike" dirty="0" smtClean="0">
                          <a:solidFill>
                            <a:srgbClr val="000000"/>
                          </a:solidFill>
                          <a:effectLst/>
                          <a:latin typeface="Arial" pitchFamily="34" charset="0"/>
                          <a:cs typeface="Arial" pitchFamily="34" charset="0"/>
                        </a:rPr>
                        <a:t>Emfuleni Stakeholder forum</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YES</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2</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NO (NTIRHISANO PROGRAMMS` ACTIVE)</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7"/>
                  </a:ext>
                </a:extLst>
              </a:tr>
              <a:tr h="392032">
                <a:tc>
                  <a:txBody>
                    <a:bodyPr/>
                    <a:lstStyle/>
                    <a:p>
                      <a:pPr algn="l" fontAlgn="b"/>
                      <a:r>
                        <a:rPr lang="en-US" sz="1200" b="0" i="0" u="none" strike="noStrike" dirty="0" smtClean="0">
                          <a:solidFill>
                            <a:srgbClr val="000000"/>
                          </a:solidFill>
                          <a:effectLst/>
                          <a:latin typeface="Arial" pitchFamily="34" charset="0"/>
                          <a:cs typeface="Arial" pitchFamily="34" charset="0"/>
                        </a:rPr>
                        <a:t>Lesedi</a:t>
                      </a:r>
                      <a:r>
                        <a:rPr lang="en-US" sz="1200" b="0" i="0" u="none" strike="noStrike" baseline="0" dirty="0" smtClean="0">
                          <a:solidFill>
                            <a:srgbClr val="000000"/>
                          </a:solidFill>
                          <a:effectLst/>
                          <a:latin typeface="Arial" pitchFamily="34" charset="0"/>
                          <a:cs typeface="Arial" pitchFamily="34" charset="0"/>
                        </a:rPr>
                        <a:t> </a:t>
                      </a:r>
                      <a:r>
                        <a:rPr lang="en-US" sz="1200" b="0" i="0" u="none" strike="noStrike" dirty="0" smtClean="0">
                          <a:solidFill>
                            <a:srgbClr val="000000"/>
                          </a:solidFill>
                          <a:effectLst/>
                          <a:latin typeface="Arial" pitchFamily="34" charset="0"/>
                          <a:cs typeface="Arial" pitchFamily="34" charset="0"/>
                        </a:rPr>
                        <a:t>Local municipality - Heidelberg</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latin typeface="Arial" pitchFamily="34" charset="0"/>
                          <a:cs typeface="Arial" pitchFamily="34" charset="0"/>
                        </a:rPr>
                        <a:t>YES</a:t>
                      </a:r>
                      <a:endParaRPr lang="en-US" sz="1200" dirty="0">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6</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8"/>
                  </a:ext>
                </a:extLst>
              </a:tr>
              <a:tr h="392032">
                <a:tc>
                  <a:txBody>
                    <a:bodyPr/>
                    <a:lstStyle/>
                    <a:p>
                      <a:pPr algn="l" fontAlgn="b"/>
                      <a:r>
                        <a:rPr lang="en-US" sz="1200" b="0" i="0" u="none" strike="noStrike" dirty="0" smtClean="0">
                          <a:solidFill>
                            <a:srgbClr val="000000"/>
                          </a:solidFill>
                          <a:effectLst/>
                          <a:latin typeface="Arial" pitchFamily="34" charset="0"/>
                          <a:cs typeface="Arial" pitchFamily="34" charset="0"/>
                        </a:rPr>
                        <a:t>Local 1 LO Vereeniging</a:t>
                      </a:r>
                      <a:r>
                        <a:rPr lang="en-US" sz="1200" b="0" i="0" u="none" strike="noStrike" baseline="0" dirty="0" smtClean="0">
                          <a:solidFill>
                            <a:srgbClr val="000000"/>
                          </a:solidFill>
                          <a:effectLst/>
                          <a:latin typeface="Arial" pitchFamily="34" charset="0"/>
                          <a:cs typeface="Arial" pitchFamily="34" charset="0"/>
                        </a:rPr>
                        <a:t> </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latin typeface="Arial" pitchFamily="34" charset="0"/>
                          <a:cs typeface="Arial" pitchFamily="34" charset="0"/>
                        </a:rPr>
                        <a:t>YES</a:t>
                      </a:r>
                      <a:endParaRPr lang="en-US" sz="1200" dirty="0">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0</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9"/>
                  </a:ext>
                </a:extLst>
              </a:tr>
              <a:tr h="392032">
                <a:tc>
                  <a:txBody>
                    <a:bodyPr/>
                    <a:lstStyle/>
                    <a:p>
                      <a:pPr algn="l" fontAlgn="b"/>
                      <a:r>
                        <a:rPr lang="en-US" sz="1200" b="0" i="0" u="none" strike="noStrike" dirty="0" smtClean="0">
                          <a:solidFill>
                            <a:srgbClr val="000000"/>
                          </a:solidFill>
                          <a:effectLst/>
                          <a:latin typeface="Arial" pitchFamily="34" charset="0"/>
                          <a:cs typeface="Arial" pitchFamily="34" charset="0"/>
                        </a:rPr>
                        <a:t>Local Mid</a:t>
                      </a:r>
                      <a:r>
                        <a:rPr lang="en-US" sz="1200" b="0" i="0" u="none" strike="noStrike" baseline="0" dirty="0" smtClean="0">
                          <a:solidFill>
                            <a:srgbClr val="000000"/>
                          </a:solidFill>
                          <a:effectLst/>
                          <a:latin typeface="Arial" pitchFamily="34" charset="0"/>
                          <a:cs typeface="Arial" pitchFamily="34" charset="0"/>
                        </a:rPr>
                        <a:t> vaal</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latin typeface="Arial" pitchFamily="34" charset="0"/>
                          <a:cs typeface="Arial" pitchFamily="34" charset="0"/>
                        </a:rPr>
                        <a:t>YES</a:t>
                      </a:r>
                      <a:endParaRPr lang="en-US" sz="1200" dirty="0">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10</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0"/>
                  </a:ext>
                </a:extLst>
              </a:tr>
            </a:tbl>
          </a:graphicData>
        </a:graphic>
      </p:graphicFrame>
      <p:sp>
        <p:nvSpPr>
          <p:cNvPr id="4" name="Slide Number Placeholder 3"/>
          <p:cNvSpPr>
            <a:spLocks noGrp="1"/>
          </p:cNvSpPr>
          <p:nvPr>
            <p:ph type="sldNum" sz="quarter" idx="12"/>
          </p:nvPr>
        </p:nvSpPr>
        <p:spPr>
          <a:xfrm>
            <a:off x="7010400" y="6518275"/>
            <a:ext cx="2133600" cy="365125"/>
          </a:xfrm>
        </p:spPr>
        <p:txBody>
          <a:bodyPr/>
          <a:lstStyle/>
          <a:p>
            <a:fld id="{2538E8B7-8BD9-9F48-9FB6-4E0DFEDB8449}" type="slidenum">
              <a:rPr lang="en-US" b="1" smtClean="0">
                <a:solidFill>
                  <a:schemeClr val="tx1"/>
                </a:solidFill>
              </a:rPr>
              <a:pPr/>
              <a:t>21</a:t>
            </a:fld>
            <a:endParaRPr lang="en-US" b="1" dirty="0">
              <a:solidFill>
                <a:schemeClr val="tx1"/>
              </a:solidFill>
            </a:endParaRPr>
          </a:p>
        </p:txBody>
      </p:sp>
    </p:spTree>
    <p:extLst>
      <p:ext uri="{BB962C8B-B14F-4D97-AF65-F5344CB8AC3E}">
        <p14:creationId xmlns:p14="http://schemas.microsoft.com/office/powerpoint/2010/main" xmlns="" val="10940022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31148"/>
          </a:xfrm>
        </p:spPr>
        <p:txBody>
          <a:bodyPr/>
          <a:lstStyle/>
          <a:p>
            <a:r>
              <a:rPr lang="en-ZA" dirty="0" smtClean="0"/>
              <a:t>WAR ON QUEUE</a:t>
            </a:r>
            <a:endParaRPr lang="en-ZA" dirty="0"/>
          </a:p>
        </p:txBody>
      </p:sp>
      <p:sp>
        <p:nvSpPr>
          <p:cNvPr id="4" name="Slide Number Placeholder 3"/>
          <p:cNvSpPr>
            <a:spLocks noGrp="1"/>
          </p:cNvSpPr>
          <p:nvPr>
            <p:ph type="sldNum" sz="quarter" idx="12"/>
          </p:nvPr>
        </p:nvSpPr>
        <p:spPr/>
        <p:txBody>
          <a:bodyPr/>
          <a:lstStyle/>
          <a:p>
            <a:fld id="{2538E8B7-8BD9-9F48-9FB6-4E0DFEDB8449}" type="slidenum">
              <a:rPr lang="en-US" smtClean="0"/>
              <a:pPr/>
              <a:t>22</a:t>
            </a:fld>
            <a:endParaRPr lang="en-US" dirty="0"/>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457200" y="1105787"/>
            <a:ext cx="8229600" cy="46570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957213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normAutofit/>
          </a:bodyPr>
          <a:lstStyle/>
          <a:p>
            <a:r>
              <a:rPr lang="en-ZA" sz="1600" b="1" dirty="0" smtClean="0">
                <a:latin typeface="Arial" pitchFamily="34" charset="0"/>
                <a:cs typeface="Arial" pitchFamily="34" charset="0"/>
              </a:rPr>
              <a:t>WAR ON QUEUES </a:t>
            </a:r>
            <a:endParaRPr lang="en-ZA" sz="1600" b="1" dirty="0">
              <a:latin typeface="Arial" pitchFamily="34" charset="0"/>
              <a:cs typeface="Arial" pitchFamily="34" charset="0"/>
            </a:endParaRPr>
          </a:p>
        </p:txBody>
      </p:sp>
      <p:sp>
        <p:nvSpPr>
          <p:cNvPr id="5" name="Content Placeholder 4"/>
          <p:cNvSpPr>
            <a:spLocks noGrp="1"/>
          </p:cNvSpPr>
          <p:nvPr>
            <p:ph idx="1"/>
          </p:nvPr>
        </p:nvSpPr>
        <p:spPr>
          <a:xfrm>
            <a:off x="457200" y="1417639"/>
            <a:ext cx="8229600" cy="3275547"/>
          </a:xfrm>
        </p:spPr>
        <p:txBody>
          <a:bodyPr>
            <a:normAutofit fontScale="92500" lnSpcReduction="10000"/>
          </a:bodyPr>
          <a:lstStyle/>
          <a:p>
            <a:r>
              <a:rPr lang="en-ZA" sz="1400" dirty="0" smtClean="0">
                <a:latin typeface="Arial" pitchFamily="34" charset="0"/>
                <a:cs typeface="Arial" pitchFamily="34" charset="0"/>
              </a:rPr>
              <a:t>After the Minister had declared war  on queues in 2018, he directed the Department to prepare an assessment report on how best to manage the queues and to improve service delivery at respective offices.</a:t>
            </a:r>
          </a:p>
          <a:p>
            <a:endParaRPr lang="en-ZA" sz="1400" dirty="0" smtClean="0">
              <a:latin typeface="Arial" pitchFamily="34" charset="0"/>
              <a:cs typeface="Arial" pitchFamily="34" charset="0"/>
            </a:endParaRPr>
          </a:p>
          <a:p>
            <a:r>
              <a:rPr lang="en-ZA" sz="1400" dirty="0" smtClean="0">
                <a:latin typeface="Arial" pitchFamily="34" charset="0"/>
                <a:cs typeface="Arial" pitchFamily="34" charset="0"/>
              </a:rPr>
              <a:t>Alexandra and Soweto offices were identified in GP for interventions.</a:t>
            </a:r>
          </a:p>
          <a:p>
            <a:endParaRPr lang="en-ZA" sz="1400" dirty="0" smtClean="0">
              <a:latin typeface="Arial" pitchFamily="34" charset="0"/>
              <a:cs typeface="Arial" pitchFamily="34" charset="0"/>
            </a:endParaRPr>
          </a:p>
          <a:p>
            <a:r>
              <a:rPr lang="en-ZA" sz="1400" b="1" u="sng" dirty="0" smtClean="0">
                <a:latin typeface="Arial" pitchFamily="34" charset="0"/>
                <a:cs typeface="Arial" pitchFamily="34" charset="0"/>
              </a:rPr>
              <a:t>INTERVENTIONS</a:t>
            </a:r>
          </a:p>
          <a:p>
            <a:pPr marL="0" indent="0">
              <a:buNone/>
            </a:pPr>
            <a:endParaRPr lang="en-ZA" sz="1400" b="1" u="sng" dirty="0" smtClean="0">
              <a:latin typeface="Arial" pitchFamily="34" charset="0"/>
              <a:cs typeface="Arial" pitchFamily="34" charset="0"/>
            </a:endParaRPr>
          </a:p>
          <a:p>
            <a:pPr>
              <a:buFont typeface="Wingdings" pitchFamily="2" charset="2"/>
              <a:buChar char="ü"/>
            </a:pPr>
            <a:r>
              <a:rPr lang="en-ZA" sz="1400" dirty="0" smtClean="0">
                <a:latin typeface="Arial" pitchFamily="34" charset="0"/>
                <a:cs typeface="Arial" pitchFamily="34" charset="0"/>
              </a:rPr>
              <a:t>Query register was introduced </a:t>
            </a:r>
          </a:p>
          <a:p>
            <a:pPr>
              <a:buFont typeface="Wingdings" pitchFamily="2" charset="2"/>
              <a:buChar char="ü"/>
            </a:pPr>
            <a:endParaRPr lang="en-ZA" sz="1400" dirty="0" smtClean="0">
              <a:latin typeface="Arial" pitchFamily="34" charset="0"/>
              <a:cs typeface="Arial" pitchFamily="34" charset="0"/>
            </a:endParaRPr>
          </a:p>
          <a:p>
            <a:pPr>
              <a:buFont typeface="Wingdings" pitchFamily="2" charset="2"/>
              <a:buChar char="ü"/>
            </a:pPr>
            <a:r>
              <a:rPr lang="en-ZA" sz="1400" dirty="0" smtClean="0">
                <a:latin typeface="Arial" pitchFamily="34" charset="0"/>
                <a:cs typeface="Arial" pitchFamily="34" charset="0"/>
              </a:rPr>
              <a:t>Floor walkers were appointed</a:t>
            </a:r>
          </a:p>
          <a:p>
            <a:pPr>
              <a:buFont typeface="Wingdings" pitchFamily="2" charset="2"/>
              <a:buChar char="ü"/>
            </a:pPr>
            <a:endParaRPr lang="en-ZA" sz="1400" dirty="0" smtClean="0">
              <a:latin typeface="Arial" pitchFamily="34" charset="0"/>
              <a:cs typeface="Arial" pitchFamily="34" charset="0"/>
            </a:endParaRPr>
          </a:p>
          <a:p>
            <a:pPr>
              <a:buFont typeface="Wingdings" pitchFamily="2" charset="2"/>
              <a:buChar char="ü"/>
            </a:pPr>
            <a:r>
              <a:rPr lang="en-ZA" sz="1400" dirty="0" smtClean="0">
                <a:latin typeface="Arial" pitchFamily="34" charset="0"/>
                <a:cs typeface="Arial" pitchFamily="34" charset="0"/>
              </a:rPr>
              <a:t>Office manager to  be on the floor during opening and peak times of the office.</a:t>
            </a:r>
          </a:p>
          <a:p>
            <a:pPr>
              <a:buFont typeface="Wingdings" pitchFamily="2" charset="2"/>
              <a:buChar char="ü"/>
            </a:pPr>
            <a:r>
              <a:rPr lang="en-ZA" sz="1400" dirty="0" smtClean="0">
                <a:latin typeface="Arial" pitchFamily="34" charset="0"/>
                <a:cs typeface="Arial" pitchFamily="34" charset="0"/>
              </a:rPr>
              <a:t>PA system and Digital screens were procured to facilitate information sharing for the sneaking queues</a:t>
            </a:r>
          </a:p>
          <a:p>
            <a:pPr>
              <a:buFont typeface="Wingdings" pitchFamily="2" charset="2"/>
              <a:buChar char="ü"/>
            </a:pPr>
            <a:endParaRPr lang="en-ZA" sz="1400" b="1" u="sng" dirty="0" smtClean="0">
              <a:latin typeface="Arial" pitchFamily="34" charset="0"/>
              <a:cs typeface="Arial" pitchFamily="34" charset="0"/>
            </a:endParaRPr>
          </a:p>
          <a:p>
            <a:pPr>
              <a:buFont typeface="Wingdings" pitchFamily="2" charset="2"/>
              <a:buChar char="ü"/>
            </a:pPr>
            <a:endParaRPr lang="en-ZA" sz="1400" b="1" u="sng" dirty="0" smtClean="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2538E8B7-8BD9-9F48-9FB6-4E0DFEDB8449}" type="slidenum">
              <a:rPr lang="en-US" smtClean="0"/>
              <a:pPr/>
              <a:t>23</a:t>
            </a:fld>
            <a:endParaRPr lang="en-US" dirty="0"/>
          </a:p>
        </p:txBody>
      </p:sp>
      <p:sp>
        <p:nvSpPr>
          <p:cNvPr id="6" name="TextBox 5"/>
          <p:cNvSpPr txBox="1"/>
          <p:nvPr/>
        </p:nvSpPr>
        <p:spPr>
          <a:xfrm>
            <a:off x="457200" y="4934466"/>
            <a:ext cx="8077200" cy="923330"/>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8100000" scaled="1"/>
            <a:tileRect/>
          </a:gradFill>
        </p:spPr>
        <p:txBody>
          <a:bodyPr wrap="square" rtlCol="0">
            <a:spAutoFit/>
          </a:bodyPr>
          <a:lstStyle/>
          <a:p>
            <a:pPr lvl="0"/>
            <a:r>
              <a:rPr lang="en-ZA" b="1" u="sng" dirty="0" smtClean="0">
                <a:solidFill>
                  <a:srgbClr val="C00000"/>
                </a:solidFill>
              </a:rPr>
              <a:t>Offices procured with screens</a:t>
            </a:r>
            <a:endParaRPr lang="en-ZA" b="1" dirty="0" smtClean="0">
              <a:solidFill>
                <a:prstClr val="black"/>
              </a:solidFill>
            </a:endParaRPr>
          </a:p>
          <a:p>
            <a:pPr algn="just"/>
            <a:r>
              <a:rPr lang="en-ZA" b="1" dirty="0" smtClean="0">
                <a:solidFill>
                  <a:prstClr val="black"/>
                </a:solidFill>
              </a:rPr>
              <a:t>1. Soweto 2. </a:t>
            </a:r>
            <a:r>
              <a:rPr lang="en-ZA" b="1" dirty="0" err="1" smtClean="0">
                <a:solidFill>
                  <a:prstClr val="black"/>
                </a:solidFill>
              </a:rPr>
              <a:t>Randburg</a:t>
            </a:r>
            <a:r>
              <a:rPr lang="en-ZA" b="1" dirty="0" smtClean="0">
                <a:solidFill>
                  <a:prstClr val="black"/>
                </a:solidFill>
              </a:rPr>
              <a:t> 3. Roodepoort 4. Edenvale 5. Bronkhorstspruit 6. Sedibeng 7. </a:t>
            </a:r>
            <a:r>
              <a:rPr lang="en-ZA" b="1" dirty="0" err="1" smtClean="0">
                <a:solidFill>
                  <a:prstClr val="black"/>
                </a:solidFill>
              </a:rPr>
              <a:t>Akasia</a:t>
            </a:r>
            <a:r>
              <a:rPr lang="en-ZA" b="1" dirty="0" smtClean="0">
                <a:solidFill>
                  <a:prstClr val="black"/>
                </a:solidFill>
              </a:rPr>
              <a:t> 8. </a:t>
            </a:r>
            <a:endParaRPr lang="en-ZA" b="1" dirty="0"/>
          </a:p>
        </p:txBody>
      </p:sp>
    </p:spTree>
    <p:extLst>
      <p:ext uri="{BB962C8B-B14F-4D97-AF65-F5344CB8AC3E}">
        <p14:creationId xmlns:p14="http://schemas.microsoft.com/office/powerpoint/2010/main" xmlns="" val="16756082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0804"/>
            <a:ext cx="8229600" cy="464276"/>
          </a:xfrm>
          <a:solidFill>
            <a:srgbClr val="92D050"/>
          </a:solidFill>
        </p:spPr>
        <p:txBody>
          <a:bodyPr>
            <a:normAutofit/>
          </a:bodyPr>
          <a:lstStyle/>
          <a:p>
            <a:r>
              <a:rPr lang="en-ZA" sz="1800" b="1" dirty="0" smtClean="0"/>
              <a:t>WAR ON QUEUES STRATEGY</a:t>
            </a:r>
            <a:endParaRPr lang="en-ZA" sz="18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571986712"/>
              </p:ext>
            </p:extLst>
          </p:nvPr>
        </p:nvGraphicFramePr>
        <p:xfrm>
          <a:off x="457200" y="881349"/>
          <a:ext cx="8229600" cy="5181600"/>
        </p:xfrm>
        <a:graphic>
          <a:graphicData uri="http://schemas.openxmlformats.org/drawingml/2006/table">
            <a:tbl>
              <a:tblPr firstRow="1" bandRow="1">
                <a:tableStyleId>{5C22544A-7EE6-4342-B048-85BDC9FD1C3A}</a:tableStyleId>
              </a:tblPr>
              <a:tblGrid>
                <a:gridCol w="1349566">
                  <a:extLst>
                    <a:ext uri="{9D8B030D-6E8A-4147-A177-3AD203B41FA5}">
                      <a16:colId xmlns:a16="http://schemas.microsoft.com/office/drawing/2014/main" xmlns="" val="3908586376"/>
                    </a:ext>
                  </a:extLst>
                </a:gridCol>
                <a:gridCol w="2258458">
                  <a:extLst>
                    <a:ext uri="{9D8B030D-6E8A-4147-A177-3AD203B41FA5}">
                      <a16:colId xmlns:a16="http://schemas.microsoft.com/office/drawing/2014/main" xmlns="" val="4008212027"/>
                    </a:ext>
                  </a:extLst>
                </a:gridCol>
                <a:gridCol w="1674564">
                  <a:extLst>
                    <a:ext uri="{9D8B030D-6E8A-4147-A177-3AD203B41FA5}">
                      <a16:colId xmlns:a16="http://schemas.microsoft.com/office/drawing/2014/main" xmlns="" val="2656044885"/>
                    </a:ext>
                  </a:extLst>
                </a:gridCol>
                <a:gridCol w="1301092">
                  <a:extLst>
                    <a:ext uri="{9D8B030D-6E8A-4147-A177-3AD203B41FA5}">
                      <a16:colId xmlns:a16="http://schemas.microsoft.com/office/drawing/2014/main" xmlns="" val="1672982799"/>
                    </a:ext>
                  </a:extLst>
                </a:gridCol>
                <a:gridCol w="1645920">
                  <a:extLst>
                    <a:ext uri="{9D8B030D-6E8A-4147-A177-3AD203B41FA5}">
                      <a16:colId xmlns:a16="http://schemas.microsoft.com/office/drawing/2014/main" xmlns="" val="1772372702"/>
                    </a:ext>
                  </a:extLst>
                </a:gridCol>
              </a:tblGrid>
              <a:tr h="497228">
                <a:tc>
                  <a:txBody>
                    <a:bodyPr/>
                    <a:lstStyle/>
                    <a:p>
                      <a:r>
                        <a:rPr lang="en-ZA" sz="1400" dirty="0" smtClean="0">
                          <a:solidFill>
                            <a:schemeClr val="tx1"/>
                          </a:solidFill>
                        </a:rPr>
                        <a:t>GP</a:t>
                      </a:r>
                      <a:r>
                        <a:rPr lang="en-ZA" sz="1400" baseline="0" dirty="0" smtClean="0">
                          <a:solidFill>
                            <a:schemeClr val="tx1"/>
                          </a:solidFill>
                        </a:rPr>
                        <a:t> Province</a:t>
                      </a:r>
                      <a:endParaRPr lang="en-ZA" sz="1400" dirty="0">
                        <a:solidFill>
                          <a:schemeClr val="tx1"/>
                        </a:solidFill>
                      </a:endParaRPr>
                    </a:p>
                  </a:txBody>
                  <a:tcPr>
                    <a:solidFill>
                      <a:schemeClr val="bg1">
                        <a:lumMod val="75000"/>
                      </a:schemeClr>
                    </a:solidFill>
                  </a:tcPr>
                </a:tc>
                <a:tc>
                  <a:txBody>
                    <a:bodyPr/>
                    <a:lstStyle/>
                    <a:p>
                      <a:r>
                        <a:rPr lang="en-ZA" sz="1400" dirty="0" smtClean="0">
                          <a:solidFill>
                            <a:schemeClr val="tx1"/>
                          </a:solidFill>
                        </a:rPr>
                        <a:t>Action</a:t>
                      </a:r>
                      <a:endParaRPr lang="en-ZA" sz="1400" dirty="0">
                        <a:solidFill>
                          <a:schemeClr val="tx1"/>
                        </a:solidFill>
                      </a:endParaRPr>
                    </a:p>
                  </a:txBody>
                  <a:tcPr>
                    <a:solidFill>
                      <a:schemeClr val="bg1">
                        <a:lumMod val="75000"/>
                      </a:schemeClr>
                    </a:solidFill>
                  </a:tcPr>
                </a:tc>
                <a:tc>
                  <a:txBody>
                    <a:bodyPr/>
                    <a:lstStyle/>
                    <a:p>
                      <a:r>
                        <a:rPr lang="en-ZA" sz="1400" dirty="0" smtClean="0">
                          <a:solidFill>
                            <a:schemeClr val="tx1"/>
                          </a:solidFill>
                        </a:rPr>
                        <a:t>Responsibility </a:t>
                      </a:r>
                      <a:endParaRPr lang="en-ZA" sz="1400" dirty="0">
                        <a:solidFill>
                          <a:schemeClr val="tx1"/>
                        </a:solidFill>
                      </a:endParaRPr>
                    </a:p>
                  </a:txBody>
                  <a:tcPr>
                    <a:solidFill>
                      <a:schemeClr val="bg1">
                        <a:lumMod val="75000"/>
                      </a:schemeClr>
                    </a:solidFill>
                  </a:tcPr>
                </a:tc>
                <a:tc>
                  <a:txBody>
                    <a:bodyPr/>
                    <a:lstStyle/>
                    <a:p>
                      <a:r>
                        <a:rPr lang="en-ZA" sz="1400" dirty="0" smtClean="0">
                          <a:solidFill>
                            <a:schemeClr val="tx1"/>
                          </a:solidFill>
                        </a:rPr>
                        <a:t>Progress Report</a:t>
                      </a:r>
                      <a:endParaRPr lang="en-ZA" sz="1400" dirty="0">
                        <a:solidFill>
                          <a:schemeClr val="tx1"/>
                        </a:solidFill>
                      </a:endParaRPr>
                    </a:p>
                  </a:txBody>
                  <a:tcPr>
                    <a:solidFill>
                      <a:schemeClr val="bg1">
                        <a:lumMod val="75000"/>
                      </a:schemeClr>
                    </a:solidFill>
                  </a:tcPr>
                </a:tc>
                <a:tc>
                  <a:txBody>
                    <a:bodyPr/>
                    <a:lstStyle/>
                    <a:p>
                      <a:r>
                        <a:rPr lang="en-ZA" sz="1400" dirty="0" smtClean="0">
                          <a:solidFill>
                            <a:schemeClr val="tx1"/>
                          </a:solidFill>
                        </a:rPr>
                        <a:t>Time frame</a:t>
                      </a:r>
                      <a:endParaRPr lang="en-ZA" sz="1400" dirty="0">
                        <a:solidFill>
                          <a:schemeClr val="tx1"/>
                        </a:solidFill>
                      </a:endParaRPr>
                    </a:p>
                  </a:txBody>
                  <a:tcPr>
                    <a:solidFill>
                      <a:schemeClr val="bg1">
                        <a:lumMod val="75000"/>
                      </a:schemeClr>
                    </a:solidFill>
                  </a:tcPr>
                </a:tc>
                <a:extLst>
                  <a:ext uri="{0D108BD9-81ED-4DB2-BD59-A6C34878D82A}">
                    <a16:rowId xmlns:a16="http://schemas.microsoft.com/office/drawing/2014/main" xmlns="" val="1350943587"/>
                  </a:ext>
                </a:extLst>
              </a:tr>
              <a:tr h="614223">
                <a:tc>
                  <a:txBody>
                    <a:bodyPr/>
                    <a:lstStyle/>
                    <a:p>
                      <a:endParaRPr lang="en-ZA" sz="1200" dirty="0"/>
                    </a:p>
                  </a:txBody>
                  <a:tcPr/>
                </a:tc>
                <a:tc>
                  <a:txBody>
                    <a:bodyPr/>
                    <a:lstStyle/>
                    <a:p>
                      <a:r>
                        <a:rPr lang="en-ZA" sz="1200" dirty="0" smtClean="0"/>
                        <a:t>Priority</a:t>
                      </a:r>
                      <a:r>
                        <a:rPr lang="en-ZA" sz="1200" baseline="0" dirty="0" smtClean="0"/>
                        <a:t> of elderly, disabled and pregnant people throughout the day</a:t>
                      </a:r>
                      <a:endParaRPr lang="en-ZA" sz="1200" dirty="0"/>
                    </a:p>
                  </a:txBody>
                  <a:tcPr/>
                </a:tc>
                <a:tc>
                  <a:txBody>
                    <a:bodyPr/>
                    <a:lstStyle/>
                    <a:p>
                      <a:r>
                        <a:rPr lang="en-ZA" sz="1200" dirty="0" smtClean="0"/>
                        <a:t>Office</a:t>
                      </a:r>
                      <a:r>
                        <a:rPr lang="en-ZA" sz="1200" baseline="0" dirty="0" smtClean="0"/>
                        <a:t> Managers</a:t>
                      </a:r>
                    </a:p>
                    <a:p>
                      <a:r>
                        <a:rPr lang="en-ZA" sz="1200" baseline="0" dirty="0" smtClean="0"/>
                        <a:t>DMO</a:t>
                      </a:r>
                      <a:endParaRPr lang="en-ZA" sz="1200" dirty="0"/>
                    </a:p>
                  </a:txBody>
                  <a:tcPr/>
                </a:tc>
                <a:tc>
                  <a:txBody>
                    <a:bodyPr/>
                    <a:lstStyle/>
                    <a:p>
                      <a:r>
                        <a:rPr lang="en-ZA" sz="1200" dirty="0" smtClean="0"/>
                        <a:t>Done and ongoing</a:t>
                      </a:r>
                      <a:endParaRPr lang="en-ZA" sz="1200" dirty="0"/>
                    </a:p>
                  </a:txBody>
                  <a:tcPr/>
                </a:tc>
                <a:tc>
                  <a:txBody>
                    <a:bodyPr/>
                    <a:lstStyle/>
                    <a:p>
                      <a:pPr algn="ctr"/>
                      <a:r>
                        <a:rPr lang="en-ZA" sz="1200" dirty="0" smtClean="0"/>
                        <a:t>Ongoing</a:t>
                      </a:r>
                      <a:endParaRPr lang="en-ZA" sz="1200" dirty="0"/>
                    </a:p>
                  </a:txBody>
                  <a:tcPr/>
                </a:tc>
                <a:extLst>
                  <a:ext uri="{0D108BD9-81ED-4DB2-BD59-A6C34878D82A}">
                    <a16:rowId xmlns:a16="http://schemas.microsoft.com/office/drawing/2014/main" xmlns="" val="2958004746"/>
                  </a:ext>
                </a:extLst>
              </a:tr>
              <a:tr h="614223">
                <a:tc>
                  <a:txBody>
                    <a:bodyPr/>
                    <a:lstStyle/>
                    <a:p>
                      <a:endParaRPr lang="en-ZA" sz="1200"/>
                    </a:p>
                  </a:txBody>
                  <a:tcPr/>
                </a:tc>
                <a:tc>
                  <a:txBody>
                    <a:bodyPr/>
                    <a:lstStyle/>
                    <a:p>
                      <a:r>
                        <a:rPr lang="en-ZA" sz="1200" dirty="0" smtClean="0"/>
                        <a:t>Dedicated counter for passport collections.</a:t>
                      </a:r>
                      <a:endParaRPr lang="en-ZA" sz="1200" dirty="0"/>
                    </a:p>
                  </a:txBody>
                  <a:tcPr/>
                </a:tc>
                <a:tc>
                  <a:txBody>
                    <a:bodyPr/>
                    <a:lstStyle/>
                    <a:p>
                      <a:r>
                        <a:rPr lang="en-ZA" sz="1200" dirty="0" smtClean="0"/>
                        <a:t>Office</a:t>
                      </a:r>
                      <a:r>
                        <a:rPr lang="en-ZA" sz="1200" baseline="0" dirty="0" smtClean="0"/>
                        <a:t> Managers</a:t>
                      </a:r>
                    </a:p>
                    <a:p>
                      <a:r>
                        <a:rPr lang="en-ZA" sz="1200" baseline="0" dirty="0" smtClean="0"/>
                        <a:t>DMO</a:t>
                      </a:r>
                      <a:endParaRPr lang="en-ZA" sz="1200" dirty="0" smtClean="0"/>
                    </a:p>
                    <a:p>
                      <a:endParaRPr lang="en-ZA" sz="1200" dirty="0"/>
                    </a:p>
                  </a:txBody>
                  <a:tcPr/>
                </a:tc>
                <a:tc>
                  <a:txBody>
                    <a:bodyPr/>
                    <a:lstStyle/>
                    <a:p>
                      <a:r>
                        <a:rPr lang="en-ZA" sz="1200" dirty="0" smtClean="0"/>
                        <a:t>Specific to high volume offices </a:t>
                      </a:r>
                      <a:endParaRPr lang="en-ZA" sz="12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200" dirty="0" smtClean="0"/>
                        <a:t>Ongoing</a:t>
                      </a:r>
                    </a:p>
                    <a:p>
                      <a:pPr algn="ctr"/>
                      <a:endParaRPr lang="en-ZA" sz="1200" dirty="0"/>
                    </a:p>
                  </a:txBody>
                  <a:tcPr/>
                </a:tc>
                <a:extLst>
                  <a:ext uri="{0D108BD9-81ED-4DB2-BD59-A6C34878D82A}">
                    <a16:rowId xmlns:a16="http://schemas.microsoft.com/office/drawing/2014/main" xmlns="" val="3672246836"/>
                  </a:ext>
                </a:extLst>
              </a:tr>
              <a:tr h="614223">
                <a:tc>
                  <a:txBody>
                    <a:bodyPr/>
                    <a:lstStyle/>
                    <a:p>
                      <a:endParaRPr lang="en-ZA" sz="1200"/>
                    </a:p>
                  </a:txBody>
                  <a:tcPr/>
                </a:tc>
                <a:tc>
                  <a:txBody>
                    <a:bodyPr/>
                    <a:lstStyle/>
                    <a:p>
                      <a:r>
                        <a:rPr lang="en-ZA" sz="1200" dirty="0" smtClean="0"/>
                        <a:t>Multiple</a:t>
                      </a:r>
                      <a:r>
                        <a:rPr lang="en-ZA" sz="1200" baseline="0" dirty="0" smtClean="0"/>
                        <a:t> counters as </a:t>
                      </a:r>
                      <a:r>
                        <a:rPr lang="en-ZA" sz="1200" baseline="0" dirty="0" err="1" smtClean="0"/>
                        <a:t>meeter</a:t>
                      </a:r>
                      <a:r>
                        <a:rPr lang="en-ZA" sz="1200" baseline="0" dirty="0" smtClean="0"/>
                        <a:t> greeters where resources and space allows</a:t>
                      </a:r>
                      <a:endParaRPr lang="en-ZA" sz="1200" dirty="0"/>
                    </a:p>
                  </a:txBody>
                  <a:tcPr/>
                </a:tc>
                <a:tc>
                  <a:txBody>
                    <a:bodyPr/>
                    <a:lstStyle/>
                    <a:p>
                      <a:r>
                        <a:rPr lang="en-ZA" sz="1200" dirty="0" smtClean="0"/>
                        <a:t>Office</a:t>
                      </a:r>
                      <a:r>
                        <a:rPr lang="en-ZA" sz="1200" baseline="0" dirty="0" smtClean="0"/>
                        <a:t> Managers</a:t>
                      </a:r>
                    </a:p>
                    <a:p>
                      <a:r>
                        <a:rPr lang="en-ZA" sz="1200" baseline="0" dirty="0" smtClean="0"/>
                        <a:t>DMO</a:t>
                      </a:r>
                      <a:endParaRPr lang="en-ZA" sz="1200" dirty="0" smtClean="0"/>
                    </a:p>
                    <a:p>
                      <a:endParaRPr lang="en-ZA" sz="1200" dirty="0"/>
                    </a:p>
                  </a:txBody>
                  <a:tcPr/>
                </a:tc>
                <a:tc>
                  <a:txBody>
                    <a:bodyPr/>
                    <a:lstStyle/>
                    <a:p>
                      <a:endParaRPr lang="en-ZA" sz="120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200" dirty="0" smtClean="0"/>
                        <a:t>Ongoing</a:t>
                      </a:r>
                    </a:p>
                    <a:p>
                      <a:pPr algn="ctr"/>
                      <a:endParaRPr lang="en-ZA" sz="1200" dirty="0"/>
                    </a:p>
                  </a:txBody>
                  <a:tcPr/>
                </a:tc>
                <a:extLst>
                  <a:ext uri="{0D108BD9-81ED-4DB2-BD59-A6C34878D82A}">
                    <a16:rowId xmlns:a16="http://schemas.microsoft.com/office/drawing/2014/main" xmlns="" val="1409440504"/>
                  </a:ext>
                </a:extLst>
              </a:tr>
              <a:tr h="614223">
                <a:tc>
                  <a:txBody>
                    <a:bodyPr/>
                    <a:lstStyle/>
                    <a:p>
                      <a:endParaRPr lang="en-ZA" sz="1200"/>
                    </a:p>
                  </a:txBody>
                  <a:tcPr/>
                </a:tc>
                <a:tc>
                  <a:txBody>
                    <a:bodyPr/>
                    <a:lstStyle/>
                    <a:p>
                      <a:r>
                        <a:rPr lang="en-ZA" sz="1200" dirty="0" smtClean="0"/>
                        <a:t>Queues not cut on Fridays</a:t>
                      </a:r>
                      <a:endParaRPr lang="en-ZA" sz="1200" dirty="0"/>
                    </a:p>
                  </a:txBody>
                  <a:tcPr/>
                </a:tc>
                <a:tc>
                  <a:txBody>
                    <a:bodyPr/>
                    <a:lstStyle/>
                    <a:p>
                      <a:r>
                        <a:rPr lang="en-ZA" sz="1200" dirty="0" smtClean="0"/>
                        <a:t>Office</a:t>
                      </a:r>
                      <a:r>
                        <a:rPr lang="en-ZA" sz="1200" baseline="0" dirty="0" smtClean="0"/>
                        <a:t> Managers</a:t>
                      </a:r>
                    </a:p>
                    <a:p>
                      <a:r>
                        <a:rPr lang="en-ZA" sz="1200" baseline="0" dirty="0" smtClean="0"/>
                        <a:t>DMO</a:t>
                      </a:r>
                      <a:endParaRPr lang="en-ZA" sz="1200" dirty="0" smtClean="0"/>
                    </a:p>
                    <a:p>
                      <a:endParaRPr lang="en-ZA" sz="1200" dirty="0"/>
                    </a:p>
                  </a:txBody>
                  <a:tcPr/>
                </a:tc>
                <a:tc>
                  <a:txBody>
                    <a:bodyPr/>
                    <a:lstStyle/>
                    <a:p>
                      <a:endParaRPr lang="en-ZA" sz="1200"/>
                    </a:p>
                  </a:txBody>
                  <a:tcPr/>
                </a:tc>
                <a:tc>
                  <a:txBody>
                    <a:bodyPr/>
                    <a:lstStyle/>
                    <a:p>
                      <a:pPr algn="ctr"/>
                      <a:r>
                        <a:rPr lang="en-ZA" sz="1200" dirty="0" smtClean="0"/>
                        <a:t>Every Friday </a:t>
                      </a:r>
                      <a:endParaRPr lang="en-ZA" sz="1200" dirty="0"/>
                    </a:p>
                  </a:txBody>
                  <a:tcPr/>
                </a:tc>
                <a:extLst>
                  <a:ext uri="{0D108BD9-81ED-4DB2-BD59-A6C34878D82A}">
                    <a16:rowId xmlns:a16="http://schemas.microsoft.com/office/drawing/2014/main" xmlns="" val="3778400583"/>
                  </a:ext>
                </a:extLst>
              </a:tr>
              <a:tr h="614223">
                <a:tc>
                  <a:txBody>
                    <a:bodyPr/>
                    <a:lstStyle/>
                    <a:p>
                      <a:endParaRPr lang="en-ZA" sz="1200"/>
                    </a:p>
                  </a:txBody>
                  <a:tcPr/>
                </a:tc>
                <a:tc>
                  <a:txBody>
                    <a:bodyPr/>
                    <a:lstStyle/>
                    <a:p>
                      <a:r>
                        <a:rPr lang="en-ZA" sz="1200" dirty="0" smtClean="0"/>
                        <a:t>Separation of queues according to reason of visit</a:t>
                      </a:r>
                      <a:endParaRPr lang="en-ZA" sz="1200" dirty="0"/>
                    </a:p>
                  </a:txBody>
                  <a:tcPr/>
                </a:tc>
                <a:tc>
                  <a:txBody>
                    <a:bodyPr/>
                    <a:lstStyle/>
                    <a:p>
                      <a:r>
                        <a:rPr lang="en-ZA" sz="1200" dirty="0" smtClean="0"/>
                        <a:t>Office</a:t>
                      </a:r>
                      <a:r>
                        <a:rPr lang="en-ZA" sz="1200" baseline="0" dirty="0" smtClean="0"/>
                        <a:t> Managers</a:t>
                      </a:r>
                    </a:p>
                    <a:p>
                      <a:r>
                        <a:rPr lang="en-ZA" sz="1200" baseline="0" dirty="0" smtClean="0"/>
                        <a:t>DMO</a:t>
                      </a:r>
                      <a:endParaRPr lang="en-ZA" sz="1200" dirty="0" smtClean="0"/>
                    </a:p>
                    <a:p>
                      <a:endParaRPr lang="en-ZA" sz="1200" dirty="0"/>
                    </a:p>
                  </a:txBody>
                  <a:tcPr/>
                </a:tc>
                <a:tc>
                  <a:txBody>
                    <a:bodyPr/>
                    <a:lstStyle/>
                    <a:p>
                      <a:endParaRPr lang="en-ZA" sz="1200"/>
                    </a:p>
                  </a:txBody>
                  <a:tcPr/>
                </a:tc>
                <a:tc>
                  <a:txBody>
                    <a:bodyPr/>
                    <a:lstStyle/>
                    <a:p>
                      <a:pPr algn="ctr"/>
                      <a:r>
                        <a:rPr lang="en-ZA" sz="1200" dirty="0" smtClean="0"/>
                        <a:t>Daily/Ongoing</a:t>
                      </a:r>
                      <a:endParaRPr lang="en-ZA" sz="1200" dirty="0"/>
                    </a:p>
                  </a:txBody>
                  <a:tcPr/>
                </a:tc>
                <a:extLst>
                  <a:ext uri="{0D108BD9-81ED-4DB2-BD59-A6C34878D82A}">
                    <a16:rowId xmlns:a16="http://schemas.microsoft.com/office/drawing/2014/main" xmlns="" val="567239932"/>
                  </a:ext>
                </a:extLst>
              </a:tr>
              <a:tr h="614223">
                <a:tc>
                  <a:txBody>
                    <a:bodyPr/>
                    <a:lstStyle/>
                    <a:p>
                      <a:endParaRPr lang="en-ZA" sz="1200"/>
                    </a:p>
                  </a:txBody>
                  <a:tcPr/>
                </a:tc>
                <a:tc>
                  <a:txBody>
                    <a:bodyPr/>
                    <a:lstStyle/>
                    <a:p>
                      <a:r>
                        <a:rPr lang="en-ZA" sz="1200" dirty="0" smtClean="0"/>
                        <a:t>Full time floor walker and interactive where possible </a:t>
                      </a:r>
                      <a:endParaRPr lang="en-ZA" sz="1200" dirty="0"/>
                    </a:p>
                  </a:txBody>
                  <a:tcPr/>
                </a:tc>
                <a:tc>
                  <a:txBody>
                    <a:bodyPr/>
                    <a:lstStyle/>
                    <a:p>
                      <a:r>
                        <a:rPr lang="en-ZA" sz="1200" dirty="0" smtClean="0"/>
                        <a:t>Office</a:t>
                      </a:r>
                      <a:r>
                        <a:rPr lang="en-ZA" sz="1200" baseline="0" dirty="0" smtClean="0"/>
                        <a:t> Managers</a:t>
                      </a:r>
                    </a:p>
                    <a:p>
                      <a:r>
                        <a:rPr lang="en-ZA" sz="1200" baseline="0" dirty="0" smtClean="0"/>
                        <a:t>DMO</a:t>
                      </a:r>
                      <a:endParaRPr lang="en-ZA" sz="1200" dirty="0" smtClean="0"/>
                    </a:p>
                    <a:p>
                      <a:endParaRPr lang="en-ZA" sz="1200" dirty="0"/>
                    </a:p>
                  </a:txBody>
                  <a:tcPr/>
                </a:tc>
                <a:tc>
                  <a:txBody>
                    <a:bodyPr/>
                    <a:lstStyle/>
                    <a:p>
                      <a:endParaRPr lang="en-ZA" sz="1200"/>
                    </a:p>
                  </a:txBody>
                  <a:tcPr/>
                </a:tc>
                <a:tc>
                  <a:txBody>
                    <a:bodyPr/>
                    <a:lstStyle/>
                    <a:p>
                      <a:pPr algn="ctr"/>
                      <a:endParaRPr lang="en-ZA" sz="1200" dirty="0"/>
                    </a:p>
                  </a:txBody>
                  <a:tcPr/>
                </a:tc>
                <a:extLst>
                  <a:ext uri="{0D108BD9-81ED-4DB2-BD59-A6C34878D82A}">
                    <a16:rowId xmlns:a16="http://schemas.microsoft.com/office/drawing/2014/main" xmlns="" val="4198686758"/>
                  </a:ext>
                </a:extLst>
              </a:tr>
              <a:tr h="789715">
                <a:tc>
                  <a:txBody>
                    <a:bodyPr/>
                    <a:lstStyle/>
                    <a:p>
                      <a:endParaRPr lang="en-ZA" sz="1200"/>
                    </a:p>
                  </a:txBody>
                  <a:tcPr/>
                </a:tc>
                <a:tc>
                  <a:txBody>
                    <a:bodyPr/>
                    <a:lstStyle/>
                    <a:p>
                      <a:r>
                        <a:rPr lang="en-ZA" sz="1200" dirty="0" smtClean="0"/>
                        <a:t>Priority</a:t>
                      </a:r>
                      <a:r>
                        <a:rPr lang="en-ZA" sz="1200" baseline="0" dirty="0" smtClean="0"/>
                        <a:t> tickets for passport collections and online applications (client must have paid)</a:t>
                      </a:r>
                      <a:endParaRPr lang="en-ZA" sz="1200" dirty="0"/>
                    </a:p>
                  </a:txBody>
                  <a:tcPr/>
                </a:tc>
                <a:tc>
                  <a:txBody>
                    <a:bodyPr/>
                    <a:lstStyle/>
                    <a:p>
                      <a:r>
                        <a:rPr lang="en-ZA" sz="1200" dirty="0" smtClean="0"/>
                        <a:t>Office</a:t>
                      </a:r>
                      <a:r>
                        <a:rPr lang="en-ZA" sz="1200" baseline="0" dirty="0" smtClean="0"/>
                        <a:t> Managers</a:t>
                      </a:r>
                    </a:p>
                    <a:p>
                      <a:r>
                        <a:rPr lang="en-ZA" sz="1200" baseline="0" dirty="0" smtClean="0"/>
                        <a:t>DMO</a:t>
                      </a:r>
                      <a:endParaRPr lang="en-ZA" sz="1200" dirty="0" smtClean="0"/>
                    </a:p>
                    <a:p>
                      <a:endParaRPr lang="en-ZA" sz="1200" dirty="0"/>
                    </a:p>
                  </a:txBody>
                  <a:tcPr/>
                </a:tc>
                <a:tc>
                  <a:txBody>
                    <a:bodyPr/>
                    <a:lstStyle/>
                    <a:p>
                      <a:endParaRPr lang="en-ZA" sz="1200" dirty="0"/>
                    </a:p>
                  </a:txBody>
                  <a:tcPr/>
                </a:tc>
                <a:tc>
                  <a:txBody>
                    <a:bodyPr/>
                    <a:lstStyle/>
                    <a:p>
                      <a:pPr algn="ctr"/>
                      <a:endParaRPr lang="en-ZA" sz="1200" dirty="0"/>
                    </a:p>
                  </a:txBody>
                  <a:tcPr/>
                </a:tc>
                <a:extLst>
                  <a:ext uri="{0D108BD9-81ED-4DB2-BD59-A6C34878D82A}">
                    <a16:rowId xmlns:a16="http://schemas.microsoft.com/office/drawing/2014/main" xmlns="" val="1144764702"/>
                  </a:ext>
                </a:extLst>
              </a:tr>
            </a:tbl>
          </a:graphicData>
        </a:graphic>
      </p:graphicFrame>
      <p:sp>
        <p:nvSpPr>
          <p:cNvPr id="4" name="Slide Number Placeholder 3"/>
          <p:cNvSpPr>
            <a:spLocks noGrp="1"/>
          </p:cNvSpPr>
          <p:nvPr>
            <p:ph type="sldNum" sz="quarter" idx="12"/>
          </p:nvPr>
        </p:nvSpPr>
        <p:spPr/>
        <p:txBody>
          <a:bodyPr/>
          <a:lstStyle/>
          <a:p>
            <a:fld id="{2538E8B7-8BD9-9F48-9FB6-4E0DFEDB8449}" type="slidenum">
              <a:rPr lang="en-US" smtClean="0"/>
              <a:pPr/>
              <a:t>24</a:t>
            </a:fld>
            <a:endParaRPr lang="en-US" dirty="0"/>
          </a:p>
        </p:txBody>
      </p:sp>
    </p:spTree>
    <p:extLst>
      <p:ext uri="{BB962C8B-B14F-4D97-AF65-F5344CB8AC3E}">
        <p14:creationId xmlns:p14="http://schemas.microsoft.com/office/powerpoint/2010/main" xmlns="" val="42342496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3998"/>
          </a:xfrm>
          <a:solidFill>
            <a:srgbClr val="92D050"/>
          </a:solidFill>
        </p:spPr>
        <p:txBody>
          <a:bodyPr>
            <a:normAutofit/>
          </a:bodyPr>
          <a:lstStyle/>
          <a:p>
            <a:r>
              <a:rPr lang="en-ZA" sz="1800" b="1" dirty="0"/>
              <a:t>WAR ON QUEUES STRATEGY</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623253907"/>
              </p:ext>
            </p:extLst>
          </p:nvPr>
        </p:nvGraphicFramePr>
        <p:xfrm>
          <a:off x="457200" y="1236643"/>
          <a:ext cx="8229600" cy="3450089"/>
        </p:xfrm>
        <a:graphic>
          <a:graphicData uri="http://schemas.openxmlformats.org/drawingml/2006/table">
            <a:tbl>
              <a:tblPr firstRow="1" bandRow="1">
                <a:tableStyleId>{5C22544A-7EE6-4342-B048-85BDC9FD1C3A}</a:tableStyleId>
              </a:tblPr>
              <a:tblGrid>
                <a:gridCol w="1349566">
                  <a:extLst>
                    <a:ext uri="{9D8B030D-6E8A-4147-A177-3AD203B41FA5}">
                      <a16:colId xmlns:a16="http://schemas.microsoft.com/office/drawing/2014/main" xmlns="" val="3908586376"/>
                    </a:ext>
                  </a:extLst>
                </a:gridCol>
                <a:gridCol w="2258458">
                  <a:extLst>
                    <a:ext uri="{9D8B030D-6E8A-4147-A177-3AD203B41FA5}">
                      <a16:colId xmlns:a16="http://schemas.microsoft.com/office/drawing/2014/main" xmlns="" val="4008212027"/>
                    </a:ext>
                  </a:extLst>
                </a:gridCol>
                <a:gridCol w="1329736">
                  <a:extLst>
                    <a:ext uri="{9D8B030D-6E8A-4147-A177-3AD203B41FA5}">
                      <a16:colId xmlns:a16="http://schemas.microsoft.com/office/drawing/2014/main" xmlns="" val="2656044885"/>
                    </a:ext>
                  </a:extLst>
                </a:gridCol>
                <a:gridCol w="1645920">
                  <a:extLst>
                    <a:ext uri="{9D8B030D-6E8A-4147-A177-3AD203B41FA5}">
                      <a16:colId xmlns:a16="http://schemas.microsoft.com/office/drawing/2014/main" xmlns="" val="1672982799"/>
                    </a:ext>
                  </a:extLst>
                </a:gridCol>
                <a:gridCol w="1645920">
                  <a:extLst>
                    <a:ext uri="{9D8B030D-6E8A-4147-A177-3AD203B41FA5}">
                      <a16:colId xmlns:a16="http://schemas.microsoft.com/office/drawing/2014/main" xmlns="" val="1772372702"/>
                    </a:ext>
                  </a:extLst>
                </a:gridCol>
              </a:tblGrid>
              <a:tr h="341129">
                <a:tc>
                  <a:txBody>
                    <a:bodyPr/>
                    <a:lstStyle/>
                    <a:p>
                      <a:r>
                        <a:rPr lang="en-ZA" sz="1400" dirty="0" smtClean="0">
                          <a:solidFill>
                            <a:schemeClr val="tx1"/>
                          </a:solidFill>
                        </a:rPr>
                        <a:t>GP</a:t>
                      </a:r>
                      <a:r>
                        <a:rPr lang="en-ZA" sz="1400" baseline="0" dirty="0" smtClean="0">
                          <a:solidFill>
                            <a:schemeClr val="tx1"/>
                          </a:solidFill>
                        </a:rPr>
                        <a:t> Province</a:t>
                      </a:r>
                      <a:endParaRPr lang="en-ZA" sz="1400" dirty="0">
                        <a:solidFill>
                          <a:schemeClr val="tx1"/>
                        </a:solidFill>
                      </a:endParaRPr>
                    </a:p>
                  </a:txBody>
                  <a:tcPr>
                    <a:solidFill>
                      <a:schemeClr val="bg1">
                        <a:lumMod val="75000"/>
                      </a:schemeClr>
                    </a:solidFill>
                  </a:tcPr>
                </a:tc>
                <a:tc>
                  <a:txBody>
                    <a:bodyPr/>
                    <a:lstStyle/>
                    <a:p>
                      <a:r>
                        <a:rPr lang="en-ZA" sz="1400" dirty="0" smtClean="0">
                          <a:solidFill>
                            <a:schemeClr val="tx1"/>
                          </a:solidFill>
                        </a:rPr>
                        <a:t>Action</a:t>
                      </a:r>
                      <a:endParaRPr lang="en-ZA" sz="1400" dirty="0">
                        <a:solidFill>
                          <a:schemeClr val="tx1"/>
                        </a:solidFill>
                      </a:endParaRPr>
                    </a:p>
                  </a:txBody>
                  <a:tcPr>
                    <a:solidFill>
                      <a:schemeClr val="bg1">
                        <a:lumMod val="75000"/>
                      </a:schemeClr>
                    </a:solidFill>
                  </a:tcPr>
                </a:tc>
                <a:tc>
                  <a:txBody>
                    <a:bodyPr/>
                    <a:lstStyle/>
                    <a:p>
                      <a:r>
                        <a:rPr lang="en-ZA" sz="1400" dirty="0" smtClean="0">
                          <a:solidFill>
                            <a:schemeClr val="tx1"/>
                          </a:solidFill>
                        </a:rPr>
                        <a:t>Responsibility </a:t>
                      </a:r>
                      <a:endParaRPr lang="en-ZA" sz="1400" dirty="0">
                        <a:solidFill>
                          <a:schemeClr val="tx1"/>
                        </a:solidFill>
                      </a:endParaRPr>
                    </a:p>
                  </a:txBody>
                  <a:tcPr>
                    <a:solidFill>
                      <a:schemeClr val="bg1">
                        <a:lumMod val="75000"/>
                      </a:schemeClr>
                    </a:solidFill>
                  </a:tcPr>
                </a:tc>
                <a:tc>
                  <a:txBody>
                    <a:bodyPr/>
                    <a:lstStyle/>
                    <a:p>
                      <a:r>
                        <a:rPr lang="en-ZA" sz="1400" dirty="0" smtClean="0">
                          <a:solidFill>
                            <a:schemeClr val="tx1"/>
                          </a:solidFill>
                        </a:rPr>
                        <a:t>Progress Report</a:t>
                      </a:r>
                      <a:endParaRPr lang="en-ZA" sz="1400" dirty="0">
                        <a:solidFill>
                          <a:schemeClr val="tx1"/>
                        </a:solidFill>
                      </a:endParaRPr>
                    </a:p>
                  </a:txBody>
                  <a:tcPr>
                    <a:solidFill>
                      <a:schemeClr val="bg1">
                        <a:lumMod val="75000"/>
                      </a:schemeClr>
                    </a:solidFill>
                  </a:tcPr>
                </a:tc>
                <a:tc>
                  <a:txBody>
                    <a:bodyPr/>
                    <a:lstStyle/>
                    <a:p>
                      <a:r>
                        <a:rPr lang="en-ZA" sz="1400" dirty="0" smtClean="0">
                          <a:solidFill>
                            <a:schemeClr val="tx1"/>
                          </a:solidFill>
                        </a:rPr>
                        <a:t>Time frame</a:t>
                      </a:r>
                      <a:endParaRPr lang="en-ZA" sz="1400" dirty="0">
                        <a:solidFill>
                          <a:schemeClr val="tx1"/>
                        </a:solidFill>
                      </a:endParaRPr>
                    </a:p>
                  </a:txBody>
                  <a:tcPr>
                    <a:solidFill>
                      <a:schemeClr val="bg1">
                        <a:lumMod val="75000"/>
                      </a:schemeClr>
                    </a:solidFill>
                  </a:tcPr>
                </a:tc>
                <a:extLst>
                  <a:ext uri="{0D108BD9-81ED-4DB2-BD59-A6C34878D82A}">
                    <a16:rowId xmlns:a16="http://schemas.microsoft.com/office/drawing/2014/main" xmlns="" val="1350943587"/>
                  </a:ext>
                </a:extLst>
              </a:tr>
              <a:tr h="596975">
                <a:tc>
                  <a:txBody>
                    <a:bodyPr/>
                    <a:lstStyle/>
                    <a:p>
                      <a:endParaRPr lang="en-ZA" sz="1200" dirty="0"/>
                    </a:p>
                  </a:txBody>
                  <a:tcPr/>
                </a:tc>
                <a:tc>
                  <a:txBody>
                    <a:bodyPr/>
                    <a:lstStyle/>
                    <a:p>
                      <a:r>
                        <a:rPr lang="en-ZA" sz="1200" dirty="0" smtClean="0"/>
                        <a:t>Group tickets for families</a:t>
                      </a:r>
                      <a:endParaRPr lang="en-ZA" sz="1200" dirty="0"/>
                    </a:p>
                  </a:txBody>
                  <a:tcPr/>
                </a:tc>
                <a:tc>
                  <a:txBody>
                    <a:bodyPr/>
                    <a:lstStyle/>
                    <a:p>
                      <a:r>
                        <a:rPr lang="en-ZA" sz="1200" dirty="0" smtClean="0"/>
                        <a:t>Office</a:t>
                      </a:r>
                      <a:r>
                        <a:rPr lang="en-ZA" sz="1200" baseline="0" dirty="0" smtClean="0"/>
                        <a:t> Managers</a:t>
                      </a:r>
                    </a:p>
                    <a:p>
                      <a:r>
                        <a:rPr lang="en-ZA" sz="1200" baseline="0" dirty="0" smtClean="0"/>
                        <a:t>DMO</a:t>
                      </a:r>
                      <a:endParaRPr lang="en-ZA" sz="1200" dirty="0" smtClean="0"/>
                    </a:p>
                    <a:p>
                      <a:endParaRPr lang="en-ZA" sz="1200" dirty="0"/>
                    </a:p>
                  </a:txBody>
                  <a:tcPr/>
                </a:tc>
                <a:tc>
                  <a:txBody>
                    <a:bodyPr/>
                    <a:lstStyle/>
                    <a:p>
                      <a:r>
                        <a:rPr lang="en-ZA" sz="1200" dirty="0" smtClean="0"/>
                        <a:t>Implemented in all</a:t>
                      </a:r>
                      <a:r>
                        <a:rPr lang="en-ZA" sz="1200" baseline="0" dirty="0" smtClean="0"/>
                        <a:t> live capture </a:t>
                      </a:r>
                      <a:r>
                        <a:rPr lang="en-ZA" sz="1200" baseline="0" dirty="0" err="1" smtClean="0"/>
                        <a:t>officies</a:t>
                      </a:r>
                      <a:endParaRPr lang="en-ZA" sz="1200" dirty="0"/>
                    </a:p>
                  </a:txBody>
                  <a:tcPr/>
                </a:tc>
                <a:tc>
                  <a:txBody>
                    <a:bodyPr/>
                    <a:lstStyle/>
                    <a:p>
                      <a:pPr algn="ctr"/>
                      <a:r>
                        <a:rPr lang="en-ZA" sz="1200" dirty="0" smtClean="0"/>
                        <a:t>Daily/Ongoing</a:t>
                      </a:r>
                      <a:endParaRPr lang="en-ZA" sz="1200" dirty="0"/>
                    </a:p>
                  </a:txBody>
                  <a:tcPr/>
                </a:tc>
                <a:extLst>
                  <a:ext uri="{0D108BD9-81ED-4DB2-BD59-A6C34878D82A}">
                    <a16:rowId xmlns:a16="http://schemas.microsoft.com/office/drawing/2014/main" xmlns="" val="2958004746"/>
                  </a:ext>
                </a:extLst>
              </a:tr>
              <a:tr h="596975">
                <a:tc>
                  <a:txBody>
                    <a:bodyPr/>
                    <a:lstStyle/>
                    <a:p>
                      <a:endParaRPr lang="en-ZA" sz="1200"/>
                    </a:p>
                  </a:txBody>
                  <a:tcPr/>
                </a:tc>
                <a:tc>
                  <a:txBody>
                    <a:bodyPr/>
                    <a:lstStyle/>
                    <a:p>
                      <a:r>
                        <a:rPr lang="en-ZA" sz="1200" dirty="0" smtClean="0"/>
                        <a:t>Obtain personal information for clients</a:t>
                      </a:r>
                      <a:r>
                        <a:rPr lang="en-ZA" sz="1200" baseline="0" dirty="0" smtClean="0"/>
                        <a:t>, before they get to FLO, this cuts the time spent by officials to confirm addresses and spelling </a:t>
                      </a:r>
                      <a:endParaRPr lang="en-ZA" sz="1200" dirty="0"/>
                    </a:p>
                  </a:txBody>
                  <a:tcPr/>
                </a:tc>
                <a:tc>
                  <a:txBody>
                    <a:bodyPr/>
                    <a:lstStyle/>
                    <a:p>
                      <a:r>
                        <a:rPr lang="en-ZA" sz="1200" dirty="0" smtClean="0"/>
                        <a:t>Office</a:t>
                      </a:r>
                      <a:r>
                        <a:rPr lang="en-ZA" sz="1200" baseline="0" dirty="0" smtClean="0"/>
                        <a:t> Managers</a:t>
                      </a:r>
                    </a:p>
                    <a:p>
                      <a:r>
                        <a:rPr lang="en-ZA" sz="1200" baseline="0" dirty="0" smtClean="0"/>
                        <a:t>DMO</a:t>
                      </a:r>
                      <a:endParaRPr lang="en-ZA" sz="1200" dirty="0" smtClean="0"/>
                    </a:p>
                    <a:p>
                      <a:endParaRPr lang="en-ZA" sz="1200" dirty="0"/>
                    </a:p>
                  </a:txBody>
                  <a:tcPr/>
                </a:tc>
                <a:tc>
                  <a:txBody>
                    <a:bodyPr/>
                    <a:lstStyle/>
                    <a:p>
                      <a:r>
                        <a:rPr lang="en-ZA" sz="1200" dirty="0" smtClean="0"/>
                        <a:t>Implemented </a:t>
                      </a:r>
                      <a:endParaRPr lang="en-ZA" sz="12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200" dirty="0" smtClean="0"/>
                        <a:t>Daily/Ongoing</a:t>
                      </a:r>
                    </a:p>
                    <a:p>
                      <a:pPr algn="ctr"/>
                      <a:endParaRPr lang="en-ZA" sz="1200" dirty="0"/>
                    </a:p>
                  </a:txBody>
                  <a:tcPr/>
                </a:tc>
                <a:extLst>
                  <a:ext uri="{0D108BD9-81ED-4DB2-BD59-A6C34878D82A}">
                    <a16:rowId xmlns:a16="http://schemas.microsoft.com/office/drawing/2014/main" xmlns="" val="3672246836"/>
                  </a:ext>
                </a:extLst>
              </a:tr>
              <a:tr h="596975">
                <a:tc>
                  <a:txBody>
                    <a:bodyPr/>
                    <a:lstStyle/>
                    <a:p>
                      <a:endParaRPr lang="en-ZA" sz="1200"/>
                    </a:p>
                  </a:txBody>
                  <a:tcPr/>
                </a:tc>
                <a:tc>
                  <a:txBody>
                    <a:bodyPr/>
                    <a:lstStyle/>
                    <a:p>
                      <a:r>
                        <a:rPr lang="en-ZA" sz="1200" dirty="0" smtClean="0"/>
                        <a:t>Collection from 07:30 affidavits and ID’s for collections and applications and issue tickets in advance</a:t>
                      </a:r>
                      <a:endParaRPr lang="en-ZA" sz="1200" dirty="0"/>
                    </a:p>
                  </a:txBody>
                  <a:tcPr/>
                </a:tc>
                <a:tc>
                  <a:txBody>
                    <a:bodyPr/>
                    <a:lstStyle/>
                    <a:p>
                      <a:r>
                        <a:rPr lang="en-ZA" sz="1200" dirty="0" smtClean="0"/>
                        <a:t>Office</a:t>
                      </a:r>
                      <a:r>
                        <a:rPr lang="en-ZA" sz="1200" baseline="0" dirty="0" smtClean="0"/>
                        <a:t> Managers</a:t>
                      </a:r>
                    </a:p>
                    <a:p>
                      <a:r>
                        <a:rPr lang="en-ZA" sz="1200" baseline="0" dirty="0" smtClean="0"/>
                        <a:t>DMO</a:t>
                      </a:r>
                      <a:endParaRPr lang="en-ZA" sz="1200" dirty="0" smtClean="0"/>
                    </a:p>
                    <a:p>
                      <a:endParaRPr lang="en-ZA" sz="12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dirty="0" smtClean="0"/>
                        <a:t>Implemented </a:t>
                      </a:r>
                    </a:p>
                    <a:p>
                      <a:endParaRPr lang="en-ZA" sz="12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200" dirty="0" smtClean="0"/>
                        <a:t>Daily/Ongoing</a:t>
                      </a:r>
                    </a:p>
                    <a:p>
                      <a:pPr algn="ctr"/>
                      <a:endParaRPr lang="en-ZA" sz="1200" dirty="0"/>
                    </a:p>
                  </a:txBody>
                  <a:tcPr/>
                </a:tc>
                <a:extLst>
                  <a:ext uri="{0D108BD9-81ED-4DB2-BD59-A6C34878D82A}">
                    <a16:rowId xmlns:a16="http://schemas.microsoft.com/office/drawing/2014/main" xmlns="" val="1409440504"/>
                  </a:ext>
                </a:extLst>
              </a:tr>
              <a:tr h="596975">
                <a:tc>
                  <a:txBody>
                    <a:bodyPr/>
                    <a:lstStyle/>
                    <a:p>
                      <a:endParaRPr lang="en-ZA" sz="1200"/>
                    </a:p>
                  </a:txBody>
                  <a:tcPr/>
                </a:tc>
                <a:tc>
                  <a:txBody>
                    <a:bodyPr/>
                    <a:lstStyle/>
                    <a:p>
                      <a:r>
                        <a:rPr lang="en-ZA" sz="1200" dirty="0" smtClean="0"/>
                        <a:t>Create more than one </a:t>
                      </a:r>
                      <a:r>
                        <a:rPr lang="en-ZA" sz="1200" dirty="0" err="1" smtClean="0"/>
                        <a:t>meeter</a:t>
                      </a:r>
                      <a:r>
                        <a:rPr lang="en-ZA" sz="1200" dirty="0" smtClean="0"/>
                        <a:t> greeter to ease</a:t>
                      </a:r>
                      <a:r>
                        <a:rPr lang="en-ZA" sz="1200" baseline="0" dirty="0" smtClean="0"/>
                        <a:t> congestion </a:t>
                      </a:r>
                      <a:endParaRPr lang="en-ZA" sz="1200" dirty="0"/>
                    </a:p>
                  </a:txBody>
                  <a:tcPr/>
                </a:tc>
                <a:tc>
                  <a:txBody>
                    <a:bodyPr/>
                    <a:lstStyle/>
                    <a:p>
                      <a:r>
                        <a:rPr lang="en-ZA" sz="1200" dirty="0" smtClean="0"/>
                        <a:t>Office</a:t>
                      </a:r>
                      <a:r>
                        <a:rPr lang="en-ZA" sz="1200" baseline="0" dirty="0" smtClean="0"/>
                        <a:t> Managers</a:t>
                      </a:r>
                    </a:p>
                    <a:p>
                      <a:r>
                        <a:rPr lang="en-ZA" sz="1200" baseline="0" dirty="0" smtClean="0"/>
                        <a:t>DMO</a:t>
                      </a:r>
                      <a:endParaRPr lang="en-ZA" sz="1200" dirty="0" smtClean="0"/>
                    </a:p>
                    <a:p>
                      <a:endParaRPr lang="en-ZA" sz="12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dirty="0" smtClean="0"/>
                        <a:t>Implemented </a:t>
                      </a:r>
                    </a:p>
                    <a:p>
                      <a:endParaRPr lang="en-ZA" sz="12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200" dirty="0" smtClean="0"/>
                        <a:t>Daily/Ongoing</a:t>
                      </a:r>
                    </a:p>
                    <a:p>
                      <a:pPr algn="ctr"/>
                      <a:endParaRPr lang="en-ZA" sz="1200" dirty="0"/>
                    </a:p>
                  </a:txBody>
                  <a:tcPr/>
                </a:tc>
                <a:extLst>
                  <a:ext uri="{0D108BD9-81ED-4DB2-BD59-A6C34878D82A}">
                    <a16:rowId xmlns:a16="http://schemas.microsoft.com/office/drawing/2014/main" xmlns="" val="3778400583"/>
                  </a:ext>
                </a:extLst>
              </a:tr>
            </a:tbl>
          </a:graphicData>
        </a:graphic>
      </p:graphicFrame>
      <p:sp>
        <p:nvSpPr>
          <p:cNvPr id="4" name="Slide Number Placeholder 3"/>
          <p:cNvSpPr>
            <a:spLocks noGrp="1"/>
          </p:cNvSpPr>
          <p:nvPr>
            <p:ph type="sldNum" sz="quarter" idx="12"/>
          </p:nvPr>
        </p:nvSpPr>
        <p:spPr/>
        <p:txBody>
          <a:bodyPr/>
          <a:lstStyle/>
          <a:p>
            <a:fld id="{2538E8B7-8BD9-9F48-9FB6-4E0DFEDB8449}" type="slidenum">
              <a:rPr lang="en-US" smtClean="0"/>
              <a:pPr/>
              <a:t>25</a:t>
            </a:fld>
            <a:endParaRPr lang="en-US" dirty="0"/>
          </a:p>
        </p:txBody>
      </p:sp>
    </p:spTree>
    <p:extLst>
      <p:ext uri="{BB962C8B-B14F-4D97-AF65-F5344CB8AC3E}">
        <p14:creationId xmlns:p14="http://schemas.microsoft.com/office/powerpoint/2010/main" xmlns="" val="27523976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133600"/>
            <a:ext cx="8229600" cy="1143000"/>
          </a:xfrm>
        </p:spPr>
        <p:txBody>
          <a:bodyPr/>
          <a:lstStyle/>
          <a:p>
            <a:r>
              <a:rPr lang="en-ZA" dirty="0" smtClean="0"/>
              <a:t>IMMIGRATION</a:t>
            </a:r>
            <a:endParaRPr lang="en-ZA" dirty="0"/>
          </a:p>
        </p:txBody>
      </p:sp>
      <p:sp>
        <p:nvSpPr>
          <p:cNvPr id="3" name="Slide Number Placeholder 2"/>
          <p:cNvSpPr>
            <a:spLocks noGrp="1"/>
          </p:cNvSpPr>
          <p:nvPr>
            <p:ph type="sldNum" sz="quarter" idx="12"/>
          </p:nvPr>
        </p:nvSpPr>
        <p:spPr>
          <a:xfrm>
            <a:off x="7010400" y="6473825"/>
            <a:ext cx="2133600" cy="365125"/>
          </a:xfrm>
        </p:spPr>
        <p:txBody>
          <a:bodyPr/>
          <a:lstStyle/>
          <a:p>
            <a:fld id="{2538E8B7-8BD9-9F48-9FB6-4E0DFEDB8449}" type="slidenum">
              <a:rPr lang="en-US" b="1" smtClean="0">
                <a:solidFill>
                  <a:schemeClr val="tx1"/>
                </a:solidFill>
              </a:rPr>
              <a:pPr/>
              <a:t>26</a:t>
            </a:fld>
            <a:endParaRPr lang="en-US" b="1" dirty="0">
              <a:solidFill>
                <a:schemeClr val="tx1"/>
              </a:solidFill>
            </a:endParaRPr>
          </a:p>
        </p:txBody>
      </p:sp>
    </p:spTree>
    <p:extLst>
      <p:ext uri="{BB962C8B-B14F-4D97-AF65-F5344CB8AC3E}">
        <p14:creationId xmlns:p14="http://schemas.microsoft.com/office/powerpoint/2010/main" xmlns="" val="52007698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Employers Charged for 2018/2019</a:t>
            </a:r>
            <a:endParaRPr lang="en-US" dirty="0"/>
          </a:p>
        </p:txBody>
      </p:sp>
      <p:graphicFrame>
        <p:nvGraphicFramePr>
          <p:cNvPr id="5" name="Content Placeholder 4"/>
          <p:cNvGraphicFramePr>
            <a:graphicFrameLocks noGrp="1"/>
          </p:cNvGraphicFramePr>
          <p:nvPr>
            <p:ph idx="1"/>
            <p:extLst/>
          </p:nvPr>
        </p:nvGraphicFramePr>
        <p:xfrm>
          <a:off x="190502" y="1201738"/>
          <a:ext cx="8724898" cy="4691061"/>
        </p:xfrm>
        <a:graphic>
          <a:graphicData uri="http://schemas.openxmlformats.org/drawingml/2006/table">
            <a:tbl>
              <a:tblPr/>
              <a:tblGrid>
                <a:gridCol w="2483660">
                  <a:extLst>
                    <a:ext uri="{9D8B030D-6E8A-4147-A177-3AD203B41FA5}">
                      <a16:colId xmlns:a16="http://schemas.microsoft.com/office/drawing/2014/main" xmlns="" val="20000"/>
                    </a:ext>
                  </a:extLst>
                </a:gridCol>
                <a:gridCol w="2024100">
                  <a:extLst>
                    <a:ext uri="{9D8B030D-6E8A-4147-A177-3AD203B41FA5}">
                      <a16:colId xmlns:a16="http://schemas.microsoft.com/office/drawing/2014/main" xmlns="" val="20001"/>
                    </a:ext>
                  </a:extLst>
                </a:gridCol>
                <a:gridCol w="2108569">
                  <a:extLst>
                    <a:ext uri="{9D8B030D-6E8A-4147-A177-3AD203B41FA5}">
                      <a16:colId xmlns:a16="http://schemas.microsoft.com/office/drawing/2014/main" xmlns="" val="20002"/>
                    </a:ext>
                  </a:extLst>
                </a:gridCol>
                <a:gridCol w="2108569">
                  <a:extLst>
                    <a:ext uri="{9D8B030D-6E8A-4147-A177-3AD203B41FA5}">
                      <a16:colId xmlns:a16="http://schemas.microsoft.com/office/drawing/2014/main" xmlns="" val="20003"/>
                    </a:ext>
                  </a:extLst>
                </a:gridCol>
              </a:tblGrid>
              <a:tr h="934903">
                <a:tc>
                  <a:txBody>
                    <a:bodyPr/>
                    <a:lstStyle/>
                    <a:p>
                      <a:pPr algn="ctr" fontAlgn="b"/>
                      <a:r>
                        <a:rPr lang="en-US" sz="1600" b="1" i="0" u="none" strike="noStrike" dirty="0">
                          <a:solidFill>
                            <a:schemeClr val="tx1"/>
                          </a:solidFill>
                          <a:effectLst/>
                          <a:latin typeface="Arial" pitchFamily="34" charset="0"/>
                          <a:cs typeface="Arial" pitchFamily="34" charset="0"/>
                        </a:rPr>
                        <a:t>Regions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600" b="1" i="0" u="none" strike="noStrike" dirty="0" smtClean="0">
                          <a:solidFill>
                            <a:schemeClr val="tx1"/>
                          </a:solidFill>
                          <a:effectLst/>
                          <a:latin typeface="Arial" pitchFamily="34" charset="0"/>
                          <a:cs typeface="Arial" pitchFamily="34" charset="0"/>
                        </a:rPr>
                        <a:t>Target </a:t>
                      </a:r>
                    </a:p>
                    <a:p>
                      <a:pPr algn="ctr" fontAlgn="b"/>
                      <a:r>
                        <a:rPr lang="en-US" sz="1600" b="1" i="0" u="none" strike="noStrike" dirty="0" smtClean="0">
                          <a:solidFill>
                            <a:schemeClr val="tx1"/>
                          </a:solidFill>
                          <a:effectLst/>
                          <a:latin typeface="Arial" pitchFamily="34" charset="0"/>
                          <a:cs typeface="Arial" pitchFamily="34" charset="0"/>
                        </a:rPr>
                        <a:t>2018/2019</a:t>
                      </a:r>
                      <a:endParaRPr lang="en-US" sz="1600" b="1" i="0" u="none" strike="noStrike" dirty="0">
                        <a:solidFill>
                          <a:schemeClr val="tx1"/>
                        </a:solidFill>
                        <a:effectLst/>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600" b="1" i="0" u="none" strike="noStrike" dirty="0" smtClean="0">
                          <a:solidFill>
                            <a:schemeClr val="tx1"/>
                          </a:solidFill>
                          <a:effectLst/>
                          <a:latin typeface="Arial" pitchFamily="34" charset="0"/>
                          <a:cs typeface="Arial" pitchFamily="34" charset="0"/>
                        </a:rPr>
                        <a:t>Performance</a:t>
                      </a:r>
                      <a:r>
                        <a:rPr lang="en-US" sz="1600" b="1" i="0" u="none" strike="noStrike" baseline="0" dirty="0" smtClean="0">
                          <a:solidFill>
                            <a:schemeClr val="tx1"/>
                          </a:solidFill>
                          <a:effectLst/>
                          <a:latin typeface="Arial" pitchFamily="34" charset="0"/>
                          <a:cs typeface="Arial" pitchFamily="34" charset="0"/>
                        </a:rPr>
                        <a:t> 2018/2019 </a:t>
                      </a:r>
                      <a:endParaRPr lang="en-US" sz="1600" b="1" i="0" u="none" strike="noStrike" dirty="0">
                        <a:solidFill>
                          <a:schemeClr val="tx1"/>
                        </a:solidFill>
                        <a:effectLst/>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600" b="1" i="0" u="none" strike="noStrike" dirty="0" smtClean="0">
                          <a:solidFill>
                            <a:schemeClr val="tx1"/>
                          </a:solidFill>
                          <a:effectLst/>
                          <a:latin typeface="Arial" pitchFamily="34" charset="0"/>
                          <a:cs typeface="Arial" pitchFamily="34" charset="0"/>
                        </a:rPr>
                        <a:t>Variance</a:t>
                      </a:r>
                    </a:p>
                    <a:p>
                      <a:pPr algn="ctr" fontAlgn="b"/>
                      <a:r>
                        <a:rPr lang="en-US" sz="1600" b="1" i="0" u="none" strike="noStrike" dirty="0" smtClean="0">
                          <a:solidFill>
                            <a:schemeClr val="tx1"/>
                          </a:solidFill>
                          <a:effectLst/>
                          <a:latin typeface="Arial" pitchFamily="34" charset="0"/>
                          <a:cs typeface="Arial" pitchFamily="34" charset="0"/>
                        </a:rPr>
                        <a:t> 2018/2019</a:t>
                      </a:r>
                      <a:endParaRPr lang="en-US" sz="1600" b="1" i="0" u="none" strike="noStrike" dirty="0">
                        <a:solidFill>
                          <a:schemeClr val="tx1"/>
                        </a:solidFill>
                        <a:effectLst/>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0"/>
                  </a:ext>
                </a:extLst>
              </a:tr>
              <a:tr h="749577">
                <a:tc>
                  <a:txBody>
                    <a:bodyPr/>
                    <a:lstStyle/>
                    <a:p>
                      <a:pPr algn="l" fontAlgn="b"/>
                      <a:r>
                        <a:rPr lang="en-US" sz="1600" b="1" i="0" u="none" strike="noStrike" dirty="0" smtClean="0">
                          <a:solidFill>
                            <a:schemeClr val="tx1"/>
                          </a:solidFill>
                          <a:effectLst/>
                          <a:latin typeface="Arial" pitchFamily="34" charset="0"/>
                          <a:cs typeface="Arial" pitchFamily="34" charset="0"/>
                        </a:rPr>
                        <a:t>Johannesburg</a:t>
                      </a:r>
                      <a:endParaRPr lang="en-US" sz="1600" b="1" i="0" u="none" strike="noStrike" dirty="0">
                        <a:solidFill>
                          <a:schemeClr val="tx1"/>
                        </a:solidFill>
                        <a:effectLst/>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600" b="1" i="0" u="none" strike="noStrike" dirty="0">
                          <a:solidFill>
                            <a:schemeClr val="tx1"/>
                          </a:solidFill>
                          <a:effectLst/>
                          <a:latin typeface="Arial" pitchFamily="34" charset="0"/>
                          <a:cs typeface="Arial" pitchFamily="34" charset="0"/>
                        </a:rPr>
                        <a:t>224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600" b="1" i="0" u="none" strike="noStrike" dirty="0">
                          <a:solidFill>
                            <a:schemeClr val="tx1"/>
                          </a:solidFill>
                          <a:effectLst/>
                          <a:latin typeface="Arial" pitchFamily="34" charset="0"/>
                          <a:cs typeface="Arial" pitchFamily="34" charset="0"/>
                        </a:rPr>
                        <a:t>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1" i="0" u="none" strike="noStrike" dirty="0" smtClean="0">
                          <a:solidFill>
                            <a:srgbClr val="FF0000"/>
                          </a:solidFill>
                          <a:effectLst/>
                          <a:latin typeface="Arial" pitchFamily="34" charset="0"/>
                          <a:cs typeface="Arial" pitchFamily="34" charset="0"/>
                        </a:rPr>
                        <a:t>-193</a:t>
                      </a:r>
                      <a:endParaRPr lang="en-US" sz="1600" b="1" i="0" u="none" strike="noStrike" dirty="0">
                        <a:solidFill>
                          <a:srgbClr val="FF0000"/>
                        </a:solidFill>
                        <a:effectLst/>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1"/>
                  </a:ext>
                </a:extLst>
              </a:tr>
              <a:tr h="564251">
                <a:tc>
                  <a:txBody>
                    <a:bodyPr/>
                    <a:lstStyle/>
                    <a:p>
                      <a:pPr algn="l" fontAlgn="b"/>
                      <a:r>
                        <a:rPr lang="en-US" sz="1600" b="1" i="0" u="none" strike="noStrike" dirty="0" smtClean="0">
                          <a:solidFill>
                            <a:schemeClr val="tx1"/>
                          </a:solidFill>
                          <a:effectLst/>
                          <a:latin typeface="Arial" pitchFamily="34" charset="0"/>
                          <a:cs typeface="Arial" pitchFamily="34" charset="0"/>
                        </a:rPr>
                        <a:t>West Rand</a:t>
                      </a:r>
                      <a:endParaRPr lang="en-US" sz="1600" b="1" i="0" u="none" strike="noStrike" dirty="0">
                        <a:solidFill>
                          <a:schemeClr val="tx1"/>
                        </a:solidFill>
                        <a:effectLst/>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600" b="1" i="0" u="none" strike="noStrike" dirty="0">
                          <a:solidFill>
                            <a:schemeClr val="tx1"/>
                          </a:solidFill>
                          <a:effectLst/>
                          <a:latin typeface="Arial" pitchFamily="34" charset="0"/>
                          <a:cs typeface="Arial" pitchFamily="34" charset="0"/>
                        </a:rPr>
                        <a:t>120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600" b="1" i="0" u="none" strike="noStrike" dirty="0">
                          <a:solidFill>
                            <a:schemeClr val="tx1"/>
                          </a:solidFill>
                          <a:effectLst/>
                          <a:latin typeface="Arial" pitchFamily="34" charset="0"/>
                          <a:cs typeface="Arial" pitchFamily="34" charset="0"/>
                        </a:rPr>
                        <a:t>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1" i="0" u="none" strike="noStrike" dirty="0" smtClean="0">
                          <a:solidFill>
                            <a:srgbClr val="FF0000"/>
                          </a:solidFill>
                          <a:effectLst/>
                          <a:latin typeface="Arial" pitchFamily="34" charset="0"/>
                          <a:cs typeface="Arial" pitchFamily="34" charset="0"/>
                        </a:rPr>
                        <a:t>-89</a:t>
                      </a:r>
                      <a:endParaRPr lang="en-US" sz="1600" b="1" i="0" u="none" strike="noStrike" dirty="0">
                        <a:solidFill>
                          <a:srgbClr val="FF0000"/>
                        </a:solidFill>
                        <a:effectLst/>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2"/>
                  </a:ext>
                </a:extLst>
              </a:tr>
              <a:tr h="564251">
                <a:tc>
                  <a:txBody>
                    <a:bodyPr/>
                    <a:lstStyle/>
                    <a:p>
                      <a:pPr algn="l" fontAlgn="b"/>
                      <a:r>
                        <a:rPr lang="en-US" sz="1600" b="1" i="0" u="none" strike="noStrike" dirty="0" smtClean="0">
                          <a:solidFill>
                            <a:schemeClr val="tx1"/>
                          </a:solidFill>
                          <a:effectLst/>
                          <a:latin typeface="Arial" pitchFamily="34" charset="0"/>
                          <a:cs typeface="Arial" pitchFamily="34" charset="0"/>
                        </a:rPr>
                        <a:t>Tshwane</a:t>
                      </a:r>
                      <a:endParaRPr lang="en-US" sz="1600" b="1" i="0" u="none" strike="noStrike" dirty="0">
                        <a:solidFill>
                          <a:schemeClr val="tx1"/>
                        </a:solidFill>
                        <a:effectLst/>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600" b="1" i="0" u="none" strike="noStrike">
                          <a:solidFill>
                            <a:schemeClr val="tx1"/>
                          </a:solidFill>
                          <a:effectLst/>
                          <a:latin typeface="Arial" pitchFamily="34" charset="0"/>
                          <a:cs typeface="Arial" pitchFamily="34" charset="0"/>
                        </a:rPr>
                        <a:t>208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600" b="1" i="0" u="none" strike="noStrike" dirty="0">
                          <a:solidFill>
                            <a:schemeClr val="tx1"/>
                          </a:solidFill>
                          <a:effectLst/>
                          <a:latin typeface="Arial" pitchFamily="34" charset="0"/>
                          <a:cs typeface="Arial" pitchFamily="34" charset="0"/>
                        </a:rPr>
                        <a:t>151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1" i="0" u="none" strike="noStrike" dirty="0" smtClean="0">
                          <a:solidFill>
                            <a:srgbClr val="FF0000"/>
                          </a:solidFill>
                          <a:effectLst/>
                          <a:latin typeface="Arial" pitchFamily="34" charset="0"/>
                          <a:cs typeface="Arial" pitchFamily="34" charset="0"/>
                        </a:rPr>
                        <a:t>-57</a:t>
                      </a:r>
                      <a:endParaRPr lang="en-US" sz="1600" b="1" i="0" u="none" strike="noStrike" dirty="0">
                        <a:solidFill>
                          <a:srgbClr val="FF0000"/>
                        </a:solidFill>
                        <a:effectLst/>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3"/>
                  </a:ext>
                </a:extLst>
              </a:tr>
              <a:tr h="564251">
                <a:tc>
                  <a:txBody>
                    <a:bodyPr/>
                    <a:lstStyle/>
                    <a:p>
                      <a:pPr algn="l" fontAlgn="b"/>
                      <a:r>
                        <a:rPr lang="en-US" sz="1600" b="1" i="0" u="none" strike="noStrike" dirty="0" smtClean="0">
                          <a:solidFill>
                            <a:schemeClr val="tx1"/>
                          </a:solidFill>
                          <a:effectLst/>
                          <a:latin typeface="Arial" pitchFamily="34" charset="0"/>
                          <a:cs typeface="Arial" pitchFamily="34" charset="0"/>
                        </a:rPr>
                        <a:t>Ekurhuleni</a:t>
                      </a:r>
                      <a:endParaRPr lang="en-US" sz="1600" b="1" i="0" u="none" strike="noStrike" dirty="0">
                        <a:solidFill>
                          <a:schemeClr val="tx1"/>
                        </a:solidFill>
                        <a:effectLst/>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600" b="1" i="0" u="none" strike="noStrike">
                          <a:solidFill>
                            <a:schemeClr val="tx1"/>
                          </a:solidFill>
                          <a:effectLst/>
                          <a:latin typeface="Arial" pitchFamily="34" charset="0"/>
                          <a:cs typeface="Arial" pitchFamily="34" charset="0"/>
                        </a:rPr>
                        <a:t>192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600" b="1" i="0" u="none" strike="noStrike" dirty="0">
                          <a:solidFill>
                            <a:schemeClr val="tx1"/>
                          </a:solidFill>
                          <a:effectLst/>
                          <a:latin typeface="Arial" pitchFamily="34" charset="0"/>
                          <a:cs typeface="Arial" pitchFamily="34" charset="0"/>
                        </a:rPr>
                        <a:t>244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1" i="0" u="none" strike="noStrike" dirty="0" smtClean="0">
                          <a:solidFill>
                            <a:schemeClr val="tx1"/>
                          </a:solidFill>
                          <a:effectLst/>
                          <a:latin typeface="Arial" pitchFamily="34" charset="0"/>
                          <a:cs typeface="Arial" pitchFamily="34" charset="0"/>
                        </a:rPr>
                        <a:t>52</a:t>
                      </a:r>
                      <a:endParaRPr lang="en-US" sz="1600" b="1" i="0" u="none" strike="noStrike" dirty="0">
                        <a:solidFill>
                          <a:schemeClr val="tx1"/>
                        </a:solidFill>
                        <a:effectLst/>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4"/>
                  </a:ext>
                </a:extLst>
              </a:tr>
              <a:tr h="564251">
                <a:tc>
                  <a:txBody>
                    <a:bodyPr/>
                    <a:lstStyle/>
                    <a:p>
                      <a:pPr algn="l" fontAlgn="b"/>
                      <a:r>
                        <a:rPr lang="en-US" sz="1600" b="1" i="0" u="none" strike="noStrike" dirty="0" smtClean="0">
                          <a:solidFill>
                            <a:schemeClr val="tx1"/>
                          </a:solidFill>
                          <a:effectLst/>
                          <a:latin typeface="Arial" pitchFamily="34" charset="0"/>
                          <a:cs typeface="Arial" pitchFamily="34" charset="0"/>
                        </a:rPr>
                        <a:t>Sedibeng</a:t>
                      </a:r>
                      <a:endParaRPr lang="en-US" sz="1600" b="1" i="0" u="none" strike="noStrike" dirty="0">
                        <a:solidFill>
                          <a:schemeClr val="tx1"/>
                        </a:solidFill>
                        <a:effectLst/>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600" b="1" i="0" u="none" strike="noStrike">
                          <a:solidFill>
                            <a:schemeClr val="tx1"/>
                          </a:solidFill>
                          <a:effectLst/>
                          <a:latin typeface="Arial" pitchFamily="34" charset="0"/>
                          <a:cs typeface="Arial" pitchFamily="34" charset="0"/>
                        </a:rPr>
                        <a:t>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600" b="1" i="0" u="none" strike="noStrike" dirty="0">
                          <a:solidFill>
                            <a:schemeClr val="tx1"/>
                          </a:solidFill>
                          <a:effectLst/>
                          <a:latin typeface="Arial" pitchFamily="34" charset="0"/>
                          <a:cs typeface="Arial" pitchFamily="34" charset="0"/>
                        </a:rPr>
                        <a: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1" i="0" u="none" strike="noStrike" dirty="0" smtClean="0">
                          <a:solidFill>
                            <a:srgbClr val="FF0000"/>
                          </a:solidFill>
                          <a:effectLst/>
                          <a:latin typeface="Arial" pitchFamily="34" charset="0"/>
                          <a:cs typeface="Arial" pitchFamily="34" charset="0"/>
                        </a:rPr>
                        <a:t>-62</a:t>
                      </a:r>
                      <a:endParaRPr lang="en-US" sz="1600" b="1" i="0" u="none" strike="noStrike" dirty="0">
                        <a:solidFill>
                          <a:srgbClr val="FF0000"/>
                        </a:solidFill>
                        <a:effectLst/>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5"/>
                  </a:ext>
                </a:extLst>
              </a:tr>
              <a:tr h="749577">
                <a:tc>
                  <a:txBody>
                    <a:bodyPr/>
                    <a:lstStyle/>
                    <a:p>
                      <a:pPr algn="l" fontAlgn="t"/>
                      <a:r>
                        <a:rPr lang="en-US" sz="1600" b="1" i="0" u="none" strike="noStrike" dirty="0">
                          <a:solidFill>
                            <a:schemeClr val="tx1"/>
                          </a:solidFill>
                          <a:effectLst/>
                          <a:latin typeface="Arial" pitchFamily="34" charset="0"/>
                          <a:cs typeface="Arial" pitchFamily="34" charset="0"/>
                        </a:rPr>
                        <a:t> GP </a:t>
                      </a:r>
                      <a:r>
                        <a:rPr lang="en-US" sz="1600" b="1" i="0" u="none" strike="noStrike" dirty="0" smtClean="0">
                          <a:solidFill>
                            <a:schemeClr val="tx1"/>
                          </a:solidFill>
                          <a:effectLst/>
                          <a:latin typeface="Arial" pitchFamily="34" charset="0"/>
                          <a:cs typeface="Arial" pitchFamily="34" charset="0"/>
                        </a:rPr>
                        <a:t>Province</a:t>
                      </a:r>
                      <a:endParaRPr lang="en-US" sz="1600" b="1" i="0" u="none" strike="noStrike" dirty="0">
                        <a:solidFill>
                          <a:schemeClr val="tx1"/>
                        </a:solidFill>
                        <a:effectLst/>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600" b="1" i="0" u="none" strike="noStrike" dirty="0">
                          <a:solidFill>
                            <a:schemeClr val="tx1"/>
                          </a:solidFill>
                          <a:effectLst/>
                          <a:latin typeface="Arial" pitchFamily="34" charset="0"/>
                          <a:cs typeface="Arial" pitchFamily="34" charset="0"/>
                        </a:rPr>
                        <a:t>832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n-US" sz="1600" b="1" i="0" u="none" strike="noStrike" dirty="0">
                          <a:solidFill>
                            <a:schemeClr val="tx1"/>
                          </a:solidFill>
                          <a:effectLst/>
                          <a:latin typeface="Arial" pitchFamily="34" charset="0"/>
                          <a:cs typeface="Arial" pitchFamily="34" charset="0"/>
                        </a:rPr>
                        <a:t>483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600" b="1" i="0" u="none" strike="noStrike" dirty="0" smtClean="0">
                          <a:solidFill>
                            <a:srgbClr val="FF0000"/>
                          </a:solidFill>
                          <a:effectLst/>
                          <a:latin typeface="Arial" pitchFamily="34" charset="0"/>
                          <a:cs typeface="Arial" pitchFamily="34" charset="0"/>
                        </a:rPr>
                        <a:t>-349</a:t>
                      </a:r>
                      <a:endParaRPr lang="en-US" sz="1600" b="1" i="0" u="none" strike="noStrike" dirty="0">
                        <a:solidFill>
                          <a:srgbClr val="FF0000"/>
                        </a:solidFill>
                        <a:effectLst/>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6"/>
                  </a:ext>
                </a:extLst>
              </a:tr>
            </a:tbl>
          </a:graphicData>
        </a:graphic>
      </p:graphicFrame>
      <p:sp>
        <p:nvSpPr>
          <p:cNvPr id="4" name="Slide Number Placeholder 3"/>
          <p:cNvSpPr>
            <a:spLocks noGrp="1"/>
          </p:cNvSpPr>
          <p:nvPr>
            <p:ph type="sldNum" sz="quarter" idx="12"/>
          </p:nvPr>
        </p:nvSpPr>
        <p:spPr/>
        <p:txBody>
          <a:bodyPr/>
          <a:lstStyle/>
          <a:p>
            <a:fld id="{2538E8B7-8BD9-9F48-9FB6-4E0DFEDB8449}" type="slidenum">
              <a:rPr lang="en-US" smtClean="0"/>
              <a:pPr/>
              <a:t>27</a:t>
            </a:fld>
            <a:endParaRPr lang="en-US" dirty="0"/>
          </a:p>
        </p:txBody>
      </p:sp>
    </p:spTree>
    <p:extLst>
      <p:ext uri="{BB962C8B-B14F-4D97-AF65-F5344CB8AC3E}">
        <p14:creationId xmlns:p14="http://schemas.microsoft.com/office/powerpoint/2010/main" xmlns="" val="132159526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Transgressors Charged </a:t>
            </a:r>
            <a:endParaRPr lang="en-US" dirty="0"/>
          </a:p>
        </p:txBody>
      </p:sp>
      <p:graphicFrame>
        <p:nvGraphicFramePr>
          <p:cNvPr id="5" name="Content Placeholder 4"/>
          <p:cNvGraphicFramePr>
            <a:graphicFrameLocks noGrp="1"/>
          </p:cNvGraphicFramePr>
          <p:nvPr>
            <p:ph idx="1"/>
            <p:extLst/>
          </p:nvPr>
        </p:nvGraphicFramePr>
        <p:xfrm>
          <a:off x="355600" y="1193800"/>
          <a:ext cx="8534400" cy="4686301"/>
        </p:xfrm>
        <a:graphic>
          <a:graphicData uri="http://schemas.openxmlformats.org/drawingml/2006/table">
            <a:tbl>
              <a:tblPr/>
              <a:tblGrid>
                <a:gridCol w="2806554">
                  <a:extLst>
                    <a:ext uri="{9D8B030D-6E8A-4147-A177-3AD203B41FA5}">
                      <a16:colId xmlns:a16="http://schemas.microsoft.com/office/drawing/2014/main" xmlns="" val="20000"/>
                    </a:ext>
                  </a:extLst>
                </a:gridCol>
                <a:gridCol w="2328250">
                  <a:extLst>
                    <a:ext uri="{9D8B030D-6E8A-4147-A177-3AD203B41FA5}">
                      <a16:colId xmlns:a16="http://schemas.microsoft.com/office/drawing/2014/main" xmlns="" val="20001"/>
                    </a:ext>
                  </a:extLst>
                </a:gridCol>
                <a:gridCol w="1699798">
                  <a:extLst>
                    <a:ext uri="{9D8B030D-6E8A-4147-A177-3AD203B41FA5}">
                      <a16:colId xmlns:a16="http://schemas.microsoft.com/office/drawing/2014/main" xmlns="" val="20002"/>
                    </a:ext>
                  </a:extLst>
                </a:gridCol>
                <a:gridCol w="1699798">
                  <a:extLst>
                    <a:ext uri="{9D8B030D-6E8A-4147-A177-3AD203B41FA5}">
                      <a16:colId xmlns:a16="http://schemas.microsoft.com/office/drawing/2014/main" xmlns="" val="20003"/>
                    </a:ext>
                  </a:extLst>
                </a:gridCol>
              </a:tblGrid>
              <a:tr h="812738">
                <a:tc>
                  <a:txBody>
                    <a:bodyPr/>
                    <a:lstStyle/>
                    <a:p>
                      <a:pPr algn="ctr" fontAlgn="b"/>
                      <a:r>
                        <a:rPr lang="en-US" sz="1600" b="1" i="0" u="none" strike="noStrike" dirty="0">
                          <a:solidFill>
                            <a:srgbClr val="000000"/>
                          </a:solidFill>
                          <a:effectLst/>
                          <a:latin typeface="Arial" pitchFamily="34" charset="0"/>
                          <a:cs typeface="Arial" pitchFamily="34" charset="0"/>
                        </a:rPr>
                        <a:t>Regions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600" b="1" i="0" u="none" strike="noStrike" dirty="0" smtClean="0">
                          <a:solidFill>
                            <a:srgbClr val="000000"/>
                          </a:solidFill>
                          <a:effectLst/>
                          <a:latin typeface="Arial" pitchFamily="34" charset="0"/>
                          <a:cs typeface="Arial" pitchFamily="34" charset="0"/>
                        </a:rPr>
                        <a:t>2018/2019 Target</a:t>
                      </a:r>
                      <a:endParaRPr lang="en-US" sz="1600" b="1" i="0" u="none" strike="noStrike" dirty="0">
                        <a:solidFill>
                          <a:srgbClr val="000000"/>
                        </a:solidFill>
                        <a:effectLst/>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600" b="1" i="0" u="none" strike="noStrike" dirty="0" smtClean="0">
                          <a:solidFill>
                            <a:srgbClr val="000000"/>
                          </a:solidFill>
                          <a:effectLst/>
                          <a:latin typeface="Arial" pitchFamily="34" charset="0"/>
                          <a:cs typeface="Arial" pitchFamily="34" charset="0"/>
                        </a:rPr>
                        <a:t>2018/2019</a:t>
                      </a:r>
                      <a:r>
                        <a:rPr lang="en-US" sz="1600" b="1" i="0" u="none" strike="noStrike" baseline="0" dirty="0" smtClean="0">
                          <a:solidFill>
                            <a:srgbClr val="000000"/>
                          </a:solidFill>
                          <a:effectLst/>
                          <a:latin typeface="Arial" pitchFamily="34" charset="0"/>
                          <a:cs typeface="Arial" pitchFamily="34" charset="0"/>
                        </a:rPr>
                        <a:t> Performance</a:t>
                      </a:r>
                      <a:endParaRPr lang="en-US" sz="1600" b="1" i="0" u="none" strike="noStrike" dirty="0">
                        <a:solidFill>
                          <a:srgbClr val="000000"/>
                        </a:solidFill>
                        <a:effectLst/>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600" b="1" i="0" u="none" strike="noStrike" dirty="0" smtClean="0">
                          <a:solidFill>
                            <a:srgbClr val="000000"/>
                          </a:solidFill>
                          <a:effectLst/>
                          <a:latin typeface="Arial" pitchFamily="34" charset="0"/>
                          <a:cs typeface="Arial" pitchFamily="34" charset="0"/>
                        </a:rPr>
                        <a:t>2018/2019 Variance</a:t>
                      </a:r>
                      <a:endParaRPr lang="en-US" sz="1600" b="1" i="0" u="none" strike="noStrike" dirty="0">
                        <a:solidFill>
                          <a:srgbClr val="000000"/>
                        </a:solidFill>
                        <a:effectLst/>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0"/>
                  </a:ext>
                </a:extLst>
              </a:tr>
              <a:tr h="812738">
                <a:tc>
                  <a:txBody>
                    <a:bodyPr/>
                    <a:lstStyle/>
                    <a:p>
                      <a:pPr algn="l" fontAlgn="b"/>
                      <a:r>
                        <a:rPr lang="en-US" sz="1600" b="1" i="0" u="none" strike="noStrike" dirty="0" smtClean="0">
                          <a:solidFill>
                            <a:srgbClr val="000000"/>
                          </a:solidFill>
                          <a:effectLst/>
                          <a:latin typeface="Arial" pitchFamily="34" charset="0"/>
                          <a:cs typeface="Arial" pitchFamily="34" charset="0"/>
                        </a:rPr>
                        <a:t> Johannesburg</a:t>
                      </a:r>
                      <a:endParaRPr lang="en-US" sz="1600" b="1" i="0" u="none" strike="noStrike" dirty="0">
                        <a:solidFill>
                          <a:srgbClr val="000000"/>
                        </a:solidFill>
                        <a:effectLst/>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600" b="1" i="0" u="none" strike="noStrike" dirty="0">
                          <a:solidFill>
                            <a:srgbClr val="000000"/>
                          </a:solidFill>
                          <a:effectLst/>
                          <a:latin typeface="Arial" pitchFamily="34" charset="0"/>
                          <a:cs typeface="Arial" pitchFamily="34" charset="0"/>
                        </a:rPr>
                        <a:t>672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600" b="1" i="0" u="none" strike="noStrike" dirty="0">
                          <a:solidFill>
                            <a:srgbClr val="000000"/>
                          </a:solidFill>
                          <a:effectLst/>
                          <a:latin typeface="Arial" pitchFamily="34" charset="0"/>
                          <a:cs typeface="Arial" pitchFamily="34" charset="0"/>
                        </a:rPr>
                        <a:t>3560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457200" rtl="0" eaLnBrk="1" fontAlgn="ctr" latinLnBrk="0" hangingPunct="1"/>
                      <a:r>
                        <a:rPr lang="en-US" sz="1600" b="1" i="0" u="none" strike="noStrike" kern="1200" dirty="0" smtClean="0">
                          <a:solidFill>
                            <a:srgbClr val="000000"/>
                          </a:solidFill>
                          <a:effectLst/>
                          <a:latin typeface="Arial" pitchFamily="34" charset="0"/>
                          <a:ea typeface="+mn-ea"/>
                          <a:cs typeface="Arial" pitchFamily="34" charset="0"/>
                        </a:rPr>
                        <a:t>+2888</a:t>
                      </a:r>
                      <a:endParaRPr lang="en-US" sz="1600" b="1" i="0" u="none" strike="noStrike" kern="1200" dirty="0">
                        <a:solidFill>
                          <a:srgbClr val="000000"/>
                        </a:solidFill>
                        <a:effectLst/>
                        <a:latin typeface="Arial" pitchFamily="34" charset="0"/>
                        <a:ea typeface="+mn-ea"/>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1"/>
                  </a:ext>
                </a:extLst>
              </a:tr>
              <a:tr h="612165">
                <a:tc>
                  <a:txBody>
                    <a:bodyPr/>
                    <a:lstStyle/>
                    <a:p>
                      <a:pPr algn="l" fontAlgn="b"/>
                      <a:r>
                        <a:rPr lang="en-US" sz="1600" b="1" i="0" u="none" strike="noStrike" dirty="0" smtClean="0">
                          <a:solidFill>
                            <a:srgbClr val="000000"/>
                          </a:solidFill>
                          <a:effectLst/>
                          <a:latin typeface="Arial" pitchFamily="34" charset="0"/>
                          <a:cs typeface="Arial" pitchFamily="34" charset="0"/>
                        </a:rPr>
                        <a:t> </a:t>
                      </a:r>
                      <a:r>
                        <a:rPr lang="en-US" sz="1600" b="1" i="0" u="none" strike="noStrike" dirty="0">
                          <a:solidFill>
                            <a:srgbClr val="000000"/>
                          </a:solidFill>
                          <a:effectLst/>
                          <a:latin typeface="Arial" pitchFamily="34" charset="0"/>
                          <a:cs typeface="Arial" pitchFamily="34" charset="0"/>
                        </a:rPr>
                        <a:t>West </a:t>
                      </a:r>
                      <a:r>
                        <a:rPr lang="en-US" sz="1600" b="1" i="0" u="none" strike="noStrike" dirty="0" smtClean="0">
                          <a:solidFill>
                            <a:srgbClr val="000000"/>
                          </a:solidFill>
                          <a:effectLst/>
                          <a:latin typeface="Arial" pitchFamily="34" charset="0"/>
                          <a:cs typeface="Arial" pitchFamily="34" charset="0"/>
                        </a:rPr>
                        <a:t>Rand</a:t>
                      </a:r>
                      <a:endParaRPr lang="en-US" sz="1600" b="1" i="0" u="none" strike="noStrike" dirty="0">
                        <a:solidFill>
                          <a:srgbClr val="000000"/>
                        </a:solidFill>
                        <a:effectLst/>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600" b="1" i="0" u="none" strike="noStrike" dirty="0">
                          <a:solidFill>
                            <a:srgbClr val="000000"/>
                          </a:solidFill>
                          <a:effectLst/>
                          <a:latin typeface="Arial" pitchFamily="34" charset="0"/>
                          <a:cs typeface="Arial" pitchFamily="34" charset="0"/>
                        </a:rPr>
                        <a:t>336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600" b="1" i="0" u="none" strike="noStrike" dirty="0">
                          <a:solidFill>
                            <a:srgbClr val="000000"/>
                          </a:solidFill>
                          <a:effectLst/>
                          <a:latin typeface="Arial" pitchFamily="34" charset="0"/>
                          <a:cs typeface="Arial" pitchFamily="34" charset="0"/>
                        </a:rPr>
                        <a:t>4224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457200" rtl="0" eaLnBrk="1" fontAlgn="ctr" latinLnBrk="0" hangingPunct="1"/>
                      <a:r>
                        <a:rPr lang="en-US" sz="1600" b="1" i="0" u="none" strike="noStrike" kern="1200" dirty="0" smtClean="0">
                          <a:solidFill>
                            <a:srgbClr val="000000"/>
                          </a:solidFill>
                          <a:effectLst/>
                          <a:latin typeface="Arial" pitchFamily="34" charset="0"/>
                          <a:ea typeface="+mn-ea"/>
                          <a:cs typeface="Arial" pitchFamily="34" charset="0"/>
                        </a:rPr>
                        <a:t>+3888</a:t>
                      </a:r>
                      <a:endParaRPr lang="en-US" sz="1600" b="1" i="0" u="none" strike="noStrike" kern="1200" dirty="0">
                        <a:solidFill>
                          <a:srgbClr val="000000"/>
                        </a:solidFill>
                        <a:effectLst/>
                        <a:latin typeface="Arial" pitchFamily="34" charset="0"/>
                        <a:ea typeface="+mn-ea"/>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2"/>
                  </a:ext>
                </a:extLst>
              </a:tr>
              <a:tr h="612165">
                <a:tc>
                  <a:txBody>
                    <a:bodyPr/>
                    <a:lstStyle/>
                    <a:p>
                      <a:pPr algn="l" fontAlgn="b"/>
                      <a:r>
                        <a:rPr lang="en-US" sz="1600" b="1" i="0" u="none" strike="noStrike" dirty="0" smtClean="0">
                          <a:solidFill>
                            <a:srgbClr val="000000"/>
                          </a:solidFill>
                          <a:effectLst/>
                          <a:latin typeface="Arial" pitchFamily="34" charset="0"/>
                          <a:cs typeface="Arial" pitchFamily="34" charset="0"/>
                        </a:rPr>
                        <a:t> Tshwane</a:t>
                      </a:r>
                      <a:endParaRPr lang="en-US" sz="1600" b="1" i="0" u="none" strike="noStrike" dirty="0">
                        <a:solidFill>
                          <a:srgbClr val="000000"/>
                        </a:solidFill>
                        <a:effectLst/>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600" b="1" i="0" u="none" strike="noStrike" dirty="0">
                          <a:solidFill>
                            <a:srgbClr val="000000"/>
                          </a:solidFill>
                          <a:effectLst/>
                          <a:latin typeface="Arial" pitchFamily="34" charset="0"/>
                          <a:cs typeface="Arial" pitchFamily="34" charset="0"/>
                        </a:rPr>
                        <a:t>624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600" b="1" i="0" u="none" strike="noStrike" dirty="0">
                          <a:solidFill>
                            <a:srgbClr val="000000"/>
                          </a:solidFill>
                          <a:effectLst/>
                          <a:latin typeface="Arial" pitchFamily="34" charset="0"/>
                          <a:cs typeface="Arial" pitchFamily="34" charset="0"/>
                        </a:rPr>
                        <a:t>2016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457200" rtl="0" eaLnBrk="1" fontAlgn="ctr" latinLnBrk="0" hangingPunct="1"/>
                      <a:r>
                        <a:rPr lang="en-US" sz="1600" b="1" i="0" u="none" strike="noStrike" kern="1200" dirty="0" smtClean="0">
                          <a:solidFill>
                            <a:srgbClr val="000000"/>
                          </a:solidFill>
                          <a:effectLst/>
                          <a:latin typeface="Arial" pitchFamily="34" charset="0"/>
                          <a:ea typeface="+mn-ea"/>
                          <a:cs typeface="Arial" pitchFamily="34" charset="0"/>
                        </a:rPr>
                        <a:t>+1392</a:t>
                      </a:r>
                      <a:endParaRPr lang="en-US" sz="1600" b="1" i="0" u="none" strike="noStrike" kern="1200" dirty="0">
                        <a:solidFill>
                          <a:srgbClr val="000000"/>
                        </a:solidFill>
                        <a:effectLst/>
                        <a:latin typeface="Arial" pitchFamily="34" charset="0"/>
                        <a:ea typeface="+mn-ea"/>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3"/>
                  </a:ext>
                </a:extLst>
              </a:tr>
              <a:tr h="612165">
                <a:tc>
                  <a:txBody>
                    <a:bodyPr/>
                    <a:lstStyle/>
                    <a:p>
                      <a:pPr algn="l" fontAlgn="b"/>
                      <a:r>
                        <a:rPr lang="en-US" sz="1600" b="1" i="0" u="none" strike="noStrike" dirty="0" smtClean="0">
                          <a:solidFill>
                            <a:srgbClr val="000000"/>
                          </a:solidFill>
                          <a:effectLst/>
                          <a:latin typeface="Arial" pitchFamily="34" charset="0"/>
                          <a:cs typeface="Arial" pitchFamily="34" charset="0"/>
                        </a:rPr>
                        <a:t>Ekurhuleni</a:t>
                      </a:r>
                      <a:endParaRPr lang="en-US" sz="1600" b="1" i="0" u="none" strike="noStrike" dirty="0">
                        <a:solidFill>
                          <a:srgbClr val="000000"/>
                        </a:solidFill>
                        <a:effectLst/>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600" b="1" i="0" u="none" strike="noStrike" dirty="0">
                          <a:solidFill>
                            <a:srgbClr val="000000"/>
                          </a:solidFill>
                          <a:effectLst/>
                          <a:latin typeface="Arial" pitchFamily="34" charset="0"/>
                          <a:cs typeface="Arial" pitchFamily="34" charset="0"/>
                        </a:rPr>
                        <a:t>192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600" b="1" i="0" u="none" strike="noStrike" dirty="0">
                          <a:solidFill>
                            <a:srgbClr val="000000"/>
                          </a:solidFill>
                          <a:effectLst/>
                          <a:latin typeface="Arial" pitchFamily="34" charset="0"/>
                          <a:cs typeface="Arial" pitchFamily="34" charset="0"/>
                        </a:rPr>
                        <a:t>1491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457200" rtl="0" eaLnBrk="1" fontAlgn="ctr" latinLnBrk="0" hangingPunct="1"/>
                      <a:r>
                        <a:rPr lang="en-US" sz="1600" b="1" i="0" u="none" strike="noStrike" kern="1200" dirty="0" smtClean="0">
                          <a:solidFill>
                            <a:srgbClr val="000000"/>
                          </a:solidFill>
                          <a:effectLst/>
                          <a:latin typeface="Arial" pitchFamily="34" charset="0"/>
                          <a:ea typeface="+mn-ea"/>
                          <a:cs typeface="Arial" pitchFamily="34" charset="0"/>
                        </a:rPr>
                        <a:t>+1299</a:t>
                      </a:r>
                      <a:endParaRPr lang="en-US" sz="1600" b="1" i="0" u="none" strike="noStrike" kern="1200" dirty="0">
                        <a:solidFill>
                          <a:srgbClr val="000000"/>
                        </a:solidFill>
                        <a:effectLst/>
                        <a:latin typeface="Arial" pitchFamily="34" charset="0"/>
                        <a:ea typeface="+mn-ea"/>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4"/>
                  </a:ext>
                </a:extLst>
              </a:tr>
              <a:tr h="612165">
                <a:tc>
                  <a:txBody>
                    <a:bodyPr/>
                    <a:lstStyle/>
                    <a:p>
                      <a:pPr algn="l" fontAlgn="b"/>
                      <a:r>
                        <a:rPr lang="en-US" sz="1600" b="1" i="0" u="none" strike="noStrike" dirty="0" smtClean="0">
                          <a:solidFill>
                            <a:srgbClr val="000000"/>
                          </a:solidFill>
                          <a:effectLst/>
                          <a:latin typeface="Arial" pitchFamily="34" charset="0"/>
                          <a:cs typeface="Arial" pitchFamily="34" charset="0"/>
                        </a:rPr>
                        <a:t>Sedibeng</a:t>
                      </a:r>
                      <a:endParaRPr lang="en-US" sz="1600" b="1" i="0" u="none" strike="noStrike" dirty="0">
                        <a:solidFill>
                          <a:srgbClr val="000000"/>
                        </a:solidFill>
                        <a:effectLst/>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600" b="1" i="0" u="none" strike="noStrike">
                          <a:solidFill>
                            <a:srgbClr val="000000"/>
                          </a:solidFill>
                          <a:effectLst/>
                          <a:latin typeface="Arial" pitchFamily="34" charset="0"/>
                          <a:cs typeface="Arial" pitchFamily="34" charset="0"/>
                        </a:rPr>
                        <a:t>264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600" b="1" i="0" u="none" strike="noStrike" dirty="0">
                          <a:solidFill>
                            <a:srgbClr val="000000"/>
                          </a:solidFill>
                          <a:effectLst/>
                          <a:latin typeface="Arial" pitchFamily="34" charset="0"/>
                          <a:cs typeface="Arial" pitchFamily="34" charset="0"/>
                        </a:rPr>
                        <a:t>1245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457200" rtl="0" eaLnBrk="1" fontAlgn="ctr" latinLnBrk="0" hangingPunct="1"/>
                      <a:r>
                        <a:rPr lang="en-US" sz="1600" b="1" i="0" u="none" strike="noStrike" kern="1200" dirty="0" smtClean="0">
                          <a:solidFill>
                            <a:srgbClr val="000000"/>
                          </a:solidFill>
                          <a:effectLst/>
                          <a:latin typeface="Arial" pitchFamily="34" charset="0"/>
                          <a:ea typeface="+mn-ea"/>
                          <a:cs typeface="Arial" pitchFamily="34" charset="0"/>
                        </a:rPr>
                        <a:t>+981</a:t>
                      </a:r>
                      <a:endParaRPr lang="en-US" sz="1600" b="1" i="0" u="none" strike="noStrike" kern="1200" dirty="0">
                        <a:solidFill>
                          <a:srgbClr val="000000"/>
                        </a:solidFill>
                        <a:effectLst/>
                        <a:latin typeface="Arial" pitchFamily="34" charset="0"/>
                        <a:ea typeface="+mn-ea"/>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5"/>
                  </a:ext>
                </a:extLst>
              </a:tr>
              <a:tr h="612165">
                <a:tc>
                  <a:txBody>
                    <a:bodyPr/>
                    <a:lstStyle/>
                    <a:p>
                      <a:pPr algn="l" fontAlgn="t"/>
                      <a:r>
                        <a:rPr lang="en-US" sz="1600" b="1" i="0" u="none" strike="noStrike" dirty="0">
                          <a:solidFill>
                            <a:srgbClr val="000000"/>
                          </a:solidFill>
                          <a:effectLst/>
                          <a:latin typeface="Arial" pitchFamily="34" charset="0"/>
                          <a:cs typeface="Arial" pitchFamily="34" charset="0"/>
                        </a:rPr>
                        <a:t> GP </a:t>
                      </a:r>
                      <a:r>
                        <a:rPr lang="en-US" sz="1600" b="1" i="0" u="none" strike="noStrike" dirty="0" smtClean="0">
                          <a:solidFill>
                            <a:srgbClr val="000000"/>
                          </a:solidFill>
                          <a:effectLst/>
                          <a:latin typeface="Arial" pitchFamily="34" charset="0"/>
                          <a:cs typeface="Arial" pitchFamily="34" charset="0"/>
                        </a:rPr>
                        <a:t>Province</a:t>
                      </a:r>
                      <a:endParaRPr lang="en-US" sz="1600" b="1" i="0" u="none" strike="noStrike" dirty="0">
                        <a:solidFill>
                          <a:srgbClr val="000000"/>
                        </a:solidFill>
                        <a:effectLst/>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600" b="1" i="0" u="none" strike="noStrike" dirty="0">
                          <a:solidFill>
                            <a:srgbClr val="000000"/>
                          </a:solidFill>
                          <a:effectLst/>
                          <a:latin typeface="Arial" pitchFamily="34" charset="0"/>
                          <a:cs typeface="Arial" pitchFamily="34" charset="0"/>
                        </a:rPr>
                        <a:t>2088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n-US" sz="1600" b="1" i="0" u="none" strike="noStrike" dirty="0">
                          <a:solidFill>
                            <a:srgbClr val="000000"/>
                          </a:solidFill>
                          <a:effectLst/>
                          <a:latin typeface="Arial" pitchFamily="34" charset="0"/>
                          <a:cs typeface="Arial" pitchFamily="34" charset="0"/>
                        </a:rPr>
                        <a:t>12536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L="0" algn="ctr" defTabSz="457200" rtl="0" eaLnBrk="1" fontAlgn="ctr" latinLnBrk="0" hangingPunct="1"/>
                      <a:r>
                        <a:rPr lang="en-US" sz="1600" b="1" i="0" u="none" strike="noStrike" kern="1200" dirty="0" smtClean="0">
                          <a:solidFill>
                            <a:srgbClr val="000000"/>
                          </a:solidFill>
                          <a:effectLst/>
                          <a:latin typeface="Arial" pitchFamily="34" charset="0"/>
                          <a:ea typeface="+mn-ea"/>
                          <a:cs typeface="Arial" pitchFamily="34" charset="0"/>
                        </a:rPr>
                        <a:t>+10448</a:t>
                      </a:r>
                      <a:endParaRPr lang="en-US" sz="1600" b="1" i="0" u="none" strike="noStrike" kern="1200" dirty="0">
                        <a:solidFill>
                          <a:srgbClr val="000000"/>
                        </a:solidFill>
                        <a:effectLst/>
                        <a:latin typeface="Arial" pitchFamily="34" charset="0"/>
                        <a:ea typeface="+mn-ea"/>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6"/>
                  </a:ext>
                </a:extLst>
              </a:tr>
            </a:tbl>
          </a:graphicData>
        </a:graphic>
      </p:graphicFrame>
      <p:sp>
        <p:nvSpPr>
          <p:cNvPr id="4" name="Slide Number Placeholder 3"/>
          <p:cNvSpPr>
            <a:spLocks noGrp="1"/>
          </p:cNvSpPr>
          <p:nvPr>
            <p:ph type="sldNum" sz="quarter" idx="12"/>
          </p:nvPr>
        </p:nvSpPr>
        <p:spPr/>
        <p:txBody>
          <a:bodyPr/>
          <a:lstStyle/>
          <a:p>
            <a:fld id="{2538E8B7-8BD9-9F48-9FB6-4E0DFEDB8449}" type="slidenum">
              <a:rPr lang="en-US" smtClean="0"/>
              <a:pPr/>
              <a:t>28</a:t>
            </a:fld>
            <a:endParaRPr lang="en-US" dirty="0"/>
          </a:p>
        </p:txBody>
      </p:sp>
    </p:spTree>
    <p:extLst>
      <p:ext uri="{BB962C8B-B14F-4D97-AF65-F5344CB8AC3E}">
        <p14:creationId xmlns:p14="http://schemas.microsoft.com/office/powerpoint/2010/main" xmlns="" val="274270164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Inspection </a:t>
            </a:r>
            <a:endParaRPr lang="en-US" dirty="0"/>
          </a:p>
        </p:txBody>
      </p:sp>
      <p:graphicFrame>
        <p:nvGraphicFramePr>
          <p:cNvPr id="6" name="Content Placeholder 5"/>
          <p:cNvGraphicFramePr>
            <a:graphicFrameLocks noGrp="1"/>
          </p:cNvGraphicFramePr>
          <p:nvPr>
            <p:ph idx="1"/>
            <p:extLst/>
          </p:nvPr>
        </p:nvGraphicFramePr>
        <p:xfrm>
          <a:off x="101600" y="1206498"/>
          <a:ext cx="8851900" cy="4519407"/>
        </p:xfrm>
        <a:graphic>
          <a:graphicData uri="http://schemas.openxmlformats.org/drawingml/2006/table">
            <a:tbl>
              <a:tblPr/>
              <a:tblGrid>
                <a:gridCol w="2170033">
                  <a:extLst>
                    <a:ext uri="{9D8B030D-6E8A-4147-A177-3AD203B41FA5}">
                      <a16:colId xmlns:a16="http://schemas.microsoft.com/office/drawing/2014/main" xmlns="" val="20000"/>
                    </a:ext>
                  </a:extLst>
                </a:gridCol>
                <a:gridCol w="2227289">
                  <a:extLst>
                    <a:ext uri="{9D8B030D-6E8A-4147-A177-3AD203B41FA5}">
                      <a16:colId xmlns:a16="http://schemas.microsoft.com/office/drawing/2014/main" xmlns="" val="20001"/>
                    </a:ext>
                  </a:extLst>
                </a:gridCol>
                <a:gridCol w="2227289">
                  <a:extLst>
                    <a:ext uri="{9D8B030D-6E8A-4147-A177-3AD203B41FA5}">
                      <a16:colId xmlns:a16="http://schemas.microsoft.com/office/drawing/2014/main" xmlns="" val="20002"/>
                    </a:ext>
                  </a:extLst>
                </a:gridCol>
                <a:gridCol w="2227289">
                  <a:extLst>
                    <a:ext uri="{9D8B030D-6E8A-4147-A177-3AD203B41FA5}">
                      <a16:colId xmlns:a16="http://schemas.microsoft.com/office/drawing/2014/main" xmlns="" val="20003"/>
                    </a:ext>
                  </a:extLst>
                </a:gridCol>
              </a:tblGrid>
              <a:tr h="927102">
                <a:tc>
                  <a:txBody>
                    <a:bodyPr/>
                    <a:lstStyle/>
                    <a:p>
                      <a:pPr algn="ctr" fontAlgn="b"/>
                      <a:r>
                        <a:rPr lang="en-US" sz="1600" b="1" i="0" u="none" strike="noStrike" dirty="0">
                          <a:solidFill>
                            <a:srgbClr val="000000"/>
                          </a:solidFill>
                          <a:effectLst/>
                          <a:latin typeface="Arial" pitchFamily="34" charset="0"/>
                          <a:cs typeface="Arial" pitchFamily="34" charset="0"/>
                        </a:rPr>
                        <a:t>Regions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600" b="1" i="0" u="none" strike="noStrike" dirty="0" smtClean="0">
                          <a:solidFill>
                            <a:srgbClr val="000000"/>
                          </a:solidFill>
                          <a:effectLst/>
                          <a:latin typeface="Arial" pitchFamily="34" charset="0"/>
                          <a:cs typeface="Arial" pitchFamily="34" charset="0"/>
                        </a:rPr>
                        <a:t>Annual Target   2018/19</a:t>
                      </a:r>
                      <a:endParaRPr lang="en-US" sz="1600" b="1" i="0" u="none" strike="noStrike" dirty="0">
                        <a:solidFill>
                          <a:srgbClr val="000000"/>
                        </a:solidFill>
                        <a:effectLst/>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600" b="1" i="0" u="none" strike="noStrike" dirty="0" smtClean="0">
                          <a:solidFill>
                            <a:srgbClr val="000000"/>
                          </a:solidFill>
                          <a:effectLst/>
                          <a:latin typeface="Arial" pitchFamily="34" charset="0"/>
                          <a:cs typeface="Arial" pitchFamily="34" charset="0"/>
                        </a:rPr>
                        <a:t>Annual Performance 2018/19</a:t>
                      </a:r>
                      <a:endParaRPr lang="en-US" sz="1600" b="1" i="0" u="none" strike="noStrike" dirty="0">
                        <a:solidFill>
                          <a:srgbClr val="000000"/>
                        </a:solidFill>
                        <a:effectLst/>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600" b="1" i="0" u="none" strike="noStrike" dirty="0" smtClean="0">
                          <a:solidFill>
                            <a:srgbClr val="000000"/>
                          </a:solidFill>
                          <a:effectLst/>
                          <a:latin typeface="Arial" pitchFamily="34" charset="0"/>
                          <a:cs typeface="Arial" pitchFamily="34" charset="0"/>
                        </a:rPr>
                        <a:t>Variance            2018/19</a:t>
                      </a:r>
                      <a:endParaRPr lang="en-US" sz="1600" b="1" i="0" u="none" strike="noStrike" dirty="0">
                        <a:solidFill>
                          <a:srgbClr val="000000"/>
                        </a:solidFill>
                        <a:effectLst/>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0"/>
                  </a:ext>
                </a:extLst>
              </a:tr>
              <a:tr h="600218">
                <a:tc>
                  <a:txBody>
                    <a:bodyPr/>
                    <a:lstStyle/>
                    <a:p>
                      <a:pPr algn="l" fontAlgn="b"/>
                      <a:r>
                        <a:rPr lang="en-US" sz="1600" b="1" i="0" u="none" strike="noStrike" dirty="0" smtClean="0">
                          <a:solidFill>
                            <a:srgbClr val="000000"/>
                          </a:solidFill>
                          <a:effectLst/>
                          <a:latin typeface="Arial" pitchFamily="34" charset="0"/>
                          <a:cs typeface="Arial" pitchFamily="34" charset="0"/>
                        </a:rPr>
                        <a:t>Johannesburg</a:t>
                      </a:r>
                      <a:endParaRPr lang="en-US" sz="1600" b="1" i="0" u="none" strike="noStrike" dirty="0">
                        <a:solidFill>
                          <a:srgbClr val="000000"/>
                        </a:solidFill>
                        <a:effectLst/>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600" b="1" i="0" u="none" strike="noStrike" dirty="0" smtClean="0">
                          <a:solidFill>
                            <a:srgbClr val="000000"/>
                          </a:solidFill>
                          <a:effectLst/>
                          <a:latin typeface="Arial" pitchFamily="34" charset="0"/>
                          <a:cs typeface="Arial" pitchFamily="34" charset="0"/>
                        </a:rPr>
                        <a:t>672</a:t>
                      </a:r>
                      <a:endParaRPr lang="en-US" sz="1600" b="1" i="0" u="none" strike="noStrike" dirty="0">
                        <a:solidFill>
                          <a:srgbClr val="000000"/>
                        </a:solidFill>
                        <a:effectLst/>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600" b="1" i="0" u="none" strike="noStrike" dirty="0">
                          <a:solidFill>
                            <a:srgbClr val="000000"/>
                          </a:solidFill>
                          <a:effectLst/>
                          <a:latin typeface="Arial" pitchFamily="34" charset="0"/>
                          <a:cs typeface="Arial" pitchFamily="34" charset="0"/>
                        </a:rPr>
                        <a:t>506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600" b="1" i="0" u="none" strike="noStrike" dirty="0" smtClean="0">
                          <a:solidFill>
                            <a:srgbClr val="FF0000"/>
                          </a:solidFill>
                          <a:effectLst/>
                          <a:latin typeface="Arial" pitchFamily="34" charset="0"/>
                          <a:cs typeface="Arial" pitchFamily="34" charset="0"/>
                        </a:rPr>
                        <a:t>-166</a:t>
                      </a:r>
                      <a:endParaRPr lang="en-ZA" sz="1600" b="1" i="0" u="none" strike="noStrike" dirty="0">
                        <a:solidFill>
                          <a:srgbClr val="FF0000"/>
                        </a:solidFill>
                        <a:effectLst/>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1"/>
                  </a:ext>
                </a:extLst>
              </a:tr>
              <a:tr h="600218">
                <a:tc>
                  <a:txBody>
                    <a:bodyPr/>
                    <a:lstStyle/>
                    <a:p>
                      <a:pPr algn="l" fontAlgn="b"/>
                      <a:r>
                        <a:rPr lang="en-US" sz="1600" b="1" i="0" u="none" strike="noStrike" dirty="0" smtClean="0">
                          <a:solidFill>
                            <a:srgbClr val="000000"/>
                          </a:solidFill>
                          <a:effectLst/>
                          <a:latin typeface="Arial" pitchFamily="34" charset="0"/>
                          <a:cs typeface="Arial" pitchFamily="34" charset="0"/>
                        </a:rPr>
                        <a:t>West Rand</a:t>
                      </a:r>
                      <a:endParaRPr lang="en-US" sz="1600" b="1" i="0" u="none" strike="noStrike" dirty="0">
                        <a:solidFill>
                          <a:srgbClr val="000000"/>
                        </a:solidFill>
                        <a:effectLst/>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600" b="1" i="0" u="none" strike="noStrike" dirty="0">
                          <a:solidFill>
                            <a:srgbClr val="000000"/>
                          </a:solidFill>
                          <a:effectLst/>
                          <a:latin typeface="Arial" pitchFamily="34" charset="0"/>
                          <a:cs typeface="Arial" pitchFamily="34" charset="0"/>
                        </a:rPr>
                        <a:t>360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600" b="1" i="0" u="none" strike="noStrike" dirty="0">
                          <a:solidFill>
                            <a:srgbClr val="000000"/>
                          </a:solidFill>
                          <a:effectLst/>
                          <a:latin typeface="Arial" pitchFamily="34" charset="0"/>
                          <a:cs typeface="Arial" pitchFamily="34" charset="0"/>
                        </a:rPr>
                        <a:t>383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600" b="1" i="0" u="none" strike="noStrike" dirty="0" smtClean="0">
                          <a:solidFill>
                            <a:srgbClr val="000000"/>
                          </a:solidFill>
                          <a:effectLst/>
                          <a:latin typeface="Arial" pitchFamily="34" charset="0"/>
                          <a:cs typeface="Arial" pitchFamily="34" charset="0"/>
                        </a:rPr>
                        <a:t>+23</a:t>
                      </a:r>
                      <a:endParaRPr lang="en-ZA" sz="1600" b="1" i="0" u="none" strike="noStrike" dirty="0">
                        <a:solidFill>
                          <a:srgbClr val="000000"/>
                        </a:solidFill>
                        <a:effectLst/>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2"/>
                  </a:ext>
                </a:extLst>
              </a:tr>
              <a:tr h="600218">
                <a:tc>
                  <a:txBody>
                    <a:bodyPr/>
                    <a:lstStyle/>
                    <a:p>
                      <a:pPr algn="l" fontAlgn="b"/>
                      <a:r>
                        <a:rPr lang="en-US" sz="1600" b="1" i="0" u="none" strike="noStrike" dirty="0" smtClean="0">
                          <a:solidFill>
                            <a:srgbClr val="000000"/>
                          </a:solidFill>
                          <a:effectLst/>
                          <a:latin typeface="Arial" pitchFamily="34" charset="0"/>
                          <a:cs typeface="Arial" pitchFamily="34" charset="0"/>
                        </a:rPr>
                        <a:t>Tshwane</a:t>
                      </a:r>
                      <a:endParaRPr lang="en-US" sz="1600" b="1" i="0" u="none" strike="noStrike" dirty="0">
                        <a:solidFill>
                          <a:srgbClr val="000000"/>
                        </a:solidFill>
                        <a:effectLst/>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600" b="1" i="0" u="none" strike="noStrike">
                          <a:solidFill>
                            <a:srgbClr val="000000"/>
                          </a:solidFill>
                          <a:effectLst/>
                          <a:latin typeface="Arial" pitchFamily="34" charset="0"/>
                          <a:cs typeface="Arial" pitchFamily="34" charset="0"/>
                        </a:rPr>
                        <a:t>624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600" b="1" i="0" u="none" strike="noStrike" dirty="0">
                          <a:solidFill>
                            <a:srgbClr val="000000"/>
                          </a:solidFill>
                          <a:effectLst/>
                          <a:latin typeface="Arial" pitchFamily="34" charset="0"/>
                          <a:cs typeface="Arial" pitchFamily="34" charset="0"/>
                        </a:rPr>
                        <a:t>816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600" b="1" i="0" u="none" strike="noStrike" dirty="0" smtClean="0">
                          <a:solidFill>
                            <a:srgbClr val="000000"/>
                          </a:solidFill>
                          <a:effectLst/>
                          <a:latin typeface="Arial" pitchFamily="34" charset="0"/>
                          <a:cs typeface="Arial" pitchFamily="34" charset="0"/>
                        </a:rPr>
                        <a:t>+192</a:t>
                      </a:r>
                      <a:endParaRPr lang="en-ZA" sz="1600" b="1" i="0" u="none" strike="noStrike" dirty="0">
                        <a:solidFill>
                          <a:srgbClr val="000000"/>
                        </a:solidFill>
                        <a:effectLst/>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3"/>
                  </a:ext>
                </a:extLst>
              </a:tr>
              <a:tr h="600218">
                <a:tc>
                  <a:txBody>
                    <a:bodyPr/>
                    <a:lstStyle/>
                    <a:p>
                      <a:pPr algn="l" fontAlgn="b"/>
                      <a:r>
                        <a:rPr lang="en-US" sz="1600" b="1" i="0" u="none" strike="noStrike" dirty="0" smtClean="0">
                          <a:solidFill>
                            <a:srgbClr val="000000"/>
                          </a:solidFill>
                          <a:effectLst/>
                          <a:latin typeface="Arial" pitchFamily="34" charset="0"/>
                          <a:cs typeface="Arial" pitchFamily="34" charset="0"/>
                        </a:rPr>
                        <a:t>Ekurhuleni</a:t>
                      </a:r>
                      <a:endParaRPr lang="en-US" sz="1600" b="1" i="0" u="none" strike="noStrike" dirty="0">
                        <a:solidFill>
                          <a:srgbClr val="000000"/>
                        </a:solidFill>
                        <a:effectLst/>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600" b="1" i="0" u="none" strike="noStrike" dirty="0" smtClean="0">
                          <a:solidFill>
                            <a:srgbClr val="000000"/>
                          </a:solidFill>
                          <a:effectLst/>
                          <a:latin typeface="Arial" pitchFamily="34" charset="0"/>
                          <a:cs typeface="Arial" pitchFamily="34" charset="0"/>
                        </a:rPr>
                        <a:t>528</a:t>
                      </a:r>
                      <a:endParaRPr lang="en-US" sz="1600" b="1" i="0" u="none" strike="noStrike" dirty="0">
                        <a:solidFill>
                          <a:srgbClr val="000000"/>
                        </a:solidFill>
                        <a:effectLst/>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600" b="1" i="0" u="none" strike="noStrike" dirty="0">
                          <a:solidFill>
                            <a:srgbClr val="000000"/>
                          </a:solidFill>
                          <a:effectLst/>
                          <a:latin typeface="Arial" pitchFamily="34" charset="0"/>
                          <a:cs typeface="Arial" pitchFamily="34" charset="0"/>
                        </a:rPr>
                        <a:t>809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600" b="1" i="0" u="none" strike="noStrike" dirty="0" smtClean="0">
                          <a:solidFill>
                            <a:srgbClr val="000000"/>
                          </a:solidFill>
                          <a:effectLst/>
                          <a:latin typeface="Arial" pitchFamily="34" charset="0"/>
                          <a:cs typeface="Arial" pitchFamily="34" charset="0"/>
                        </a:rPr>
                        <a:t>+281</a:t>
                      </a:r>
                      <a:endParaRPr lang="en-ZA" sz="1600" b="1" i="0" u="none" strike="noStrike" dirty="0">
                        <a:solidFill>
                          <a:srgbClr val="000000"/>
                        </a:solidFill>
                        <a:effectLst/>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4"/>
                  </a:ext>
                </a:extLst>
              </a:tr>
              <a:tr h="600218">
                <a:tc>
                  <a:txBody>
                    <a:bodyPr/>
                    <a:lstStyle/>
                    <a:p>
                      <a:pPr algn="l" fontAlgn="b"/>
                      <a:r>
                        <a:rPr lang="en-US" sz="1600" b="1" i="0" u="none" strike="noStrike" dirty="0" smtClean="0">
                          <a:solidFill>
                            <a:srgbClr val="000000"/>
                          </a:solidFill>
                          <a:effectLst/>
                          <a:latin typeface="Arial" pitchFamily="34" charset="0"/>
                          <a:cs typeface="Arial" pitchFamily="34" charset="0"/>
                        </a:rPr>
                        <a:t>Sedibeng</a:t>
                      </a:r>
                      <a:endParaRPr lang="en-US" sz="1600" b="1" i="0" u="none" strike="noStrike" dirty="0">
                        <a:solidFill>
                          <a:srgbClr val="000000"/>
                        </a:solidFill>
                        <a:effectLst/>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600" b="1" i="0" u="none" strike="noStrike">
                          <a:solidFill>
                            <a:srgbClr val="000000"/>
                          </a:solidFill>
                          <a:effectLst/>
                          <a:latin typeface="Arial" pitchFamily="34" charset="0"/>
                          <a:cs typeface="Arial" pitchFamily="34" charset="0"/>
                        </a:rPr>
                        <a:t>264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600" b="1" i="0" u="none" strike="noStrike" dirty="0">
                          <a:solidFill>
                            <a:srgbClr val="000000"/>
                          </a:solidFill>
                          <a:effectLst/>
                          <a:latin typeface="Arial" pitchFamily="34" charset="0"/>
                          <a:cs typeface="Arial" pitchFamily="34" charset="0"/>
                        </a:rPr>
                        <a:t>246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600" b="1" i="0" u="none" strike="noStrike" dirty="0" smtClean="0">
                          <a:solidFill>
                            <a:srgbClr val="FF0000"/>
                          </a:solidFill>
                          <a:effectLst/>
                          <a:latin typeface="Arial" pitchFamily="34" charset="0"/>
                          <a:cs typeface="Arial" pitchFamily="34" charset="0"/>
                        </a:rPr>
                        <a:t>-18</a:t>
                      </a:r>
                      <a:endParaRPr lang="en-ZA" sz="1600" b="1" i="0" u="none" strike="noStrike" dirty="0">
                        <a:solidFill>
                          <a:srgbClr val="FF0000"/>
                        </a:solidFill>
                        <a:effectLst/>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5"/>
                  </a:ext>
                </a:extLst>
              </a:tr>
              <a:tr h="591215">
                <a:tc>
                  <a:txBody>
                    <a:bodyPr/>
                    <a:lstStyle/>
                    <a:p>
                      <a:pPr algn="l" fontAlgn="t"/>
                      <a:r>
                        <a:rPr lang="en-US" sz="1600" b="1" i="0" u="none" strike="noStrike" dirty="0">
                          <a:solidFill>
                            <a:srgbClr val="000000"/>
                          </a:solidFill>
                          <a:effectLst/>
                          <a:latin typeface="Arial" pitchFamily="34" charset="0"/>
                          <a:cs typeface="Arial" pitchFamily="34" charset="0"/>
                        </a:rPr>
                        <a:t> GP </a:t>
                      </a:r>
                      <a:r>
                        <a:rPr lang="en-US" sz="1600" b="1" i="0" u="none" strike="noStrike" dirty="0" smtClean="0">
                          <a:solidFill>
                            <a:srgbClr val="000000"/>
                          </a:solidFill>
                          <a:effectLst/>
                          <a:latin typeface="Arial" pitchFamily="34" charset="0"/>
                          <a:cs typeface="Arial" pitchFamily="34" charset="0"/>
                        </a:rPr>
                        <a:t>Province</a:t>
                      </a:r>
                      <a:endParaRPr lang="en-US" sz="1600" b="1" i="0" u="none" strike="noStrike" dirty="0">
                        <a:solidFill>
                          <a:srgbClr val="000000"/>
                        </a:solidFill>
                        <a:effectLst/>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600" b="1" i="0" u="none" strike="noStrike" dirty="0">
                          <a:solidFill>
                            <a:srgbClr val="000000"/>
                          </a:solidFill>
                          <a:effectLst/>
                          <a:latin typeface="Arial" pitchFamily="34" charset="0"/>
                          <a:cs typeface="Arial" pitchFamily="34" charset="0"/>
                        </a:rPr>
                        <a:t>2448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n-ZA" sz="1600" b="1" i="0" u="none" strike="noStrike" dirty="0">
                          <a:solidFill>
                            <a:srgbClr val="000000"/>
                          </a:solidFill>
                          <a:effectLst/>
                          <a:latin typeface="Arial" pitchFamily="34" charset="0"/>
                          <a:cs typeface="Arial" pitchFamily="34" charset="0"/>
                        </a:rPr>
                        <a:t>2760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n-ZA" sz="1600" b="1" i="0" u="none" strike="noStrike" dirty="0" smtClean="0">
                          <a:solidFill>
                            <a:srgbClr val="000000"/>
                          </a:solidFill>
                          <a:effectLst/>
                          <a:latin typeface="Arial" pitchFamily="34" charset="0"/>
                          <a:cs typeface="Arial" pitchFamily="34" charset="0"/>
                        </a:rPr>
                        <a:t>+312</a:t>
                      </a:r>
                      <a:endParaRPr lang="en-ZA" sz="1600" b="1" i="0" u="none" strike="noStrike" dirty="0">
                        <a:solidFill>
                          <a:srgbClr val="000000"/>
                        </a:solidFill>
                        <a:effectLst/>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6"/>
                  </a:ext>
                </a:extLst>
              </a:tr>
            </a:tbl>
          </a:graphicData>
        </a:graphic>
      </p:graphicFrame>
      <p:sp>
        <p:nvSpPr>
          <p:cNvPr id="4" name="Slide Number Placeholder 3"/>
          <p:cNvSpPr>
            <a:spLocks noGrp="1"/>
          </p:cNvSpPr>
          <p:nvPr>
            <p:ph type="sldNum" sz="quarter" idx="12"/>
          </p:nvPr>
        </p:nvSpPr>
        <p:spPr/>
        <p:txBody>
          <a:bodyPr/>
          <a:lstStyle/>
          <a:p>
            <a:fld id="{2538E8B7-8BD9-9F48-9FB6-4E0DFEDB8449}" type="slidenum">
              <a:rPr lang="en-US" smtClean="0"/>
              <a:pPr/>
              <a:t>29</a:t>
            </a:fld>
            <a:endParaRPr lang="en-US" dirty="0"/>
          </a:p>
        </p:txBody>
      </p:sp>
    </p:spTree>
    <p:extLst>
      <p:ext uri="{BB962C8B-B14F-4D97-AF65-F5344CB8AC3E}">
        <p14:creationId xmlns:p14="http://schemas.microsoft.com/office/powerpoint/2010/main" xmlns="" val="281436648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277" y="228459"/>
            <a:ext cx="8229600" cy="533400"/>
          </a:xfrm>
        </p:spPr>
        <p:txBody>
          <a:bodyPr>
            <a:normAutofit/>
          </a:bodyPr>
          <a:lstStyle/>
          <a:p>
            <a:r>
              <a:rPr lang="en-US" sz="2000" b="1" dirty="0" smtClean="0">
                <a:solidFill>
                  <a:prstClr val="black"/>
                </a:solidFill>
                <a:latin typeface="Arial" panose="020B0604020202020204" pitchFamily="34" charset="0"/>
                <a:cs typeface="Arial" panose="020B0604020202020204" pitchFamily="34" charset="0"/>
              </a:rPr>
              <a:t>SENIOR MANAGEMENT STRUCTURE: ORGANOGRAM</a:t>
            </a:r>
            <a:endParaRPr lang="en-US" sz="2000" b="1" dirty="0">
              <a:latin typeface="Arial" panose="020B0604020202020204" pitchFamily="34" charset="0"/>
              <a:cs typeface="Arial" panose="020B0604020202020204" pitchFamily="34" charset="0"/>
            </a:endParaRPr>
          </a:p>
        </p:txBody>
      </p:sp>
      <p:graphicFrame>
        <p:nvGraphicFramePr>
          <p:cNvPr id="4" name="SmartArt Placeholder 7"/>
          <p:cNvGraphicFramePr>
            <a:graphicFrameLocks/>
          </p:cNvGraphicFramePr>
          <p:nvPr>
            <p:extLst>
              <p:ext uri="{D42A27DB-BD31-4B8C-83A1-F6EECF244321}">
                <p14:modId xmlns:p14="http://schemas.microsoft.com/office/powerpoint/2010/main" xmlns="" val="407900492"/>
              </p:ext>
            </p:extLst>
          </p:nvPr>
        </p:nvGraphicFramePr>
        <p:xfrm>
          <a:off x="138545" y="664029"/>
          <a:ext cx="8929255" cy="586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ecagon 2"/>
          <p:cNvSpPr/>
          <p:nvPr/>
        </p:nvSpPr>
        <p:spPr>
          <a:xfrm>
            <a:off x="1642534" y="5604934"/>
            <a:ext cx="516466" cy="533400"/>
          </a:xfrm>
          <a:prstGeom prst="decagon">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ZA" b="1" dirty="0" smtClean="0">
                <a:solidFill>
                  <a:prstClr val="black"/>
                </a:solidFill>
              </a:rPr>
              <a:t>41</a:t>
            </a:r>
            <a:endParaRPr lang="en-ZA" b="1" dirty="0">
              <a:solidFill>
                <a:prstClr val="black"/>
              </a:solidFill>
            </a:endParaRPr>
          </a:p>
        </p:txBody>
      </p:sp>
      <p:sp>
        <p:nvSpPr>
          <p:cNvPr id="6" name="Decagon 5"/>
          <p:cNvSpPr/>
          <p:nvPr/>
        </p:nvSpPr>
        <p:spPr>
          <a:xfrm>
            <a:off x="3420534" y="5715001"/>
            <a:ext cx="516466" cy="533400"/>
          </a:xfrm>
          <a:prstGeom prst="decagon">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ZA" b="1" dirty="0" smtClean="0">
                <a:solidFill>
                  <a:prstClr val="black"/>
                </a:solidFill>
              </a:rPr>
              <a:t>48</a:t>
            </a:r>
            <a:endParaRPr lang="en-ZA" b="1" dirty="0">
              <a:solidFill>
                <a:prstClr val="black"/>
              </a:solidFill>
            </a:endParaRPr>
          </a:p>
        </p:txBody>
      </p:sp>
      <p:sp>
        <p:nvSpPr>
          <p:cNvPr id="7" name="Decagon 6"/>
          <p:cNvSpPr/>
          <p:nvPr/>
        </p:nvSpPr>
        <p:spPr>
          <a:xfrm>
            <a:off x="5122334" y="5782735"/>
            <a:ext cx="516466" cy="533400"/>
          </a:xfrm>
          <a:prstGeom prst="decagon">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ZA" b="1" dirty="0" smtClean="0">
                <a:solidFill>
                  <a:prstClr val="black"/>
                </a:solidFill>
              </a:rPr>
              <a:t>40</a:t>
            </a:r>
            <a:endParaRPr lang="en-ZA" b="1" dirty="0">
              <a:solidFill>
                <a:prstClr val="black"/>
              </a:solidFill>
            </a:endParaRPr>
          </a:p>
        </p:txBody>
      </p:sp>
      <p:sp>
        <p:nvSpPr>
          <p:cNvPr id="8" name="Decagon 7"/>
          <p:cNvSpPr/>
          <p:nvPr/>
        </p:nvSpPr>
        <p:spPr>
          <a:xfrm>
            <a:off x="6824134" y="5668435"/>
            <a:ext cx="516466" cy="533400"/>
          </a:xfrm>
          <a:prstGeom prst="decagon">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ZA" b="1" dirty="0" smtClean="0">
                <a:solidFill>
                  <a:prstClr val="black"/>
                </a:solidFill>
              </a:rPr>
              <a:t>12</a:t>
            </a:r>
            <a:endParaRPr lang="en-ZA" b="1" dirty="0">
              <a:solidFill>
                <a:prstClr val="black"/>
              </a:solidFill>
            </a:endParaRPr>
          </a:p>
        </p:txBody>
      </p:sp>
      <p:sp>
        <p:nvSpPr>
          <p:cNvPr id="10" name="Decagon 9"/>
          <p:cNvSpPr/>
          <p:nvPr/>
        </p:nvSpPr>
        <p:spPr>
          <a:xfrm>
            <a:off x="8559801" y="5719236"/>
            <a:ext cx="516466" cy="533400"/>
          </a:xfrm>
          <a:prstGeom prst="decagon">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ZA" b="1" dirty="0" smtClean="0">
                <a:solidFill>
                  <a:prstClr val="black"/>
                </a:solidFill>
              </a:rPr>
              <a:t>7</a:t>
            </a:r>
            <a:endParaRPr lang="en-ZA" b="1" dirty="0">
              <a:solidFill>
                <a:prstClr val="black"/>
              </a:solidFill>
            </a:endParaRPr>
          </a:p>
        </p:txBody>
      </p:sp>
      <p:sp>
        <p:nvSpPr>
          <p:cNvPr id="5" name="Slide Number Placeholder 4"/>
          <p:cNvSpPr>
            <a:spLocks noGrp="1"/>
          </p:cNvSpPr>
          <p:nvPr>
            <p:ph type="sldNum" sz="quarter" idx="12"/>
          </p:nvPr>
        </p:nvSpPr>
        <p:spPr>
          <a:xfrm>
            <a:off x="7010400" y="6502854"/>
            <a:ext cx="2133600" cy="365125"/>
          </a:xfrm>
        </p:spPr>
        <p:txBody>
          <a:bodyPr/>
          <a:lstStyle/>
          <a:p>
            <a:fld id="{2538E8B7-8BD9-9F48-9FB6-4E0DFEDB8449}" type="slidenum">
              <a:rPr lang="en-US" b="1">
                <a:solidFill>
                  <a:prstClr val="black"/>
                </a:solidFill>
              </a:rPr>
              <a:pPr/>
              <a:t>3</a:t>
            </a:fld>
            <a:endParaRPr lang="en-US" b="1" dirty="0">
              <a:solidFill>
                <a:prstClr val="black"/>
              </a:solidFill>
            </a:endParaRPr>
          </a:p>
        </p:txBody>
      </p:sp>
    </p:spTree>
    <p:extLst>
      <p:ext uri="{BB962C8B-B14F-4D97-AF65-F5344CB8AC3E}">
        <p14:creationId xmlns:p14="http://schemas.microsoft.com/office/powerpoint/2010/main" xmlns="" val="5576435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Direct </a:t>
            </a:r>
            <a:r>
              <a:rPr lang="en-US" dirty="0" smtClean="0">
                <a:solidFill>
                  <a:srgbClr val="000000"/>
                </a:solidFill>
              </a:rPr>
              <a:t>Deportation</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99378291"/>
              </p:ext>
            </p:extLst>
          </p:nvPr>
        </p:nvGraphicFramePr>
        <p:xfrm>
          <a:off x="254001" y="1231106"/>
          <a:ext cx="8661398" cy="4547396"/>
        </p:xfrm>
        <a:graphic>
          <a:graphicData uri="http://schemas.openxmlformats.org/drawingml/2006/table">
            <a:tbl>
              <a:tblPr/>
              <a:tblGrid>
                <a:gridCol w="3528720">
                  <a:extLst>
                    <a:ext uri="{9D8B030D-6E8A-4147-A177-3AD203B41FA5}">
                      <a16:colId xmlns:a16="http://schemas.microsoft.com/office/drawing/2014/main" xmlns="" val="20000"/>
                    </a:ext>
                  </a:extLst>
                </a:gridCol>
                <a:gridCol w="2566339">
                  <a:extLst>
                    <a:ext uri="{9D8B030D-6E8A-4147-A177-3AD203B41FA5}">
                      <a16:colId xmlns:a16="http://schemas.microsoft.com/office/drawing/2014/main" xmlns="" val="20001"/>
                    </a:ext>
                  </a:extLst>
                </a:gridCol>
                <a:gridCol w="2566339">
                  <a:extLst>
                    <a:ext uri="{9D8B030D-6E8A-4147-A177-3AD203B41FA5}">
                      <a16:colId xmlns:a16="http://schemas.microsoft.com/office/drawing/2014/main" xmlns="" val="20002"/>
                    </a:ext>
                  </a:extLst>
                </a:gridCol>
              </a:tblGrid>
              <a:tr h="788958">
                <a:tc>
                  <a:txBody>
                    <a:bodyPr/>
                    <a:lstStyle/>
                    <a:p>
                      <a:pPr algn="ctr" fontAlgn="b"/>
                      <a:r>
                        <a:rPr lang="en-US" sz="1600" b="1" i="0" u="none" strike="noStrike" dirty="0">
                          <a:solidFill>
                            <a:srgbClr val="000000"/>
                          </a:solidFill>
                          <a:effectLst/>
                          <a:latin typeface="Arial" pitchFamily="34" charset="0"/>
                          <a:cs typeface="Arial" pitchFamily="34" charset="0"/>
                        </a:rPr>
                        <a:t>Regions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600" b="1" i="0" u="none" strike="noStrike" dirty="0" smtClean="0">
                          <a:solidFill>
                            <a:srgbClr val="000000"/>
                          </a:solidFill>
                          <a:effectLst/>
                          <a:latin typeface="Arial" pitchFamily="34" charset="0"/>
                          <a:cs typeface="Arial" pitchFamily="34" charset="0"/>
                        </a:rPr>
                        <a:t>Target 2018/2019</a:t>
                      </a:r>
                      <a:endParaRPr lang="en-US" sz="1600" b="1" i="0" u="none" strike="noStrike" dirty="0">
                        <a:solidFill>
                          <a:srgbClr val="000000"/>
                        </a:solidFill>
                        <a:effectLst/>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600" b="1" i="0" u="none" strike="noStrike" dirty="0" smtClean="0">
                          <a:solidFill>
                            <a:srgbClr val="000000"/>
                          </a:solidFill>
                          <a:effectLst/>
                          <a:latin typeface="Arial" pitchFamily="34" charset="0"/>
                          <a:cs typeface="Arial" pitchFamily="34" charset="0"/>
                        </a:rPr>
                        <a:t>Performanc</a:t>
                      </a:r>
                      <a:r>
                        <a:rPr lang="en-US" sz="1600" b="1" i="0" u="none" strike="noStrike" baseline="0" dirty="0" smtClean="0">
                          <a:solidFill>
                            <a:srgbClr val="000000"/>
                          </a:solidFill>
                          <a:effectLst/>
                          <a:latin typeface="Arial" pitchFamily="34" charset="0"/>
                          <a:cs typeface="Arial" pitchFamily="34" charset="0"/>
                        </a:rPr>
                        <a:t>e 2018/2019</a:t>
                      </a:r>
                      <a:endParaRPr lang="en-US" sz="1600" b="1" i="0" u="none" strike="noStrike" dirty="0">
                        <a:solidFill>
                          <a:srgbClr val="000000"/>
                        </a:solidFill>
                        <a:effectLst/>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0"/>
                  </a:ext>
                </a:extLst>
              </a:tr>
              <a:tr h="788958">
                <a:tc>
                  <a:txBody>
                    <a:bodyPr/>
                    <a:lstStyle/>
                    <a:p>
                      <a:pPr algn="l" fontAlgn="b"/>
                      <a:r>
                        <a:rPr lang="en-US" sz="1600" b="1" i="0" u="none" strike="noStrike" dirty="0" smtClean="0">
                          <a:solidFill>
                            <a:srgbClr val="000000"/>
                          </a:solidFill>
                          <a:effectLst/>
                          <a:latin typeface="Arial" pitchFamily="34" charset="0"/>
                          <a:cs typeface="Arial" pitchFamily="34" charset="0"/>
                        </a:rPr>
                        <a:t>Johannesburg</a:t>
                      </a:r>
                      <a:endParaRPr lang="en-US" sz="1600" b="1" i="0" u="none" strike="noStrike" dirty="0">
                        <a:solidFill>
                          <a:srgbClr val="000000"/>
                        </a:solidFill>
                        <a:effectLst/>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600" b="1" i="0" u="none" strike="noStrike" dirty="0">
                          <a:solidFill>
                            <a:srgbClr val="000000"/>
                          </a:solidFill>
                          <a:effectLst/>
                          <a:latin typeface="Arial" pitchFamily="34" charset="0"/>
                          <a:cs typeface="Arial"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457200" rtl="0" eaLnBrk="1" fontAlgn="ctr" latinLnBrk="0" hangingPunct="1"/>
                      <a:r>
                        <a:rPr lang="en-US" sz="1600" b="1" i="0" u="none" strike="noStrike" kern="1200" dirty="0" smtClean="0">
                          <a:solidFill>
                            <a:srgbClr val="000000"/>
                          </a:solidFill>
                          <a:effectLst/>
                          <a:latin typeface="Arial" pitchFamily="34" charset="0"/>
                          <a:ea typeface="+mn-ea"/>
                          <a:cs typeface="Arial" pitchFamily="34" charset="0"/>
                        </a:rPr>
                        <a:t>31</a:t>
                      </a:r>
                      <a:endParaRPr lang="en-US" sz="1600" b="1" i="0" u="none" strike="noStrike" kern="1200" dirty="0">
                        <a:solidFill>
                          <a:srgbClr val="000000"/>
                        </a:solidFill>
                        <a:effectLst/>
                        <a:latin typeface="Arial" pitchFamily="34" charset="0"/>
                        <a:ea typeface="+mn-ea"/>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1"/>
                  </a:ext>
                </a:extLst>
              </a:tr>
              <a:tr h="593896">
                <a:tc>
                  <a:txBody>
                    <a:bodyPr/>
                    <a:lstStyle/>
                    <a:p>
                      <a:pPr algn="l" fontAlgn="b"/>
                      <a:r>
                        <a:rPr lang="en-US" sz="1600" b="1" i="0" u="none" strike="noStrike" dirty="0" smtClean="0">
                          <a:solidFill>
                            <a:srgbClr val="000000"/>
                          </a:solidFill>
                          <a:effectLst/>
                          <a:latin typeface="Arial" pitchFamily="34" charset="0"/>
                          <a:cs typeface="Arial" pitchFamily="34" charset="0"/>
                        </a:rPr>
                        <a:t>West Rand</a:t>
                      </a:r>
                      <a:endParaRPr lang="en-US" sz="1600" b="1" i="0" u="none" strike="noStrike" dirty="0">
                        <a:solidFill>
                          <a:srgbClr val="000000"/>
                        </a:solidFill>
                        <a:effectLst/>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600" b="1" i="0" u="none" strike="noStrike" dirty="0">
                          <a:solidFill>
                            <a:srgbClr val="000000"/>
                          </a:solidFill>
                          <a:effectLst/>
                          <a:latin typeface="Arial" pitchFamily="34" charset="0"/>
                          <a:cs typeface="Arial"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457200" rtl="0" eaLnBrk="1" fontAlgn="ctr" latinLnBrk="0" hangingPunct="1"/>
                      <a:r>
                        <a:rPr lang="en-US" sz="1600" b="1" i="0" u="none" strike="noStrike" kern="1200" dirty="0" smtClean="0">
                          <a:solidFill>
                            <a:srgbClr val="000000"/>
                          </a:solidFill>
                          <a:effectLst/>
                          <a:latin typeface="Arial" pitchFamily="34" charset="0"/>
                          <a:ea typeface="+mn-ea"/>
                          <a:cs typeface="Arial" pitchFamily="34" charset="0"/>
                        </a:rPr>
                        <a:t>5</a:t>
                      </a:r>
                      <a:endParaRPr lang="en-US" sz="1600" b="1" i="0" u="none" strike="noStrike" kern="1200" dirty="0">
                        <a:solidFill>
                          <a:srgbClr val="000000"/>
                        </a:solidFill>
                        <a:effectLst/>
                        <a:latin typeface="Arial" pitchFamily="34" charset="0"/>
                        <a:ea typeface="+mn-ea"/>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2"/>
                  </a:ext>
                </a:extLst>
              </a:tr>
              <a:tr h="593896">
                <a:tc>
                  <a:txBody>
                    <a:bodyPr/>
                    <a:lstStyle/>
                    <a:p>
                      <a:pPr algn="l" fontAlgn="b"/>
                      <a:r>
                        <a:rPr lang="en-US" sz="1600" b="1" i="0" u="none" strike="noStrike" dirty="0" smtClean="0">
                          <a:solidFill>
                            <a:srgbClr val="000000"/>
                          </a:solidFill>
                          <a:effectLst/>
                          <a:latin typeface="Arial" pitchFamily="34" charset="0"/>
                          <a:cs typeface="Arial" pitchFamily="34" charset="0"/>
                        </a:rPr>
                        <a:t>Tshwane</a:t>
                      </a:r>
                      <a:endParaRPr lang="en-US" sz="1600" b="1" i="0" u="none" strike="noStrike" dirty="0">
                        <a:solidFill>
                          <a:srgbClr val="000000"/>
                        </a:solidFill>
                        <a:effectLst/>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600" b="1" i="0" u="none" strike="noStrike" dirty="0">
                          <a:solidFill>
                            <a:srgbClr val="000000"/>
                          </a:solidFill>
                          <a:effectLst/>
                          <a:latin typeface="Arial" pitchFamily="34" charset="0"/>
                          <a:cs typeface="Arial"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457200" rtl="0" eaLnBrk="1" fontAlgn="ctr" latinLnBrk="0" hangingPunct="1"/>
                      <a:r>
                        <a:rPr lang="en-US" sz="1600" b="1" i="0" u="none" strike="noStrike" kern="1200" dirty="0" smtClean="0">
                          <a:solidFill>
                            <a:srgbClr val="000000"/>
                          </a:solidFill>
                          <a:effectLst/>
                          <a:latin typeface="Arial" pitchFamily="34" charset="0"/>
                          <a:ea typeface="+mn-ea"/>
                          <a:cs typeface="Arial" pitchFamily="34" charset="0"/>
                        </a:rPr>
                        <a:t>27</a:t>
                      </a:r>
                      <a:endParaRPr lang="en-US" sz="1600" b="1" i="0" u="none" strike="noStrike" kern="1200" dirty="0">
                        <a:solidFill>
                          <a:srgbClr val="000000"/>
                        </a:solidFill>
                        <a:effectLst/>
                        <a:latin typeface="Arial" pitchFamily="34" charset="0"/>
                        <a:ea typeface="+mn-ea"/>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3"/>
                  </a:ext>
                </a:extLst>
              </a:tr>
              <a:tr h="593896">
                <a:tc>
                  <a:txBody>
                    <a:bodyPr/>
                    <a:lstStyle/>
                    <a:p>
                      <a:pPr algn="l" fontAlgn="b"/>
                      <a:r>
                        <a:rPr lang="en-US" sz="1600" b="1" i="0" u="none" strike="noStrike" dirty="0" smtClean="0">
                          <a:solidFill>
                            <a:srgbClr val="000000"/>
                          </a:solidFill>
                          <a:effectLst/>
                          <a:latin typeface="Arial" pitchFamily="34" charset="0"/>
                          <a:cs typeface="Arial" pitchFamily="34" charset="0"/>
                        </a:rPr>
                        <a:t>Ekurhuleni</a:t>
                      </a:r>
                      <a:endParaRPr lang="en-US" sz="1600" b="1" i="0" u="none" strike="noStrike" dirty="0">
                        <a:solidFill>
                          <a:srgbClr val="000000"/>
                        </a:solidFill>
                        <a:effectLst/>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600" b="1" i="0" u="none" strike="noStrike" dirty="0">
                          <a:solidFill>
                            <a:srgbClr val="000000"/>
                          </a:solidFill>
                          <a:effectLst/>
                          <a:latin typeface="Arial" pitchFamily="34" charset="0"/>
                          <a:cs typeface="Arial"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457200" rtl="0" eaLnBrk="1" fontAlgn="ctr" latinLnBrk="0" hangingPunct="1"/>
                      <a:r>
                        <a:rPr lang="en-US" sz="1600" b="1" i="0" u="none" strike="noStrike" kern="1200" dirty="0" smtClean="0">
                          <a:solidFill>
                            <a:srgbClr val="000000"/>
                          </a:solidFill>
                          <a:effectLst/>
                          <a:latin typeface="Arial" pitchFamily="34" charset="0"/>
                          <a:ea typeface="+mn-ea"/>
                          <a:cs typeface="Arial" pitchFamily="34" charset="0"/>
                        </a:rPr>
                        <a:t>13</a:t>
                      </a:r>
                      <a:endParaRPr lang="en-US" sz="1600" b="1" i="0" u="none" strike="noStrike" kern="1200" dirty="0">
                        <a:solidFill>
                          <a:srgbClr val="000000"/>
                        </a:solidFill>
                        <a:effectLst/>
                        <a:latin typeface="Arial" pitchFamily="34" charset="0"/>
                        <a:ea typeface="+mn-ea"/>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4"/>
                  </a:ext>
                </a:extLst>
              </a:tr>
              <a:tr h="593896">
                <a:tc>
                  <a:txBody>
                    <a:bodyPr/>
                    <a:lstStyle/>
                    <a:p>
                      <a:pPr algn="l" fontAlgn="b"/>
                      <a:r>
                        <a:rPr lang="en-US" sz="1600" b="1" i="0" u="none" strike="noStrike" dirty="0" smtClean="0">
                          <a:solidFill>
                            <a:srgbClr val="000000"/>
                          </a:solidFill>
                          <a:effectLst/>
                          <a:latin typeface="Arial" pitchFamily="34" charset="0"/>
                          <a:cs typeface="Arial" pitchFamily="34" charset="0"/>
                        </a:rPr>
                        <a:t>Sedibeng</a:t>
                      </a:r>
                      <a:endParaRPr lang="en-US" sz="1600" b="1" i="0" u="none" strike="noStrike" dirty="0">
                        <a:solidFill>
                          <a:srgbClr val="000000"/>
                        </a:solidFill>
                        <a:effectLst/>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600" b="1" i="0" u="none" strike="noStrike" dirty="0">
                          <a:solidFill>
                            <a:srgbClr val="000000"/>
                          </a:solidFill>
                          <a:effectLst/>
                          <a:latin typeface="Arial" pitchFamily="34" charset="0"/>
                          <a:cs typeface="Arial"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457200" rtl="0" eaLnBrk="1" fontAlgn="ctr" latinLnBrk="0" hangingPunct="1"/>
                      <a:r>
                        <a:rPr lang="en-US" sz="1600" b="1" i="0" u="none" strike="noStrike" kern="1200" dirty="0" smtClean="0">
                          <a:solidFill>
                            <a:srgbClr val="000000"/>
                          </a:solidFill>
                          <a:effectLst/>
                          <a:latin typeface="Arial" pitchFamily="34" charset="0"/>
                          <a:ea typeface="+mn-ea"/>
                          <a:cs typeface="Arial" pitchFamily="34" charset="0"/>
                        </a:rPr>
                        <a:t>19</a:t>
                      </a:r>
                      <a:endParaRPr lang="en-US" sz="1600" b="1" i="0" u="none" strike="noStrike" kern="1200" dirty="0">
                        <a:solidFill>
                          <a:srgbClr val="000000"/>
                        </a:solidFill>
                        <a:effectLst/>
                        <a:latin typeface="Arial" pitchFamily="34" charset="0"/>
                        <a:ea typeface="+mn-ea"/>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5"/>
                  </a:ext>
                </a:extLst>
              </a:tr>
              <a:tr h="593896">
                <a:tc>
                  <a:txBody>
                    <a:bodyPr/>
                    <a:lstStyle/>
                    <a:p>
                      <a:pPr algn="l" fontAlgn="t"/>
                      <a:r>
                        <a:rPr lang="en-US" sz="1600" b="1" i="0" u="none" strike="noStrike" dirty="0">
                          <a:solidFill>
                            <a:srgbClr val="000000"/>
                          </a:solidFill>
                          <a:effectLst/>
                          <a:latin typeface="Arial" pitchFamily="34" charset="0"/>
                          <a:cs typeface="Arial" pitchFamily="34" charset="0"/>
                        </a:rPr>
                        <a:t> GP </a:t>
                      </a:r>
                      <a:r>
                        <a:rPr lang="en-US" sz="1600" b="1" i="0" u="none" strike="noStrike" dirty="0" smtClean="0">
                          <a:solidFill>
                            <a:srgbClr val="000000"/>
                          </a:solidFill>
                          <a:effectLst/>
                          <a:latin typeface="Arial" pitchFamily="34" charset="0"/>
                          <a:cs typeface="Arial" pitchFamily="34" charset="0"/>
                        </a:rPr>
                        <a:t>Province</a:t>
                      </a:r>
                      <a:endParaRPr lang="en-US" sz="1600" b="1" i="0" u="none" strike="noStrike" dirty="0">
                        <a:solidFill>
                          <a:srgbClr val="000000"/>
                        </a:solidFill>
                        <a:effectLst/>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00"/>
                    </a:solidFill>
                  </a:tcPr>
                </a:tc>
                <a:tc>
                  <a:txBody>
                    <a:bodyPr/>
                    <a:lstStyle/>
                    <a:p>
                      <a:pPr algn="ctr" fontAlgn="ctr"/>
                      <a:r>
                        <a:rPr lang="en-US" sz="1600" b="1" i="0" u="none" strike="noStrike" dirty="0">
                          <a:solidFill>
                            <a:srgbClr val="000000"/>
                          </a:solidFill>
                          <a:effectLst/>
                          <a:latin typeface="Arial" pitchFamily="34" charset="0"/>
                          <a:cs typeface="Arial"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L="0" algn="ctr" defTabSz="457200" rtl="0" eaLnBrk="1" fontAlgn="ctr" latinLnBrk="0" hangingPunct="1"/>
                      <a:r>
                        <a:rPr lang="en-US" sz="1600" b="1" i="0" u="none" strike="noStrike" kern="1200" dirty="0" smtClean="0">
                          <a:solidFill>
                            <a:srgbClr val="000000"/>
                          </a:solidFill>
                          <a:effectLst/>
                          <a:latin typeface="Arial" pitchFamily="34" charset="0"/>
                          <a:ea typeface="+mn-ea"/>
                          <a:cs typeface="Arial" pitchFamily="34" charset="0"/>
                        </a:rPr>
                        <a:t>95</a:t>
                      </a:r>
                      <a:endParaRPr lang="en-US" sz="1600" b="1" i="0" u="none" strike="noStrike" kern="1200" dirty="0">
                        <a:solidFill>
                          <a:srgbClr val="000000"/>
                        </a:solidFill>
                        <a:effectLst/>
                        <a:latin typeface="Arial" pitchFamily="34" charset="0"/>
                        <a:ea typeface="+mn-ea"/>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6"/>
                  </a:ext>
                </a:extLst>
              </a:tr>
            </a:tbl>
          </a:graphicData>
        </a:graphic>
      </p:graphicFrame>
      <p:sp>
        <p:nvSpPr>
          <p:cNvPr id="4" name="Slide Number Placeholder 3"/>
          <p:cNvSpPr>
            <a:spLocks noGrp="1"/>
          </p:cNvSpPr>
          <p:nvPr>
            <p:ph type="sldNum" sz="quarter" idx="12"/>
          </p:nvPr>
        </p:nvSpPr>
        <p:spPr/>
        <p:txBody>
          <a:bodyPr/>
          <a:lstStyle/>
          <a:p>
            <a:fld id="{2538E8B7-8BD9-9F48-9FB6-4E0DFEDB8449}" type="slidenum">
              <a:rPr lang="en-US" smtClean="0"/>
              <a:pPr/>
              <a:t>30</a:t>
            </a:fld>
            <a:endParaRPr lang="en-US" dirty="0"/>
          </a:p>
        </p:txBody>
      </p:sp>
    </p:spTree>
    <p:extLst>
      <p:ext uri="{BB962C8B-B14F-4D97-AF65-F5344CB8AC3E}">
        <p14:creationId xmlns:p14="http://schemas.microsoft.com/office/powerpoint/2010/main" xmlns="" val="336920845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Transfers to </a:t>
            </a:r>
            <a:r>
              <a:rPr lang="en-US" dirty="0" smtClean="0">
                <a:solidFill>
                  <a:srgbClr val="000000"/>
                </a:solidFill>
              </a:rPr>
              <a:t>Lindela</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675428378"/>
              </p:ext>
            </p:extLst>
          </p:nvPr>
        </p:nvGraphicFramePr>
        <p:xfrm>
          <a:off x="254000" y="1231106"/>
          <a:ext cx="8699501" cy="4534695"/>
        </p:xfrm>
        <a:graphic>
          <a:graphicData uri="http://schemas.openxmlformats.org/drawingml/2006/table">
            <a:tbl>
              <a:tblPr/>
              <a:tblGrid>
                <a:gridCol w="3544241">
                  <a:extLst>
                    <a:ext uri="{9D8B030D-6E8A-4147-A177-3AD203B41FA5}">
                      <a16:colId xmlns:a16="http://schemas.microsoft.com/office/drawing/2014/main" xmlns="" val="20000"/>
                    </a:ext>
                  </a:extLst>
                </a:gridCol>
                <a:gridCol w="2577630">
                  <a:extLst>
                    <a:ext uri="{9D8B030D-6E8A-4147-A177-3AD203B41FA5}">
                      <a16:colId xmlns:a16="http://schemas.microsoft.com/office/drawing/2014/main" xmlns="" val="20001"/>
                    </a:ext>
                  </a:extLst>
                </a:gridCol>
                <a:gridCol w="2577630">
                  <a:extLst>
                    <a:ext uri="{9D8B030D-6E8A-4147-A177-3AD203B41FA5}">
                      <a16:colId xmlns:a16="http://schemas.microsoft.com/office/drawing/2014/main" xmlns="" val="20002"/>
                    </a:ext>
                  </a:extLst>
                </a:gridCol>
              </a:tblGrid>
              <a:tr h="786755">
                <a:tc>
                  <a:txBody>
                    <a:bodyPr/>
                    <a:lstStyle/>
                    <a:p>
                      <a:pPr algn="ctr" fontAlgn="b"/>
                      <a:r>
                        <a:rPr lang="en-US" sz="1600" b="1" i="0" u="none" strike="noStrike" dirty="0">
                          <a:solidFill>
                            <a:srgbClr val="000000"/>
                          </a:solidFill>
                          <a:effectLst/>
                          <a:latin typeface="Arial" pitchFamily="34" charset="0"/>
                          <a:cs typeface="Arial" pitchFamily="34" charset="0"/>
                        </a:rPr>
                        <a:t>Regions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600" b="1" i="0" u="none" strike="noStrike" dirty="0" smtClean="0">
                          <a:solidFill>
                            <a:srgbClr val="000000"/>
                          </a:solidFill>
                          <a:effectLst/>
                          <a:latin typeface="Arial" pitchFamily="34" charset="0"/>
                          <a:cs typeface="Arial" pitchFamily="34" charset="0"/>
                        </a:rPr>
                        <a:t> 2018 to 2019  </a:t>
                      </a:r>
                    </a:p>
                    <a:p>
                      <a:pPr algn="ctr" fontAlgn="b"/>
                      <a:r>
                        <a:rPr lang="en-US" sz="1600" b="1" i="0" u="none" strike="noStrike" dirty="0" smtClean="0">
                          <a:solidFill>
                            <a:srgbClr val="000000"/>
                          </a:solidFill>
                          <a:effectLst/>
                          <a:latin typeface="Arial" pitchFamily="34" charset="0"/>
                          <a:cs typeface="Arial" pitchFamily="34" charset="0"/>
                        </a:rPr>
                        <a:t>Target</a:t>
                      </a:r>
                      <a:endParaRPr lang="en-US" sz="1600" b="1" i="0" u="none" strike="noStrike" dirty="0">
                        <a:solidFill>
                          <a:srgbClr val="000000"/>
                        </a:solidFill>
                        <a:effectLst/>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600" b="1" i="0" u="none" strike="noStrike" dirty="0" smtClean="0">
                          <a:solidFill>
                            <a:srgbClr val="000000"/>
                          </a:solidFill>
                          <a:effectLst/>
                          <a:latin typeface="Arial" pitchFamily="34" charset="0"/>
                          <a:cs typeface="Arial" pitchFamily="34" charset="0"/>
                        </a:rPr>
                        <a:t>2018 to</a:t>
                      </a:r>
                      <a:r>
                        <a:rPr lang="en-US" sz="1600" b="1" i="0" u="none" strike="noStrike" baseline="0" dirty="0" smtClean="0">
                          <a:solidFill>
                            <a:srgbClr val="000000"/>
                          </a:solidFill>
                          <a:effectLst/>
                          <a:latin typeface="Arial" pitchFamily="34" charset="0"/>
                          <a:cs typeface="Arial" pitchFamily="34" charset="0"/>
                        </a:rPr>
                        <a:t>  2019 </a:t>
                      </a:r>
                      <a:r>
                        <a:rPr lang="en-US" sz="1600" b="1" i="0" u="none" strike="noStrike" dirty="0" smtClean="0">
                          <a:solidFill>
                            <a:srgbClr val="000000"/>
                          </a:solidFill>
                          <a:effectLst/>
                          <a:latin typeface="Arial" pitchFamily="34" charset="0"/>
                          <a:cs typeface="Arial" pitchFamily="34" charset="0"/>
                        </a:rPr>
                        <a:t>Performance</a:t>
                      </a:r>
                      <a:endParaRPr lang="en-US" sz="1600" b="1" i="0" u="none" strike="noStrike" dirty="0">
                        <a:solidFill>
                          <a:srgbClr val="000000"/>
                        </a:solidFill>
                        <a:effectLst/>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0"/>
                  </a:ext>
                </a:extLst>
              </a:tr>
              <a:tr h="786755">
                <a:tc>
                  <a:txBody>
                    <a:bodyPr/>
                    <a:lstStyle/>
                    <a:p>
                      <a:pPr algn="l" fontAlgn="b"/>
                      <a:r>
                        <a:rPr lang="en-US" sz="1600" b="1" i="0" u="none" strike="noStrike" dirty="0" smtClean="0">
                          <a:solidFill>
                            <a:srgbClr val="000000"/>
                          </a:solidFill>
                          <a:effectLst/>
                          <a:latin typeface="Arial" pitchFamily="34" charset="0"/>
                          <a:cs typeface="Arial" pitchFamily="34" charset="0"/>
                        </a:rPr>
                        <a:t>Johannesburg</a:t>
                      </a:r>
                      <a:endParaRPr lang="en-US" sz="1600" b="1" i="0" u="none" strike="noStrike" dirty="0">
                        <a:solidFill>
                          <a:srgbClr val="000000"/>
                        </a:solidFill>
                        <a:effectLst/>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600" b="1" i="0" u="none" strike="noStrike" dirty="0">
                          <a:solidFill>
                            <a:srgbClr val="000000"/>
                          </a:solidFill>
                          <a:effectLst/>
                          <a:latin typeface="Arial" pitchFamily="34" charset="0"/>
                          <a:cs typeface="Arial"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457200" rtl="0" eaLnBrk="1" fontAlgn="ctr" latinLnBrk="0" hangingPunct="1"/>
                      <a:r>
                        <a:rPr lang="en-US" sz="1600" b="1" kern="1200" dirty="0" smtClean="0">
                          <a:solidFill>
                            <a:schemeClr val="tx1"/>
                          </a:solidFill>
                          <a:latin typeface="Arial" pitchFamily="34" charset="0"/>
                          <a:ea typeface="+mn-ea"/>
                          <a:cs typeface="Arial" pitchFamily="34" charset="0"/>
                        </a:rPr>
                        <a:t>1768</a:t>
                      </a:r>
                      <a:endParaRPr lang="en-US" sz="1600" b="1" kern="1200" dirty="0">
                        <a:solidFill>
                          <a:schemeClr val="tx1"/>
                        </a:solidFill>
                        <a:latin typeface="Arial" pitchFamily="34" charset="0"/>
                        <a:ea typeface="+mn-ea"/>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1"/>
                  </a:ext>
                </a:extLst>
              </a:tr>
              <a:tr h="592237">
                <a:tc>
                  <a:txBody>
                    <a:bodyPr/>
                    <a:lstStyle/>
                    <a:p>
                      <a:pPr algn="l" fontAlgn="b"/>
                      <a:r>
                        <a:rPr lang="en-US" sz="1600" b="1" i="0" u="none" strike="noStrike" dirty="0" smtClean="0">
                          <a:solidFill>
                            <a:srgbClr val="000000"/>
                          </a:solidFill>
                          <a:effectLst/>
                          <a:latin typeface="Arial" pitchFamily="34" charset="0"/>
                          <a:cs typeface="Arial" pitchFamily="34" charset="0"/>
                        </a:rPr>
                        <a:t>West Rand</a:t>
                      </a:r>
                      <a:endParaRPr lang="en-US" sz="1600" b="1" i="0" u="none" strike="noStrike" dirty="0">
                        <a:solidFill>
                          <a:srgbClr val="000000"/>
                        </a:solidFill>
                        <a:effectLst/>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600" b="1" i="0" u="none" strike="noStrike" dirty="0">
                          <a:solidFill>
                            <a:srgbClr val="000000"/>
                          </a:solidFill>
                          <a:effectLst/>
                          <a:latin typeface="Arial" pitchFamily="34" charset="0"/>
                          <a:cs typeface="Arial"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457200" rtl="0" eaLnBrk="1" fontAlgn="ctr" latinLnBrk="0" hangingPunct="1"/>
                      <a:r>
                        <a:rPr lang="en-US" sz="1600" b="1" kern="1200" dirty="0" smtClean="0">
                          <a:solidFill>
                            <a:schemeClr val="tx1"/>
                          </a:solidFill>
                          <a:latin typeface="Arial" pitchFamily="34" charset="0"/>
                          <a:ea typeface="+mn-ea"/>
                          <a:cs typeface="Arial" pitchFamily="34" charset="0"/>
                        </a:rPr>
                        <a:t>3749</a:t>
                      </a:r>
                      <a:endParaRPr lang="en-US" sz="1600" b="1" kern="1200" dirty="0">
                        <a:solidFill>
                          <a:schemeClr val="tx1"/>
                        </a:solidFill>
                        <a:latin typeface="Arial" pitchFamily="34" charset="0"/>
                        <a:ea typeface="+mn-ea"/>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2"/>
                  </a:ext>
                </a:extLst>
              </a:tr>
              <a:tr h="592237">
                <a:tc>
                  <a:txBody>
                    <a:bodyPr/>
                    <a:lstStyle/>
                    <a:p>
                      <a:pPr algn="l" fontAlgn="b"/>
                      <a:r>
                        <a:rPr lang="en-US" sz="1600" b="1" i="0" u="none" strike="noStrike" dirty="0" smtClean="0">
                          <a:solidFill>
                            <a:srgbClr val="000000"/>
                          </a:solidFill>
                          <a:effectLst/>
                          <a:latin typeface="Arial" pitchFamily="34" charset="0"/>
                          <a:cs typeface="Arial" pitchFamily="34" charset="0"/>
                        </a:rPr>
                        <a:t>Tshwane</a:t>
                      </a:r>
                      <a:endParaRPr lang="en-US" sz="1600" b="1" i="0" u="none" strike="noStrike" dirty="0">
                        <a:solidFill>
                          <a:srgbClr val="000000"/>
                        </a:solidFill>
                        <a:effectLst/>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600" b="1" i="0" u="none" strike="noStrike" dirty="0">
                          <a:solidFill>
                            <a:srgbClr val="000000"/>
                          </a:solidFill>
                          <a:effectLst/>
                          <a:latin typeface="Arial" pitchFamily="34" charset="0"/>
                          <a:cs typeface="Arial"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457200" rtl="0" eaLnBrk="1" fontAlgn="ctr" latinLnBrk="0" hangingPunct="1"/>
                      <a:r>
                        <a:rPr lang="en-US" sz="1600" b="1" kern="1200" dirty="0" smtClean="0">
                          <a:solidFill>
                            <a:schemeClr val="tx1"/>
                          </a:solidFill>
                          <a:latin typeface="Arial" pitchFamily="34" charset="0"/>
                          <a:ea typeface="+mn-ea"/>
                          <a:cs typeface="Arial" pitchFamily="34" charset="0"/>
                        </a:rPr>
                        <a:t>1380</a:t>
                      </a:r>
                      <a:endParaRPr lang="en-US" sz="1600" b="1" kern="1200" dirty="0">
                        <a:solidFill>
                          <a:schemeClr val="tx1"/>
                        </a:solidFill>
                        <a:latin typeface="Arial" pitchFamily="34" charset="0"/>
                        <a:ea typeface="+mn-ea"/>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3"/>
                  </a:ext>
                </a:extLst>
              </a:tr>
              <a:tr h="592237">
                <a:tc>
                  <a:txBody>
                    <a:bodyPr/>
                    <a:lstStyle/>
                    <a:p>
                      <a:pPr algn="l" fontAlgn="b"/>
                      <a:r>
                        <a:rPr lang="en-US" sz="1600" b="1" i="0" u="none" strike="noStrike" dirty="0" smtClean="0">
                          <a:solidFill>
                            <a:srgbClr val="000000"/>
                          </a:solidFill>
                          <a:effectLst/>
                          <a:latin typeface="Arial" pitchFamily="34" charset="0"/>
                          <a:cs typeface="Arial" pitchFamily="34" charset="0"/>
                        </a:rPr>
                        <a:t>Ekurhuleni</a:t>
                      </a:r>
                      <a:endParaRPr lang="en-US" sz="1600" b="1" i="0" u="none" strike="noStrike" dirty="0">
                        <a:solidFill>
                          <a:srgbClr val="000000"/>
                        </a:solidFill>
                        <a:effectLst/>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600" b="1" i="0" u="none" strike="noStrike" dirty="0">
                          <a:solidFill>
                            <a:srgbClr val="000000"/>
                          </a:solidFill>
                          <a:effectLst/>
                          <a:latin typeface="Arial" pitchFamily="34" charset="0"/>
                          <a:cs typeface="Arial"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457200" rtl="0" eaLnBrk="1" fontAlgn="ctr" latinLnBrk="0" hangingPunct="1"/>
                      <a:r>
                        <a:rPr lang="en-US" sz="1600" b="1" kern="1200" dirty="0" smtClean="0">
                          <a:solidFill>
                            <a:schemeClr val="tx1"/>
                          </a:solidFill>
                          <a:latin typeface="Arial" pitchFamily="34" charset="0"/>
                          <a:ea typeface="+mn-ea"/>
                          <a:cs typeface="Arial" pitchFamily="34" charset="0"/>
                        </a:rPr>
                        <a:t>903</a:t>
                      </a:r>
                      <a:endParaRPr lang="en-US" sz="1600" b="1" kern="1200" dirty="0">
                        <a:solidFill>
                          <a:schemeClr val="tx1"/>
                        </a:solidFill>
                        <a:latin typeface="Arial" pitchFamily="34" charset="0"/>
                        <a:ea typeface="+mn-ea"/>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4"/>
                  </a:ext>
                </a:extLst>
              </a:tr>
              <a:tr h="592237">
                <a:tc>
                  <a:txBody>
                    <a:bodyPr/>
                    <a:lstStyle/>
                    <a:p>
                      <a:pPr algn="l" fontAlgn="b"/>
                      <a:r>
                        <a:rPr lang="en-US" sz="1600" b="1" i="0" u="none" strike="noStrike" dirty="0" smtClean="0">
                          <a:solidFill>
                            <a:srgbClr val="000000"/>
                          </a:solidFill>
                          <a:effectLst/>
                          <a:latin typeface="Arial" pitchFamily="34" charset="0"/>
                          <a:cs typeface="Arial" pitchFamily="34" charset="0"/>
                        </a:rPr>
                        <a:t>Sedibeng</a:t>
                      </a:r>
                      <a:endParaRPr lang="en-US" sz="1600" b="1" i="0" u="none" strike="noStrike" dirty="0">
                        <a:solidFill>
                          <a:srgbClr val="000000"/>
                        </a:solidFill>
                        <a:effectLst/>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600" b="1" i="0" u="none" strike="noStrike" dirty="0">
                          <a:solidFill>
                            <a:srgbClr val="000000"/>
                          </a:solidFill>
                          <a:effectLst/>
                          <a:latin typeface="Arial" pitchFamily="34" charset="0"/>
                          <a:cs typeface="Arial"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457200" rtl="0" eaLnBrk="1" fontAlgn="ctr" latinLnBrk="0" hangingPunct="1"/>
                      <a:r>
                        <a:rPr lang="en-US" sz="1600" b="1" kern="1200" dirty="0" smtClean="0">
                          <a:solidFill>
                            <a:schemeClr val="tx1"/>
                          </a:solidFill>
                          <a:latin typeface="Arial" pitchFamily="34" charset="0"/>
                          <a:ea typeface="+mn-ea"/>
                          <a:cs typeface="Arial" pitchFamily="34" charset="0"/>
                        </a:rPr>
                        <a:t>371</a:t>
                      </a:r>
                      <a:endParaRPr lang="en-US" sz="1600" b="1" kern="1200" dirty="0">
                        <a:solidFill>
                          <a:schemeClr val="tx1"/>
                        </a:solidFill>
                        <a:latin typeface="Arial" pitchFamily="34" charset="0"/>
                        <a:ea typeface="+mn-ea"/>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5"/>
                  </a:ext>
                </a:extLst>
              </a:tr>
              <a:tr h="592237">
                <a:tc>
                  <a:txBody>
                    <a:bodyPr/>
                    <a:lstStyle/>
                    <a:p>
                      <a:pPr algn="l" fontAlgn="t"/>
                      <a:r>
                        <a:rPr lang="en-US" sz="1600" b="1" i="0" u="none" strike="noStrike" dirty="0">
                          <a:solidFill>
                            <a:srgbClr val="000000"/>
                          </a:solidFill>
                          <a:effectLst/>
                          <a:latin typeface="Arial" pitchFamily="34" charset="0"/>
                          <a:cs typeface="Arial" pitchFamily="34" charset="0"/>
                        </a:rPr>
                        <a:t> GP </a:t>
                      </a:r>
                      <a:r>
                        <a:rPr lang="en-US" sz="1600" b="1" i="0" u="none" strike="noStrike" dirty="0" smtClean="0">
                          <a:solidFill>
                            <a:srgbClr val="000000"/>
                          </a:solidFill>
                          <a:effectLst/>
                          <a:latin typeface="Arial" pitchFamily="34" charset="0"/>
                          <a:cs typeface="Arial" pitchFamily="34" charset="0"/>
                        </a:rPr>
                        <a:t>Province</a:t>
                      </a:r>
                      <a:endParaRPr lang="en-US" sz="1600" b="1" i="0" u="none" strike="noStrike" dirty="0">
                        <a:solidFill>
                          <a:srgbClr val="000000"/>
                        </a:solidFill>
                        <a:effectLst/>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00"/>
                    </a:solidFill>
                  </a:tcPr>
                </a:tc>
                <a:tc>
                  <a:txBody>
                    <a:bodyPr/>
                    <a:lstStyle/>
                    <a:p>
                      <a:pPr algn="ctr" fontAlgn="ctr"/>
                      <a:r>
                        <a:rPr lang="en-US" sz="1600" b="1" i="0" u="none" strike="noStrike" dirty="0">
                          <a:solidFill>
                            <a:srgbClr val="000000"/>
                          </a:solidFill>
                          <a:effectLst/>
                          <a:latin typeface="Arial" pitchFamily="34" charset="0"/>
                          <a:cs typeface="Arial"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00"/>
                    </a:solidFill>
                  </a:tcPr>
                </a:tc>
                <a:tc>
                  <a:txBody>
                    <a:bodyPr/>
                    <a:lstStyle/>
                    <a:p>
                      <a:pPr marL="0" algn="ctr" defTabSz="457200" rtl="0" eaLnBrk="1" fontAlgn="ctr" latinLnBrk="0" hangingPunct="1"/>
                      <a:r>
                        <a:rPr lang="en-US" sz="1600" b="1" kern="1200" dirty="0" smtClean="0">
                          <a:solidFill>
                            <a:schemeClr val="tx1"/>
                          </a:solidFill>
                          <a:latin typeface="Arial" pitchFamily="34" charset="0"/>
                          <a:ea typeface="+mn-ea"/>
                          <a:cs typeface="Arial" pitchFamily="34" charset="0"/>
                        </a:rPr>
                        <a:t>8171</a:t>
                      </a:r>
                      <a:endParaRPr lang="en-US" sz="1600" b="1" kern="1200" dirty="0">
                        <a:solidFill>
                          <a:schemeClr val="tx1"/>
                        </a:solidFill>
                        <a:latin typeface="Arial" pitchFamily="34" charset="0"/>
                        <a:ea typeface="+mn-ea"/>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00"/>
                    </a:solidFill>
                  </a:tcPr>
                </a:tc>
                <a:extLst>
                  <a:ext uri="{0D108BD9-81ED-4DB2-BD59-A6C34878D82A}">
                    <a16:rowId xmlns:a16="http://schemas.microsoft.com/office/drawing/2014/main" xmlns="" val="10006"/>
                  </a:ext>
                </a:extLst>
              </a:tr>
            </a:tbl>
          </a:graphicData>
        </a:graphic>
      </p:graphicFrame>
      <p:sp>
        <p:nvSpPr>
          <p:cNvPr id="4" name="Slide Number Placeholder 3"/>
          <p:cNvSpPr>
            <a:spLocks noGrp="1"/>
          </p:cNvSpPr>
          <p:nvPr>
            <p:ph type="sldNum" sz="quarter" idx="12"/>
          </p:nvPr>
        </p:nvSpPr>
        <p:spPr/>
        <p:txBody>
          <a:bodyPr/>
          <a:lstStyle/>
          <a:p>
            <a:fld id="{2538E8B7-8BD9-9F48-9FB6-4E0DFEDB8449}" type="slidenum">
              <a:rPr lang="en-US" smtClean="0"/>
              <a:pPr/>
              <a:t>31</a:t>
            </a:fld>
            <a:endParaRPr lang="en-US" dirty="0"/>
          </a:p>
        </p:txBody>
      </p:sp>
    </p:spTree>
    <p:extLst>
      <p:ext uri="{BB962C8B-B14F-4D97-AF65-F5344CB8AC3E}">
        <p14:creationId xmlns:p14="http://schemas.microsoft.com/office/powerpoint/2010/main" xmlns="" val="90551201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Fraudulent Marriages </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42774298"/>
              </p:ext>
            </p:extLst>
          </p:nvPr>
        </p:nvGraphicFramePr>
        <p:xfrm>
          <a:off x="102410" y="1417638"/>
          <a:ext cx="8863789" cy="4386262"/>
        </p:xfrm>
        <a:graphic>
          <a:graphicData uri="http://schemas.openxmlformats.org/drawingml/2006/table">
            <a:tbl>
              <a:tblPr/>
              <a:tblGrid>
                <a:gridCol w="3122023">
                  <a:extLst>
                    <a:ext uri="{9D8B030D-6E8A-4147-A177-3AD203B41FA5}">
                      <a16:colId xmlns:a16="http://schemas.microsoft.com/office/drawing/2014/main" xmlns="" val="20000"/>
                    </a:ext>
                  </a:extLst>
                </a:gridCol>
                <a:gridCol w="2770247">
                  <a:extLst>
                    <a:ext uri="{9D8B030D-6E8A-4147-A177-3AD203B41FA5}">
                      <a16:colId xmlns:a16="http://schemas.microsoft.com/office/drawing/2014/main" xmlns="" val="20001"/>
                    </a:ext>
                  </a:extLst>
                </a:gridCol>
                <a:gridCol w="2971519">
                  <a:extLst>
                    <a:ext uri="{9D8B030D-6E8A-4147-A177-3AD203B41FA5}">
                      <a16:colId xmlns:a16="http://schemas.microsoft.com/office/drawing/2014/main" xmlns="" val="20002"/>
                    </a:ext>
                  </a:extLst>
                </a:gridCol>
              </a:tblGrid>
              <a:tr h="934498">
                <a:tc>
                  <a:txBody>
                    <a:bodyPr/>
                    <a:lstStyle/>
                    <a:p>
                      <a:pPr algn="ctr" fontAlgn="b"/>
                      <a:r>
                        <a:rPr lang="en-US" sz="1600" b="1" i="0" u="none" strike="noStrike" dirty="0">
                          <a:solidFill>
                            <a:srgbClr val="000000"/>
                          </a:solidFill>
                          <a:effectLst/>
                          <a:latin typeface="Arial" pitchFamily="34" charset="0"/>
                          <a:cs typeface="Arial" pitchFamily="34" charset="0"/>
                        </a:rPr>
                        <a:t>Regions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600" b="1" i="0" u="none" strike="noStrike" dirty="0" smtClean="0">
                          <a:solidFill>
                            <a:srgbClr val="000000"/>
                          </a:solidFill>
                          <a:effectLst/>
                          <a:latin typeface="Arial" pitchFamily="34" charset="0"/>
                          <a:cs typeface="Arial" pitchFamily="34" charset="0"/>
                        </a:rPr>
                        <a:t>2018/2019 Target </a:t>
                      </a:r>
                      <a:endParaRPr lang="en-US" sz="1600" b="1" i="0" u="none" strike="noStrike" dirty="0">
                        <a:solidFill>
                          <a:srgbClr val="000000"/>
                        </a:solidFill>
                        <a:effectLst/>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600" b="1" i="0" u="none" strike="noStrike" dirty="0" smtClean="0">
                          <a:solidFill>
                            <a:srgbClr val="000000"/>
                          </a:solidFill>
                          <a:effectLst/>
                          <a:latin typeface="Arial" pitchFamily="34" charset="0"/>
                          <a:cs typeface="Arial" pitchFamily="34" charset="0"/>
                        </a:rPr>
                        <a:t>2018/2019 Performance</a:t>
                      </a:r>
                      <a:r>
                        <a:rPr lang="en-US" sz="1600" b="1" i="0" u="none" strike="noStrike" baseline="0" dirty="0" smtClean="0">
                          <a:solidFill>
                            <a:srgbClr val="000000"/>
                          </a:solidFill>
                          <a:effectLst/>
                          <a:latin typeface="Arial" pitchFamily="34" charset="0"/>
                          <a:cs typeface="Arial" pitchFamily="34" charset="0"/>
                        </a:rPr>
                        <a:t> </a:t>
                      </a:r>
                      <a:endParaRPr lang="en-US" sz="1600" b="1" i="0" u="none" strike="noStrike" dirty="0">
                        <a:solidFill>
                          <a:srgbClr val="000000"/>
                        </a:solidFill>
                        <a:effectLst/>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0"/>
                  </a:ext>
                </a:extLst>
              </a:tr>
              <a:tr h="596778">
                <a:tc>
                  <a:txBody>
                    <a:bodyPr/>
                    <a:lstStyle/>
                    <a:p>
                      <a:pPr algn="l" fontAlgn="b"/>
                      <a:r>
                        <a:rPr lang="en-US" sz="1600" b="1" i="0" u="none" strike="noStrike" dirty="0" smtClean="0">
                          <a:solidFill>
                            <a:srgbClr val="000000"/>
                          </a:solidFill>
                          <a:effectLst/>
                          <a:latin typeface="Arial" pitchFamily="34" charset="0"/>
                          <a:cs typeface="Arial" pitchFamily="34" charset="0"/>
                        </a:rPr>
                        <a:t>Johannesburg</a:t>
                      </a:r>
                      <a:endParaRPr lang="en-US" sz="1600" b="1" i="0" u="none" strike="noStrike" dirty="0">
                        <a:solidFill>
                          <a:srgbClr val="000000"/>
                        </a:solidFill>
                        <a:effectLst/>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600" b="1" i="0" u="none" strike="noStrike" dirty="0">
                          <a:solidFill>
                            <a:srgbClr val="000000"/>
                          </a:solidFill>
                          <a:effectLst/>
                          <a:latin typeface="Arial" pitchFamily="34" charset="0"/>
                          <a:cs typeface="Arial" pitchFamily="34" charset="0"/>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600" b="1" i="0" u="none" strike="noStrike" dirty="0" smtClean="0">
                          <a:solidFill>
                            <a:schemeClr val="tx1"/>
                          </a:solidFill>
                          <a:effectLst/>
                          <a:latin typeface="Arial" pitchFamily="34" charset="0"/>
                          <a:cs typeface="Arial" pitchFamily="34" charset="0"/>
                        </a:rPr>
                        <a:t>55</a:t>
                      </a:r>
                      <a:endParaRPr lang="en-US" sz="1600" b="1" i="0" u="none" strike="noStrike" dirty="0">
                        <a:solidFill>
                          <a:schemeClr val="tx1"/>
                        </a:solidFill>
                        <a:effectLst/>
                        <a:latin typeface="Arial" pitchFamily="34" charset="0"/>
                        <a:cs typeface="Arial" pitchFamily="34" charset="0"/>
                      </a:endParaRPr>
                    </a:p>
                  </a:txBody>
                  <a:tcPr marL="6238" marR="6238"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564552">
                <a:tc>
                  <a:txBody>
                    <a:bodyPr/>
                    <a:lstStyle/>
                    <a:p>
                      <a:pPr algn="l" fontAlgn="b"/>
                      <a:r>
                        <a:rPr lang="en-US" sz="1600" b="1" i="0" u="none" strike="noStrike" dirty="0" smtClean="0">
                          <a:solidFill>
                            <a:srgbClr val="000000"/>
                          </a:solidFill>
                          <a:effectLst/>
                          <a:latin typeface="Arial" pitchFamily="34" charset="0"/>
                          <a:cs typeface="Arial" pitchFamily="34" charset="0"/>
                        </a:rPr>
                        <a:t>West Rand</a:t>
                      </a:r>
                      <a:endParaRPr lang="en-US" sz="1600" b="1" i="0" u="none" strike="noStrike" dirty="0">
                        <a:solidFill>
                          <a:srgbClr val="000000"/>
                        </a:solidFill>
                        <a:effectLst/>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600" b="1" i="0" u="none" strike="noStrike" dirty="0">
                          <a:solidFill>
                            <a:srgbClr val="000000"/>
                          </a:solidFill>
                          <a:effectLst/>
                          <a:latin typeface="Arial" pitchFamily="34" charset="0"/>
                          <a:cs typeface="Arial" pitchFamily="34" charset="0"/>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600" b="1" i="0" u="none" strike="noStrike" dirty="0" smtClean="0">
                          <a:solidFill>
                            <a:schemeClr val="tx1"/>
                          </a:solidFill>
                          <a:effectLst/>
                          <a:latin typeface="Arial" pitchFamily="34" charset="0"/>
                          <a:cs typeface="Arial" pitchFamily="34" charset="0"/>
                        </a:rPr>
                        <a:t>12</a:t>
                      </a:r>
                      <a:endParaRPr lang="en-US" sz="1600" b="1" i="0" u="none" strike="noStrike" dirty="0">
                        <a:solidFill>
                          <a:schemeClr val="tx1"/>
                        </a:solidFill>
                        <a:effectLst/>
                        <a:latin typeface="Arial" pitchFamily="34" charset="0"/>
                        <a:cs typeface="Arial" pitchFamily="34" charset="0"/>
                      </a:endParaRPr>
                    </a:p>
                  </a:txBody>
                  <a:tcPr marL="6238" marR="6238" marT="623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564552">
                <a:tc>
                  <a:txBody>
                    <a:bodyPr/>
                    <a:lstStyle/>
                    <a:p>
                      <a:pPr algn="l" fontAlgn="b"/>
                      <a:r>
                        <a:rPr lang="en-US" sz="1600" b="1" i="0" u="none" strike="noStrike" dirty="0" smtClean="0">
                          <a:solidFill>
                            <a:srgbClr val="000000"/>
                          </a:solidFill>
                          <a:effectLst/>
                          <a:latin typeface="Arial" pitchFamily="34" charset="0"/>
                          <a:cs typeface="Arial" pitchFamily="34" charset="0"/>
                        </a:rPr>
                        <a:t>Tshwane</a:t>
                      </a:r>
                      <a:endParaRPr lang="en-US" sz="1600" b="1" i="0" u="none" strike="noStrike" dirty="0">
                        <a:solidFill>
                          <a:srgbClr val="000000"/>
                        </a:solidFill>
                        <a:effectLst/>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600" b="1" i="0" u="none" strike="noStrike" dirty="0">
                          <a:solidFill>
                            <a:srgbClr val="000000"/>
                          </a:solidFill>
                          <a:effectLst/>
                          <a:latin typeface="Arial" pitchFamily="34" charset="0"/>
                          <a:cs typeface="Arial" pitchFamily="34" charset="0"/>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600" b="1" i="0" u="none" strike="noStrike" dirty="0" smtClean="0">
                          <a:solidFill>
                            <a:schemeClr val="tx1"/>
                          </a:solidFill>
                          <a:effectLst/>
                          <a:latin typeface="Arial" pitchFamily="34" charset="0"/>
                          <a:cs typeface="Arial" pitchFamily="34" charset="0"/>
                        </a:rPr>
                        <a:t>133</a:t>
                      </a:r>
                      <a:endParaRPr lang="en-US" sz="1600" b="1" i="0" u="none" strike="noStrike" dirty="0">
                        <a:solidFill>
                          <a:schemeClr val="tx1"/>
                        </a:solidFill>
                        <a:effectLst/>
                        <a:latin typeface="Arial" pitchFamily="34" charset="0"/>
                        <a:cs typeface="Arial" pitchFamily="34" charset="0"/>
                      </a:endParaRPr>
                    </a:p>
                  </a:txBody>
                  <a:tcPr marL="6238" marR="6238" marT="623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564552">
                <a:tc>
                  <a:txBody>
                    <a:bodyPr/>
                    <a:lstStyle/>
                    <a:p>
                      <a:pPr algn="l" fontAlgn="b"/>
                      <a:r>
                        <a:rPr lang="en-US" sz="1600" b="1" i="0" u="none" strike="noStrike" dirty="0" smtClean="0">
                          <a:solidFill>
                            <a:srgbClr val="000000"/>
                          </a:solidFill>
                          <a:effectLst/>
                          <a:latin typeface="Arial" pitchFamily="34" charset="0"/>
                          <a:cs typeface="Arial" pitchFamily="34" charset="0"/>
                        </a:rPr>
                        <a:t>Ekurhuleni</a:t>
                      </a:r>
                      <a:endParaRPr lang="en-US" sz="1600" b="1" i="0" u="none" strike="noStrike" dirty="0">
                        <a:solidFill>
                          <a:srgbClr val="000000"/>
                        </a:solidFill>
                        <a:effectLst/>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600" b="1" i="0" u="none" strike="noStrike" dirty="0">
                          <a:solidFill>
                            <a:srgbClr val="000000"/>
                          </a:solidFill>
                          <a:effectLst/>
                          <a:latin typeface="Arial" pitchFamily="34" charset="0"/>
                          <a:cs typeface="Arial" pitchFamily="34" charset="0"/>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600" b="1" i="0" u="none" strike="noStrike" dirty="0" smtClean="0">
                          <a:solidFill>
                            <a:schemeClr val="tx1"/>
                          </a:solidFill>
                          <a:effectLst/>
                          <a:latin typeface="Arial" pitchFamily="34" charset="0"/>
                          <a:cs typeface="Arial" pitchFamily="34" charset="0"/>
                        </a:rPr>
                        <a:t>6</a:t>
                      </a:r>
                      <a:endParaRPr lang="en-US" sz="1600" b="1" i="0" u="none" strike="noStrike" dirty="0">
                        <a:solidFill>
                          <a:schemeClr val="tx1"/>
                        </a:solidFill>
                        <a:effectLst/>
                        <a:latin typeface="Arial" pitchFamily="34" charset="0"/>
                        <a:cs typeface="Arial" pitchFamily="34" charset="0"/>
                      </a:endParaRPr>
                    </a:p>
                  </a:txBody>
                  <a:tcPr marL="6238" marR="6238" marT="6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564552">
                <a:tc>
                  <a:txBody>
                    <a:bodyPr/>
                    <a:lstStyle/>
                    <a:p>
                      <a:pPr algn="l" fontAlgn="b"/>
                      <a:r>
                        <a:rPr lang="en-US" sz="1600" b="1" i="0" u="none" strike="noStrike" dirty="0" smtClean="0">
                          <a:solidFill>
                            <a:srgbClr val="000000"/>
                          </a:solidFill>
                          <a:effectLst/>
                          <a:latin typeface="Arial" pitchFamily="34" charset="0"/>
                          <a:cs typeface="Arial" pitchFamily="34" charset="0"/>
                        </a:rPr>
                        <a:t>Sedibeng</a:t>
                      </a:r>
                      <a:endParaRPr lang="en-US" sz="1600" b="1" i="0" u="none" strike="noStrike" dirty="0">
                        <a:solidFill>
                          <a:srgbClr val="000000"/>
                        </a:solidFill>
                        <a:effectLst/>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600" b="1" i="0" u="none" strike="noStrike" dirty="0">
                          <a:solidFill>
                            <a:srgbClr val="000000"/>
                          </a:solidFill>
                          <a:effectLst/>
                          <a:latin typeface="Arial" pitchFamily="34" charset="0"/>
                          <a:cs typeface="Arial" pitchFamily="34" charset="0"/>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600" b="1" i="0" u="none" strike="noStrike" dirty="0" smtClean="0">
                          <a:solidFill>
                            <a:schemeClr val="tx1"/>
                          </a:solidFill>
                          <a:effectLst/>
                          <a:latin typeface="Arial" pitchFamily="34" charset="0"/>
                          <a:cs typeface="Arial" pitchFamily="34" charset="0"/>
                        </a:rPr>
                        <a:t>4</a:t>
                      </a:r>
                      <a:endParaRPr lang="en-US" sz="1600" b="1" i="0" u="none" strike="noStrike" dirty="0">
                        <a:solidFill>
                          <a:schemeClr val="tx1"/>
                        </a:solidFill>
                        <a:effectLst/>
                        <a:latin typeface="Arial" pitchFamily="34" charset="0"/>
                        <a:cs typeface="Arial" pitchFamily="34" charset="0"/>
                      </a:endParaRPr>
                    </a:p>
                  </a:txBody>
                  <a:tcPr marL="6238" marR="6238" marT="623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596778">
                <a:tc>
                  <a:txBody>
                    <a:bodyPr/>
                    <a:lstStyle/>
                    <a:p>
                      <a:pPr algn="l" fontAlgn="t"/>
                      <a:r>
                        <a:rPr lang="en-US" sz="1600" b="1" i="0" u="none" strike="noStrike" dirty="0">
                          <a:solidFill>
                            <a:srgbClr val="000000"/>
                          </a:solidFill>
                          <a:effectLst/>
                          <a:latin typeface="Arial" pitchFamily="34" charset="0"/>
                          <a:cs typeface="Arial" pitchFamily="34" charset="0"/>
                        </a:rPr>
                        <a:t> GP </a:t>
                      </a:r>
                      <a:r>
                        <a:rPr lang="en-US" sz="1600" b="1" i="0" u="none" strike="noStrike" dirty="0" smtClean="0">
                          <a:solidFill>
                            <a:srgbClr val="000000"/>
                          </a:solidFill>
                          <a:effectLst/>
                          <a:latin typeface="Arial" pitchFamily="34" charset="0"/>
                          <a:cs typeface="Arial" pitchFamily="34" charset="0"/>
                        </a:rPr>
                        <a:t>Province</a:t>
                      </a:r>
                      <a:endParaRPr lang="en-US" sz="1600" b="1" i="0" u="none" strike="noStrike" dirty="0">
                        <a:solidFill>
                          <a:srgbClr val="000000"/>
                        </a:solidFill>
                        <a:effectLst/>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00"/>
                    </a:solidFill>
                  </a:tcPr>
                </a:tc>
                <a:tc>
                  <a:txBody>
                    <a:bodyPr/>
                    <a:lstStyle/>
                    <a:p>
                      <a:pPr algn="ctr" fontAlgn="ctr"/>
                      <a:r>
                        <a:rPr lang="en-US" sz="1600" b="1" i="0" u="none" strike="noStrike" dirty="0">
                          <a:solidFill>
                            <a:srgbClr val="000000"/>
                          </a:solidFill>
                          <a:effectLst/>
                          <a:latin typeface="Arial" pitchFamily="34" charset="0"/>
                          <a:cs typeface="Arial" pitchFamily="34" charset="0"/>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00"/>
                    </a:solidFill>
                  </a:tcPr>
                </a:tc>
                <a:tc>
                  <a:txBody>
                    <a:bodyPr/>
                    <a:lstStyle/>
                    <a:p>
                      <a:pPr algn="ctr" fontAlgn="ctr"/>
                      <a:r>
                        <a:rPr lang="en-US" sz="1600" b="1" i="0" u="none" strike="noStrike" dirty="0" smtClean="0">
                          <a:solidFill>
                            <a:schemeClr val="tx1"/>
                          </a:solidFill>
                          <a:effectLst/>
                          <a:latin typeface="Arial" pitchFamily="34" charset="0"/>
                          <a:cs typeface="Arial" pitchFamily="34" charset="0"/>
                        </a:rPr>
                        <a:t>210</a:t>
                      </a:r>
                      <a:endParaRPr lang="en-US" sz="1600" b="1" i="0" u="none" strike="noStrike" dirty="0">
                        <a:solidFill>
                          <a:schemeClr val="tx1"/>
                        </a:solidFill>
                        <a:effectLst/>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00"/>
                    </a:solidFill>
                  </a:tcPr>
                </a:tc>
                <a:extLst>
                  <a:ext uri="{0D108BD9-81ED-4DB2-BD59-A6C34878D82A}">
                    <a16:rowId xmlns:a16="http://schemas.microsoft.com/office/drawing/2014/main" xmlns="" val="10006"/>
                  </a:ext>
                </a:extLst>
              </a:tr>
            </a:tbl>
          </a:graphicData>
        </a:graphic>
      </p:graphicFrame>
      <p:sp>
        <p:nvSpPr>
          <p:cNvPr id="4" name="Slide Number Placeholder 3"/>
          <p:cNvSpPr>
            <a:spLocks noGrp="1"/>
          </p:cNvSpPr>
          <p:nvPr>
            <p:ph type="sldNum" sz="quarter" idx="12"/>
          </p:nvPr>
        </p:nvSpPr>
        <p:spPr/>
        <p:txBody>
          <a:bodyPr/>
          <a:lstStyle/>
          <a:p>
            <a:fld id="{2538E8B7-8BD9-9F48-9FB6-4E0DFEDB8449}" type="slidenum">
              <a:rPr lang="en-US" smtClean="0"/>
              <a:pPr/>
              <a:t>32</a:t>
            </a:fld>
            <a:endParaRPr lang="en-US" dirty="0"/>
          </a:p>
        </p:txBody>
      </p:sp>
    </p:spTree>
    <p:extLst>
      <p:ext uri="{BB962C8B-B14F-4D97-AF65-F5344CB8AC3E}">
        <p14:creationId xmlns:p14="http://schemas.microsoft.com/office/powerpoint/2010/main" xmlns="" val="253040470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Cases ref to Inspectorate</a:t>
            </a:r>
            <a:endParaRPr lang="en-US" dirty="0"/>
          </a:p>
        </p:txBody>
      </p:sp>
      <p:graphicFrame>
        <p:nvGraphicFramePr>
          <p:cNvPr id="5" name="Content Placeholder 4"/>
          <p:cNvGraphicFramePr>
            <a:graphicFrameLocks noGrp="1"/>
          </p:cNvGraphicFramePr>
          <p:nvPr>
            <p:ph idx="1"/>
            <p:extLst/>
          </p:nvPr>
        </p:nvGraphicFramePr>
        <p:xfrm>
          <a:off x="152400" y="1257301"/>
          <a:ext cx="8648699" cy="4564700"/>
        </p:xfrm>
        <a:graphic>
          <a:graphicData uri="http://schemas.openxmlformats.org/drawingml/2006/table">
            <a:tbl>
              <a:tblPr/>
              <a:tblGrid>
                <a:gridCol w="3046263">
                  <a:extLst>
                    <a:ext uri="{9D8B030D-6E8A-4147-A177-3AD203B41FA5}">
                      <a16:colId xmlns:a16="http://schemas.microsoft.com/office/drawing/2014/main" xmlns="" val="20000"/>
                    </a:ext>
                  </a:extLst>
                </a:gridCol>
                <a:gridCol w="2703023">
                  <a:extLst>
                    <a:ext uri="{9D8B030D-6E8A-4147-A177-3AD203B41FA5}">
                      <a16:colId xmlns:a16="http://schemas.microsoft.com/office/drawing/2014/main" xmlns="" val="20001"/>
                    </a:ext>
                  </a:extLst>
                </a:gridCol>
                <a:gridCol w="2899413">
                  <a:extLst>
                    <a:ext uri="{9D8B030D-6E8A-4147-A177-3AD203B41FA5}">
                      <a16:colId xmlns:a16="http://schemas.microsoft.com/office/drawing/2014/main" xmlns="" val="20002"/>
                    </a:ext>
                  </a:extLst>
                </a:gridCol>
              </a:tblGrid>
              <a:tr h="972514">
                <a:tc>
                  <a:txBody>
                    <a:bodyPr/>
                    <a:lstStyle/>
                    <a:p>
                      <a:pPr algn="ctr" fontAlgn="b"/>
                      <a:r>
                        <a:rPr lang="en-US" sz="1600" b="1" i="0" u="none" strike="noStrike" dirty="0">
                          <a:solidFill>
                            <a:srgbClr val="000000"/>
                          </a:solidFill>
                          <a:effectLst/>
                          <a:latin typeface="Arial" pitchFamily="34" charset="0"/>
                          <a:cs typeface="Arial" pitchFamily="34" charset="0"/>
                        </a:rPr>
                        <a:t>Regions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600" b="1" i="0" u="none" strike="noStrike" dirty="0" smtClean="0">
                          <a:solidFill>
                            <a:srgbClr val="000000"/>
                          </a:solidFill>
                          <a:effectLst/>
                          <a:latin typeface="Arial" pitchFamily="34" charset="0"/>
                          <a:cs typeface="Arial" pitchFamily="34" charset="0"/>
                        </a:rPr>
                        <a:t>2018/2019 Target </a:t>
                      </a:r>
                      <a:endParaRPr lang="en-US" sz="1600" b="1" i="0" u="none" strike="noStrike" dirty="0">
                        <a:solidFill>
                          <a:srgbClr val="000000"/>
                        </a:solidFill>
                        <a:effectLst/>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600" b="1" i="0" u="none" strike="noStrike" dirty="0" smtClean="0">
                          <a:solidFill>
                            <a:srgbClr val="000000"/>
                          </a:solidFill>
                          <a:effectLst/>
                          <a:latin typeface="Arial" pitchFamily="34" charset="0"/>
                          <a:cs typeface="Arial" pitchFamily="34" charset="0"/>
                        </a:rPr>
                        <a:t>2018/2019 Performance </a:t>
                      </a:r>
                      <a:endParaRPr lang="en-US" sz="1600" b="1" i="0" u="none" strike="noStrike" dirty="0">
                        <a:solidFill>
                          <a:srgbClr val="000000"/>
                        </a:solidFill>
                        <a:effectLst/>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0"/>
                  </a:ext>
                </a:extLst>
              </a:tr>
              <a:tr h="621055">
                <a:tc>
                  <a:txBody>
                    <a:bodyPr/>
                    <a:lstStyle/>
                    <a:p>
                      <a:pPr algn="l" fontAlgn="b"/>
                      <a:r>
                        <a:rPr lang="en-US" sz="1600" b="1" i="0" u="none" strike="noStrike" dirty="0" smtClean="0">
                          <a:solidFill>
                            <a:srgbClr val="000000"/>
                          </a:solidFill>
                          <a:effectLst/>
                          <a:latin typeface="Arial" pitchFamily="34" charset="0"/>
                          <a:cs typeface="Arial" pitchFamily="34" charset="0"/>
                        </a:rPr>
                        <a:t> </a:t>
                      </a:r>
                      <a:r>
                        <a:rPr lang="en-US" sz="1600" b="1" i="0" u="none" strike="noStrike" dirty="0">
                          <a:solidFill>
                            <a:srgbClr val="000000"/>
                          </a:solidFill>
                          <a:effectLst/>
                          <a:latin typeface="Arial" pitchFamily="34" charset="0"/>
                          <a:cs typeface="Arial" pitchFamily="34" charset="0"/>
                        </a:rPr>
                        <a:t>Johannesburg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600" b="1" i="0" u="none" strike="noStrike" dirty="0">
                          <a:solidFill>
                            <a:srgbClr val="000000"/>
                          </a:solidFill>
                          <a:effectLst/>
                          <a:latin typeface="Arial" pitchFamily="34" charset="0"/>
                          <a:cs typeface="Arial" pitchFamily="34" charset="0"/>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n-US" sz="1600" b="1" i="0" u="none" strike="noStrike" kern="1200" dirty="0" smtClean="0">
                          <a:solidFill>
                            <a:srgbClr val="000000"/>
                          </a:solidFill>
                          <a:effectLst/>
                          <a:latin typeface="Arial" pitchFamily="34" charset="0"/>
                          <a:ea typeface="+mn-ea"/>
                          <a:cs typeface="Arial" pitchFamily="34" charset="0"/>
                        </a:rPr>
                        <a:t>4051/4051</a:t>
                      </a:r>
                      <a:endParaRPr lang="en-US" sz="1600" b="1" i="0" u="none" strike="noStrike" kern="1200" dirty="0">
                        <a:solidFill>
                          <a:srgbClr val="000000"/>
                        </a:solidFill>
                        <a:effectLst/>
                        <a:latin typeface="Arial" pitchFamily="34" charset="0"/>
                        <a:ea typeface="+mn-ea"/>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587519">
                <a:tc>
                  <a:txBody>
                    <a:bodyPr/>
                    <a:lstStyle/>
                    <a:p>
                      <a:pPr algn="l" fontAlgn="b"/>
                      <a:r>
                        <a:rPr lang="en-US" sz="1600" b="1" i="0" u="none" strike="noStrike" dirty="0" smtClean="0">
                          <a:solidFill>
                            <a:srgbClr val="000000"/>
                          </a:solidFill>
                          <a:effectLst/>
                          <a:latin typeface="Arial" pitchFamily="34" charset="0"/>
                          <a:cs typeface="Arial" pitchFamily="34" charset="0"/>
                        </a:rPr>
                        <a:t>West </a:t>
                      </a:r>
                      <a:r>
                        <a:rPr lang="en-US" sz="1600" b="1" i="0" u="none" strike="noStrike" dirty="0">
                          <a:solidFill>
                            <a:srgbClr val="000000"/>
                          </a:solidFill>
                          <a:effectLst/>
                          <a:latin typeface="Arial" pitchFamily="34" charset="0"/>
                          <a:cs typeface="Arial" pitchFamily="34" charset="0"/>
                        </a:rPr>
                        <a:t>Rand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600" b="1" i="0" u="none" strike="noStrike" dirty="0">
                          <a:solidFill>
                            <a:srgbClr val="000000"/>
                          </a:solidFill>
                          <a:effectLst/>
                          <a:latin typeface="Arial" pitchFamily="34" charset="0"/>
                          <a:cs typeface="Arial" pitchFamily="34" charset="0"/>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n-US" sz="1600" b="1" i="0" u="none" strike="noStrike" kern="1200" dirty="0" smtClean="0">
                          <a:solidFill>
                            <a:srgbClr val="000000"/>
                          </a:solidFill>
                          <a:effectLst/>
                          <a:latin typeface="Arial" pitchFamily="34" charset="0"/>
                          <a:ea typeface="+mn-ea"/>
                          <a:cs typeface="Arial" pitchFamily="34" charset="0"/>
                        </a:rPr>
                        <a:t>1034/1044</a:t>
                      </a:r>
                      <a:endParaRPr lang="en-US" sz="1600" b="1" i="0" u="none" strike="noStrike" kern="1200" dirty="0">
                        <a:solidFill>
                          <a:srgbClr val="000000"/>
                        </a:solidFill>
                        <a:effectLst/>
                        <a:latin typeface="Arial" pitchFamily="34" charset="0"/>
                        <a:ea typeface="+mn-ea"/>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587519">
                <a:tc>
                  <a:txBody>
                    <a:bodyPr/>
                    <a:lstStyle/>
                    <a:p>
                      <a:pPr algn="l" fontAlgn="b"/>
                      <a:r>
                        <a:rPr lang="en-US" sz="1600" b="1" i="0" u="none" strike="noStrike" dirty="0" smtClean="0">
                          <a:solidFill>
                            <a:srgbClr val="000000"/>
                          </a:solidFill>
                          <a:effectLst/>
                          <a:latin typeface="Arial" pitchFamily="34" charset="0"/>
                          <a:cs typeface="Arial" pitchFamily="34" charset="0"/>
                        </a:rPr>
                        <a:t>Tshwane </a:t>
                      </a:r>
                      <a:endParaRPr lang="en-US" sz="1600" b="1" i="0" u="none" strike="noStrike" dirty="0">
                        <a:solidFill>
                          <a:srgbClr val="000000"/>
                        </a:solidFill>
                        <a:effectLst/>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600" b="1" i="0" u="none" strike="noStrike" dirty="0">
                          <a:solidFill>
                            <a:srgbClr val="000000"/>
                          </a:solidFill>
                          <a:effectLst/>
                          <a:latin typeface="Arial" pitchFamily="34" charset="0"/>
                          <a:cs typeface="Arial" pitchFamily="34" charset="0"/>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n-US" sz="1600" b="1" i="0" u="none" strike="noStrike" kern="1200" dirty="0" smtClean="0">
                          <a:solidFill>
                            <a:srgbClr val="000000"/>
                          </a:solidFill>
                          <a:effectLst/>
                          <a:latin typeface="Arial" pitchFamily="34" charset="0"/>
                          <a:ea typeface="+mn-ea"/>
                          <a:cs typeface="Arial" pitchFamily="34" charset="0"/>
                        </a:rPr>
                        <a:t>3928/4013</a:t>
                      </a:r>
                      <a:endParaRPr lang="en-US" sz="1600" b="1" i="0" u="none" strike="noStrike" kern="1200" dirty="0">
                        <a:solidFill>
                          <a:srgbClr val="000000"/>
                        </a:solidFill>
                        <a:effectLst/>
                        <a:latin typeface="Arial" pitchFamily="34" charset="0"/>
                        <a:ea typeface="+mn-ea"/>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587519">
                <a:tc>
                  <a:txBody>
                    <a:bodyPr/>
                    <a:lstStyle/>
                    <a:p>
                      <a:pPr algn="l" fontAlgn="b"/>
                      <a:r>
                        <a:rPr lang="en-US" sz="1600" b="1" i="0" u="none" strike="noStrike" dirty="0" smtClean="0">
                          <a:solidFill>
                            <a:srgbClr val="000000"/>
                          </a:solidFill>
                          <a:effectLst/>
                          <a:latin typeface="Arial" pitchFamily="34" charset="0"/>
                          <a:cs typeface="Arial" pitchFamily="34" charset="0"/>
                        </a:rPr>
                        <a:t>Ekurhuleni </a:t>
                      </a:r>
                      <a:endParaRPr lang="en-US" sz="1600" b="1" i="0" u="none" strike="noStrike" dirty="0">
                        <a:solidFill>
                          <a:srgbClr val="000000"/>
                        </a:solidFill>
                        <a:effectLst/>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600" b="1" i="0" u="none" strike="noStrike" dirty="0">
                          <a:solidFill>
                            <a:srgbClr val="000000"/>
                          </a:solidFill>
                          <a:effectLst/>
                          <a:latin typeface="Arial" pitchFamily="34" charset="0"/>
                          <a:cs typeface="Arial" pitchFamily="34" charset="0"/>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n-US" sz="1600" b="1" i="0" u="none" strike="noStrike" kern="1200" dirty="0" smtClean="0">
                          <a:solidFill>
                            <a:srgbClr val="000000"/>
                          </a:solidFill>
                          <a:effectLst/>
                          <a:latin typeface="Arial" pitchFamily="34" charset="0"/>
                          <a:ea typeface="+mn-ea"/>
                          <a:cs typeface="Arial" pitchFamily="34" charset="0"/>
                        </a:rPr>
                        <a:t>2570/2570</a:t>
                      </a:r>
                      <a:endParaRPr lang="en-US" sz="1600" b="1" i="0" u="none" strike="noStrike" kern="1200" dirty="0">
                        <a:solidFill>
                          <a:srgbClr val="000000"/>
                        </a:solidFill>
                        <a:effectLst/>
                        <a:latin typeface="Arial" pitchFamily="34" charset="0"/>
                        <a:ea typeface="+mn-ea"/>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587519">
                <a:tc>
                  <a:txBody>
                    <a:bodyPr/>
                    <a:lstStyle/>
                    <a:p>
                      <a:pPr algn="l" fontAlgn="b"/>
                      <a:r>
                        <a:rPr lang="en-US" sz="1600" b="1" i="0" u="none" strike="noStrike" dirty="0" smtClean="0">
                          <a:solidFill>
                            <a:srgbClr val="000000"/>
                          </a:solidFill>
                          <a:effectLst/>
                          <a:latin typeface="Arial" pitchFamily="34" charset="0"/>
                          <a:cs typeface="Arial" pitchFamily="34" charset="0"/>
                        </a:rPr>
                        <a:t> </a:t>
                      </a:r>
                      <a:r>
                        <a:rPr lang="en-US" sz="1600" b="1" i="0" u="none" strike="noStrike" dirty="0">
                          <a:solidFill>
                            <a:srgbClr val="000000"/>
                          </a:solidFill>
                          <a:effectLst/>
                          <a:latin typeface="Arial" pitchFamily="34" charset="0"/>
                          <a:cs typeface="Arial" pitchFamily="34" charset="0"/>
                        </a:rPr>
                        <a:t>Sedibeng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600" b="1" i="0" u="none" strike="noStrike" dirty="0">
                          <a:solidFill>
                            <a:srgbClr val="000000"/>
                          </a:solidFill>
                          <a:effectLst/>
                          <a:latin typeface="Arial" pitchFamily="34" charset="0"/>
                          <a:cs typeface="Arial" pitchFamily="34" charset="0"/>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n-US" sz="1600" b="1" i="0" u="none" strike="noStrike" kern="1200" dirty="0" smtClean="0">
                          <a:solidFill>
                            <a:srgbClr val="000000"/>
                          </a:solidFill>
                          <a:effectLst/>
                          <a:latin typeface="Arial" pitchFamily="34" charset="0"/>
                          <a:ea typeface="+mn-ea"/>
                          <a:cs typeface="Arial" pitchFamily="34" charset="0"/>
                        </a:rPr>
                        <a:t>900/907</a:t>
                      </a:r>
                      <a:endParaRPr lang="en-US" sz="1600" b="1" i="0" u="none" strike="noStrike" kern="1200" dirty="0">
                        <a:solidFill>
                          <a:srgbClr val="000000"/>
                        </a:solidFill>
                        <a:effectLst/>
                        <a:latin typeface="Arial" pitchFamily="34" charset="0"/>
                        <a:ea typeface="+mn-ea"/>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621055">
                <a:tc>
                  <a:txBody>
                    <a:bodyPr/>
                    <a:lstStyle/>
                    <a:p>
                      <a:pPr algn="l" fontAlgn="t"/>
                      <a:r>
                        <a:rPr lang="en-US" sz="1600" b="1" i="0" u="none" strike="noStrike" dirty="0">
                          <a:solidFill>
                            <a:srgbClr val="000000"/>
                          </a:solidFill>
                          <a:effectLst/>
                          <a:latin typeface="Arial" pitchFamily="34" charset="0"/>
                          <a:cs typeface="Arial" pitchFamily="34" charset="0"/>
                        </a:rPr>
                        <a:t> GP Province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00"/>
                    </a:solidFill>
                  </a:tcPr>
                </a:tc>
                <a:tc>
                  <a:txBody>
                    <a:bodyPr/>
                    <a:lstStyle/>
                    <a:p>
                      <a:pPr algn="ctr" fontAlgn="ctr"/>
                      <a:r>
                        <a:rPr lang="en-US" sz="1600" b="1" i="0" u="none" strike="noStrike" dirty="0">
                          <a:solidFill>
                            <a:srgbClr val="000000"/>
                          </a:solidFill>
                          <a:effectLst/>
                          <a:latin typeface="Arial" pitchFamily="34" charset="0"/>
                          <a:cs typeface="Arial" pitchFamily="34" charset="0"/>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00"/>
                    </a:solidFill>
                  </a:tcPr>
                </a:tc>
                <a:tc>
                  <a:txBody>
                    <a:bodyPr/>
                    <a:lstStyle/>
                    <a:p>
                      <a:pPr marL="0" algn="ctr" defTabSz="457200" rtl="0" eaLnBrk="1" fontAlgn="ctr" latinLnBrk="0" hangingPunct="1"/>
                      <a:r>
                        <a:rPr lang="en-US" sz="1600" b="1" i="0" u="none" strike="noStrike" kern="1200" dirty="0" smtClean="0">
                          <a:solidFill>
                            <a:srgbClr val="000000"/>
                          </a:solidFill>
                          <a:effectLst/>
                          <a:latin typeface="Arial" pitchFamily="34" charset="0"/>
                          <a:ea typeface="+mn-ea"/>
                          <a:cs typeface="Arial" pitchFamily="34" charset="0"/>
                        </a:rPr>
                        <a:t>12483/12585</a:t>
                      </a:r>
                      <a:endParaRPr lang="en-US" sz="1600" b="1" i="0" u="none" strike="noStrike" kern="1200" dirty="0">
                        <a:solidFill>
                          <a:srgbClr val="000000"/>
                        </a:solidFill>
                        <a:effectLst/>
                        <a:latin typeface="Arial" pitchFamily="34" charset="0"/>
                        <a:ea typeface="+mn-ea"/>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00"/>
                    </a:solidFill>
                  </a:tcPr>
                </a:tc>
                <a:extLst>
                  <a:ext uri="{0D108BD9-81ED-4DB2-BD59-A6C34878D82A}">
                    <a16:rowId xmlns:a16="http://schemas.microsoft.com/office/drawing/2014/main" xmlns="" val="10006"/>
                  </a:ext>
                </a:extLst>
              </a:tr>
            </a:tbl>
          </a:graphicData>
        </a:graphic>
      </p:graphicFrame>
      <p:sp>
        <p:nvSpPr>
          <p:cNvPr id="4" name="Slide Number Placeholder 3"/>
          <p:cNvSpPr>
            <a:spLocks noGrp="1"/>
          </p:cNvSpPr>
          <p:nvPr>
            <p:ph type="sldNum" sz="quarter" idx="12"/>
          </p:nvPr>
        </p:nvSpPr>
        <p:spPr/>
        <p:txBody>
          <a:bodyPr/>
          <a:lstStyle/>
          <a:p>
            <a:fld id="{2538E8B7-8BD9-9F48-9FB6-4E0DFEDB8449}" type="slidenum">
              <a:rPr lang="en-US" smtClean="0"/>
              <a:pPr/>
              <a:t>33</a:t>
            </a:fld>
            <a:endParaRPr lang="en-US" dirty="0"/>
          </a:p>
        </p:txBody>
      </p:sp>
    </p:spTree>
    <p:extLst>
      <p:ext uri="{BB962C8B-B14F-4D97-AF65-F5344CB8AC3E}">
        <p14:creationId xmlns:p14="http://schemas.microsoft.com/office/powerpoint/2010/main" xmlns="" val="361168750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63" y="596900"/>
            <a:ext cx="8647112" cy="553998"/>
          </a:xfrm>
          <a:solidFill>
            <a:srgbClr val="92D050"/>
          </a:solidFill>
        </p:spPr>
        <p:txBody>
          <a:bodyPr anchor="ctr">
            <a:normAutofit/>
          </a:bodyPr>
          <a:lstStyle/>
          <a:p>
            <a:pPr algn="ctr"/>
            <a:r>
              <a:rPr lang="en-ZA" sz="1600" b="1" dirty="0">
                <a:latin typeface="Arial" pitchFamily="34" charset="0"/>
                <a:cs typeface="Arial" pitchFamily="34" charset="0"/>
              </a:rPr>
              <a:t>NUMBER OF INSPECTORATE OFFICIALS </a:t>
            </a:r>
            <a:r>
              <a:rPr lang="en-ZA" sz="1600" b="1" dirty="0" smtClean="0">
                <a:latin typeface="Arial" pitchFamily="34" charset="0"/>
                <a:cs typeface="Arial" pitchFamily="34" charset="0"/>
              </a:rPr>
              <a:t>AND RESOURCES PER </a:t>
            </a:r>
            <a:r>
              <a:rPr lang="en-ZA" sz="1600" b="1" dirty="0">
                <a:latin typeface="Arial" pitchFamily="34" charset="0"/>
                <a:cs typeface="Arial" pitchFamily="34" charset="0"/>
              </a:rPr>
              <a:t>OFFICE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634980882"/>
              </p:ext>
            </p:extLst>
          </p:nvPr>
        </p:nvGraphicFramePr>
        <p:xfrm>
          <a:off x="169863" y="1402777"/>
          <a:ext cx="8723312" cy="4370877"/>
        </p:xfrm>
        <a:graphic>
          <a:graphicData uri="http://schemas.openxmlformats.org/drawingml/2006/table">
            <a:tbl>
              <a:tblPr firstRow="1" bandRow="1"/>
              <a:tblGrid>
                <a:gridCol w="2002183">
                  <a:extLst>
                    <a:ext uri="{9D8B030D-6E8A-4147-A177-3AD203B41FA5}">
                      <a16:colId xmlns:a16="http://schemas.microsoft.com/office/drawing/2014/main" xmlns="" val="20000"/>
                    </a:ext>
                  </a:extLst>
                </a:gridCol>
                <a:gridCol w="1444611">
                  <a:extLst>
                    <a:ext uri="{9D8B030D-6E8A-4147-A177-3AD203B41FA5}">
                      <a16:colId xmlns:a16="http://schemas.microsoft.com/office/drawing/2014/main" xmlns="" val="20001"/>
                    </a:ext>
                  </a:extLst>
                </a:gridCol>
                <a:gridCol w="928047">
                  <a:extLst>
                    <a:ext uri="{9D8B030D-6E8A-4147-A177-3AD203B41FA5}">
                      <a16:colId xmlns:a16="http://schemas.microsoft.com/office/drawing/2014/main" xmlns="" val="20002"/>
                    </a:ext>
                  </a:extLst>
                </a:gridCol>
                <a:gridCol w="968992">
                  <a:extLst>
                    <a:ext uri="{9D8B030D-6E8A-4147-A177-3AD203B41FA5}">
                      <a16:colId xmlns:a16="http://schemas.microsoft.com/office/drawing/2014/main" xmlns="" val="20003"/>
                    </a:ext>
                  </a:extLst>
                </a:gridCol>
                <a:gridCol w="1706079">
                  <a:extLst>
                    <a:ext uri="{9D8B030D-6E8A-4147-A177-3AD203B41FA5}">
                      <a16:colId xmlns:a16="http://schemas.microsoft.com/office/drawing/2014/main" xmlns="" val="20004"/>
                    </a:ext>
                  </a:extLst>
                </a:gridCol>
                <a:gridCol w="1673400">
                  <a:extLst>
                    <a:ext uri="{9D8B030D-6E8A-4147-A177-3AD203B41FA5}">
                      <a16:colId xmlns:a16="http://schemas.microsoft.com/office/drawing/2014/main" xmlns="" val="20005"/>
                    </a:ext>
                  </a:extLst>
                </a:gridCol>
              </a:tblGrid>
              <a:tr h="691121">
                <a:tc>
                  <a:txBody>
                    <a:bodyPr/>
                    <a:lstStyle/>
                    <a:p>
                      <a:pPr algn="ctr"/>
                      <a:r>
                        <a:rPr lang="en-ZA" sz="1400" b="1" dirty="0"/>
                        <a:t>NAME OF OFFICE</a:t>
                      </a:r>
                    </a:p>
                  </a:txBody>
                  <a:tcPr anchor="ctr">
                    <a:solidFill>
                      <a:srgbClr val="92D050"/>
                    </a:solidFill>
                  </a:tcPr>
                </a:tc>
                <a:tc>
                  <a:txBody>
                    <a:bodyPr/>
                    <a:lstStyle/>
                    <a:p>
                      <a:pPr algn="ctr"/>
                      <a:r>
                        <a:rPr lang="en-ZA" sz="1400" b="1" dirty="0"/>
                        <a:t>NUMBER</a:t>
                      </a:r>
                      <a:r>
                        <a:rPr lang="en-ZA" sz="1400" b="1" baseline="0" dirty="0"/>
                        <a:t> OF INSPECTORATE OFFICIALS</a:t>
                      </a:r>
                      <a:endParaRPr lang="en-ZA" sz="1400" b="1" dirty="0"/>
                    </a:p>
                  </a:txBody>
                  <a:tcPr anchor="ctr">
                    <a:solidFill>
                      <a:srgbClr val="92D050"/>
                    </a:solidFill>
                  </a:tcPr>
                </a:tc>
                <a:tc>
                  <a:txBody>
                    <a:bodyPr/>
                    <a:lstStyle/>
                    <a:p>
                      <a:pPr algn="ctr"/>
                      <a:r>
                        <a:rPr lang="en-ZA" sz="1400" b="1" dirty="0"/>
                        <a:t>LEVEL 6</a:t>
                      </a:r>
                    </a:p>
                  </a:txBody>
                  <a:tcPr anchor="ctr">
                    <a:solidFill>
                      <a:srgbClr val="92D050"/>
                    </a:solidFill>
                  </a:tcPr>
                </a:tc>
                <a:tc>
                  <a:txBody>
                    <a:bodyPr/>
                    <a:lstStyle/>
                    <a:p>
                      <a:pPr algn="ctr"/>
                      <a:r>
                        <a:rPr lang="en-ZA" sz="1400" b="1" dirty="0"/>
                        <a:t>Level 8</a:t>
                      </a:r>
                    </a:p>
                  </a:txBody>
                  <a:tcPr anchor="ctr">
                    <a:solidFill>
                      <a:srgbClr val="92D050"/>
                    </a:solidFill>
                  </a:tcPr>
                </a:tc>
                <a:tc>
                  <a:txBody>
                    <a:bodyPr/>
                    <a:lstStyle/>
                    <a:p>
                      <a:pPr algn="ctr"/>
                      <a:r>
                        <a:rPr lang="en-ZA" sz="1400" b="1" dirty="0"/>
                        <a:t>Assistant</a:t>
                      </a:r>
                      <a:r>
                        <a:rPr lang="en-ZA" sz="1400" b="1" baseline="0" dirty="0"/>
                        <a:t> Director</a:t>
                      </a:r>
                      <a:endParaRPr lang="en-ZA" sz="1400" b="1" dirty="0"/>
                    </a:p>
                  </a:txBody>
                  <a:tcPr anchor="ctr">
                    <a:solidFill>
                      <a:srgbClr val="92D050"/>
                    </a:solidFill>
                  </a:tcPr>
                </a:tc>
                <a:tc>
                  <a:txBody>
                    <a:bodyPr/>
                    <a:lstStyle/>
                    <a:p>
                      <a:pPr algn="ctr"/>
                      <a:r>
                        <a:rPr lang="en-ZA" sz="1400" b="1" dirty="0" smtClean="0"/>
                        <a:t>Vehicles Allocated</a:t>
                      </a:r>
                      <a:endParaRPr lang="en-ZA" sz="1400" b="1" dirty="0"/>
                    </a:p>
                  </a:txBody>
                  <a:tcPr anchor="ctr">
                    <a:solidFill>
                      <a:srgbClr val="92D050"/>
                    </a:solidFill>
                  </a:tcPr>
                </a:tc>
                <a:extLst>
                  <a:ext uri="{0D108BD9-81ED-4DB2-BD59-A6C34878D82A}">
                    <a16:rowId xmlns:a16="http://schemas.microsoft.com/office/drawing/2014/main" xmlns="" val="10000"/>
                  </a:ext>
                </a:extLst>
              </a:tr>
              <a:tr h="623152">
                <a:tc>
                  <a:txBody>
                    <a:bodyPr/>
                    <a:lstStyle/>
                    <a:p>
                      <a:r>
                        <a:rPr lang="en-ZA" sz="1600" dirty="0"/>
                        <a:t>TSHWANE METRO</a:t>
                      </a:r>
                      <a:endParaRPr lang="en-ZA" sz="1600" b="1" dirty="0">
                        <a:solidFill>
                          <a:srgbClr val="FF0000"/>
                        </a:solidFill>
                      </a:endParaRPr>
                    </a:p>
                  </a:txBody>
                  <a:tcPr/>
                </a:tc>
                <a:tc>
                  <a:txBody>
                    <a:bodyPr/>
                    <a:lstStyle/>
                    <a:p>
                      <a:pPr algn="ctr"/>
                      <a:r>
                        <a:rPr lang="en-ZA" sz="1600" dirty="0" smtClean="0"/>
                        <a:t>34</a:t>
                      </a:r>
                      <a:endParaRPr lang="en-ZA" sz="1600" b="0" dirty="0"/>
                    </a:p>
                  </a:txBody>
                  <a:tcPr anchor="ctr"/>
                </a:tc>
                <a:tc>
                  <a:txBody>
                    <a:bodyPr/>
                    <a:lstStyle/>
                    <a:p>
                      <a:pPr algn="ctr"/>
                      <a:r>
                        <a:rPr lang="en-ZA" sz="1600" dirty="0" smtClean="0"/>
                        <a:t>28</a:t>
                      </a:r>
                      <a:endParaRPr lang="en-ZA" sz="1600" b="0" dirty="0"/>
                    </a:p>
                  </a:txBody>
                  <a:tcPr anchor="ctr"/>
                </a:tc>
                <a:tc>
                  <a:txBody>
                    <a:bodyPr/>
                    <a:lstStyle/>
                    <a:p>
                      <a:pPr algn="ctr"/>
                      <a:r>
                        <a:rPr lang="en-ZA" sz="1600" dirty="0"/>
                        <a:t>5</a:t>
                      </a:r>
                      <a:endParaRPr lang="en-ZA" sz="1600" b="0" dirty="0"/>
                    </a:p>
                  </a:txBody>
                  <a:tcPr anchor="ctr"/>
                </a:tc>
                <a:tc>
                  <a:txBody>
                    <a:bodyPr/>
                    <a:lstStyle/>
                    <a:p>
                      <a:pPr algn="ctr"/>
                      <a:r>
                        <a:rPr lang="en-ZA" sz="1600" dirty="0"/>
                        <a:t>1</a:t>
                      </a:r>
                      <a:endParaRPr lang="en-ZA" sz="1600" b="0" dirty="0"/>
                    </a:p>
                  </a:txBody>
                  <a:tcPr anchor="ctr"/>
                </a:tc>
                <a:tc>
                  <a:txBody>
                    <a:bodyPr/>
                    <a:lstStyle/>
                    <a:p>
                      <a:pPr algn="ctr"/>
                      <a:r>
                        <a:rPr lang="en-ZA" sz="1600" dirty="0" smtClean="0"/>
                        <a:t>11</a:t>
                      </a:r>
                      <a:endParaRPr lang="en-ZA" sz="1600" b="0" dirty="0"/>
                    </a:p>
                  </a:txBody>
                  <a:tcPr anchor="ctr"/>
                </a:tc>
                <a:extLst>
                  <a:ext uri="{0D108BD9-81ED-4DB2-BD59-A6C34878D82A}">
                    <a16:rowId xmlns:a16="http://schemas.microsoft.com/office/drawing/2014/main" xmlns="" val="10001"/>
                  </a:ext>
                </a:extLst>
              </a:tr>
              <a:tr h="505899">
                <a:tc>
                  <a:txBody>
                    <a:bodyPr/>
                    <a:lstStyle/>
                    <a:p>
                      <a:r>
                        <a:rPr lang="en-ZA" sz="1600" dirty="0"/>
                        <a:t>JHB</a:t>
                      </a:r>
                      <a:r>
                        <a:rPr lang="en-ZA" sz="1600" baseline="0" dirty="0"/>
                        <a:t> METRO</a:t>
                      </a:r>
                      <a:endParaRPr lang="en-ZA" sz="1600" b="1" dirty="0">
                        <a:solidFill>
                          <a:srgbClr val="FF0000"/>
                        </a:solidFill>
                      </a:endParaRPr>
                    </a:p>
                  </a:txBody>
                  <a:tcPr/>
                </a:tc>
                <a:tc>
                  <a:txBody>
                    <a:bodyPr/>
                    <a:lstStyle/>
                    <a:p>
                      <a:pPr algn="ctr"/>
                      <a:r>
                        <a:rPr lang="en-ZA" sz="1600" dirty="0" smtClean="0"/>
                        <a:t>34</a:t>
                      </a:r>
                      <a:endParaRPr lang="en-ZA" sz="1600" b="0" dirty="0"/>
                    </a:p>
                  </a:txBody>
                  <a:tcPr anchor="ctr"/>
                </a:tc>
                <a:tc>
                  <a:txBody>
                    <a:bodyPr/>
                    <a:lstStyle/>
                    <a:p>
                      <a:pPr algn="ctr"/>
                      <a:r>
                        <a:rPr lang="en-ZA" sz="1600" dirty="0" smtClean="0"/>
                        <a:t>28</a:t>
                      </a:r>
                      <a:endParaRPr lang="en-ZA" sz="1600" b="0" dirty="0"/>
                    </a:p>
                  </a:txBody>
                  <a:tcPr anchor="ctr"/>
                </a:tc>
                <a:tc>
                  <a:txBody>
                    <a:bodyPr/>
                    <a:lstStyle/>
                    <a:p>
                      <a:pPr algn="ctr"/>
                      <a:r>
                        <a:rPr lang="en-ZA" sz="1600" dirty="0" smtClean="0"/>
                        <a:t>4</a:t>
                      </a:r>
                      <a:endParaRPr lang="en-ZA" sz="1600" b="0" dirty="0"/>
                    </a:p>
                  </a:txBody>
                  <a:tcPr anchor="ctr"/>
                </a:tc>
                <a:tc>
                  <a:txBody>
                    <a:bodyPr/>
                    <a:lstStyle/>
                    <a:p>
                      <a:pPr algn="ctr"/>
                      <a:r>
                        <a:rPr lang="en-ZA" sz="1600" dirty="0"/>
                        <a:t>2</a:t>
                      </a:r>
                      <a:r>
                        <a:rPr lang="en-ZA" sz="1600" baseline="0" dirty="0"/>
                        <a:t> </a:t>
                      </a:r>
                      <a:endParaRPr lang="en-ZA" sz="1600" b="0" dirty="0"/>
                    </a:p>
                  </a:txBody>
                  <a:tcPr anchor="ctr"/>
                </a:tc>
                <a:tc>
                  <a:txBody>
                    <a:bodyPr/>
                    <a:lstStyle/>
                    <a:p>
                      <a:pPr algn="ctr"/>
                      <a:r>
                        <a:rPr lang="en-ZA" sz="1600" dirty="0" smtClean="0"/>
                        <a:t>12</a:t>
                      </a:r>
                      <a:endParaRPr lang="en-ZA" sz="1600" b="0" dirty="0"/>
                    </a:p>
                  </a:txBody>
                  <a:tcPr anchor="ctr"/>
                </a:tc>
                <a:extLst>
                  <a:ext uri="{0D108BD9-81ED-4DB2-BD59-A6C34878D82A}">
                    <a16:rowId xmlns:a16="http://schemas.microsoft.com/office/drawing/2014/main" xmlns="" val="10002"/>
                  </a:ext>
                </a:extLst>
              </a:tr>
              <a:tr h="822086">
                <a:tc>
                  <a:txBody>
                    <a:bodyPr/>
                    <a:lstStyle/>
                    <a:p>
                      <a:r>
                        <a:rPr lang="en-ZA" sz="1600" dirty="0"/>
                        <a:t>EKURHULENI METRO</a:t>
                      </a:r>
                      <a:endParaRPr lang="en-ZA" sz="1600" b="1" dirty="0">
                        <a:solidFill>
                          <a:srgbClr val="FF0000"/>
                        </a:solidFill>
                      </a:endParaRPr>
                    </a:p>
                  </a:txBody>
                  <a:tcPr/>
                </a:tc>
                <a:tc>
                  <a:txBody>
                    <a:bodyPr/>
                    <a:lstStyle/>
                    <a:p>
                      <a:pPr algn="ctr"/>
                      <a:r>
                        <a:rPr lang="en-ZA" sz="1600" dirty="0" smtClean="0"/>
                        <a:t>30</a:t>
                      </a:r>
                      <a:endParaRPr lang="en-ZA" sz="1600" b="0" dirty="0"/>
                    </a:p>
                  </a:txBody>
                  <a:tcPr anchor="ctr"/>
                </a:tc>
                <a:tc>
                  <a:txBody>
                    <a:bodyPr/>
                    <a:lstStyle/>
                    <a:p>
                      <a:pPr algn="ctr"/>
                      <a:r>
                        <a:rPr lang="en-ZA" sz="1600" dirty="0" smtClean="0"/>
                        <a:t>25</a:t>
                      </a:r>
                      <a:endParaRPr lang="en-ZA" sz="1600" b="0" dirty="0"/>
                    </a:p>
                  </a:txBody>
                  <a:tcPr anchor="ctr"/>
                </a:tc>
                <a:tc>
                  <a:txBody>
                    <a:bodyPr/>
                    <a:lstStyle/>
                    <a:p>
                      <a:pPr algn="ctr"/>
                      <a:r>
                        <a:rPr lang="en-ZA" sz="1600" dirty="0"/>
                        <a:t>5</a:t>
                      </a:r>
                      <a:endParaRPr lang="en-ZA" sz="1600" b="0" dirty="0"/>
                    </a:p>
                  </a:txBody>
                  <a:tcPr anchor="ctr"/>
                </a:tc>
                <a:tc>
                  <a:txBody>
                    <a:bodyPr/>
                    <a:lstStyle/>
                    <a:p>
                      <a:pPr algn="ctr"/>
                      <a:r>
                        <a:rPr lang="en-ZA" sz="1600" dirty="0"/>
                        <a:t>1 </a:t>
                      </a:r>
                      <a:endParaRPr lang="en-ZA" sz="1600" b="0" dirty="0"/>
                    </a:p>
                  </a:txBody>
                  <a:tcPr anchor="ctr"/>
                </a:tc>
                <a:tc>
                  <a:txBody>
                    <a:bodyPr/>
                    <a:lstStyle/>
                    <a:p>
                      <a:pPr algn="ctr"/>
                      <a:r>
                        <a:rPr lang="en-ZA" sz="1600" dirty="0" smtClean="0"/>
                        <a:t>11</a:t>
                      </a:r>
                      <a:endParaRPr lang="en-ZA" sz="1600" b="0" dirty="0"/>
                    </a:p>
                  </a:txBody>
                  <a:tcPr anchor="ctr"/>
                </a:tc>
                <a:extLst>
                  <a:ext uri="{0D108BD9-81ED-4DB2-BD59-A6C34878D82A}">
                    <a16:rowId xmlns:a16="http://schemas.microsoft.com/office/drawing/2014/main" xmlns="" val="10003"/>
                  </a:ext>
                </a:extLst>
              </a:tr>
              <a:tr h="676422">
                <a:tc>
                  <a:txBody>
                    <a:bodyPr/>
                    <a:lstStyle/>
                    <a:p>
                      <a:r>
                        <a:rPr lang="en-ZA" sz="1600" dirty="0"/>
                        <a:t>SEDIBENG</a:t>
                      </a:r>
                      <a:r>
                        <a:rPr lang="en-ZA" sz="1600" baseline="0" dirty="0"/>
                        <a:t> </a:t>
                      </a:r>
                      <a:endParaRPr lang="en-ZA" sz="1600" b="1" dirty="0">
                        <a:solidFill>
                          <a:srgbClr val="FF0000"/>
                        </a:solidFill>
                      </a:endParaRPr>
                    </a:p>
                  </a:txBody>
                  <a:tcPr/>
                </a:tc>
                <a:tc>
                  <a:txBody>
                    <a:bodyPr/>
                    <a:lstStyle/>
                    <a:p>
                      <a:pPr algn="ctr"/>
                      <a:r>
                        <a:rPr lang="en-ZA" sz="1600" dirty="0" smtClean="0"/>
                        <a:t>13</a:t>
                      </a:r>
                      <a:endParaRPr lang="en-ZA" sz="1600" b="0" dirty="0"/>
                    </a:p>
                  </a:txBody>
                  <a:tcPr anchor="ctr"/>
                </a:tc>
                <a:tc>
                  <a:txBody>
                    <a:bodyPr/>
                    <a:lstStyle/>
                    <a:p>
                      <a:pPr algn="ctr"/>
                      <a:r>
                        <a:rPr lang="en-ZA" sz="1600" dirty="0" smtClean="0"/>
                        <a:t>09</a:t>
                      </a:r>
                      <a:endParaRPr lang="en-ZA" sz="1600" b="0" dirty="0"/>
                    </a:p>
                  </a:txBody>
                  <a:tcPr anchor="ctr"/>
                </a:tc>
                <a:tc>
                  <a:txBody>
                    <a:bodyPr/>
                    <a:lstStyle/>
                    <a:p>
                      <a:pPr algn="ctr"/>
                      <a:r>
                        <a:rPr lang="en-ZA" sz="1600" dirty="0"/>
                        <a:t>1</a:t>
                      </a:r>
                      <a:endParaRPr lang="en-ZA" sz="1600" b="0" dirty="0"/>
                    </a:p>
                  </a:txBody>
                  <a:tcPr anchor="ctr"/>
                </a:tc>
                <a:tc>
                  <a:txBody>
                    <a:bodyPr/>
                    <a:lstStyle/>
                    <a:p>
                      <a:pPr algn="ctr"/>
                      <a:r>
                        <a:rPr lang="en-ZA" sz="1600" dirty="0"/>
                        <a:t>0 </a:t>
                      </a:r>
                      <a:endParaRPr lang="en-ZA" sz="1600" b="0" dirty="0"/>
                    </a:p>
                  </a:txBody>
                  <a:tcPr anchor="ctr"/>
                </a:tc>
                <a:tc>
                  <a:txBody>
                    <a:bodyPr/>
                    <a:lstStyle/>
                    <a:p>
                      <a:pPr algn="ctr"/>
                      <a:r>
                        <a:rPr lang="en-ZA" sz="1600" dirty="0" smtClean="0"/>
                        <a:t>05</a:t>
                      </a:r>
                      <a:endParaRPr lang="en-ZA" sz="1600" b="0" dirty="0"/>
                    </a:p>
                  </a:txBody>
                  <a:tcPr anchor="ctr"/>
                </a:tc>
                <a:extLst>
                  <a:ext uri="{0D108BD9-81ED-4DB2-BD59-A6C34878D82A}">
                    <a16:rowId xmlns:a16="http://schemas.microsoft.com/office/drawing/2014/main" xmlns="" val="10004"/>
                  </a:ext>
                </a:extLst>
              </a:tr>
              <a:tr h="505899">
                <a:tc>
                  <a:txBody>
                    <a:bodyPr/>
                    <a:lstStyle/>
                    <a:p>
                      <a:r>
                        <a:rPr lang="en-ZA" sz="1600" dirty="0" smtClean="0"/>
                        <a:t>WESTRAND</a:t>
                      </a:r>
                      <a:endParaRPr lang="en-ZA" sz="1600" b="1" dirty="0">
                        <a:solidFill>
                          <a:srgbClr val="FF0000"/>
                        </a:solidFill>
                      </a:endParaRPr>
                    </a:p>
                  </a:txBody>
                  <a:tcPr/>
                </a:tc>
                <a:tc>
                  <a:txBody>
                    <a:bodyPr/>
                    <a:lstStyle/>
                    <a:p>
                      <a:pPr algn="ctr"/>
                      <a:r>
                        <a:rPr lang="en-ZA" sz="1600" dirty="0" smtClean="0"/>
                        <a:t>17</a:t>
                      </a:r>
                      <a:endParaRPr lang="en-ZA" sz="1600" b="0" dirty="0">
                        <a:solidFill>
                          <a:schemeClr val="tx1"/>
                        </a:solidFill>
                      </a:endParaRPr>
                    </a:p>
                  </a:txBody>
                  <a:tcPr anchor="ctr"/>
                </a:tc>
                <a:tc>
                  <a:txBody>
                    <a:bodyPr/>
                    <a:lstStyle/>
                    <a:p>
                      <a:pPr algn="ctr"/>
                      <a:r>
                        <a:rPr lang="en-ZA" sz="1600" dirty="0" smtClean="0"/>
                        <a:t>14</a:t>
                      </a:r>
                      <a:endParaRPr lang="en-ZA" sz="1600" b="0" dirty="0">
                        <a:solidFill>
                          <a:schemeClr val="tx1"/>
                        </a:solidFill>
                      </a:endParaRPr>
                    </a:p>
                  </a:txBody>
                  <a:tcPr anchor="ctr"/>
                </a:tc>
                <a:tc>
                  <a:txBody>
                    <a:bodyPr/>
                    <a:lstStyle/>
                    <a:p>
                      <a:pPr algn="ctr"/>
                      <a:r>
                        <a:rPr lang="en-ZA" sz="1600" dirty="0" smtClean="0"/>
                        <a:t>03</a:t>
                      </a:r>
                      <a:endParaRPr lang="en-ZA" sz="1600" b="0" dirty="0">
                        <a:solidFill>
                          <a:schemeClr val="tx1"/>
                        </a:solidFill>
                      </a:endParaRPr>
                    </a:p>
                  </a:txBody>
                  <a:tcPr anchor="ctr"/>
                </a:tc>
                <a:tc>
                  <a:txBody>
                    <a:bodyPr/>
                    <a:lstStyle/>
                    <a:p>
                      <a:pPr algn="ctr"/>
                      <a:r>
                        <a:rPr lang="en-ZA" sz="1600" dirty="0" smtClean="0"/>
                        <a:t>0</a:t>
                      </a:r>
                      <a:endParaRPr lang="en-ZA" sz="1600" b="0" dirty="0">
                        <a:solidFill>
                          <a:schemeClr val="tx1"/>
                        </a:solidFill>
                      </a:endParaRPr>
                    </a:p>
                  </a:txBody>
                  <a:tcPr anchor="ctr"/>
                </a:tc>
                <a:tc>
                  <a:txBody>
                    <a:bodyPr/>
                    <a:lstStyle/>
                    <a:p>
                      <a:pPr algn="ctr"/>
                      <a:r>
                        <a:rPr lang="en-ZA" sz="1600" dirty="0" smtClean="0"/>
                        <a:t>06</a:t>
                      </a:r>
                      <a:endParaRPr lang="en-ZA" sz="1600" b="0" dirty="0">
                        <a:solidFill>
                          <a:schemeClr val="tx1"/>
                        </a:solidFill>
                      </a:endParaRPr>
                    </a:p>
                  </a:txBody>
                  <a:tcPr anchor="ctr"/>
                </a:tc>
                <a:extLst>
                  <a:ext uri="{0D108BD9-81ED-4DB2-BD59-A6C34878D82A}">
                    <a16:rowId xmlns:a16="http://schemas.microsoft.com/office/drawing/2014/main" xmlns="" val="10005"/>
                  </a:ext>
                </a:extLst>
              </a:tr>
              <a:tr h="505899">
                <a:tc>
                  <a:txBody>
                    <a:bodyPr/>
                    <a:lstStyle/>
                    <a:p>
                      <a:r>
                        <a:rPr lang="en-ZA" sz="1600" b="1" dirty="0"/>
                        <a:t>TOTAL</a:t>
                      </a:r>
                      <a:endParaRPr lang="en-ZA" sz="1600" b="1" dirty="0">
                        <a:solidFill>
                          <a:srgbClr val="FF0000"/>
                        </a:solidFill>
                      </a:endParaRPr>
                    </a:p>
                  </a:txBody>
                  <a:tcPr/>
                </a:tc>
                <a:tc>
                  <a:txBody>
                    <a:bodyPr/>
                    <a:lstStyle/>
                    <a:p>
                      <a:pPr algn="ctr"/>
                      <a:r>
                        <a:rPr lang="en-ZA" sz="1600" b="1" dirty="0" smtClean="0"/>
                        <a:t>126</a:t>
                      </a:r>
                      <a:endParaRPr lang="en-ZA" sz="1600" b="1" dirty="0">
                        <a:solidFill>
                          <a:schemeClr val="tx1"/>
                        </a:solidFill>
                      </a:endParaRPr>
                    </a:p>
                  </a:txBody>
                  <a:tcPr anchor="ctr"/>
                </a:tc>
                <a:tc>
                  <a:txBody>
                    <a:bodyPr/>
                    <a:lstStyle/>
                    <a:p>
                      <a:pPr algn="ctr"/>
                      <a:r>
                        <a:rPr lang="en-ZA" sz="1600" b="1" dirty="0" smtClean="0"/>
                        <a:t>104</a:t>
                      </a:r>
                      <a:endParaRPr lang="en-ZA" sz="1600" b="1" dirty="0">
                        <a:solidFill>
                          <a:schemeClr val="tx1"/>
                        </a:solidFill>
                      </a:endParaRPr>
                    </a:p>
                  </a:txBody>
                  <a:tcPr anchor="ctr"/>
                </a:tc>
                <a:tc>
                  <a:txBody>
                    <a:bodyPr/>
                    <a:lstStyle/>
                    <a:p>
                      <a:pPr algn="ctr"/>
                      <a:r>
                        <a:rPr lang="en-ZA" sz="1600" b="1" dirty="0" smtClean="0"/>
                        <a:t>18</a:t>
                      </a:r>
                      <a:endParaRPr lang="en-ZA" sz="1600" b="1" dirty="0">
                        <a:solidFill>
                          <a:schemeClr val="tx1"/>
                        </a:solidFill>
                      </a:endParaRPr>
                    </a:p>
                  </a:txBody>
                  <a:tcPr anchor="ctr"/>
                </a:tc>
                <a:tc>
                  <a:txBody>
                    <a:bodyPr/>
                    <a:lstStyle/>
                    <a:p>
                      <a:pPr algn="ctr"/>
                      <a:r>
                        <a:rPr lang="en-ZA" sz="1600" b="1" dirty="0" smtClean="0"/>
                        <a:t>4</a:t>
                      </a:r>
                      <a:endParaRPr lang="en-ZA" sz="1600" b="1" dirty="0">
                        <a:solidFill>
                          <a:schemeClr val="tx1"/>
                        </a:solidFill>
                      </a:endParaRPr>
                    </a:p>
                  </a:txBody>
                  <a:tcPr anchor="ctr"/>
                </a:tc>
                <a:tc>
                  <a:txBody>
                    <a:bodyPr/>
                    <a:lstStyle/>
                    <a:p>
                      <a:pPr algn="ctr"/>
                      <a:r>
                        <a:rPr lang="en-ZA" sz="1600" b="1" dirty="0" smtClean="0"/>
                        <a:t>45</a:t>
                      </a:r>
                      <a:endParaRPr lang="en-ZA" sz="1600" b="1" dirty="0">
                        <a:solidFill>
                          <a:schemeClr val="tx1"/>
                        </a:solidFill>
                      </a:endParaRPr>
                    </a:p>
                  </a:txBody>
                  <a:tcPr anchor="ct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15775672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7433" y="464025"/>
            <a:ext cx="5509134" cy="276999"/>
          </a:xfrm>
          <a:solidFill>
            <a:srgbClr val="92D050"/>
          </a:solidFill>
        </p:spPr>
        <p:txBody>
          <a:bodyPr>
            <a:noAutofit/>
          </a:bodyPr>
          <a:lstStyle/>
          <a:p>
            <a:pPr algn="ctr"/>
            <a:r>
              <a:rPr lang="en-ZA" sz="1800" b="1" dirty="0">
                <a:latin typeface="Arial" pitchFamily="34" charset="0"/>
                <a:cs typeface="Arial" pitchFamily="34" charset="0"/>
              </a:rPr>
              <a:t>Special  Operation JHB Central</a:t>
            </a:r>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xmlns="" val="100501439"/>
              </p:ext>
            </p:extLst>
          </p:nvPr>
        </p:nvGraphicFramePr>
        <p:xfrm>
          <a:off x="0" y="816277"/>
          <a:ext cx="9144001" cy="5189717"/>
        </p:xfrm>
        <a:graphic>
          <a:graphicData uri="http://schemas.openxmlformats.org/drawingml/2006/table">
            <a:tbl>
              <a:tblPr firstRow="1" bandRow="1">
                <a:tableStyleId>{F5AB1C69-6EDB-4FF4-983F-18BD219EF322}</a:tableStyleId>
              </a:tblPr>
              <a:tblGrid>
                <a:gridCol w="832513">
                  <a:extLst>
                    <a:ext uri="{9D8B030D-6E8A-4147-A177-3AD203B41FA5}">
                      <a16:colId xmlns:a16="http://schemas.microsoft.com/office/drawing/2014/main" xmlns="" val="20000"/>
                    </a:ext>
                  </a:extLst>
                </a:gridCol>
                <a:gridCol w="983587">
                  <a:extLst>
                    <a:ext uri="{9D8B030D-6E8A-4147-A177-3AD203B41FA5}">
                      <a16:colId xmlns:a16="http://schemas.microsoft.com/office/drawing/2014/main" xmlns="" val="20001"/>
                    </a:ext>
                  </a:extLst>
                </a:gridCol>
                <a:gridCol w="1054100">
                  <a:extLst>
                    <a:ext uri="{9D8B030D-6E8A-4147-A177-3AD203B41FA5}">
                      <a16:colId xmlns:a16="http://schemas.microsoft.com/office/drawing/2014/main" xmlns="" val="20002"/>
                    </a:ext>
                  </a:extLst>
                </a:gridCol>
                <a:gridCol w="1193800">
                  <a:extLst>
                    <a:ext uri="{9D8B030D-6E8A-4147-A177-3AD203B41FA5}">
                      <a16:colId xmlns:a16="http://schemas.microsoft.com/office/drawing/2014/main" xmlns="" val="20003"/>
                    </a:ext>
                  </a:extLst>
                </a:gridCol>
                <a:gridCol w="1282700">
                  <a:extLst>
                    <a:ext uri="{9D8B030D-6E8A-4147-A177-3AD203B41FA5}">
                      <a16:colId xmlns:a16="http://schemas.microsoft.com/office/drawing/2014/main" xmlns="" val="20004"/>
                    </a:ext>
                  </a:extLst>
                </a:gridCol>
                <a:gridCol w="1003300">
                  <a:extLst>
                    <a:ext uri="{9D8B030D-6E8A-4147-A177-3AD203B41FA5}">
                      <a16:colId xmlns:a16="http://schemas.microsoft.com/office/drawing/2014/main" xmlns="" val="20005"/>
                    </a:ext>
                  </a:extLst>
                </a:gridCol>
                <a:gridCol w="1287646">
                  <a:extLst>
                    <a:ext uri="{9D8B030D-6E8A-4147-A177-3AD203B41FA5}">
                      <a16:colId xmlns:a16="http://schemas.microsoft.com/office/drawing/2014/main" xmlns="" val="20006"/>
                    </a:ext>
                  </a:extLst>
                </a:gridCol>
                <a:gridCol w="1506355">
                  <a:extLst>
                    <a:ext uri="{9D8B030D-6E8A-4147-A177-3AD203B41FA5}">
                      <a16:colId xmlns:a16="http://schemas.microsoft.com/office/drawing/2014/main" xmlns="" val="20007"/>
                    </a:ext>
                  </a:extLst>
                </a:gridCol>
              </a:tblGrid>
              <a:tr h="831077">
                <a:tc>
                  <a:txBody>
                    <a:bodyPr/>
                    <a:lstStyle/>
                    <a:p>
                      <a:pPr algn="ctr"/>
                      <a:r>
                        <a:rPr lang="en-ZA" sz="1400" dirty="0">
                          <a:solidFill>
                            <a:schemeClr val="tx1"/>
                          </a:solidFill>
                          <a:latin typeface="Arial" pitchFamily="34" charset="0"/>
                          <a:cs typeface="Arial" pitchFamily="34" charset="0"/>
                        </a:rPr>
                        <a:t>OFFICE</a:t>
                      </a:r>
                    </a:p>
                  </a:txBody>
                  <a:tcPr marL="51833" marR="51833" anchor="ctr"/>
                </a:tc>
                <a:tc>
                  <a:txBody>
                    <a:bodyPr/>
                    <a:lstStyle/>
                    <a:p>
                      <a:pPr algn="ctr"/>
                      <a:r>
                        <a:rPr lang="en-ZA" sz="1400" dirty="0">
                          <a:solidFill>
                            <a:schemeClr val="tx1"/>
                          </a:solidFill>
                          <a:latin typeface="Arial" pitchFamily="34" charset="0"/>
                          <a:cs typeface="Arial" pitchFamily="34" charset="0"/>
                        </a:rPr>
                        <a:t>Name Of Operation</a:t>
                      </a:r>
                    </a:p>
                  </a:txBody>
                  <a:tcPr marL="51833" marR="51833" anchor="ctr"/>
                </a:tc>
                <a:tc>
                  <a:txBody>
                    <a:bodyPr/>
                    <a:lstStyle/>
                    <a:p>
                      <a:pPr algn="ctr"/>
                      <a:r>
                        <a:rPr lang="en-ZA" sz="1400" dirty="0">
                          <a:solidFill>
                            <a:schemeClr val="tx1"/>
                          </a:solidFill>
                          <a:latin typeface="Arial" pitchFamily="34" charset="0"/>
                          <a:cs typeface="Arial" pitchFamily="34" charset="0"/>
                        </a:rPr>
                        <a:t>Dates of Operations </a:t>
                      </a:r>
                    </a:p>
                  </a:txBody>
                  <a:tcPr marL="51833" marR="51833" anchor="ctr"/>
                </a:tc>
                <a:tc>
                  <a:txBody>
                    <a:bodyPr/>
                    <a:lstStyle/>
                    <a:p>
                      <a:pPr algn="ctr"/>
                      <a:r>
                        <a:rPr lang="en-ZA" sz="1400" dirty="0">
                          <a:solidFill>
                            <a:schemeClr val="tx1"/>
                          </a:solidFill>
                          <a:latin typeface="Arial" pitchFamily="34" charset="0"/>
                          <a:cs typeface="Arial" pitchFamily="34" charset="0"/>
                        </a:rPr>
                        <a:t>Lead Department</a:t>
                      </a:r>
                    </a:p>
                  </a:txBody>
                  <a:tcPr marL="51833" marR="51833" anchor="ctr"/>
                </a:tc>
                <a:tc>
                  <a:txBody>
                    <a:bodyPr/>
                    <a:lstStyle/>
                    <a:p>
                      <a:pPr algn="ctr"/>
                      <a:r>
                        <a:rPr lang="en-ZA" sz="1400" dirty="0">
                          <a:solidFill>
                            <a:schemeClr val="tx1"/>
                          </a:solidFill>
                          <a:latin typeface="Arial" pitchFamily="34" charset="0"/>
                          <a:cs typeface="Arial" pitchFamily="34" charset="0"/>
                        </a:rPr>
                        <a:t>Total number of detainees</a:t>
                      </a:r>
                    </a:p>
                  </a:txBody>
                  <a:tcPr marL="51833" marR="51833" anchor="ctr"/>
                </a:tc>
                <a:tc>
                  <a:txBody>
                    <a:bodyPr/>
                    <a:lstStyle/>
                    <a:p>
                      <a:pPr algn="ctr"/>
                      <a:r>
                        <a:rPr lang="en-ZA" sz="1400" dirty="0" smtClean="0">
                          <a:solidFill>
                            <a:schemeClr val="tx1"/>
                          </a:solidFill>
                          <a:latin typeface="Arial" pitchFamily="34" charset="0"/>
                          <a:cs typeface="Arial" pitchFamily="34" charset="0"/>
                        </a:rPr>
                        <a:t>Releases</a:t>
                      </a:r>
                      <a:endParaRPr lang="en-ZA" sz="1400" dirty="0">
                        <a:solidFill>
                          <a:schemeClr val="tx1"/>
                        </a:solidFill>
                        <a:latin typeface="Arial" pitchFamily="34" charset="0"/>
                        <a:cs typeface="Arial" pitchFamily="34" charset="0"/>
                      </a:endParaRPr>
                    </a:p>
                  </a:txBody>
                  <a:tcPr marL="51833" marR="51833" anchor="ctr"/>
                </a:tc>
                <a:tc>
                  <a:txBody>
                    <a:bodyPr/>
                    <a:lstStyle/>
                    <a:p>
                      <a:pPr algn="ctr"/>
                      <a:r>
                        <a:rPr lang="en-ZA" sz="1400" dirty="0" smtClean="0">
                          <a:solidFill>
                            <a:schemeClr val="tx1"/>
                          </a:solidFill>
                          <a:latin typeface="Arial" pitchFamily="34" charset="0"/>
                          <a:cs typeface="Arial" pitchFamily="34" charset="0"/>
                        </a:rPr>
                        <a:t>Deported</a:t>
                      </a:r>
                      <a:endParaRPr lang="en-ZA" sz="1400" dirty="0">
                        <a:solidFill>
                          <a:schemeClr val="tx1"/>
                        </a:solidFill>
                        <a:latin typeface="Arial" pitchFamily="34" charset="0"/>
                        <a:cs typeface="Arial" pitchFamily="34" charset="0"/>
                      </a:endParaRPr>
                    </a:p>
                  </a:txBody>
                  <a:tcPr marL="51833" marR="51833" anchor="ctr"/>
                </a:tc>
                <a:tc>
                  <a:txBody>
                    <a:bodyPr/>
                    <a:lstStyle/>
                    <a:p>
                      <a:pPr algn="ctr"/>
                      <a:r>
                        <a:rPr lang="en-ZA" sz="1400" dirty="0" smtClean="0">
                          <a:solidFill>
                            <a:schemeClr val="tx1"/>
                          </a:solidFill>
                          <a:latin typeface="Arial" pitchFamily="34" charset="0"/>
                          <a:cs typeface="Arial" pitchFamily="34" charset="0"/>
                        </a:rPr>
                        <a:t>At Lindela</a:t>
                      </a:r>
                      <a:endParaRPr lang="en-ZA" sz="1400" dirty="0">
                        <a:solidFill>
                          <a:schemeClr val="tx1"/>
                        </a:solidFill>
                        <a:latin typeface="Arial" pitchFamily="34" charset="0"/>
                        <a:cs typeface="Arial" pitchFamily="34" charset="0"/>
                      </a:endParaRPr>
                    </a:p>
                  </a:txBody>
                  <a:tcPr marL="51833" marR="51833" anchor="ctr"/>
                </a:tc>
                <a:extLst>
                  <a:ext uri="{0D108BD9-81ED-4DB2-BD59-A6C34878D82A}">
                    <a16:rowId xmlns:a16="http://schemas.microsoft.com/office/drawing/2014/main" xmlns="" val="10000"/>
                  </a:ext>
                </a:extLst>
              </a:tr>
              <a:tr h="4224470">
                <a:tc>
                  <a:txBody>
                    <a:bodyPr/>
                    <a:lstStyle/>
                    <a:p>
                      <a:r>
                        <a:rPr lang="en-ZA" sz="1400" dirty="0" smtClean="0">
                          <a:latin typeface="Arial" pitchFamily="34" charset="0"/>
                          <a:cs typeface="Arial" pitchFamily="34" charset="0"/>
                        </a:rPr>
                        <a:t>Jhb</a:t>
                      </a:r>
                      <a:r>
                        <a:rPr lang="en-ZA" sz="1400" baseline="0" dirty="0" smtClean="0">
                          <a:latin typeface="Arial" pitchFamily="34" charset="0"/>
                          <a:cs typeface="Arial" pitchFamily="34" charset="0"/>
                        </a:rPr>
                        <a:t> </a:t>
                      </a:r>
                      <a:r>
                        <a:rPr lang="en-ZA" sz="1400" baseline="0" dirty="0">
                          <a:latin typeface="Arial" pitchFamily="34" charset="0"/>
                          <a:cs typeface="Arial" pitchFamily="34" charset="0"/>
                        </a:rPr>
                        <a:t>Central</a:t>
                      </a:r>
                      <a:endParaRPr lang="en-ZA" sz="1400" b="1" dirty="0">
                        <a:solidFill>
                          <a:srgbClr val="FF0000"/>
                        </a:solidFill>
                        <a:latin typeface="Arial" pitchFamily="34" charset="0"/>
                        <a:cs typeface="Arial" pitchFamily="34" charset="0"/>
                      </a:endParaRPr>
                    </a:p>
                  </a:txBody>
                  <a:tcPr marL="51833" marR="51833"/>
                </a:tc>
                <a:tc>
                  <a:txBody>
                    <a:bodyPr/>
                    <a:lstStyle/>
                    <a:p>
                      <a:endParaRPr lang="en-ZA" sz="1400" dirty="0">
                        <a:latin typeface="Arial" pitchFamily="34" charset="0"/>
                        <a:cs typeface="Arial" pitchFamily="34" charset="0"/>
                      </a:endParaRPr>
                    </a:p>
                  </a:txBody>
                  <a:tcPr marL="51833" marR="51833"/>
                </a:tc>
                <a:tc>
                  <a:txBody>
                    <a:bodyPr/>
                    <a:lstStyle/>
                    <a:p>
                      <a:r>
                        <a:rPr lang="en-ZA" sz="1400" dirty="0">
                          <a:latin typeface="Arial" pitchFamily="34" charset="0"/>
                          <a:cs typeface="Arial" pitchFamily="34" charset="0"/>
                        </a:rPr>
                        <a:t>07/08/2019</a:t>
                      </a:r>
                      <a:endParaRPr lang="en-ZA" sz="1400" b="1" dirty="0">
                        <a:latin typeface="Arial" pitchFamily="34" charset="0"/>
                        <a:cs typeface="Arial" pitchFamily="34" charset="0"/>
                      </a:endParaRPr>
                    </a:p>
                  </a:txBody>
                  <a:tcPr marL="51833" marR="51833"/>
                </a:tc>
                <a:tc>
                  <a:txBody>
                    <a:bodyPr/>
                    <a:lstStyle/>
                    <a:p>
                      <a:r>
                        <a:rPr lang="en-ZA" sz="1400" dirty="0" smtClean="0">
                          <a:latin typeface="Arial" pitchFamily="34" charset="0"/>
                          <a:cs typeface="Arial" pitchFamily="34" charset="0"/>
                        </a:rPr>
                        <a:t>SAPS</a:t>
                      </a:r>
                      <a:endParaRPr lang="en-ZA" sz="1400" dirty="0">
                        <a:latin typeface="Arial" pitchFamily="34" charset="0"/>
                        <a:cs typeface="Arial" pitchFamily="34" charset="0"/>
                      </a:endParaRPr>
                    </a:p>
                  </a:txBody>
                  <a:tcPr marL="51833" marR="51833"/>
                </a:tc>
                <a:tc>
                  <a:txBody>
                    <a:bodyPr/>
                    <a:lstStyle/>
                    <a:p>
                      <a:r>
                        <a:rPr lang="en-ZA" sz="1400" dirty="0" smtClean="0">
                          <a:latin typeface="Arial" pitchFamily="34" charset="0"/>
                          <a:cs typeface="Arial" pitchFamily="34" charset="0"/>
                        </a:rPr>
                        <a:t>659</a:t>
                      </a:r>
                    </a:p>
                  </a:txBody>
                  <a:tcPr marL="51833" marR="51833"/>
                </a:tc>
                <a:tc>
                  <a:txBody>
                    <a:bodyPr/>
                    <a:lstStyle/>
                    <a:p>
                      <a:r>
                        <a:rPr lang="en-ZA" sz="1400" dirty="0" smtClean="0">
                          <a:latin typeface="Arial" pitchFamily="34" charset="0"/>
                          <a:cs typeface="Arial" pitchFamily="34" charset="0"/>
                        </a:rPr>
                        <a:t>340</a:t>
                      </a:r>
                      <a:endParaRPr lang="en-ZA" sz="1400" dirty="0">
                        <a:latin typeface="Arial" pitchFamily="34" charset="0"/>
                        <a:cs typeface="Arial" pitchFamily="34" charset="0"/>
                      </a:endParaRPr>
                    </a:p>
                  </a:txBody>
                  <a:tcPr marL="51833" marR="51833"/>
                </a:tc>
                <a:tc>
                  <a:txBody>
                    <a:bodyPr/>
                    <a:lstStyle/>
                    <a:p>
                      <a:r>
                        <a:rPr lang="en-ZA" sz="1400" dirty="0" smtClean="0">
                          <a:latin typeface="Arial" pitchFamily="34" charset="0"/>
                          <a:cs typeface="Arial" pitchFamily="34" charset="0"/>
                        </a:rPr>
                        <a:t>41 Mozambique</a:t>
                      </a:r>
                    </a:p>
                    <a:p>
                      <a:r>
                        <a:rPr lang="en-ZA" sz="1400" dirty="0" smtClean="0">
                          <a:latin typeface="Arial" pitchFamily="34" charset="0"/>
                          <a:cs typeface="Arial" pitchFamily="34" charset="0"/>
                        </a:rPr>
                        <a:t>88</a:t>
                      </a:r>
                    </a:p>
                    <a:p>
                      <a:r>
                        <a:rPr lang="en-ZA" sz="1400" dirty="0" smtClean="0">
                          <a:latin typeface="Arial" pitchFamily="34" charset="0"/>
                          <a:cs typeface="Arial" pitchFamily="34" charset="0"/>
                        </a:rPr>
                        <a:t>Zimbabweans</a:t>
                      </a:r>
                    </a:p>
                    <a:p>
                      <a:endParaRPr lang="en-ZA" sz="1400" dirty="0">
                        <a:latin typeface="Arial" pitchFamily="34" charset="0"/>
                        <a:cs typeface="Arial" pitchFamily="34" charset="0"/>
                      </a:endParaRPr>
                    </a:p>
                  </a:txBody>
                  <a:tcPr marL="51833" marR="51833"/>
                </a:tc>
                <a:tc>
                  <a:txBody>
                    <a:bodyPr/>
                    <a:lstStyle/>
                    <a:p>
                      <a:r>
                        <a:rPr lang="en-ZA" sz="1400" dirty="0" smtClean="0">
                          <a:latin typeface="Arial" pitchFamily="34" charset="0"/>
                          <a:cs typeface="Arial" pitchFamily="34" charset="0"/>
                        </a:rPr>
                        <a:t>Malawi 80</a:t>
                      </a:r>
                    </a:p>
                    <a:p>
                      <a:r>
                        <a:rPr lang="en-ZA" sz="1400" dirty="0" smtClean="0">
                          <a:latin typeface="Arial" pitchFamily="34" charset="0"/>
                          <a:cs typeface="Arial" pitchFamily="34" charset="0"/>
                        </a:rPr>
                        <a:t>Zimbabwe 93 (5 to be released)</a:t>
                      </a:r>
                    </a:p>
                    <a:p>
                      <a:r>
                        <a:rPr lang="en-ZA" sz="1400" dirty="0" smtClean="0">
                          <a:latin typeface="Arial" pitchFamily="34" charset="0"/>
                          <a:cs typeface="Arial" pitchFamily="34" charset="0"/>
                        </a:rPr>
                        <a:t>Mozambique</a:t>
                      </a:r>
                      <a:r>
                        <a:rPr lang="en-ZA" sz="1400" baseline="0" dirty="0" smtClean="0">
                          <a:latin typeface="Arial" pitchFamily="34" charset="0"/>
                          <a:cs typeface="Arial" pitchFamily="34" charset="0"/>
                        </a:rPr>
                        <a:t> 41</a:t>
                      </a:r>
                    </a:p>
                    <a:p>
                      <a:r>
                        <a:rPr lang="en-ZA" sz="1400" baseline="0" dirty="0" smtClean="0">
                          <a:latin typeface="Arial" pitchFamily="34" charset="0"/>
                          <a:cs typeface="Arial" pitchFamily="34" charset="0"/>
                        </a:rPr>
                        <a:t>Nigeria 28</a:t>
                      </a:r>
                    </a:p>
                    <a:p>
                      <a:r>
                        <a:rPr lang="en-ZA" sz="1400" baseline="0" dirty="0" smtClean="0">
                          <a:latin typeface="Arial" pitchFamily="34" charset="0"/>
                          <a:cs typeface="Arial" pitchFamily="34" charset="0"/>
                        </a:rPr>
                        <a:t>Ethiopian 08</a:t>
                      </a:r>
                    </a:p>
                    <a:p>
                      <a:r>
                        <a:rPr lang="en-ZA" sz="1400" baseline="0" dirty="0" smtClean="0">
                          <a:latin typeface="Arial" pitchFamily="34" charset="0"/>
                          <a:cs typeface="Arial" pitchFamily="34" charset="0"/>
                        </a:rPr>
                        <a:t>Bangladesh 05</a:t>
                      </a:r>
                    </a:p>
                    <a:p>
                      <a:r>
                        <a:rPr lang="en-ZA" sz="1400" baseline="0" dirty="0" smtClean="0">
                          <a:latin typeface="Arial" pitchFamily="34" charset="0"/>
                          <a:cs typeface="Arial" pitchFamily="34" charset="0"/>
                        </a:rPr>
                        <a:t>DRC 01</a:t>
                      </a:r>
                    </a:p>
                    <a:p>
                      <a:r>
                        <a:rPr lang="en-ZA" sz="1400" baseline="0" dirty="0" smtClean="0">
                          <a:latin typeface="Arial" pitchFamily="34" charset="0"/>
                          <a:cs typeface="Arial" pitchFamily="34" charset="0"/>
                        </a:rPr>
                        <a:t>Ghana 03</a:t>
                      </a:r>
                    </a:p>
                    <a:p>
                      <a:r>
                        <a:rPr lang="en-ZA" sz="1400" baseline="0" dirty="0" smtClean="0">
                          <a:latin typeface="Arial" pitchFamily="34" charset="0"/>
                          <a:cs typeface="Arial" pitchFamily="34" charset="0"/>
                        </a:rPr>
                        <a:t>Zambia 02</a:t>
                      </a:r>
                    </a:p>
                    <a:p>
                      <a:r>
                        <a:rPr lang="en-ZA" sz="1400" baseline="0" dirty="0" smtClean="0">
                          <a:latin typeface="Arial" pitchFamily="34" charset="0"/>
                          <a:cs typeface="Arial" pitchFamily="34" charset="0"/>
                        </a:rPr>
                        <a:t>Tanzania 03</a:t>
                      </a:r>
                    </a:p>
                    <a:p>
                      <a:r>
                        <a:rPr lang="en-ZA" sz="1400" baseline="0" dirty="0" smtClean="0">
                          <a:latin typeface="Arial" pitchFamily="34" charset="0"/>
                          <a:cs typeface="Arial" pitchFamily="34" charset="0"/>
                        </a:rPr>
                        <a:t>Kenya 01</a:t>
                      </a:r>
                    </a:p>
                    <a:p>
                      <a:r>
                        <a:rPr lang="en-ZA" sz="1400" baseline="0" dirty="0" smtClean="0">
                          <a:latin typeface="Arial" pitchFamily="34" charset="0"/>
                          <a:cs typeface="Arial" pitchFamily="34" charset="0"/>
                        </a:rPr>
                        <a:t>Uganda 01</a:t>
                      </a:r>
                    </a:p>
                    <a:p>
                      <a:endParaRPr lang="en-ZA" sz="1400" baseline="0" dirty="0" smtClean="0">
                        <a:latin typeface="Arial" pitchFamily="34" charset="0"/>
                        <a:cs typeface="Arial" pitchFamily="34" charset="0"/>
                      </a:endParaRPr>
                    </a:p>
                    <a:p>
                      <a:r>
                        <a:rPr lang="en-ZA" sz="1400" baseline="0" dirty="0" smtClean="0">
                          <a:latin typeface="Arial" pitchFamily="34" charset="0"/>
                          <a:cs typeface="Arial" pitchFamily="34" charset="0"/>
                        </a:rPr>
                        <a:t>Total 268</a:t>
                      </a:r>
                    </a:p>
                    <a:p>
                      <a:endParaRPr lang="en-ZA" sz="1400" baseline="0" dirty="0" smtClean="0">
                        <a:latin typeface="Arial" pitchFamily="34" charset="0"/>
                        <a:cs typeface="Arial" pitchFamily="34" charset="0"/>
                      </a:endParaRPr>
                    </a:p>
                    <a:p>
                      <a:r>
                        <a:rPr lang="en-ZA" sz="1400" baseline="0" dirty="0" smtClean="0">
                          <a:latin typeface="Arial" pitchFamily="34" charset="0"/>
                          <a:cs typeface="Arial" pitchFamily="34" charset="0"/>
                        </a:rPr>
                        <a:t>142 still at Lindela</a:t>
                      </a:r>
                    </a:p>
                    <a:p>
                      <a:endParaRPr lang="en-ZA" sz="1400" dirty="0" smtClean="0">
                        <a:latin typeface="Arial" pitchFamily="34" charset="0"/>
                        <a:cs typeface="Arial" pitchFamily="34" charset="0"/>
                      </a:endParaRPr>
                    </a:p>
                    <a:p>
                      <a:endParaRPr lang="en-ZA" sz="1400" dirty="0">
                        <a:latin typeface="Arial" pitchFamily="34" charset="0"/>
                        <a:cs typeface="Arial" pitchFamily="34" charset="0"/>
                      </a:endParaRPr>
                    </a:p>
                  </a:txBody>
                  <a:tcPr marL="51833" marR="51833"/>
                </a:tc>
                <a:extLst>
                  <a:ext uri="{0D108BD9-81ED-4DB2-BD59-A6C34878D82A}">
                    <a16:rowId xmlns:a16="http://schemas.microsoft.com/office/drawing/2014/main" xmlns="" val="10001"/>
                  </a:ext>
                </a:extLst>
              </a:tr>
            </a:tbl>
          </a:graphicData>
        </a:graphic>
      </p:graphicFrame>
      <p:sp>
        <p:nvSpPr>
          <p:cNvPr id="7" name="Content Placeholder 5"/>
          <p:cNvSpPr txBox="1">
            <a:spLocks/>
          </p:cNvSpPr>
          <p:nvPr/>
        </p:nvSpPr>
        <p:spPr bwMode="auto">
          <a:xfrm>
            <a:off x="0" y="4454842"/>
            <a:ext cx="7397276" cy="1551194"/>
          </a:xfrm>
          <a:prstGeom prst="rect">
            <a:avLst/>
          </a:prstGeom>
          <a:solidFill>
            <a:srgbClr val="FFC000"/>
          </a:solidFill>
          <a:ln>
            <a:noFill/>
          </a:ln>
          <a:extLst/>
        </p:spPr>
        <p:txBody>
          <a:bodyPr vert="horz" wrap="square" lIns="0" tIns="0" rIns="0" bIns="0" numCol="1" anchor="t" anchorCtr="0" compatLnSpc="1">
            <a:prstTxWarp prst="textNoShape">
              <a:avLst/>
            </a:prstTxWarp>
            <a:spAutoFit/>
          </a:bodyPr>
          <a:lstStyle>
            <a:lvl1pPr marL="268288" indent="-268288" algn="l" rtl="0" eaLnBrk="0" fontAlgn="base" hangingPunct="0">
              <a:lnSpc>
                <a:spcPct val="90000"/>
              </a:lnSpc>
              <a:spcBef>
                <a:spcPct val="90000"/>
              </a:spcBef>
              <a:spcAft>
                <a:spcPct val="0"/>
              </a:spcAft>
              <a:buClr>
                <a:schemeClr val="bg2"/>
              </a:buClr>
              <a:buFont typeface="Wingdings" pitchFamily="2" charset="2"/>
              <a:buChar char="n"/>
              <a:defRPr sz="2800">
                <a:solidFill>
                  <a:schemeClr val="tx1"/>
                </a:solidFill>
                <a:latin typeface="+mn-lt"/>
                <a:ea typeface="+mn-ea"/>
                <a:cs typeface="+mn-cs"/>
              </a:defRPr>
            </a:lvl1pPr>
            <a:lvl2pPr marL="460375" indent="-190500" algn="l" rtl="0" eaLnBrk="0" fontAlgn="base" hangingPunct="0">
              <a:lnSpc>
                <a:spcPct val="90000"/>
              </a:lnSpc>
              <a:spcBef>
                <a:spcPct val="50000"/>
              </a:spcBef>
              <a:spcAft>
                <a:spcPct val="0"/>
              </a:spcAft>
              <a:buClr>
                <a:schemeClr val="bg2"/>
              </a:buClr>
              <a:buFont typeface="Arial" pitchFamily="34" charset="0"/>
              <a:buChar char="•"/>
              <a:defRPr sz="2400">
                <a:solidFill>
                  <a:schemeClr val="tx1"/>
                </a:solidFill>
                <a:latin typeface="+mn-lt"/>
                <a:cs typeface="+mn-cs"/>
              </a:defRPr>
            </a:lvl2pPr>
            <a:lvl3pPr marL="625475" indent="-163513" algn="l" rtl="0" eaLnBrk="0" fontAlgn="base" hangingPunct="0">
              <a:lnSpc>
                <a:spcPct val="90000"/>
              </a:lnSpc>
              <a:spcBef>
                <a:spcPct val="30000"/>
              </a:spcBef>
              <a:spcAft>
                <a:spcPct val="0"/>
              </a:spcAft>
              <a:buClr>
                <a:schemeClr val="bg2"/>
              </a:buClr>
              <a:buFont typeface="Arial" pitchFamily="34" charset="0"/>
              <a:buChar char="–"/>
              <a:defRPr sz="2000">
                <a:solidFill>
                  <a:schemeClr val="tx1"/>
                </a:solidFill>
                <a:latin typeface="+mn-lt"/>
                <a:cs typeface="+mn-cs"/>
              </a:defRPr>
            </a:lvl3pPr>
            <a:lvl4pPr marL="795338" indent="-168275" algn="l" rtl="0" eaLnBrk="0" fontAlgn="base" hangingPunct="0">
              <a:lnSpc>
                <a:spcPct val="90000"/>
              </a:lnSpc>
              <a:spcBef>
                <a:spcPct val="10000"/>
              </a:spcBef>
              <a:spcAft>
                <a:spcPct val="0"/>
              </a:spcAft>
              <a:buClr>
                <a:schemeClr val="bg2"/>
              </a:buClr>
              <a:buFont typeface="Arial" pitchFamily="34" charset="0"/>
              <a:buChar char="-"/>
              <a:defRPr sz="1800">
                <a:solidFill>
                  <a:schemeClr val="tx1"/>
                </a:solidFill>
                <a:latin typeface="+mn-lt"/>
                <a:cs typeface="+mn-cs"/>
              </a:defRPr>
            </a:lvl4pPr>
            <a:lvl5pPr marL="957263" indent="-160338" algn="l" rtl="0" eaLnBrk="0" fontAlgn="base" hangingPunct="0">
              <a:lnSpc>
                <a:spcPct val="90000"/>
              </a:lnSpc>
              <a:spcBef>
                <a:spcPct val="0"/>
              </a:spcBef>
              <a:spcAft>
                <a:spcPct val="0"/>
              </a:spcAft>
              <a:buClr>
                <a:schemeClr val="bg2"/>
              </a:buClr>
              <a:buFont typeface="Arial" pitchFamily="34" charset="0"/>
              <a:buChar char="­"/>
              <a:defRPr sz="1800">
                <a:solidFill>
                  <a:schemeClr val="tx1"/>
                </a:solidFill>
                <a:latin typeface="+mn-lt"/>
                <a:cs typeface="+mn-cs"/>
              </a:defRPr>
            </a:lvl5pPr>
            <a:lvl6pPr marL="1414463" indent="-160338" algn="l" rtl="0" fontAlgn="base">
              <a:lnSpc>
                <a:spcPct val="90000"/>
              </a:lnSpc>
              <a:spcBef>
                <a:spcPct val="0"/>
              </a:spcBef>
              <a:spcAft>
                <a:spcPct val="0"/>
              </a:spcAft>
              <a:buClr>
                <a:schemeClr val="bg2"/>
              </a:buClr>
              <a:buFont typeface="Arial" charset="0"/>
              <a:buChar char="­"/>
              <a:defRPr sz="18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8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8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800">
                <a:solidFill>
                  <a:schemeClr val="tx1"/>
                </a:solidFill>
                <a:latin typeface="+mn-lt"/>
                <a:cs typeface="+mn-cs"/>
              </a:defRPr>
            </a:lvl9pPr>
          </a:lstStyle>
          <a:p>
            <a:r>
              <a:rPr lang="en-ZA" sz="1600" b="1" kern="0" dirty="0" smtClean="0"/>
              <a:t>42</a:t>
            </a:r>
            <a:r>
              <a:rPr lang="en-ZA" sz="1600" kern="0" dirty="0" smtClean="0">
                <a:solidFill>
                  <a:srgbClr val="FF0000"/>
                </a:solidFill>
              </a:rPr>
              <a:t> </a:t>
            </a:r>
            <a:r>
              <a:rPr lang="en-ZA" sz="1600" kern="0" dirty="0"/>
              <a:t>Immigration Officers </a:t>
            </a:r>
            <a:r>
              <a:rPr lang="en-ZA" sz="1600" kern="0" dirty="0" smtClean="0"/>
              <a:t>assisted </a:t>
            </a:r>
            <a:r>
              <a:rPr lang="en-ZA" sz="1600" kern="0" dirty="0"/>
              <a:t>with the </a:t>
            </a:r>
            <a:r>
              <a:rPr lang="en-ZA" sz="1600" kern="0" dirty="0" smtClean="0"/>
              <a:t>arrest </a:t>
            </a:r>
            <a:r>
              <a:rPr lang="en-ZA" sz="1600" kern="0" dirty="0"/>
              <a:t>of </a:t>
            </a:r>
            <a:r>
              <a:rPr lang="en-ZA" sz="1600" b="1" kern="0" dirty="0" smtClean="0"/>
              <a:t>659 </a:t>
            </a:r>
            <a:r>
              <a:rPr lang="en-ZA" sz="1600" kern="0" dirty="0"/>
              <a:t>Foreign Nationals </a:t>
            </a:r>
            <a:r>
              <a:rPr lang="en-ZA" sz="1600" kern="0" dirty="0" smtClean="0"/>
              <a:t> </a:t>
            </a:r>
            <a:endParaRPr lang="en-ZA" sz="1600" kern="0" dirty="0"/>
          </a:p>
          <a:p>
            <a:r>
              <a:rPr lang="en-ZA" sz="1600" b="1" kern="0" dirty="0"/>
              <a:t>340</a:t>
            </a:r>
            <a:r>
              <a:rPr lang="en-ZA" sz="1600" kern="0" dirty="0"/>
              <a:t> detainees have been released over the weekend of the 9</a:t>
            </a:r>
            <a:r>
              <a:rPr lang="en-ZA" sz="1600" kern="0" baseline="30000" dirty="0"/>
              <a:t>th</a:t>
            </a:r>
            <a:r>
              <a:rPr lang="en-ZA" sz="1600" kern="0" dirty="0"/>
              <a:t> August 2019 and </a:t>
            </a:r>
            <a:r>
              <a:rPr lang="en-ZA" sz="1600" b="1" kern="0" dirty="0"/>
              <a:t>319</a:t>
            </a:r>
            <a:r>
              <a:rPr lang="en-ZA" sz="1600" kern="0" dirty="0"/>
              <a:t> detainees were left to appear in court on the 2019/08/12, </a:t>
            </a:r>
            <a:r>
              <a:rPr lang="en-ZA" sz="1600" b="1" kern="0" dirty="0"/>
              <a:t>236</a:t>
            </a:r>
            <a:r>
              <a:rPr lang="en-ZA" sz="1600" kern="0" dirty="0"/>
              <a:t> males &amp; </a:t>
            </a:r>
            <a:r>
              <a:rPr lang="en-ZA" sz="1600" b="1" kern="0" dirty="0"/>
              <a:t>83</a:t>
            </a:r>
            <a:r>
              <a:rPr lang="en-ZA" sz="1600" kern="0" dirty="0"/>
              <a:t> females.</a:t>
            </a:r>
          </a:p>
          <a:p>
            <a:r>
              <a:rPr lang="en-ZA" sz="1600" kern="0" dirty="0"/>
              <a:t>After court appearance another </a:t>
            </a:r>
            <a:r>
              <a:rPr lang="en-ZA" sz="1600" b="1" kern="0" dirty="0"/>
              <a:t>51</a:t>
            </a:r>
            <a:r>
              <a:rPr lang="en-ZA" sz="1600" kern="0" dirty="0"/>
              <a:t> detainees were released and </a:t>
            </a:r>
            <a:r>
              <a:rPr lang="en-ZA" sz="1600" b="1" kern="0" dirty="0"/>
              <a:t>268</a:t>
            </a:r>
            <a:r>
              <a:rPr lang="en-ZA" sz="1600" kern="0" dirty="0"/>
              <a:t> confirmed to be ready for deportation by the Magistrate. </a:t>
            </a:r>
          </a:p>
        </p:txBody>
      </p:sp>
    </p:spTree>
    <p:extLst>
      <p:ext uri="{BB962C8B-B14F-4D97-AF65-F5344CB8AC3E}">
        <p14:creationId xmlns:p14="http://schemas.microsoft.com/office/powerpoint/2010/main" xmlns="" val="32965886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347324" y="467758"/>
            <a:ext cx="8229600" cy="228600"/>
          </a:xfrm>
        </p:spPr>
        <p:txBody>
          <a:bodyPr>
            <a:noAutofit/>
          </a:bodyPr>
          <a:lstStyle/>
          <a:p>
            <a:r>
              <a:rPr lang="en-US" sz="1800" b="1" dirty="0" smtClean="0">
                <a:latin typeface="Arial" panose="020B0604020202020204" pitchFamily="34" charset="0"/>
                <a:cs typeface="Arial" panose="020B0604020202020204" pitchFamily="34" charset="0"/>
              </a:rPr>
              <a:t>IMMIGRATION SERVICES CONTINUE </a:t>
            </a:r>
            <a:endParaRPr lang="en-US" sz="2400" b="1" dirty="0" smtClean="0">
              <a:latin typeface="Arial" panose="020B0604020202020204" pitchFamily="34" charset="0"/>
              <a:cs typeface="Arial" panose="020B0604020202020204" pitchFamily="34" charset="0"/>
            </a:endParaRPr>
          </a:p>
        </p:txBody>
      </p:sp>
      <p:graphicFrame>
        <p:nvGraphicFramePr>
          <p:cNvPr id="3" name="Group 105"/>
          <p:cNvGraphicFramePr>
            <a:graphicFrameLocks noGrp="1"/>
          </p:cNvGraphicFramePr>
          <p:nvPr>
            <p:extLst>
              <p:ext uri="{D42A27DB-BD31-4B8C-83A1-F6EECF244321}">
                <p14:modId xmlns:p14="http://schemas.microsoft.com/office/powerpoint/2010/main" xmlns="" val="3330917907"/>
              </p:ext>
            </p:extLst>
          </p:nvPr>
        </p:nvGraphicFramePr>
        <p:xfrm>
          <a:off x="347324" y="1310548"/>
          <a:ext cx="8449352" cy="2525191"/>
        </p:xfrm>
        <a:graphic>
          <a:graphicData uri="http://schemas.openxmlformats.org/drawingml/2006/table">
            <a:tbl>
              <a:tblPr/>
              <a:tblGrid>
                <a:gridCol w="2169036">
                  <a:extLst>
                    <a:ext uri="{9D8B030D-6E8A-4147-A177-3AD203B41FA5}">
                      <a16:colId xmlns:a16="http://schemas.microsoft.com/office/drawing/2014/main" xmlns="" val="20000"/>
                    </a:ext>
                  </a:extLst>
                </a:gridCol>
                <a:gridCol w="1341770">
                  <a:extLst>
                    <a:ext uri="{9D8B030D-6E8A-4147-A177-3AD203B41FA5}">
                      <a16:colId xmlns:a16="http://schemas.microsoft.com/office/drawing/2014/main" xmlns="" val="20001"/>
                    </a:ext>
                  </a:extLst>
                </a:gridCol>
                <a:gridCol w="1404681">
                  <a:extLst>
                    <a:ext uri="{9D8B030D-6E8A-4147-A177-3AD203B41FA5}">
                      <a16:colId xmlns:a16="http://schemas.microsoft.com/office/drawing/2014/main" xmlns="" val="20002"/>
                    </a:ext>
                  </a:extLst>
                </a:gridCol>
                <a:gridCol w="1303136">
                  <a:extLst>
                    <a:ext uri="{9D8B030D-6E8A-4147-A177-3AD203B41FA5}">
                      <a16:colId xmlns:a16="http://schemas.microsoft.com/office/drawing/2014/main" xmlns="" val="4043357424"/>
                    </a:ext>
                  </a:extLst>
                </a:gridCol>
                <a:gridCol w="2230729">
                  <a:extLst>
                    <a:ext uri="{9D8B030D-6E8A-4147-A177-3AD203B41FA5}">
                      <a16:colId xmlns:a16="http://schemas.microsoft.com/office/drawing/2014/main" xmlns="" val="20007"/>
                    </a:ext>
                  </a:extLst>
                </a:gridCol>
              </a:tblGrid>
              <a:tr h="99493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Annual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2018/19</a:t>
                      </a: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Comments </a:t>
                      </a:r>
                    </a:p>
                  </a:txBody>
                  <a:tcPr marL="91437" marR="91437" marT="45733" marB="457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xmlns="" val="10000"/>
                  </a:ext>
                </a:extLst>
              </a:tr>
              <a:tr h="994883">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Service </a:t>
                      </a: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Number received</a:t>
                      </a: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Number approved </a:t>
                      </a: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Number Rejected</a:t>
                      </a: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extLst>
                  <a:ext uri="{0D108BD9-81ED-4DB2-BD59-A6C34878D82A}">
                    <a16:rowId xmlns:a16="http://schemas.microsoft.com/office/drawing/2014/main" xmlns="" val="10001"/>
                  </a:ext>
                </a:extLst>
              </a:tr>
              <a:tr h="5353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050" b="0" baseline="0" dirty="0" smtClean="0">
                          <a:latin typeface="Arial" panose="020B0604020202020204" pitchFamily="34" charset="0"/>
                          <a:cs typeface="Arial" panose="020B0604020202020204" pitchFamily="34" charset="0"/>
                        </a:rPr>
                        <a:t>Letters of Good Cause</a:t>
                      </a:r>
                    </a:p>
                  </a:txBody>
                  <a:tcPr marL="91446" marR="91446" marT="45710" marB="4571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050" b="0" i="0" u="none" strike="noStrike" dirty="0" smtClean="0">
                          <a:solidFill>
                            <a:schemeClr val="tx1"/>
                          </a:solidFill>
                          <a:effectLst/>
                          <a:latin typeface="Arial" panose="020B0604020202020204" pitchFamily="34" charset="0"/>
                          <a:cs typeface="Arial" panose="020B0604020202020204" pitchFamily="34" charset="0"/>
                        </a:rPr>
                        <a:t>1840</a:t>
                      </a:r>
                      <a:endParaRPr lang="en-US" sz="105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050" b="0" i="0" u="none" strike="noStrike" dirty="0" smtClean="0">
                          <a:solidFill>
                            <a:schemeClr val="tx1"/>
                          </a:solidFill>
                          <a:effectLst/>
                          <a:latin typeface="Arial" panose="020B0604020202020204" pitchFamily="34" charset="0"/>
                          <a:cs typeface="Arial" panose="020B0604020202020204" pitchFamily="34" charset="0"/>
                        </a:rPr>
                        <a:t>1063</a:t>
                      </a:r>
                      <a:endParaRPr lang="en-US" sz="105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050" b="0" i="0" u="none" strike="noStrike" dirty="0" smtClean="0">
                          <a:solidFill>
                            <a:schemeClr val="tx1"/>
                          </a:solidFill>
                          <a:effectLst/>
                          <a:latin typeface="Arial" panose="020B0604020202020204" pitchFamily="34" charset="0"/>
                          <a:cs typeface="Arial" panose="020B0604020202020204" pitchFamily="34" charset="0"/>
                        </a:rPr>
                        <a:t>777</a:t>
                      </a:r>
                      <a:endParaRPr lang="en-US" sz="105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endParaRPr lang="en-US" sz="105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p:sp>
        <p:nvSpPr>
          <p:cNvPr id="6" name="Slide Number Placeholder 5"/>
          <p:cNvSpPr>
            <a:spLocks noGrp="1"/>
          </p:cNvSpPr>
          <p:nvPr>
            <p:ph type="sldNum" sz="quarter" idx="12"/>
          </p:nvPr>
        </p:nvSpPr>
        <p:spPr>
          <a:xfrm>
            <a:off x="7010400" y="6486525"/>
            <a:ext cx="2133600" cy="365125"/>
          </a:xfrm>
        </p:spPr>
        <p:txBody>
          <a:bodyPr/>
          <a:lstStyle/>
          <a:p>
            <a:fld id="{2538E8B7-8BD9-9F48-9FB6-4E0DFEDB8449}" type="slidenum">
              <a:rPr lang="en-US" b="1" smtClean="0">
                <a:solidFill>
                  <a:schemeClr val="tx1"/>
                </a:solidFill>
              </a:rPr>
              <a:pPr/>
              <a:t>36</a:t>
            </a:fld>
            <a:endParaRPr lang="en-US" b="1" dirty="0">
              <a:solidFill>
                <a:schemeClr val="tx1"/>
              </a:solidFill>
            </a:endParaRPr>
          </a:p>
        </p:txBody>
      </p:sp>
    </p:spTree>
    <p:extLst>
      <p:ext uri="{BB962C8B-B14F-4D97-AF65-F5344CB8AC3E}">
        <p14:creationId xmlns:p14="http://schemas.microsoft.com/office/powerpoint/2010/main" xmlns="" val="20693298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8400"/>
            <a:ext cx="8229600" cy="1143000"/>
          </a:xfrm>
        </p:spPr>
        <p:txBody>
          <a:bodyPr/>
          <a:lstStyle/>
          <a:p>
            <a:r>
              <a:rPr lang="en-ZA" dirty="0" smtClean="0"/>
              <a:t>HUMAN RESOURCE MANAGEMENT</a:t>
            </a:r>
            <a:endParaRPr lang="en-ZA" dirty="0"/>
          </a:p>
        </p:txBody>
      </p:sp>
      <p:sp>
        <p:nvSpPr>
          <p:cNvPr id="3" name="Slide Number Placeholder 2"/>
          <p:cNvSpPr>
            <a:spLocks noGrp="1"/>
          </p:cNvSpPr>
          <p:nvPr>
            <p:ph type="sldNum" sz="quarter" idx="12"/>
          </p:nvPr>
        </p:nvSpPr>
        <p:spPr>
          <a:xfrm>
            <a:off x="7010400" y="6461125"/>
            <a:ext cx="2133600" cy="365125"/>
          </a:xfrm>
        </p:spPr>
        <p:txBody>
          <a:bodyPr/>
          <a:lstStyle/>
          <a:p>
            <a:fld id="{2538E8B7-8BD9-9F48-9FB6-4E0DFEDB8449}" type="slidenum">
              <a:rPr lang="en-US" b="1" smtClean="0">
                <a:solidFill>
                  <a:schemeClr val="tx1"/>
                </a:solidFill>
              </a:rPr>
              <a:pPr/>
              <a:t>37</a:t>
            </a:fld>
            <a:endParaRPr lang="en-US" b="1" dirty="0">
              <a:solidFill>
                <a:schemeClr val="tx1"/>
              </a:solidFill>
            </a:endParaRPr>
          </a:p>
        </p:txBody>
      </p:sp>
    </p:spTree>
    <p:extLst>
      <p:ext uri="{BB962C8B-B14F-4D97-AF65-F5344CB8AC3E}">
        <p14:creationId xmlns:p14="http://schemas.microsoft.com/office/powerpoint/2010/main" xmlns="" val="1103313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1447800" y="76200"/>
            <a:ext cx="6184900" cy="495300"/>
          </a:xfrm>
          <a:solidFill>
            <a:srgbClr val="92D050"/>
          </a:solidFill>
        </p:spPr>
        <p:txBody>
          <a:bodyPr>
            <a:noAutofit/>
          </a:bodyPr>
          <a:lstStyle/>
          <a:p>
            <a:r>
              <a:rPr lang="en-US" sz="2000" b="1" dirty="0" smtClean="0">
                <a:latin typeface="Arial" panose="020B0604020202020204" pitchFamily="34" charset="0"/>
                <a:cs typeface="Arial" panose="020B0604020202020204" pitchFamily="34" charset="0"/>
              </a:rPr>
              <a:t>CAPACITY LEVELS </a:t>
            </a:r>
          </a:p>
        </p:txBody>
      </p:sp>
      <p:graphicFrame>
        <p:nvGraphicFramePr>
          <p:cNvPr id="3" name="Table 2"/>
          <p:cNvGraphicFramePr>
            <a:graphicFrameLocks noGrp="1"/>
          </p:cNvGraphicFramePr>
          <p:nvPr>
            <p:extLst>
              <p:ext uri="{D42A27DB-BD31-4B8C-83A1-F6EECF244321}">
                <p14:modId xmlns:p14="http://schemas.microsoft.com/office/powerpoint/2010/main" xmlns="" val="4240839130"/>
              </p:ext>
            </p:extLst>
          </p:nvPr>
        </p:nvGraphicFramePr>
        <p:xfrm>
          <a:off x="228600" y="3276600"/>
          <a:ext cx="8682985" cy="2533039"/>
        </p:xfrm>
        <a:graphic>
          <a:graphicData uri="http://schemas.openxmlformats.org/drawingml/2006/table">
            <a:tbl>
              <a:tblPr/>
              <a:tblGrid>
                <a:gridCol w="1672585">
                  <a:extLst>
                    <a:ext uri="{9D8B030D-6E8A-4147-A177-3AD203B41FA5}">
                      <a16:colId xmlns:a16="http://schemas.microsoft.com/office/drawing/2014/main" xmlns="" val="20000"/>
                    </a:ext>
                  </a:extLst>
                </a:gridCol>
                <a:gridCol w="1295400">
                  <a:extLst>
                    <a:ext uri="{9D8B030D-6E8A-4147-A177-3AD203B41FA5}">
                      <a16:colId xmlns:a16="http://schemas.microsoft.com/office/drawing/2014/main" xmlns="" val="20001"/>
                    </a:ext>
                  </a:extLst>
                </a:gridCol>
                <a:gridCol w="1295400">
                  <a:extLst>
                    <a:ext uri="{9D8B030D-6E8A-4147-A177-3AD203B41FA5}">
                      <a16:colId xmlns:a16="http://schemas.microsoft.com/office/drawing/2014/main" xmlns="" val="20002"/>
                    </a:ext>
                  </a:extLst>
                </a:gridCol>
                <a:gridCol w="1524000">
                  <a:extLst>
                    <a:ext uri="{9D8B030D-6E8A-4147-A177-3AD203B41FA5}">
                      <a16:colId xmlns:a16="http://schemas.microsoft.com/office/drawing/2014/main" xmlns="" val="20003"/>
                    </a:ext>
                  </a:extLst>
                </a:gridCol>
                <a:gridCol w="1496923">
                  <a:extLst>
                    <a:ext uri="{9D8B030D-6E8A-4147-A177-3AD203B41FA5}">
                      <a16:colId xmlns:a16="http://schemas.microsoft.com/office/drawing/2014/main" xmlns="" val="20004"/>
                    </a:ext>
                  </a:extLst>
                </a:gridCol>
                <a:gridCol w="1398677">
                  <a:extLst>
                    <a:ext uri="{9D8B030D-6E8A-4147-A177-3AD203B41FA5}">
                      <a16:colId xmlns:a16="http://schemas.microsoft.com/office/drawing/2014/main" xmlns="" val="20005"/>
                    </a:ext>
                  </a:extLst>
                </a:gridCol>
              </a:tblGrid>
              <a:tr h="701531">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charset="0"/>
                          <a:cs typeface="Arial" charset="0"/>
                        </a:rPr>
                        <a:t>Districts</a:t>
                      </a:r>
                      <a:endParaRPr kumimoji="0" lang="en-ZA" sz="1200" b="1" i="0" u="none" strike="noStrike" cap="none" normalizeH="0" baseline="0" dirty="0" smtClean="0">
                        <a:ln>
                          <a:noFill/>
                        </a:ln>
                        <a:solidFill>
                          <a:srgbClr val="000000"/>
                        </a:solidFill>
                        <a:effectLst/>
                        <a:latin typeface="Arial" charset="0"/>
                        <a:cs typeface="Arial" charset="0"/>
                      </a:endParaRPr>
                    </a:p>
                  </a:txBody>
                  <a:tcPr marL="4853" marR="4853" marT="485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200" b="1" i="0" u="none" strike="noStrike" cap="none" normalizeH="0" baseline="0" dirty="0" smtClean="0">
                          <a:ln>
                            <a:noFill/>
                          </a:ln>
                          <a:solidFill>
                            <a:srgbClr val="000000"/>
                          </a:solidFill>
                          <a:effectLst/>
                          <a:latin typeface="Arial" charset="0"/>
                          <a:cs typeface="Arial" charset="0"/>
                        </a:rPr>
                        <a:t>Establishment 2018/2019</a:t>
                      </a:r>
                    </a:p>
                  </a:txBody>
                  <a:tcPr marL="4853" marR="4853" marT="485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t" latinLnBrk="0" hangingPunct="1">
                        <a:lnSpc>
                          <a:spcPct val="100000"/>
                        </a:lnSpc>
                        <a:spcBef>
                          <a:spcPct val="0"/>
                        </a:spcBef>
                        <a:spcAft>
                          <a:spcPct val="0"/>
                        </a:spcAft>
                        <a:buClrTx/>
                        <a:buSzTx/>
                        <a:buFontTx/>
                        <a:buNone/>
                        <a:tabLst/>
                        <a:defRPr/>
                      </a:pPr>
                      <a:r>
                        <a:rPr kumimoji="0" lang="en-ZA" sz="1200" b="1" i="0" u="none" strike="noStrike" cap="none" normalizeH="0" baseline="0" dirty="0" smtClean="0">
                          <a:ln>
                            <a:noFill/>
                          </a:ln>
                          <a:solidFill>
                            <a:srgbClr val="000000"/>
                          </a:solidFill>
                          <a:effectLst/>
                          <a:latin typeface="Arial" charset="0"/>
                          <a:cs typeface="Arial" charset="0"/>
                        </a:rPr>
                        <a:t>Attrition 2018/19 </a:t>
                      </a:r>
                    </a:p>
                  </a:txBody>
                  <a:tcPr marL="4853" marR="4853" marT="485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defRPr/>
                      </a:pPr>
                      <a:r>
                        <a:rPr kumimoji="0" lang="en-ZA" sz="1200" b="1" i="0" u="none" strike="noStrike" cap="none" normalizeH="0" baseline="0" dirty="0" smtClean="0">
                          <a:ln>
                            <a:noFill/>
                          </a:ln>
                          <a:solidFill>
                            <a:srgbClr val="000000"/>
                          </a:solidFill>
                          <a:effectLst/>
                          <a:latin typeface="Arial" charset="0"/>
                          <a:cs typeface="Arial" charset="0"/>
                        </a:rPr>
                        <a:t>Establishment 2019/20</a:t>
                      </a:r>
                    </a:p>
                  </a:txBody>
                  <a:tcPr marL="4853" marR="4853" marT="485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defRPr/>
                      </a:pPr>
                      <a:r>
                        <a:rPr kumimoji="0" lang="en-ZA" sz="1200" b="1" i="0" u="none" strike="noStrike" cap="none" normalizeH="0" baseline="0" dirty="0" smtClean="0">
                          <a:ln>
                            <a:noFill/>
                          </a:ln>
                          <a:solidFill>
                            <a:srgbClr val="000000"/>
                          </a:solidFill>
                          <a:effectLst/>
                          <a:latin typeface="Arial" charset="0"/>
                          <a:cs typeface="Arial" charset="0"/>
                        </a:rPr>
                        <a:t>Attrition  2019/20</a:t>
                      </a:r>
                    </a:p>
                  </a:txBody>
                  <a:tcPr marL="4853" marR="4853" marT="485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defRPr/>
                      </a:pPr>
                      <a:r>
                        <a:rPr kumimoji="0" lang="en-US" sz="1200" b="1" i="0" u="none" strike="noStrike" cap="none" normalizeH="0" baseline="0" dirty="0" smtClean="0">
                          <a:ln>
                            <a:noFill/>
                          </a:ln>
                          <a:solidFill>
                            <a:srgbClr val="000000"/>
                          </a:solidFill>
                          <a:effectLst/>
                          <a:latin typeface="Arial" charset="0"/>
                          <a:cs typeface="Arial" charset="0"/>
                        </a:rPr>
                        <a:t>Cadets' </a:t>
                      </a:r>
                      <a:endParaRPr kumimoji="0" lang="en-ZA" sz="1200" b="1" i="0" u="none" strike="noStrike" cap="none" normalizeH="0" baseline="0" dirty="0" smtClean="0">
                        <a:ln>
                          <a:noFill/>
                        </a:ln>
                        <a:solidFill>
                          <a:srgbClr val="000000"/>
                        </a:solidFill>
                        <a:effectLst/>
                        <a:latin typeface="Arial" charset="0"/>
                        <a:cs typeface="Arial" charset="0"/>
                      </a:endParaRPr>
                    </a:p>
                  </a:txBody>
                  <a:tcPr marL="4853" marR="4853" marT="485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xmlns="" val="10000"/>
                  </a:ext>
                </a:extLst>
              </a:tr>
              <a:tr h="289069">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fontAlgn="b"/>
                      <a:r>
                        <a:rPr lang="en-US" sz="1200" b="0" i="0" u="none" strike="noStrike" dirty="0" smtClean="0">
                          <a:solidFill>
                            <a:schemeClr val="tx1"/>
                          </a:solidFill>
                          <a:effectLst/>
                          <a:latin typeface="Arial"/>
                        </a:rPr>
                        <a:t>Provincial</a:t>
                      </a:r>
                      <a:r>
                        <a:rPr lang="en-US" sz="1200" b="0" i="0" u="none" strike="noStrike" baseline="0" dirty="0" smtClean="0">
                          <a:solidFill>
                            <a:schemeClr val="tx1"/>
                          </a:solidFill>
                          <a:effectLst/>
                          <a:latin typeface="Arial"/>
                        </a:rPr>
                        <a:t> Office</a:t>
                      </a:r>
                      <a:endParaRPr lang="en-US" sz="1200" b="0" i="0" u="none" strike="noStrike" dirty="0">
                        <a:solidFill>
                          <a:schemeClr val="tx1"/>
                        </a:solidFill>
                        <a:effectLst/>
                        <a:latin typeface="Arial"/>
                      </a:endParaRPr>
                    </a:p>
                  </a:txBody>
                  <a:tcPr marL="9527" marR="9527" marT="95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fontAlgn="b"/>
                      <a:r>
                        <a:rPr lang="en-ZA" sz="1200" b="0" i="0" u="none" strike="noStrike" dirty="0" smtClean="0">
                          <a:solidFill>
                            <a:srgbClr val="000000"/>
                          </a:solidFill>
                          <a:effectLst/>
                          <a:latin typeface="Arial"/>
                        </a:rPr>
                        <a:t>36</a:t>
                      </a:r>
                      <a:endParaRPr lang="en-US" sz="1200" b="0" i="0" u="none" strike="noStrike" dirty="0">
                        <a:solidFill>
                          <a:srgbClr val="000000"/>
                        </a:solidFill>
                        <a:effectLst/>
                        <a:latin typeface="Arial"/>
                      </a:endParaRPr>
                    </a:p>
                  </a:txBody>
                  <a:tcPr marL="9527" marR="9527" marT="95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ctr"/>
                      <a:r>
                        <a:rPr lang="en-ZA" sz="1200" dirty="0" smtClean="0"/>
                        <a:t>04</a:t>
                      </a:r>
                      <a:endParaRPr lang="en-ZA" sz="1200" dirty="0"/>
                    </a:p>
                  </a:txBody>
                  <a:tcPr marL="9527" marR="9527" marT="95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fontAlgn="b"/>
                      <a:r>
                        <a:rPr lang="en-ZA" sz="1200" b="0" i="0" u="none" strike="noStrike" dirty="0" smtClean="0">
                          <a:solidFill>
                            <a:srgbClr val="000000"/>
                          </a:solidFill>
                          <a:effectLst/>
                          <a:latin typeface="Arial"/>
                        </a:rPr>
                        <a:t>37</a:t>
                      </a:r>
                      <a:endParaRPr lang="en-US" sz="1200" b="0" i="0" u="none" strike="noStrike" dirty="0">
                        <a:solidFill>
                          <a:srgbClr val="000000"/>
                        </a:solidFill>
                        <a:effectLst/>
                        <a:latin typeface="Arial"/>
                      </a:endParaRPr>
                    </a:p>
                  </a:txBody>
                  <a:tcPr marL="9527" marR="9527" marT="95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ctr" fontAlgn="b"/>
                      <a:r>
                        <a:rPr lang="en-ZA" sz="1200" b="0" i="0" u="none" strike="noStrike" baseline="0" dirty="0" smtClean="0">
                          <a:solidFill>
                            <a:srgbClr val="000000"/>
                          </a:solidFill>
                          <a:effectLst/>
                          <a:latin typeface="Arial"/>
                        </a:rPr>
                        <a:t>00</a:t>
                      </a:r>
                      <a:endParaRPr lang="en-US" sz="1200" b="0" i="0" u="none" strike="noStrike" baseline="0" dirty="0" smtClean="0">
                        <a:solidFill>
                          <a:srgbClr val="000000"/>
                        </a:solidFill>
                        <a:effectLst/>
                        <a:latin typeface="Arial"/>
                      </a:endParaRPr>
                    </a:p>
                  </a:txBody>
                  <a:tcPr marL="9526" marR="9526" marT="953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ctr" fontAlgn="b"/>
                      <a:r>
                        <a:rPr lang="en-ZA" sz="1200" b="0" i="0" u="none" strike="noStrike" baseline="0" dirty="0" smtClean="0">
                          <a:solidFill>
                            <a:srgbClr val="000000"/>
                          </a:solidFill>
                          <a:effectLst/>
                          <a:latin typeface="Arial"/>
                        </a:rPr>
                        <a:t>00</a:t>
                      </a:r>
                      <a:endParaRPr lang="en-US" sz="1200" b="0" i="0" u="none" strike="noStrike" baseline="0" dirty="0" smtClean="0">
                        <a:solidFill>
                          <a:srgbClr val="000000"/>
                        </a:solidFill>
                        <a:effectLst/>
                        <a:latin typeface="Arial"/>
                      </a:endParaRPr>
                    </a:p>
                  </a:txBody>
                  <a:tcPr marL="9526" marR="9526" marT="953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1"/>
                  </a:ext>
                </a:extLst>
              </a:tr>
              <a:tr h="262139">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fontAlgn="b"/>
                      <a:r>
                        <a:rPr lang="en-US" sz="1200" b="0" i="0" u="none" strike="noStrike" dirty="0" smtClean="0">
                          <a:solidFill>
                            <a:schemeClr val="tx1"/>
                          </a:solidFill>
                          <a:effectLst/>
                          <a:latin typeface="Arial"/>
                        </a:rPr>
                        <a:t>Ekurhuleni</a:t>
                      </a:r>
                      <a:endParaRPr lang="en-US" sz="1200" b="0" i="0" u="none" strike="noStrike" dirty="0">
                        <a:solidFill>
                          <a:schemeClr val="tx1"/>
                        </a:solidFill>
                        <a:effectLst/>
                        <a:latin typeface="Arial"/>
                      </a:endParaRPr>
                    </a:p>
                  </a:txBody>
                  <a:tcPr marL="9527" marR="9527" marT="95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fontAlgn="b"/>
                      <a:r>
                        <a:rPr lang="en-ZA" sz="1200" b="0" i="0" u="none" strike="noStrike" dirty="0" smtClean="0">
                          <a:solidFill>
                            <a:srgbClr val="000000"/>
                          </a:solidFill>
                          <a:effectLst/>
                          <a:latin typeface="Arial"/>
                        </a:rPr>
                        <a:t>288</a:t>
                      </a:r>
                      <a:endParaRPr lang="en-US" sz="1200" b="0" i="0" u="none" strike="noStrike" dirty="0">
                        <a:solidFill>
                          <a:srgbClr val="000000"/>
                        </a:solidFill>
                        <a:effectLst/>
                        <a:latin typeface="Arial"/>
                      </a:endParaRPr>
                    </a:p>
                  </a:txBody>
                  <a:tcPr marL="9527" marR="9527" marT="95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ctr"/>
                      <a:r>
                        <a:rPr lang="en-ZA" sz="1200" dirty="0" smtClean="0"/>
                        <a:t>19</a:t>
                      </a:r>
                      <a:endParaRPr lang="en-ZA" sz="1200" dirty="0"/>
                    </a:p>
                  </a:txBody>
                  <a:tcPr marL="9527" marR="9527" marT="95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fontAlgn="b"/>
                      <a:r>
                        <a:rPr lang="en-ZA" sz="1200" b="0" i="0" u="none" strike="noStrike" dirty="0" smtClean="0">
                          <a:solidFill>
                            <a:srgbClr val="000000"/>
                          </a:solidFill>
                          <a:effectLst/>
                          <a:latin typeface="Arial"/>
                        </a:rPr>
                        <a:t>282</a:t>
                      </a:r>
                      <a:endParaRPr lang="en-US" sz="1200" b="0" i="0" u="none" strike="noStrike" dirty="0">
                        <a:solidFill>
                          <a:srgbClr val="000000"/>
                        </a:solidFill>
                        <a:effectLst/>
                        <a:latin typeface="Arial"/>
                      </a:endParaRPr>
                    </a:p>
                  </a:txBody>
                  <a:tcPr marL="9527" marR="9527" marT="95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ZA" sz="1200" b="0" i="0" u="none" strike="noStrike" cap="none" normalizeH="0" baseline="0" dirty="0" smtClean="0">
                          <a:ln>
                            <a:noFill/>
                          </a:ln>
                          <a:solidFill>
                            <a:schemeClr val="tx1"/>
                          </a:solidFill>
                          <a:effectLst/>
                          <a:latin typeface="Arial" pitchFamily="34" charset="0"/>
                          <a:cs typeface="Arial" pitchFamily="34" charset="0"/>
                        </a:rPr>
                        <a:t>07</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marL="9525" marR="9525" marT="9533"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ZA" sz="1200" b="0" i="0" u="none" strike="noStrike" cap="none" normalizeH="0" baseline="0" dirty="0" smtClean="0">
                          <a:ln>
                            <a:noFill/>
                          </a:ln>
                          <a:solidFill>
                            <a:schemeClr val="tx1"/>
                          </a:solidFill>
                          <a:effectLst/>
                          <a:latin typeface="Arial" pitchFamily="34" charset="0"/>
                          <a:cs typeface="Arial" pitchFamily="34" charset="0"/>
                        </a:rPr>
                        <a:t>03</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marL="9525" marR="9525" marT="9533"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2"/>
                  </a:ext>
                </a:extLst>
              </a:tr>
              <a:tr h="304800">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fontAlgn="b"/>
                      <a:r>
                        <a:rPr lang="en-US" sz="1200" b="0" i="0" u="none" strike="noStrike" dirty="0" smtClean="0">
                          <a:solidFill>
                            <a:schemeClr val="tx1"/>
                          </a:solidFill>
                          <a:effectLst/>
                          <a:latin typeface="Arial"/>
                        </a:rPr>
                        <a:t>Johannesburg Metro</a:t>
                      </a:r>
                      <a:endParaRPr lang="en-US" sz="1200" b="0" i="0" u="none" strike="noStrike" dirty="0">
                        <a:solidFill>
                          <a:schemeClr val="tx1"/>
                        </a:solidFill>
                        <a:effectLst/>
                        <a:latin typeface="Arial"/>
                      </a:endParaRPr>
                    </a:p>
                  </a:txBody>
                  <a:tcPr marL="9527" marR="9527" marT="95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fontAlgn="b"/>
                      <a:r>
                        <a:rPr lang="en-ZA" sz="1200" b="0" i="0" u="none" strike="noStrike" dirty="0" smtClean="0">
                          <a:solidFill>
                            <a:srgbClr val="000000"/>
                          </a:solidFill>
                          <a:effectLst/>
                          <a:latin typeface="Arial"/>
                        </a:rPr>
                        <a:t>392</a:t>
                      </a:r>
                      <a:endParaRPr lang="en-US" sz="1200" b="0" i="0" u="none" strike="noStrike" dirty="0">
                        <a:solidFill>
                          <a:srgbClr val="000000"/>
                        </a:solidFill>
                        <a:effectLst/>
                        <a:latin typeface="Arial"/>
                      </a:endParaRPr>
                    </a:p>
                  </a:txBody>
                  <a:tcPr marL="9527" marR="9527" marT="95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ctr"/>
                      <a:r>
                        <a:rPr lang="en-ZA" sz="1200" dirty="0" smtClean="0"/>
                        <a:t>30</a:t>
                      </a:r>
                      <a:endParaRPr lang="en-ZA" sz="1200" dirty="0"/>
                    </a:p>
                  </a:txBody>
                  <a:tcPr marL="9527" marR="9527" marT="95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fontAlgn="b"/>
                      <a:r>
                        <a:rPr lang="en-ZA" sz="1200" b="0" i="0" u="none" strike="noStrike" dirty="0" smtClean="0">
                          <a:solidFill>
                            <a:srgbClr val="000000"/>
                          </a:solidFill>
                          <a:effectLst/>
                          <a:latin typeface="Arial"/>
                        </a:rPr>
                        <a:t>388</a:t>
                      </a:r>
                      <a:endParaRPr lang="en-US" sz="1200" b="0" i="0" u="none" strike="noStrike" dirty="0">
                        <a:solidFill>
                          <a:srgbClr val="000000"/>
                        </a:solidFill>
                        <a:effectLst/>
                        <a:latin typeface="Arial"/>
                      </a:endParaRPr>
                    </a:p>
                  </a:txBody>
                  <a:tcPr marL="9527" marR="9527" marT="95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ZA" sz="1200" b="0" i="0" u="none" strike="noStrike" cap="none" normalizeH="0" baseline="0" dirty="0" smtClean="0">
                          <a:ln>
                            <a:noFill/>
                          </a:ln>
                          <a:solidFill>
                            <a:schemeClr val="tx1"/>
                          </a:solidFill>
                          <a:effectLst/>
                          <a:latin typeface="Arial" pitchFamily="34" charset="0"/>
                          <a:cs typeface="Arial" pitchFamily="34" charset="0"/>
                        </a:rPr>
                        <a:t>06</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marL="9525" marR="9525" marT="9533"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ZA" sz="1200" b="0" i="0" u="none" strike="noStrike" cap="none" normalizeH="0" baseline="0" dirty="0" smtClean="0">
                          <a:ln>
                            <a:noFill/>
                          </a:ln>
                          <a:solidFill>
                            <a:schemeClr val="tx1"/>
                          </a:solidFill>
                          <a:effectLst/>
                          <a:latin typeface="Arial" pitchFamily="34" charset="0"/>
                          <a:cs typeface="Arial" pitchFamily="34" charset="0"/>
                        </a:rPr>
                        <a:t>01</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marL="9525" marR="9525" marT="9533"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3"/>
                  </a:ext>
                </a:extLst>
              </a:tr>
              <a:tr h="243875">
                <a:tc>
                  <a:txBody>
                    <a:bodyPr/>
                    <a:lstStyle/>
                    <a:p>
                      <a:pPr algn="l" fontAlgn="b"/>
                      <a:r>
                        <a:rPr lang="en-US" sz="1200" b="0" i="0" u="none" strike="noStrike" dirty="0" smtClean="0">
                          <a:solidFill>
                            <a:schemeClr val="tx1"/>
                          </a:solidFill>
                          <a:effectLst/>
                          <a:latin typeface="Arial"/>
                        </a:rPr>
                        <a:t>Westrand</a:t>
                      </a:r>
                      <a:endParaRPr lang="en-US" sz="1200" b="0" i="0" u="none" strike="noStrike" dirty="0">
                        <a:solidFill>
                          <a:schemeClr val="tx1"/>
                        </a:solidFill>
                        <a:effectLst/>
                        <a:latin typeface="Arial"/>
                      </a:endParaRPr>
                    </a:p>
                  </a:txBody>
                  <a:tcPr marL="9527" marR="9527" marT="95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ctr" fontAlgn="b"/>
                      <a:r>
                        <a:rPr lang="en-ZA" sz="1200" b="0" i="0" u="none" strike="noStrike" dirty="0" smtClean="0">
                          <a:solidFill>
                            <a:srgbClr val="000000"/>
                          </a:solidFill>
                          <a:effectLst/>
                          <a:latin typeface="Arial"/>
                        </a:rPr>
                        <a:t>108</a:t>
                      </a:r>
                      <a:endParaRPr lang="en-US" sz="1200" b="0" i="0" u="none" strike="noStrike" dirty="0">
                        <a:solidFill>
                          <a:srgbClr val="000000"/>
                        </a:solidFill>
                        <a:effectLst/>
                        <a:latin typeface="Arial"/>
                      </a:endParaRPr>
                    </a:p>
                  </a:txBody>
                  <a:tcPr marL="9527" marR="9527" marT="95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ctr"/>
                      <a:r>
                        <a:rPr lang="en-ZA" sz="1200" dirty="0" smtClean="0"/>
                        <a:t>07</a:t>
                      </a:r>
                      <a:endParaRPr lang="en-ZA" sz="1200" dirty="0"/>
                    </a:p>
                  </a:txBody>
                  <a:tcPr marL="9527" marR="9527" marT="95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ctr" fontAlgn="b"/>
                      <a:r>
                        <a:rPr lang="en-ZA" sz="1200" b="0" i="0" u="none" strike="noStrike" dirty="0" smtClean="0">
                          <a:solidFill>
                            <a:srgbClr val="000000"/>
                          </a:solidFill>
                          <a:effectLst/>
                          <a:latin typeface="Arial"/>
                        </a:rPr>
                        <a:t>107</a:t>
                      </a:r>
                      <a:endParaRPr lang="en-US" sz="1200" b="0" i="0" u="none" strike="noStrike" dirty="0">
                        <a:solidFill>
                          <a:srgbClr val="000000"/>
                        </a:solidFill>
                        <a:effectLst/>
                        <a:latin typeface="Arial"/>
                      </a:endParaRPr>
                    </a:p>
                  </a:txBody>
                  <a:tcPr marL="9527" marR="9527" marT="95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ZA" sz="1200" b="0" i="0" u="none" strike="noStrike" cap="none" normalizeH="0" baseline="0" dirty="0" smtClean="0">
                          <a:ln>
                            <a:noFill/>
                          </a:ln>
                          <a:solidFill>
                            <a:schemeClr val="tx1"/>
                          </a:solidFill>
                          <a:effectLst/>
                          <a:latin typeface="Arial" pitchFamily="34" charset="0"/>
                          <a:cs typeface="Arial" pitchFamily="34" charset="0"/>
                        </a:rPr>
                        <a:t>01</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marL="9525" marR="9525" marT="9533"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ZA" sz="1200" b="0" i="0" u="none" strike="noStrike" cap="none" normalizeH="0" baseline="0" dirty="0" smtClean="0">
                          <a:ln>
                            <a:noFill/>
                          </a:ln>
                          <a:solidFill>
                            <a:schemeClr val="tx1"/>
                          </a:solidFill>
                          <a:effectLst/>
                          <a:latin typeface="Arial" pitchFamily="34" charset="0"/>
                          <a:cs typeface="Arial" pitchFamily="34" charset="0"/>
                        </a:rPr>
                        <a:t>02</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marL="9525" marR="9525" marT="9533"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4"/>
                  </a:ext>
                </a:extLst>
              </a:tr>
              <a:tr h="243875">
                <a:tc>
                  <a:txBody>
                    <a:bodyPr/>
                    <a:lstStyle/>
                    <a:p>
                      <a:pPr algn="l" fontAlgn="b"/>
                      <a:r>
                        <a:rPr lang="en-US" sz="1200" b="0" i="0" u="none" strike="noStrike" dirty="0" smtClean="0">
                          <a:solidFill>
                            <a:schemeClr val="tx1"/>
                          </a:solidFill>
                          <a:effectLst/>
                          <a:latin typeface="Arial"/>
                        </a:rPr>
                        <a:t>Sedibeng</a:t>
                      </a:r>
                      <a:endParaRPr lang="en-US" sz="1200" b="0" i="0" u="none" strike="noStrike" dirty="0">
                        <a:solidFill>
                          <a:schemeClr val="tx1"/>
                        </a:solidFill>
                        <a:effectLst/>
                        <a:latin typeface="Arial"/>
                      </a:endParaRPr>
                    </a:p>
                  </a:txBody>
                  <a:tcPr marL="9527" marR="9527" marT="95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ctr" fontAlgn="b"/>
                      <a:r>
                        <a:rPr lang="en-ZA" sz="1200" b="0" i="0" u="none" strike="noStrike" dirty="0" smtClean="0">
                          <a:solidFill>
                            <a:srgbClr val="000000"/>
                          </a:solidFill>
                          <a:effectLst/>
                          <a:latin typeface="Arial"/>
                        </a:rPr>
                        <a:t>143</a:t>
                      </a:r>
                      <a:endParaRPr lang="en-US" sz="1200" b="0" i="0" u="none" strike="noStrike" dirty="0">
                        <a:solidFill>
                          <a:srgbClr val="000000"/>
                        </a:solidFill>
                        <a:effectLst/>
                        <a:latin typeface="Arial"/>
                      </a:endParaRPr>
                    </a:p>
                  </a:txBody>
                  <a:tcPr marL="9527" marR="9527" marT="95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ctr"/>
                      <a:r>
                        <a:rPr lang="en-ZA" sz="1200" dirty="0" smtClean="0"/>
                        <a:t>06</a:t>
                      </a:r>
                      <a:endParaRPr lang="en-ZA" sz="1200" dirty="0"/>
                    </a:p>
                  </a:txBody>
                  <a:tcPr marL="9527" marR="9527" marT="95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ctr" fontAlgn="b"/>
                      <a:r>
                        <a:rPr lang="en-ZA" sz="1200" b="0" i="0" u="none" strike="noStrike" dirty="0" smtClean="0">
                          <a:solidFill>
                            <a:srgbClr val="000000"/>
                          </a:solidFill>
                          <a:effectLst/>
                          <a:latin typeface="Arial"/>
                        </a:rPr>
                        <a:t>140</a:t>
                      </a:r>
                      <a:endParaRPr lang="en-US" sz="1200" b="0" i="0" u="none" strike="noStrike" dirty="0">
                        <a:solidFill>
                          <a:srgbClr val="000000"/>
                        </a:solidFill>
                        <a:effectLst/>
                        <a:latin typeface="Arial"/>
                      </a:endParaRPr>
                    </a:p>
                  </a:txBody>
                  <a:tcPr marL="9527" marR="9527" marT="95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ZA" sz="1200" b="0" i="0" u="none" strike="noStrike" cap="none" normalizeH="0" baseline="0" dirty="0" smtClean="0">
                          <a:ln>
                            <a:noFill/>
                          </a:ln>
                          <a:solidFill>
                            <a:schemeClr val="tx1"/>
                          </a:solidFill>
                          <a:effectLst/>
                          <a:latin typeface="Arial" pitchFamily="34" charset="0"/>
                          <a:cs typeface="Arial" pitchFamily="34" charset="0"/>
                        </a:rPr>
                        <a:t>02</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marL="9525" marR="9525" marT="9533"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ZA" sz="1200" b="0" i="0" u="none" strike="noStrike" cap="none" normalizeH="0" baseline="0" dirty="0" smtClean="0">
                          <a:ln>
                            <a:noFill/>
                          </a:ln>
                          <a:solidFill>
                            <a:schemeClr val="tx1"/>
                          </a:solidFill>
                          <a:effectLst/>
                          <a:latin typeface="Arial" pitchFamily="34" charset="0"/>
                          <a:cs typeface="Arial" pitchFamily="34" charset="0"/>
                        </a:rPr>
                        <a:t>01</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marL="9525" marR="9525" marT="9533"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5"/>
                  </a:ext>
                </a:extLst>
              </a:tr>
              <a:tr h="243875">
                <a:tc>
                  <a:txBody>
                    <a:bodyPr/>
                    <a:lstStyle/>
                    <a:p>
                      <a:pPr algn="l" fontAlgn="b"/>
                      <a:r>
                        <a:rPr lang="en-US" sz="1200" b="0" i="0" u="none" strike="noStrike" dirty="0" smtClean="0">
                          <a:solidFill>
                            <a:schemeClr val="tx1"/>
                          </a:solidFill>
                          <a:effectLst/>
                          <a:latin typeface="Arial"/>
                        </a:rPr>
                        <a:t>Tshwane</a:t>
                      </a:r>
                      <a:r>
                        <a:rPr lang="en-US" sz="1200" b="0" i="0" u="none" strike="noStrike" baseline="0" dirty="0" smtClean="0">
                          <a:solidFill>
                            <a:schemeClr val="tx1"/>
                          </a:solidFill>
                          <a:effectLst/>
                          <a:latin typeface="Arial"/>
                        </a:rPr>
                        <a:t> Metro</a:t>
                      </a:r>
                      <a:endParaRPr lang="en-US" sz="1200" b="0" i="0" u="none" strike="noStrike" dirty="0">
                        <a:solidFill>
                          <a:schemeClr val="tx1"/>
                        </a:solidFill>
                        <a:effectLst/>
                        <a:latin typeface="Arial"/>
                      </a:endParaRPr>
                    </a:p>
                  </a:txBody>
                  <a:tcPr marL="9527" marR="9527" marT="95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ctr" fontAlgn="b"/>
                      <a:r>
                        <a:rPr lang="en-ZA" sz="1200" b="0" i="0" u="none" strike="noStrike" dirty="0" smtClean="0">
                          <a:solidFill>
                            <a:srgbClr val="000000"/>
                          </a:solidFill>
                          <a:effectLst/>
                          <a:latin typeface="Arial"/>
                        </a:rPr>
                        <a:t>308</a:t>
                      </a:r>
                      <a:endParaRPr lang="en-US" sz="1200" b="0" i="0" u="none" strike="noStrike" dirty="0">
                        <a:solidFill>
                          <a:srgbClr val="000000"/>
                        </a:solidFill>
                        <a:effectLst/>
                        <a:latin typeface="Arial"/>
                      </a:endParaRPr>
                    </a:p>
                  </a:txBody>
                  <a:tcPr marL="9527" marR="9527" marT="95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ctr"/>
                      <a:r>
                        <a:rPr lang="en-ZA" sz="1200" dirty="0" smtClean="0"/>
                        <a:t>25</a:t>
                      </a:r>
                      <a:endParaRPr lang="en-ZA" sz="1200" dirty="0"/>
                    </a:p>
                  </a:txBody>
                  <a:tcPr marL="9527" marR="9527" marT="95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ctr" fontAlgn="b"/>
                      <a:r>
                        <a:rPr lang="en-ZA" sz="1200" b="0" i="0" u="none" strike="noStrike" dirty="0" smtClean="0">
                          <a:solidFill>
                            <a:srgbClr val="000000"/>
                          </a:solidFill>
                          <a:effectLst/>
                          <a:latin typeface="Arial"/>
                        </a:rPr>
                        <a:t>303</a:t>
                      </a:r>
                      <a:endParaRPr lang="en-US" sz="1200" b="0" i="0" u="none" strike="noStrike" dirty="0">
                        <a:solidFill>
                          <a:srgbClr val="000000"/>
                        </a:solidFill>
                        <a:effectLst/>
                        <a:latin typeface="Arial"/>
                      </a:endParaRPr>
                    </a:p>
                  </a:txBody>
                  <a:tcPr marL="9527" marR="9527" marT="95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ZA" sz="1200" b="0" i="0" u="none" strike="noStrike" cap="none" normalizeH="0" baseline="0" dirty="0" smtClean="0">
                          <a:ln>
                            <a:noFill/>
                          </a:ln>
                          <a:solidFill>
                            <a:schemeClr val="tx1"/>
                          </a:solidFill>
                          <a:effectLst/>
                          <a:latin typeface="Arial" pitchFamily="34" charset="0"/>
                          <a:cs typeface="Arial" pitchFamily="34" charset="0"/>
                        </a:rPr>
                        <a:t>07</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marL="9525" marR="9525" marT="9533"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ZA" sz="1200" b="0" i="0" u="none" strike="noStrike" cap="none" normalizeH="0" baseline="0" dirty="0" smtClean="0">
                          <a:ln>
                            <a:noFill/>
                          </a:ln>
                          <a:solidFill>
                            <a:schemeClr val="tx1"/>
                          </a:solidFill>
                          <a:effectLst/>
                          <a:latin typeface="Arial" pitchFamily="34" charset="0"/>
                          <a:cs typeface="Arial" pitchFamily="34" charset="0"/>
                        </a:rPr>
                        <a:t>03</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marL="9525" marR="9525" marT="9533"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6"/>
                  </a:ext>
                </a:extLst>
              </a:tr>
              <a:tr h="243875">
                <a:tc>
                  <a:txBody>
                    <a:bodyPr/>
                    <a:lstStyle/>
                    <a:p>
                      <a:pPr algn="l" fontAlgn="b"/>
                      <a:r>
                        <a:rPr lang="en-US" sz="1200" b="1" i="0" u="none" strike="noStrike" dirty="0" smtClean="0">
                          <a:solidFill>
                            <a:srgbClr val="000000"/>
                          </a:solidFill>
                          <a:effectLst/>
                          <a:latin typeface="Arial"/>
                        </a:rPr>
                        <a:t>TOTAL</a:t>
                      </a:r>
                      <a:endParaRPr lang="en-US" sz="1200" b="1" i="0" u="none" strike="noStrike" dirty="0">
                        <a:solidFill>
                          <a:schemeClr val="tx1"/>
                        </a:solidFill>
                        <a:effectLst/>
                        <a:latin typeface="Arial"/>
                      </a:endParaRPr>
                    </a:p>
                  </a:txBody>
                  <a:tcPr marL="9527" marR="9527" marT="95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ctr" fontAlgn="b"/>
                      <a:r>
                        <a:rPr lang="en-ZA" sz="1200" b="1" i="0" u="none" strike="noStrike" dirty="0" smtClean="0">
                          <a:solidFill>
                            <a:srgbClr val="000000"/>
                          </a:solidFill>
                          <a:effectLst/>
                          <a:latin typeface="Arial"/>
                        </a:rPr>
                        <a:t>1275</a:t>
                      </a:r>
                      <a:endParaRPr lang="en-US" sz="1200" b="1" i="0" u="none" strike="noStrike" dirty="0">
                        <a:solidFill>
                          <a:srgbClr val="000000"/>
                        </a:solidFill>
                        <a:effectLst/>
                        <a:latin typeface="Arial"/>
                      </a:endParaRPr>
                    </a:p>
                  </a:txBody>
                  <a:tcPr marL="9527" marR="9527" marT="95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ctr"/>
                      <a:r>
                        <a:rPr lang="en-ZA" sz="1200" b="1" dirty="0" smtClean="0"/>
                        <a:t>91</a:t>
                      </a:r>
                      <a:endParaRPr lang="en-ZA" sz="1200" b="1" dirty="0"/>
                    </a:p>
                  </a:txBody>
                  <a:tcPr marL="9527" marR="9527" marT="95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ctr" fontAlgn="b"/>
                      <a:r>
                        <a:rPr lang="en-ZA" sz="1200" b="1" i="0" u="none" strike="noStrike" dirty="0" smtClean="0">
                          <a:solidFill>
                            <a:srgbClr val="000000"/>
                          </a:solidFill>
                          <a:effectLst/>
                          <a:latin typeface="Arial"/>
                        </a:rPr>
                        <a:t>1257</a:t>
                      </a:r>
                      <a:endParaRPr lang="en-US" sz="1200" b="1" i="0" u="none" strike="noStrike" dirty="0">
                        <a:solidFill>
                          <a:srgbClr val="000000"/>
                        </a:solidFill>
                        <a:effectLst/>
                        <a:latin typeface="Arial"/>
                      </a:endParaRPr>
                    </a:p>
                  </a:txBody>
                  <a:tcPr marL="9527" marR="9527" marT="95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ZA" sz="1200" b="1" i="0" u="none" strike="noStrike" cap="none" normalizeH="0" baseline="0" dirty="0" smtClean="0">
                          <a:ln>
                            <a:noFill/>
                          </a:ln>
                          <a:solidFill>
                            <a:schemeClr val="tx1"/>
                          </a:solidFill>
                          <a:effectLst/>
                          <a:latin typeface="Arial" pitchFamily="34" charset="0"/>
                          <a:cs typeface="Arial" pitchFamily="34" charset="0"/>
                        </a:rPr>
                        <a:t>22</a:t>
                      </a: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a:txBody>
                  <a:tcPr marL="9525" marR="9525" marT="9533"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ZA" sz="1200" b="1" i="0" u="none" strike="noStrike" cap="none" normalizeH="0" baseline="0" dirty="0" smtClean="0">
                          <a:ln>
                            <a:noFill/>
                          </a:ln>
                          <a:solidFill>
                            <a:schemeClr val="tx1"/>
                          </a:solidFill>
                          <a:effectLst/>
                          <a:latin typeface="Arial" pitchFamily="34" charset="0"/>
                          <a:cs typeface="Arial" pitchFamily="34" charset="0"/>
                        </a:rPr>
                        <a:t>10</a:t>
                      </a: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a:txBody>
                  <a:tcPr marL="9525" marR="9525" marT="9533"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7"/>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xmlns="" val="2824635957"/>
              </p:ext>
            </p:extLst>
          </p:nvPr>
        </p:nvGraphicFramePr>
        <p:xfrm>
          <a:off x="304800" y="685801"/>
          <a:ext cx="8616593" cy="2312925"/>
        </p:xfrm>
        <a:graphic>
          <a:graphicData uri="http://schemas.openxmlformats.org/drawingml/2006/table">
            <a:tbl>
              <a:tblPr/>
              <a:tblGrid>
                <a:gridCol w="2775901">
                  <a:extLst>
                    <a:ext uri="{9D8B030D-6E8A-4147-A177-3AD203B41FA5}">
                      <a16:colId xmlns:a16="http://schemas.microsoft.com/office/drawing/2014/main" xmlns="" val="20000"/>
                    </a:ext>
                  </a:extLst>
                </a:gridCol>
                <a:gridCol w="1821291">
                  <a:extLst>
                    <a:ext uri="{9D8B030D-6E8A-4147-A177-3AD203B41FA5}">
                      <a16:colId xmlns:a16="http://schemas.microsoft.com/office/drawing/2014/main" xmlns="" val="20001"/>
                    </a:ext>
                  </a:extLst>
                </a:gridCol>
                <a:gridCol w="2072503">
                  <a:extLst>
                    <a:ext uri="{9D8B030D-6E8A-4147-A177-3AD203B41FA5}">
                      <a16:colId xmlns:a16="http://schemas.microsoft.com/office/drawing/2014/main" xmlns="" val="20002"/>
                    </a:ext>
                  </a:extLst>
                </a:gridCol>
                <a:gridCol w="1946898">
                  <a:extLst>
                    <a:ext uri="{9D8B030D-6E8A-4147-A177-3AD203B41FA5}">
                      <a16:colId xmlns:a16="http://schemas.microsoft.com/office/drawing/2014/main" xmlns="" val="20003"/>
                    </a:ext>
                  </a:extLst>
                </a:gridCol>
              </a:tblGrid>
              <a:tr h="459019">
                <a:tc gridSpan="4">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200" b="1" i="0" u="none" strike="noStrike" cap="none" normalizeH="0" baseline="0" dirty="0" smtClean="0">
                          <a:ln>
                            <a:noFill/>
                          </a:ln>
                          <a:solidFill>
                            <a:schemeClr val="tx1"/>
                          </a:solidFill>
                          <a:effectLst/>
                          <a:latin typeface="Arial" pitchFamily="34" charset="0"/>
                          <a:cs typeface="Arial" pitchFamily="34" charset="0"/>
                        </a:rPr>
                        <a:t>SUMMARY OF PROVINCE (as at  01 August 2019)</a:t>
                      </a:r>
                    </a:p>
                  </a:txBody>
                  <a:tcPr marL="4854" marR="4854" marT="485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hMerge="1">
                  <a:txBody>
                    <a:bodyPr/>
                    <a:lstStyle/>
                    <a:p>
                      <a:pPr marL="0" marR="0" lvl="0" indent="0" algn="ctr" defTabSz="914400" rtl="0" eaLnBrk="1" fontAlgn="t" latinLnBrk="0" hangingPunct="1">
                        <a:lnSpc>
                          <a:spcPct val="100000"/>
                        </a:lnSpc>
                        <a:spcBef>
                          <a:spcPct val="0"/>
                        </a:spcBef>
                        <a:spcAft>
                          <a:spcPct val="0"/>
                        </a:spcAft>
                        <a:buClrTx/>
                        <a:buSzTx/>
                        <a:buFontTx/>
                        <a:buNone/>
                        <a:tabLst/>
                        <a:defRPr/>
                      </a:pPr>
                      <a:endParaRPr kumimoji="0" lang="en-ZA" sz="1200" b="1" i="0" u="none" strike="noStrike" cap="none" normalizeH="0" baseline="0" dirty="0" smtClean="0">
                        <a:ln>
                          <a:noFill/>
                        </a:ln>
                        <a:solidFill>
                          <a:srgbClr val="000000"/>
                        </a:solidFill>
                        <a:effectLst/>
                        <a:latin typeface="Arial" charset="0"/>
                        <a:cs typeface="Arial" charset="0"/>
                      </a:endParaRPr>
                    </a:p>
                  </a:txBody>
                  <a:tcPr marL="4854" marR="4854" marT="485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en-ZA" sz="1200" b="1" i="0" u="none" strike="noStrike" cap="none" normalizeH="0" baseline="0" dirty="0" smtClean="0">
                        <a:ln>
                          <a:noFill/>
                        </a:ln>
                        <a:solidFill>
                          <a:srgbClr val="000000"/>
                        </a:solidFill>
                        <a:effectLst/>
                        <a:latin typeface="Arial" charset="0"/>
                        <a:cs typeface="Arial" charset="0"/>
                      </a:endParaRPr>
                    </a:p>
                  </a:txBody>
                  <a:tcPr marL="4854" marR="4854" marT="485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en-ZA" sz="1200" b="1" i="0" u="none" strike="noStrike" cap="none" normalizeH="0" baseline="0" dirty="0" smtClean="0">
                        <a:ln>
                          <a:noFill/>
                        </a:ln>
                        <a:solidFill>
                          <a:srgbClr val="000000"/>
                        </a:solidFill>
                        <a:effectLst/>
                        <a:latin typeface="Arial" charset="0"/>
                        <a:cs typeface="Arial" charset="0"/>
                      </a:endParaRPr>
                    </a:p>
                  </a:txBody>
                  <a:tcPr marL="4854" marR="4854" marT="485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extLst>
                  <a:ext uri="{0D108BD9-81ED-4DB2-BD59-A6C34878D82A}">
                    <a16:rowId xmlns:a16="http://schemas.microsoft.com/office/drawing/2014/main" xmlns="" val="10000"/>
                  </a:ext>
                </a:extLst>
              </a:tr>
              <a:tr h="446505">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ZA" sz="1200" b="1" i="0" u="none" strike="noStrike" cap="none" normalizeH="0" baseline="0" dirty="0" smtClean="0">
                          <a:ln>
                            <a:noFill/>
                          </a:ln>
                          <a:solidFill>
                            <a:schemeClr val="tx1"/>
                          </a:solidFill>
                          <a:effectLst/>
                          <a:latin typeface="Arial" pitchFamily="34" charset="0"/>
                          <a:cs typeface="Arial" pitchFamily="34" charset="0"/>
                        </a:rPr>
                        <a:t>Area</a:t>
                      </a:r>
                    </a:p>
                  </a:txBody>
                  <a:tcPr marL="4854" marR="4854" marT="485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t" latinLnBrk="0" hangingPunct="1">
                        <a:lnSpc>
                          <a:spcPct val="100000"/>
                        </a:lnSpc>
                        <a:spcBef>
                          <a:spcPct val="0"/>
                        </a:spcBef>
                        <a:spcAft>
                          <a:spcPct val="0"/>
                        </a:spcAft>
                        <a:buClrTx/>
                        <a:buSzTx/>
                        <a:buFontTx/>
                        <a:buNone/>
                        <a:tabLst/>
                        <a:defRPr/>
                      </a:pPr>
                      <a:r>
                        <a:rPr kumimoji="0" lang="en-ZA" sz="12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Establishment</a:t>
                      </a:r>
                      <a:endParaRPr kumimoji="0" lang="en-ZA" sz="1200" b="1" i="0" u="none" strike="noStrike" cap="none" normalizeH="0" baseline="0" dirty="0" smtClean="0">
                        <a:ln>
                          <a:noFill/>
                        </a:ln>
                        <a:solidFill>
                          <a:schemeClr val="tx1"/>
                        </a:solidFill>
                        <a:effectLst/>
                        <a:latin typeface="Arial" pitchFamily="34" charset="0"/>
                        <a:cs typeface="Arial" pitchFamily="34" charset="0"/>
                      </a:endParaRPr>
                    </a:p>
                  </a:txBody>
                  <a:tcPr marL="4854" marR="4854" marT="485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200" b="1" i="0" u="none" strike="noStrike" cap="none" normalizeH="0" baseline="0" dirty="0" smtClean="0">
                          <a:ln>
                            <a:noFill/>
                          </a:ln>
                          <a:solidFill>
                            <a:schemeClr val="tx1"/>
                          </a:solidFill>
                          <a:effectLst/>
                          <a:latin typeface="Arial" pitchFamily="34" charset="0"/>
                          <a:cs typeface="Arial" pitchFamily="34" charset="0"/>
                        </a:rPr>
                        <a:t>Filled</a:t>
                      </a:r>
                    </a:p>
                  </a:txBody>
                  <a:tcPr marL="4854" marR="4854" marT="485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200" b="1" i="0" u="none" strike="noStrike" cap="none" normalizeH="0" baseline="0" dirty="0" smtClean="0">
                          <a:ln>
                            <a:noFill/>
                          </a:ln>
                          <a:solidFill>
                            <a:schemeClr val="tx1"/>
                          </a:solidFill>
                          <a:effectLst/>
                          <a:latin typeface="Arial" pitchFamily="34" charset="0"/>
                          <a:cs typeface="Arial" pitchFamily="34" charset="0"/>
                        </a:rPr>
                        <a:t>Vacant</a:t>
                      </a:r>
                    </a:p>
                  </a:txBody>
                  <a:tcPr marL="4854" marR="4854" marT="485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xmlns="" val="10001"/>
                  </a:ext>
                </a:extLst>
              </a:tr>
              <a:tr h="239743">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ZA" sz="1200" b="0" i="0" u="none" strike="noStrike" cap="none" normalizeH="0" baseline="0" dirty="0" smtClean="0">
                          <a:ln>
                            <a:noFill/>
                          </a:ln>
                          <a:solidFill>
                            <a:schemeClr val="tx1"/>
                          </a:solidFill>
                          <a:effectLst/>
                          <a:latin typeface="Arial" pitchFamily="34" charset="0"/>
                          <a:cs typeface="Arial" pitchFamily="34" charset="0"/>
                        </a:rPr>
                        <a:t>Civic Affairs</a:t>
                      </a:r>
                    </a:p>
                  </a:txBody>
                  <a:tcPr marL="4854" marR="4854" marT="485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ZA" sz="1200" b="0" i="0" u="none" strike="noStrike" cap="none" normalizeH="0" baseline="0" dirty="0" smtClean="0">
                          <a:ln>
                            <a:noFill/>
                          </a:ln>
                          <a:solidFill>
                            <a:schemeClr val="tx1"/>
                          </a:solidFill>
                          <a:effectLst/>
                          <a:latin typeface="Arial" pitchFamily="34" charset="0"/>
                          <a:cs typeface="Arial" pitchFamily="34" charset="0"/>
                        </a:rPr>
                        <a:t>961</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marL="4854" marR="4854" marT="485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ZA" sz="1200" b="0" i="0" u="none" strike="noStrike" cap="none" normalizeH="0" baseline="0" dirty="0" smtClean="0">
                          <a:ln>
                            <a:noFill/>
                          </a:ln>
                          <a:solidFill>
                            <a:schemeClr val="tx1"/>
                          </a:solidFill>
                          <a:effectLst/>
                          <a:latin typeface="Arial" pitchFamily="34" charset="0"/>
                          <a:cs typeface="Arial" pitchFamily="34" charset="0"/>
                        </a:rPr>
                        <a:t>961</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marL="4854" marR="4854" marT="485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200" b="0" i="0" u="none" strike="noStrike" cap="none" normalizeH="0" baseline="0" dirty="0" smtClean="0">
                          <a:ln>
                            <a:noFill/>
                          </a:ln>
                          <a:solidFill>
                            <a:schemeClr val="tx1"/>
                          </a:solidFill>
                          <a:effectLst/>
                          <a:latin typeface="Arial" pitchFamily="34" charset="0"/>
                          <a:cs typeface="Arial" pitchFamily="34" charset="0"/>
                        </a:rPr>
                        <a:t>0</a:t>
                      </a:r>
                    </a:p>
                  </a:txBody>
                  <a:tcPr marL="4854" marR="4854" marT="485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2"/>
                  </a:ext>
                </a:extLst>
              </a:tr>
              <a:tr h="309305">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ZA" sz="1200" b="0" i="0" u="none" strike="noStrike" cap="none" normalizeH="0" baseline="0" dirty="0" smtClean="0">
                          <a:ln>
                            <a:noFill/>
                          </a:ln>
                          <a:solidFill>
                            <a:schemeClr val="tx1"/>
                          </a:solidFill>
                          <a:effectLst/>
                          <a:latin typeface="Arial" pitchFamily="34" charset="0"/>
                          <a:cs typeface="Arial" pitchFamily="34" charset="0"/>
                        </a:rPr>
                        <a:t>Immigration Inspectorate</a:t>
                      </a:r>
                    </a:p>
                  </a:txBody>
                  <a:tcPr marL="4854" marR="4854" marT="485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ZA" sz="1200" b="0" i="0" u="none" strike="noStrike" cap="none" normalizeH="0" baseline="0" dirty="0" smtClean="0">
                          <a:ln>
                            <a:noFill/>
                          </a:ln>
                          <a:solidFill>
                            <a:schemeClr val="tx1"/>
                          </a:solidFill>
                          <a:effectLst/>
                          <a:latin typeface="Arial" pitchFamily="34" charset="0"/>
                          <a:cs typeface="Arial" pitchFamily="34" charset="0"/>
                        </a:rPr>
                        <a:t>123</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marL="4854" marR="4854" marT="485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ZA" sz="1200" b="0" i="0" u="none" strike="noStrike" cap="none" normalizeH="0" baseline="0" dirty="0" smtClean="0">
                          <a:ln>
                            <a:noFill/>
                          </a:ln>
                          <a:solidFill>
                            <a:schemeClr val="tx1"/>
                          </a:solidFill>
                          <a:effectLst/>
                          <a:latin typeface="Arial" pitchFamily="34" charset="0"/>
                          <a:cs typeface="Arial" pitchFamily="34" charset="0"/>
                        </a:rPr>
                        <a:t>123</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marL="4854" marR="4854" marT="485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200" b="0" i="0" u="none" strike="noStrike" cap="none" normalizeH="0" baseline="0" dirty="0" smtClean="0">
                          <a:ln>
                            <a:noFill/>
                          </a:ln>
                          <a:solidFill>
                            <a:schemeClr val="tx1"/>
                          </a:solidFill>
                          <a:effectLst/>
                          <a:latin typeface="Arial" pitchFamily="34" charset="0"/>
                          <a:cs typeface="Arial" pitchFamily="34" charset="0"/>
                        </a:rPr>
                        <a:t>0</a:t>
                      </a:r>
                    </a:p>
                  </a:txBody>
                  <a:tcPr marL="4854" marR="4854" marT="485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3"/>
                  </a:ext>
                </a:extLst>
              </a:tr>
              <a:tr h="309305">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DMO Structure</a:t>
                      </a:r>
                      <a:endParaRPr kumimoji="0" lang="en-ZA" sz="1200" b="0" i="0" u="none" strike="noStrike" cap="none" normalizeH="0" baseline="0" dirty="0" smtClean="0">
                        <a:ln>
                          <a:noFill/>
                        </a:ln>
                        <a:solidFill>
                          <a:schemeClr val="tx1"/>
                        </a:solidFill>
                        <a:effectLst/>
                        <a:latin typeface="Arial" pitchFamily="34" charset="0"/>
                        <a:cs typeface="Arial" pitchFamily="34" charset="0"/>
                      </a:endParaRPr>
                    </a:p>
                  </a:txBody>
                  <a:tcPr marL="4854" marR="4854" marT="485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ZA" sz="1200" b="0" i="0" u="none" strike="noStrike" cap="none" normalizeH="0" baseline="0" dirty="0" smtClean="0">
                          <a:ln>
                            <a:noFill/>
                          </a:ln>
                          <a:solidFill>
                            <a:schemeClr val="tx1"/>
                          </a:solidFill>
                          <a:effectLst/>
                          <a:latin typeface="Arial" pitchFamily="34" charset="0"/>
                          <a:cs typeface="Arial" pitchFamily="34" charset="0"/>
                        </a:rPr>
                        <a:t>77</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marL="4854" marR="4854" marT="485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ZA" sz="1200" b="0" i="0" u="none" strike="noStrike" cap="none" normalizeH="0" baseline="0" dirty="0" smtClean="0">
                          <a:ln>
                            <a:noFill/>
                          </a:ln>
                          <a:solidFill>
                            <a:schemeClr val="tx1"/>
                          </a:solidFill>
                          <a:effectLst/>
                          <a:latin typeface="Arial" pitchFamily="34" charset="0"/>
                          <a:cs typeface="Arial" pitchFamily="34" charset="0"/>
                        </a:rPr>
                        <a:t>77</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marL="4854" marR="4854" marT="485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200" b="0" i="0" u="none" strike="noStrike" cap="none" normalizeH="0" baseline="0" dirty="0" smtClean="0">
                          <a:ln>
                            <a:noFill/>
                          </a:ln>
                          <a:solidFill>
                            <a:schemeClr val="tx1"/>
                          </a:solidFill>
                          <a:effectLst/>
                          <a:latin typeface="Arial" pitchFamily="34" charset="0"/>
                          <a:cs typeface="Arial" pitchFamily="34" charset="0"/>
                        </a:rPr>
                        <a:t>0</a:t>
                      </a:r>
                    </a:p>
                  </a:txBody>
                  <a:tcPr marL="4854" marR="4854" marT="485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309305">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ZA" sz="1200" b="0" i="0" u="none" strike="noStrike" cap="none" normalizeH="0" baseline="0" dirty="0" smtClean="0">
                          <a:ln>
                            <a:noFill/>
                          </a:ln>
                          <a:solidFill>
                            <a:schemeClr val="tx1"/>
                          </a:solidFill>
                          <a:effectLst/>
                          <a:latin typeface="Arial" pitchFamily="34" charset="0"/>
                          <a:cs typeface="Arial" pitchFamily="34" charset="0"/>
                        </a:rPr>
                        <a:t>Support Services</a:t>
                      </a:r>
                    </a:p>
                  </a:txBody>
                  <a:tcPr marL="4854" marR="4854" marT="485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ZA" sz="1200" b="0" i="0" u="none" strike="noStrike" cap="none" normalizeH="0" baseline="0" dirty="0" smtClean="0">
                          <a:ln>
                            <a:noFill/>
                          </a:ln>
                          <a:solidFill>
                            <a:schemeClr val="tx1"/>
                          </a:solidFill>
                          <a:effectLst/>
                          <a:latin typeface="Arial" pitchFamily="34" charset="0"/>
                          <a:cs typeface="Arial" pitchFamily="34" charset="0"/>
                        </a:rPr>
                        <a:t>96</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marL="4854" marR="4854" marT="485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ZA" sz="1200" b="0" i="0" u="none" strike="noStrike" cap="none" normalizeH="0" baseline="0" dirty="0" smtClean="0">
                          <a:ln>
                            <a:noFill/>
                          </a:ln>
                          <a:solidFill>
                            <a:schemeClr val="tx1"/>
                          </a:solidFill>
                          <a:effectLst/>
                          <a:latin typeface="Arial" pitchFamily="34" charset="0"/>
                          <a:cs typeface="Arial" pitchFamily="34" charset="0"/>
                        </a:rPr>
                        <a:t>96</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marL="4854" marR="4854" marT="485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200" b="0" i="0" u="none" strike="noStrike" cap="none" normalizeH="0" baseline="0" dirty="0" smtClean="0">
                          <a:ln>
                            <a:noFill/>
                          </a:ln>
                          <a:solidFill>
                            <a:schemeClr val="tx1"/>
                          </a:solidFill>
                          <a:effectLst/>
                          <a:latin typeface="Arial" pitchFamily="34" charset="0"/>
                          <a:cs typeface="Arial" pitchFamily="34" charset="0"/>
                        </a:rPr>
                        <a:t>0</a:t>
                      </a:r>
                    </a:p>
                  </a:txBody>
                  <a:tcPr marL="4854" marR="4854" marT="485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5"/>
                  </a:ext>
                </a:extLst>
              </a:tr>
              <a:tr h="239743">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ZA" sz="1200" b="0" i="0" u="none" strike="noStrike" cap="none" normalizeH="0" baseline="0" dirty="0" smtClean="0">
                          <a:ln>
                            <a:noFill/>
                          </a:ln>
                          <a:solidFill>
                            <a:schemeClr val="tx1"/>
                          </a:solidFill>
                          <a:effectLst/>
                          <a:latin typeface="Arial" pitchFamily="34" charset="0"/>
                          <a:cs typeface="Arial" pitchFamily="34" charset="0"/>
                        </a:rPr>
                        <a:t>Total</a:t>
                      </a:r>
                    </a:p>
                  </a:txBody>
                  <a:tcPr marL="4854" marR="4854" marT="485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0A0A0">
                        <a:lumMod val="60000"/>
                        <a:lumOff val="40000"/>
                      </a:srgbClr>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ZA" sz="1200" b="0" i="0" u="none" strike="noStrike" cap="none" normalizeH="0" baseline="0" dirty="0" smtClean="0">
                          <a:ln>
                            <a:noFill/>
                          </a:ln>
                          <a:solidFill>
                            <a:schemeClr val="tx1"/>
                          </a:solidFill>
                          <a:effectLst/>
                          <a:latin typeface="Arial" pitchFamily="34" charset="0"/>
                          <a:cs typeface="Arial" pitchFamily="34" charset="0"/>
                        </a:rPr>
                        <a:t>1257</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marL="4854" marR="4854" marT="485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0A0A0">
                        <a:lumMod val="60000"/>
                        <a:lumOff val="40000"/>
                      </a:srgbClr>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ZA" sz="1200" b="0" i="0" u="none" strike="noStrike" cap="none" normalizeH="0" baseline="0" dirty="0" smtClean="0">
                          <a:ln>
                            <a:noFill/>
                          </a:ln>
                          <a:solidFill>
                            <a:schemeClr val="tx1"/>
                          </a:solidFill>
                          <a:effectLst/>
                          <a:latin typeface="Arial" pitchFamily="34" charset="0"/>
                          <a:cs typeface="Arial" pitchFamily="34" charset="0"/>
                        </a:rPr>
                        <a:t>1257</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marL="4854" marR="4854" marT="485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0A0A0">
                        <a:lumMod val="60000"/>
                        <a:lumOff val="40000"/>
                      </a:srgbClr>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200" b="0" i="0" u="none" strike="noStrike" cap="none" normalizeH="0" baseline="0" dirty="0" smtClean="0">
                          <a:ln>
                            <a:noFill/>
                          </a:ln>
                          <a:solidFill>
                            <a:schemeClr val="tx1"/>
                          </a:solidFill>
                          <a:effectLst/>
                          <a:latin typeface="Arial" pitchFamily="34" charset="0"/>
                          <a:cs typeface="Arial" pitchFamily="34" charset="0"/>
                        </a:rPr>
                        <a:t>0</a:t>
                      </a:r>
                    </a:p>
                  </a:txBody>
                  <a:tcPr marL="4854" marR="4854" marT="485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0A0A0">
                        <a:lumMod val="60000"/>
                        <a:lumOff val="40000"/>
                      </a:srgbClr>
                    </a:solidFill>
                  </a:tcPr>
                </a:tc>
                <a:extLst>
                  <a:ext uri="{0D108BD9-81ED-4DB2-BD59-A6C34878D82A}">
                    <a16:rowId xmlns:a16="http://schemas.microsoft.com/office/drawing/2014/main" xmlns="" val="10006"/>
                  </a:ext>
                </a:extLst>
              </a:tr>
            </a:tbl>
          </a:graphicData>
        </a:graphic>
      </p:graphicFrame>
      <p:sp>
        <p:nvSpPr>
          <p:cNvPr id="5" name="Slide Number Placeholder 4"/>
          <p:cNvSpPr>
            <a:spLocks noGrp="1"/>
          </p:cNvSpPr>
          <p:nvPr>
            <p:ph type="sldNum" sz="quarter" idx="12"/>
          </p:nvPr>
        </p:nvSpPr>
        <p:spPr>
          <a:xfrm>
            <a:off x="7010400" y="6492875"/>
            <a:ext cx="2133600" cy="365125"/>
          </a:xfrm>
        </p:spPr>
        <p:txBody>
          <a:bodyPr/>
          <a:lstStyle/>
          <a:p>
            <a:fld id="{2538E8B7-8BD9-9F48-9FB6-4E0DFEDB8449}" type="slidenum">
              <a:rPr lang="en-US" b="1" smtClean="0">
                <a:solidFill>
                  <a:schemeClr val="tx1"/>
                </a:solidFill>
              </a:rPr>
              <a:pPr/>
              <a:t>38</a:t>
            </a:fld>
            <a:endParaRPr lang="en-US" b="1" dirty="0">
              <a:solidFill>
                <a:schemeClr val="tx1"/>
              </a:solidFill>
            </a:endParaRPr>
          </a:p>
        </p:txBody>
      </p:sp>
    </p:spTree>
    <p:extLst>
      <p:ext uri="{BB962C8B-B14F-4D97-AF65-F5344CB8AC3E}">
        <p14:creationId xmlns:p14="http://schemas.microsoft.com/office/powerpoint/2010/main" xmlns="" val="18879032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57200" y="114300"/>
            <a:ext cx="8229600" cy="228600"/>
          </a:xfrm>
        </p:spPr>
        <p:txBody>
          <a:bodyPr>
            <a:noAutofit/>
          </a:bodyPr>
          <a:lstStyle/>
          <a:p>
            <a:r>
              <a:rPr lang="en-US" sz="2000" b="1" dirty="0" smtClean="0">
                <a:latin typeface="Arial" panose="020B0604020202020204" pitchFamily="34" charset="0"/>
                <a:cs typeface="Arial" panose="020B0604020202020204" pitchFamily="34" charset="0"/>
              </a:rPr>
              <a:t>PROVINCIAL EQUITY</a:t>
            </a:r>
          </a:p>
        </p:txBody>
      </p:sp>
      <p:graphicFrame>
        <p:nvGraphicFramePr>
          <p:cNvPr id="3" name="Table 2"/>
          <p:cNvGraphicFramePr>
            <a:graphicFrameLocks noGrp="1"/>
          </p:cNvGraphicFramePr>
          <p:nvPr>
            <p:extLst>
              <p:ext uri="{D42A27DB-BD31-4B8C-83A1-F6EECF244321}">
                <p14:modId xmlns:p14="http://schemas.microsoft.com/office/powerpoint/2010/main" xmlns="" val="3120944403"/>
              </p:ext>
            </p:extLst>
          </p:nvPr>
        </p:nvGraphicFramePr>
        <p:xfrm>
          <a:off x="184935" y="432318"/>
          <a:ext cx="8852707" cy="5584004"/>
        </p:xfrm>
        <a:graphic>
          <a:graphicData uri="http://schemas.openxmlformats.org/drawingml/2006/table">
            <a:tbl>
              <a:tblPr firstRow="1" bandRow="1"/>
              <a:tblGrid>
                <a:gridCol w="774536">
                  <a:extLst>
                    <a:ext uri="{9D8B030D-6E8A-4147-A177-3AD203B41FA5}">
                      <a16:colId xmlns:a16="http://schemas.microsoft.com/office/drawing/2014/main" xmlns="" val="20000"/>
                    </a:ext>
                  </a:extLst>
                </a:gridCol>
                <a:gridCol w="550351">
                  <a:extLst>
                    <a:ext uri="{9D8B030D-6E8A-4147-A177-3AD203B41FA5}">
                      <a16:colId xmlns:a16="http://schemas.microsoft.com/office/drawing/2014/main" xmlns="" val="20001"/>
                    </a:ext>
                  </a:extLst>
                </a:gridCol>
                <a:gridCol w="391276">
                  <a:extLst>
                    <a:ext uri="{9D8B030D-6E8A-4147-A177-3AD203B41FA5}">
                      <a16:colId xmlns:a16="http://schemas.microsoft.com/office/drawing/2014/main" xmlns="" val="20002"/>
                    </a:ext>
                  </a:extLst>
                </a:gridCol>
                <a:gridCol w="594712">
                  <a:extLst>
                    <a:ext uri="{9D8B030D-6E8A-4147-A177-3AD203B41FA5}">
                      <a16:colId xmlns:a16="http://schemas.microsoft.com/office/drawing/2014/main" xmlns="" val="20003"/>
                    </a:ext>
                  </a:extLst>
                </a:gridCol>
                <a:gridCol w="594712">
                  <a:extLst>
                    <a:ext uri="{9D8B030D-6E8A-4147-A177-3AD203B41FA5}">
                      <a16:colId xmlns:a16="http://schemas.microsoft.com/office/drawing/2014/main" xmlns="" val="20004"/>
                    </a:ext>
                  </a:extLst>
                </a:gridCol>
                <a:gridCol w="594712">
                  <a:extLst>
                    <a:ext uri="{9D8B030D-6E8A-4147-A177-3AD203B41FA5}">
                      <a16:colId xmlns:a16="http://schemas.microsoft.com/office/drawing/2014/main" xmlns="" val="20005"/>
                    </a:ext>
                  </a:extLst>
                </a:gridCol>
                <a:gridCol w="594712">
                  <a:extLst>
                    <a:ext uri="{9D8B030D-6E8A-4147-A177-3AD203B41FA5}">
                      <a16:colId xmlns:a16="http://schemas.microsoft.com/office/drawing/2014/main" xmlns="" val="20006"/>
                    </a:ext>
                  </a:extLst>
                </a:gridCol>
                <a:gridCol w="594712">
                  <a:extLst>
                    <a:ext uri="{9D8B030D-6E8A-4147-A177-3AD203B41FA5}">
                      <a16:colId xmlns:a16="http://schemas.microsoft.com/office/drawing/2014/main" xmlns="" val="20007"/>
                    </a:ext>
                  </a:extLst>
                </a:gridCol>
                <a:gridCol w="594712">
                  <a:extLst>
                    <a:ext uri="{9D8B030D-6E8A-4147-A177-3AD203B41FA5}">
                      <a16:colId xmlns:a16="http://schemas.microsoft.com/office/drawing/2014/main" xmlns="" val="20008"/>
                    </a:ext>
                  </a:extLst>
                </a:gridCol>
                <a:gridCol w="594712">
                  <a:extLst>
                    <a:ext uri="{9D8B030D-6E8A-4147-A177-3AD203B41FA5}">
                      <a16:colId xmlns:a16="http://schemas.microsoft.com/office/drawing/2014/main" xmlns="" val="20009"/>
                    </a:ext>
                  </a:extLst>
                </a:gridCol>
                <a:gridCol w="594712">
                  <a:extLst>
                    <a:ext uri="{9D8B030D-6E8A-4147-A177-3AD203B41FA5}">
                      <a16:colId xmlns:a16="http://schemas.microsoft.com/office/drawing/2014/main" xmlns="" val="20010"/>
                    </a:ext>
                  </a:extLst>
                </a:gridCol>
                <a:gridCol w="594712">
                  <a:extLst>
                    <a:ext uri="{9D8B030D-6E8A-4147-A177-3AD203B41FA5}">
                      <a16:colId xmlns:a16="http://schemas.microsoft.com/office/drawing/2014/main" xmlns="" val="20011"/>
                    </a:ext>
                  </a:extLst>
                </a:gridCol>
                <a:gridCol w="594712">
                  <a:extLst>
                    <a:ext uri="{9D8B030D-6E8A-4147-A177-3AD203B41FA5}">
                      <a16:colId xmlns:a16="http://schemas.microsoft.com/office/drawing/2014/main" xmlns="" val="20012"/>
                    </a:ext>
                  </a:extLst>
                </a:gridCol>
                <a:gridCol w="594712">
                  <a:extLst>
                    <a:ext uri="{9D8B030D-6E8A-4147-A177-3AD203B41FA5}">
                      <a16:colId xmlns:a16="http://schemas.microsoft.com/office/drawing/2014/main" xmlns="" val="20013"/>
                    </a:ext>
                  </a:extLst>
                </a:gridCol>
                <a:gridCol w="594712">
                  <a:extLst>
                    <a:ext uri="{9D8B030D-6E8A-4147-A177-3AD203B41FA5}">
                      <a16:colId xmlns:a16="http://schemas.microsoft.com/office/drawing/2014/main" xmlns="" val="20014"/>
                    </a:ext>
                  </a:extLst>
                </a:gridCol>
              </a:tblGrid>
              <a:tr h="297141">
                <a:tc rowSpan="2">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algn="ctr" fontAlgn="ctr"/>
                      <a:r>
                        <a:rPr lang="en-US" sz="1000" b="1" i="0" u="none" strike="noStrike" dirty="0" smtClean="0">
                          <a:solidFill>
                            <a:srgbClr val="000000"/>
                          </a:solidFill>
                          <a:effectLst/>
                          <a:latin typeface="Arial"/>
                        </a:rPr>
                        <a:t>Office per salary level</a:t>
                      </a:r>
                      <a:endParaRPr lang="en-US" sz="1000" b="1" i="0" u="none" strike="noStrike" dirty="0">
                        <a:solidFill>
                          <a:srgbClr val="000000"/>
                        </a:solidFill>
                        <a:effectLst/>
                        <a:latin typeface="Arial"/>
                      </a:endParaRPr>
                    </a:p>
                  </a:txBody>
                  <a:tcPr marL="9525" marR="9525" marT="95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gridSpan="3">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algn="ctr" fontAlgn="ctr"/>
                      <a:r>
                        <a:rPr lang="en-US" sz="1000" b="1" i="0" u="none" strike="noStrike" dirty="0">
                          <a:solidFill>
                            <a:srgbClr val="000000"/>
                          </a:solidFill>
                          <a:effectLst/>
                          <a:latin typeface="Arial"/>
                        </a:rPr>
                        <a:t>AFRICAN </a:t>
                      </a:r>
                    </a:p>
                  </a:txBody>
                  <a:tcPr marL="9525" marR="9525" marT="95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hMerge="1">
                  <a:txBody>
                    <a:bodyPr/>
                    <a:lstStyle/>
                    <a:p>
                      <a:endParaRPr lang="en-US"/>
                    </a:p>
                  </a:txBody>
                  <a:tcPr/>
                </a:tc>
                <a:tc hMerge="1">
                  <a:txBody>
                    <a:bodyPr/>
                    <a:lstStyle/>
                    <a:p>
                      <a:endParaRPr lang="en-US"/>
                    </a:p>
                  </a:txBody>
                  <a:tcPr/>
                </a:tc>
                <a:tc gridSpan="3">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algn="ctr" fontAlgn="ctr"/>
                      <a:r>
                        <a:rPr lang="en-US" sz="1000" b="1" i="0" u="none" strike="noStrike" dirty="0">
                          <a:solidFill>
                            <a:srgbClr val="000000"/>
                          </a:solidFill>
                          <a:effectLst/>
                          <a:latin typeface="Arial"/>
                        </a:rPr>
                        <a:t>COLOURED</a:t>
                      </a:r>
                    </a:p>
                  </a:txBody>
                  <a:tcPr marL="9525" marR="9525" marT="95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hMerge="1">
                  <a:txBody>
                    <a:bodyPr/>
                    <a:lstStyle/>
                    <a:p>
                      <a:endParaRPr lang="en-US"/>
                    </a:p>
                  </a:txBody>
                  <a:tcPr/>
                </a:tc>
                <a:tc hMerge="1">
                  <a:txBody>
                    <a:bodyPr/>
                    <a:lstStyle/>
                    <a:p>
                      <a:endParaRPr lang="en-US"/>
                    </a:p>
                  </a:txBody>
                  <a:tcPr/>
                </a:tc>
                <a:tc gridSpan="3">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algn="ctr" fontAlgn="ctr"/>
                      <a:r>
                        <a:rPr lang="en-US" sz="1000" b="1" i="0" u="none" strike="noStrike" dirty="0">
                          <a:solidFill>
                            <a:srgbClr val="000000"/>
                          </a:solidFill>
                          <a:effectLst/>
                          <a:latin typeface="Arial"/>
                        </a:rPr>
                        <a:t>INDIAN  </a:t>
                      </a:r>
                    </a:p>
                  </a:txBody>
                  <a:tcPr marL="9525" marR="9525" marT="95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hMerge="1">
                  <a:txBody>
                    <a:bodyPr/>
                    <a:lstStyle/>
                    <a:p>
                      <a:endParaRPr lang="en-US"/>
                    </a:p>
                  </a:txBody>
                  <a:tcPr/>
                </a:tc>
                <a:tc hMerge="1">
                  <a:txBody>
                    <a:bodyPr/>
                    <a:lstStyle/>
                    <a:p>
                      <a:endParaRPr lang="en-US"/>
                    </a:p>
                  </a:txBody>
                  <a:tcPr/>
                </a:tc>
                <a:tc gridSpan="3">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algn="ctr" fontAlgn="ctr"/>
                      <a:r>
                        <a:rPr lang="en-US" sz="1000" b="1" i="0" u="none" strike="noStrike" dirty="0">
                          <a:solidFill>
                            <a:srgbClr val="000000"/>
                          </a:solidFill>
                          <a:effectLst/>
                          <a:latin typeface="Arial"/>
                        </a:rPr>
                        <a:t>WHITE   </a:t>
                      </a:r>
                    </a:p>
                  </a:txBody>
                  <a:tcPr marL="9525" marR="9525" marT="95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hMerge="1">
                  <a:txBody>
                    <a:bodyPr/>
                    <a:lstStyle/>
                    <a:p>
                      <a:endParaRPr lang="en-US"/>
                    </a:p>
                  </a:txBody>
                  <a:tcPr/>
                </a:tc>
                <a:tc hMerge="1">
                  <a:txBody>
                    <a:bodyPr/>
                    <a:lstStyle/>
                    <a:p>
                      <a:endParaRPr lang="en-US"/>
                    </a:p>
                  </a:txBody>
                  <a:tcPr/>
                </a:tc>
                <a:tc rowSpan="2">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algn="ctr" fontAlgn="ctr"/>
                      <a:r>
                        <a:rPr lang="en-US" sz="1000" b="1" i="0" u="none" strike="noStrike" dirty="0" smtClean="0">
                          <a:solidFill>
                            <a:srgbClr val="000000"/>
                          </a:solidFill>
                          <a:effectLst/>
                          <a:latin typeface="Arial"/>
                        </a:rPr>
                        <a:t>PEOPLE WITH DISABILITY</a:t>
                      </a:r>
                      <a:endParaRPr lang="en-US" sz="1000" b="1" i="0" u="none" strike="noStrike" dirty="0">
                        <a:solidFill>
                          <a:srgbClr val="000000"/>
                        </a:solidFill>
                        <a:effectLst/>
                        <a:latin typeface="Arial"/>
                      </a:endParaRPr>
                    </a:p>
                  </a:txBody>
                  <a:tcPr marL="9525" marR="9525" marT="95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rowSpan="2">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algn="ctr" fontAlgn="ctr"/>
                      <a:r>
                        <a:rPr lang="en-US" sz="1000" b="1" i="0" u="none" strike="noStrike" dirty="0">
                          <a:solidFill>
                            <a:srgbClr val="000000"/>
                          </a:solidFill>
                          <a:effectLst/>
                          <a:latin typeface="Arial"/>
                        </a:rPr>
                        <a:t>GRAND TOTAL</a:t>
                      </a:r>
                    </a:p>
                  </a:txBody>
                  <a:tcPr marL="9525" marR="9525" marT="95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xmlns="" val="10000"/>
                  </a:ext>
                </a:extLst>
              </a:tr>
              <a:tr h="297141">
                <a:tc vMerge="1">
                  <a:txBody>
                    <a:bodyPr/>
                    <a:lstStyle/>
                    <a:p>
                      <a:endParaRPr lang="en-US"/>
                    </a:p>
                  </a:txBody>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fontAlgn="ctr"/>
                      <a:r>
                        <a:rPr lang="en-US" sz="1000" b="1" i="0" u="none" strike="noStrike" dirty="0">
                          <a:solidFill>
                            <a:srgbClr val="000000"/>
                          </a:solidFill>
                          <a:effectLst/>
                          <a:latin typeface="Arial"/>
                        </a:rPr>
                        <a:t>FEMALE</a:t>
                      </a:r>
                    </a:p>
                  </a:txBody>
                  <a:tcPr marL="9525" marR="9525" marT="95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fontAlgn="ctr"/>
                      <a:r>
                        <a:rPr lang="en-US" sz="1000" b="1" i="0" u="none" strike="noStrike" dirty="0">
                          <a:solidFill>
                            <a:srgbClr val="000000"/>
                          </a:solidFill>
                          <a:effectLst/>
                          <a:latin typeface="Arial"/>
                        </a:rPr>
                        <a:t>MALE  </a:t>
                      </a:r>
                    </a:p>
                  </a:txBody>
                  <a:tcPr marL="9525" marR="9525" marT="95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fontAlgn="ctr"/>
                      <a:r>
                        <a:rPr lang="en-US" sz="1000" b="1" i="0" u="none" strike="noStrike" dirty="0">
                          <a:solidFill>
                            <a:srgbClr val="000000"/>
                          </a:solidFill>
                          <a:effectLst/>
                          <a:latin typeface="Arial"/>
                        </a:rPr>
                        <a:t>TOTAL</a:t>
                      </a:r>
                    </a:p>
                  </a:txBody>
                  <a:tcPr marL="9525" marR="9525" marT="95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fontAlgn="ctr"/>
                      <a:r>
                        <a:rPr lang="en-US" sz="1000" b="1" i="0" u="none" strike="noStrike" dirty="0">
                          <a:solidFill>
                            <a:srgbClr val="000000"/>
                          </a:solidFill>
                          <a:effectLst/>
                          <a:latin typeface="Arial"/>
                        </a:rPr>
                        <a:t>FEMALE</a:t>
                      </a:r>
                    </a:p>
                  </a:txBody>
                  <a:tcPr marL="9525" marR="9525" marT="95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fontAlgn="ctr"/>
                      <a:r>
                        <a:rPr lang="en-US" sz="1000" b="1" i="0" u="none" strike="noStrike" dirty="0">
                          <a:solidFill>
                            <a:srgbClr val="000000"/>
                          </a:solidFill>
                          <a:effectLst/>
                          <a:latin typeface="Arial"/>
                        </a:rPr>
                        <a:t>MALE  </a:t>
                      </a:r>
                    </a:p>
                  </a:txBody>
                  <a:tcPr marL="9525" marR="9525" marT="95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fontAlgn="ctr"/>
                      <a:r>
                        <a:rPr lang="en-US" sz="1000" b="1" i="0" u="none" strike="noStrike" dirty="0">
                          <a:solidFill>
                            <a:srgbClr val="000000"/>
                          </a:solidFill>
                          <a:effectLst/>
                          <a:latin typeface="Arial"/>
                        </a:rPr>
                        <a:t>TOTAL</a:t>
                      </a:r>
                    </a:p>
                  </a:txBody>
                  <a:tcPr marL="9525" marR="9525" marT="95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fontAlgn="ctr"/>
                      <a:r>
                        <a:rPr lang="en-US" sz="1000" b="1" i="0" u="none" strike="noStrike" dirty="0">
                          <a:solidFill>
                            <a:srgbClr val="000000"/>
                          </a:solidFill>
                          <a:effectLst/>
                          <a:latin typeface="Arial"/>
                        </a:rPr>
                        <a:t>FEMALE</a:t>
                      </a:r>
                    </a:p>
                  </a:txBody>
                  <a:tcPr marL="9525" marR="9525" marT="95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fontAlgn="ctr"/>
                      <a:r>
                        <a:rPr lang="en-US" sz="1000" b="1" i="0" u="none" strike="noStrike" dirty="0">
                          <a:solidFill>
                            <a:srgbClr val="000000"/>
                          </a:solidFill>
                          <a:effectLst/>
                          <a:latin typeface="Arial"/>
                        </a:rPr>
                        <a:t>MALE  </a:t>
                      </a:r>
                    </a:p>
                  </a:txBody>
                  <a:tcPr marL="9525" marR="9525" marT="95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fontAlgn="ctr"/>
                      <a:r>
                        <a:rPr lang="en-US" sz="1000" b="1" i="0" u="none" strike="noStrike" dirty="0">
                          <a:solidFill>
                            <a:srgbClr val="000000"/>
                          </a:solidFill>
                          <a:effectLst/>
                          <a:latin typeface="Arial"/>
                        </a:rPr>
                        <a:t>TOTAL</a:t>
                      </a:r>
                    </a:p>
                  </a:txBody>
                  <a:tcPr marL="9525" marR="9525" marT="95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fontAlgn="ctr"/>
                      <a:r>
                        <a:rPr lang="en-US" sz="1000" b="1" i="0" u="none" strike="noStrike" dirty="0">
                          <a:solidFill>
                            <a:srgbClr val="000000"/>
                          </a:solidFill>
                          <a:effectLst/>
                          <a:latin typeface="Arial"/>
                        </a:rPr>
                        <a:t>FEMALE</a:t>
                      </a:r>
                    </a:p>
                  </a:txBody>
                  <a:tcPr marL="9525" marR="9525" marT="95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fontAlgn="ctr"/>
                      <a:r>
                        <a:rPr lang="en-US" sz="1000" b="1" i="0" u="none" strike="noStrike" dirty="0">
                          <a:solidFill>
                            <a:srgbClr val="000000"/>
                          </a:solidFill>
                          <a:effectLst/>
                          <a:latin typeface="Arial"/>
                        </a:rPr>
                        <a:t>MALE  </a:t>
                      </a:r>
                    </a:p>
                  </a:txBody>
                  <a:tcPr marL="9525" marR="9525" marT="95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fontAlgn="ctr"/>
                      <a:r>
                        <a:rPr lang="en-US" sz="1000" b="1" i="0" u="none" strike="noStrike" dirty="0">
                          <a:solidFill>
                            <a:srgbClr val="000000"/>
                          </a:solidFill>
                          <a:effectLst/>
                          <a:latin typeface="Arial"/>
                        </a:rPr>
                        <a:t>TOTAL</a:t>
                      </a:r>
                    </a:p>
                  </a:txBody>
                  <a:tcPr marL="9525" marR="9525" marT="95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1"/>
                  </a:ext>
                </a:extLst>
              </a:tr>
              <a:tr h="297141">
                <a:tc>
                  <a:txBody>
                    <a:bodyPr/>
                    <a:lstStyle/>
                    <a:p>
                      <a:pPr algn="ctr" rtl="0" fontAlgn="b"/>
                      <a:r>
                        <a:rPr lang="en-US" sz="1000" b="0" i="0" u="none" strike="noStrike" dirty="0" smtClean="0">
                          <a:solidFill>
                            <a:srgbClr val="000000"/>
                          </a:solidFill>
                          <a:effectLst/>
                          <a:latin typeface="Arial"/>
                        </a:rPr>
                        <a:t>3</a:t>
                      </a:r>
                      <a:endParaRPr lang="en-US" sz="1000" b="0" i="0"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ZA" sz="1000" b="0" i="0" u="none" strike="noStrike" dirty="0" smtClean="0">
                          <a:solidFill>
                            <a:srgbClr val="000000"/>
                          </a:solidFill>
                          <a:effectLst/>
                          <a:latin typeface="Calibri"/>
                        </a:rPr>
                        <a:t>46</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ZA" sz="1000" b="0" i="0" u="none" strike="noStrike" dirty="0" smtClean="0">
                          <a:solidFill>
                            <a:srgbClr val="000000"/>
                          </a:solidFill>
                          <a:effectLst/>
                          <a:latin typeface="Calibri"/>
                        </a:rPr>
                        <a:t>22</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ZA" sz="1000" b="0" i="0" u="none" strike="noStrike" dirty="0" smtClean="0">
                          <a:solidFill>
                            <a:srgbClr val="000000"/>
                          </a:solidFill>
                          <a:effectLst/>
                          <a:latin typeface="Calibri"/>
                        </a:rPr>
                        <a:t>68</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ZA" sz="1000" b="0" i="0" u="none" strike="noStrike" dirty="0" smtClean="0">
                          <a:solidFill>
                            <a:srgbClr val="000000"/>
                          </a:solidFill>
                          <a:effectLst/>
                          <a:latin typeface="Calibri"/>
                        </a:rPr>
                        <a:t>1</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ZA" sz="1000" b="0" i="0" u="none" strike="noStrike" dirty="0" smtClean="0">
                          <a:solidFill>
                            <a:srgbClr val="000000"/>
                          </a:solidFill>
                          <a:effectLst/>
                          <a:latin typeface="Calibri"/>
                        </a:rPr>
                        <a:t>0</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ZA" sz="1000" b="0" i="0" u="none" strike="noStrike" dirty="0" smtClean="0">
                          <a:solidFill>
                            <a:srgbClr val="000000"/>
                          </a:solidFill>
                          <a:effectLst/>
                          <a:latin typeface="Calibri"/>
                        </a:rPr>
                        <a:t>1</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ZA" sz="1000" b="0" i="0" u="none" strike="noStrike" dirty="0" smtClean="0">
                          <a:solidFill>
                            <a:srgbClr val="000000"/>
                          </a:solidFill>
                          <a:effectLst/>
                          <a:latin typeface="Calibri"/>
                        </a:rPr>
                        <a:t>1</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ZA" sz="1000" b="0" i="0" u="none" strike="noStrike" dirty="0" smtClean="0">
                          <a:solidFill>
                            <a:srgbClr val="000000"/>
                          </a:solidFill>
                          <a:effectLst/>
                          <a:latin typeface="Calibri"/>
                        </a:rPr>
                        <a:t>0</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ZA" sz="1000" b="0" i="0" u="none" strike="noStrike" dirty="0" smtClean="0">
                          <a:solidFill>
                            <a:srgbClr val="000000"/>
                          </a:solidFill>
                          <a:effectLst/>
                          <a:latin typeface="Calibri"/>
                        </a:rPr>
                        <a:t>1</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ZA" sz="1000" b="0" i="0" u="none" strike="noStrike" dirty="0" smtClean="0">
                          <a:solidFill>
                            <a:srgbClr val="000000"/>
                          </a:solidFill>
                          <a:effectLst/>
                          <a:latin typeface="Calibri"/>
                        </a:rPr>
                        <a:t>0</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ZA" sz="1000" b="0" i="0" u="none" strike="noStrike" dirty="0" smtClean="0">
                          <a:solidFill>
                            <a:srgbClr val="000000"/>
                          </a:solidFill>
                          <a:effectLst/>
                          <a:latin typeface="Calibri"/>
                        </a:rPr>
                        <a:t>0</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ZA" sz="1000" b="0" i="0" u="none" strike="noStrike" dirty="0" smtClean="0">
                          <a:solidFill>
                            <a:srgbClr val="000000"/>
                          </a:solidFill>
                          <a:effectLst/>
                          <a:latin typeface="Calibri"/>
                        </a:rPr>
                        <a:t>0</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ZA" sz="1000" b="0" i="0" u="none" strike="noStrike" dirty="0" smtClean="0">
                          <a:solidFill>
                            <a:srgbClr val="000000"/>
                          </a:solidFill>
                          <a:effectLst/>
                          <a:latin typeface="Calibri"/>
                        </a:rPr>
                        <a:t>0</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ZA" sz="1000" b="0" i="0" u="none" strike="noStrike" dirty="0" smtClean="0">
                          <a:solidFill>
                            <a:srgbClr val="000000"/>
                          </a:solidFill>
                          <a:effectLst/>
                          <a:latin typeface="Calibri"/>
                        </a:rPr>
                        <a:t>70</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xmlns="" val="10002"/>
                  </a:ext>
                </a:extLst>
              </a:tr>
              <a:tr h="297141">
                <a:tc>
                  <a:txBody>
                    <a:bodyPr/>
                    <a:lstStyle/>
                    <a:p>
                      <a:pPr algn="ctr" rtl="0" fontAlgn="b"/>
                      <a:r>
                        <a:rPr lang="en-US" sz="1000" b="0" i="0" u="none" strike="noStrike" dirty="0" smtClean="0">
                          <a:solidFill>
                            <a:srgbClr val="000000"/>
                          </a:solidFill>
                          <a:effectLst/>
                          <a:latin typeface="Arial"/>
                        </a:rPr>
                        <a:t>5</a:t>
                      </a:r>
                      <a:endParaRPr lang="en-US" sz="1000" b="0" i="0"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ZA" sz="1000" b="0" i="0" u="none" strike="noStrike" dirty="0" smtClean="0">
                          <a:solidFill>
                            <a:srgbClr val="000000"/>
                          </a:solidFill>
                          <a:effectLst/>
                          <a:latin typeface="Calibri"/>
                        </a:rPr>
                        <a:t>15</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ZA" sz="1000" b="0" i="0" u="none" strike="noStrike" dirty="0" smtClean="0">
                          <a:solidFill>
                            <a:srgbClr val="000000"/>
                          </a:solidFill>
                          <a:effectLst/>
                          <a:latin typeface="Calibri"/>
                        </a:rPr>
                        <a:t>9</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ZA" sz="1000" b="0" i="0" u="none" strike="noStrike" dirty="0" smtClean="0">
                          <a:solidFill>
                            <a:srgbClr val="000000"/>
                          </a:solidFill>
                          <a:effectLst/>
                          <a:latin typeface="Calibri"/>
                        </a:rPr>
                        <a:t>24</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ZA" sz="1000" b="0" i="0" u="none" strike="noStrike" dirty="0" smtClean="0">
                          <a:solidFill>
                            <a:srgbClr val="000000"/>
                          </a:solidFill>
                          <a:effectLst/>
                          <a:latin typeface="Calibri"/>
                        </a:rPr>
                        <a:t>0</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ZA" sz="1000" b="0" i="0" u="none" strike="noStrike" dirty="0" smtClean="0">
                          <a:solidFill>
                            <a:srgbClr val="000000"/>
                          </a:solidFill>
                          <a:effectLst/>
                          <a:latin typeface="Calibri"/>
                        </a:rPr>
                        <a:t>2</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ZA" sz="1000" b="0" i="0" u="none" strike="noStrike" dirty="0" smtClean="0">
                          <a:solidFill>
                            <a:srgbClr val="000000"/>
                          </a:solidFill>
                          <a:effectLst/>
                          <a:latin typeface="Calibri"/>
                        </a:rPr>
                        <a:t>2</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ZA" sz="1000" b="0" i="0" u="none" strike="noStrike" dirty="0" smtClean="0">
                          <a:solidFill>
                            <a:srgbClr val="000000"/>
                          </a:solidFill>
                          <a:effectLst/>
                          <a:latin typeface="Calibri"/>
                        </a:rPr>
                        <a:t>0</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ZA" sz="1000" b="0" i="0" u="none" strike="noStrike" dirty="0" smtClean="0">
                          <a:solidFill>
                            <a:srgbClr val="000000"/>
                          </a:solidFill>
                          <a:effectLst/>
                          <a:latin typeface="Calibri"/>
                        </a:rPr>
                        <a:t>0</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ZA" sz="1000" b="0" i="0" u="none" strike="noStrike" dirty="0" smtClean="0">
                          <a:solidFill>
                            <a:srgbClr val="000000"/>
                          </a:solidFill>
                          <a:effectLst/>
                          <a:latin typeface="Calibri"/>
                        </a:rPr>
                        <a:t>0</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ZA" sz="1000" b="0" i="0" u="none" strike="noStrike" dirty="0" smtClean="0">
                          <a:solidFill>
                            <a:srgbClr val="000000"/>
                          </a:solidFill>
                          <a:effectLst/>
                          <a:latin typeface="Calibri"/>
                        </a:rPr>
                        <a:t>0</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ZA" sz="1000" b="0" i="0" u="none" strike="noStrike" dirty="0" smtClean="0">
                          <a:solidFill>
                            <a:srgbClr val="000000"/>
                          </a:solidFill>
                          <a:effectLst/>
                          <a:latin typeface="Calibri"/>
                        </a:rPr>
                        <a:t>0</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ZA" sz="1000" b="0" i="0" u="none" strike="noStrike" dirty="0" smtClean="0">
                          <a:solidFill>
                            <a:srgbClr val="000000"/>
                          </a:solidFill>
                          <a:effectLst/>
                          <a:latin typeface="Calibri"/>
                        </a:rPr>
                        <a:t>0</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ZA" sz="1000" b="0" i="0" u="none" strike="noStrike" dirty="0" smtClean="0">
                          <a:solidFill>
                            <a:srgbClr val="000000"/>
                          </a:solidFill>
                          <a:effectLst/>
                          <a:latin typeface="Calibri"/>
                        </a:rPr>
                        <a:t>0</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ZA" sz="1000" b="0" i="0" u="none" strike="noStrike" dirty="0" smtClean="0">
                          <a:solidFill>
                            <a:srgbClr val="000000"/>
                          </a:solidFill>
                          <a:effectLst/>
                          <a:latin typeface="Calibri"/>
                        </a:rPr>
                        <a:t>26</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xmlns="" val="10003"/>
                  </a:ext>
                </a:extLst>
              </a:tr>
              <a:tr h="297141">
                <a:tc>
                  <a:txBody>
                    <a:bodyPr/>
                    <a:lstStyle/>
                    <a:p>
                      <a:pPr algn="ctr" rtl="0" fontAlgn="b"/>
                      <a:r>
                        <a:rPr lang="en-US" sz="1000" b="0" i="0" u="none" strike="noStrike" dirty="0" smtClean="0">
                          <a:solidFill>
                            <a:srgbClr val="000000"/>
                          </a:solidFill>
                          <a:effectLst/>
                          <a:latin typeface="Arial"/>
                        </a:rPr>
                        <a:t>4</a:t>
                      </a:r>
                      <a:endParaRPr lang="en-US" sz="1000" b="0" i="0"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ZA" sz="1000" b="0" i="0" u="none" strike="noStrike" dirty="0" smtClean="0">
                          <a:solidFill>
                            <a:srgbClr val="000000"/>
                          </a:solidFill>
                          <a:effectLst/>
                          <a:latin typeface="Calibri"/>
                        </a:rPr>
                        <a:t>1</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ZA" sz="1000" b="0" i="0" u="none" strike="noStrike" dirty="0" smtClean="0">
                          <a:solidFill>
                            <a:srgbClr val="000000"/>
                          </a:solidFill>
                          <a:effectLst/>
                          <a:latin typeface="Calibri"/>
                        </a:rPr>
                        <a:t> </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ZA" sz="1000" b="0" i="0" u="none" strike="noStrike" dirty="0" smtClean="0">
                          <a:solidFill>
                            <a:srgbClr val="000000"/>
                          </a:solidFill>
                          <a:effectLst/>
                          <a:latin typeface="Calibri"/>
                        </a:rPr>
                        <a:t>1</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ZA" sz="1000" b="0" i="0" u="none" strike="noStrike" dirty="0" smtClean="0">
                          <a:solidFill>
                            <a:srgbClr val="000000"/>
                          </a:solidFill>
                          <a:effectLst/>
                          <a:latin typeface="Calibri"/>
                        </a:rPr>
                        <a:t>0</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ZA" sz="1000" b="0" i="0" u="none" strike="noStrike" dirty="0" smtClean="0">
                          <a:solidFill>
                            <a:srgbClr val="000000"/>
                          </a:solidFill>
                          <a:effectLst/>
                          <a:latin typeface="Calibri"/>
                        </a:rPr>
                        <a:t>0</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ZA" sz="1000" b="0" i="0" u="none" strike="noStrike" dirty="0" smtClean="0">
                          <a:solidFill>
                            <a:srgbClr val="000000"/>
                          </a:solidFill>
                          <a:effectLst/>
                          <a:latin typeface="Calibri"/>
                        </a:rPr>
                        <a:t>0</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ZA" sz="1000" b="0" i="0" u="none" strike="noStrike" dirty="0" smtClean="0">
                          <a:solidFill>
                            <a:srgbClr val="000000"/>
                          </a:solidFill>
                          <a:effectLst/>
                          <a:latin typeface="Calibri"/>
                        </a:rPr>
                        <a:t>0</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ZA" sz="1000" b="0" i="0" u="none" strike="noStrike" dirty="0" smtClean="0">
                          <a:solidFill>
                            <a:srgbClr val="000000"/>
                          </a:solidFill>
                          <a:effectLst/>
                          <a:latin typeface="Calibri"/>
                        </a:rPr>
                        <a:t>0</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ZA" sz="1000" b="0" i="0" u="none" strike="noStrike" dirty="0" smtClean="0">
                          <a:solidFill>
                            <a:srgbClr val="000000"/>
                          </a:solidFill>
                          <a:effectLst/>
                          <a:latin typeface="Calibri"/>
                        </a:rPr>
                        <a:t>0</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ZA" sz="1000" b="0" i="0" u="none" strike="noStrike" dirty="0" smtClean="0">
                          <a:solidFill>
                            <a:srgbClr val="000000"/>
                          </a:solidFill>
                          <a:effectLst/>
                          <a:latin typeface="Calibri"/>
                        </a:rPr>
                        <a:t>0</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ZA" sz="1000" b="0" i="0" u="none" strike="noStrike" dirty="0" smtClean="0">
                          <a:solidFill>
                            <a:srgbClr val="000000"/>
                          </a:solidFill>
                          <a:effectLst/>
                          <a:latin typeface="Calibri"/>
                        </a:rPr>
                        <a:t>0</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ZA" sz="1000" b="0" i="0" u="none" strike="noStrike" dirty="0" smtClean="0">
                          <a:solidFill>
                            <a:srgbClr val="000000"/>
                          </a:solidFill>
                          <a:effectLst/>
                          <a:latin typeface="Calibri"/>
                        </a:rPr>
                        <a:t>0</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ZA" sz="1000" b="0" i="0" u="none" strike="noStrike" dirty="0" smtClean="0">
                          <a:solidFill>
                            <a:srgbClr val="000000"/>
                          </a:solidFill>
                          <a:effectLst/>
                          <a:latin typeface="Calibri"/>
                        </a:rPr>
                        <a:t>0</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ZA" sz="1000" b="0" i="0" u="none" strike="noStrike" dirty="0" smtClean="0">
                          <a:solidFill>
                            <a:srgbClr val="000000"/>
                          </a:solidFill>
                          <a:effectLst/>
                          <a:latin typeface="Calibri"/>
                        </a:rPr>
                        <a:t>1</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xmlns="" val="10004"/>
                  </a:ext>
                </a:extLst>
              </a:tr>
              <a:tr h="320993">
                <a:tc>
                  <a:txBody>
                    <a:bodyPr/>
                    <a:lstStyle/>
                    <a:p>
                      <a:pPr algn="ctr" rtl="0" fontAlgn="b"/>
                      <a:r>
                        <a:rPr lang="en-US" sz="1000" b="0" i="0" u="none" strike="noStrike" dirty="0" smtClean="0">
                          <a:solidFill>
                            <a:srgbClr val="000000"/>
                          </a:solidFill>
                          <a:effectLst/>
                          <a:latin typeface="Arial"/>
                        </a:rPr>
                        <a:t>6</a:t>
                      </a:r>
                      <a:endParaRPr lang="en-US" sz="1000" b="0" i="0"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ZA" sz="1000" b="0" i="0" u="none" strike="noStrike" dirty="0" smtClean="0">
                          <a:solidFill>
                            <a:srgbClr val="000000"/>
                          </a:solidFill>
                          <a:effectLst/>
                          <a:latin typeface="Calibri"/>
                        </a:rPr>
                        <a:t>552</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ZA" sz="1000" b="0" i="0" u="none" strike="noStrike" dirty="0" smtClean="0">
                          <a:solidFill>
                            <a:srgbClr val="000000"/>
                          </a:solidFill>
                          <a:effectLst/>
                          <a:latin typeface="Calibri"/>
                        </a:rPr>
                        <a:t>288</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ZA" sz="1000" b="0" i="0" u="none" strike="noStrike" dirty="0" smtClean="0">
                          <a:solidFill>
                            <a:srgbClr val="000000"/>
                          </a:solidFill>
                          <a:effectLst/>
                          <a:latin typeface="Calibri"/>
                        </a:rPr>
                        <a:t>840</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ZA" sz="1000" b="0" i="0" u="none" strike="noStrike" dirty="0" smtClean="0">
                          <a:solidFill>
                            <a:srgbClr val="000000"/>
                          </a:solidFill>
                          <a:effectLst/>
                          <a:latin typeface="Calibri"/>
                        </a:rPr>
                        <a:t>18</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ZA" sz="1000" b="0" i="0" u="none" strike="noStrike" dirty="0" smtClean="0">
                          <a:solidFill>
                            <a:srgbClr val="000000"/>
                          </a:solidFill>
                          <a:effectLst/>
                          <a:latin typeface="Calibri"/>
                        </a:rPr>
                        <a:t>7</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ZA" sz="1000" b="0" i="0" u="none" strike="noStrike" dirty="0" smtClean="0">
                          <a:solidFill>
                            <a:srgbClr val="000000"/>
                          </a:solidFill>
                          <a:effectLst/>
                          <a:latin typeface="Calibri"/>
                        </a:rPr>
                        <a:t>25</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ZA" sz="1000" b="0" i="0" u="none" strike="noStrike" dirty="0" smtClean="0">
                          <a:solidFill>
                            <a:srgbClr val="000000"/>
                          </a:solidFill>
                          <a:effectLst/>
                          <a:latin typeface="Calibri"/>
                        </a:rPr>
                        <a:t>4</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ZA" sz="1000" b="0" i="0" u="none" strike="noStrike" dirty="0" smtClean="0">
                          <a:solidFill>
                            <a:srgbClr val="000000"/>
                          </a:solidFill>
                          <a:effectLst/>
                          <a:latin typeface="Calibri"/>
                        </a:rPr>
                        <a:t>0</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ZA" sz="1000" b="0" i="0" u="none" strike="noStrike" dirty="0" smtClean="0">
                          <a:solidFill>
                            <a:srgbClr val="000000"/>
                          </a:solidFill>
                          <a:effectLst/>
                          <a:latin typeface="Calibri"/>
                        </a:rPr>
                        <a:t>4</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ZA" sz="1000" b="0" i="0" u="none" strike="noStrike" dirty="0" smtClean="0">
                          <a:solidFill>
                            <a:srgbClr val="000000"/>
                          </a:solidFill>
                          <a:effectLst/>
                          <a:latin typeface="Calibri"/>
                        </a:rPr>
                        <a:t>30</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ZA" sz="1000" b="0" i="0" u="none" strike="noStrike" dirty="0" smtClean="0">
                          <a:solidFill>
                            <a:srgbClr val="000000"/>
                          </a:solidFill>
                          <a:effectLst/>
                          <a:latin typeface="Calibri"/>
                        </a:rPr>
                        <a:t>10</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ZA" sz="1000" b="0" i="0" u="none" strike="noStrike" dirty="0" smtClean="0">
                          <a:solidFill>
                            <a:srgbClr val="000000"/>
                          </a:solidFill>
                          <a:effectLst/>
                          <a:latin typeface="Calibri"/>
                        </a:rPr>
                        <a:t>40</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ZA" sz="1000" b="0" i="0" u="none" strike="noStrike" dirty="0" smtClean="0">
                          <a:solidFill>
                            <a:srgbClr val="000000"/>
                          </a:solidFill>
                          <a:effectLst/>
                          <a:latin typeface="Calibri"/>
                        </a:rPr>
                        <a:t>11</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ZA" sz="1000" b="0" i="0" u="none" strike="noStrike" dirty="0" smtClean="0">
                          <a:solidFill>
                            <a:srgbClr val="000000"/>
                          </a:solidFill>
                          <a:effectLst/>
                          <a:latin typeface="Calibri"/>
                        </a:rPr>
                        <a:t>909</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xmlns="" val="10005"/>
                  </a:ext>
                </a:extLst>
              </a:tr>
              <a:tr h="297141">
                <a:tc>
                  <a:txBody>
                    <a:bodyPr/>
                    <a:lstStyle/>
                    <a:p>
                      <a:pPr algn="ctr" rtl="0" fontAlgn="b"/>
                      <a:r>
                        <a:rPr lang="en-US" sz="1000" b="0" i="0" u="none" strike="noStrike" dirty="0" smtClean="0">
                          <a:solidFill>
                            <a:srgbClr val="000000"/>
                          </a:solidFill>
                          <a:effectLst/>
                          <a:latin typeface="Arial"/>
                        </a:rPr>
                        <a:t>7</a:t>
                      </a:r>
                      <a:endParaRPr lang="en-US" sz="1000" b="0" i="0"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ZA" sz="1000" b="0" i="0" u="none" strike="noStrike" dirty="0" smtClean="0">
                          <a:solidFill>
                            <a:srgbClr val="000000"/>
                          </a:solidFill>
                          <a:effectLst/>
                          <a:latin typeface="Calibri"/>
                        </a:rPr>
                        <a:t>55</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ZA" sz="1000" b="0" i="0" u="none" strike="noStrike" dirty="0" smtClean="0">
                          <a:solidFill>
                            <a:srgbClr val="000000"/>
                          </a:solidFill>
                          <a:effectLst/>
                          <a:latin typeface="Calibri"/>
                        </a:rPr>
                        <a:t>34</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ZA" sz="1000" b="0" i="0" u="none" strike="noStrike" dirty="0" smtClean="0">
                          <a:solidFill>
                            <a:srgbClr val="000000"/>
                          </a:solidFill>
                          <a:effectLst/>
                          <a:latin typeface="Calibri"/>
                        </a:rPr>
                        <a:t>89</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ZA" sz="1000" b="0" i="0" u="none" strike="noStrike" dirty="0" smtClean="0">
                          <a:solidFill>
                            <a:srgbClr val="000000"/>
                          </a:solidFill>
                          <a:effectLst/>
                          <a:latin typeface="Calibri"/>
                        </a:rPr>
                        <a:t>8</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ZA" sz="1000" b="0" i="0" u="none" strike="noStrike" dirty="0" smtClean="0">
                          <a:solidFill>
                            <a:srgbClr val="000000"/>
                          </a:solidFill>
                          <a:effectLst/>
                          <a:latin typeface="Calibri"/>
                        </a:rPr>
                        <a:t>1</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ZA" sz="1000" b="0" i="0" u="none" strike="noStrike" dirty="0" smtClean="0">
                          <a:solidFill>
                            <a:srgbClr val="000000"/>
                          </a:solidFill>
                          <a:effectLst/>
                          <a:latin typeface="Calibri"/>
                        </a:rPr>
                        <a:t>9</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ZA" sz="1000" b="0" i="0" u="none" strike="noStrike" dirty="0" smtClean="0">
                          <a:solidFill>
                            <a:srgbClr val="000000"/>
                          </a:solidFill>
                          <a:effectLst/>
                          <a:latin typeface="Calibri"/>
                        </a:rPr>
                        <a:t>0</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ZA" sz="1000" b="0" i="0" u="none" strike="noStrike" dirty="0" smtClean="0">
                          <a:solidFill>
                            <a:srgbClr val="000000"/>
                          </a:solidFill>
                          <a:effectLst/>
                          <a:latin typeface="Calibri"/>
                        </a:rPr>
                        <a:t>0</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ZA" sz="1000" b="0" i="0" u="none" strike="noStrike" dirty="0" smtClean="0">
                          <a:solidFill>
                            <a:srgbClr val="000000"/>
                          </a:solidFill>
                          <a:effectLst/>
                          <a:latin typeface="Calibri"/>
                        </a:rPr>
                        <a:t>0</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ZA" sz="1000" b="0" i="0" u="none" strike="noStrike" dirty="0" smtClean="0">
                          <a:solidFill>
                            <a:srgbClr val="000000"/>
                          </a:solidFill>
                          <a:effectLst/>
                          <a:latin typeface="Calibri"/>
                        </a:rPr>
                        <a:t>7</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ZA" sz="1000" b="0" i="0" u="none" strike="noStrike" dirty="0" smtClean="0">
                          <a:solidFill>
                            <a:srgbClr val="000000"/>
                          </a:solidFill>
                          <a:effectLst/>
                          <a:latin typeface="Calibri"/>
                        </a:rPr>
                        <a:t>1</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ZA" sz="1000" b="0" i="0" u="none" strike="noStrike" dirty="0" smtClean="0">
                          <a:solidFill>
                            <a:srgbClr val="000000"/>
                          </a:solidFill>
                          <a:effectLst/>
                          <a:latin typeface="Calibri"/>
                        </a:rPr>
                        <a:t>8</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ZA" sz="1000" b="0" i="0" u="none" strike="noStrike" dirty="0" smtClean="0">
                          <a:solidFill>
                            <a:srgbClr val="000000"/>
                          </a:solidFill>
                          <a:effectLst/>
                          <a:latin typeface="Calibri"/>
                        </a:rPr>
                        <a:t>2</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ZA" sz="1000" b="0" i="0" u="none" strike="noStrike" dirty="0" smtClean="0">
                          <a:solidFill>
                            <a:srgbClr val="000000"/>
                          </a:solidFill>
                          <a:effectLst/>
                          <a:latin typeface="Calibri"/>
                        </a:rPr>
                        <a:t>106</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xmlns="" val="10006"/>
                  </a:ext>
                </a:extLst>
              </a:tr>
              <a:tr h="297141">
                <a:tc>
                  <a:txBody>
                    <a:bodyPr/>
                    <a:lstStyle/>
                    <a:p>
                      <a:pPr algn="ctr" rtl="0" fontAlgn="b"/>
                      <a:r>
                        <a:rPr lang="en-US" sz="1000" b="0" i="0" u="none" strike="noStrike" dirty="0" smtClean="0">
                          <a:solidFill>
                            <a:srgbClr val="000000"/>
                          </a:solidFill>
                          <a:effectLst/>
                          <a:latin typeface="Arial"/>
                        </a:rPr>
                        <a:t>8</a:t>
                      </a:r>
                      <a:endParaRPr lang="en-US" sz="1000" b="0" i="0"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ZA" sz="1000" b="0" i="0" u="none" strike="noStrike" dirty="0" smtClean="0">
                          <a:solidFill>
                            <a:srgbClr val="000000"/>
                          </a:solidFill>
                          <a:effectLst/>
                          <a:latin typeface="Calibri"/>
                        </a:rPr>
                        <a:t>49</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ZA" sz="1000" b="0" i="0" u="none" strike="noStrike" dirty="0" smtClean="0">
                          <a:solidFill>
                            <a:srgbClr val="000000"/>
                          </a:solidFill>
                          <a:effectLst/>
                          <a:latin typeface="Calibri"/>
                        </a:rPr>
                        <a:t>34</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ZA" sz="1000" b="0" i="0" u="none" strike="noStrike" dirty="0" smtClean="0">
                          <a:solidFill>
                            <a:srgbClr val="000000"/>
                          </a:solidFill>
                          <a:effectLst/>
                          <a:latin typeface="Calibri"/>
                        </a:rPr>
                        <a:t>83</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ZA" sz="1000" b="0" i="0" u="none" strike="noStrike" dirty="0" smtClean="0">
                          <a:solidFill>
                            <a:srgbClr val="000000"/>
                          </a:solidFill>
                          <a:effectLst/>
                          <a:latin typeface="Calibri"/>
                        </a:rPr>
                        <a:t>1</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ZA" sz="1000" b="0" i="0" u="none" strike="noStrike" dirty="0" smtClean="0">
                          <a:solidFill>
                            <a:srgbClr val="000000"/>
                          </a:solidFill>
                          <a:effectLst/>
                          <a:latin typeface="Calibri"/>
                        </a:rPr>
                        <a:t>0</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ZA" sz="1000" b="0" i="0" u="none" strike="noStrike" dirty="0" smtClean="0">
                          <a:solidFill>
                            <a:srgbClr val="000000"/>
                          </a:solidFill>
                          <a:effectLst/>
                          <a:latin typeface="Calibri"/>
                        </a:rPr>
                        <a:t>1</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ZA" sz="1000" b="0" i="0" u="none" strike="noStrike" dirty="0" smtClean="0">
                          <a:solidFill>
                            <a:srgbClr val="000000"/>
                          </a:solidFill>
                          <a:effectLst/>
                          <a:latin typeface="Calibri"/>
                        </a:rPr>
                        <a:t>1</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ZA" sz="1000" b="0" i="0" u="none" strike="noStrike" dirty="0" smtClean="0">
                          <a:solidFill>
                            <a:srgbClr val="000000"/>
                          </a:solidFill>
                          <a:effectLst/>
                          <a:latin typeface="Calibri"/>
                        </a:rPr>
                        <a:t>0</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ZA" sz="1000" b="0" i="0" u="none" strike="noStrike" dirty="0" smtClean="0">
                          <a:solidFill>
                            <a:srgbClr val="000000"/>
                          </a:solidFill>
                          <a:effectLst/>
                          <a:latin typeface="Calibri"/>
                        </a:rPr>
                        <a:t>1</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ZA" sz="1000" b="0" i="0" u="none" strike="noStrike" dirty="0" smtClean="0">
                          <a:solidFill>
                            <a:srgbClr val="000000"/>
                          </a:solidFill>
                          <a:effectLst/>
                          <a:latin typeface="Calibri"/>
                        </a:rPr>
                        <a:t>4</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ZA" sz="1000" b="0" i="0" u="none" strike="noStrike" dirty="0" smtClean="0">
                          <a:solidFill>
                            <a:srgbClr val="000000"/>
                          </a:solidFill>
                          <a:effectLst/>
                          <a:latin typeface="Calibri"/>
                        </a:rPr>
                        <a:t>2</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ZA" sz="1000" b="0" i="0" u="none" strike="noStrike" dirty="0" smtClean="0">
                          <a:solidFill>
                            <a:srgbClr val="000000"/>
                          </a:solidFill>
                          <a:effectLst/>
                          <a:latin typeface="Calibri"/>
                        </a:rPr>
                        <a:t>6</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ZA" sz="1000" b="0" i="0" u="none" strike="noStrike" dirty="0" smtClean="0">
                          <a:solidFill>
                            <a:srgbClr val="000000"/>
                          </a:solidFill>
                          <a:effectLst/>
                          <a:latin typeface="Calibri"/>
                        </a:rPr>
                        <a:t>0</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ZA" sz="1000" b="0" i="0" u="none" strike="noStrike" dirty="0" smtClean="0">
                          <a:solidFill>
                            <a:srgbClr val="000000"/>
                          </a:solidFill>
                          <a:effectLst/>
                          <a:latin typeface="Calibri"/>
                        </a:rPr>
                        <a:t>91</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xmlns="" val="10007"/>
                  </a:ext>
                </a:extLst>
              </a:tr>
              <a:tr h="297141">
                <a:tc>
                  <a:txBody>
                    <a:bodyPr/>
                    <a:lstStyle/>
                    <a:p>
                      <a:pPr algn="ctr" rtl="0" fontAlgn="b"/>
                      <a:r>
                        <a:rPr lang="en-US" sz="1000" b="0" i="0" u="none" strike="noStrike" dirty="0" smtClean="0">
                          <a:solidFill>
                            <a:srgbClr val="000000"/>
                          </a:solidFill>
                          <a:effectLst/>
                          <a:latin typeface="Arial"/>
                        </a:rPr>
                        <a:t>9</a:t>
                      </a:r>
                      <a:endParaRPr lang="en-US" sz="1000" b="0" i="0"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ZA" sz="1000" b="0" i="0" u="none" strike="noStrike" dirty="0" smtClean="0">
                          <a:solidFill>
                            <a:srgbClr val="000000"/>
                          </a:solidFill>
                          <a:effectLst/>
                          <a:latin typeface="Calibri"/>
                        </a:rPr>
                        <a:t>7</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ZA" sz="1000" b="0" i="0" u="none" strike="noStrike" dirty="0" smtClean="0">
                          <a:solidFill>
                            <a:srgbClr val="000000"/>
                          </a:solidFill>
                          <a:effectLst/>
                          <a:latin typeface="Calibri"/>
                        </a:rPr>
                        <a:t>5</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ZA" sz="1000" b="0" i="0" u="none" strike="noStrike" dirty="0" smtClean="0">
                          <a:solidFill>
                            <a:srgbClr val="000000"/>
                          </a:solidFill>
                          <a:effectLst/>
                          <a:latin typeface="Calibri"/>
                        </a:rPr>
                        <a:t>12</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ZA" sz="1000" b="0" i="0" u="none" strike="noStrike" dirty="0" smtClean="0">
                          <a:solidFill>
                            <a:srgbClr val="000000"/>
                          </a:solidFill>
                          <a:effectLst/>
                          <a:latin typeface="Calibri"/>
                        </a:rPr>
                        <a:t>0</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ZA" sz="1000" b="0" i="0" u="none" strike="noStrike" dirty="0" smtClean="0">
                          <a:solidFill>
                            <a:srgbClr val="000000"/>
                          </a:solidFill>
                          <a:effectLst/>
                          <a:latin typeface="Calibri"/>
                        </a:rPr>
                        <a:t>1</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ZA" sz="1000" b="0" i="0" u="none" strike="noStrike" dirty="0" smtClean="0">
                          <a:solidFill>
                            <a:srgbClr val="000000"/>
                          </a:solidFill>
                          <a:effectLst/>
                          <a:latin typeface="Calibri"/>
                        </a:rPr>
                        <a:t>1</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ZA" sz="1000" b="0" i="0" u="none" strike="noStrike" dirty="0" smtClean="0">
                          <a:solidFill>
                            <a:srgbClr val="000000"/>
                          </a:solidFill>
                          <a:effectLst/>
                          <a:latin typeface="Calibri"/>
                        </a:rPr>
                        <a:t>0</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ZA" sz="1000" b="0" i="0" u="none" strike="noStrike" dirty="0" smtClean="0">
                          <a:solidFill>
                            <a:srgbClr val="000000"/>
                          </a:solidFill>
                          <a:effectLst/>
                          <a:latin typeface="Calibri"/>
                        </a:rPr>
                        <a:t>0</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ZA" sz="1000" b="0" i="0" u="none" strike="noStrike" dirty="0" smtClean="0">
                          <a:solidFill>
                            <a:srgbClr val="000000"/>
                          </a:solidFill>
                          <a:effectLst/>
                          <a:latin typeface="Calibri"/>
                        </a:rPr>
                        <a:t>0</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ZA" sz="1000" b="0" i="0" u="none" strike="noStrike" dirty="0" smtClean="0">
                          <a:solidFill>
                            <a:srgbClr val="000000"/>
                          </a:solidFill>
                          <a:effectLst/>
                          <a:latin typeface="Calibri"/>
                        </a:rPr>
                        <a:t>1</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ZA" sz="1000" b="0" i="0" u="none" strike="noStrike" dirty="0" smtClean="0">
                          <a:solidFill>
                            <a:srgbClr val="000000"/>
                          </a:solidFill>
                          <a:effectLst/>
                          <a:latin typeface="Calibri"/>
                        </a:rPr>
                        <a:t>1</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ZA" sz="1000" b="0" i="0" u="none" strike="noStrike" dirty="0" smtClean="0">
                          <a:solidFill>
                            <a:srgbClr val="000000"/>
                          </a:solidFill>
                          <a:effectLst/>
                          <a:latin typeface="Calibri"/>
                        </a:rPr>
                        <a:t>2</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ZA" sz="1000" b="0" i="0" u="none" strike="noStrike" dirty="0" smtClean="0">
                          <a:solidFill>
                            <a:srgbClr val="000000"/>
                          </a:solidFill>
                          <a:effectLst/>
                          <a:latin typeface="Calibri"/>
                        </a:rPr>
                        <a:t>0</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ZA" sz="1000" b="0" i="0" u="none" strike="noStrike" dirty="0" smtClean="0">
                          <a:solidFill>
                            <a:srgbClr val="000000"/>
                          </a:solidFill>
                          <a:effectLst/>
                          <a:latin typeface="Calibri"/>
                        </a:rPr>
                        <a:t>15</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xmlns="" val="10008"/>
                  </a:ext>
                </a:extLst>
              </a:tr>
              <a:tr h="297141">
                <a:tc>
                  <a:txBody>
                    <a:bodyPr/>
                    <a:lstStyle/>
                    <a:p>
                      <a:pPr algn="ctr" rtl="0" fontAlgn="b"/>
                      <a:r>
                        <a:rPr lang="en-US" sz="1000" b="0" i="0" u="none" strike="noStrike" dirty="0" smtClean="0">
                          <a:solidFill>
                            <a:srgbClr val="000000"/>
                          </a:solidFill>
                          <a:effectLst/>
                          <a:latin typeface="Arial"/>
                        </a:rPr>
                        <a:t>10</a:t>
                      </a:r>
                      <a:endParaRPr lang="en-US" sz="1000" b="0" i="0"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ZA" sz="1000" b="0" i="0" u="none" strike="noStrike" dirty="0" smtClean="0">
                          <a:solidFill>
                            <a:srgbClr val="000000"/>
                          </a:solidFill>
                          <a:effectLst/>
                          <a:latin typeface="Calibri"/>
                        </a:rPr>
                        <a:t>10</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ZA" sz="1000" b="0" i="0" u="none" strike="noStrike" dirty="0" smtClean="0">
                          <a:solidFill>
                            <a:srgbClr val="000000"/>
                          </a:solidFill>
                          <a:effectLst/>
                          <a:latin typeface="Calibri"/>
                        </a:rPr>
                        <a:t>11</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ZA" sz="1000" b="0" i="0" u="none" strike="noStrike" dirty="0" smtClean="0">
                          <a:solidFill>
                            <a:srgbClr val="000000"/>
                          </a:solidFill>
                          <a:effectLst/>
                          <a:latin typeface="Calibri"/>
                        </a:rPr>
                        <a:t>21</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ZA" sz="1000" b="0" i="0" u="none" strike="noStrike" dirty="0" smtClean="0">
                          <a:solidFill>
                            <a:srgbClr val="000000"/>
                          </a:solidFill>
                          <a:effectLst/>
                          <a:latin typeface="Calibri"/>
                        </a:rPr>
                        <a:t>0</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ZA" sz="1000" b="0" i="0" u="none" strike="noStrike" dirty="0" smtClean="0">
                          <a:solidFill>
                            <a:srgbClr val="000000"/>
                          </a:solidFill>
                          <a:effectLst/>
                          <a:latin typeface="Calibri"/>
                        </a:rPr>
                        <a:t>1</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ZA" sz="1000" b="0" i="0" u="none" strike="noStrike" dirty="0" smtClean="0">
                          <a:solidFill>
                            <a:srgbClr val="000000"/>
                          </a:solidFill>
                          <a:effectLst/>
                          <a:latin typeface="Calibri"/>
                        </a:rPr>
                        <a:t>1</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ZA" sz="1000" b="0" i="0" u="none" strike="noStrike" dirty="0" smtClean="0">
                          <a:solidFill>
                            <a:srgbClr val="000000"/>
                          </a:solidFill>
                          <a:effectLst/>
                          <a:latin typeface="Calibri"/>
                        </a:rPr>
                        <a:t>0</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ZA" sz="1000" b="0" i="0" u="none" strike="noStrike" dirty="0" smtClean="0">
                          <a:solidFill>
                            <a:srgbClr val="000000"/>
                          </a:solidFill>
                          <a:effectLst/>
                          <a:latin typeface="Calibri"/>
                        </a:rPr>
                        <a:t>2</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ZA" sz="1000" b="0" i="0" u="none" strike="noStrike" dirty="0" smtClean="0">
                          <a:solidFill>
                            <a:srgbClr val="000000"/>
                          </a:solidFill>
                          <a:effectLst/>
                          <a:latin typeface="Calibri"/>
                        </a:rPr>
                        <a:t>2</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ZA" sz="1000" b="0" i="0" u="none" strike="noStrike" dirty="0" smtClean="0">
                          <a:solidFill>
                            <a:srgbClr val="000000"/>
                          </a:solidFill>
                          <a:effectLst/>
                          <a:latin typeface="Calibri"/>
                        </a:rPr>
                        <a:t>1</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ZA" sz="1000" b="0" i="0" u="none" strike="noStrike" dirty="0" smtClean="0">
                          <a:solidFill>
                            <a:srgbClr val="000000"/>
                          </a:solidFill>
                          <a:effectLst/>
                          <a:latin typeface="Calibri"/>
                        </a:rPr>
                        <a:t>0</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ZA" sz="1000" b="0" i="0" u="none" strike="noStrike" dirty="0" smtClean="0">
                          <a:solidFill>
                            <a:srgbClr val="000000"/>
                          </a:solidFill>
                          <a:effectLst/>
                          <a:latin typeface="Calibri"/>
                        </a:rPr>
                        <a:t>1</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ZA" sz="1000" b="0" i="0" u="none" strike="noStrike" dirty="0" smtClean="0">
                          <a:solidFill>
                            <a:srgbClr val="000000"/>
                          </a:solidFill>
                          <a:effectLst/>
                          <a:latin typeface="Calibri"/>
                        </a:rPr>
                        <a:t>0</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ZA" sz="1000" b="0" i="0" u="none" strike="noStrike" dirty="0" smtClean="0">
                          <a:solidFill>
                            <a:srgbClr val="000000"/>
                          </a:solidFill>
                          <a:effectLst/>
                          <a:latin typeface="Calibri"/>
                        </a:rPr>
                        <a:t>25</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xmlns="" val="10009"/>
                  </a:ext>
                </a:extLst>
              </a:tr>
              <a:tr h="297141">
                <a:tc>
                  <a:txBody>
                    <a:bodyPr/>
                    <a:lstStyle/>
                    <a:p>
                      <a:pPr algn="ctr" rtl="0" fontAlgn="b"/>
                      <a:r>
                        <a:rPr lang="en-US" sz="1000" b="0" i="0" u="none" strike="noStrike" dirty="0" smtClean="0">
                          <a:solidFill>
                            <a:srgbClr val="000000"/>
                          </a:solidFill>
                          <a:effectLst/>
                          <a:latin typeface="Arial"/>
                        </a:rPr>
                        <a:t>11</a:t>
                      </a:r>
                      <a:endParaRPr lang="en-US" sz="1000" b="0" i="0"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ZA" sz="1000" b="0" i="0" u="none" strike="noStrike" dirty="0" smtClean="0">
                          <a:solidFill>
                            <a:srgbClr val="000000"/>
                          </a:solidFill>
                          <a:effectLst/>
                          <a:latin typeface="Calibri"/>
                        </a:rPr>
                        <a:t>0 </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ZA" sz="1000" b="0" i="0" u="none" strike="noStrike" dirty="0" smtClean="0">
                          <a:solidFill>
                            <a:srgbClr val="000000"/>
                          </a:solidFill>
                          <a:effectLst/>
                          <a:latin typeface="Calibri"/>
                        </a:rPr>
                        <a:t>1</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ZA" sz="1000" b="0" i="0" u="none" strike="noStrike" dirty="0" smtClean="0">
                          <a:solidFill>
                            <a:srgbClr val="000000"/>
                          </a:solidFill>
                          <a:effectLst/>
                          <a:latin typeface="Calibri"/>
                        </a:rPr>
                        <a:t>1</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ZA" sz="1000" b="0" i="0" u="none" strike="noStrike" dirty="0" smtClean="0">
                          <a:solidFill>
                            <a:srgbClr val="000000"/>
                          </a:solidFill>
                          <a:effectLst/>
                          <a:latin typeface="Calibri"/>
                        </a:rPr>
                        <a:t>0</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ZA" sz="1000" b="0" i="0" u="none" strike="noStrike" dirty="0" smtClean="0">
                          <a:solidFill>
                            <a:srgbClr val="000000"/>
                          </a:solidFill>
                          <a:effectLst/>
                          <a:latin typeface="Calibri"/>
                        </a:rPr>
                        <a:t>0</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ZA" sz="1000" b="0" i="0" u="none" strike="noStrike" dirty="0" smtClean="0">
                          <a:solidFill>
                            <a:srgbClr val="000000"/>
                          </a:solidFill>
                          <a:effectLst/>
                          <a:latin typeface="Calibri"/>
                        </a:rPr>
                        <a:t>0</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ZA" sz="1000" b="0" i="0" u="none" strike="noStrike" dirty="0" smtClean="0">
                          <a:solidFill>
                            <a:srgbClr val="000000"/>
                          </a:solidFill>
                          <a:effectLst/>
                          <a:latin typeface="Calibri"/>
                        </a:rPr>
                        <a:t>0</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ZA" sz="1000" b="0" i="0" u="none" strike="noStrike" dirty="0" smtClean="0">
                          <a:solidFill>
                            <a:srgbClr val="000000"/>
                          </a:solidFill>
                          <a:effectLst/>
                          <a:latin typeface="Calibri"/>
                        </a:rPr>
                        <a:t>0</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ZA" sz="1000" b="0" i="0" u="none" strike="noStrike" dirty="0" smtClean="0">
                          <a:solidFill>
                            <a:srgbClr val="000000"/>
                          </a:solidFill>
                          <a:effectLst/>
                          <a:latin typeface="Calibri"/>
                        </a:rPr>
                        <a:t>0</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ZA" sz="1000" b="0" i="0" u="none" strike="noStrike" dirty="0" smtClean="0">
                          <a:solidFill>
                            <a:srgbClr val="000000"/>
                          </a:solidFill>
                          <a:effectLst/>
                          <a:latin typeface="Calibri"/>
                        </a:rPr>
                        <a:t>0</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ZA" sz="1000" b="0" i="0" u="none" strike="noStrike" dirty="0" smtClean="0">
                          <a:solidFill>
                            <a:srgbClr val="000000"/>
                          </a:solidFill>
                          <a:effectLst/>
                          <a:latin typeface="Calibri"/>
                        </a:rPr>
                        <a:t>0</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ZA" sz="1000" b="0" i="0" u="none" strike="noStrike" dirty="0" smtClean="0">
                          <a:solidFill>
                            <a:srgbClr val="000000"/>
                          </a:solidFill>
                          <a:effectLst/>
                          <a:latin typeface="Calibri"/>
                        </a:rPr>
                        <a:t>0</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ZA" sz="1000" b="0" i="0" u="none" strike="noStrike" dirty="0" smtClean="0">
                          <a:solidFill>
                            <a:srgbClr val="000000"/>
                          </a:solidFill>
                          <a:effectLst/>
                          <a:latin typeface="Calibri"/>
                        </a:rPr>
                        <a:t>0</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ZA" sz="1000" b="0" i="0" u="none" strike="noStrike" dirty="0" smtClean="0">
                          <a:solidFill>
                            <a:srgbClr val="000000"/>
                          </a:solidFill>
                          <a:effectLst/>
                          <a:latin typeface="Calibri"/>
                        </a:rPr>
                        <a:t>1</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xmlns="" val="10010"/>
                  </a:ext>
                </a:extLst>
              </a:tr>
              <a:tr h="297141">
                <a:tc>
                  <a:txBody>
                    <a:bodyPr/>
                    <a:lstStyle/>
                    <a:p>
                      <a:pPr algn="ctr" rtl="0" fontAlgn="b"/>
                      <a:r>
                        <a:rPr lang="en-US" sz="1000" b="0" i="0" u="none" strike="noStrike" dirty="0" smtClean="0">
                          <a:solidFill>
                            <a:srgbClr val="000000"/>
                          </a:solidFill>
                          <a:effectLst/>
                          <a:latin typeface="Arial"/>
                        </a:rPr>
                        <a:t>12</a:t>
                      </a:r>
                      <a:endParaRPr lang="en-US" sz="1000" b="0" i="0"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ZA" sz="1000" b="0" i="0" u="none" strike="noStrike" dirty="0" smtClean="0">
                          <a:solidFill>
                            <a:srgbClr val="000000"/>
                          </a:solidFill>
                          <a:effectLst/>
                          <a:latin typeface="Calibri"/>
                        </a:rPr>
                        <a:t>3</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ZA" sz="1000" b="0" i="0" u="none" strike="noStrike" dirty="0" smtClean="0">
                          <a:solidFill>
                            <a:srgbClr val="000000"/>
                          </a:solidFill>
                          <a:effectLst/>
                          <a:latin typeface="Calibri"/>
                        </a:rPr>
                        <a:t>5</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ZA" sz="1000" b="0" i="0" u="none" strike="noStrike" dirty="0" smtClean="0">
                          <a:solidFill>
                            <a:srgbClr val="000000"/>
                          </a:solidFill>
                          <a:effectLst/>
                          <a:latin typeface="Calibri"/>
                        </a:rPr>
                        <a:t>7</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ZA" sz="1000" b="0" i="0" u="none" strike="noStrike" dirty="0" smtClean="0">
                          <a:solidFill>
                            <a:srgbClr val="000000"/>
                          </a:solidFill>
                          <a:effectLst/>
                          <a:latin typeface="Calibri"/>
                        </a:rPr>
                        <a:t>0</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ZA" sz="1000" b="0" i="0" u="none" strike="noStrike" dirty="0" smtClean="0">
                          <a:solidFill>
                            <a:srgbClr val="000000"/>
                          </a:solidFill>
                          <a:effectLst/>
                          <a:latin typeface="Calibri"/>
                        </a:rPr>
                        <a:t>0</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ZA" sz="1000" b="0" i="0" u="none" strike="noStrike" dirty="0" smtClean="0">
                          <a:solidFill>
                            <a:srgbClr val="000000"/>
                          </a:solidFill>
                          <a:effectLst/>
                          <a:latin typeface="Calibri"/>
                        </a:rPr>
                        <a:t>0</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ZA" sz="1000" b="0" i="0" u="none" strike="noStrike" dirty="0" smtClean="0">
                          <a:solidFill>
                            <a:srgbClr val="000000"/>
                          </a:solidFill>
                          <a:effectLst/>
                          <a:latin typeface="Calibri"/>
                        </a:rPr>
                        <a:t>0</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ZA" sz="1000" b="0" i="0" u="none" strike="noStrike" dirty="0" smtClean="0">
                          <a:solidFill>
                            <a:srgbClr val="000000"/>
                          </a:solidFill>
                          <a:effectLst/>
                          <a:latin typeface="Calibri"/>
                        </a:rPr>
                        <a:t>0</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ZA" sz="1000" b="0" i="0" u="none" strike="noStrike" dirty="0" smtClean="0">
                          <a:solidFill>
                            <a:srgbClr val="000000"/>
                          </a:solidFill>
                          <a:effectLst/>
                          <a:latin typeface="Calibri"/>
                        </a:rPr>
                        <a:t>0</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ZA" sz="1000" b="0" i="0" u="none" strike="noStrike" dirty="0" smtClean="0">
                          <a:solidFill>
                            <a:srgbClr val="000000"/>
                          </a:solidFill>
                          <a:effectLst/>
                          <a:latin typeface="Calibri"/>
                        </a:rPr>
                        <a:t>0</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ZA" sz="1000" b="0" i="0" u="none" strike="noStrike" dirty="0" smtClean="0">
                          <a:solidFill>
                            <a:srgbClr val="000000"/>
                          </a:solidFill>
                          <a:effectLst/>
                          <a:latin typeface="Calibri"/>
                        </a:rPr>
                        <a:t>0</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ZA" sz="1000" b="0" i="0" u="none" strike="noStrike" dirty="0" smtClean="0">
                          <a:solidFill>
                            <a:srgbClr val="000000"/>
                          </a:solidFill>
                          <a:effectLst/>
                          <a:latin typeface="Calibri"/>
                        </a:rPr>
                        <a:t>0</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ZA" sz="1000" b="0" i="0" u="none" strike="noStrike" dirty="0" smtClean="0">
                          <a:solidFill>
                            <a:srgbClr val="000000"/>
                          </a:solidFill>
                          <a:effectLst/>
                          <a:latin typeface="Calibri"/>
                        </a:rPr>
                        <a:t>0</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ZA" sz="1000" b="0" i="0" u="none" strike="noStrike" dirty="0" smtClean="0">
                          <a:solidFill>
                            <a:srgbClr val="000000"/>
                          </a:solidFill>
                          <a:effectLst/>
                          <a:latin typeface="Calibri"/>
                        </a:rPr>
                        <a:t>8</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xmlns="" val="10011"/>
                  </a:ext>
                </a:extLst>
              </a:tr>
              <a:tr h="297141">
                <a:tc>
                  <a:txBody>
                    <a:bodyPr/>
                    <a:lstStyle/>
                    <a:p>
                      <a:pPr algn="ctr" rtl="0" fontAlgn="b"/>
                      <a:r>
                        <a:rPr lang="en-US" sz="1000" b="0" i="0" u="none" strike="noStrike" dirty="0" smtClean="0">
                          <a:solidFill>
                            <a:srgbClr val="000000"/>
                          </a:solidFill>
                          <a:effectLst/>
                          <a:latin typeface="Arial"/>
                        </a:rPr>
                        <a:t>13</a:t>
                      </a:r>
                      <a:endParaRPr lang="en-US" sz="1000" b="0" i="0"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ZA" sz="1000" b="0" i="0" u="none" strike="noStrike" dirty="0" smtClean="0">
                          <a:solidFill>
                            <a:srgbClr val="000000"/>
                          </a:solidFill>
                          <a:effectLst/>
                          <a:latin typeface="Calibri"/>
                        </a:rPr>
                        <a:t>3</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ZA" sz="1000" b="0" i="0" u="none" strike="noStrike" dirty="0" smtClean="0">
                          <a:solidFill>
                            <a:srgbClr val="000000"/>
                          </a:solidFill>
                          <a:effectLst/>
                          <a:latin typeface="Calibri"/>
                        </a:rPr>
                        <a:t> 0</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ZA" sz="1000" b="0" i="0" u="none" strike="noStrike" dirty="0" smtClean="0">
                          <a:solidFill>
                            <a:srgbClr val="000000"/>
                          </a:solidFill>
                          <a:effectLst/>
                          <a:latin typeface="Calibri"/>
                        </a:rPr>
                        <a:t>3</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ZA" sz="1000" b="0" i="0" u="none" strike="noStrike" dirty="0" smtClean="0">
                          <a:solidFill>
                            <a:srgbClr val="000000"/>
                          </a:solidFill>
                          <a:effectLst/>
                          <a:latin typeface="Calibri"/>
                        </a:rPr>
                        <a:t>0</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ZA" sz="1000" b="0" i="0" u="none" strike="noStrike" dirty="0" smtClean="0">
                          <a:solidFill>
                            <a:srgbClr val="000000"/>
                          </a:solidFill>
                          <a:effectLst/>
                          <a:latin typeface="Calibri"/>
                        </a:rPr>
                        <a:t>0</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ZA" sz="1000" b="0" i="0" u="none" strike="noStrike" dirty="0" smtClean="0">
                          <a:solidFill>
                            <a:srgbClr val="000000"/>
                          </a:solidFill>
                          <a:effectLst/>
                          <a:latin typeface="Calibri"/>
                        </a:rPr>
                        <a:t>0</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ZA" sz="1000" b="0" i="0" u="none" strike="noStrike" dirty="0" smtClean="0">
                          <a:solidFill>
                            <a:srgbClr val="000000"/>
                          </a:solidFill>
                          <a:effectLst/>
                          <a:latin typeface="Calibri"/>
                        </a:rPr>
                        <a:t>0</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ZA" sz="1000" b="0" i="0" u="none" strike="noStrike" dirty="0" smtClean="0">
                          <a:solidFill>
                            <a:srgbClr val="000000"/>
                          </a:solidFill>
                          <a:effectLst/>
                          <a:latin typeface="Calibri"/>
                        </a:rPr>
                        <a:t>0</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ZA" sz="1000" b="0" i="0" u="none" strike="noStrike" dirty="0" smtClean="0">
                          <a:solidFill>
                            <a:srgbClr val="000000"/>
                          </a:solidFill>
                          <a:effectLst/>
                          <a:latin typeface="Calibri"/>
                        </a:rPr>
                        <a:t>0</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ZA" sz="1000" b="0" i="0" u="none" strike="noStrike" dirty="0" smtClean="0">
                          <a:solidFill>
                            <a:srgbClr val="000000"/>
                          </a:solidFill>
                          <a:effectLst/>
                          <a:latin typeface="Calibri"/>
                        </a:rPr>
                        <a:t>0</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ZA" sz="1000" b="0" i="0" u="none" strike="noStrike" dirty="0" smtClean="0">
                          <a:solidFill>
                            <a:srgbClr val="000000"/>
                          </a:solidFill>
                          <a:effectLst/>
                          <a:latin typeface="Calibri"/>
                        </a:rPr>
                        <a:t>0</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ZA" sz="1000" b="0" i="0" u="none" strike="noStrike" dirty="0" smtClean="0">
                          <a:solidFill>
                            <a:srgbClr val="000000"/>
                          </a:solidFill>
                          <a:effectLst/>
                          <a:latin typeface="Calibri"/>
                        </a:rPr>
                        <a:t>0</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ZA" sz="1000" b="0" i="0" u="none" strike="noStrike" dirty="0" smtClean="0">
                          <a:solidFill>
                            <a:srgbClr val="000000"/>
                          </a:solidFill>
                          <a:effectLst/>
                          <a:latin typeface="Calibri"/>
                        </a:rPr>
                        <a:t>0</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ZA" sz="1000" b="0" i="0" u="none" strike="noStrike" dirty="0" smtClean="0">
                          <a:solidFill>
                            <a:srgbClr val="000000"/>
                          </a:solidFill>
                          <a:effectLst/>
                          <a:latin typeface="Calibri"/>
                        </a:rPr>
                        <a:t>4</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xmlns="" val="10012"/>
                  </a:ext>
                </a:extLst>
              </a:tr>
              <a:tr h="297141">
                <a:tc>
                  <a:txBody>
                    <a:bodyPr/>
                    <a:lstStyle/>
                    <a:p>
                      <a:pPr algn="ctr" rtl="0" fontAlgn="b"/>
                      <a:r>
                        <a:rPr lang="en-US" sz="1000" b="0" i="0" u="none" strike="noStrike" dirty="0" smtClean="0">
                          <a:solidFill>
                            <a:srgbClr val="000000"/>
                          </a:solidFill>
                          <a:effectLst/>
                          <a:latin typeface="Arial"/>
                        </a:rPr>
                        <a:t>14</a:t>
                      </a:r>
                      <a:endParaRPr lang="en-US" sz="1000" b="0" i="0"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ZA" sz="1000" b="0" i="0" u="none" strike="noStrike" dirty="0" smtClean="0">
                          <a:solidFill>
                            <a:srgbClr val="000000"/>
                          </a:solidFill>
                          <a:effectLst/>
                          <a:latin typeface="Calibri"/>
                        </a:rPr>
                        <a:t> 1</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ZA" sz="1000" b="0" i="0" u="none" strike="noStrike" dirty="0" smtClean="0">
                          <a:solidFill>
                            <a:srgbClr val="000000"/>
                          </a:solidFill>
                          <a:effectLst/>
                          <a:latin typeface="Calibri"/>
                        </a:rPr>
                        <a:t>0</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ZA" sz="1000" b="0" i="0" u="none" strike="noStrike" dirty="0" smtClean="0">
                          <a:solidFill>
                            <a:srgbClr val="000000"/>
                          </a:solidFill>
                          <a:effectLst/>
                          <a:latin typeface="Calibri"/>
                        </a:rPr>
                        <a:t>1</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ZA" sz="1000" b="0" i="0" u="none" strike="noStrike" dirty="0" smtClean="0">
                          <a:solidFill>
                            <a:srgbClr val="000000"/>
                          </a:solidFill>
                          <a:effectLst/>
                          <a:latin typeface="Calibri"/>
                        </a:rPr>
                        <a:t>0</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ZA" sz="1000" b="0" i="0" u="none" strike="noStrike" dirty="0" smtClean="0">
                          <a:solidFill>
                            <a:srgbClr val="000000"/>
                          </a:solidFill>
                          <a:effectLst/>
                          <a:latin typeface="Calibri"/>
                        </a:rPr>
                        <a:t>0</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ZA" sz="1000" b="0" i="0" u="none" strike="noStrike" dirty="0" smtClean="0">
                          <a:solidFill>
                            <a:srgbClr val="000000"/>
                          </a:solidFill>
                          <a:effectLst/>
                          <a:latin typeface="Calibri"/>
                        </a:rPr>
                        <a:t>0</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ZA" sz="1000" b="0" i="0" u="none" strike="noStrike" dirty="0" smtClean="0">
                          <a:solidFill>
                            <a:srgbClr val="000000"/>
                          </a:solidFill>
                          <a:effectLst/>
                          <a:latin typeface="Calibri"/>
                        </a:rPr>
                        <a:t>0</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ZA" sz="1000" b="0" i="0" u="none" strike="noStrike" dirty="0" smtClean="0">
                          <a:solidFill>
                            <a:srgbClr val="000000"/>
                          </a:solidFill>
                          <a:effectLst/>
                          <a:latin typeface="Calibri"/>
                        </a:rPr>
                        <a:t>0</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ZA" sz="1000" b="0" i="0" u="none" strike="noStrike" dirty="0" smtClean="0">
                          <a:solidFill>
                            <a:srgbClr val="000000"/>
                          </a:solidFill>
                          <a:effectLst/>
                          <a:latin typeface="Calibri"/>
                        </a:rPr>
                        <a:t>0</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ZA" sz="1000" b="0" i="0" u="none" strike="noStrike" dirty="0" smtClean="0">
                          <a:solidFill>
                            <a:srgbClr val="000000"/>
                          </a:solidFill>
                          <a:effectLst/>
                          <a:latin typeface="Calibri"/>
                        </a:rPr>
                        <a:t>0</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ZA" sz="1000" b="0" i="0" u="none" strike="noStrike" dirty="0" smtClean="0">
                          <a:solidFill>
                            <a:srgbClr val="000000"/>
                          </a:solidFill>
                          <a:effectLst/>
                          <a:latin typeface="Calibri"/>
                        </a:rPr>
                        <a:t>0</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ZA" sz="1000" b="0" i="0" u="none" strike="noStrike" dirty="0" smtClean="0">
                          <a:solidFill>
                            <a:srgbClr val="000000"/>
                          </a:solidFill>
                          <a:effectLst/>
                          <a:latin typeface="Calibri"/>
                        </a:rPr>
                        <a:t>0</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ZA" sz="1000" b="0" i="0" u="none" strike="noStrike" dirty="0" smtClean="0">
                          <a:solidFill>
                            <a:srgbClr val="000000"/>
                          </a:solidFill>
                          <a:effectLst/>
                          <a:latin typeface="Calibri"/>
                        </a:rPr>
                        <a:t>0</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ZA" sz="1000" b="0" i="0" u="none" strike="noStrike" dirty="0" smtClean="0">
                          <a:solidFill>
                            <a:srgbClr val="000000"/>
                          </a:solidFill>
                          <a:effectLst/>
                          <a:latin typeface="Calibri"/>
                        </a:rPr>
                        <a:t>1</a:t>
                      </a:r>
                      <a:endParaRPr lang="en-ZA"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xmlns="" val="10013"/>
                  </a:ext>
                </a:extLst>
              </a:tr>
              <a:tr h="297141">
                <a:tc>
                  <a:txBody>
                    <a:bodyPr/>
                    <a:lstStyle/>
                    <a:p>
                      <a:pPr algn="ctr" rtl="0" fontAlgn="b"/>
                      <a:r>
                        <a:rPr lang="en-US" sz="1000" b="0" i="0" u="none" strike="noStrike" dirty="0" smtClean="0">
                          <a:solidFill>
                            <a:srgbClr val="000000"/>
                          </a:solidFill>
                          <a:effectLst/>
                          <a:latin typeface="Arial"/>
                        </a:rPr>
                        <a:t> (interns)</a:t>
                      </a:r>
                      <a:endParaRPr lang="en-US" sz="1000" b="0" i="0"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b"/>
                      <a:r>
                        <a:rPr lang="en-ZA" sz="1000" b="0" i="0" u="none" strike="noStrike" dirty="0" smtClean="0">
                          <a:solidFill>
                            <a:srgbClr val="000000"/>
                          </a:solidFill>
                          <a:effectLst/>
                          <a:latin typeface="Calibri"/>
                        </a:rPr>
                        <a:t>5</a:t>
                      </a:r>
                      <a:endParaRPr lang="en-US"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b"/>
                      <a:r>
                        <a:rPr lang="en-ZA" sz="1000" b="0" i="0" u="none" strike="noStrike" dirty="0" smtClean="0">
                          <a:solidFill>
                            <a:srgbClr val="000000"/>
                          </a:solidFill>
                          <a:effectLst/>
                          <a:latin typeface="Calibri"/>
                        </a:rPr>
                        <a:t>5</a:t>
                      </a:r>
                      <a:endParaRPr lang="en-US"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b"/>
                      <a:r>
                        <a:rPr lang="en-US" sz="1000" b="1" i="0" u="none" strike="noStrike" dirty="0" smtClean="0">
                          <a:solidFill>
                            <a:srgbClr val="000000"/>
                          </a:solidFill>
                          <a:effectLst/>
                          <a:latin typeface="Calibri"/>
                        </a:rPr>
                        <a:t>10</a:t>
                      </a:r>
                      <a:endParaRPr lang="en-US" sz="1000" b="1"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b"/>
                      <a:r>
                        <a:rPr lang="en-ZA" sz="1000" b="0" i="0" u="none" strike="noStrike" dirty="0" smtClean="0">
                          <a:solidFill>
                            <a:srgbClr val="000000"/>
                          </a:solidFill>
                          <a:effectLst/>
                          <a:latin typeface="Calibri"/>
                        </a:rPr>
                        <a:t>0</a:t>
                      </a:r>
                      <a:endParaRPr lang="en-US"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b"/>
                      <a:r>
                        <a:rPr lang="en-ZA" sz="1000" b="0" i="0" u="none" strike="noStrike" dirty="0" smtClean="0">
                          <a:solidFill>
                            <a:srgbClr val="000000"/>
                          </a:solidFill>
                          <a:effectLst/>
                          <a:latin typeface="Calibri"/>
                        </a:rPr>
                        <a:t>0</a:t>
                      </a:r>
                      <a:endParaRPr lang="en-US" sz="10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b"/>
                      <a:r>
                        <a:rPr lang="en-ZA" sz="1000" b="0" i="0" u="none" strike="noStrike" dirty="0" smtClean="0">
                          <a:solidFill>
                            <a:srgbClr val="000000"/>
                          </a:solidFill>
                          <a:effectLst/>
                          <a:latin typeface="Calibri"/>
                        </a:rPr>
                        <a:t>0</a:t>
                      </a:r>
                      <a:endParaRPr lang="en-US" sz="1000" b="1"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ZA" sz="1000" b="0" i="0" u="none" strike="noStrike" dirty="0" smtClean="0">
                          <a:solidFill>
                            <a:srgbClr val="000000"/>
                          </a:solidFill>
                          <a:effectLst/>
                          <a:latin typeface="Calibri"/>
                        </a:rPr>
                        <a:t>0</a:t>
                      </a:r>
                      <a:endParaRPr lang="en-US" sz="1000" b="0" i="0"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ZA" sz="1000" b="0" i="0" u="none" strike="noStrike" dirty="0" smtClean="0">
                          <a:solidFill>
                            <a:srgbClr val="000000"/>
                          </a:solidFill>
                          <a:effectLst/>
                          <a:latin typeface="Calibri"/>
                        </a:rPr>
                        <a:t>0</a:t>
                      </a:r>
                      <a:endParaRPr lang="en-US" sz="1000" b="0" i="0"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ZA" sz="1000" b="0" i="0" u="none" strike="noStrike" dirty="0" smtClean="0">
                          <a:solidFill>
                            <a:srgbClr val="000000"/>
                          </a:solidFill>
                          <a:effectLst/>
                          <a:latin typeface="Calibri"/>
                        </a:rPr>
                        <a:t>0</a:t>
                      </a:r>
                      <a:endParaRPr lang="en-US" sz="1000" b="0" i="0"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ZA" sz="1000" b="0" i="0" u="none" strike="noStrike" dirty="0" smtClean="0">
                          <a:solidFill>
                            <a:srgbClr val="000000"/>
                          </a:solidFill>
                          <a:effectLst/>
                          <a:latin typeface="Calibri"/>
                        </a:rPr>
                        <a:t>0</a:t>
                      </a:r>
                      <a:endParaRPr lang="en-US" sz="1000" b="0" i="0"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ZA" sz="1000" b="0" i="0" u="none" strike="noStrike" dirty="0" smtClean="0">
                          <a:solidFill>
                            <a:srgbClr val="000000"/>
                          </a:solidFill>
                          <a:effectLst/>
                          <a:latin typeface="Calibri"/>
                        </a:rPr>
                        <a:t>0</a:t>
                      </a:r>
                      <a:endParaRPr lang="en-US" sz="1000" b="0" i="0"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ZA" sz="1000" b="0" i="0" u="none" strike="noStrike" dirty="0" smtClean="0">
                          <a:solidFill>
                            <a:srgbClr val="000000"/>
                          </a:solidFill>
                          <a:effectLst/>
                          <a:latin typeface="Calibri"/>
                        </a:rPr>
                        <a:t>0</a:t>
                      </a:r>
                      <a:endParaRPr lang="en-US" sz="1000" b="1"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ZA" sz="1000" b="0" i="0" u="none" strike="noStrike" dirty="0" smtClean="0">
                          <a:solidFill>
                            <a:srgbClr val="000000"/>
                          </a:solidFill>
                          <a:effectLst/>
                          <a:latin typeface="Calibri"/>
                        </a:rPr>
                        <a:t>0</a:t>
                      </a:r>
                      <a:endParaRPr lang="en-US" sz="1000" b="0" i="0"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b"/>
                      <a:r>
                        <a:rPr lang="en-ZA" sz="1000" b="1" i="0" u="none" strike="noStrike" dirty="0" smtClean="0">
                          <a:solidFill>
                            <a:srgbClr val="000000"/>
                          </a:solidFill>
                          <a:effectLst/>
                          <a:latin typeface="Calibri"/>
                        </a:rPr>
                        <a:t>10</a:t>
                      </a:r>
                      <a:endParaRPr lang="en-US" sz="1000" b="1"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xmlns="" val="10014"/>
                  </a:ext>
                </a:extLst>
              </a:tr>
              <a:tr h="297141">
                <a:tc>
                  <a:txBody>
                    <a:bodyPr/>
                    <a:lstStyle/>
                    <a:p>
                      <a:pPr algn="ctr" rtl="0" fontAlgn="b"/>
                      <a:r>
                        <a:rPr lang="en-US" sz="1000" b="1" i="0" u="none" strike="noStrike" dirty="0" smtClean="0">
                          <a:solidFill>
                            <a:srgbClr val="000000"/>
                          </a:solidFill>
                          <a:effectLst/>
                          <a:latin typeface="Arial"/>
                        </a:rPr>
                        <a:t>Total</a:t>
                      </a:r>
                      <a:endParaRPr lang="en-US" sz="1000" b="1" i="0"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US" sz="1100" b="1" i="0" u="none" strike="noStrike" dirty="0">
                          <a:solidFill>
                            <a:srgbClr val="000000"/>
                          </a:solidFill>
                          <a:effectLst/>
                          <a:latin typeface="Calibri"/>
                        </a:rPr>
                        <a:t>746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US" sz="1100" b="1" i="0" u="none" strike="noStrike" dirty="0">
                          <a:solidFill>
                            <a:srgbClr val="000000"/>
                          </a:solidFill>
                          <a:effectLst/>
                          <a:latin typeface="Calibri"/>
                        </a:rPr>
                        <a:t>414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US" sz="1100" b="1" i="0" u="none" strike="noStrike" dirty="0">
                          <a:solidFill>
                            <a:srgbClr val="000000"/>
                          </a:solidFill>
                          <a:effectLst/>
                          <a:latin typeface="Calibri"/>
                        </a:rPr>
                        <a:t>1160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US" sz="1100" b="1" i="0" u="none" strike="noStrike" dirty="0">
                          <a:solidFill>
                            <a:srgbClr val="000000"/>
                          </a:solidFill>
                          <a:effectLst/>
                          <a:latin typeface="Calibri"/>
                        </a:rPr>
                        <a:t>28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US" sz="1100" b="1" i="0" u="none" strike="noStrike" dirty="0">
                          <a:solidFill>
                            <a:srgbClr val="000000"/>
                          </a:solidFill>
                          <a:effectLst/>
                          <a:latin typeface="Calibri"/>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US" sz="1100" b="1" i="0" u="none" strike="noStrike" dirty="0">
                          <a:solidFill>
                            <a:srgbClr val="000000"/>
                          </a:solidFill>
                          <a:effectLst/>
                          <a:latin typeface="Calibri"/>
                        </a:rPr>
                        <a:t>40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US" sz="1100" b="1" i="0" u="none" strike="noStrike" dirty="0">
                          <a:solidFill>
                            <a:srgbClr val="000000"/>
                          </a:solidFill>
                          <a:effectLst/>
                          <a:latin typeface="Calibri"/>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US" sz="1100" b="1" i="0" u="none" strike="noStrike" dirty="0">
                          <a:solidFill>
                            <a:srgbClr val="000000"/>
                          </a:solidFill>
                          <a:effectLst/>
                          <a:latin typeface="Calibri"/>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US" sz="1100" b="1" i="0" u="none" strike="noStrike" dirty="0">
                          <a:solidFill>
                            <a:srgbClr val="000000"/>
                          </a:solidFill>
                          <a:effectLst/>
                          <a:latin typeface="Calibri"/>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US" sz="1100" b="1" i="0" u="none" strike="noStrike" dirty="0">
                          <a:solidFill>
                            <a:srgbClr val="000000"/>
                          </a:solidFill>
                          <a:effectLst/>
                          <a:latin typeface="Calibri"/>
                        </a:rPr>
                        <a:t>43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US" sz="1100" b="1" i="0" u="none" strike="noStrike" dirty="0">
                          <a:solidFill>
                            <a:srgbClr val="000000"/>
                          </a:solidFill>
                          <a:effectLst/>
                          <a:latin typeface="Calibri"/>
                        </a:rPr>
                        <a:t>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US" sz="1100" b="1" i="0" u="none" strike="noStrike" dirty="0">
                          <a:solidFill>
                            <a:srgbClr val="000000"/>
                          </a:solidFill>
                          <a:effectLst/>
                          <a:latin typeface="Calibri"/>
                        </a:rPr>
                        <a:t>57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ZA" sz="1000" b="1" i="0" u="none" strike="noStrike" dirty="0" smtClean="0">
                          <a:solidFill>
                            <a:srgbClr val="000000"/>
                          </a:solidFill>
                          <a:effectLst/>
                          <a:latin typeface="Arial"/>
                        </a:rPr>
                        <a:t>13</a:t>
                      </a:r>
                      <a:endParaRPr lang="en-US" sz="1000" b="1" i="0"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b"/>
                      <a:r>
                        <a:rPr lang="en-ZA" sz="1000" b="1" i="0" u="none" strike="noStrike" dirty="0" smtClean="0">
                          <a:solidFill>
                            <a:srgbClr val="000000"/>
                          </a:solidFill>
                          <a:effectLst/>
                          <a:latin typeface="Calibri"/>
                        </a:rPr>
                        <a:t>1267</a:t>
                      </a:r>
                      <a:endParaRPr lang="en-US" sz="1000" b="1"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xmlns="" val="10015"/>
                  </a:ext>
                </a:extLst>
              </a:tr>
              <a:tr h="301261">
                <a:tc>
                  <a:txBody>
                    <a:bodyPr/>
                    <a:lstStyle/>
                    <a:p>
                      <a:pPr algn="ctr" rtl="0" fontAlgn="b"/>
                      <a:r>
                        <a:rPr lang="en-US" sz="1000" b="1" i="0" u="none" strike="noStrike" dirty="0" smtClean="0">
                          <a:solidFill>
                            <a:srgbClr val="000000"/>
                          </a:solidFill>
                          <a:effectLst/>
                          <a:latin typeface="Arial"/>
                        </a:rPr>
                        <a:t>Demographic targets</a:t>
                      </a:r>
                      <a:endParaRPr lang="en-US" sz="1000" b="1" i="0"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b"/>
                      <a:r>
                        <a:rPr lang="en-GB" sz="800" b="1" i="0" u="none" strike="noStrike" dirty="0" smtClean="0">
                          <a:effectLst/>
                          <a:latin typeface="Arial" panose="020B0604020202020204" pitchFamily="34" charset="0"/>
                        </a:rPr>
                        <a:t>35.2%</a:t>
                      </a:r>
                      <a:endParaRPr lang="en-GB" sz="800" b="1"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b"/>
                      <a:r>
                        <a:rPr lang="en-GB" sz="800" b="1" i="0" u="none" strike="noStrike" dirty="0" smtClean="0">
                          <a:effectLst/>
                          <a:latin typeface="Arial" panose="020B0604020202020204" pitchFamily="34" charset="0"/>
                        </a:rPr>
                        <a:t>44.8%</a:t>
                      </a:r>
                      <a:endParaRPr lang="en-GB" sz="800" b="1"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b"/>
                      <a:r>
                        <a:rPr lang="en-GB" sz="800" b="1" i="0" u="none" strike="noStrike" dirty="0" smtClean="0">
                          <a:effectLst/>
                          <a:latin typeface="Arial" panose="020B0604020202020204" pitchFamily="34" charset="0"/>
                        </a:rPr>
                        <a:t>80.0%</a:t>
                      </a:r>
                      <a:endParaRPr lang="en-GB" sz="800" b="1"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b"/>
                      <a:r>
                        <a:rPr lang="en-GB" sz="800" b="1" i="0" u="none" strike="noStrike" dirty="0" smtClean="0">
                          <a:effectLst/>
                          <a:latin typeface="Arial" panose="020B0604020202020204" pitchFamily="34" charset="0"/>
                        </a:rPr>
                        <a:t>1.3%</a:t>
                      </a:r>
                      <a:endParaRPr lang="en-GB" sz="800" b="1"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b"/>
                      <a:r>
                        <a:rPr lang="en-GB" sz="800" b="1" i="0" u="none" strike="noStrike" dirty="0" smtClean="0">
                          <a:effectLst/>
                          <a:latin typeface="Arial" panose="020B0604020202020204" pitchFamily="34" charset="0"/>
                        </a:rPr>
                        <a:t>1.7%</a:t>
                      </a:r>
                      <a:endParaRPr lang="en-GB" sz="800" b="1"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b"/>
                      <a:r>
                        <a:rPr lang="en-GB" sz="800" b="1" i="0" u="none" strike="noStrike" dirty="0" smtClean="0">
                          <a:effectLst/>
                          <a:latin typeface="Arial" panose="020B0604020202020204" pitchFamily="34" charset="0"/>
                        </a:rPr>
                        <a:t>3.0%</a:t>
                      </a:r>
                      <a:endParaRPr lang="en-GB" sz="800" b="1"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b"/>
                      <a:r>
                        <a:rPr lang="en-GB" sz="800" b="1" i="0" u="none" strike="noStrike" dirty="0" smtClean="0">
                          <a:effectLst/>
                          <a:latin typeface="Arial" panose="020B0604020202020204" pitchFamily="34" charset="0"/>
                        </a:rPr>
                        <a:t>1.1%</a:t>
                      </a:r>
                      <a:endParaRPr lang="en-GB" sz="800" b="1"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b"/>
                      <a:r>
                        <a:rPr lang="en-GB" sz="800" b="1" i="0" u="none" strike="noStrike" dirty="0" smtClean="0">
                          <a:effectLst/>
                          <a:latin typeface="Arial" panose="020B0604020202020204" pitchFamily="34" charset="0"/>
                        </a:rPr>
                        <a:t>1.8%</a:t>
                      </a:r>
                      <a:endParaRPr lang="en-GB" sz="800" b="1"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b"/>
                      <a:r>
                        <a:rPr lang="en-GB" sz="800" b="1" i="0" u="none" strike="noStrike" dirty="0" smtClean="0">
                          <a:effectLst/>
                          <a:latin typeface="Arial" panose="020B0604020202020204" pitchFamily="34" charset="0"/>
                        </a:rPr>
                        <a:t>2.9%</a:t>
                      </a:r>
                      <a:endParaRPr lang="en-GB" sz="800" b="1"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b"/>
                      <a:r>
                        <a:rPr lang="en-GB" sz="800" b="1" i="0" u="none" strike="noStrike" dirty="0" smtClean="0">
                          <a:effectLst/>
                          <a:latin typeface="Arial" panose="020B0604020202020204" pitchFamily="34" charset="0"/>
                        </a:rPr>
                        <a:t>6.3%</a:t>
                      </a:r>
                      <a:endParaRPr lang="en-GB" sz="800" b="1"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b"/>
                      <a:r>
                        <a:rPr lang="en-GB" sz="800" b="1" i="0" u="none" strike="noStrike" dirty="0" smtClean="0">
                          <a:effectLst/>
                          <a:latin typeface="Arial" panose="020B0604020202020204" pitchFamily="34" charset="0"/>
                        </a:rPr>
                        <a:t>7.9%</a:t>
                      </a:r>
                      <a:endParaRPr lang="en-GB" sz="800" b="1"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b"/>
                      <a:r>
                        <a:rPr lang="en-GB" sz="800" b="1" i="0" u="none" strike="noStrike" dirty="0" smtClean="0">
                          <a:effectLst/>
                          <a:latin typeface="Arial" panose="020B0604020202020204" pitchFamily="34" charset="0"/>
                        </a:rPr>
                        <a:t>14.2%</a:t>
                      </a:r>
                      <a:endParaRPr lang="en-GB" sz="800" b="1"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rtl="0" fontAlgn="b"/>
                      <a:r>
                        <a:rPr lang="en-US" sz="1000" b="1" i="0" u="none" strike="noStrike" dirty="0" smtClean="0">
                          <a:solidFill>
                            <a:srgbClr val="000000"/>
                          </a:solidFill>
                          <a:effectLst/>
                          <a:latin typeface="Calibri"/>
                        </a:rPr>
                        <a:t>2%</a:t>
                      </a:r>
                      <a:endParaRPr lang="en-US" sz="1000" b="1"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rtl="0" fontAlgn="b"/>
                      <a:r>
                        <a:rPr lang="en-US" sz="1000" b="1" i="0" u="none" strike="noStrike" dirty="0" smtClean="0">
                          <a:solidFill>
                            <a:srgbClr val="000000"/>
                          </a:solidFill>
                          <a:effectLst/>
                          <a:latin typeface="Calibri"/>
                        </a:rPr>
                        <a:t>100%</a:t>
                      </a:r>
                      <a:endParaRPr lang="en-US" sz="1000" b="1"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xmlns="" val="10016"/>
                  </a:ext>
                </a:extLst>
              </a:tr>
              <a:tr h="447327">
                <a:tc>
                  <a:txBody>
                    <a:bodyPr/>
                    <a:lstStyle/>
                    <a:p>
                      <a:pPr algn="ctr" rtl="0" fontAlgn="b"/>
                      <a:r>
                        <a:rPr lang="en-US" sz="1000" b="1" i="0" u="none" strike="noStrike" dirty="0" smtClean="0">
                          <a:solidFill>
                            <a:srgbClr val="000000"/>
                          </a:solidFill>
                          <a:effectLst/>
                          <a:latin typeface="Arial"/>
                        </a:rPr>
                        <a:t>Percentage Representation</a:t>
                      </a:r>
                      <a:endParaRPr lang="en-US" sz="1000" b="1" i="0"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gridSpan="3">
                  <a:txBody>
                    <a:bodyPr/>
                    <a:lstStyle/>
                    <a:p>
                      <a:pPr algn="ctr" fontAlgn="b"/>
                      <a:r>
                        <a:rPr lang="en-ZA" sz="1000" b="1" i="0" u="none" strike="noStrike" dirty="0" smtClean="0">
                          <a:solidFill>
                            <a:srgbClr val="000000"/>
                          </a:solidFill>
                          <a:effectLst/>
                          <a:latin typeface="Calibri"/>
                        </a:rPr>
                        <a:t>91%</a:t>
                      </a:r>
                      <a:endParaRPr lang="en-ZA" sz="1000" b="1"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pPr algn="ctr" fontAlgn="b"/>
                      <a:endParaRPr lang="en-ZA" sz="1000" b="1"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pPr algn="ctr" fontAlgn="b"/>
                      <a:endParaRPr lang="en-ZA" sz="1000" b="1"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gridSpan="3">
                  <a:txBody>
                    <a:bodyPr/>
                    <a:lstStyle/>
                    <a:p>
                      <a:pPr algn="ctr" fontAlgn="b"/>
                      <a:r>
                        <a:rPr lang="en-ZA" sz="1000" b="1" i="0" u="none" strike="noStrike" dirty="0" smtClean="0">
                          <a:solidFill>
                            <a:srgbClr val="000000"/>
                          </a:solidFill>
                          <a:effectLst/>
                          <a:latin typeface="Calibri"/>
                        </a:rPr>
                        <a:t>3%</a:t>
                      </a:r>
                      <a:endParaRPr lang="en-ZA" sz="1000" b="1"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pPr algn="ctr" fontAlgn="b"/>
                      <a:endParaRPr lang="en-ZA" sz="1000" b="1"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pPr algn="ctr" fontAlgn="b"/>
                      <a:endParaRPr lang="en-ZA" sz="1000" b="1"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gridSpan="3">
                  <a:txBody>
                    <a:bodyPr/>
                    <a:lstStyle/>
                    <a:p>
                      <a:pPr algn="ctr" fontAlgn="b"/>
                      <a:r>
                        <a:rPr lang="en-ZA" sz="1000" b="1" i="0" u="none" strike="noStrike" dirty="0" smtClean="0">
                          <a:solidFill>
                            <a:srgbClr val="000000"/>
                          </a:solidFill>
                          <a:effectLst/>
                          <a:latin typeface="Calibri"/>
                        </a:rPr>
                        <a:t>1%</a:t>
                      </a:r>
                      <a:endParaRPr lang="en-ZA" sz="1000" b="1"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pPr algn="ctr" fontAlgn="b"/>
                      <a:endParaRPr lang="en-ZA" sz="1000" b="1"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pPr algn="ctr" fontAlgn="b"/>
                      <a:endParaRPr lang="en-ZA" sz="1000" b="1"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gridSpan="3">
                  <a:txBody>
                    <a:bodyPr/>
                    <a:lstStyle/>
                    <a:p>
                      <a:pPr algn="ctr" fontAlgn="b"/>
                      <a:r>
                        <a:rPr lang="en-ZA" sz="1000" b="1" i="0" u="none" strike="noStrike" dirty="0" smtClean="0">
                          <a:solidFill>
                            <a:srgbClr val="000000"/>
                          </a:solidFill>
                          <a:effectLst/>
                          <a:latin typeface="Calibri"/>
                        </a:rPr>
                        <a:t>5%</a:t>
                      </a:r>
                      <a:endParaRPr lang="en-ZA" sz="1000" b="1"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pPr algn="ctr" fontAlgn="b"/>
                      <a:endParaRPr lang="en-ZA" sz="1000" b="1"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pPr algn="ctr" fontAlgn="b"/>
                      <a:endParaRPr lang="en-ZA" sz="1000" b="1"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b"/>
                      <a:endParaRPr lang="en-ZA" sz="1000" b="1"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b"/>
                      <a:r>
                        <a:rPr lang="en-ZA" sz="1000" b="1" i="0" u="none" strike="noStrike" dirty="0" smtClean="0">
                          <a:solidFill>
                            <a:srgbClr val="000000"/>
                          </a:solidFill>
                          <a:effectLst/>
                          <a:latin typeface="Calibri"/>
                        </a:rPr>
                        <a:t>100%</a:t>
                      </a:r>
                      <a:endParaRPr lang="en-ZA" sz="1000" b="1"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xmlns="" val="10017"/>
                  </a:ext>
                </a:extLst>
              </a:tr>
            </a:tbl>
          </a:graphicData>
        </a:graphic>
      </p:graphicFrame>
    </p:spTree>
    <p:extLst>
      <p:ext uri="{BB962C8B-B14F-4D97-AF65-F5344CB8AC3E}">
        <p14:creationId xmlns:p14="http://schemas.microsoft.com/office/powerpoint/2010/main" xmlns="" val="26878585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28600"/>
            <a:ext cx="8229600" cy="533400"/>
          </a:xfrm>
          <a:prstGeom prst="rect">
            <a:avLst/>
          </a:prstGeom>
        </p:spPr>
        <p:txBody>
          <a:bodyPr vert="horz" lIns="91440" tIns="45720" rIns="91440" bIns="45720" rtlCol="0" anchor="ctr">
            <a:normAutofit fontScale="8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b="1" dirty="0" smtClean="0">
                <a:solidFill>
                  <a:prstClr val="black"/>
                </a:solidFill>
                <a:latin typeface="Arial" panose="020B0604020202020204" pitchFamily="34" charset="0"/>
                <a:cs typeface="Arial" panose="020B0604020202020204" pitchFamily="34" charset="0"/>
              </a:rPr>
              <a:t>PROVINCIAL DEMOGRAPHICS AS PER MID YEAR REVIEW 2019   </a:t>
            </a:r>
          </a:p>
          <a:p>
            <a:r>
              <a:rPr lang="en-US" sz="1300" b="1" dirty="0" smtClean="0">
                <a:solidFill>
                  <a:prstClr val="black"/>
                </a:solidFill>
                <a:latin typeface="Arial" panose="020B0604020202020204" pitchFamily="34" charset="0"/>
                <a:cs typeface="Arial" panose="020B0604020202020204" pitchFamily="34" charset="0"/>
              </a:rPr>
              <a:t>(Source </a:t>
            </a:r>
            <a:r>
              <a:rPr lang="en-US" sz="1300" b="1" dirty="0" err="1">
                <a:solidFill>
                  <a:prstClr val="black"/>
                </a:solidFill>
                <a:latin typeface="Arial" panose="020B0604020202020204" pitchFamily="34" charset="0"/>
                <a:cs typeface="Arial" panose="020B0604020202020204" pitchFamily="34" charset="0"/>
              </a:rPr>
              <a:t>used:http</a:t>
            </a:r>
            <a:r>
              <a:rPr lang="en-US" sz="1300" b="1" dirty="0">
                <a:solidFill>
                  <a:prstClr val="black"/>
                </a:solidFill>
                <a:latin typeface="Arial" panose="020B0604020202020204" pitchFamily="34" charset="0"/>
                <a:cs typeface="Arial" panose="020B0604020202020204" pitchFamily="34" charset="0"/>
              </a:rPr>
              <a:t>://worldpopulationreview.com/world-cities/</a:t>
            </a:r>
            <a:r>
              <a:rPr lang="en-US" sz="1300" b="1" dirty="0" err="1">
                <a:solidFill>
                  <a:prstClr val="black"/>
                </a:solidFill>
                <a:latin typeface="Arial" panose="020B0604020202020204" pitchFamily="34" charset="0"/>
                <a:cs typeface="Arial" panose="020B0604020202020204" pitchFamily="34" charset="0"/>
              </a:rPr>
              <a:t>johannesburg</a:t>
            </a:r>
            <a:r>
              <a:rPr lang="en-US" sz="1300" b="1" dirty="0">
                <a:solidFill>
                  <a:prstClr val="black"/>
                </a:solidFill>
                <a:latin typeface="Arial" panose="020B0604020202020204" pitchFamily="34" charset="0"/>
                <a:cs typeface="Arial" panose="020B0604020202020204" pitchFamily="34" charset="0"/>
              </a:rPr>
              <a:t>-population/</a:t>
            </a:r>
            <a:r>
              <a:rPr lang="en-US" sz="2000" b="1" dirty="0" smtClean="0">
                <a:solidFill>
                  <a:prstClr val="black"/>
                </a:solidFill>
                <a:latin typeface="Arial" panose="020B0604020202020204" pitchFamily="34" charset="0"/>
                <a:cs typeface="Arial" panose="020B0604020202020204" pitchFamily="34" charset="0"/>
              </a:rPr>
              <a:t>)                     </a:t>
            </a:r>
            <a:endParaRPr lang="en-US" sz="2000" i="1" dirty="0">
              <a:latin typeface="Arial" panose="020B0604020202020204" pitchFamily="34" charset="0"/>
              <a:cs typeface="Arial" panose="020B0604020202020204" pitchFamily="34" charset="0"/>
            </a:endParaRPr>
          </a:p>
        </p:txBody>
      </p:sp>
      <p:graphicFrame>
        <p:nvGraphicFramePr>
          <p:cNvPr id="5" name="Group 103"/>
          <p:cNvGraphicFramePr>
            <a:graphicFrameLocks noGrp="1"/>
          </p:cNvGraphicFramePr>
          <p:nvPr>
            <p:extLst>
              <p:ext uri="{D42A27DB-BD31-4B8C-83A1-F6EECF244321}">
                <p14:modId xmlns:p14="http://schemas.microsoft.com/office/powerpoint/2010/main" xmlns="" val="1591610658"/>
              </p:ext>
            </p:extLst>
          </p:nvPr>
        </p:nvGraphicFramePr>
        <p:xfrm>
          <a:off x="218364" y="843886"/>
          <a:ext cx="8577049" cy="5055871"/>
        </p:xfrm>
        <a:graphic>
          <a:graphicData uri="http://schemas.openxmlformats.org/drawingml/2006/table">
            <a:tbl>
              <a:tblPr/>
              <a:tblGrid>
                <a:gridCol w="2147674">
                  <a:extLst>
                    <a:ext uri="{9D8B030D-6E8A-4147-A177-3AD203B41FA5}">
                      <a16:colId xmlns:a16="http://schemas.microsoft.com/office/drawing/2014/main" xmlns="" val="20000"/>
                    </a:ext>
                  </a:extLst>
                </a:gridCol>
                <a:gridCol w="2124075">
                  <a:extLst>
                    <a:ext uri="{9D8B030D-6E8A-4147-A177-3AD203B41FA5}">
                      <a16:colId xmlns:a16="http://schemas.microsoft.com/office/drawing/2014/main" xmlns="" val="20001"/>
                    </a:ext>
                  </a:extLst>
                </a:gridCol>
                <a:gridCol w="1990725">
                  <a:extLst>
                    <a:ext uri="{9D8B030D-6E8A-4147-A177-3AD203B41FA5}">
                      <a16:colId xmlns:a16="http://schemas.microsoft.com/office/drawing/2014/main" xmlns="" val="20002"/>
                    </a:ext>
                  </a:extLst>
                </a:gridCol>
                <a:gridCol w="2314575">
                  <a:extLst>
                    <a:ext uri="{9D8B030D-6E8A-4147-A177-3AD203B41FA5}">
                      <a16:colId xmlns:a16="http://schemas.microsoft.com/office/drawing/2014/main" xmlns="" val="20003"/>
                    </a:ext>
                  </a:extLst>
                </a:gridCol>
              </a:tblGrid>
              <a:tr h="586854">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400" b="1" i="0" u="none" strike="noStrike" cap="none" normalizeH="0" baseline="0" dirty="0" smtClean="0">
                          <a:ln>
                            <a:noFill/>
                          </a:ln>
                          <a:solidFill>
                            <a:srgbClr val="000000"/>
                          </a:solidFill>
                          <a:effectLst/>
                          <a:latin typeface="Arial" charset="0"/>
                          <a:cs typeface="Arial" charset="0"/>
                        </a:rPr>
                        <a:t>District Municipality</a:t>
                      </a:r>
                    </a:p>
                  </a:txBody>
                  <a:tcPr marL="4853" marR="4853" marT="485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400" b="1" i="0" u="none" strike="noStrike" cap="none" normalizeH="0" baseline="0" dirty="0" smtClean="0">
                          <a:ln>
                            <a:noFill/>
                          </a:ln>
                          <a:solidFill>
                            <a:srgbClr val="000000"/>
                          </a:solidFill>
                          <a:effectLst/>
                          <a:latin typeface="Arial" charset="0"/>
                          <a:cs typeface="Arial" charset="0"/>
                        </a:rPr>
                        <a:t>Local Municipality</a:t>
                      </a:r>
                    </a:p>
                  </a:txBody>
                  <a:tcPr marL="4853" marR="4853" marT="485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400" b="1" i="0" u="none" strike="noStrike" cap="none" normalizeH="0" baseline="0" dirty="0" smtClean="0">
                          <a:ln>
                            <a:noFill/>
                          </a:ln>
                          <a:solidFill>
                            <a:srgbClr val="000000"/>
                          </a:solidFill>
                          <a:effectLst/>
                          <a:latin typeface="Arial" charset="0"/>
                          <a:cs typeface="Arial" charset="0"/>
                        </a:rPr>
                        <a:t>²m Land mass</a:t>
                      </a:r>
                    </a:p>
                  </a:txBody>
                  <a:tcPr marL="4853" marR="4853" marT="485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400" b="1" i="0" u="none" strike="noStrike" cap="none" normalizeH="0" baseline="0" dirty="0" smtClean="0">
                          <a:ln>
                            <a:noFill/>
                          </a:ln>
                          <a:solidFill>
                            <a:srgbClr val="000000"/>
                          </a:solidFill>
                          <a:effectLst/>
                          <a:latin typeface="Arial" charset="0"/>
                          <a:cs typeface="Arial" charset="0"/>
                        </a:rPr>
                        <a:t>Population </a:t>
                      </a:r>
                    </a:p>
                  </a:txBody>
                  <a:tcPr marL="4853" marR="4853" marT="485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xmlns="" val="10000"/>
                  </a:ext>
                </a:extLst>
              </a:tr>
              <a:tr h="9002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charset="0"/>
                          <a:cs typeface="Arial" charset="0"/>
                        </a:rPr>
                        <a:t>Johannesburg Metro</a:t>
                      </a:r>
                    </a:p>
                  </a:txBody>
                  <a:tcPr marL="9524" marR="9524" marT="9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en-US" sz="1400" b="1" i="0" u="none" strike="noStrike" cap="none" normalizeH="0" baseline="0" dirty="0" smtClean="0">
                          <a:ln>
                            <a:noFill/>
                          </a:ln>
                          <a:solidFill>
                            <a:srgbClr val="000000"/>
                          </a:solidFill>
                          <a:effectLst/>
                          <a:latin typeface="Arial" charset="0"/>
                          <a:cs typeface="Arial" charset="0"/>
                        </a:rPr>
                        <a:t>Johannesburg Metro</a:t>
                      </a:r>
                    </a:p>
                  </a:txBody>
                  <a:tcPr marL="9524" marR="9524" marT="9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000000"/>
                          </a:solidFill>
                          <a:effectLst/>
                          <a:latin typeface="Arial" charset="0"/>
                          <a:cs typeface="Arial" charset="0"/>
                        </a:rPr>
                        <a:t>1 645</a:t>
                      </a:r>
                    </a:p>
                  </a:txBody>
                  <a:tcPr marL="9524" marR="9524" marT="9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000000"/>
                          </a:solidFill>
                          <a:effectLst/>
                          <a:latin typeface="Arial" charset="0"/>
                          <a:cs typeface="Arial" charset="0"/>
                        </a:rPr>
                        <a:t>5 635 127</a:t>
                      </a:r>
                    </a:p>
                  </a:txBody>
                  <a:tcPr marL="9524" marR="9524" marT="9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1"/>
                  </a:ext>
                </a:extLst>
              </a:tr>
              <a:tr h="9002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charset="0"/>
                          <a:cs typeface="Arial" charset="0"/>
                        </a:rPr>
                        <a:t>Sedibeng </a:t>
                      </a:r>
                    </a:p>
                  </a:txBody>
                  <a:tcPr marL="9524" marR="9524" marT="9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charset="0"/>
                          <a:cs typeface="Arial" charset="0"/>
                        </a:rPr>
                        <a:t>District Municipality </a:t>
                      </a:r>
                    </a:p>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charset="0"/>
                          <a:cs typeface="Arial" charset="0"/>
                        </a:rPr>
                        <a:t>(Lesedi, Emfuleni, Midvaal Municipalities) </a:t>
                      </a:r>
                    </a:p>
                  </a:txBody>
                  <a:tcPr marL="9524" marR="9524" marT="9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000000"/>
                          </a:solidFill>
                          <a:effectLst/>
                          <a:latin typeface="Arial" charset="0"/>
                          <a:cs typeface="Arial" charset="0"/>
                        </a:rPr>
                        <a:t>4 173</a:t>
                      </a:r>
                    </a:p>
                  </a:txBody>
                  <a:tcPr marL="9524" marR="9524" marT="9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000000"/>
                          </a:solidFill>
                          <a:effectLst/>
                          <a:latin typeface="Arial" charset="0"/>
                          <a:cs typeface="Arial" charset="0"/>
                        </a:rPr>
                        <a:t>794 597</a:t>
                      </a:r>
                    </a:p>
                  </a:txBody>
                  <a:tcPr marL="9524" marR="9524" marT="9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r h="9002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charset="0"/>
                          <a:cs typeface="Arial" charset="0"/>
                        </a:rPr>
                        <a:t>City of Tshwane Metro</a:t>
                      </a:r>
                    </a:p>
                  </a:txBody>
                  <a:tcPr marL="9524" marR="9524" marT="9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charset="0"/>
                          <a:cs typeface="Arial" charset="0"/>
                        </a:rPr>
                        <a:t>City Of Tshwane Metro</a:t>
                      </a:r>
                    </a:p>
                  </a:txBody>
                  <a:tcPr marL="9524" marR="9524" marT="9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000000"/>
                          </a:solidFill>
                          <a:effectLst/>
                          <a:latin typeface="Arial" charset="0"/>
                          <a:cs typeface="Arial" charset="0"/>
                        </a:rPr>
                        <a:t>6 298</a:t>
                      </a:r>
                    </a:p>
                  </a:txBody>
                  <a:tcPr marL="9524" marR="9524" marT="9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000000"/>
                          </a:solidFill>
                          <a:effectLst/>
                          <a:latin typeface="Arial" charset="0"/>
                          <a:cs typeface="Arial" charset="0"/>
                        </a:rPr>
                        <a:t>2 472 612</a:t>
                      </a:r>
                    </a:p>
                  </a:txBody>
                  <a:tcPr marL="9524" marR="9524" marT="9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3"/>
                  </a:ext>
                </a:extLst>
              </a:tr>
              <a:tr h="90539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charset="0"/>
                          <a:cs typeface="Arial" charset="0"/>
                        </a:rPr>
                        <a:t>Ekurhuleni Metro</a:t>
                      </a:r>
                    </a:p>
                  </a:txBody>
                  <a:tcPr marL="9524" marR="9524" marT="9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charset="0"/>
                          <a:cs typeface="Arial" charset="0"/>
                        </a:rPr>
                        <a:t>Ekurhuleni Metro</a:t>
                      </a:r>
                    </a:p>
                  </a:txBody>
                  <a:tcPr marL="9524" marR="9524" marT="9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000000"/>
                          </a:solidFill>
                          <a:effectLst/>
                          <a:latin typeface="Arial" charset="0"/>
                          <a:cs typeface="Arial" charset="0"/>
                        </a:rPr>
                        <a:t>1 975</a:t>
                      </a:r>
                    </a:p>
                  </a:txBody>
                  <a:tcPr marL="9524" marR="9524" marT="9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000000"/>
                          </a:solidFill>
                          <a:effectLst/>
                          <a:latin typeface="Arial" charset="0"/>
                          <a:cs typeface="Arial" charset="0"/>
                        </a:rPr>
                        <a:t>3 874 225</a:t>
                      </a:r>
                    </a:p>
                  </a:txBody>
                  <a:tcPr marL="9524" marR="9524" marT="9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4"/>
                  </a:ext>
                </a:extLst>
              </a:tr>
              <a:tr h="72386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000000"/>
                          </a:solidFill>
                          <a:effectLst/>
                          <a:latin typeface="Arial" charset="0"/>
                          <a:cs typeface="Arial" charset="0"/>
                        </a:rPr>
                        <a:t>West Rand</a:t>
                      </a:r>
                    </a:p>
                  </a:txBody>
                  <a:tcPr marL="9524" marR="9524" marT="9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charset="0"/>
                          <a:cs typeface="Arial" charset="0"/>
                        </a:rPr>
                        <a:t>District Municipality </a:t>
                      </a:r>
                    </a:p>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charset="0"/>
                          <a:cs typeface="Arial" charset="0"/>
                        </a:rPr>
                        <a:t>(Merafong, Rand Wet City and Mogale City Municipalities) </a:t>
                      </a:r>
                    </a:p>
                  </a:txBody>
                  <a:tcPr marL="9524" marR="9524" marT="9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000000"/>
                          </a:solidFill>
                          <a:effectLst/>
                          <a:latin typeface="Arial" charset="0"/>
                          <a:cs typeface="Arial" charset="0"/>
                        </a:rPr>
                        <a:t>4 087</a:t>
                      </a:r>
                    </a:p>
                  </a:txBody>
                  <a:tcPr marL="9524" marR="9524" marT="9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000000"/>
                          </a:solidFill>
                          <a:effectLst/>
                          <a:latin typeface="Arial" charset="0"/>
                          <a:cs typeface="Arial" charset="0"/>
                        </a:rPr>
                        <a:t>820 995</a:t>
                      </a:r>
                    </a:p>
                  </a:txBody>
                  <a:tcPr marL="9524" marR="9524" marT="9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5"/>
                  </a:ext>
                </a:extLst>
              </a:tr>
            </a:tbl>
          </a:graphicData>
        </a:graphic>
      </p:graphicFrame>
      <p:sp>
        <p:nvSpPr>
          <p:cNvPr id="2" name="Slide Number Placeholder 1"/>
          <p:cNvSpPr>
            <a:spLocks noGrp="1"/>
          </p:cNvSpPr>
          <p:nvPr>
            <p:ph type="sldNum" sz="quarter" idx="12"/>
          </p:nvPr>
        </p:nvSpPr>
        <p:spPr>
          <a:xfrm>
            <a:off x="7010400" y="6492875"/>
            <a:ext cx="2133600" cy="365125"/>
          </a:xfrm>
        </p:spPr>
        <p:txBody>
          <a:bodyPr/>
          <a:lstStyle/>
          <a:p>
            <a:fld id="{2538E8B7-8BD9-9F48-9FB6-4E0DFEDB8449}" type="slidenum">
              <a:rPr lang="en-US" b="1" smtClean="0">
                <a:solidFill>
                  <a:schemeClr val="tx1"/>
                </a:solidFill>
              </a:rPr>
              <a:pPr/>
              <a:t>4</a:t>
            </a:fld>
            <a:endParaRPr lang="en-US" b="1" dirty="0">
              <a:solidFill>
                <a:schemeClr val="tx1"/>
              </a:solidFill>
            </a:endParaRPr>
          </a:p>
        </p:txBody>
      </p:sp>
    </p:spTree>
    <p:extLst>
      <p:ext uri="{BB962C8B-B14F-4D97-AF65-F5344CB8AC3E}">
        <p14:creationId xmlns:p14="http://schemas.microsoft.com/office/powerpoint/2010/main" xmlns="" val="12258875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500" y="215900"/>
            <a:ext cx="7162800" cy="698500"/>
          </a:xfrm>
          <a:solidFill>
            <a:srgbClr val="92D050"/>
          </a:solidFill>
        </p:spPr>
        <p:txBody>
          <a:bodyPr>
            <a:normAutofit fontScale="90000"/>
          </a:bodyPr>
          <a:lstStyle/>
          <a:p>
            <a:r>
              <a:rPr lang="en-US" sz="2200" b="1" dirty="0" smtClean="0">
                <a:latin typeface="Arial" pitchFamily="34" charset="0"/>
                <a:cs typeface="Arial" pitchFamily="34" charset="0"/>
              </a:rPr>
              <a:t>EMPLOYMENT </a:t>
            </a:r>
            <a:r>
              <a:rPr lang="en-US" sz="2200" b="1" dirty="0">
                <a:latin typeface="Arial" pitchFamily="34" charset="0"/>
                <a:cs typeface="Arial" pitchFamily="34" charset="0"/>
              </a:rPr>
              <a:t>EQUITY REPRESENTATION</a:t>
            </a:r>
            <a:r>
              <a:rPr lang="en-US" sz="2200" dirty="0">
                <a:latin typeface="Arial" pitchFamily="34" charset="0"/>
                <a:cs typeface="Arial" pitchFamily="34" charset="0"/>
              </a:rPr>
              <a:t/>
            </a:r>
            <a:br>
              <a:rPr lang="en-US" sz="2200" dirty="0">
                <a:latin typeface="Arial" pitchFamily="34" charset="0"/>
                <a:cs typeface="Arial" pitchFamily="34" charset="0"/>
              </a:rPr>
            </a:br>
            <a:endParaRPr lang="en-US" sz="2200" dirty="0">
              <a:latin typeface="Arial" pitchFamily="34" charset="0"/>
              <a:cs typeface="Arial"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585675320"/>
              </p:ext>
            </p:extLst>
          </p:nvPr>
        </p:nvGraphicFramePr>
        <p:xfrm>
          <a:off x="107575" y="1175570"/>
          <a:ext cx="8937818" cy="1812516"/>
        </p:xfrm>
        <a:graphic>
          <a:graphicData uri="http://schemas.openxmlformats.org/drawingml/2006/table">
            <a:tbl>
              <a:tblPr firstRow="1" bandRow="1">
                <a:tableStyleId>{5C22544A-7EE6-4342-B048-85BDC9FD1C3A}</a:tableStyleId>
              </a:tblPr>
              <a:tblGrid>
                <a:gridCol w="748352">
                  <a:extLst>
                    <a:ext uri="{9D8B030D-6E8A-4147-A177-3AD203B41FA5}">
                      <a16:colId xmlns:a16="http://schemas.microsoft.com/office/drawing/2014/main" xmlns="" val="20000"/>
                    </a:ext>
                  </a:extLst>
                </a:gridCol>
                <a:gridCol w="600456">
                  <a:extLst>
                    <a:ext uri="{9D8B030D-6E8A-4147-A177-3AD203B41FA5}">
                      <a16:colId xmlns:a16="http://schemas.microsoft.com/office/drawing/2014/main" xmlns="" val="20002"/>
                    </a:ext>
                  </a:extLst>
                </a:gridCol>
                <a:gridCol w="583770">
                  <a:extLst>
                    <a:ext uri="{9D8B030D-6E8A-4147-A177-3AD203B41FA5}">
                      <a16:colId xmlns:a16="http://schemas.microsoft.com/office/drawing/2014/main" xmlns="" val="20003"/>
                    </a:ext>
                  </a:extLst>
                </a:gridCol>
                <a:gridCol w="583770">
                  <a:extLst>
                    <a:ext uri="{9D8B030D-6E8A-4147-A177-3AD203B41FA5}">
                      <a16:colId xmlns:a16="http://schemas.microsoft.com/office/drawing/2014/main" xmlns="" val="20004"/>
                    </a:ext>
                  </a:extLst>
                </a:gridCol>
                <a:gridCol w="583770">
                  <a:extLst>
                    <a:ext uri="{9D8B030D-6E8A-4147-A177-3AD203B41FA5}">
                      <a16:colId xmlns:a16="http://schemas.microsoft.com/office/drawing/2014/main" xmlns="" val="20005"/>
                    </a:ext>
                  </a:extLst>
                </a:gridCol>
                <a:gridCol w="583770">
                  <a:extLst>
                    <a:ext uri="{9D8B030D-6E8A-4147-A177-3AD203B41FA5}">
                      <a16:colId xmlns:a16="http://schemas.microsoft.com/office/drawing/2014/main" xmlns="" val="20006"/>
                    </a:ext>
                  </a:extLst>
                </a:gridCol>
                <a:gridCol w="583770">
                  <a:extLst>
                    <a:ext uri="{9D8B030D-6E8A-4147-A177-3AD203B41FA5}">
                      <a16:colId xmlns:a16="http://schemas.microsoft.com/office/drawing/2014/main" xmlns="" val="20007"/>
                    </a:ext>
                  </a:extLst>
                </a:gridCol>
                <a:gridCol w="583770">
                  <a:extLst>
                    <a:ext uri="{9D8B030D-6E8A-4147-A177-3AD203B41FA5}">
                      <a16:colId xmlns:a16="http://schemas.microsoft.com/office/drawing/2014/main" xmlns="" val="20008"/>
                    </a:ext>
                  </a:extLst>
                </a:gridCol>
                <a:gridCol w="583770">
                  <a:extLst>
                    <a:ext uri="{9D8B030D-6E8A-4147-A177-3AD203B41FA5}">
                      <a16:colId xmlns:a16="http://schemas.microsoft.com/office/drawing/2014/main" xmlns="" val="20009"/>
                    </a:ext>
                  </a:extLst>
                </a:gridCol>
                <a:gridCol w="583770">
                  <a:extLst>
                    <a:ext uri="{9D8B030D-6E8A-4147-A177-3AD203B41FA5}">
                      <a16:colId xmlns:a16="http://schemas.microsoft.com/office/drawing/2014/main" xmlns="" val="20010"/>
                    </a:ext>
                  </a:extLst>
                </a:gridCol>
                <a:gridCol w="583770">
                  <a:extLst>
                    <a:ext uri="{9D8B030D-6E8A-4147-A177-3AD203B41FA5}">
                      <a16:colId xmlns:a16="http://schemas.microsoft.com/office/drawing/2014/main" xmlns="" val="20011"/>
                    </a:ext>
                  </a:extLst>
                </a:gridCol>
                <a:gridCol w="503287">
                  <a:extLst>
                    <a:ext uri="{9D8B030D-6E8A-4147-A177-3AD203B41FA5}">
                      <a16:colId xmlns:a16="http://schemas.microsoft.com/office/drawing/2014/main" xmlns="" val="20012"/>
                    </a:ext>
                  </a:extLst>
                </a:gridCol>
                <a:gridCol w="482600">
                  <a:extLst>
                    <a:ext uri="{9D8B030D-6E8A-4147-A177-3AD203B41FA5}">
                      <a16:colId xmlns:a16="http://schemas.microsoft.com/office/drawing/2014/main" xmlns="" val="20013"/>
                    </a:ext>
                  </a:extLst>
                </a:gridCol>
                <a:gridCol w="581025">
                  <a:extLst>
                    <a:ext uri="{9D8B030D-6E8A-4147-A177-3AD203B41FA5}">
                      <a16:colId xmlns:a16="http://schemas.microsoft.com/office/drawing/2014/main" xmlns="" val="20014"/>
                    </a:ext>
                  </a:extLst>
                </a:gridCol>
                <a:gridCol w="768168">
                  <a:extLst>
                    <a:ext uri="{9D8B030D-6E8A-4147-A177-3AD203B41FA5}">
                      <a16:colId xmlns:a16="http://schemas.microsoft.com/office/drawing/2014/main" xmlns="" val="20015"/>
                    </a:ext>
                  </a:extLst>
                </a:gridCol>
              </a:tblGrid>
              <a:tr h="517233">
                <a:tc rowSpan="2">
                  <a:txBody>
                    <a:bodyPr/>
                    <a:lstStyle/>
                    <a:p>
                      <a:pPr algn="ctr" fontAlgn="ctr"/>
                      <a:r>
                        <a:rPr lang="en-ZA" sz="1200" b="1" i="0" u="none" strike="noStrike" dirty="0">
                          <a:solidFill>
                            <a:srgbClr val="000000"/>
                          </a:solidFill>
                          <a:effectLst/>
                          <a:latin typeface="Calibri"/>
                        </a:rPr>
                        <a:t>OFFICE PER SALARY LEVEL</a:t>
                      </a:r>
                    </a:p>
                  </a:txBody>
                  <a:tcPr marL="9525" marR="9525" marT="9525" marB="0" anchor="ctr">
                    <a:lnB w="12700" cap="flat" cmpd="sng" algn="ctr">
                      <a:solidFill>
                        <a:schemeClr val="tx1"/>
                      </a:solidFill>
                      <a:prstDash val="solid"/>
                      <a:round/>
                      <a:headEnd type="none" w="med" len="med"/>
                      <a:tailEnd type="none" w="med" len="med"/>
                    </a:lnB>
                    <a:solidFill>
                      <a:srgbClr val="92D050"/>
                    </a:solidFill>
                  </a:tcPr>
                </a:tc>
                <a:tc gridSpan="3">
                  <a:txBody>
                    <a:bodyPr/>
                    <a:lstStyle/>
                    <a:p>
                      <a:pPr algn="ctr" fontAlgn="ctr"/>
                      <a:r>
                        <a:rPr lang="en-ZA" sz="900" b="1" i="0" u="none" strike="noStrike" dirty="0">
                          <a:solidFill>
                            <a:srgbClr val="000000"/>
                          </a:solidFill>
                          <a:effectLst/>
                          <a:latin typeface="Calibri"/>
                        </a:rPr>
                        <a:t>AFRICAN </a:t>
                      </a:r>
                    </a:p>
                  </a:txBody>
                  <a:tcPr marL="9525" marR="9525" marT="9525" marB="0" anchor="ctr">
                    <a:solidFill>
                      <a:srgbClr val="92D050"/>
                    </a:solidFill>
                  </a:tcPr>
                </a:tc>
                <a:tc hMerge="1">
                  <a:txBody>
                    <a:bodyPr/>
                    <a:lstStyle/>
                    <a:p>
                      <a:endParaRPr lang="en-ZA"/>
                    </a:p>
                  </a:txBody>
                  <a:tcPr/>
                </a:tc>
                <a:tc hMerge="1">
                  <a:txBody>
                    <a:bodyPr/>
                    <a:lstStyle/>
                    <a:p>
                      <a:endParaRPr lang="en-ZA"/>
                    </a:p>
                  </a:txBody>
                  <a:tcPr/>
                </a:tc>
                <a:tc gridSpan="3">
                  <a:txBody>
                    <a:bodyPr/>
                    <a:lstStyle/>
                    <a:p>
                      <a:pPr algn="ctr" fontAlgn="ctr"/>
                      <a:r>
                        <a:rPr lang="en-ZA" sz="900" b="1" i="0" u="none" strike="noStrike" dirty="0">
                          <a:solidFill>
                            <a:srgbClr val="000000"/>
                          </a:solidFill>
                          <a:effectLst/>
                          <a:latin typeface="Calibri"/>
                        </a:rPr>
                        <a:t>COLOURED</a:t>
                      </a:r>
                    </a:p>
                  </a:txBody>
                  <a:tcPr marL="9525" marR="9525" marT="9525" marB="0" anchor="ctr">
                    <a:solidFill>
                      <a:srgbClr val="92D050"/>
                    </a:solidFill>
                  </a:tcPr>
                </a:tc>
                <a:tc hMerge="1">
                  <a:txBody>
                    <a:bodyPr/>
                    <a:lstStyle/>
                    <a:p>
                      <a:endParaRPr lang="en-ZA"/>
                    </a:p>
                  </a:txBody>
                  <a:tcPr/>
                </a:tc>
                <a:tc hMerge="1">
                  <a:txBody>
                    <a:bodyPr/>
                    <a:lstStyle/>
                    <a:p>
                      <a:endParaRPr lang="en-ZA"/>
                    </a:p>
                  </a:txBody>
                  <a:tcPr/>
                </a:tc>
                <a:tc gridSpan="3">
                  <a:txBody>
                    <a:bodyPr/>
                    <a:lstStyle/>
                    <a:p>
                      <a:pPr algn="ctr" fontAlgn="ctr"/>
                      <a:r>
                        <a:rPr lang="en-ZA" sz="900" b="1" i="0" u="none" strike="noStrike" dirty="0">
                          <a:solidFill>
                            <a:srgbClr val="000000"/>
                          </a:solidFill>
                          <a:effectLst/>
                          <a:latin typeface="Calibri"/>
                        </a:rPr>
                        <a:t>INDIAN  </a:t>
                      </a:r>
                    </a:p>
                  </a:txBody>
                  <a:tcPr marL="9525" marR="9525" marT="9525" marB="0" anchor="ctr">
                    <a:solidFill>
                      <a:srgbClr val="92D050"/>
                    </a:solidFill>
                  </a:tcPr>
                </a:tc>
                <a:tc hMerge="1">
                  <a:txBody>
                    <a:bodyPr/>
                    <a:lstStyle/>
                    <a:p>
                      <a:endParaRPr lang="en-ZA"/>
                    </a:p>
                  </a:txBody>
                  <a:tcPr/>
                </a:tc>
                <a:tc hMerge="1">
                  <a:txBody>
                    <a:bodyPr/>
                    <a:lstStyle/>
                    <a:p>
                      <a:endParaRPr lang="en-ZA"/>
                    </a:p>
                  </a:txBody>
                  <a:tcPr/>
                </a:tc>
                <a:tc gridSpan="3">
                  <a:txBody>
                    <a:bodyPr/>
                    <a:lstStyle/>
                    <a:p>
                      <a:pPr algn="ctr" fontAlgn="ctr"/>
                      <a:r>
                        <a:rPr lang="en-ZA" sz="900" b="1" i="0" u="none" strike="noStrike" dirty="0">
                          <a:solidFill>
                            <a:srgbClr val="000000"/>
                          </a:solidFill>
                          <a:effectLst/>
                          <a:latin typeface="Calibri"/>
                        </a:rPr>
                        <a:t>WHITE   </a:t>
                      </a:r>
                    </a:p>
                  </a:txBody>
                  <a:tcPr marL="9525" marR="9525" marT="9525" marB="0" anchor="ctr">
                    <a:solidFill>
                      <a:srgbClr val="92D050"/>
                    </a:solidFill>
                  </a:tcPr>
                </a:tc>
                <a:tc hMerge="1">
                  <a:txBody>
                    <a:bodyPr/>
                    <a:lstStyle/>
                    <a:p>
                      <a:endParaRPr lang="en-ZA"/>
                    </a:p>
                  </a:txBody>
                  <a:tcPr/>
                </a:tc>
                <a:tc hMerge="1">
                  <a:txBody>
                    <a:bodyPr/>
                    <a:lstStyle/>
                    <a:p>
                      <a:endParaRPr lang="en-ZA"/>
                    </a:p>
                  </a:txBody>
                  <a:tcPr/>
                </a:tc>
                <a:tc rowSpan="2">
                  <a:txBody>
                    <a:bodyPr/>
                    <a:lstStyle/>
                    <a:p>
                      <a:pPr algn="ctr" fontAlgn="ctr"/>
                      <a:r>
                        <a:rPr lang="en-ZA" sz="1200" b="1" i="0" u="none" strike="noStrike" dirty="0" smtClean="0">
                          <a:solidFill>
                            <a:srgbClr val="000000"/>
                          </a:solidFill>
                          <a:effectLst/>
                          <a:latin typeface="Calibri"/>
                        </a:rPr>
                        <a:t>GRAND TOTAL</a:t>
                      </a:r>
                      <a:endParaRPr lang="en-ZA" sz="1200" b="1" i="0" u="none" strike="noStrike" dirty="0">
                        <a:solidFill>
                          <a:srgbClr val="000000"/>
                        </a:solidFill>
                        <a:effectLst/>
                        <a:latin typeface="Calibri"/>
                      </a:endParaRPr>
                    </a:p>
                  </a:txBody>
                  <a:tcPr marL="9525" marR="9525" marT="9525" marB="0" anchor="ctr">
                    <a:lnB w="12700" cap="flat" cmpd="sng" algn="ctr">
                      <a:solidFill>
                        <a:schemeClr val="tx1"/>
                      </a:solidFill>
                      <a:prstDash val="solid"/>
                      <a:round/>
                      <a:headEnd type="none" w="med" len="med"/>
                      <a:tailEnd type="none" w="med" len="med"/>
                    </a:lnB>
                    <a:solidFill>
                      <a:srgbClr val="92D050"/>
                    </a:solidFill>
                  </a:tcPr>
                </a:tc>
                <a:tc rowSpan="2">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ZA" sz="1200" b="1" i="0" u="none" strike="noStrike" dirty="0" smtClean="0">
                          <a:solidFill>
                            <a:srgbClr val="000000"/>
                          </a:solidFill>
                          <a:effectLst/>
                          <a:latin typeface="+mn-lt"/>
                        </a:rPr>
                        <a:t>PEOPLE WITH DISABILITY</a:t>
                      </a:r>
                    </a:p>
                  </a:txBody>
                  <a:tcPr marL="9525" marR="9525" marT="9525" marB="0" anchor="ctr">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10002"/>
                  </a:ext>
                </a:extLst>
              </a:tr>
              <a:tr h="517233">
                <a:tc vMerge="1">
                  <a:txBody>
                    <a:bodyPr/>
                    <a:lstStyle/>
                    <a:p>
                      <a:endParaRPr lang="en-ZA"/>
                    </a:p>
                  </a:txBody>
                  <a:tcPr/>
                </a:tc>
                <a:tc>
                  <a:txBody>
                    <a:bodyPr/>
                    <a:lstStyle/>
                    <a:p>
                      <a:pPr algn="ctr" fontAlgn="ctr"/>
                      <a:r>
                        <a:rPr lang="en-ZA" sz="1200" b="1" i="0" u="none" strike="noStrike" dirty="0">
                          <a:solidFill>
                            <a:srgbClr val="000000"/>
                          </a:solidFill>
                          <a:effectLst/>
                          <a:latin typeface="Calibri"/>
                        </a:rPr>
                        <a:t>FEMALE</a:t>
                      </a:r>
                    </a:p>
                  </a:txBody>
                  <a:tcPr marL="9525" marR="9525" marT="9525" marB="0" anchor="ctr">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ZA" sz="1200" b="1" i="0" u="none" strike="noStrike" dirty="0">
                          <a:solidFill>
                            <a:srgbClr val="000000"/>
                          </a:solidFill>
                          <a:effectLst/>
                          <a:latin typeface="Calibri"/>
                        </a:rPr>
                        <a:t>MALE  </a:t>
                      </a:r>
                    </a:p>
                  </a:txBody>
                  <a:tcPr marL="9525" marR="9525" marT="9525" marB="0" anchor="ctr">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ZA" sz="1200" b="1" i="0" u="none" strike="noStrike" dirty="0">
                          <a:solidFill>
                            <a:srgbClr val="000000"/>
                          </a:solidFill>
                          <a:effectLst/>
                          <a:latin typeface="Calibri"/>
                        </a:rPr>
                        <a:t>TOTAL</a:t>
                      </a:r>
                    </a:p>
                  </a:txBody>
                  <a:tcPr marL="9525" marR="9525" marT="9525" marB="0" anchor="ctr">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ZA" sz="1200" b="1" i="0" u="none" strike="noStrike" dirty="0">
                          <a:solidFill>
                            <a:srgbClr val="000000"/>
                          </a:solidFill>
                          <a:effectLst/>
                          <a:latin typeface="Calibri"/>
                        </a:rPr>
                        <a:t>FEMALE</a:t>
                      </a:r>
                    </a:p>
                  </a:txBody>
                  <a:tcPr marL="9525" marR="9525" marT="9525" marB="0" anchor="ctr">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ZA" sz="1200" b="1" i="0" u="none" strike="noStrike" dirty="0">
                          <a:solidFill>
                            <a:srgbClr val="000000"/>
                          </a:solidFill>
                          <a:effectLst/>
                          <a:latin typeface="Calibri"/>
                        </a:rPr>
                        <a:t>MALE  </a:t>
                      </a:r>
                    </a:p>
                  </a:txBody>
                  <a:tcPr marL="9525" marR="9525" marT="9525" marB="0" anchor="ctr">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ZA" sz="1200" b="1" i="0" u="none" strike="noStrike" dirty="0">
                          <a:solidFill>
                            <a:srgbClr val="000000"/>
                          </a:solidFill>
                          <a:effectLst/>
                          <a:latin typeface="Calibri"/>
                        </a:rPr>
                        <a:t>TOTAL</a:t>
                      </a:r>
                    </a:p>
                  </a:txBody>
                  <a:tcPr marL="9525" marR="9525" marT="9525" marB="0" anchor="ctr">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ZA" sz="1200" b="1" i="0" u="none" strike="noStrike" dirty="0">
                          <a:solidFill>
                            <a:srgbClr val="000000"/>
                          </a:solidFill>
                          <a:effectLst/>
                          <a:latin typeface="Calibri"/>
                        </a:rPr>
                        <a:t>FEMALE</a:t>
                      </a:r>
                    </a:p>
                  </a:txBody>
                  <a:tcPr marL="9525" marR="9525" marT="9525" marB="0" anchor="ctr">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ZA" sz="1200" b="1" i="0" u="none" strike="noStrike" dirty="0">
                          <a:solidFill>
                            <a:srgbClr val="000000"/>
                          </a:solidFill>
                          <a:effectLst/>
                          <a:latin typeface="Calibri"/>
                        </a:rPr>
                        <a:t>MALE  </a:t>
                      </a:r>
                    </a:p>
                  </a:txBody>
                  <a:tcPr marL="9525" marR="9525" marT="9525" marB="0" anchor="ctr">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ZA" sz="1200" b="1" i="0" u="none" strike="noStrike" dirty="0">
                          <a:solidFill>
                            <a:srgbClr val="000000"/>
                          </a:solidFill>
                          <a:effectLst/>
                          <a:latin typeface="Calibri"/>
                        </a:rPr>
                        <a:t>TOTAL</a:t>
                      </a:r>
                    </a:p>
                  </a:txBody>
                  <a:tcPr marL="9525" marR="9525" marT="9525" marB="0" anchor="ctr">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ZA" sz="1200" b="1" i="0" u="none" strike="noStrike" dirty="0">
                          <a:solidFill>
                            <a:srgbClr val="000000"/>
                          </a:solidFill>
                          <a:effectLst/>
                          <a:latin typeface="Calibri"/>
                        </a:rPr>
                        <a:t>FEMALE</a:t>
                      </a:r>
                    </a:p>
                  </a:txBody>
                  <a:tcPr marL="9525" marR="9525" marT="9525" marB="0" anchor="ctr">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ZA" sz="1200" b="1" i="0" u="none" strike="noStrike" dirty="0">
                          <a:solidFill>
                            <a:srgbClr val="000000"/>
                          </a:solidFill>
                          <a:effectLst/>
                          <a:latin typeface="Calibri"/>
                        </a:rPr>
                        <a:t>MALE  </a:t>
                      </a:r>
                    </a:p>
                  </a:txBody>
                  <a:tcPr marL="9525" marR="9525" marT="9525" marB="0" anchor="ctr">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ZA" sz="1200" b="1" i="0" u="none" strike="noStrike" dirty="0">
                          <a:solidFill>
                            <a:srgbClr val="000000"/>
                          </a:solidFill>
                          <a:effectLst/>
                          <a:latin typeface="Calibri"/>
                        </a:rPr>
                        <a:t>TOTAL</a:t>
                      </a:r>
                    </a:p>
                  </a:txBody>
                  <a:tcPr marL="9525" marR="9525" marT="9525" marB="0" anchor="ctr">
                    <a:lnB w="12700" cap="flat" cmpd="sng" algn="ctr">
                      <a:solidFill>
                        <a:schemeClr val="tx1"/>
                      </a:solidFill>
                      <a:prstDash val="solid"/>
                      <a:round/>
                      <a:headEnd type="none" w="med" len="med"/>
                      <a:tailEnd type="none" w="med" len="med"/>
                    </a:lnB>
                    <a:solidFill>
                      <a:srgbClr val="92D050"/>
                    </a:solidFill>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10000"/>
                  </a:ext>
                </a:extLst>
              </a:tr>
              <a:tr h="442770">
                <a:tc>
                  <a:txBody>
                    <a:bodyPr/>
                    <a:lstStyle/>
                    <a:p>
                      <a:pPr algn="ctr"/>
                      <a:r>
                        <a:rPr lang="en-ZA" sz="1600" b="1" dirty="0" smtClean="0">
                          <a:latin typeface="+mn-lt"/>
                        </a:rPr>
                        <a:t>GP</a:t>
                      </a:r>
                      <a:endParaRPr lang="en-US" sz="16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ZA" sz="1600" b="1" i="0" u="none" strike="noStrike" dirty="0" smtClean="0">
                          <a:solidFill>
                            <a:srgbClr val="000000"/>
                          </a:solidFill>
                          <a:effectLst/>
                          <a:latin typeface="+mn-lt"/>
                        </a:rPr>
                        <a:t>744</a:t>
                      </a:r>
                      <a:endParaRPr lang="en-ZA" sz="1600" b="1"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ZA" sz="1600" b="1" i="0" u="none" strike="noStrike" dirty="0" smtClean="0">
                          <a:solidFill>
                            <a:srgbClr val="000000"/>
                          </a:solidFill>
                          <a:effectLst/>
                          <a:latin typeface="+mn-lt"/>
                        </a:rPr>
                        <a:t>407</a:t>
                      </a:r>
                      <a:endParaRPr lang="en-ZA" sz="1600" b="1"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ZA" sz="1600" b="1" i="0" u="none" strike="noStrike" dirty="0" smtClean="0">
                          <a:solidFill>
                            <a:srgbClr val="000000"/>
                          </a:solidFill>
                          <a:effectLst/>
                          <a:latin typeface="+mn-lt"/>
                        </a:rPr>
                        <a:t>1151</a:t>
                      </a:r>
                      <a:endParaRPr lang="en-ZA" sz="1600" b="1"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ZA" sz="1600" b="1" i="0" u="none" strike="noStrike" dirty="0" smtClean="0">
                          <a:solidFill>
                            <a:srgbClr val="000000"/>
                          </a:solidFill>
                          <a:effectLst/>
                          <a:latin typeface="+mn-lt"/>
                        </a:rPr>
                        <a:t>28</a:t>
                      </a:r>
                      <a:endParaRPr lang="en-ZA" sz="1600" b="1"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ZA" sz="1600" b="1" i="0" u="none" strike="noStrike" dirty="0" smtClean="0">
                          <a:solidFill>
                            <a:srgbClr val="000000"/>
                          </a:solidFill>
                          <a:effectLst/>
                          <a:latin typeface="+mn-lt"/>
                        </a:rPr>
                        <a:t>12</a:t>
                      </a:r>
                      <a:endParaRPr lang="en-ZA" sz="1600" b="1"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ZA" sz="1600" b="1" i="0" u="none" strike="noStrike" dirty="0" smtClean="0">
                          <a:solidFill>
                            <a:srgbClr val="000000"/>
                          </a:solidFill>
                          <a:effectLst/>
                          <a:latin typeface="+mn-lt"/>
                        </a:rPr>
                        <a:t>40</a:t>
                      </a:r>
                      <a:endParaRPr lang="en-ZA" sz="1600" b="1"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ZA" sz="1600" b="1" i="0" u="none" strike="noStrike" dirty="0" smtClean="0">
                          <a:solidFill>
                            <a:srgbClr val="000000"/>
                          </a:solidFill>
                          <a:effectLst/>
                          <a:latin typeface="+mn-lt"/>
                        </a:rPr>
                        <a:t>6</a:t>
                      </a:r>
                      <a:endParaRPr lang="en-ZA" sz="1600" b="1"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ZA" sz="1600" b="1" i="0" u="none" strike="noStrike" dirty="0" smtClean="0">
                          <a:solidFill>
                            <a:srgbClr val="000000"/>
                          </a:solidFill>
                          <a:effectLst/>
                          <a:latin typeface="+mn-lt"/>
                        </a:rPr>
                        <a:t>2</a:t>
                      </a:r>
                      <a:endParaRPr lang="en-ZA" sz="1600" b="1"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ZA" sz="1600" b="1" i="0" u="none" strike="noStrike" dirty="0" smtClean="0">
                          <a:solidFill>
                            <a:srgbClr val="000000"/>
                          </a:solidFill>
                          <a:effectLst/>
                          <a:latin typeface="+mn-lt"/>
                        </a:rPr>
                        <a:t>8</a:t>
                      </a:r>
                      <a:endParaRPr lang="en-ZA" sz="1600" b="1"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ZA" sz="1600" b="1" i="0" u="none" strike="noStrike" dirty="0" smtClean="0">
                          <a:solidFill>
                            <a:srgbClr val="000000"/>
                          </a:solidFill>
                          <a:effectLst/>
                          <a:latin typeface="+mn-lt"/>
                        </a:rPr>
                        <a:t>44</a:t>
                      </a:r>
                      <a:endParaRPr lang="en-ZA" sz="1600" b="1"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ZA" sz="1600" b="1" i="0" u="none" strike="noStrike" dirty="0" smtClean="0">
                          <a:solidFill>
                            <a:srgbClr val="000000"/>
                          </a:solidFill>
                          <a:effectLst/>
                          <a:latin typeface="+mn-lt"/>
                        </a:rPr>
                        <a:t>14</a:t>
                      </a:r>
                      <a:endParaRPr lang="en-ZA" sz="1600" b="1"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ZA" sz="1600" b="1" i="0" u="none" strike="noStrike" dirty="0" smtClean="0">
                          <a:solidFill>
                            <a:srgbClr val="000000"/>
                          </a:solidFill>
                          <a:effectLst/>
                          <a:latin typeface="+mn-lt"/>
                        </a:rPr>
                        <a:t>58</a:t>
                      </a:r>
                      <a:endParaRPr lang="en-ZA" sz="1600" b="1"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600" b="1" i="0" u="none" strike="noStrike" dirty="0" smtClean="0">
                          <a:solidFill>
                            <a:srgbClr val="000000"/>
                          </a:solidFill>
                          <a:effectLst/>
                          <a:latin typeface="+mn-lt"/>
                        </a:rPr>
                        <a:t>1259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ZA" sz="1600" b="1" i="0" u="none" strike="noStrike" dirty="0" smtClean="0">
                          <a:solidFill>
                            <a:srgbClr val="000000"/>
                          </a:solidFill>
                          <a:effectLst/>
                          <a:latin typeface="+mn-lt"/>
                        </a:rPr>
                        <a:t>13</a:t>
                      </a:r>
                      <a:endParaRPr lang="en-ZA" sz="1600" b="1"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xmlns="" val="10001"/>
                  </a:ext>
                </a:extLst>
              </a:tr>
              <a:tr h="324176">
                <a:tc>
                  <a:txBody>
                    <a:bodyPr/>
                    <a:lstStyle/>
                    <a:p>
                      <a:pPr algn="ctr"/>
                      <a:r>
                        <a:rPr lang="en-ZA" sz="1600" b="1" dirty="0" smtClean="0">
                          <a:latin typeface="+mn-lt"/>
                        </a:rPr>
                        <a:t>EER</a:t>
                      </a:r>
                      <a:r>
                        <a:rPr lang="en-ZA" sz="1600" b="1" baseline="0" dirty="0" smtClean="0">
                          <a:latin typeface="+mn-lt"/>
                        </a:rPr>
                        <a:t> % </a:t>
                      </a:r>
                      <a:endParaRPr lang="en-US" sz="16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fontAlgn="b"/>
                      <a:r>
                        <a:rPr lang="en-ZA" sz="1600" b="1" i="0" u="none" strike="noStrike" dirty="0" smtClean="0">
                          <a:solidFill>
                            <a:srgbClr val="000000"/>
                          </a:solidFill>
                          <a:effectLst/>
                          <a:latin typeface="+mn-lt"/>
                        </a:rPr>
                        <a:t>91%</a:t>
                      </a:r>
                      <a:endParaRPr lang="en-ZA" sz="16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b"/>
                      <a:endParaRPr lang="en-ZA" sz="900" b="1" i="0" u="none" strike="noStrike" dirty="0">
                        <a:solidFill>
                          <a:srgbClr val="000000"/>
                        </a:solidFill>
                        <a:effectLst/>
                        <a:latin typeface="Calibri"/>
                      </a:endParaRPr>
                    </a:p>
                  </a:txBody>
                  <a:tcPr marL="9525" marR="9525" marT="9525" marB="0" anchor="b">
                    <a:solidFill>
                      <a:schemeClr val="accent6">
                        <a:lumMod val="60000"/>
                        <a:lumOff val="40000"/>
                      </a:schemeClr>
                    </a:solidFill>
                  </a:tcPr>
                </a:tc>
                <a:tc hMerge="1">
                  <a:txBody>
                    <a:bodyPr/>
                    <a:lstStyle/>
                    <a:p>
                      <a:pPr algn="ctr" fontAlgn="b"/>
                      <a:endParaRPr lang="en-ZA" sz="900" b="1" i="0" u="none" strike="noStrike" dirty="0">
                        <a:solidFill>
                          <a:srgbClr val="000000"/>
                        </a:solidFill>
                        <a:effectLst/>
                        <a:latin typeface="Calibri"/>
                      </a:endParaRPr>
                    </a:p>
                  </a:txBody>
                  <a:tcPr marL="9525" marR="9525" marT="9525" marB="0" anchor="b">
                    <a:solidFill>
                      <a:schemeClr val="accent6">
                        <a:lumMod val="60000"/>
                        <a:lumOff val="40000"/>
                      </a:schemeClr>
                    </a:solidFill>
                  </a:tcPr>
                </a:tc>
                <a:tc gridSpan="3">
                  <a:txBody>
                    <a:bodyPr/>
                    <a:lstStyle/>
                    <a:p>
                      <a:pPr algn="ctr" fontAlgn="b"/>
                      <a:r>
                        <a:rPr lang="en-ZA" sz="1600" b="1" i="0" u="none" strike="noStrike" dirty="0" smtClean="0">
                          <a:solidFill>
                            <a:srgbClr val="000000"/>
                          </a:solidFill>
                          <a:effectLst/>
                          <a:latin typeface="+mn-lt"/>
                        </a:rPr>
                        <a:t>3%</a:t>
                      </a:r>
                      <a:endParaRPr lang="en-ZA" sz="16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b"/>
                      <a:endParaRPr lang="en-ZA" sz="900" b="1" i="0" u="none" strike="noStrike" dirty="0">
                        <a:solidFill>
                          <a:srgbClr val="000000"/>
                        </a:solidFill>
                        <a:effectLst/>
                        <a:latin typeface="Calibri"/>
                      </a:endParaRPr>
                    </a:p>
                  </a:txBody>
                  <a:tcPr marL="9525" marR="9525" marT="9525" marB="0" anchor="b">
                    <a:solidFill>
                      <a:schemeClr val="accent6">
                        <a:lumMod val="60000"/>
                        <a:lumOff val="40000"/>
                      </a:schemeClr>
                    </a:solidFill>
                  </a:tcPr>
                </a:tc>
                <a:tc hMerge="1">
                  <a:txBody>
                    <a:bodyPr/>
                    <a:lstStyle/>
                    <a:p>
                      <a:pPr algn="ctr" fontAlgn="b"/>
                      <a:endParaRPr lang="en-ZA" sz="900" b="1" i="0" u="none" strike="noStrike" dirty="0">
                        <a:solidFill>
                          <a:srgbClr val="000000"/>
                        </a:solidFill>
                        <a:effectLst/>
                        <a:latin typeface="Calibri"/>
                      </a:endParaRPr>
                    </a:p>
                  </a:txBody>
                  <a:tcPr marL="9525" marR="9525" marT="9525" marB="0" anchor="b">
                    <a:solidFill>
                      <a:schemeClr val="accent6">
                        <a:lumMod val="60000"/>
                        <a:lumOff val="40000"/>
                      </a:schemeClr>
                    </a:solidFill>
                  </a:tcPr>
                </a:tc>
                <a:tc gridSpan="3">
                  <a:txBody>
                    <a:bodyPr/>
                    <a:lstStyle/>
                    <a:p>
                      <a:pPr algn="ctr" fontAlgn="b"/>
                      <a:r>
                        <a:rPr lang="en-ZA" sz="1600" b="1" i="0" u="none" strike="noStrike" dirty="0" smtClean="0">
                          <a:solidFill>
                            <a:srgbClr val="000000"/>
                          </a:solidFill>
                          <a:effectLst/>
                          <a:latin typeface="+mn-lt"/>
                        </a:rPr>
                        <a:t>1%</a:t>
                      </a:r>
                      <a:endParaRPr lang="en-ZA" sz="16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b"/>
                      <a:endParaRPr lang="en-ZA" sz="900" b="1" i="0" u="none" strike="noStrike" dirty="0">
                        <a:solidFill>
                          <a:srgbClr val="000000"/>
                        </a:solidFill>
                        <a:effectLst/>
                        <a:latin typeface="Calibri"/>
                      </a:endParaRPr>
                    </a:p>
                  </a:txBody>
                  <a:tcPr marL="9525" marR="9525" marT="9525" marB="0" anchor="b">
                    <a:solidFill>
                      <a:schemeClr val="accent6">
                        <a:lumMod val="60000"/>
                        <a:lumOff val="40000"/>
                      </a:schemeClr>
                    </a:solidFill>
                  </a:tcPr>
                </a:tc>
                <a:tc hMerge="1">
                  <a:txBody>
                    <a:bodyPr/>
                    <a:lstStyle/>
                    <a:p>
                      <a:pPr algn="ctr" fontAlgn="b"/>
                      <a:endParaRPr lang="en-ZA" sz="900" b="1" i="0" u="none" strike="noStrike" dirty="0">
                        <a:solidFill>
                          <a:srgbClr val="000000"/>
                        </a:solidFill>
                        <a:effectLst/>
                        <a:latin typeface="Calibri"/>
                      </a:endParaRPr>
                    </a:p>
                  </a:txBody>
                  <a:tcPr marL="9525" marR="9525" marT="9525" marB="0" anchor="b">
                    <a:solidFill>
                      <a:schemeClr val="accent6">
                        <a:lumMod val="60000"/>
                        <a:lumOff val="40000"/>
                      </a:schemeClr>
                    </a:solidFill>
                  </a:tcPr>
                </a:tc>
                <a:tc gridSpan="3">
                  <a:txBody>
                    <a:bodyPr/>
                    <a:lstStyle/>
                    <a:p>
                      <a:pPr algn="ctr" fontAlgn="b"/>
                      <a:r>
                        <a:rPr lang="en-ZA" sz="1600" b="1" i="0" u="none" strike="noStrike" dirty="0" smtClean="0">
                          <a:solidFill>
                            <a:srgbClr val="000000"/>
                          </a:solidFill>
                          <a:effectLst/>
                          <a:latin typeface="+mn-lt"/>
                        </a:rPr>
                        <a:t>5%</a:t>
                      </a:r>
                      <a:endParaRPr lang="en-ZA" sz="16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b"/>
                      <a:endParaRPr lang="en-ZA" sz="900" b="1" i="0" u="none" strike="noStrike" dirty="0">
                        <a:solidFill>
                          <a:srgbClr val="000000"/>
                        </a:solidFill>
                        <a:effectLst/>
                        <a:latin typeface="Calibri"/>
                      </a:endParaRPr>
                    </a:p>
                  </a:txBody>
                  <a:tcPr marL="9525" marR="9525" marT="9525" marB="0" anchor="b">
                    <a:solidFill>
                      <a:schemeClr val="accent6">
                        <a:lumMod val="60000"/>
                        <a:lumOff val="40000"/>
                      </a:schemeClr>
                    </a:solidFill>
                  </a:tcPr>
                </a:tc>
                <a:tc hMerge="1">
                  <a:txBody>
                    <a:bodyPr/>
                    <a:lstStyle/>
                    <a:p>
                      <a:pPr algn="ctr" fontAlgn="b"/>
                      <a:endParaRPr lang="en-ZA" sz="900" b="1" i="0" u="none" strike="noStrike" dirty="0">
                        <a:solidFill>
                          <a:srgbClr val="000000"/>
                        </a:solidFill>
                        <a:effectLst/>
                        <a:latin typeface="Calibri"/>
                      </a:endParaRPr>
                    </a:p>
                  </a:txBody>
                  <a:tcPr marL="9525" marR="9525" marT="9525" marB="0" anchor="b">
                    <a:solidFill>
                      <a:schemeClr val="accent6">
                        <a:lumMod val="60000"/>
                        <a:lumOff val="40000"/>
                      </a:schemeClr>
                    </a:solidFill>
                  </a:tcPr>
                </a:tc>
                <a:tc>
                  <a:txBody>
                    <a:bodyPr/>
                    <a:lstStyle/>
                    <a:p>
                      <a:pPr algn="ctr" fontAlgn="b"/>
                      <a:r>
                        <a:rPr lang="en-ZA" sz="1600" b="1" i="0" u="none" strike="noStrike" dirty="0" smtClean="0">
                          <a:solidFill>
                            <a:srgbClr val="000000"/>
                          </a:solidFill>
                          <a:effectLst/>
                          <a:latin typeface="+mn-lt"/>
                        </a:rPr>
                        <a:t>100%</a:t>
                      </a:r>
                      <a:endParaRPr lang="en-ZA" sz="1600" b="1"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600" b="1" i="0" u="none" strike="noStrike" dirty="0" smtClean="0">
                          <a:solidFill>
                            <a:srgbClr val="000000"/>
                          </a:solidFill>
                          <a:effectLst/>
                          <a:latin typeface="+mn-lt"/>
                        </a:rPr>
                        <a:t>1%</a:t>
                      </a:r>
                      <a:endParaRPr lang="en-ZA" sz="1600" b="1"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bl>
          </a:graphicData>
        </a:graphic>
      </p:graphicFrame>
      <p:sp>
        <p:nvSpPr>
          <p:cNvPr id="5" name="Title 1"/>
          <p:cNvSpPr txBox="1">
            <a:spLocks/>
          </p:cNvSpPr>
          <p:nvPr/>
        </p:nvSpPr>
        <p:spPr>
          <a:xfrm>
            <a:off x="1409700" y="3282775"/>
            <a:ext cx="6019800" cy="641525"/>
          </a:xfrm>
          <a:prstGeom prst="rect">
            <a:avLst/>
          </a:prstGeom>
          <a:solidFill>
            <a:srgbClr val="92D050"/>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b="1" dirty="0" smtClean="0">
                <a:solidFill>
                  <a:prstClr val="black"/>
                </a:solidFill>
                <a:latin typeface="Arial" pitchFamily="34" charset="0"/>
                <a:cs typeface="Arial" pitchFamily="34" charset="0"/>
              </a:rPr>
              <a:t>AGE ANALYSIS</a:t>
            </a:r>
            <a:endParaRPr lang="en-US" sz="2000" b="1" dirty="0">
              <a:solidFill>
                <a:prstClr val="black"/>
              </a:solidFill>
              <a:latin typeface="Arial" pitchFamily="34" charset="0"/>
              <a:cs typeface="Arial" pitchFamily="34" charset="0"/>
            </a:endParaRPr>
          </a:p>
        </p:txBody>
      </p:sp>
      <p:graphicFrame>
        <p:nvGraphicFramePr>
          <p:cNvPr id="6" name="Content Placeholder 3"/>
          <p:cNvGraphicFramePr>
            <a:graphicFrameLocks/>
          </p:cNvGraphicFramePr>
          <p:nvPr>
            <p:extLst>
              <p:ext uri="{D42A27DB-BD31-4B8C-83A1-F6EECF244321}">
                <p14:modId xmlns:p14="http://schemas.microsoft.com/office/powerpoint/2010/main" xmlns="" val="2659924911"/>
              </p:ext>
            </p:extLst>
          </p:nvPr>
        </p:nvGraphicFramePr>
        <p:xfrm>
          <a:off x="183775" y="4160521"/>
          <a:ext cx="8624045" cy="1005840"/>
        </p:xfrm>
        <a:graphic>
          <a:graphicData uri="http://schemas.openxmlformats.org/drawingml/2006/table">
            <a:tbl>
              <a:tblPr firstRow="1" bandRow="1">
                <a:tableStyleId>{5C22544A-7EE6-4342-B048-85BDC9FD1C3A}</a:tableStyleId>
              </a:tblPr>
              <a:tblGrid>
                <a:gridCol w="1240835">
                  <a:extLst>
                    <a:ext uri="{9D8B030D-6E8A-4147-A177-3AD203B41FA5}">
                      <a16:colId xmlns:a16="http://schemas.microsoft.com/office/drawing/2014/main" xmlns="" val="20000"/>
                    </a:ext>
                  </a:extLst>
                </a:gridCol>
                <a:gridCol w="1118644">
                  <a:extLst>
                    <a:ext uri="{9D8B030D-6E8A-4147-A177-3AD203B41FA5}">
                      <a16:colId xmlns:a16="http://schemas.microsoft.com/office/drawing/2014/main" xmlns="" val="20001"/>
                    </a:ext>
                  </a:extLst>
                </a:gridCol>
                <a:gridCol w="948272">
                  <a:extLst>
                    <a:ext uri="{9D8B030D-6E8A-4147-A177-3AD203B41FA5}">
                      <a16:colId xmlns:a16="http://schemas.microsoft.com/office/drawing/2014/main" xmlns="" val="20002"/>
                    </a:ext>
                  </a:extLst>
                </a:gridCol>
                <a:gridCol w="1075206">
                  <a:extLst>
                    <a:ext uri="{9D8B030D-6E8A-4147-A177-3AD203B41FA5}">
                      <a16:colId xmlns:a16="http://schemas.microsoft.com/office/drawing/2014/main" xmlns="" val="20003"/>
                    </a:ext>
                  </a:extLst>
                </a:gridCol>
                <a:gridCol w="1358940">
                  <a:extLst>
                    <a:ext uri="{9D8B030D-6E8A-4147-A177-3AD203B41FA5}">
                      <a16:colId xmlns:a16="http://schemas.microsoft.com/office/drawing/2014/main" xmlns="" val="20004"/>
                    </a:ext>
                  </a:extLst>
                </a:gridCol>
                <a:gridCol w="1441074">
                  <a:extLst>
                    <a:ext uri="{9D8B030D-6E8A-4147-A177-3AD203B41FA5}">
                      <a16:colId xmlns:a16="http://schemas.microsoft.com/office/drawing/2014/main" xmlns="" val="20005"/>
                    </a:ext>
                  </a:extLst>
                </a:gridCol>
                <a:gridCol w="1441074">
                  <a:extLst>
                    <a:ext uri="{9D8B030D-6E8A-4147-A177-3AD203B41FA5}">
                      <a16:colId xmlns:a16="http://schemas.microsoft.com/office/drawing/2014/main" xmlns="" val="20006"/>
                    </a:ext>
                  </a:extLst>
                </a:gridCol>
              </a:tblGrid>
              <a:tr h="624078">
                <a:tc>
                  <a:txBody>
                    <a:bodyPr/>
                    <a:lstStyle/>
                    <a:p>
                      <a:r>
                        <a:rPr lang="en-ZA" dirty="0" smtClean="0">
                          <a:solidFill>
                            <a:schemeClr val="tx1"/>
                          </a:solidFill>
                        </a:rPr>
                        <a:t>PROVINCE</a:t>
                      </a:r>
                      <a:endParaRPr lang="en-US" dirty="0">
                        <a:solidFill>
                          <a:schemeClr val="tx1"/>
                        </a:solidFill>
                      </a:endParaRPr>
                    </a:p>
                  </a:txBody>
                  <a:tcPr>
                    <a:solidFill>
                      <a:srgbClr val="92D050"/>
                    </a:solidFill>
                  </a:tcPr>
                </a:tc>
                <a:tc>
                  <a:txBody>
                    <a:bodyPr/>
                    <a:lstStyle/>
                    <a:p>
                      <a:r>
                        <a:rPr lang="en-ZA" dirty="0" smtClean="0">
                          <a:solidFill>
                            <a:schemeClr val="tx1"/>
                          </a:solidFill>
                        </a:rPr>
                        <a:t>55 and</a:t>
                      </a:r>
                      <a:r>
                        <a:rPr lang="en-ZA" baseline="0" dirty="0" smtClean="0">
                          <a:solidFill>
                            <a:schemeClr val="tx1"/>
                          </a:solidFill>
                        </a:rPr>
                        <a:t> above</a:t>
                      </a:r>
                      <a:endParaRPr lang="en-US" dirty="0">
                        <a:solidFill>
                          <a:schemeClr val="tx1"/>
                        </a:solidFill>
                      </a:endParaRPr>
                    </a:p>
                  </a:txBody>
                  <a:tcPr>
                    <a:solidFill>
                      <a:srgbClr val="92D05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50 – 54</a:t>
                      </a:r>
                    </a:p>
                    <a:p>
                      <a:pPr algn="ctr"/>
                      <a:endParaRPr lang="en-US" dirty="0">
                        <a:solidFill>
                          <a:schemeClr val="tx1"/>
                        </a:solidFill>
                      </a:endParaRPr>
                    </a:p>
                  </a:txBody>
                  <a:tcPr>
                    <a:solidFill>
                      <a:srgbClr val="92D05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40 – 49</a:t>
                      </a:r>
                    </a:p>
                    <a:p>
                      <a:pPr algn="ctr"/>
                      <a:endParaRPr lang="en-US" dirty="0">
                        <a:solidFill>
                          <a:schemeClr val="tx1"/>
                        </a:solidFill>
                      </a:endParaRPr>
                    </a:p>
                  </a:txBody>
                  <a:tcPr>
                    <a:solidFill>
                      <a:srgbClr val="92D05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30 – 39</a:t>
                      </a:r>
                    </a:p>
                    <a:p>
                      <a:pPr algn="ctr"/>
                      <a:endParaRPr lang="en-US" dirty="0">
                        <a:solidFill>
                          <a:schemeClr val="tx1"/>
                        </a:solidFill>
                      </a:endParaRPr>
                    </a:p>
                  </a:txBody>
                  <a:tcPr>
                    <a:solidFill>
                      <a:srgbClr val="92D05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18 - 29</a:t>
                      </a:r>
                    </a:p>
                    <a:p>
                      <a:pPr algn="ctr"/>
                      <a:endParaRPr lang="en-US" dirty="0">
                        <a:solidFill>
                          <a:schemeClr val="tx1"/>
                        </a:solidFill>
                      </a:endParaRPr>
                    </a:p>
                  </a:txBody>
                  <a:tcPr>
                    <a:solidFill>
                      <a:srgbClr val="92D050"/>
                    </a:solidFill>
                  </a:tcPr>
                </a:tc>
                <a:tc>
                  <a:txBody>
                    <a:bodyPr/>
                    <a:lstStyle/>
                    <a:p>
                      <a:pPr algn="ctr"/>
                      <a:r>
                        <a:rPr lang="en-ZA" dirty="0" smtClean="0">
                          <a:solidFill>
                            <a:schemeClr val="tx1"/>
                          </a:solidFill>
                        </a:rPr>
                        <a:t>TOTALS</a:t>
                      </a:r>
                      <a:endParaRPr lang="en-US" dirty="0">
                        <a:solidFill>
                          <a:schemeClr val="tx1"/>
                        </a:solidFill>
                      </a:endParaRPr>
                    </a:p>
                  </a:txBody>
                  <a:tcPr>
                    <a:solidFill>
                      <a:srgbClr val="92D050"/>
                    </a:solidFill>
                  </a:tcPr>
                </a:tc>
                <a:extLst>
                  <a:ext uri="{0D108BD9-81ED-4DB2-BD59-A6C34878D82A}">
                    <a16:rowId xmlns:a16="http://schemas.microsoft.com/office/drawing/2014/main" xmlns="" val="10000"/>
                  </a:ext>
                </a:extLst>
              </a:tr>
              <a:tr h="356616">
                <a:tc>
                  <a:txBody>
                    <a:bodyPr/>
                    <a:lstStyle/>
                    <a:p>
                      <a:r>
                        <a:rPr lang="en-ZA" sz="1400" b="1" dirty="0" smtClean="0"/>
                        <a:t>GP</a:t>
                      </a:r>
                      <a:endParaRPr lang="en-US" sz="1400" b="1" dirty="0"/>
                    </a:p>
                  </a:txBody>
                  <a:tcPr>
                    <a:noFill/>
                  </a:tcPr>
                </a:tc>
                <a:tc>
                  <a:txBody>
                    <a:bodyPr/>
                    <a:lstStyle/>
                    <a:p>
                      <a:pPr algn="ctr"/>
                      <a:r>
                        <a:rPr lang="en-ZA" sz="1400" b="1" dirty="0" smtClean="0"/>
                        <a:t>157</a:t>
                      </a:r>
                      <a:endParaRPr lang="en-US" sz="1400" b="1" dirty="0"/>
                    </a:p>
                  </a:txBody>
                  <a:tcPr>
                    <a:noFill/>
                  </a:tcPr>
                </a:tc>
                <a:tc>
                  <a:txBody>
                    <a:bodyPr/>
                    <a:lstStyle/>
                    <a:p>
                      <a:pPr algn="ctr"/>
                      <a:r>
                        <a:rPr lang="en-ZA" sz="1400" b="1" dirty="0" smtClean="0"/>
                        <a:t>106</a:t>
                      </a:r>
                      <a:endParaRPr lang="en-US" sz="1400" b="1" dirty="0"/>
                    </a:p>
                  </a:txBody>
                  <a:tcPr>
                    <a:noFill/>
                  </a:tcPr>
                </a:tc>
                <a:tc>
                  <a:txBody>
                    <a:bodyPr/>
                    <a:lstStyle/>
                    <a:p>
                      <a:pPr algn="ctr"/>
                      <a:r>
                        <a:rPr lang="en-ZA" sz="1400" b="1" dirty="0" smtClean="0"/>
                        <a:t>479</a:t>
                      </a:r>
                      <a:endParaRPr lang="en-US" sz="1400" b="1" dirty="0"/>
                    </a:p>
                  </a:txBody>
                  <a:tcPr>
                    <a:noFill/>
                  </a:tcPr>
                </a:tc>
                <a:tc>
                  <a:txBody>
                    <a:bodyPr/>
                    <a:lstStyle/>
                    <a:p>
                      <a:pPr algn="ctr"/>
                      <a:r>
                        <a:rPr lang="en-ZA" sz="1400" b="1" dirty="0" smtClean="0"/>
                        <a:t>451</a:t>
                      </a:r>
                      <a:endParaRPr lang="en-US" sz="1400" b="1" dirty="0"/>
                    </a:p>
                  </a:txBody>
                  <a:tcPr>
                    <a:noFill/>
                  </a:tcPr>
                </a:tc>
                <a:tc>
                  <a:txBody>
                    <a:bodyPr/>
                    <a:lstStyle/>
                    <a:p>
                      <a:pPr algn="ctr"/>
                      <a:r>
                        <a:rPr lang="en-ZA" sz="1400" b="1" dirty="0" smtClean="0"/>
                        <a:t>64</a:t>
                      </a:r>
                      <a:endParaRPr lang="en-US" sz="1400" b="1" dirty="0"/>
                    </a:p>
                  </a:txBody>
                  <a:tcPr>
                    <a:noFill/>
                  </a:tcPr>
                </a:tc>
                <a:tc>
                  <a:txBody>
                    <a:bodyPr/>
                    <a:lstStyle/>
                    <a:p>
                      <a:pPr algn="ctr"/>
                      <a:r>
                        <a:rPr lang="en-ZA" b="1" dirty="0" smtClean="0"/>
                        <a:t>1257</a:t>
                      </a:r>
                      <a:endParaRPr lang="en-US" b="1" dirty="0"/>
                    </a:p>
                  </a:txBody>
                  <a:tcPr>
                    <a:no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2391728001"/>
      </p:ext>
    </p:extLst>
  </p:cSld>
  <p:clrMapOvr>
    <a:masterClrMapping/>
  </p:clrMapOvr>
  <p:transition spd="slow">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0237"/>
          </a:xfrm>
          <a:solidFill>
            <a:srgbClr val="92D050"/>
          </a:solidFill>
          <a:ln>
            <a:solidFill>
              <a:schemeClr val="accent1"/>
            </a:solidFill>
          </a:ln>
        </p:spPr>
        <p:txBody>
          <a:bodyPr>
            <a:normAutofit fontScale="90000"/>
          </a:bodyPr>
          <a:lstStyle/>
          <a:p>
            <a:r>
              <a:rPr lang="en-US" dirty="0" smtClean="0"/>
              <a:t>Attrition Rate </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515241371"/>
              </p:ext>
            </p:extLst>
          </p:nvPr>
        </p:nvGraphicFramePr>
        <p:xfrm>
          <a:off x="104774" y="1455738"/>
          <a:ext cx="8934450" cy="365760"/>
        </p:xfrm>
        <a:graphic>
          <a:graphicData uri="http://schemas.openxmlformats.org/drawingml/2006/table">
            <a:tbl>
              <a:tblPr firstRow="1" bandRow="1">
                <a:tableStyleId>{5C22544A-7EE6-4342-B048-85BDC9FD1C3A}</a:tableStyleId>
              </a:tblPr>
              <a:tblGrid>
                <a:gridCol w="2978150">
                  <a:extLst>
                    <a:ext uri="{9D8B030D-6E8A-4147-A177-3AD203B41FA5}">
                      <a16:colId xmlns:a16="http://schemas.microsoft.com/office/drawing/2014/main" xmlns="" val="20000"/>
                    </a:ext>
                  </a:extLst>
                </a:gridCol>
                <a:gridCol w="2827053">
                  <a:extLst>
                    <a:ext uri="{9D8B030D-6E8A-4147-A177-3AD203B41FA5}">
                      <a16:colId xmlns:a16="http://schemas.microsoft.com/office/drawing/2014/main" xmlns="" val="20002"/>
                    </a:ext>
                  </a:extLst>
                </a:gridCol>
                <a:gridCol w="3129247">
                  <a:extLst>
                    <a:ext uri="{9D8B030D-6E8A-4147-A177-3AD203B41FA5}">
                      <a16:colId xmlns:a16="http://schemas.microsoft.com/office/drawing/2014/main" xmlns="" val="20001"/>
                    </a:ext>
                  </a:extLst>
                </a:gridCol>
              </a:tblGrid>
              <a:tr h="358936">
                <a:tc>
                  <a:txBody>
                    <a:bodyPr/>
                    <a:lstStyle/>
                    <a:p>
                      <a:endParaRPr lang="en-US" b="1" dirty="0"/>
                    </a:p>
                  </a:txBody>
                  <a:tcPr>
                    <a:solidFill>
                      <a:schemeClr val="bg2">
                        <a:lumMod val="20000"/>
                        <a:lumOff val="80000"/>
                      </a:schemeClr>
                    </a:solidFill>
                  </a:tcPr>
                </a:tc>
                <a:tc>
                  <a:txBody>
                    <a:bodyPr/>
                    <a:lstStyle/>
                    <a:p>
                      <a:pPr algn="ctr"/>
                      <a:endParaRPr lang="en-US" b="1" dirty="0"/>
                    </a:p>
                  </a:txBody>
                  <a:tcPr>
                    <a:solidFill>
                      <a:schemeClr val="bg2">
                        <a:lumMod val="20000"/>
                        <a:lumOff val="80000"/>
                      </a:schemeClr>
                    </a:solidFill>
                  </a:tcPr>
                </a:tc>
                <a:tc>
                  <a:txBody>
                    <a:bodyPr/>
                    <a:lstStyle/>
                    <a:p>
                      <a:pPr algn="ctr"/>
                      <a:endParaRPr lang="en-US" b="1" dirty="0"/>
                    </a:p>
                  </a:txBody>
                  <a:tcPr>
                    <a:solidFill>
                      <a:schemeClr val="bg2">
                        <a:lumMod val="20000"/>
                        <a:lumOff val="80000"/>
                      </a:schemeClr>
                    </a:solidFill>
                  </a:tcPr>
                </a:tc>
                <a:extLst>
                  <a:ext uri="{0D108BD9-81ED-4DB2-BD59-A6C34878D82A}">
                    <a16:rowId xmlns:a16="http://schemas.microsoft.com/office/drawing/2014/main" xmlns="" val="100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xmlns="" val="571281558"/>
              </p:ext>
            </p:extLst>
          </p:nvPr>
        </p:nvGraphicFramePr>
        <p:xfrm>
          <a:off x="724034" y="1066800"/>
          <a:ext cx="7695930" cy="4858861"/>
        </p:xfrm>
        <a:graphic>
          <a:graphicData uri="http://schemas.openxmlformats.org/drawingml/2006/table">
            <a:tbl>
              <a:tblPr firstRow="1" bandRow="1">
                <a:tableStyleId>{F5AB1C69-6EDB-4FF4-983F-18BD219EF322}</a:tableStyleId>
              </a:tblPr>
              <a:tblGrid>
                <a:gridCol w="1447755">
                  <a:extLst>
                    <a:ext uri="{9D8B030D-6E8A-4147-A177-3AD203B41FA5}">
                      <a16:colId xmlns:a16="http://schemas.microsoft.com/office/drawing/2014/main" xmlns="" val="20000"/>
                    </a:ext>
                  </a:extLst>
                </a:gridCol>
                <a:gridCol w="1541194">
                  <a:extLst>
                    <a:ext uri="{9D8B030D-6E8A-4147-A177-3AD203B41FA5}">
                      <a16:colId xmlns:a16="http://schemas.microsoft.com/office/drawing/2014/main" xmlns="" val="20001"/>
                    </a:ext>
                  </a:extLst>
                </a:gridCol>
                <a:gridCol w="1811471">
                  <a:extLst>
                    <a:ext uri="{9D8B030D-6E8A-4147-A177-3AD203B41FA5}">
                      <a16:colId xmlns:a16="http://schemas.microsoft.com/office/drawing/2014/main" xmlns="" val="20003"/>
                    </a:ext>
                  </a:extLst>
                </a:gridCol>
                <a:gridCol w="1447755">
                  <a:extLst>
                    <a:ext uri="{9D8B030D-6E8A-4147-A177-3AD203B41FA5}">
                      <a16:colId xmlns:a16="http://schemas.microsoft.com/office/drawing/2014/main" xmlns="" val="20004"/>
                    </a:ext>
                  </a:extLst>
                </a:gridCol>
                <a:gridCol w="1447755">
                  <a:extLst>
                    <a:ext uri="{9D8B030D-6E8A-4147-A177-3AD203B41FA5}">
                      <a16:colId xmlns:a16="http://schemas.microsoft.com/office/drawing/2014/main" xmlns="" val="20005"/>
                    </a:ext>
                  </a:extLst>
                </a:gridCol>
              </a:tblGrid>
              <a:tr h="328454">
                <a:tc>
                  <a:txBody>
                    <a:bodyPr/>
                    <a:lstStyle/>
                    <a:p>
                      <a:pPr algn="ctr" fontAlgn="ctr"/>
                      <a:r>
                        <a:rPr lang="en-US" sz="1800" u="none" strike="noStrike" dirty="0">
                          <a:effectLst/>
                        </a:rPr>
                        <a:t>No</a:t>
                      </a:r>
                      <a:endParaRPr lang="en-US" sz="1800" b="0" i="0" u="none" strike="noStrike" dirty="0">
                        <a:solidFill>
                          <a:srgbClr val="000000"/>
                        </a:solidFill>
                        <a:effectLst/>
                        <a:latin typeface="Calibri"/>
                      </a:endParaRPr>
                    </a:p>
                  </a:txBody>
                  <a:tcPr marL="9525" marR="9525" marT="9525" marB="0" anchor="ctr"/>
                </a:tc>
                <a:tc>
                  <a:txBody>
                    <a:bodyPr/>
                    <a:lstStyle/>
                    <a:p>
                      <a:pPr algn="ctr" fontAlgn="ctr"/>
                      <a:r>
                        <a:rPr lang="en-US" sz="1800" u="none" strike="noStrike" dirty="0" smtClean="0">
                          <a:effectLst/>
                        </a:rPr>
                        <a:t>2018/19 TOTAL</a:t>
                      </a:r>
                      <a:endParaRPr lang="en-US" sz="1800" b="0" i="0" u="none" strike="noStrike" dirty="0">
                        <a:solidFill>
                          <a:srgbClr val="000000"/>
                        </a:solidFill>
                        <a:effectLst/>
                        <a:latin typeface="Calibri"/>
                      </a:endParaRPr>
                    </a:p>
                  </a:txBody>
                  <a:tcPr marL="9525" marR="9525" marT="9525" marB="0" anchor="ctr"/>
                </a:tc>
                <a:tc>
                  <a:txBody>
                    <a:bodyPr/>
                    <a:lstStyle/>
                    <a:p>
                      <a:pPr algn="ctr" fontAlgn="ctr"/>
                      <a:r>
                        <a:rPr lang="en-US" sz="1800" u="none" strike="noStrike" dirty="0">
                          <a:effectLst/>
                        </a:rPr>
                        <a:t>Quarter </a:t>
                      </a:r>
                      <a:r>
                        <a:rPr lang="en-US" sz="1800" u="none" strike="noStrike" dirty="0" smtClean="0">
                          <a:effectLst/>
                        </a:rPr>
                        <a:t>1 2019/2020</a:t>
                      </a:r>
                      <a:endParaRPr lang="en-US" sz="1800" b="0" i="0" u="none" strike="noStrike" dirty="0">
                        <a:solidFill>
                          <a:srgbClr val="000000"/>
                        </a:solidFill>
                        <a:effectLst/>
                        <a:latin typeface="Calibri"/>
                      </a:endParaRPr>
                    </a:p>
                  </a:txBody>
                  <a:tcPr marL="9525" marR="9525" marT="9525" marB="0" anchor="ctr"/>
                </a:tc>
                <a:tc>
                  <a:txBody>
                    <a:bodyPr/>
                    <a:lstStyle/>
                    <a:p>
                      <a:pPr algn="ctr" fontAlgn="ctr"/>
                      <a:r>
                        <a:rPr lang="en-US" sz="1800" u="none" strike="noStrike" dirty="0">
                          <a:effectLst/>
                        </a:rPr>
                        <a:t>Quarter </a:t>
                      </a:r>
                      <a:r>
                        <a:rPr lang="en-US" sz="1800" u="none" strike="noStrike" dirty="0" smtClean="0">
                          <a:effectLst/>
                        </a:rPr>
                        <a:t>2 2019/2020</a:t>
                      </a:r>
                      <a:endParaRPr lang="en-US" sz="1800" b="0" i="0" u="none" strike="noStrike" dirty="0">
                        <a:solidFill>
                          <a:srgbClr val="000000"/>
                        </a:solidFill>
                        <a:effectLst/>
                        <a:latin typeface="Calibri"/>
                      </a:endParaRPr>
                    </a:p>
                  </a:txBody>
                  <a:tcPr marL="9525" marR="9525" marT="9525" marB="0" anchor="ctr"/>
                </a:tc>
                <a:tc>
                  <a:txBody>
                    <a:bodyPr/>
                    <a:lstStyle/>
                    <a:p>
                      <a:pPr algn="ctr" fontAlgn="ctr"/>
                      <a:r>
                        <a:rPr lang="en-US" sz="1800" u="none" strike="noStrike" dirty="0" smtClean="0">
                          <a:effectLst/>
                        </a:rPr>
                        <a:t>Totals</a:t>
                      </a:r>
                      <a:endParaRPr lang="en-US" sz="18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xmlns="" val="10000"/>
                  </a:ext>
                </a:extLst>
              </a:tr>
              <a:tr h="318190">
                <a:tc>
                  <a:txBody>
                    <a:bodyPr/>
                    <a:lstStyle/>
                    <a:p>
                      <a:pPr algn="ctr" fontAlgn="ctr"/>
                      <a:r>
                        <a:rPr lang="en-US" sz="1400" u="none" strike="noStrike" dirty="0">
                          <a:effectLst/>
                        </a:rPr>
                        <a:t>SL 3</a:t>
                      </a:r>
                      <a:endParaRPr lang="en-US" sz="1400" b="1" i="0" u="none" strike="noStrike" dirty="0">
                        <a:solidFill>
                          <a:srgbClr val="000000"/>
                        </a:solidFill>
                        <a:effectLst/>
                        <a:latin typeface="Calibri"/>
                      </a:endParaRPr>
                    </a:p>
                  </a:txBody>
                  <a:tcPr marL="9525" marR="9525" marT="9525" marB="0" anchor="ctr"/>
                </a:tc>
                <a:tc>
                  <a:txBody>
                    <a:bodyPr/>
                    <a:lstStyle/>
                    <a:p>
                      <a:pPr algn="ctr" fontAlgn="b"/>
                      <a:r>
                        <a:rPr lang="en-US" sz="1400" u="none" strike="noStrike" dirty="0">
                          <a:effectLst/>
                        </a:rPr>
                        <a:t>6</a:t>
                      </a:r>
                      <a:endParaRPr lang="en-US" sz="1400" b="1" i="0" u="none" strike="noStrike" dirty="0">
                        <a:solidFill>
                          <a:srgbClr val="000000"/>
                        </a:solidFill>
                        <a:effectLst/>
                        <a:latin typeface="Calibri"/>
                      </a:endParaRPr>
                    </a:p>
                  </a:txBody>
                  <a:tcPr marL="9525" marR="9525" marT="9525" marB="0" anchor="b"/>
                </a:tc>
                <a:tc>
                  <a:txBody>
                    <a:bodyPr/>
                    <a:lstStyle/>
                    <a:p>
                      <a:pPr algn="ctr" fontAlgn="ctr"/>
                      <a:r>
                        <a:rPr lang="en-ZA" sz="1400" u="none" strike="noStrike" dirty="0" smtClean="0">
                          <a:effectLst/>
                        </a:rPr>
                        <a:t>00</a:t>
                      </a:r>
                      <a:endParaRPr lang="en-US" sz="1400" b="1" i="0" u="none" strike="noStrike" dirty="0">
                        <a:solidFill>
                          <a:srgbClr val="000000"/>
                        </a:solidFill>
                        <a:effectLst/>
                        <a:latin typeface="Calibri"/>
                      </a:endParaRPr>
                    </a:p>
                  </a:txBody>
                  <a:tcPr marL="9525" marR="9525" marT="9525" marB="0" anchor="ctr"/>
                </a:tc>
                <a:tc>
                  <a:txBody>
                    <a:bodyPr/>
                    <a:lstStyle/>
                    <a:p>
                      <a:pPr algn="ctr" fontAlgn="ctr"/>
                      <a:r>
                        <a:rPr lang="en-ZA" sz="1400" u="none" strike="noStrike" dirty="0" smtClean="0">
                          <a:effectLst/>
                        </a:rPr>
                        <a:t>00</a:t>
                      </a:r>
                      <a:endParaRPr lang="en-US" sz="1400" b="1" i="0" u="none" strike="noStrike" dirty="0">
                        <a:solidFill>
                          <a:srgbClr val="000000"/>
                        </a:solidFill>
                        <a:effectLst/>
                        <a:latin typeface="Calibri"/>
                      </a:endParaRPr>
                    </a:p>
                  </a:txBody>
                  <a:tcPr marL="9525" marR="9525" marT="9525" marB="0" anchor="ctr"/>
                </a:tc>
                <a:tc>
                  <a:txBody>
                    <a:bodyPr/>
                    <a:lstStyle/>
                    <a:p>
                      <a:pPr algn="ctr" fontAlgn="ctr"/>
                      <a:r>
                        <a:rPr lang="en-US" sz="1400" u="none" strike="noStrike" dirty="0" smtClean="0">
                          <a:effectLst/>
                        </a:rPr>
                        <a:t>00</a:t>
                      </a:r>
                      <a:endParaRPr lang="en-US" sz="1400" b="1"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xmlns="" val="10001"/>
                  </a:ext>
                </a:extLst>
              </a:tr>
              <a:tr h="359247">
                <a:tc>
                  <a:txBody>
                    <a:bodyPr/>
                    <a:lstStyle/>
                    <a:p>
                      <a:pPr algn="ctr" fontAlgn="ctr"/>
                      <a:r>
                        <a:rPr lang="en-US" sz="1400" u="none" strike="noStrike" dirty="0">
                          <a:effectLst/>
                        </a:rPr>
                        <a:t>SL 4</a:t>
                      </a:r>
                      <a:endParaRPr lang="en-US" sz="1400" b="1" i="0" u="none" strike="noStrike" dirty="0">
                        <a:solidFill>
                          <a:srgbClr val="000000"/>
                        </a:solidFill>
                        <a:effectLst/>
                        <a:latin typeface="Calibri"/>
                      </a:endParaRPr>
                    </a:p>
                  </a:txBody>
                  <a:tcPr marL="9525" marR="9525" marT="9525" marB="0" anchor="ctr"/>
                </a:tc>
                <a:tc>
                  <a:txBody>
                    <a:bodyPr/>
                    <a:lstStyle/>
                    <a:p>
                      <a:pPr algn="ctr" fontAlgn="ctr"/>
                      <a:r>
                        <a:rPr lang="en-US" sz="1400" u="none" strike="noStrike" dirty="0">
                          <a:effectLst/>
                        </a:rPr>
                        <a:t>0</a:t>
                      </a:r>
                      <a:endParaRPr lang="en-US" sz="1400" b="1" i="0" u="none" strike="noStrike" dirty="0">
                        <a:solidFill>
                          <a:srgbClr val="000000"/>
                        </a:solidFill>
                        <a:effectLst/>
                        <a:latin typeface="Calibri"/>
                      </a:endParaRPr>
                    </a:p>
                  </a:txBody>
                  <a:tcPr marL="9525" marR="9525" marT="9525" marB="0" anchor="ctr"/>
                </a:tc>
                <a:tc>
                  <a:txBody>
                    <a:bodyPr/>
                    <a:lstStyle/>
                    <a:p>
                      <a:pPr algn="ctr" fontAlgn="ctr"/>
                      <a:r>
                        <a:rPr lang="en-ZA" sz="1400" u="none" strike="noStrike" dirty="0" smtClean="0">
                          <a:effectLst/>
                        </a:rPr>
                        <a:t>00</a:t>
                      </a:r>
                      <a:endParaRPr lang="en-US" sz="1400" b="1" i="0" u="none" strike="noStrike" dirty="0">
                        <a:solidFill>
                          <a:srgbClr val="000000"/>
                        </a:solidFill>
                        <a:effectLst/>
                        <a:latin typeface="Calibri"/>
                      </a:endParaRPr>
                    </a:p>
                  </a:txBody>
                  <a:tcPr marL="9525" marR="9525" marT="9525" marB="0" anchor="ctr"/>
                </a:tc>
                <a:tc>
                  <a:txBody>
                    <a:bodyPr/>
                    <a:lstStyle/>
                    <a:p>
                      <a:pPr algn="ctr" fontAlgn="ctr"/>
                      <a:r>
                        <a:rPr lang="en-ZA" sz="1400" u="none" strike="noStrike" dirty="0" smtClean="0">
                          <a:effectLst/>
                        </a:rPr>
                        <a:t>00</a:t>
                      </a:r>
                      <a:endParaRPr lang="en-US" sz="1400" b="1" i="0" u="none" strike="noStrike" dirty="0">
                        <a:solidFill>
                          <a:srgbClr val="000000"/>
                        </a:solidFill>
                        <a:effectLst/>
                        <a:latin typeface="Calibri"/>
                      </a:endParaRPr>
                    </a:p>
                  </a:txBody>
                  <a:tcPr marL="9525" marR="9525" marT="9525" marB="0" anchor="ctr"/>
                </a:tc>
                <a:tc>
                  <a:txBody>
                    <a:bodyPr/>
                    <a:lstStyle/>
                    <a:p>
                      <a:pPr algn="ctr" fontAlgn="ctr"/>
                      <a:r>
                        <a:rPr lang="en-US" sz="1400" u="none" strike="noStrike" dirty="0" smtClean="0">
                          <a:effectLst/>
                        </a:rPr>
                        <a:t>00</a:t>
                      </a:r>
                      <a:endParaRPr lang="en-US" sz="1400" b="1"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xmlns="" val="10002"/>
                  </a:ext>
                </a:extLst>
              </a:tr>
              <a:tr h="338719">
                <a:tc>
                  <a:txBody>
                    <a:bodyPr/>
                    <a:lstStyle/>
                    <a:p>
                      <a:pPr algn="ctr" fontAlgn="ctr"/>
                      <a:r>
                        <a:rPr lang="en-US" sz="1400" u="none" strike="noStrike" dirty="0">
                          <a:effectLst/>
                        </a:rPr>
                        <a:t>SL 5</a:t>
                      </a:r>
                      <a:endParaRPr lang="en-US" sz="1400" b="1" i="0" u="none" strike="noStrike" dirty="0">
                        <a:solidFill>
                          <a:srgbClr val="000000"/>
                        </a:solidFill>
                        <a:effectLst/>
                        <a:latin typeface="Calibri"/>
                      </a:endParaRPr>
                    </a:p>
                  </a:txBody>
                  <a:tcPr marL="9525" marR="9525" marT="9525" marB="0" anchor="ctr"/>
                </a:tc>
                <a:tc>
                  <a:txBody>
                    <a:bodyPr/>
                    <a:lstStyle/>
                    <a:p>
                      <a:pPr algn="ctr" fontAlgn="b"/>
                      <a:r>
                        <a:rPr lang="en-US" sz="1400" u="none" strike="noStrike" dirty="0">
                          <a:effectLst/>
                        </a:rPr>
                        <a:t>1</a:t>
                      </a:r>
                      <a:endParaRPr lang="en-US" sz="1400" b="1" i="0" u="none" strike="noStrike" dirty="0">
                        <a:solidFill>
                          <a:srgbClr val="000000"/>
                        </a:solidFill>
                        <a:effectLst/>
                        <a:latin typeface="Calibri"/>
                      </a:endParaRPr>
                    </a:p>
                  </a:txBody>
                  <a:tcPr marL="9525" marR="9525" marT="9525" marB="0" anchor="b"/>
                </a:tc>
                <a:tc>
                  <a:txBody>
                    <a:bodyPr/>
                    <a:lstStyle/>
                    <a:p>
                      <a:pPr algn="ctr" fontAlgn="ctr"/>
                      <a:r>
                        <a:rPr lang="en-ZA" sz="1400" u="none" strike="noStrike" dirty="0" smtClean="0">
                          <a:effectLst/>
                        </a:rPr>
                        <a:t>00</a:t>
                      </a:r>
                      <a:endParaRPr lang="en-US" sz="1400" b="1" i="0" u="none" strike="noStrike" dirty="0">
                        <a:solidFill>
                          <a:srgbClr val="000000"/>
                        </a:solidFill>
                        <a:effectLst/>
                        <a:latin typeface="Calibri"/>
                      </a:endParaRPr>
                    </a:p>
                  </a:txBody>
                  <a:tcPr marL="9525" marR="9525" marT="9525" marB="0" anchor="ctr"/>
                </a:tc>
                <a:tc>
                  <a:txBody>
                    <a:bodyPr/>
                    <a:lstStyle/>
                    <a:p>
                      <a:pPr algn="ctr" fontAlgn="ctr"/>
                      <a:r>
                        <a:rPr lang="en-ZA" sz="1400" u="none" strike="noStrike" dirty="0" smtClean="0">
                          <a:effectLst/>
                        </a:rPr>
                        <a:t>00</a:t>
                      </a:r>
                      <a:endParaRPr lang="en-US" sz="1400" b="1" i="0" u="none" strike="noStrike" dirty="0">
                        <a:solidFill>
                          <a:srgbClr val="000000"/>
                        </a:solidFill>
                        <a:effectLst/>
                        <a:latin typeface="Calibri"/>
                      </a:endParaRPr>
                    </a:p>
                  </a:txBody>
                  <a:tcPr marL="9525" marR="9525" marT="9525" marB="0" anchor="ctr"/>
                </a:tc>
                <a:tc>
                  <a:txBody>
                    <a:bodyPr/>
                    <a:lstStyle/>
                    <a:p>
                      <a:pPr algn="ctr" fontAlgn="ctr"/>
                      <a:r>
                        <a:rPr lang="en-US" sz="1400" u="none" strike="noStrike" dirty="0" smtClean="0">
                          <a:effectLst/>
                        </a:rPr>
                        <a:t>00</a:t>
                      </a:r>
                      <a:endParaRPr lang="en-US" sz="1400" b="1"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xmlns="" val="10003"/>
                  </a:ext>
                </a:extLst>
              </a:tr>
              <a:tr h="369511">
                <a:tc>
                  <a:txBody>
                    <a:bodyPr/>
                    <a:lstStyle/>
                    <a:p>
                      <a:pPr algn="ctr" fontAlgn="ctr"/>
                      <a:r>
                        <a:rPr lang="en-US" sz="1400" u="none" strike="noStrike" dirty="0">
                          <a:effectLst/>
                        </a:rPr>
                        <a:t>SL 6</a:t>
                      </a:r>
                      <a:endParaRPr lang="en-US" sz="1400" b="1" i="0" u="none" strike="noStrike" dirty="0">
                        <a:solidFill>
                          <a:srgbClr val="000000"/>
                        </a:solidFill>
                        <a:effectLst/>
                        <a:latin typeface="Calibri"/>
                      </a:endParaRPr>
                    </a:p>
                  </a:txBody>
                  <a:tcPr marL="9525" marR="9525" marT="9525" marB="0" anchor="ctr"/>
                </a:tc>
                <a:tc>
                  <a:txBody>
                    <a:bodyPr/>
                    <a:lstStyle/>
                    <a:p>
                      <a:pPr algn="ctr" fontAlgn="b"/>
                      <a:r>
                        <a:rPr lang="en-US" sz="1400" u="none" strike="noStrike" dirty="0">
                          <a:effectLst/>
                        </a:rPr>
                        <a:t>55</a:t>
                      </a:r>
                      <a:endParaRPr lang="en-US" sz="1400" b="1" i="0" u="none" strike="noStrike" dirty="0">
                        <a:solidFill>
                          <a:srgbClr val="000000"/>
                        </a:solidFill>
                        <a:effectLst/>
                        <a:latin typeface="Calibri"/>
                      </a:endParaRPr>
                    </a:p>
                  </a:txBody>
                  <a:tcPr marL="9525" marR="9525" marT="9525" marB="0" anchor="b"/>
                </a:tc>
                <a:tc>
                  <a:txBody>
                    <a:bodyPr/>
                    <a:lstStyle/>
                    <a:p>
                      <a:pPr algn="ctr" fontAlgn="ctr"/>
                      <a:r>
                        <a:rPr lang="en-ZA" sz="1400" u="none" strike="noStrike" dirty="0" smtClean="0">
                          <a:effectLst/>
                        </a:rPr>
                        <a:t>11</a:t>
                      </a:r>
                      <a:endParaRPr lang="en-US" sz="1400" b="1" i="0" u="none" strike="noStrike" dirty="0">
                        <a:solidFill>
                          <a:srgbClr val="000000"/>
                        </a:solidFill>
                        <a:effectLst/>
                        <a:latin typeface="Calibri"/>
                      </a:endParaRPr>
                    </a:p>
                  </a:txBody>
                  <a:tcPr marL="9525" marR="9525" marT="9525" marB="0" anchor="ctr"/>
                </a:tc>
                <a:tc>
                  <a:txBody>
                    <a:bodyPr/>
                    <a:lstStyle/>
                    <a:p>
                      <a:pPr algn="ctr" fontAlgn="ctr"/>
                      <a:r>
                        <a:rPr lang="en-ZA" sz="1400" u="none" strike="noStrike" dirty="0" smtClean="0">
                          <a:effectLst/>
                        </a:rPr>
                        <a:t>03</a:t>
                      </a:r>
                      <a:endParaRPr lang="en-US" sz="1400" b="1" i="0" u="none" strike="noStrike" dirty="0">
                        <a:solidFill>
                          <a:srgbClr val="000000"/>
                        </a:solidFill>
                        <a:effectLst/>
                        <a:latin typeface="Calibri"/>
                      </a:endParaRPr>
                    </a:p>
                  </a:txBody>
                  <a:tcPr marL="9525" marR="9525" marT="9525" marB="0" anchor="ctr"/>
                </a:tc>
                <a:tc>
                  <a:txBody>
                    <a:bodyPr/>
                    <a:lstStyle/>
                    <a:p>
                      <a:pPr algn="ctr" fontAlgn="ctr"/>
                      <a:r>
                        <a:rPr lang="en-ZA" sz="1400" u="none" strike="noStrike" dirty="0" smtClean="0">
                          <a:effectLst/>
                        </a:rPr>
                        <a:t>14</a:t>
                      </a:r>
                      <a:endParaRPr lang="en-US" sz="1400" b="1"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xmlns="" val="10004"/>
                  </a:ext>
                </a:extLst>
              </a:tr>
              <a:tr h="348982">
                <a:tc>
                  <a:txBody>
                    <a:bodyPr/>
                    <a:lstStyle/>
                    <a:p>
                      <a:pPr algn="ctr" fontAlgn="ctr"/>
                      <a:r>
                        <a:rPr lang="en-US" sz="1400" u="none" strike="noStrike" dirty="0">
                          <a:effectLst/>
                        </a:rPr>
                        <a:t>SL 7</a:t>
                      </a:r>
                      <a:endParaRPr lang="en-US" sz="1400" b="1" i="0" u="none" strike="noStrike" dirty="0">
                        <a:solidFill>
                          <a:srgbClr val="000000"/>
                        </a:solidFill>
                        <a:effectLst/>
                        <a:latin typeface="Calibri"/>
                      </a:endParaRPr>
                    </a:p>
                  </a:txBody>
                  <a:tcPr marL="9525" marR="9525" marT="9525" marB="0" anchor="ctr"/>
                </a:tc>
                <a:tc>
                  <a:txBody>
                    <a:bodyPr/>
                    <a:lstStyle/>
                    <a:p>
                      <a:pPr algn="ctr" fontAlgn="b"/>
                      <a:r>
                        <a:rPr lang="en-US" sz="1400" u="none" strike="noStrike" dirty="0">
                          <a:effectLst/>
                        </a:rPr>
                        <a:t>5</a:t>
                      </a:r>
                      <a:endParaRPr lang="en-US" sz="1400" b="1" i="0" u="none" strike="noStrike" dirty="0">
                        <a:solidFill>
                          <a:srgbClr val="000000"/>
                        </a:solidFill>
                        <a:effectLst/>
                        <a:latin typeface="Calibri"/>
                      </a:endParaRPr>
                    </a:p>
                  </a:txBody>
                  <a:tcPr marL="9525" marR="9525" marT="9525" marB="0" anchor="b"/>
                </a:tc>
                <a:tc>
                  <a:txBody>
                    <a:bodyPr/>
                    <a:lstStyle/>
                    <a:p>
                      <a:pPr algn="ctr" fontAlgn="ctr"/>
                      <a:r>
                        <a:rPr lang="en-ZA" sz="1400" u="none" strike="noStrike" dirty="0" smtClean="0">
                          <a:effectLst/>
                        </a:rPr>
                        <a:t>2</a:t>
                      </a:r>
                      <a:endParaRPr lang="en-US" sz="1400" b="1" i="0" u="none" strike="noStrike" dirty="0">
                        <a:solidFill>
                          <a:srgbClr val="000000"/>
                        </a:solidFill>
                        <a:effectLst/>
                        <a:latin typeface="Calibri"/>
                      </a:endParaRPr>
                    </a:p>
                  </a:txBody>
                  <a:tcPr marL="9525" marR="9525" marT="9525" marB="0" anchor="ctr"/>
                </a:tc>
                <a:tc>
                  <a:txBody>
                    <a:bodyPr/>
                    <a:lstStyle/>
                    <a:p>
                      <a:pPr algn="ctr" fontAlgn="ctr"/>
                      <a:r>
                        <a:rPr lang="en-ZA" sz="1400" u="none" strike="noStrike" dirty="0" smtClean="0">
                          <a:effectLst/>
                        </a:rPr>
                        <a:t>0</a:t>
                      </a:r>
                      <a:endParaRPr lang="en-US" sz="1400" b="1" i="0" u="none" strike="noStrike" dirty="0">
                        <a:solidFill>
                          <a:srgbClr val="000000"/>
                        </a:solidFill>
                        <a:effectLst/>
                        <a:latin typeface="Calibri"/>
                      </a:endParaRPr>
                    </a:p>
                  </a:txBody>
                  <a:tcPr marL="9525" marR="9525" marT="9525" marB="0" anchor="ctr"/>
                </a:tc>
                <a:tc>
                  <a:txBody>
                    <a:bodyPr/>
                    <a:lstStyle/>
                    <a:p>
                      <a:pPr algn="ctr" fontAlgn="ctr"/>
                      <a:r>
                        <a:rPr lang="en-ZA" sz="1400" u="none" strike="noStrike" dirty="0" smtClean="0">
                          <a:effectLst/>
                        </a:rPr>
                        <a:t>02</a:t>
                      </a:r>
                      <a:endParaRPr lang="en-US" sz="1400" b="1"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xmlns="" val="10005"/>
                  </a:ext>
                </a:extLst>
              </a:tr>
              <a:tr h="348982">
                <a:tc>
                  <a:txBody>
                    <a:bodyPr/>
                    <a:lstStyle/>
                    <a:p>
                      <a:pPr algn="ctr" fontAlgn="ctr"/>
                      <a:r>
                        <a:rPr lang="en-US" sz="1400" u="none" strike="noStrike" dirty="0">
                          <a:effectLst/>
                        </a:rPr>
                        <a:t>SL 8</a:t>
                      </a:r>
                      <a:endParaRPr lang="en-US" sz="1400" b="1" i="0" u="none" strike="noStrike" dirty="0">
                        <a:solidFill>
                          <a:srgbClr val="000000"/>
                        </a:solidFill>
                        <a:effectLst/>
                        <a:latin typeface="Calibri"/>
                      </a:endParaRPr>
                    </a:p>
                  </a:txBody>
                  <a:tcPr marL="9525" marR="9525" marT="9525" marB="0" anchor="ctr"/>
                </a:tc>
                <a:tc>
                  <a:txBody>
                    <a:bodyPr/>
                    <a:lstStyle/>
                    <a:p>
                      <a:pPr algn="ctr" fontAlgn="b"/>
                      <a:r>
                        <a:rPr lang="en-US" sz="1400" u="none" strike="noStrike" dirty="0">
                          <a:effectLst/>
                        </a:rPr>
                        <a:t>12</a:t>
                      </a:r>
                      <a:endParaRPr lang="en-US" sz="1400" b="1" i="0" u="none" strike="noStrike" dirty="0">
                        <a:solidFill>
                          <a:srgbClr val="000000"/>
                        </a:solidFill>
                        <a:effectLst/>
                        <a:latin typeface="Calibri"/>
                      </a:endParaRPr>
                    </a:p>
                  </a:txBody>
                  <a:tcPr marL="9525" marR="9525" marT="9525" marB="0" anchor="b"/>
                </a:tc>
                <a:tc>
                  <a:txBody>
                    <a:bodyPr/>
                    <a:lstStyle/>
                    <a:p>
                      <a:pPr algn="ctr" fontAlgn="ctr"/>
                      <a:r>
                        <a:rPr lang="en-ZA" sz="1400" u="none" strike="noStrike" dirty="0" smtClean="0">
                          <a:effectLst/>
                        </a:rPr>
                        <a:t>4</a:t>
                      </a:r>
                      <a:endParaRPr lang="en-US" sz="1400" b="1" i="0" u="none" strike="noStrike" dirty="0">
                        <a:solidFill>
                          <a:srgbClr val="000000"/>
                        </a:solidFill>
                        <a:effectLst/>
                        <a:latin typeface="Calibri"/>
                      </a:endParaRPr>
                    </a:p>
                  </a:txBody>
                  <a:tcPr marL="9525" marR="9525" marT="9525" marB="0" anchor="ctr"/>
                </a:tc>
                <a:tc>
                  <a:txBody>
                    <a:bodyPr/>
                    <a:lstStyle/>
                    <a:p>
                      <a:pPr algn="ctr" fontAlgn="ctr"/>
                      <a:r>
                        <a:rPr lang="en-ZA" sz="1400" u="none" strike="noStrike" dirty="0" smtClean="0">
                          <a:effectLst/>
                        </a:rPr>
                        <a:t>01</a:t>
                      </a:r>
                      <a:endParaRPr lang="en-US" sz="1400" b="1" i="0" u="none" strike="noStrike" dirty="0">
                        <a:solidFill>
                          <a:srgbClr val="000000"/>
                        </a:solidFill>
                        <a:effectLst/>
                        <a:latin typeface="Calibri"/>
                      </a:endParaRPr>
                    </a:p>
                  </a:txBody>
                  <a:tcPr marL="9525" marR="9525" marT="9525" marB="0" anchor="ctr"/>
                </a:tc>
                <a:tc>
                  <a:txBody>
                    <a:bodyPr/>
                    <a:lstStyle/>
                    <a:p>
                      <a:pPr algn="ctr" fontAlgn="ctr"/>
                      <a:r>
                        <a:rPr lang="en-ZA" sz="1400" u="none" strike="noStrike" dirty="0" smtClean="0">
                          <a:effectLst/>
                        </a:rPr>
                        <a:t>05</a:t>
                      </a:r>
                      <a:endParaRPr lang="en-US" sz="1400" b="1"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xmlns="" val="10006"/>
                  </a:ext>
                </a:extLst>
              </a:tr>
              <a:tr h="348982">
                <a:tc>
                  <a:txBody>
                    <a:bodyPr/>
                    <a:lstStyle/>
                    <a:p>
                      <a:pPr algn="ctr" fontAlgn="ctr"/>
                      <a:r>
                        <a:rPr lang="en-US" sz="1400" u="none" strike="noStrike" dirty="0">
                          <a:effectLst/>
                        </a:rPr>
                        <a:t>SL 9</a:t>
                      </a:r>
                      <a:endParaRPr lang="en-US" sz="1400" b="1" i="0" u="none" strike="noStrike" dirty="0">
                        <a:solidFill>
                          <a:srgbClr val="000000"/>
                        </a:solidFill>
                        <a:effectLst/>
                        <a:latin typeface="Calibri"/>
                      </a:endParaRPr>
                    </a:p>
                  </a:txBody>
                  <a:tcPr marL="9525" marR="9525" marT="9525" marB="0" anchor="ctr"/>
                </a:tc>
                <a:tc>
                  <a:txBody>
                    <a:bodyPr/>
                    <a:lstStyle/>
                    <a:p>
                      <a:pPr algn="ctr" fontAlgn="b"/>
                      <a:r>
                        <a:rPr lang="en-US" sz="1400" u="none" strike="noStrike" dirty="0">
                          <a:effectLst/>
                        </a:rPr>
                        <a:t>3</a:t>
                      </a:r>
                      <a:endParaRPr lang="en-US" sz="1400" b="1" i="0" u="none" strike="noStrike" dirty="0">
                        <a:solidFill>
                          <a:srgbClr val="000000"/>
                        </a:solidFill>
                        <a:effectLst/>
                        <a:latin typeface="Calibri"/>
                      </a:endParaRPr>
                    </a:p>
                  </a:txBody>
                  <a:tcPr marL="9525" marR="9525" marT="9525" marB="0" anchor="b"/>
                </a:tc>
                <a:tc>
                  <a:txBody>
                    <a:bodyPr/>
                    <a:lstStyle/>
                    <a:p>
                      <a:pPr algn="ctr" fontAlgn="ctr"/>
                      <a:r>
                        <a:rPr lang="en-ZA" sz="1400" u="none" strike="noStrike" dirty="0" smtClean="0">
                          <a:effectLst/>
                        </a:rPr>
                        <a:t>0</a:t>
                      </a:r>
                      <a:endParaRPr lang="en-US" sz="1400" b="1" i="0" u="none" strike="noStrike" dirty="0">
                        <a:solidFill>
                          <a:srgbClr val="000000"/>
                        </a:solidFill>
                        <a:effectLst/>
                        <a:latin typeface="Calibri"/>
                      </a:endParaRPr>
                    </a:p>
                  </a:txBody>
                  <a:tcPr marL="9525" marR="9525" marT="9525" marB="0" anchor="ctr"/>
                </a:tc>
                <a:tc>
                  <a:txBody>
                    <a:bodyPr/>
                    <a:lstStyle/>
                    <a:p>
                      <a:pPr algn="ctr" fontAlgn="ctr"/>
                      <a:r>
                        <a:rPr lang="en-ZA" sz="1400" u="none" strike="noStrike" dirty="0" smtClean="0">
                          <a:effectLst/>
                        </a:rPr>
                        <a:t>0</a:t>
                      </a:r>
                      <a:endParaRPr lang="en-US" sz="1400" b="1" i="0" u="none" strike="noStrike" dirty="0">
                        <a:solidFill>
                          <a:srgbClr val="000000"/>
                        </a:solidFill>
                        <a:effectLst/>
                        <a:latin typeface="Calibri"/>
                      </a:endParaRPr>
                    </a:p>
                  </a:txBody>
                  <a:tcPr marL="9525" marR="9525" marT="9525" marB="0" anchor="ctr"/>
                </a:tc>
                <a:tc>
                  <a:txBody>
                    <a:bodyPr/>
                    <a:lstStyle/>
                    <a:p>
                      <a:pPr algn="ctr" fontAlgn="ctr"/>
                      <a:r>
                        <a:rPr lang="en-US" sz="1400" u="none" strike="noStrike" dirty="0" smtClean="0">
                          <a:effectLst/>
                        </a:rPr>
                        <a:t>00</a:t>
                      </a:r>
                      <a:endParaRPr lang="en-US" sz="1400" b="1"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xmlns="" val="10007"/>
                  </a:ext>
                </a:extLst>
              </a:tr>
              <a:tr h="328454">
                <a:tc>
                  <a:txBody>
                    <a:bodyPr/>
                    <a:lstStyle/>
                    <a:p>
                      <a:pPr algn="ctr" fontAlgn="ctr"/>
                      <a:r>
                        <a:rPr lang="en-US" sz="1400" u="none" strike="noStrike" dirty="0">
                          <a:effectLst/>
                        </a:rPr>
                        <a:t>SL 10</a:t>
                      </a:r>
                      <a:endParaRPr lang="en-US" sz="1400" b="1" i="0" u="none" strike="noStrike" dirty="0">
                        <a:solidFill>
                          <a:srgbClr val="000000"/>
                        </a:solidFill>
                        <a:effectLst/>
                        <a:latin typeface="Calibri"/>
                      </a:endParaRPr>
                    </a:p>
                  </a:txBody>
                  <a:tcPr marL="9525" marR="9525" marT="9525" marB="0" anchor="ctr"/>
                </a:tc>
                <a:tc>
                  <a:txBody>
                    <a:bodyPr/>
                    <a:lstStyle/>
                    <a:p>
                      <a:pPr algn="ctr" fontAlgn="b"/>
                      <a:r>
                        <a:rPr lang="en-US" sz="1400" u="none" strike="noStrike" dirty="0">
                          <a:effectLst/>
                        </a:rPr>
                        <a:t>6</a:t>
                      </a:r>
                      <a:endParaRPr lang="en-US" sz="1400" b="1" i="0" u="none" strike="noStrike" dirty="0">
                        <a:solidFill>
                          <a:srgbClr val="000000"/>
                        </a:solidFill>
                        <a:effectLst/>
                        <a:latin typeface="Calibri"/>
                      </a:endParaRPr>
                    </a:p>
                  </a:txBody>
                  <a:tcPr marL="9525" marR="9525" marT="9525" marB="0" anchor="b"/>
                </a:tc>
                <a:tc>
                  <a:txBody>
                    <a:bodyPr/>
                    <a:lstStyle/>
                    <a:p>
                      <a:pPr algn="ctr" fontAlgn="ctr"/>
                      <a:r>
                        <a:rPr lang="en-ZA" sz="1400" u="none" strike="noStrike" dirty="0" smtClean="0">
                          <a:effectLst/>
                        </a:rPr>
                        <a:t>1</a:t>
                      </a:r>
                      <a:endParaRPr lang="en-US" sz="1400" b="1" i="0" u="none" strike="noStrike" dirty="0">
                        <a:solidFill>
                          <a:srgbClr val="000000"/>
                        </a:solidFill>
                        <a:effectLst/>
                        <a:latin typeface="Calibri"/>
                      </a:endParaRPr>
                    </a:p>
                  </a:txBody>
                  <a:tcPr marL="9525" marR="9525" marT="9525" marB="0" anchor="ctr"/>
                </a:tc>
                <a:tc>
                  <a:txBody>
                    <a:bodyPr/>
                    <a:lstStyle/>
                    <a:p>
                      <a:pPr algn="ctr" fontAlgn="ctr"/>
                      <a:r>
                        <a:rPr lang="en-ZA" sz="1400" u="none" strike="noStrike" dirty="0" smtClean="0">
                          <a:effectLst/>
                        </a:rPr>
                        <a:t>00</a:t>
                      </a:r>
                      <a:endParaRPr lang="en-US" sz="1400" b="1" i="0" u="none" strike="noStrike" dirty="0">
                        <a:solidFill>
                          <a:srgbClr val="000000"/>
                        </a:solidFill>
                        <a:effectLst/>
                        <a:latin typeface="Calibri"/>
                      </a:endParaRPr>
                    </a:p>
                  </a:txBody>
                  <a:tcPr marL="9525" marR="9525" marT="9525" marB="0" anchor="ctr"/>
                </a:tc>
                <a:tc>
                  <a:txBody>
                    <a:bodyPr/>
                    <a:lstStyle/>
                    <a:p>
                      <a:pPr algn="ctr" fontAlgn="ctr"/>
                      <a:r>
                        <a:rPr lang="en-US" sz="1400" u="none" strike="noStrike" dirty="0" smtClean="0">
                          <a:effectLst/>
                        </a:rPr>
                        <a:t>01</a:t>
                      </a:r>
                      <a:endParaRPr lang="en-US" sz="1400" b="1"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xmlns="" val="10008"/>
                  </a:ext>
                </a:extLst>
              </a:tr>
              <a:tr h="318190">
                <a:tc>
                  <a:txBody>
                    <a:bodyPr/>
                    <a:lstStyle/>
                    <a:p>
                      <a:pPr algn="ctr" fontAlgn="ctr"/>
                      <a:r>
                        <a:rPr lang="en-US" sz="1400" u="none" strike="noStrike" dirty="0">
                          <a:effectLst/>
                        </a:rPr>
                        <a:t>SL 11</a:t>
                      </a:r>
                      <a:endParaRPr lang="en-US" sz="1400" b="1" i="0" u="none" strike="noStrike" dirty="0">
                        <a:solidFill>
                          <a:srgbClr val="000000"/>
                        </a:solidFill>
                        <a:effectLst/>
                        <a:latin typeface="Calibri"/>
                      </a:endParaRPr>
                    </a:p>
                  </a:txBody>
                  <a:tcPr marL="9525" marR="9525" marT="9525" marB="0" anchor="ctr"/>
                </a:tc>
                <a:tc>
                  <a:txBody>
                    <a:bodyPr/>
                    <a:lstStyle/>
                    <a:p>
                      <a:pPr algn="ctr" fontAlgn="b"/>
                      <a:r>
                        <a:rPr lang="en-US" sz="1400" u="none" strike="noStrike" dirty="0">
                          <a:effectLst/>
                        </a:rPr>
                        <a:t>0</a:t>
                      </a:r>
                      <a:endParaRPr lang="en-US" sz="1400" b="1" i="0" u="none" strike="noStrike" dirty="0">
                        <a:solidFill>
                          <a:srgbClr val="000000"/>
                        </a:solidFill>
                        <a:effectLst/>
                        <a:latin typeface="Calibri"/>
                      </a:endParaRPr>
                    </a:p>
                  </a:txBody>
                  <a:tcPr marL="9525" marR="9525" marT="9525" marB="0" anchor="b"/>
                </a:tc>
                <a:tc>
                  <a:txBody>
                    <a:bodyPr/>
                    <a:lstStyle/>
                    <a:p>
                      <a:pPr algn="ctr" fontAlgn="ctr"/>
                      <a:r>
                        <a:rPr lang="en-ZA" sz="1400" u="none" strike="noStrike" dirty="0" smtClean="0">
                          <a:effectLst/>
                        </a:rPr>
                        <a:t>00</a:t>
                      </a:r>
                      <a:endParaRPr lang="en-US" sz="1400" b="1" i="0" u="none" strike="noStrike" dirty="0">
                        <a:solidFill>
                          <a:srgbClr val="000000"/>
                        </a:solidFill>
                        <a:effectLst/>
                        <a:latin typeface="Calibri"/>
                      </a:endParaRPr>
                    </a:p>
                  </a:txBody>
                  <a:tcPr marL="9525" marR="9525" marT="9525" marB="0" anchor="ctr"/>
                </a:tc>
                <a:tc>
                  <a:txBody>
                    <a:bodyPr/>
                    <a:lstStyle/>
                    <a:p>
                      <a:pPr algn="ctr" fontAlgn="ctr"/>
                      <a:r>
                        <a:rPr lang="en-ZA" sz="1400" u="none" strike="noStrike" dirty="0" smtClean="0">
                          <a:effectLst/>
                        </a:rPr>
                        <a:t>00</a:t>
                      </a:r>
                      <a:endParaRPr lang="en-US" sz="1400" b="1" i="0" u="none" strike="noStrike" dirty="0">
                        <a:solidFill>
                          <a:srgbClr val="000000"/>
                        </a:solidFill>
                        <a:effectLst/>
                        <a:latin typeface="Calibri"/>
                      </a:endParaRPr>
                    </a:p>
                  </a:txBody>
                  <a:tcPr marL="9525" marR="9525" marT="9525" marB="0" anchor="ctr"/>
                </a:tc>
                <a:tc>
                  <a:txBody>
                    <a:bodyPr/>
                    <a:lstStyle/>
                    <a:p>
                      <a:pPr algn="ctr" fontAlgn="ctr"/>
                      <a:r>
                        <a:rPr lang="en-US" sz="1400" u="none" strike="noStrike" dirty="0" smtClean="0">
                          <a:effectLst/>
                        </a:rPr>
                        <a:t>00</a:t>
                      </a:r>
                      <a:endParaRPr lang="en-US" sz="1400" b="1"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xmlns="" val="10009"/>
                  </a:ext>
                </a:extLst>
              </a:tr>
              <a:tr h="318190">
                <a:tc>
                  <a:txBody>
                    <a:bodyPr/>
                    <a:lstStyle/>
                    <a:p>
                      <a:pPr algn="ctr" fontAlgn="ctr"/>
                      <a:r>
                        <a:rPr lang="en-US" sz="1400" u="none" strike="noStrike" dirty="0">
                          <a:effectLst/>
                        </a:rPr>
                        <a:t>SL 12</a:t>
                      </a:r>
                      <a:endParaRPr lang="en-US" sz="1400" b="1" i="0" u="none" strike="noStrike" dirty="0">
                        <a:solidFill>
                          <a:srgbClr val="000000"/>
                        </a:solidFill>
                        <a:effectLst/>
                        <a:latin typeface="Calibri"/>
                      </a:endParaRPr>
                    </a:p>
                  </a:txBody>
                  <a:tcPr marL="9525" marR="9525" marT="9525" marB="0" anchor="ctr"/>
                </a:tc>
                <a:tc>
                  <a:txBody>
                    <a:bodyPr/>
                    <a:lstStyle/>
                    <a:p>
                      <a:pPr algn="ctr" fontAlgn="b"/>
                      <a:r>
                        <a:rPr lang="en-US" sz="1400" u="none" strike="noStrike" dirty="0">
                          <a:effectLst/>
                        </a:rPr>
                        <a:t>1</a:t>
                      </a:r>
                      <a:endParaRPr lang="en-US" sz="1400" b="1" i="0" u="none" strike="noStrike" dirty="0">
                        <a:solidFill>
                          <a:srgbClr val="000000"/>
                        </a:solidFill>
                        <a:effectLst/>
                        <a:latin typeface="Calibri"/>
                      </a:endParaRPr>
                    </a:p>
                  </a:txBody>
                  <a:tcPr marL="9525" marR="9525" marT="9525" marB="0" anchor="b"/>
                </a:tc>
                <a:tc>
                  <a:txBody>
                    <a:bodyPr/>
                    <a:lstStyle/>
                    <a:p>
                      <a:pPr algn="ctr" fontAlgn="ctr"/>
                      <a:r>
                        <a:rPr lang="en-ZA" sz="1400" u="none" strike="noStrike" dirty="0" smtClean="0">
                          <a:effectLst/>
                        </a:rPr>
                        <a:t>00</a:t>
                      </a:r>
                      <a:endParaRPr lang="en-US" sz="1400" b="1" i="0" u="none" strike="noStrike" dirty="0">
                        <a:solidFill>
                          <a:srgbClr val="000000"/>
                        </a:solidFill>
                        <a:effectLst/>
                        <a:latin typeface="Calibri"/>
                      </a:endParaRPr>
                    </a:p>
                  </a:txBody>
                  <a:tcPr marL="9525" marR="9525" marT="9525" marB="0" anchor="ctr"/>
                </a:tc>
                <a:tc>
                  <a:txBody>
                    <a:bodyPr/>
                    <a:lstStyle/>
                    <a:p>
                      <a:pPr algn="ctr" fontAlgn="ctr"/>
                      <a:r>
                        <a:rPr lang="en-ZA" sz="1400" u="none" strike="noStrike" dirty="0" smtClean="0">
                          <a:effectLst/>
                        </a:rPr>
                        <a:t>00</a:t>
                      </a:r>
                      <a:endParaRPr lang="en-US" sz="1400" b="1" i="0" u="none" strike="noStrike" dirty="0">
                        <a:solidFill>
                          <a:srgbClr val="000000"/>
                        </a:solidFill>
                        <a:effectLst/>
                        <a:latin typeface="Calibri"/>
                      </a:endParaRPr>
                    </a:p>
                  </a:txBody>
                  <a:tcPr marL="9525" marR="9525" marT="9525" marB="0" anchor="ctr"/>
                </a:tc>
                <a:tc>
                  <a:txBody>
                    <a:bodyPr/>
                    <a:lstStyle/>
                    <a:p>
                      <a:pPr algn="ctr" fontAlgn="ctr"/>
                      <a:r>
                        <a:rPr lang="en-US" sz="1400" u="none" strike="noStrike" dirty="0" smtClean="0">
                          <a:effectLst/>
                        </a:rPr>
                        <a:t>00</a:t>
                      </a:r>
                      <a:endParaRPr lang="en-US" sz="1400" b="1"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xmlns="" val="10010"/>
                  </a:ext>
                </a:extLst>
              </a:tr>
              <a:tr h="307926">
                <a:tc>
                  <a:txBody>
                    <a:bodyPr/>
                    <a:lstStyle/>
                    <a:p>
                      <a:pPr algn="ctr" fontAlgn="ctr"/>
                      <a:r>
                        <a:rPr lang="en-US" sz="1400" u="none" strike="noStrike" dirty="0">
                          <a:effectLst/>
                        </a:rPr>
                        <a:t>SL 13</a:t>
                      </a:r>
                      <a:endParaRPr lang="en-US" sz="1400" b="1" i="0" u="none" strike="noStrike" dirty="0">
                        <a:solidFill>
                          <a:srgbClr val="000000"/>
                        </a:solidFill>
                        <a:effectLst/>
                        <a:latin typeface="Calibri"/>
                      </a:endParaRPr>
                    </a:p>
                  </a:txBody>
                  <a:tcPr marL="9525" marR="9525" marT="9525" marB="0" anchor="ctr"/>
                </a:tc>
                <a:tc>
                  <a:txBody>
                    <a:bodyPr/>
                    <a:lstStyle/>
                    <a:p>
                      <a:pPr algn="ctr" fontAlgn="b"/>
                      <a:r>
                        <a:rPr lang="en-US" sz="1400" u="none" strike="noStrike" dirty="0">
                          <a:effectLst/>
                        </a:rPr>
                        <a:t>1</a:t>
                      </a:r>
                      <a:endParaRPr lang="en-US" sz="1400" b="1" i="0" u="none" strike="noStrike" dirty="0">
                        <a:solidFill>
                          <a:srgbClr val="000000"/>
                        </a:solidFill>
                        <a:effectLst/>
                        <a:latin typeface="Calibri"/>
                      </a:endParaRPr>
                    </a:p>
                  </a:txBody>
                  <a:tcPr marL="9525" marR="9525" marT="9525" marB="0" anchor="b"/>
                </a:tc>
                <a:tc>
                  <a:txBody>
                    <a:bodyPr/>
                    <a:lstStyle/>
                    <a:p>
                      <a:pPr algn="ctr" fontAlgn="ctr"/>
                      <a:r>
                        <a:rPr lang="en-ZA" sz="1400" u="none" strike="noStrike" dirty="0" smtClean="0">
                          <a:effectLst/>
                        </a:rPr>
                        <a:t>00</a:t>
                      </a:r>
                      <a:endParaRPr lang="en-US" sz="1400" b="1" i="0" u="none" strike="noStrike" dirty="0">
                        <a:solidFill>
                          <a:srgbClr val="000000"/>
                        </a:solidFill>
                        <a:effectLst/>
                        <a:latin typeface="Calibri"/>
                      </a:endParaRPr>
                    </a:p>
                  </a:txBody>
                  <a:tcPr marL="9525" marR="9525" marT="9525" marB="0" anchor="ctr"/>
                </a:tc>
                <a:tc>
                  <a:txBody>
                    <a:bodyPr/>
                    <a:lstStyle/>
                    <a:p>
                      <a:pPr algn="ctr" fontAlgn="ctr"/>
                      <a:r>
                        <a:rPr lang="en-ZA" sz="1400" u="none" strike="noStrike" dirty="0" smtClean="0">
                          <a:effectLst/>
                        </a:rPr>
                        <a:t>00</a:t>
                      </a:r>
                      <a:endParaRPr lang="en-US" sz="1400" b="1" i="0" u="none" strike="noStrike" dirty="0">
                        <a:solidFill>
                          <a:srgbClr val="000000"/>
                        </a:solidFill>
                        <a:effectLst/>
                        <a:latin typeface="Calibri"/>
                      </a:endParaRPr>
                    </a:p>
                  </a:txBody>
                  <a:tcPr marL="9525" marR="9525" marT="9525" marB="0" anchor="ctr"/>
                </a:tc>
                <a:tc>
                  <a:txBody>
                    <a:bodyPr/>
                    <a:lstStyle/>
                    <a:p>
                      <a:pPr algn="ctr" fontAlgn="ctr"/>
                      <a:r>
                        <a:rPr lang="en-US" sz="1400" u="none" strike="noStrike" dirty="0" smtClean="0">
                          <a:effectLst/>
                        </a:rPr>
                        <a:t>00</a:t>
                      </a:r>
                      <a:endParaRPr lang="en-US" sz="1400" b="1"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xmlns="" val="10011"/>
                  </a:ext>
                </a:extLst>
              </a:tr>
              <a:tr h="328454">
                <a:tc>
                  <a:txBody>
                    <a:bodyPr/>
                    <a:lstStyle/>
                    <a:p>
                      <a:pPr algn="ctr" fontAlgn="ctr"/>
                      <a:r>
                        <a:rPr lang="en-US" sz="1400" u="none" strike="noStrike" dirty="0">
                          <a:effectLst/>
                        </a:rPr>
                        <a:t>SL 14</a:t>
                      </a:r>
                      <a:endParaRPr lang="en-US" sz="1400" b="1" i="0" u="none" strike="noStrike" dirty="0">
                        <a:solidFill>
                          <a:srgbClr val="000000"/>
                        </a:solidFill>
                        <a:effectLst/>
                        <a:latin typeface="Calibri"/>
                      </a:endParaRPr>
                    </a:p>
                  </a:txBody>
                  <a:tcPr marL="9525" marR="9525" marT="9525" marB="0" anchor="ctr"/>
                </a:tc>
                <a:tc>
                  <a:txBody>
                    <a:bodyPr/>
                    <a:lstStyle/>
                    <a:p>
                      <a:pPr algn="ctr" fontAlgn="b"/>
                      <a:r>
                        <a:rPr lang="en-US" sz="1400" u="none" strike="noStrike" dirty="0">
                          <a:effectLst/>
                        </a:rPr>
                        <a:t>1</a:t>
                      </a:r>
                      <a:endParaRPr lang="en-US" sz="1400" b="1" i="0" u="none" strike="noStrike" dirty="0">
                        <a:solidFill>
                          <a:srgbClr val="000000"/>
                        </a:solidFill>
                        <a:effectLst/>
                        <a:latin typeface="Calibri"/>
                      </a:endParaRPr>
                    </a:p>
                  </a:txBody>
                  <a:tcPr marL="9525" marR="9525" marT="9525" marB="0" anchor="b"/>
                </a:tc>
                <a:tc>
                  <a:txBody>
                    <a:bodyPr/>
                    <a:lstStyle/>
                    <a:p>
                      <a:pPr algn="ctr" fontAlgn="ctr"/>
                      <a:r>
                        <a:rPr lang="en-ZA" sz="1400" u="none" strike="noStrike" dirty="0" smtClean="0">
                          <a:effectLst/>
                        </a:rPr>
                        <a:t>00</a:t>
                      </a:r>
                      <a:endParaRPr lang="en-US" sz="1400" b="1" i="0" u="none" strike="noStrike" dirty="0">
                        <a:solidFill>
                          <a:srgbClr val="000000"/>
                        </a:solidFill>
                        <a:effectLst/>
                        <a:latin typeface="Calibri"/>
                      </a:endParaRPr>
                    </a:p>
                  </a:txBody>
                  <a:tcPr marL="9525" marR="9525" marT="9525" marB="0" anchor="ctr"/>
                </a:tc>
                <a:tc>
                  <a:txBody>
                    <a:bodyPr/>
                    <a:lstStyle/>
                    <a:p>
                      <a:pPr algn="ctr" fontAlgn="ctr"/>
                      <a:r>
                        <a:rPr lang="en-ZA" sz="1400" u="none" strike="noStrike" dirty="0" smtClean="0">
                          <a:effectLst/>
                        </a:rPr>
                        <a:t>00</a:t>
                      </a:r>
                      <a:endParaRPr lang="en-US" sz="1400" b="1" i="0" u="none" strike="noStrike" dirty="0">
                        <a:solidFill>
                          <a:srgbClr val="000000"/>
                        </a:solidFill>
                        <a:effectLst/>
                        <a:latin typeface="Calibri"/>
                      </a:endParaRPr>
                    </a:p>
                  </a:txBody>
                  <a:tcPr marL="9525" marR="9525" marT="9525" marB="0" anchor="ctr"/>
                </a:tc>
                <a:tc>
                  <a:txBody>
                    <a:bodyPr/>
                    <a:lstStyle/>
                    <a:p>
                      <a:pPr algn="ctr" fontAlgn="ctr"/>
                      <a:r>
                        <a:rPr lang="en-US" sz="1400" u="none" strike="noStrike" dirty="0" smtClean="0">
                          <a:effectLst/>
                        </a:rPr>
                        <a:t>00</a:t>
                      </a:r>
                      <a:endParaRPr lang="en-US" sz="1400" b="1"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xmlns="" val="10012"/>
                  </a:ext>
                </a:extLst>
              </a:tr>
              <a:tr h="266869">
                <a:tc>
                  <a:txBody>
                    <a:bodyPr/>
                    <a:lstStyle/>
                    <a:p>
                      <a:pPr algn="ctr" fontAlgn="ctr"/>
                      <a:r>
                        <a:rPr lang="en-US" sz="1400" u="none" strike="noStrike" dirty="0">
                          <a:effectLst/>
                        </a:rPr>
                        <a:t>Total</a:t>
                      </a:r>
                      <a:endParaRPr lang="en-US" sz="1400" b="1" i="0" u="none" strike="noStrike" dirty="0">
                        <a:solidFill>
                          <a:srgbClr val="000000"/>
                        </a:solidFill>
                        <a:effectLst/>
                        <a:latin typeface="Calibri"/>
                      </a:endParaRPr>
                    </a:p>
                  </a:txBody>
                  <a:tcPr marL="9525" marR="9525" marT="9525" marB="0" anchor="ctr"/>
                </a:tc>
                <a:tc>
                  <a:txBody>
                    <a:bodyPr/>
                    <a:lstStyle/>
                    <a:p>
                      <a:pPr algn="ctr" fontAlgn="b"/>
                      <a:r>
                        <a:rPr lang="en-US" sz="1400" u="none" strike="noStrike" dirty="0">
                          <a:effectLst/>
                        </a:rPr>
                        <a:t>91</a:t>
                      </a:r>
                      <a:endParaRPr lang="en-US" sz="1400" b="1" i="0" u="none" strike="noStrike" dirty="0">
                        <a:solidFill>
                          <a:srgbClr val="000000"/>
                        </a:solidFill>
                        <a:effectLst/>
                        <a:latin typeface="Calibri"/>
                      </a:endParaRPr>
                    </a:p>
                  </a:txBody>
                  <a:tcPr marL="9525" marR="9525" marT="9525" marB="0" anchor="b"/>
                </a:tc>
                <a:tc>
                  <a:txBody>
                    <a:bodyPr/>
                    <a:lstStyle/>
                    <a:p>
                      <a:pPr algn="ctr" fontAlgn="b"/>
                      <a:r>
                        <a:rPr lang="en-ZA" sz="1400" u="none" strike="noStrike" dirty="0" smtClean="0">
                          <a:effectLst/>
                        </a:rPr>
                        <a:t>18</a:t>
                      </a:r>
                      <a:endParaRPr lang="en-US" sz="1400" b="1" i="0" u="none" strike="noStrike" dirty="0">
                        <a:solidFill>
                          <a:srgbClr val="000000"/>
                        </a:solidFill>
                        <a:effectLst/>
                        <a:latin typeface="Calibri"/>
                      </a:endParaRPr>
                    </a:p>
                  </a:txBody>
                  <a:tcPr marL="9525" marR="9525" marT="9525" marB="0" anchor="b"/>
                </a:tc>
                <a:tc>
                  <a:txBody>
                    <a:bodyPr/>
                    <a:lstStyle/>
                    <a:p>
                      <a:pPr algn="ctr" fontAlgn="b"/>
                      <a:r>
                        <a:rPr lang="en-ZA" sz="1400" u="none" strike="noStrike" dirty="0" smtClean="0">
                          <a:effectLst/>
                        </a:rPr>
                        <a:t>04</a:t>
                      </a:r>
                      <a:endParaRPr lang="en-US" sz="1400" b="1" i="0" u="none" strike="noStrike" dirty="0">
                        <a:solidFill>
                          <a:srgbClr val="000000"/>
                        </a:solidFill>
                        <a:effectLst/>
                        <a:latin typeface="Calibri"/>
                      </a:endParaRPr>
                    </a:p>
                  </a:txBody>
                  <a:tcPr marL="9525" marR="9525" marT="9525" marB="0" anchor="b"/>
                </a:tc>
                <a:tc>
                  <a:txBody>
                    <a:bodyPr/>
                    <a:lstStyle/>
                    <a:p>
                      <a:pPr algn="ctr" fontAlgn="b"/>
                      <a:r>
                        <a:rPr lang="en-ZA" sz="1400" u="none" strike="noStrike" dirty="0" smtClean="0">
                          <a:effectLst/>
                        </a:rPr>
                        <a:t>21</a:t>
                      </a:r>
                      <a:endParaRPr lang="en-US" sz="14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13"/>
                  </a:ext>
                </a:extLst>
              </a:tr>
            </a:tbl>
          </a:graphicData>
        </a:graphic>
      </p:graphicFrame>
    </p:spTree>
    <p:extLst>
      <p:ext uri="{BB962C8B-B14F-4D97-AF65-F5344CB8AC3E}">
        <p14:creationId xmlns:p14="http://schemas.microsoft.com/office/powerpoint/2010/main" xmlns="" val="30109048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238125" y="123825"/>
            <a:ext cx="8775246" cy="707886"/>
          </a:xfrm>
          <a:prstGeom prst="rect">
            <a:avLst/>
          </a:prstGeom>
          <a:solidFill>
            <a:srgbClr val="92D050"/>
          </a:solidFill>
          <a:ln>
            <a:noFill/>
          </a:ln>
          <a:extLst/>
        </p:spPr>
        <p:txBody>
          <a:bodyPr wrap="square">
            <a:spAutoFit/>
          </a:bodyPr>
          <a:lstStyle>
            <a:lvl1pPr eaLnBrk="0" hangingPunct="0">
              <a:defRPr sz="1600" b="1">
                <a:solidFill>
                  <a:schemeClr val="tx1"/>
                </a:solidFill>
                <a:latin typeface="Arial" pitchFamily="34" charset="0"/>
                <a:cs typeface="Arial" pitchFamily="34" charset="0"/>
              </a:defRPr>
            </a:lvl1pPr>
            <a:lvl2pPr marL="742950" indent="-285750" eaLnBrk="0" hangingPunct="0">
              <a:defRPr sz="1600" b="1">
                <a:solidFill>
                  <a:schemeClr val="tx1"/>
                </a:solidFill>
                <a:latin typeface="Arial" pitchFamily="34" charset="0"/>
                <a:cs typeface="Arial" pitchFamily="34" charset="0"/>
              </a:defRPr>
            </a:lvl2pPr>
            <a:lvl3pPr marL="1143000" indent="-228600" eaLnBrk="0" hangingPunct="0">
              <a:defRPr sz="1600" b="1">
                <a:solidFill>
                  <a:schemeClr val="tx1"/>
                </a:solidFill>
                <a:latin typeface="Arial" pitchFamily="34" charset="0"/>
                <a:cs typeface="Arial" pitchFamily="34" charset="0"/>
              </a:defRPr>
            </a:lvl3pPr>
            <a:lvl4pPr marL="1600200" indent="-228600" eaLnBrk="0" hangingPunct="0">
              <a:defRPr sz="1600" b="1">
                <a:solidFill>
                  <a:schemeClr val="tx1"/>
                </a:solidFill>
                <a:latin typeface="Arial" pitchFamily="34" charset="0"/>
                <a:cs typeface="Arial" pitchFamily="34" charset="0"/>
              </a:defRPr>
            </a:lvl4pPr>
            <a:lvl5pPr marL="2057400" indent="-228600" eaLnBrk="0" hangingPunct="0">
              <a:defRPr sz="16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b="1">
                <a:solidFill>
                  <a:schemeClr val="tx1"/>
                </a:solidFill>
                <a:latin typeface="Arial" pitchFamily="34" charset="0"/>
                <a:cs typeface="Arial" pitchFamily="34" charset="0"/>
              </a:defRPr>
            </a:lvl9pPr>
          </a:lstStyle>
          <a:p>
            <a:pPr algn="ctr" eaLnBrk="1" hangingPunct="1"/>
            <a:r>
              <a:rPr lang="en-US" altLang="en-US" sz="2000" dirty="0"/>
              <a:t>Analysis of staff patterns:</a:t>
            </a:r>
          </a:p>
          <a:p>
            <a:pPr algn="ctr" eaLnBrk="1" hangingPunct="1"/>
            <a:r>
              <a:rPr lang="en-US" altLang="en-US" sz="2000" dirty="0"/>
              <a:t>Policy on Incapacity Leave &amp; Ill-health Retirement</a:t>
            </a:r>
          </a:p>
        </p:txBody>
      </p:sp>
      <p:graphicFrame>
        <p:nvGraphicFramePr>
          <p:cNvPr id="6" name="Table 5"/>
          <p:cNvGraphicFramePr>
            <a:graphicFrameLocks noGrp="1"/>
          </p:cNvGraphicFramePr>
          <p:nvPr>
            <p:extLst>
              <p:ext uri="{D42A27DB-BD31-4B8C-83A1-F6EECF244321}">
                <p14:modId xmlns:p14="http://schemas.microsoft.com/office/powerpoint/2010/main" xmlns="" val="3560902401"/>
              </p:ext>
            </p:extLst>
          </p:nvPr>
        </p:nvGraphicFramePr>
        <p:xfrm>
          <a:off x="205885" y="1011524"/>
          <a:ext cx="8633315" cy="4374341"/>
        </p:xfrm>
        <a:graphic>
          <a:graphicData uri="http://schemas.openxmlformats.org/drawingml/2006/table">
            <a:tbl>
              <a:tblPr/>
              <a:tblGrid>
                <a:gridCol w="1049527">
                  <a:extLst>
                    <a:ext uri="{9D8B030D-6E8A-4147-A177-3AD203B41FA5}">
                      <a16:colId xmlns:a16="http://schemas.microsoft.com/office/drawing/2014/main" xmlns="" val="20000"/>
                    </a:ext>
                  </a:extLst>
                </a:gridCol>
                <a:gridCol w="939518">
                  <a:extLst>
                    <a:ext uri="{9D8B030D-6E8A-4147-A177-3AD203B41FA5}">
                      <a16:colId xmlns:a16="http://schemas.microsoft.com/office/drawing/2014/main" xmlns="" val="20001"/>
                    </a:ext>
                  </a:extLst>
                </a:gridCol>
                <a:gridCol w="1563358">
                  <a:extLst>
                    <a:ext uri="{9D8B030D-6E8A-4147-A177-3AD203B41FA5}">
                      <a16:colId xmlns:a16="http://schemas.microsoft.com/office/drawing/2014/main" xmlns="" val="20002"/>
                    </a:ext>
                  </a:extLst>
                </a:gridCol>
                <a:gridCol w="1270228">
                  <a:extLst>
                    <a:ext uri="{9D8B030D-6E8A-4147-A177-3AD203B41FA5}">
                      <a16:colId xmlns:a16="http://schemas.microsoft.com/office/drawing/2014/main" xmlns="" val="20003"/>
                    </a:ext>
                  </a:extLst>
                </a:gridCol>
                <a:gridCol w="1270228">
                  <a:extLst>
                    <a:ext uri="{9D8B030D-6E8A-4147-A177-3AD203B41FA5}">
                      <a16:colId xmlns:a16="http://schemas.microsoft.com/office/drawing/2014/main" xmlns="" val="20004"/>
                    </a:ext>
                  </a:extLst>
                </a:gridCol>
                <a:gridCol w="1270228">
                  <a:extLst>
                    <a:ext uri="{9D8B030D-6E8A-4147-A177-3AD203B41FA5}">
                      <a16:colId xmlns:a16="http://schemas.microsoft.com/office/drawing/2014/main" xmlns="" val="20005"/>
                    </a:ext>
                  </a:extLst>
                </a:gridCol>
                <a:gridCol w="1270228">
                  <a:extLst>
                    <a:ext uri="{9D8B030D-6E8A-4147-A177-3AD203B41FA5}">
                      <a16:colId xmlns:a16="http://schemas.microsoft.com/office/drawing/2014/main" xmlns="" val="20006"/>
                    </a:ext>
                  </a:extLst>
                </a:gridCol>
              </a:tblGrid>
              <a:tr h="581061">
                <a:tc>
                  <a:txBody>
                    <a:bodyPr/>
                    <a:lstStyle/>
                    <a:p>
                      <a:pPr algn="ctr">
                        <a:lnSpc>
                          <a:spcPct val="150000"/>
                        </a:lnSpc>
                        <a:spcAft>
                          <a:spcPts val="600"/>
                        </a:spcAft>
                      </a:pPr>
                      <a:endParaRPr lang="en-ZA" sz="1400" i="0" dirty="0">
                        <a:latin typeface="Arial"/>
                        <a:ea typeface="Times New Roman"/>
                        <a:cs typeface="Times New Roman"/>
                      </a:endParaRPr>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gridSpan="3">
                  <a:txBody>
                    <a:bodyPr/>
                    <a:lstStyle/>
                    <a:p>
                      <a:pPr algn="ctr">
                        <a:lnSpc>
                          <a:spcPct val="150000"/>
                        </a:lnSpc>
                        <a:spcAft>
                          <a:spcPts val="600"/>
                        </a:spcAft>
                      </a:pPr>
                      <a:r>
                        <a:rPr lang="en-ZA" sz="1400" b="1" i="0" dirty="0" smtClean="0">
                          <a:latin typeface="Arial"/>
                          <a:ea typeface="Times New Roman"/>
                          <a:cs typeface="Times New Roman"/>
                        </a:rPr>
                        <a:t>2018/19</a:t>
                      </a:r>
                      <a:endParaRPr lang="en-ZA" sz="1400" b="1" i="0" dirty="0">
                        <a:latin typeface="Arial"/>
                        <a:ea typeface="Times New Roman"/>
                        <a:cs typeface="Times New Roman"/>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hMerge="1">
                  <a:txBody>
                    <a:bodyPr/>
                    <a:lstStyle/>
                    <a:p>
                      <a:pPr algn="ctr">
                        <a:lnSpc>
                          <a:spcPct val="150000"/>
                        </a:lnSpc>
                        <a:spcAft>
                          <a:spcPts val="600"/>
                        </a:spcAft>
                      </a:pPr>
                      <a:endParaRPr lang="en-ZA" sz="1400" i="0" dirty="0">
                        <a:latin typeface="Arial"/>
                        <a:ea typeface="Times New Roman"/>
                        <a:cs typeface="Times New Roman"/>
                      </a:endParaRPr>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pPr algn="ctr">
                        <a:lnSpc>
                          <a:spcPct val="150000"/>
                        </a:lnSpc>
                        <a:spcAft>
                          <a:spcPts val="600"/>
                        </a:spcAft>
                      </a:pPr>
                      <a:endParaRPr lang="en-ZA" sz="1400" i="0" dirty="0">
                        <a:latin typeface="Arial"/>
                        <a:ea typeface="Times New Roman"/>
                        <a:cs typeface="Times New Roman"/>
                      </a:endParaRPr>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gridSpan="3">
                  <a:txBody>
                    <a:bodyPr/>
                    <a:lstStyle/>
                    <a:p>
                      <a:pPr algn="ctr">
                        <a:lnSpc>
                          <a:spcPct val="150000"/>
                        </a:lnSpc>
                        <a:spcAft>
                          <a:spcPts val="600"/>
                        </a:spcAft>
                      </a:pPr>
                      <a:r>
                        <a:rPr lang="en-ZA" sz="1400" b="1" i="0" dirty="0" smtClean="0">
                          <a:latin typeface="Arial"/>
                          <a:ea typeface="Times New Roman"/>
                          <a:cs typeface="Times New Roman"/>
                        </a:rPr>
                        <a:t>2019/20</a:t>
                      </a:r>
                      <a:endParaRPr lang="en-ZA" sz="1400" b="1" i="0" dirty="0">
                        <a:latin typeface="Arial"/>
                        <a:ea typeface="Times New Roman"/>
                        <a:cs typeface="Times New Roman"/>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hMerge="1">
                  <a:txBody>
                    <a:bodyPr/>
                    <a:lstStyle/>
                    <a:p>
                      <a:pPr algn="ctr">
                        <a:lnSpc>
                          <a:spcPct val="150000"/>
                        </a:lnSpc>
                        <a:spcAft>
                          <a:spcPts val="600"/>
                        </a:spcAft>
                      </a:pPr>
                      <a:endParaRPr lang="en-ZA" sz="1400" i="0" dirty="0">
                        <a:latin typeface="Arial"/>
                        <a:ea typeface="Times New Roman"/>
                        <a:cs typeface="Times New Roman"/>
                      </a:endParaRPr>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pPr algn="ctr">
                        <a:lnSpc>
                          <a:spcPct val="150000"/>
                        </a:lnSpc>
                        <a:spcAft>
                          <a:spcPts val="600"/>
                        </a:spcAft>
                      </a:pPr>
                      <a:endParaRPr lang="en-ZA" sz="1400" i="0" dirty="0">
                        <a:latin typeface="Arial"/>
                        <a:ea typeface="Times New Roman"/>
                        <a:cs typeface="Times New Roman"/>
                      </a:endParaRPr>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extLst>
                  <a:ext uri="{0D108BD9-81ED-4DB2-BD59-A6C34878D82A}">
                    <a16:rowId xmlns:a16="http://schemas.microsoft.com/office/drawing/2014/main" xmlns="" val="10000"/>
                  </a:ext>
                </a:extLst>
              </a:tr>
              <a:tr h="1303015">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600"/>
                        </a:spcAft>
                      </a:pPr>
                      <a:r>
                        <a:rPr lang="en-GB" sz="1400" b="1" i="0" dirty="0">
                          <a:latin typeface="Arial"/>
                          <a:ea typeface="Times New Roman"/>
                          <a:cs typeface="Times New Roman"/>
                        </a:rPr>
                        <a:t>Salary Levels</a:t>
                      </a:r>
                      <a:endParaRPr lang="en-ZA" sz="1400" i="0" dirty="0">
                        <a:latin typeface="Arial"/>
                        <a:ea typeface="Times New Roman"/>
                        <a:cs typeface="Times New Roman"/>
                      </a:endParaRPr>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600"/>
                        </a:spcAft>
                      </a:pPr>
                      <a:r>
                        <a:rPr lang="en-GB" sz="1400" b="1" i="0" dirty="0">
                          <a:latin typeface="Arial"/>
                          <a:ea typeface="Times New Roman"/>
                          <a:cs typeface="Times New Roman"/>
                        </a:rPr>
                        <a:t>Total days</a:t>
                      </a:r>
                      <a:endParaRPr lang="en-ZA" sz="1400" i="0" dirty="0">
                        <a:latin typeface="Arial"/>
                        <a:ea typeface="Times New Roman"/>
                        <a:cs typeface="Times New Roman"/>
                      </a:endParaRPr>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600"/>
                        </a:spcAft>
                      </a:pPr>
                      <a:r>
                        <a:rPr lang="en-GB" sz="1400" b="1" i="0" dirty="0">
                          <a:latin typeface="Arial"/>
                          <a:ea typeface="Times New Roman"/>
                          <a:cs typeface="Times New Roman"/>
                        </a:rPr>
                        <a:t>Number of employees </a:t>
                      </a:r>
                      <a:r>
                        <a:rPr lang="en-GB" sz="1400" b="1" i="0" dirty="0" smtClean="0">
                          <a:latin typeface="Arial"/>
                          <a:ea typeface="Times New Roman"/>
                          <a:cs typeface="Times New Roman"/>
                        </a:rPr>
                        <a:t>using PILIR</a:t>
                      </a:r>
                      <a:endParaRPr lang="en-ZA" sz="1400" i="0" dirty="0">
                        <a:latin typeface="Arial"/>
                        <a:ea typeface="Times New Roman"/>
                        <a:cs typeface="Times New Roman"/>
                      </a:endParaRPr>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600"/>
                        </a:spcAft>
                      </a:pPr>
                      <a:r>
                        <a:rPr lang="en-GB" sz="1400" b="1" i="0" dirty="0">
                          <a:latin typeface="Arial"/>
                          <a:ea typeface="Times New Roman"/>
                          <a:cs typeface="Times New Roman"/>
                        </a:rPr>
                        <a:t>Average days per employee</a:t>
                      </a:r>
                      <a:endParaRPr lang="en-ZA" sz="1400" i="0" dirty="0">
                        <a:latin typeface="Arial"/>
                        <a:ea typeface="Times New Roman"/>
                        <a:cs typeface="Times New Roman"/>
                      </a:endParaRPr>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600"/>
                        </a:spcAft>
                      </a:pPr>
                      <a:r>
                        <a:rPr lang="en-GB" sz="1400" b="1" i="0" dirty="0" smtClean="0">
                          <a:latin typeface="Arial"/>
                          <a:ea typeface="Times New Roman"/>
                          <a:cs typeface="Times New Roman"/>
                        </a:rPr>
                        <a:t>Total </a:t>
                      </a:r>
                      <a:r>
                        <a:rPr lang="en-GB" sz="1400" b="1" i="0" dirty="0">
                          <a:latin typeface="Arial"/>
                          <a:ea typeface="Times New Roman"/>
                          <a:cs typeface="Times New Roman"/>
                        </a:rPr>
                        <a:t>days</a:t>
                      </a:r>
                      <a:endParaRPr lang="en-ZA" sz="1400" i="0" dirty="0">
                        <a:latin typeface="Arial"/>
                        <a:ea typeface="Times New Roman"/>
                        <a:cs typeface="Times New Roman"/>
                      </a:endParaRPr>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600"/>
                        </a:spcAft>
                      </a:pPr>
                      <a:r>
                        <a:rPr lang="en-GB" sz="1400" b="1" i="0" dirty="0">
                          <a:latin typeface="Arial"/>
                          <a:ea typeface="Times New Roman"/>
                          <a:cs typeface="Times New Roman"/>
                        </a:rPr>
                        <a:t>Number of employees </a:t>
                      </a:r>
                      <a:r>
                        <a:rPr lang="en-GB" sz="1400" b="1" i="0" dirty="0" smtClean="0">
                          <a:latin typeface="Arial"/>
                          <a:ea typeface="Times New Roman"/>
                          <a:cs typeface="Times New Roman"/>
                        </a:rPr>
                        <a:t>using PILIR</a:t>
                      </a:r>
                      <a:endParaRPr lang="en-ZA" sz="1400" i="0" dirty="0">
                        <a:latin typeface="Arial"/>
                        <a:ea typeface="Times New Roman"/>
                        <a:cs typeface="Times New Roman"/>
                      </a:endParaRPr>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600"/>
                        </a:spcAft>
                      </a:pPr>
                      <a:r>
                        <a:rPr lang="en-GB" sz="1400" b="1" i="0" dirty="0">
                          <a:latin typeface="Arial"/>
                          <a:ea typeface="Times New Roman"/>
                          <a:cs typeface="Times New Roman"/>
                        </a:rPr>
                        <a:t>Average days per employee</a:t>
                      </a:r>
                      <a:endParaRPr lang="en-ZA" sz="1400" i="0" dirty="0">
                        <a:latin typeface="Arial"/>
                        <a:ea typeface="Times New Roman"/>
                        <a:cs typeface="Times New Roman"/>
                      </a:endParaRPr>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xmlns="" val="10001"/>
                  </a:ext>
                </a:extLst>
              </a:tr>
              <a:tr h="498053">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nSpc>
                          <a:spcPct val="150000"/>
                        </a:lnSpc>
                        <a:spcAft>
                          <a:spcPts val="600"/>
                        </a:spcAft>
                      </a:pPr>
                      <a:r>
                        <a:rPr lang="en-GB" sz="1400" dirty="0">
                          <a:latin typeface="Arial"/>
                          <a:ea typeface="Times New Roman"/>
                          <a:cs typeface="Times New Roman"/>
                        </a:rPr>
                        <a:t> (13-16)</a:t>
                      </a:r>
                      <a:endParaRPr lang="en-ZA" sz="1400" dirty="0">
                        <a:latin typeface="Arial"/>
                        <a:ea typeface="Times New Roman"/>
                        <a:cs typeface="Times New Roman"/>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dirty="0" smtClean="0">
                          <a:latin typeface="Arial" pitchFamily="34" charset="0"/>
                          <a:cs typeface="Arial" pitchFamily="34" charset="0"/>
                        </a:rPr>
                        <a:t>0</a:t>
                      </a:r>
                      <a:endParaRPr lang="en-US" sz="1400" dirty="0">
                        <a:latin typeface="Arial" pitchFamily="34" charset="0"/>
                        <a:cs typeface="Arial" pitchFamily="34" charset="0"/>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dirty="0" smtClean="0">
                          <a:latin typeface="Arial" pitchFamily="34" charset="0"/>
                          <a:cs typeface="Arial" pitchFamily="34" charset="0"/>
                        </a:rPr>
                        <a:t>0</a:t>
                      </a:r>
                      <a:endParaRPr lang="en-US" sz="1400" dirty="0">
                        <a:latin typeface="Arial" pitchFamily="34" charset="0"/>
                        <a:cs typeface="Arial" pitchFamily="34" charset="0"/>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600"/>
                        </a:spcAft>
                      </a:pPr>
                      <a:r>
                        <a:rPr lang="en-ZA" sz="1400" dirty="0" smtClean="0">
                          <a:latin typeface="Arial" pitchFamily="34" charset="0"/>
                          <a:ea typeface="Times New Roman"/>
                          <a:cs typeface="Arial" pitchFamily="34" charset="0"/>
                        </a:rPr>
                        <a:t>0</a:t>
                      </a:r>
                      <a:endParaRPr lang="en-ZA" sz="1400" dirty="0">
                        <a:latin typeface="Arial" pitchFamily="34" charset="0"/>
                        <a:ea typeface="Times New Roman"/>
                        <a:cs typeface="Arial" pitchFamily="34" charset="0"/>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600"/>
                        </a:spcAft>
                      </a:pPr>
                      <a:r>
                        <a:rPr lang="en-ZA" sz="1400" dirty="0" smtClean="0">
                          <a:latin typeface="Arial" pitchFamily="34" charset="0"/>
                          <a:ea typeface="Times New Roman"/>
                          <a:cs typeface="Arial" pitchFamily="34" charset="0"/>
                        </a:rPr>
                        <a:t>0</a:t>
                      </a:r>
                      <a:endParaRPr lang="en-ZA" sz="1400" dirty="0">
                        <a:latin typeface="Arial" pitchFamily="34" charset="0"/>
                        <a:ea typeface="Times New Roman"/>
                        <a:cs typeface="Arial" pitchFamily="34" charset="0"/>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600"/>
                        </a:spcAft>
                      </a:pPr>
                      <a:r>
                        <a:rPr lang="en-ZA" sz="1400" dirty="0" smtClean="0">
                          <a:latin typeface="Arial" pitchFamily="34" charset="0"/>
                          <a:ea typeface="Times New Roman"/>
                          <a:cs typeface="Arial" pitchFamily="34" charset="0"/>
                        </a:rPr>
                        <a:t>0</a:t>
                      </a:r>
                      <a:endParaRPr lang="en-ZA" sz="1400" dirty="0">
                        <a:latin typeface="Arial" pitchFamily="34" charset="0"/>
                        <a:ea typeface="Times New Roman"/>
                        <a:cs typeface="Arial" pitchFamily="34" charset="0"/>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600"/>
                        </a:spcAft>
                      </a:pPr>
                      <a:r>
                        <a:rPr lang="en-ZA" sz="1400" dirty="0" smtClean="0">
                          <a:latin typeface="Arial" pitchFamily="34" charset="0"/>
                          <a:ea typeface="Times New Roman"/>
                          <a:cs typeface="Arial" pitchFamily="34" charset="0"/>
                        </a:rPr>
                        <a:t>0</a:t>
                      </a:r>
                      <a:endParaRPr lang="en-ZA" sz="1400" dirty="0">
                        <a:latin typeface="Arial" pitchFamily="34" charset="0"/>
                        <a:ea typeface="Times New Roman"/>
                        <a:cs typeface="Arial" pitchFamily="34" charset="0"/>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2"/>
                  </a:ext>
                </a:extLst>
              </a:tr>
              <a:tr h="498053">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nSpc>
                          <a:spcPct val="150000"/>
                        </a:lnSpc>
                        <a:spcAft>
                          <a:spcPts val="600"/>
                        </a:spcAft>
                      </a:pPr>
                      <a:r>
                        <a:rPr lang="en-GB" sz="1400" dirty="0">
                          <a:latin typeface="Arial"/>
                          <a:ea typeface="Times New Roman"/>
                          <a:cs typeface="Times New Roman"/>
                        </a:rPr>
                        <a:t> (9-12)</a:t>
                      </a:r>
                      <a:endParaRPr lang="en-ZA" sz="1400" dirty="0">
                        <a:latin typeface="Arial"/>
                        <a:ea typeface="Times New Roman"/>
                        <a:cs typeface="Times New Roman"/>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dirty="0" smtClean="0">
                          <a:latin typeface="Arial" pitchFamily="34" charset="0"/>
                          <a:cs typeface="Arial" pitchFamily="34" charset="0"/>
                        </a:rPr>
                        <a:t>0</a:t>
                      </a:r>
                      <a:endParaRPr lang="en-US" sz="1400" dirty="0">
                        <a:latin typeface="Arial" pitchFamily="34" charset="0"/>
                        <a:cs typeface="Arial" pitchFamily="34" charset="0"/>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dirty="0" smtClean="0">
                          <a:latin typeface="Arial" pitchFamily="34" charset="0"/>
                          <a:cs typeface="Arial" pitchFamily="34" charset="0"/>
                        </a:rPr>
                        <a:t>0</a:t>
                      </a:r>
                      <a:endParaRPr lang="en-US" sz="1400" dirty="0">
                        <a:latin typeface="Arial" pitchFamily="34" charset="0"/>
                        <a:cs typeface="Arial" pitchFamily="34" charset="0"/>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600"/>
                        </a:spcAft>
                      </a:pPr>
                      <a:r>
                        <a:rPr lang="en-ZA" sz="1400" dirty="0" smtClean="0">
                          <a:latin typeface="Arial" pitchFamily="34" charset="0"/>
                          <a:ea typeface="Times New Roman"/>
                          <a:cs typeface="Arial" pitchFamily="34" charset="0"/>
                        </a:rPr>
                        <a:t>0</a:t>
                      </a:r>
                      <a:endParaRPr lang="en-ZA" sz="1400" dirty="0">
                        <a:latin typeface="Arial" pitchFamily="34" charset="0"/>
                        <a:ea typeface="Times New Roman"/>
                        <a:cs typeface="Arial" pitchFamily="34" charset="0"/>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600"/>
                        </a:spcAft>
                      </a:pPr>
                      <a:r>
                        <a:rPr lang="en-ZA" sz="1400" dirty="0" smtClean="0">
                          <a:latin typeface="Arial" pitchFamily="34" charset="0"/>
                          <a:ea typeface="Times New Roman"/>
                          <a:cs typeface="Arial" pitchFamily="34" charset="0"/>
                        </a:rPr>
                        <a:t>0</a:t>
                      </a:r>
                      <a:endParaRPr lang="en-ZA" sz="1400" dirty="0">
                        <a:latin typeface="Arial" pitchFamily="34" charset="0"/>
                        <a:ea typeface="Times New Roman"/>
                        <a:cs typeface="Arial" pitchFamily="34" charset="0"/>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600"/>
                        </a:spcAft>
                      </a:pPr>
                      <a:r>
                        <a:rPr lang="en-ZA" sz="1400" dirty="0" smtClean="0">
                          <a:latin typeface="Arial" pitchFamily="34" charset="0"/>
                          <a:ea typeface="Times New Roman"/>
                          <a:cs typeface="Arial" pitchFamily="34" charset="0"/>
                        </a:rPr>
                        <a:t>0</a:t>
                      </a:r>
                      <a:endParaRPr lang="en-ZA" sz="1400" dirty="0">
                        <a:latin typeface="Arial" pitchFamily="34" charset="0"/>
                        <a:ea typeface="Times New Roman"/>
                        <a:cs typeface="Arial" pitchFamily="34" charset="0"/>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600"/>
                        </a:spcAft>
                      </a:pPr>
                      <a:r>
                        <a:rPr lang="en-ZA" sz="1400" dirty="0" smtClean="0">
                          <a:latin typeface="Arial" pitchFamily="34" charset="0"/>
                          <a:ea typeface="Times New Roman"/>
                          <a:cs typeface="Arial" pitchFamily="34" charset="0"/>
                        </a:rPr>
                        <a:t>0</a:t>
                      </a:r>
                      <a:endParaRPr lang="en-ZA" sz="1400" dirty="0">
                        <a:latin typeface="Arial" pitchFamily="34" charset="0"/>
                        <a:ea typeface="Times New Roman"/>
                        <a:cs typeface="Arial" pitchFamily="34" charset="0"/>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r h="498053">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nSpc>
                          <a:spcPct val="150000"/>
                        </a:lnSpc>
                        <a:spcAft>
                          <a:spcPts val="600"/>
                        </a:spcAft>
                      </a:pPr>
                      <a:r>
                        <a:rPr lang="en-GB" sz="1400" dirty="0">
                          <a:latin typeface="Arial"/>
                          <a:ea typeface="Times New Roman"/>
                          <a:cs typeface="Times New Roman"/>
                        </a:rPr>
                        <a:t> (6-8)</a:t>
                      </a:r>
                      <a:endParaRPr lang="en-ZA" sz="1400" dirty="0">
                        <a:latin typeface="Arial"/>
                        <a:ea typeface="Times New Roman"/>
                        <a:cs typeface="Times New Roman"/>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ZA" sz="1400" dirty="0" smtClean="0">
                          <a:latin typeface="Arial" pitchFamily="34" charset="0"/>
                          <a:cs typeface="Arial" pitchFamily="34" charset="0"/>
                        </a:rPr>
                        <a:t>1540</a:t>
                      </a:r>
                      <a:endParaRPr lang="en-US" sz="1400" dirty="0">
                        <a:latin typeface="Arial" pitchFamily="34" charset="0"/>
                        <a:cs typeface="Arial" pitchFamily="34" charset="0"/>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ZA" sz="1400" dirty="0" smtClean="0">
                          <a:latin typeface="Arial" pitchFamily="34" charset="0"/>
                          <a:cs typeface="Arial" pitchFamily="34" charset="0"/>
                        </a:rPr>
                        <a:t>93</a:t>
                      </a:r>
                      <a:endParaRPr lang="en-US" sz="1400" dirty="0">
                        <a:latin typeface="Arial" pitchFamily="34" charset="0"/>
                        <a:cs typeface="Arial" pitchFamily="34" charset="0"/>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600"/>
                        </a:spcAft>
                      </a:pPr>
                      <a:r>
                        <a:rPr lang="en-ZA" sz="1400" dirty="0" smtClean="0">
                          <a:latin typeface="Arial" pitchFamily="34" charset="0"/>
                          <a:ea typeface="Times New Roman"/>
                          <a:cs typeface="Arial" pitchFamily="34" charset="0"/>
                        </a:rPr>
                        <a:t>17</a:t>
                      </a:r>
                      <a:endParaRPr lang="en-ZA" sz="1400" dirty="0">
                        <a:latin typeface="Arial" pitchFamily="34" charset="0"/>
                        <a:ea typeface="Times New Roman"/>
                        <a:cs typeface="Arial" pitchFamily="34" charset="0"/>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600"/>
                        </a:spcAft>
                      </a:pPr>
                      <a:r>
                        <a:rPr lang="en-ZA" sz="1400" dirty="0" smtClean="0">
                          <a:latin typeface="Arial" pitchFamily="34" charset="0"/>
                          <a:ea typeface="Times New Roman"/>
                          <a:cs typeface="Arial" pitchFamily="34" charset="0"/>
                        </a:rPr>
                        <a:t>377</a:t>
                      </a:r>
                      <a:endParaRPr lang="en-ZA" sz="1400" dirty="0">
                        <a:latin typeface="Arial" pitchFamily="34" charset="0"/>
                        <a:ea typeface="Times New Roman"/>
                        <a:cs typeface="Arial" pitchFamily="34" charset="0"/>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600"/>
                        </a:spcAft>
                      </a:pPr>
                      <a:r>
                        <a:rPr lang="en-ZA" sz="1400" dirty="0" smtClean="0">
                          <a:latin typeface="Arial" pitchFamily="34" charset="0"/>
                          <a:ea typeface="Times New Roman"/>
                          <a:cs typeface="Arial" pitchFamily="34" charset="0"/>
                        </a:rPr>
                        <a:t>9</a:t>
                      </a:r>
                      <a:endParaRPr lang="en-ZA" sz="1400" dirty="0">
                        <a:latin typeface="Arial" pitchFamily="34" charset="0"/>
                        <a:ea typeface="Times New Roman"/>
                        <a:cs typeface="Arial" pitchFamily="34" charset="0"/>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600"/>
                        </a:spcAft>
                      </a:pPr>
                      <a:r>
                        <a:rPr lang="en-ZA" sz="1400" dirty="0" smtClean="0">
                          <a:latin typeface="Arial" pitchFamily="34" charset="0"/>
                          <a:ea typeface="Times New Roman"/>
                          <a:cs typeface="Arial" pitchFamily="34" charset="0"/>
                        </a:rPr>
                        <a:t>42</a:t>
                      </a:r>
                      <a:endParaRPr lang="en-ZA" sz="1400" dirty="0">
                        <a:latin typeface="Arial" pitchFamily="34" charset="0"/>
                        <a:ea typeface="Times New Roman"/>
                        <a:cs typeface="Arial" pitchFamily="34" charset="0"/>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4"/>
                  </a:ext>
                </a:extLst>
              </a:tr>
              <a:tr h="498053">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nSpc>
                          <a:spcPct val="150000"/>
                        </a:lnSpc>
                        <a:spcAft>
                          <a:spcPts val="600"/>
                        </a:spcAft>
                      </a:pPr>
                      <a:r>
                        <a:rPr lang="en-GB" sz="1400" dirty="0">
                          <a:latin typeface="Arial"/>
                          <a:ea typeface="Times New Roman"/>
                          <a:cs typeface="Times New Roman"/>
                        </a:rPr>
                        <a:t> (3-5)</a:t>
                      </a:r>
                      <a:endParaRPr lang="en-ZA" sz="1400" dirty="0">
                        <a:latin typeface="Arial"/>
                        <a:ea typeface="Times New Roman"/>
                        <a:cs typeface="Times New Roman"/>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dirty="0" smtClean="0">
                          <a:latin typeface="Arial" pitchFamily="34" charset="0"/>
                          <a:cs typeface="Arial" pitchFamily="34" charset="0"/>
                        </a:rPr>
                        <a:t>100</a:t>
                      </a:r>
                      <a:endParaRPr lang="en-US" sz="1400" dirty="0">
                        <a:latin typeface="Arial" pitchFamily="34" charset="0"/>
                        <a:cs typeface="Arial" pitchFamily="34" charset="0"/>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ZA" sz="1400" dirty="0" smtClean="0">
                          <a:latin typeface="Arial" pitchFamily="34" charset="0"/>
                          <a:cs typeface="Arial" pitchFamily="34" charset="0"/>
                        </a:rPr>
                        <a:t>11</a:t>
                      </a:r>
                      <a:endParaRPr lang="en-US" sz="1400" dirty="0">
                        <a:latin typeface="Arial" pitchFamily="34" charset="0"/>
                        <a:cs typeface="Arial" pitchFamily="34" charset="0"/>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600"/>
                        </a:spcAft>
                      </a:pPr>
                      <a:r>
                        <a:rPr lang="en-ZA" sz="1400" dirty="0" smtClean="0">
                          <a:latin typeface="Arial" pitchFamily="34" charset="0"/>
                          <a:ea typeface="Times New Roman"/>
                          <a:cs typeface="Arial" pitchFamily="34" charset="0"/>
                        </a:rPr>
                        <a:t>9</a:t>
                      </a:r>
                      <a:endParaRPr lang="en-ZA" sz="1400" dirty="0">
                        <a:latin typeface="Arial" pitchFamily="34" charset="0"/>
                        <a:ea typeface="Times New Roman"/>
                        <a:cs typeface="Arial" pitchFamily="34" charset="0"/>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600"/>
                        </a:spcAft>
                      </a:pPr>
                      <a:r>
                        <a:rPr lang="en-ZA" sz="1400" dirty="0" smtClean="0">
                          <a:latin typeface="Arial" pitchFamily="34" charset="0"/>
                          <a:ea typeface="Times New Roman"/>
                          <a:cs typeface="Arial" pitchFamily="34" charset="0"/>
                        </a:rPr>
                        <a:t>0</a:t>
                      </a:r>
                      <a:endParaRPr lang="en-ZA" sz="1400" dirty="0">
                        <a:latin typeface="Arial" pitchFamily="34" charset="0"/>
                        <a:ea typeface="Times New Roman"/>
                        <a:cs typeface="Arial" pitchFamily="34" charset="0"/>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600"/>
                        </a:spcAft>
                      </a:pPr>
                      <a:r>
                        <a:rPr lang="en-ZA" sz="1400" dirty="0" smtClean="0">
                          <a:latin typeface="Arial" pitchFamily="34" charset="0"/>
                          <a:ea typeface="Times New Roman"/>
                          <a:cs typeface="Arial" pitchFamily="34" charset="0"/>
                        </a:rPr>
                        <a:t>0</a:t>
                      </a:r>
                      <a:endParaRPr lang="en-ZA" sz="1400" dirty="0">
                        <a:latin typeface="Arial" pitchFamily="34" charset="0"/>
                        <a:ea typeface="Times New Roman"/>
                        <a:cs typeface="Arial" pitchFamily="34" charset="0"/>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600"/>
                        </a:spcAft>
                      </a:pPr>
                      <a:r>
                        <a:rPr lang="en-ZA" sz="1400" dirty="0" smtClean="0">
                          <a:latin typeface="Arial" pitchFamily="34" charset="0"/>
                          <a:ea typeface="Times New Roman"/>
                          <a:cs typeface="Arial" pitchFamily="34" charset="0"/>
                        </a:rPr>
                        <a:t>0</a:t>
                      </a:r>
                      <a:endParaRPr lang="en-ZA" sz="1400" dirty="0">
                        <a:latin typeface="Arial" pitchFamily="34" charset="0"/>
                        <a:ea typeface="Times New Roman"/>
                        <a:cs typeface="Arial" pitchFamily="34" charset="0"/>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5"/>
                  </a:ext>
                </a:extLst>
              </a:tr>
              <a:tr h="498053">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nSpc>
                          <a:spcPct val="150000"/>
                        </a:lnSpc>
                        <a:spcAft>
                          <a:spcPts val="600"/>
                        </a:spcAft>
                      </a:pPr>
                      <a:r>
                        <a:rPr lang="en-GB" sz="1400" b="1" dirty="0">
                          <a:latin typeface="Arial"/>
                          <a:ea typeface="Times New Roman"/>
                          <a:cs typeface="Times New Roman"/>
                        </a:rPr>
                        <a:t> TOTALS</a:t>
                      </a:r>
                      <a:endParaRPr lang="en-ZA" sz="1400" b="1" dirty="0">
                        <a:latin typeface="Arial"/>
                        <a:ea typeface="Times New Roman"/>
                        <a:cs typeface="Times New Roman"/>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ZA" sz="1400" b="1" dirty="0" smtClean="0">
                          <a:latin typeface="Arial" pitchFamily="34" charset="0"/>
                          <a:cs typeface="Arial" pitchFamily="34" charset="0"/>
                        </a:rPr>
                        <a:t>1640</a:t>
                      </a:r>
                      <a:endParaRPr lang="en-US" sz="1400" b="1" dirty="0">
                        <a:latin typeface="Arial" pitchFamily="34" charset="0"/>
                        <a:cs typeface="Arial" pitchFamily="34" charset="0"/>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ZA" sz="1400" b="1" dirty="0" smtClean="0">
                          <a:latin typeface="Arial" pitchFamily="34" charset="0"/>
                          <a:cs typeface="Arial" pitchFamily="34" charset="0"/>
                        </a:rPr>
                        <a:t>104</a:t>
                      </a:r>
                      <a:endParaRPr lang="en-US" sz="1400" b="1" dirty="0">
                        <a:latin typeface="Arial" pitchFamily="34" charset="0"/>
                        <a:cs typeface="Arial" pitchFamily="34" charset="0"/>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600"/>
                        </a:spcAft>
                      </a:pPr>
                      <a:r>
                        <a:rPr lang="en-GB" sz="1400" b="1" dirty="0" smtClean="0">
                          <a:latin typeface="Arial" pitchFamily="34" charset="0"/>
                          <a:ea typeface="Times New Roman"/>
                          <a:cs typeface="Arial" pitchFamily="34" charset="0"/>
                        </a:rPr>
                        <a:t>26</a:t>
                      </a:r>
                      <a:endParaRPr lang="en-GB" sz="1400" b="1" dirty="0">
                        <a:latin typeface="Arial" pitchFamily="34" charset="0"/>
                        <a:ea typeface="Times New Roman"/>
                        <a:cs typeface="Arial" pitchFamily="34" charset="0"/>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600"/>
                        </a:spcAft>
                      </a:pPr>
                      <a:r>
                        <a:rPr lang="en-GB" sz="1400" b="1" dirty="0" smtClean="0">
                          <a:latin typeface="Arial" pitchFamily="34" charset="0"/>
                          <a:ea typeface="Times New Roman"/>
                          <a:cs typeface="Arial" pitchFamily="34" charset="0"/>
                        </a:rPr>
                        <a:t>377</a:t>
                      </a:r>
                      <a:endParaRPr lang="en-GB" sz="1400" b="1" dirty="0">
                        <a:latin typeface="Arial" pitchFamily="34" charset="0"/>
                        <a:ea typeface="Times New Roman"/>
                        <a:cs typeface="Arial" pitchFamily="34" charset="0"/>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600"/>
                        </a:spcAft>
                      </a:pPr>
                      <a:r>
                        <a:rPr lang="en-GB" sz="1400" b="1" dirty="0" smtClean="0">
                          <a:latin typeface="Arial" pitchFamily="34" charset="0"/>
                          <a:ea typeface="Times New Roman"/>
                          <a:cs typeface="Arial" pitchFamily="34" charset="0"/>
                        </a:rPr>
                        <a:t>9</a:t>
                      </a:r>
                      <a:endParaRPr lang="en-GB" sz="1400" b="1" dirty="0">
                        <a:latin typeface="Arial" pitchFamily="34" charset="0"/>
                        <a:ea typeface="Times New Roman"/>
                        <a:cs typeface="Arial" pitchFamily="34" charset="0"/>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600"/>
                        </a:spcAft>
                      </a:pPr>
                      <a:r>
                        <a:rPr lang="en-GB" sz="1400" b="1" dirty="0" smtClean="0">
                          <a:latin typeface="Arial" pitchFamily="34" charset="0"/>
                          <a:ea typeface="Times New Roman"/>
                          <a:cs typeface="Arial" pitchFamily="34" charset="0"/>
                        </a:rPr>
                        <a:t>42</a:t>
                      </a:r>
                      <a:endParaRPr lang="en-GB" sz="1400" b="1" dirty="0">
                        <a:latin typeface="Arial" pitchFamily="34" charset="0"/>
                        <a:ea typeface="Times New Roman"/>
                        <a:cs typeface="Arial" pitchFamily="34" charset="0"/>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bl>
          </a:graphicData>
        </a:graphic>
      </p:graphicFrame>
      <p:sp>
        <p:nvSpPr>
          <p:cNvPr id="7" name="Slide Number Placeholder 6"/>
          <p:cNvSpPr>
            <a:spLocks noGrp="1"/>
          </p:cNvSpPr>
          <p:nvPr>
            <p:ph type="sldNum" sz="quarter" idx="12"/>
          </p:nvPr>
        </p:nvSpPr>
        <p:spPr>
          <a:xfrm>
            <a:off x="7010400" y="6492875"/>
            <a:ext cx="2133600" cy="365125"/>
          </a:xfrm>
        </p:spPr>
        <p:txBody>
          <a:bodyPr/>
          <a:lstStyle/>
          <a:p>
            <a:fld id="{2538E8B7-8BD9-9F48-9FB6-4E0DFEDB8449}" type="slidenum">
              <a:rPr lang="en-US" b="1" smtClean="0">
                <a:solidFill>
                  <a:schemeClr val="tx1"/>
                </a:solidFill>
              </a:rPr>
              <a:pPr/>
              <a:t>42</a:t>
            </a:fld>
            <a:endParaRPr lang="en-US" b="1" dirty="0">
              <a:solidFill>
                <a:schemeClr val="tx1"/>
              </a:solidFill>
            </a:endParaRPr>
          </a:p>
        </p:txBody>
      </p:sp>
    </p:spTree>
    <p:extLst>
      <p:ext uri="{BB962C8B-B14F-4D97-AF65-F5344CB8AC3E}">
        <p14:creationId xmlns:p14="http://schemas.microsoft.com/office/powerpoint/2010/main" xmlns="" val="4897593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57200" y="190500"/>
            <a:ext cx="8229600" cy="342900"/>
          </a:xfrm>
          <a:solidFill>
            <a:srgbClr val="92D050"/>
          </a:solidFill>
        </p:spPr>
        <p:txBody>
          <a:bodyPr>
            <a:noAutofit/>
          </a:bodyPr>
          <a:lstStyle/>
          <a:p>
            <a:r>
              <a:rPr lang="en-US" sz="2000" b="1" dirty="0" smtClean="0">
                <a:latin typeface="Arial" panose="020B0604020202020204" pitchFamily="34" charset="0"/>
                <a:cs typeface="Arial" panose="020B0604020202020204" pitchFamily="34" charset="0"/>
              </a:rPr>
              <a:t>EMPLOYEE WELLNESS PROGRAMMES </a:t>
            </a:r>
          </a:p>
        </p:txBody>
      </p:sp>
      <p:graphicFrame>
        <p:nvGraphicFramePr>
          <p:cNvPr id="3" name="Table 2"/>
          <p:cNvGraphicFramePr>
            <a:graphicFrameLocks noGrp="1"/>
          </p:cNvGraphicFramePr>
          <p:nvPr>
            <p:extLst>
              <p:ext uri="{D42A27DB-BD31-4B8C-83A1-F6EECF244321}">
                <p14:modId xmlns:p14="http://schemas.microsoft.com/office/powerpoint/2010/main" xmlns="" val="1585270368"/>
              </p:ext>
            </p:extLst>
          </p:nvPr>
        </p:nvGraphicFramePr>
        <p:xfrm>
          <a:off x="228599" y="666750"/>
          <a:ext cx="8777179" cy="5139690"/>
        </p:xfrm>
        <a:graphic>
          <a:graphicData uri="http://schemas.openxmlformats.org/drawingml/2006/table">
            <a:tbl>
              <a:tblPr/>
              <a:tblGrid>
                <a:gridCol w="1222600">
                  <a:extLst>
                    <a:ext uri="{9D8B030D-6E8A-4147-A177-3AD203B41FA5}">
                      <a16:colId xmlns:a16="http://schemas.microsoft.com/office/drawing/2014/main" xmlns="" val="20000"/>
                    </a:ext>
                  </a:extLst>
                </a:gridCol>
                <a:gridCol w="3110168">
                  <a:extLst>
                    <a:ext uri="{9D8B030D-6E8A-4147-A177-3AD203B41FA5}">
                      <a16:colId xmlns:a16="http://schemas.microsoft.com/office/drawing/2014/main" xmlns="" val="20001"/>
                    </a:ext>
                  </a:extLst>
                </a:gridCol>
                <a:gridCol w="1926218">
                  <a:extLst>
                    <a:ext uri="{9D8B030D-6E8A-4147-A177-3AD203B41FA5}">
                      <a16:colId xmlns:a16="http://schemas.microsoft.com/office/drawing/2014/main" xmlns="" val="20002"/>
                    </a:ext>
                  </a:extLst>
                </a:gridCol>
                <a:gridCol w="2518193">
                  <a:extLst>
                    <a:ext uri="{9D8B030D-6E8A-4147-A177-3AD203B41FA5}">
                      <a16:colId xmlns:a16="http://schemas.microsoft.com/office/drawing/2014/main" xmlns="" val="20003"/>
                    </a:ext>
                  </a:extLst>
                </a:gridCol>
              </a:tblGrid>
              <a:tr h="374971">
                <a:tc gridSpan="2">
                  <a:txBody>
                    <a:bodyPr/>
                    <a:lstStyle/>
                    <a:p>
                      <a:pPr algn="ctr">
                        <a:lnSpc>
                          <a:spcPct val="100000"/>
                        </a:lnSpc>
                      </a:pPr>
                      <a:r>
                        <a:rPr lang="en-US" sz="1400" b="1" dirty="0" smtClean="0">
                          <a:latin typeface="Arial" panose="020B0604020202020204" pitchFamily="34" charset="0"/>
                          <a:cs typeface="Arial" panose="020B0604020202020204" pitchFamily="34" charset="0"/>
                        </a:rPr>
                        <a:t>Quarter 1 </a:t>
                      </a:r>
                    </a:p>
                    <a:p>
                      <a:pPr algn="ctr">
                        <a:lnSpc>
                          <a:spcPct val="100000"/>
                        </a:lnSpc>
                      </a:pPr>
                      <a:r>
                        <a:rPr lang="en-US" sz="1400" b="1" dirty="0" smtClean="0">
                          <a:latin typeface="Arial" panose="020B0604020202020204" pitchFamily="34" charset="0"/>
                          <a:cs typeface="Arial" panose="020B0604020202020204" pitchFamily="34" charset="0"/>
                        </a:rPr>
                        <a:t>2018/19</a:t>
                      </a:r>
                      <a:endParaRPr lang="en-US" sz="1400" b="1" dirty="0">
                        <a:latin typeface="Arial" panose="020B0604020202020204" pitchFamily="34" charset="0"/>
                        <a:cs typeface="Arial" panose="020B0604020202020204" pitchFamily="34"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hMerge="1">
                  <a:txBody>
                    <a:bodyPr/>
                    <a:lstStyle/>
                    <a:p>
                      <a:pPr algn="ctr">
                        <a:lnSpc>
                          <a:spcPct val="100000"/>
                        </a:lnSpc>
                      </a:pPr>
                      <a:endParaRPr lang="en-US" sz="1400" b="1" dirty="0">
                        <a:latin typeface="Arial" panose="020B0604020202020204" pitchFamily="34" charset="0"/>
                        <a:cs typeface="Arial" panose="020B0604020202020204" pitchFamily="34"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gridSpan="2">
                  <a:txBody>
                    <a:bodyPr/>
                    <a:lstStyle/>
                    <a:p>
                      <a:pPr algn="ctr">
                        <a:lnSpc>
                          <a:spcPct val="100000"/>
                        </a:lnSpc>
                      </a:pPr>
                      <a:r>
                        <a:rPr lang="en-US" sz="1400" b="1" dirty="0" smtClean="0">
                          <a:latin typeface="Arial" panose="020B0604020202020204" pitchFamily="34" charset="0"/>
                          <a:cs typeface="Arial" panose="020B0604020202020204" pitchFamily="34" charset="0"/>
                        </a:rPr>
                        <a:t>Quarter 2</a:t>
                      </a:r>
                    </a:p>
                    <a:p>
                      <a:pPr algn="ctr">
                        <a:lnSpc>
                          <a:spcPct val="100000"/>
                        </a:lnSpc>
                      </a:pPr>
                      <a:r>
                        <a:rPr lang="en-US" sz="1400" b="1" dirty="0" smtClean="0">
                          <a:latin typeface="Arial" panose="020B0604020202020204" pitchFamily="34" charset="0"/>
                          <a:cs typeface="Arial" panose="020B0604020202020204" pitchFamily="34" charset="0"/>
                        </a:rPr>
                        <a:t>2018/19</a:t>
                      </a:r>
                      <a:endParaRPr lang="en-US" sz="1400" b="1" dirty="0">
                        <a:latin typeface="Arial" panose="020B0604020202020204" pitchFamily="34" charset="0"/>
                        <a:cs typeface="Arial" panose="020B0604020202020204" pitchFamily="34"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hMerge="1">
                  <a:txBody>
                    <a:bodyPr/>
                    <a:lstStyle/>
                    <a:p>
                      <a:pPr algn="ctr">
                        <a:lnSpc>
                          <a:spcPct val="100000"/>
                        </a:lnSpc>
                      </a:pPr>
                      <a:endParaRPr lang="en-US" sz="1400" b="1" dirty="0">
                        <a:latin typeface="Arial" panose="020B0604020202020204" pitchFamily="34" charset="0"/>
                        <a:cs typeface="Arial" panose="020B0604020202020204" pitchFamily="34"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extLst>
                  <a:ext uri="{0D108BD9-81ED-4DB2-BD59-A6C34878D82A}">
                    <a16:rowId xmlns:a16="http://schemas.microsoft.com/office/drawing/2014/main" xmlns="" val="10000"/>
                  </a:ext>
                </a:extLst>
              </a:tr>
              <a:tr h="266353">
                <a:tc>
                  <a:txBody>
                    <a:bodyPr/>
                    <a:lstStyle/>
                    <a:p>
                      <a:pPr algn="ctr">
                        <a:lnSpc>
                          <a:spcPct val="100000"/>
                        </a:lnSpc>
                      </a:pPr>
                      <a:r>
                        <a:rPr lang="en-US" sz="1400" b="1" dirty="0" smtClean="0">
                          <a:latin typeface="Arial" panose="020B0604020202020204" pitchFamily="34" charset="0"/>
                          <a:cs typeface="Arial" panose="020B0604020202020204" pitchFamily="34" charset="0"/>
                        </a:rPr>
                        <a:t>Month</a:t>
                      </a:r>
                      <a:endParaRPr lang="en-ZA" sz="1400" b="1" dirty="0">
                        <a:latin typeface="Arial" panose="020B0604020202020204" pitchFamily="34" charset="0"/>
                        <a:cs typeface="Arial" panose="020B0604020202020204" pitchFamily="34"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00000"/>
                        </a:lnSpc>
                      </a:pPr>
                      <a:r>
                        <a:rPr lang="en-US" sz="1400" b="1" dirty="0" smtClean="0">
                          <a:latin typeface="Arial" panose="020B0604020202020204" pitchFamily="34" charset="0"/>
                          <a:cs typeface="Arial" panose="020B0604020202020204" pitchFamily="34" charset="0"/>
                        </a:rPr>
                        <a:t>Programme</a:t>
                      </a:r>
                      <a:endParaRPr lang="en-US" sz="1400" b="1" dirty="0">
                        <a:latin typeface="Arial" panose="020B0604020202020204" pitchFamily="34" charset="0"/>
                        <a:cs typeface="Arial" panose="020B0604020202020204" pitchFamily="34"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lnSpc>
                          <a:spcPct val="100000"/>
                        </a:lnSpc>
                      </a:pPr>
                      <a:r>
                        <a:rPr lang="en-US" sz="1400" b="1" dirty="0" smtClean="0">
                          <a:latin typeface="Arial" panose="020B0604020202020204" pitchFamily="34" charset="0"/>
                          <a:cs typeface="Arial" panose="020B0604020202020204" pitchFamily="34" charset="0"/>
                        </a:rPr>
                        <a:t>Month</a:t>
                      </a:r>
                      <a:endParaRPr lang="en-ZA" sz="1400" b="1" dirty="0">
                        <a:latin typeface="Arial" panose="020B0604020202020204" pitchFamily="34" charset="0"/>
                        <a:cs typeface="Arial" panose="020B0604020202020204" pitchFamily="34"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00000"/>
                        </a:lnSpc>
                      </a:pPr>
                      <a:r>
                        <a:rPr lang="en-US" sz="1400" b="1" dirty="0" smtClean="0">
                          <a:latin typeface="Arial" panose="020B0604020202020204" pitchFamily="34" charset="0"/>
                          <a:cs typeface="Arial" panose="020B0604020202020204" pitchFamily="34" charset="0"/>
                        </a:rPr>
                        <a:t>Programme</a:t>
                      </a:r>
                      <a:endParaRPr lang="en-US" sz="1400" b="1" dirty="0">
                        <a:latin typeface="Arial" panose="020B0604020202020204" pitchFamily="34" charset="0"/>
                        <a:cs typeface="Arial" panose="020B0604020202020204" pitchFamily="34"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xmlns="" val="10001"/>
                  </a:ext>
                </a:extLst>
              </a:tr>
              <a:tr h="697577">
                <a:tc>
                  <a:txBody>
                    <a:bodyPr/>
                    <a:lstStyle/>
                    <a:p>
                      <a:pPr marL="0" indent="0">
                        <a:lnSpc>
                          <a:spcPct val="100000"/>
                        </a:lnSpc>
                        <a:spcAft>
                          <a:spcPts val="0"/>
                        </a:spcAft>
                        <a:buFont typeface="Arial" panose="020B0604020202020204" pitchFamily="34" charset="0"/>
                        <a:buNone/>
                      </a:pPr>
                      <a:r>
                        <a:rPr lang="en-US" sz="1300" baseline="0" dirty="0" smtClean="0">
                          <a:latin typeface="Arial" panose="020B0604020202020204" pitchFamily="34" charset="0"/>
                          <a:ea typeface="Times New Roman"/>
                          <a:cs typeface="Arial" panose="020B0604020202020204" pitchFamily="34" charset="0"/>
                        </a:rPr>
                        <a:t>April</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aseline="0" dirty="0" smtClean="0">
                          <a:effectLst/>
                          <a:latin typeface="+mn-lt"/>
                          <a:ea typeface="Calibri"/>
                          <a:cs typeface="Times New Roman"/>
                        </a:rPr>
                        <a:t>Counselling Sessions2</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aseline="0" dirty="0" smtClean="0">
                          <a:effectLst/>
                          <a:latin typeface="+mn-lt"/>
                          <a:ea typeface="Calibri"/>
                          <a:cs typeface="Times New Roman"/>
                        </a:rPr>
                        <a:t>OHS Meetings  11</a:t>
                      </a:r>
                      <a:endParaRPr lang="en-US" sz="900" dirty="0" smtClean="0">
                        <a:effectLst/>
                        <a:latin typeface="+mn-lt"/>
                        <a:ea typeface="Calibri"/>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nSpc>
                          <a:spcPct val="100000"/>
                        </a:lnSpc>
                        <a:spcAft>
                          <a:spcPts val="0"/>
                        </a:spcAft>
                        <a:buFont typeface="Arial" panose="020B0604020202020204" pitchFamily="34" charset="0"/>
                        <a:buNone/>
                      </a:pPr>
                      <a:r>
                        <a:rPr lang="en-US" sz="1300" baseline="0" dirty="0" smtClean="0">
                          <a:latin typeface="Arial" panose="020B0604020202020204" pitchFamily="34" charset="0"/>
                          <a:ea typeface="Times New Roman"/>
                          <a:cs typeface="Arial" panose="020B0604020202020204" pitchFamily="34" charset="0"/>
                        </a:rPr>
                        <a:t>July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dirty="0" smtClean="0">
                          <a:effectLst/>
                          <a:latin typeface="+mn-lt"/>
                          <a:ea typeface="Calibri"/>
                          <a:cs typeface="Times New Roman"/>
                        </a:rPr>
                        <a:t>Health</a:t>
                      </a:r>
                      <a:r>
                        <a:rPr lang="en-ZA" sz="1200" baseline="0" dirty="0" smtClean="0">
                          <a:effectLst/>
                          <a:latin typeface="+mn-lt"/>
                          <a:ea typeface="Calibri"/>
                          <a:cs typeface="Times New Roman"/>
                        </a:rPr>
                        <a:t> Screenings 60</a:t>
                      </a:r>
                      <a:endParaRPr lang="en-US" sz="1200" baseline="0" dirty="0" smtClean="0">
                        <a:effectLst/>
                        <a:latin typeface="+mn-lt"/>
                        <a:ea typeface="Calibri"/>
                        <a:cs typeface="Times New Roman"/>
                      </a:endParaRP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aseline="0" dirty="0" smtClean="0">
                          <a:effectLst/>
                          <a:latin typeface="+mn-lt"/>
                          <a:ea typeface="Calibri"/>
                          <a:cs typeface="Times New Roman"/>
                        </a:rPr>
                        <a:t>Men's Health Awareness 53</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aseline="0" dirty="0" smtClean="0">
                          <a:effectLst/>
                          <a:latin typeface="+mn-lt"/>
                          <a:ea typeface="Calibri"/>
                          <a:cs typeface="Times New Roman"/>
                        </a:rPr>
                        <a:t>OHS Meetings  7</a:t>
                      </a:r>
                      <a:endParaRPr lang="en-US" sz="900" dirty="0" smtClean="0">
                        <a:effectLst/>
                        <a:latin typeface="+mn-lt"/>
                        <a:ea typeface="Calibri"/>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2"/>
                  </a:ext>
                </a:extLst>
              </a:tr>
              <a:tr h="621377">
                <a:tc>
                  <a:txBody>
                    <a:bodyPr/>
                    <a:lstStyle/>
                    <a:p>
                      <a:pPr marL="0" indent="0" algn="l" defTabSz="914400" rtl="0" eaLnBrk="1" latinLnBrk="0" hangingPunct="1">
                        <a:lnSpc>
                          <a:spcPct val="100000"/>
                        </a:lnSpc>
                        <a:spcAft>
                          <a:spcPts val="0"/>
                        </a:spcAft>
                        <a:buFont typeface="Arial" panose="020B0604020202020204" pitchFamily="34" charset="0"/>
                        <a:buNone/>
                      </a:pPr>
                      <a:r>
                        <a:rPr lang="en-ZA" sz="1300" kern="1200" dirty="0" smtClean="0">
                          <a:solidFill>
                            <a:schemeClr val="tx1"/>
                          </a:solidFill>
                          <a:latin typeface="Arial" panose="020B0604020202020204" pitchFamily="34" charset="0"/>
                          <a:ea typeface="Times New Roman"/>
                          <a:cs typeface="Arial" panose="020B0604020202020204" pitchFamily="34" charset="0"/>
                        </a:rPr>
                        <a:t>May</a:t>
                      </a:r>
                      <a:r>
                        <a:rPr lang="en-ZA" sz="1300" kern="1200" baseline="0" dirty="0" smtClean="0">
                          <a:solidFill>
                            <a:schemeClr val="tx1"/>
                          </a:solidFill>
                          <a:latin typeface="Arial" panose="020B0604020202020204" pitchFamily="34" charset="0"/>
                          <a:ea typeface="Times New Roman"/>
                          <a:cs typeface="Arial" panose="020B0604020202020204" pitchFamily="34" charset="0"/>
                        </a:rPr>
                        <a:t> </a:t>
                      </a:r>
                      <a:endParaRPr lang="en-ZA" sz="1300" kern="1200" dirty="0">
                        <a:solidFill>
                          <a:schemeClr val="tx1"/>
                        </a:solidFill>
                        <a:latin typeface="Arial" panose="020B0604020202020204" pitchFamily="34" charset="0"/>
                        <a:ea typeface="Times New Roman"/>
                        <a:cs typeface="Arial" panose="020B0604020202020204" pitchFamily="34"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dirty="0" smtClean="0">
                          <a:effectLst/>
                          <a:latin typeface="+mn-lt"/>
                          <a:ea typeface="Calibri"/>
                          <a:cs typeface="Times New Roman"/>
                        </a:rPr>
                        <a:t>Health</a:t>
                      </a:r>
                      <a:r>
                        <a:rPr lang="en-ZA" sz="1400" baseline="0" dirty="0" smtClean="0">
                          <a:effectLst/>
                          <a:latin typeface="+mn-lt"/>
                          <a:ea typeface="Calibri"/>
                          <a:cs typeface="Times New Roman"/>
                        </a:rPr>
                        <a:t> Screen 71</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baseline="0" dirty="0" smtClean="0">
                          <a:effectLst/>
                          <a:latin typeface="+mn-lt"/>
                          <a:ea typeface="Calibri"/>
                          <a:cs typeface="Times New Roman"/>
                        </a:rPr>
                        <a:t>Counselling Sessions 2</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l" defTabSz="914400" rtl="0" eaLnBrk="1" latinLnBrk="0" hangingPunct="1">
                        <a:lnSpc>
                          <a:spcPct val="100000"/>
                        </a:lnSpc>
                        <a:spcAft>
                          <a:spcPts val="0"/>
                        </a:spcAft>
                        <a:buFont typeface="Arial" panose="020B0604020202020204" pitchFamily="34" charset="0"/>
                        <a:buNone/>
                      </a:pPr>
                      <a:r>
                        <a:rPr lang="en-ZA" sz="1300" kern="1200" dirty="0" smtClean="0">
                          <a:solidFill>
                            <a:schemeClr val="tx1"/>
                          </a:solidFill>
                          <a:latin typeface="Arial" panose="020B0604020202020204" pitchFamily="34" charset="0"/>
                          <a:ea typeface="Times New Roman"/>
                          <a:cs typeface="Arial" panose="020B0604020202020204" pitchFamily="34" charset="0"/>
                        </a:rPr>
                        <a:t>August</a:t>
                      </a:r>
                      <a:r>
                        <a:rPr lang="en-ZA" sz="1300" kern="1200" baseline="0" dirty="0" smtClean="0">
                          <a:solidFill>
                            <a:schemeClr val="tx1"/>
                          </a:solidFill>
                          <a:latin typeface="Arial" panose="020B0604020202020204" pitchFamily="34" charset="0"/>
                          <a:ea typeface="Times New Roman"/>
                          <a:cs typeface="Arial" panose="020B0604020202020204" pitchFamily="34" charset="0"/>
                        </a:rPr>
                        <a:t> </a:t>
                      </a:r>
                      <a:endParaRPr lang="en-ZA" sz="1300" kern="1200" dirty="0">
                        <a:solidFill>
                          <a:schemeClr val="tx1"/>
                        </a:solidFill>
                        <a:latin typeface="Arial" panose="020B0604020202020204" pitchFamily="34" charset="0"/>
                        <a:ea typeface="Times New Roman"/>
                        <a:cs typeface="Arial" panose="020B0604020202020204" pitchFamily="34"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dirty="0" smtClean="0">
                          <a:effectLst/>
                          <a:latin typeface="+mn-lt"/>
                          <a:ea typeface="Calibri"/>
                          <a:cs typeface="Times New Roman"/>
                        </a:rPr>
                        <a:t>Health</a:t>
                      </a:r>
                      <a:r>
                        <a:rPr lang="en-ZA" sz="1400" baseline="0" dirty="0" smtClean="0">
                          <a:effectLst/>
                          <a:latin typeface="+mn-lt"/>
                          <a:ea typeface="Calibri"/>
                          <a:cs typeface="Times New Roman"/>
                        </a:rPr>
                        <a:t> Screenings 40</a:t>
                      </a:r>
                      <a:endParaRPr lang="en-US" sz="1400" baseline="0" dirty="0" smtClean="0">
                        <a:effectLst/>
                        <a:latin typeface="+mn-lt"/>
                        <a:ea typeface="Calibri"/>
                        <a:cs typeface="Times New Roman"/>
                      </a:endParaRP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baseline="0" dirty="0" smtClean="0">
                          <a:effectLst/>
                          <a:latin typeface="+mn-lt"/>
                          <a:ea typeface="Calibri"/>
                          <a:cs typeface="Times New Roman"/>
                        </a:rPr>
                        <a:t>Women's Day Celebration 136</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baseline="0" dirty="0" smtClean="0">
                          <a:effectLst/>
                          <a:latin typeface="+mn-lt"/>
                          <a:ea typeface="Calibri"/>
                          <a:cs typeface="Times New Roman"/>
                        </a:rPr>
                        <a:t>OHS Meeting  7</a:t>
                      </a:r>
                      <a:endParaRPr lang="en-US" sz="1000" dirty="0" smtClean="0">
                        <a:effectLst/>
                        <a:latin typeface="+mn-lt"/>
                        <a:ea typeface="Calibri"/>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3"/>
                  </a:ext>
                </a:extLst>
              </a:tr>
              <a:tr h="667097">
                <a:tc>
                  <a:txBody>
                    <a:bodyPr/>
                    <a:lstStyle/>
                    <a:p>
                      <a:pPr marL="0" indent="0" algn="l" defTabSz="914400" rtl="0" eaLnBrk="1" latinLnBrk="0" hangingPunct="1">
                        <a:lnSpc>
                          <a:spcPct val="100000"/>
                        </a:lnSpc>
                        <a:spcAft>
                          <a:spcPts val="0"/>
                        </a:spcAft>
                        <a:buFont typeface="Arial" panose="020B0604020202020204" pitchFamily="34" charset="0"/>
                        <a:buNone/>
                      </a:pPr>
                      <a:r>
                        <a:rPr lang="en-ZA" sz="1300" kern="1200" dirty="0" smtClean="0">
                          <a:solidFill>
                            <a:schemeClr val="tx1"/>
                          </a:solidFill>
                          <a:latin typeface="Arial" panose="020B0604020202020204" pitchFamily="34" charset="0"/>
                          <a:ea typeface="Times New Roman"/>
                          <a:cs typeface="Arial" panose="020B0604020202020204" pitchFamily="34" charset="0"/>
                        </a:rPr>
                        <a:t>June </a:t>
                      </a:r>
                      <a:endParaRPr lang="en-ZA" sz="1300" kern="1200" dirty="0">
                        <a:solidFill>
                          <a:schemeClr val="tx1"/>
                        </a:solidFill>
                        <a:latin typeface="Arial" panose="020B0604020202020204" pitchFamily="34" charset="0"/>
                        <a:ea typeface="Times New Roman"/>
                        <a:cs typeface="Arial" panose="020B0604020202020204" pitchFamily="34"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indent="-171450" algn="l" defTabSz="914400" rtl="0" eaLnBrk="1" latinLnBrk="0" hangingPunct="1">
                        <a:lnSpc>
                          <a:spcPct val="100000"/>
                        </a:lnSpc>
                        <a:spcAft>
                          <a:spcPts val="0"/>
                        </a:spcAft>
                        <a:buFont typeface="Arial" panose="020B0604020202020204" pitchFamily="34" charset="0"/>
                        <a:buChar char="•"/>
                      </a:pPr>
                      <a:r>
                        <a:rPr lang="en-ZA" sz="1300" kern="1200" dirty="0" smtClean="0">
                          <a:solidFill>
                            <a:schemeClr val="tx1"/>
                          </a:solidFill>
                          <a:latin typeface="Arial" panose="020B0604020202020204" pitchFamily="34" charset="0"/>
                          <a:ea typeface="Times New Roman"/>
                          <a:cs typeface="Arial" panose="020B0604020202020204" pitchFamily="34" charset="0"/>
                        </a:rPr>
                        <a:t>Health</a:t>
                      </a:r>
                      <a:r>
                        <a:rPr lang="en-ZA" sz="1300" kern="1200" baseline="0" dirty="0" smtClean="0">
                          <a:solidFill>
                            <a:schemeClr val="tx1"/>
                          </a:solidFill>
                          <a:latin typeface="Arial" panose="020B0604020202020204" pitchFamily="34" charset="0"/>
                          <a:ea typeface="Times New Roman"/>
                          <a:cs typeface="Arial" panose="020B0604020202020204" pitchFamily="34" charset="0"/>
                        </a:rPr>
                        <a:t> Screenings 52</a:t>
                      </a:r>
                    </a:p>
                    <a:p>
                      <a:pPr marL="171450" indent="-171450" algn="l" defTabSz="914400" rtl="0" eaLnBrk="1" latinLnBrk="0" hangingPunct="1">
                        <a:lnSpc>
                          <a:spcPct val="100000"/>
                        </a:lnSpc>
                        <a:spcAft>
                          <a:spcPts val="0"/>
                        </a:spcAft>
                        <a:buFont typeface="Arial" panose="020B0604020202020204" pitchFamily="34" charset="0"/>
                        <a:buChar char="•"/>
                      </a:pPr>
                      <a:r>
                        <a:rPr lang="en-ZA" sz="1200" baseline="0" dirty="0" smtClean="0">
                          <a:effectLst/>
                          <a:latin typeface="+mn-lt"/>
                          <a:ea typeface="Calibri"/>
                          <a:cs typeface="Times New Roman"/>
                        </a:rPr>
                        <a:t>Counselling Sessions 1</a:t>
                      </a:r>
                      <a:endParaRPr lang="en-ZA" sz="1300" kern="1200" dirty="0">
                        <a:solidFill>
                          <a:schemeClr val="tx1"/>
                        </a:solidFill>
                        <a:latin typeface="Arial" panose="020B0604020202020204" pitchFamily="34" charset="0"/>
                        <a:ea typeface="Times New Roman"/>
                        <a:cs typeface="Arial" panose="020B0604020202020204" pitchFamily="34"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l" defTabSz="914400" rtl="0" eaLnBrk="1" latinLnBrk="0" hangingPunct="1">
                        <a:lnSpc>
                          <a:spcPct val="100000"/>
                        </a:lnSpc>
                        <a:spcAft>
                          <a:spcPts val="0"/>
                        </a:spcAft>
                        <a:buFont typeface="Arial" panose="020B0604020202020204" pitchFamily="34" charset="0"/>
                        <a:buNone/>
                      </a:pPr>
                      <a:r>
                        <a:rPr lang="en-ZA" sz="1300" kern="1200" dirty="0" smtClean="0">
                          <a:solidFill>
                            <a:schemeClr val="tx1"/>
                          </a:solidFill>
                          <a:latin typeface="Arial" panose="020B0604020202020204" pitchFamily="34" charset="0"/>
                          <a:ea typeface="Times New Roman"/>
                          <a:cs typeface="Arial" panose="020B0604020202020204" pitchFamily="34" charset="0"/>
                        </a:rPr>
                        <a:t>September</a:t>
                      </a:r>
                      <a:r>
                        <a:rPr lang="en-ZA" sz="1300" kern="1200" baseline="0" dirty="0" smtClean="0">
                          <a:solidFill>
                            <a:schemeClr val="tx1"/>
                          </a:solidFill>
                          <a:latin typeface="Arial" panose="020B0604020202020204" pitchFamily="34" charset="0"/>
                          <a:ea typeface="Times New Roman"/>
                          <a:cs typeface="Arial" panose="020B0604020202020204" pitchFamily="34" charset="0"/>
                        </a:rPr>
                        <a:t> </a:t>
                      </a:r>
                      <a:endParaRPr lang="en-ZA" sz="1300" kern="1200" dirty="0">
                        <a:solidFill>
                          <a:schemeClr val="tx1"/>
                        </a:solidFill>
                        <a:latin typeface="Arial" panose="020B0604020202020204" pitchFamily="34" charset="0"/>
                        <a:ea typeface="Times New Roman"/>
                        <a:cs typeface="Arial" panose="020B0604020202020204" pitchFamily="34"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dirty="0" smtClean="0">
                          <a:effectLst/>
                          <a:latin typeface="+mn-lt"/>
                          <a:ea typeface="Calibri"/>
                          <a:cs typeface="Times New Roman"/>
                        </a:rPr>
                        <a:t>Health</a:t>
                      </a:r>
                      <a:r>
                        <a:rPr lang="en-ZA" sz="1200" baseline="0" dirty="0" smtClean="0">
                          <a:effectLst/>
                          <a:latin typeface="+mn-lt"/>
                          <a:ea typeface="Calibri"/>
                          <a:cs typeface="Times New Roman"/>
                        </a:rPr>
                        <a:t> Screenings 5</a:t>
                      </a:r>
                      <a:endParaRPr lang="en-US" sz="1200" baseline="0" dirty="0" smtClean="0">
                        <a:effectLst/>
                        <a:latin typeface="+mn-lt"/>
                        <a:ea typeface="Calibri"/>
                        <a:cs typeface="Times New Roman"/>
                      </a:endParaRP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aseline="0" dirty="0" smtClean="0">
                          <a:effectLst/>
                          <a:latin typeface="+mn-lt"/>
                          <a:ea typeface="Calibri"/>
                          <a:cs typeface="Times New Roman"/>
                        </a:rPr>
                        <a:t>Mental Health Awareness 24</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aseline="0" dirty="0" smtClean="0">
                          <a:effectLst/>
                          <a:latin typeface="+mn-lt"/>
                          <a:ea typeface="Calibri"/>
                          <a:cs typeface="Times New Roman"/>
                        </a:rPr>
                        <a:t>OHS Meetings  4</a:t>
                      </a:r>
                      <a:endParaRPr lang="en-US" sz="900" dirty="0" smtClean="0">
                        <a:effectLst/>
                        <a:latin typeface="+mn-lt"/>
                        <a:ea typeface="Calibri"/>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4"/>
                  </a:ext>
                </a:extLst>
              </a:tr>
              <a:tr h="453737">
                <a:tc gridSpan="2">
                  <a:txBody>
                    <a:bodyPr/>
                    <a:lstStyle/>
                    <a:p>
                      <a:pPr algn="ctr">
                        <a:lnSpc>
                          <a:spcPct val="100000"/>
                        </a:lnSpc>
                      </a:pPr>
                      <a:r>
                        <a:rPr lang="en-US" sz="1200" b="1" dirty="0" smtClean="0">
                          <a:latin typeface="Arial" panose="020B0604020202020204" pitchFamily="34" charset="0"/>
                          <a:cs typeface="Arial" panose="020B0604020202020204" pitchFamily="34" charset="0"/>
                        </a:rPr>
                        <a:t>Quarter </a:t>
                      </a:r>
                      <a:r>
                        <a:rPr lang="en-US" sz="1200" b="1" baseline="0" dirty="0" smtClean="0">
                          <a:latin typeface="Arial" panose="020B0604020202020204" pitchFamily="34" charset="0"/>
                          <a:cs typeface="Arial" panose="020B0604020202020204" pitchFamily="34" charset="0"/>
                        </a:rPr>
                        <a:t> 3</a:t>
                      </a:r>
                      <a:endParaRPr lang="en-US" sz="1200" b="1" dirty="0" smtClean="0">
                        <a:latin typeface="Arial" panose="020B0604020202020204" pitchFamily="34" charset="0"/>
                        <a:cs typeface="Arial" panose="020B0604020202020204" pitchFamily="34" charset="0"/>
                      </a:endParaRPr>
                    </a:p>
                    <a:p>
                      <a:pPr marL="0" algn="ctr" defTabSz="457200" rtl="0" eaLnBrk="1" latinLnBrk="0" hangingPunct="1">
                        <a:lnSpc>
                          <a:spcPct val="100000"/>
                        </a:lnSpc>
                      </a:pPr>
                      <a:r>
                        <a:rPr lang="en-US" sz="1400" b="1" kern="1200" dirty="0" smtClean="0">
                          <a:solidFill>
                            <a:schemeClr val="tx1"/>
                          </a:solidFill>
                          <a:latin typeface="Arial" panose="020B0604020202020204" pitchFamily="34" charset="0"/>
                          <a:ea typeface="+mn-ea"/>
                          <a:cs typeface="Arial" panose="020B0604020202020204" pitchFamily="34" charset="0"/>
                        </a:rPr>
                        <a:t>2018/19</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hMerge="1">
                  <a:txBody>
                    <a:bodyPr/>
                    <a:lstStyle/>
                    <a:p>
                      <a:pPr algn="l"/>
                      <a:endParaRPr lang="en-US" sz="1200" u="none"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2">
                  <a:txBody>
                    <a:bodyPr/>
                    <a:lstStyle/>
                    <a:p>
                      <a:pPr algn="ctr">
                        <a:lnSpc>
                          <a:spcPct val="100000"/>
                        </a:lnSpc>
                      </a:pPr>
                      <a:r>
                        <a:rPr lang="en-US" sz="1200" b="1" dirty="0" smtClean="0">
                          <a:latin typeface="Arial" panose="020B0604020202020204" pitchFamily="34" charset="0"/>
                          <a:cs typeface="Arial" panose="020B0604020202020204" pitchFamily="34" charset="0"/>
                        </a:rPr>
                        <a:t>Quarter </a:t>
                      </a:r>
                      <a:r>
                        <a:rPr lang="en-US" sz="1200" b="1" baseline="0" dirty="0" smtClean="0">
                          <a:latin typeface="Arial" panose="020B0604020202020204" pitchFamily="34" charset="0"/>
                          <a:cs typeface="Arial" panose="020B0604020202020204" pitchFamily="34" charset="0"/>
                        </a:rPr>
                        <a:t> 4</a:t>
                      </a:r>
                      <a:endParaRPr lang="en-US" sz="1200" b="1" dirty="0" smtClean="0">
                        <a:latin typeface="Arial" panose="020B0604020202020204" pitchFamily="34" charset="0"/>
                        <a:cs typeface="Arial" panose="020B0604020202020204" pitchFamily="34" charset="0"/>
                      </a:endParaRPr>
                    </a:p>
                    <a:p>
                      <a:pPr marL="0" algn="ctr" defTabSz="457200" rtl="0" eaLnBrk="1" latinLnBrk="0" hangingPunct="1">
                        <a:lnSpc>
                          <a:spcPct val="100000"/>
                        </a:lnSpc>
                      </a:pPr>
                      <a:r>
                        <a:rPr lang="en-US" sz="1200" b="1" kern="1200" dirty="0" smtClean="0">
                          <a:solidFill>
                            <a:schemeClr val="tx1"/>
                          </a:solidFill>
                          <a:latin typeface="Arial" panose="020B0604020202020204" pitchFamily="34" charset="0"/>
                          <a:ea typeface="+mn-ea"/>
                          <a:cs typeface="Arial" panose="020B0604020202020204" pitchFamily="34" charset="0"/>
                        </a:rPr>
                        <a:t>2018/19</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algn="ctr">
                        <a:lnSpc>
                          <a:spcPct val="100000"/>
                        </a:lnSpc>
                      </a:pPr>
                      <a:endParaRPr lang="en-US" sz="1400" b="1" dirty="0">
                        <a:latin typeface="Arial" panose="020B0604020202020204" pitchFamily="34" charset="0"/>
                        <a:cs typeface="Arial" panose="020B0604020202020204" pitchFamily="34"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5"/>
                  </a:ext>
                </a:extLst>
              </a:tr>
              <a:tr h="338743">
                <a:tc>
                  <a:txBody>
                    <a:bodyPr/>
                    <a:lstStyle/>
                    <a:p>
                      <a:pPr algn="ctr">
                        <a:lnSpc>
                          <a:spcPct val="100000"/>
                        </a:lnSpc>
                      </a:pPr>
                      <a:r>
                        <a:rPr lang="en-US" sz="1400" b="1" dirty="0" smtClean="0">
                          <a:latin typeface="Arial" panose="020B0604020202020204" pitchFamily="34" charset="0"/>
                          <a:cs typeface="Arial" panose="020B0604020202020204" pitchFamily="34" charset="0"/>
                        </a:rPr>
                        <a:t>Month</a:t>
                      </a:r>
                      <a:endParaRPr lang="en-ZA" sz="1400" b="1" dirty="0">
                        <a:latin typeface="Arial" panose="020B0604020202020204" pitchFamily="34" charset="0"/>
                        <a:cs typeface="Arial" panose="020B0604020202020204" pitchFamily="34"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00000"/>
                        </a:lnSpc>
                      </a:pPr>
                      <a:r>
                        <a:rPr lang="en-US" sz="1400" b="1" dirty="0" smtClean="0">
                          <a:latin typeface="Arial" panose="020B0604020202020204" pitchFamily="34" charset="0"/>
                          <a:cs typeface="Arial" panose="020B0604020202020204" pitchFamily="34" charset="0"/>
                        </a:rPr>
                        <a:t>Programme</a:t>
                      </a:r>
                      <a:endParaRPr lang="en-US" sz="1400" b="1" dirty="0">
                        <a:latin typeface="Arial" panose="020B0604020202020204" pitchFamily="34" charset="0"/>
                        <a:cs typeface="Arial" panose="020B0604020202020204" pitchFamily="34"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lnSpc>
                          <a:spcPct val="100000"/>
                        </a:lnSpc>
                      </a:pPr>
                      <a:r>
                        <a:rPr lang="en-US" sz="1400" b="1" dirty="0" smtClean="0">
                          <a:latin typeface="Arial" panose="020B0604020202020204" pitchFamily="34" charset="0"/>
                          <a:cs typeface="Arial" panose="020B0604020202020204" pitchFamily="34" charset="0"/>
                        </a:rPr>
                        <a:t>Month</a:t>
                      </a:r>
                      <a:endParaRPr lang="en-ZA" sz="1400" b="1" dirty="0">
                        <a:latin typeface="Arial" panose="020B0604020202020204" pitchFamily="34" charset="0"/>
                        <a:cs typeface="Arial" panose="020B0604020202020204" pitchFamily="34"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00000"/>
                        </a:lnSpc>
                      </a:pPr>
                      <a:r>
                        <a:rPr lang="en-US" sz="1400" b="1" dirty="0" smtClean="0">
                          <a:latin typeface="Arial" panose="020B0604020202020204" pitchFamily="34" charset="0"/>
                          <a:cs typeface="Arial" panose="020B0604020202020204" pitchFamily="34" charset="0"/>
                        </a:rPr>
                        <a:t>Programme</a:t>
                      </a:r>
                      <a:endParaRPr lang="en-US" sz="1400" b="1" dirty="0">
                        <a:latin typeface="Arial" panose="020B0604020202020204" pitchFamily="34" charset="0"/>
                        <a:cs typeface="Arial" panose="020B0604020202020204" pitchFamily="34"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6"/>
                  </a:ext>
                </a:extLst>
              </a:tr>
              <a:tr h="2833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October</a:t>
                      </a:r>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u="none" dirty="0" smtClean="0"/>
                        <a:t>Health Screening 80</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ZA" sz="1200" u="none" dirty="0" smtClean="0"/>
                        <a:t>Breast</a:t>
                      </a:r>
                      <a:r>
                        <a:rPr lang="en-ZA" sz="1200" u="none" baseline="0" dirty="0" smtClean="0"/>
                        <a:t> Cancer Awareness 17</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ZA" sz="1200" baseline="0" dirty="0" smtClean="0">
                          <a:effectLst/>
                          <a:latin typeface="+mn-lt"/>
                          <a:ea typeface="Calibri"/>
                          <a:cs typeface="Times New Roman"/>
                        </a:rPr>
                        <a:t>Counselling Sessions 4</a:t>
                      </a:r>
                      <a:endParaRPr lang="en-US" sz="1200" u="none"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nSpc>
                          <a:spcPct val="100000"/>
                        </a:lnSpc>
                        <a:spcAft>
                          <a:spcPts val="0"/>
                        </a:spcAft>
                        <a:buFont typeface="Arial" panose="020B0604020202020204" pitchFamily="34" charset="0"/>
                        <a:buNone/>
                      </a:pPr>
                      <a:r>
                        <a:rPr lang="en-ZA" sz="1300" baseline="0" dirty="0" smtClean="0">
                          <a:latin typeface="Arial" panose="020B0604020202020204" pitchFamily="34" charset="0"/>
                          <a:ea typeface="Times New Roman"/>
                          <a:cs typeface="Arial" panose="020B0604020202020204" pitchFamily="34" charset="0"/>
                        </a:rPr>
                        <a:t>January</a:t>
                      </a:r>
                      <a:endParaRPr lang="en-US" sz="1300" baseline="0" dirty="0" smtClean="0">
                        <a:latin typeface="Arial" panose="020B0604020202020204" pitchFamily="34" charset="0"/>
                        <a:ea typeface="Times New Roman"/>
                        <a:cs typeface="Arial" panose="020B0604020202020204" pitchFamily="34"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dirty="0" smtClean="0">
                          <a:solidFill>
                            <a:schemeClr val="tx1"/>
                          </a:solidFill>
                          <a:effectLst/>
                          <a:latin typeface="+mn-lt"/>
                          <a:ea typeface="Calibri"/>
                          <a:cs typeface="Times New Roman"/>
                        </a:rPr>
                        <a:t>Health</a:t>
                      </a:r>
                      <a:r>
                        <a:rPr lang="en-ZA" sz="1200" baseline="0" dirty="0" smtClean="0">
                          <a:solidFill>
                            <a:schemeClr val="tx1"/>
                          </a:solidFill>
                          <a:effectLst/>
                          <a:latin typeface="+mn-lt"/>
                          <a:ea typeface="Calibri"/>
                          <a:cs typeface="Times New Roman"/>
                        </a:rPr>
                        <a:t> Screenings 03</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aseline="0" dirty="0" smtClean="0">
                          <a:solidFill>
                            <a:schemeClr val="tx1"/>
                          </a:solidFill>
                          <a:effectLst/>
                          <a:latin typeface="+mn-lt"/>
                          <a:ea typeface="Calibri"/>
                          <a:cs typeface="Times New Roman"/>
                        </a:rPr>
                        <a:t>Skin Cancer Awareness 22</a:t>
                      </a:r>
                      <a:endParaRPr lang="en-US" sz="900" dirty="0" smtClean="0">
                        <a:solidFill>
                          <a:schemeClr val="tx1"/>
                        </a:solidFill>
                        <a:effectLst/>
                        <a:latin typeface="+mn-lt"/>
                        <a:ea typeface="Calibri"/>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7"/>
                  </a:ext>
                </a:extLst>
              </a:tr>
              <a:tr h="4267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November </a:t>
                      </a:r>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nSpc>
                          <a:spcPct val="115000"/>
                        </a:lnSpc>
                        <a:spcBef>
                          <a:spcPts val="0"/>
                        </a:spcBef>
                        <a:spcAft>
                          <a:spcPts val="0"/>
                        </a:spcAft>
                      </a:pPr>
                      <a:r>
                        <a:rPr lang="en-US" sz="1200" dirty="0" smtClean="0">
                          <a:effectLst/>
                          <a:latin typeface="Calibri"/>
                          <a:ea typeface="Calibri"/>
                          <a:cs typeface="Times New Roman"/>
                        </a:rPr>
                        <a:t>Health Screening 59</a:t>
                      </a:r>
                    </a:p>
                    <a:p>
                      <a:pPr marL="0" marR="0">
                        <a:lnSpc>
                          <a:spcPct val="115000"/>
                        </a:lnSpc>
                        <a:spcBef>
                          <a:spcPts val="0"/>
                        </a:spcBef>
                        <a:spcAft>
                          <a:spcPts val="0"/>
                        </a:spcAft>
                      </a:pPr>
                      <a:r>
                        <a:rPr lang="en-ZA" sz="1200" dirty="0" smtClean="0">
                          <a:effectLst/>
                          <a:latin typeface="Calibri"/>
                          <a:ea typeface="Calibri"/>
                          <a:cs typeface="Times New Roman"/>
                        </a:rPr>
                        <a:t>Red</a:t>
                      </a:r>
                      <a:r>
                        <a:rPr lang="en-ZA" sz="1200" baseline="0" dirty="0" smtClean="0">
                          <a:effectLst/>
                          <a:latin typeface="Calibri"/>
                          <a:ea typeface="Calibri"/>
                          <a:cs typeface="Times New Roman"/>
                        </a:rPr>
                        <a:t> Ribbon Awareness 165</a:t>
                      </a:r>
                      <a:endParaRPr lang="en-US"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l" defTabSz="914400" rtl="0" eaLnBrk="1" latinLnBrk="0" hangingPunct="1">
                        <a:lnSpc>
                          <a:spcPct val="100000"/>
                        </a:lnSpc>
                        <a:spcAft>
                          <a:spcPts val="0"/>
                        </a:spcAft>
                        <a:buFont typeface="Arial" panose="020B0604020202020204" pitchFamily="34" charset="0"/>
                        <a:buNone/>
                      </a:pPr>
                      <a:r>
                        <a:rPr lang="en-ZA" sz="1300" kern="1200" dirty="0" smtClean="0">
                          <a:solidFill>
                            <a:schemeClr val="tx1"/>
                          </a:solidFill>
                          <a:latin typeface="Arial" panose="020B0604020202020204" pitchFamily="34" charset="0"/>
                          <a:ea typeface="Times New Roman"/>
                          <a:cs typeface="Arial" panose="020B0604020202020204" pitchFamily="34" charset="0"/>
                        </a:rPr>
                        <a:t>February </a:t>
                      </a:r>
                      <a:endParaRPr lang="en-ZA" sz="1300" kern="1200" dirty="0">
                        <a:solidFill>
                          <a:schemeClr val="tx1"/>
                        </a:solidFill>
                        <a:latin typeface="Arial" panose="020B0604020202020204" pitchFamily="34" charset="0"/>
                        <a:ea typeface="Times New Roman"/>
                        <a:cs typeface="Arial" panose="020B0604020202020204" pitchFamily="34"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dirty="0" smtClean="0">
                          <a:solidFill>
                            <a:schemeClr val="tx1"/>
                          </a:solidFill>
                          <a:effectLst/>
                          <a:latin typeface="+mn-lt"/>
                          <a:ea typeface="Calibri"/>
                          <a:cs typeface="Times New Roman"/>
                        </a:rPr>
                        <a:t>Health</a:t>
                      </a:r>
                      <a:r>
                        <a:rPr lang="en-ZA" sz="1400" baseline="0" dirty="0" smtClean="0">
                          <a:solidFill>
                            <a:schemeClr val="tx1"/>
                          </a:solidFill>
                          <a:effectLst/>
                          <a:latin typeface="+mn-lt"/>
                          <a:ea typeface="Calibri"/>
                          <a:cs typeface="Times New Roman"/>
                        </a:rPr>
                        <a:t> Screenings 52</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aseline="0" dirty="0" smtClean="0">
                          <a:solidFill>
                            <a:schemeClr val="tx1"/>
                          </a:solidFill>
                          <a:effectLst/>
                          <a:latin typeface="+mn-lt"/>
                          <a:ea typeface="Calibri"/>
                          <a:cs typeface="Times New Roman"/>
                        </a:rPr>
                        <a:t>STI and Condom Awareness 64</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8"/>
                  </a:ext>
                </a:extLst>
              </a:tr>
              <a:tr h="2711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December </a:t>
                      </a:r>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indent="-171450" algn="l">
                        <a:buFont typeface="Arial" pitchFamily="34" charset="0"/>
                        <a:buChar char="•"/>
                      </a:pPr>
                      <a:r>
                        <a:rPr lang="en-ZA" sz="1200" u="none" dirty="0" smtClean="0"/>
                        <a:t>16</a:t>
                      </a:r>
                      <a:r>
                        <a:rPr lang="en-ZA" sz="1200" u="none" baseline="0" dirty="0" smtClean="0"/>
                        <a:t> days of activism 12</a:t>
                      </a:r>
                    </a:p>
                    <a:p>
                      <a:pPr marL="171450" indent="-171450" algn="l">
                        <a:buFont typeface="Arial" pitchFamily="34" charset="0"/>
                        <a:buChar char="•"/>
                      </a:pPr>
                      <a:r>
                        <a:rPr lang="en-US" sz="1200" u="none" dirty="0" smtClean="0"/>
                        <a:t>Health Screening 42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l" defTabSz="914400" rtl="0" eaLnBrk="1" latinLnBrk="0" hangingPunct="1">
                        <a:lnSpc>
                          <a:spcPct val="100000"/>
                        </a:lnSpc>
                        <a:spcAft>
                          <a:spcPts val="0"/>
                        </a:spcAft>
                        <a:buFont typeface="Arial" panose="020B0604020202020204" pitchFamily="34" charset="0"/>
                        <a:buNone/>
                      </a:pPr>
                      <a:r>
                        <a:rPr lang="en-ZA" sz="1300" kern="1200" dirty="0" smtClean="0">
                          <a:solidFill>
                            <a:schemeClr val="tx1"/>
                          </a:solidFill>
                          <a:latin typeface="Arial" panose="020B0604020202020204" pitchFamily="34" charset="0"/>
                          <a:ea typeface="Times New Roman"/>
                          <a:cs typeface="Arial" panose="020B0604020202020204" pitchFamily="34" charset="0"/>
                        </a:rPr>
                        <a:t>March</a:t>
                      </a:r>
                      <a:endParaRPr lang="en-ZA" sz="1300" kern="1200" dirty="0">
                        <a:solidFill>
                          <a:schemeClr val="tx1"/>
                        </a:solidFill>
                        <a:latin typeface="Arial" panose="020B0604020202020204" pitchFamily="34" charset="0"/>
                        <a:ea typeface="Times New Roman"/>
                        <a:cs typeface="Arial" panose="020B0604020202020204" pitchFamily="34"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dirty="0" smtClean="0">
                          <a:effectLst/>
                          <a:latin typeface="+mn-lt"/>
                          <a:ea typeface="Calibri"/>
                          <a:cs typeface="Times New Roman"/>
                        </a:rPr>
                        <a:t>Health</a:t>
                      </a:r>
                      <a:r>
                        <a:rPr lang="en-ZA" sz="1200" baseline="0" dirty="0" smtClean="0">
                          <a:effectLst/>
                          <a:latin typeface="+mn-lt"/>
                          <a:ea typeface="Calibri"/>
                          <a:cs typeface="Times New Roman"/>
                        </a:rPr>
                        <a:t> Screenings 40</a:t>
                      </a:r>
                      <a:endParaRPr lang="en-US" sz="1200" baseline="0" dirty="0" smtClean="0">
                        <a:solidFill>
                          <a:schemeClr val="tx1"/>
                        </a:solidFill>
                        <a:effectLst/>
                        <a:latin typeface="+mn-lt"/>
                        <a:ea typeface="Calibri"/>
                        <a:cs typeface="Times New Roman"/>
                      </a:endParaRP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aseline="0" dirty="0" smtClean="0">
                          <a:solidFill>
                            <a:schemeClr val="tx1"/>
                          </a:solidFill>
                          <a:effectLst/>
                          <a:latin typeface="+mn-lt"/>
                          <a:ea typeface="Calibri"/>
                          <a:cs typeface="Times New Roman"/>
                        </a:rPr>
                        <a:t>TB Awareness 60</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aseline="0" dirty="0" smtClean="0">
                          <a:effectLst/>
                          <a:latin typeface="+mn-lt"/>
                          <a:ea typeface="Calibri"/>
                          <a:cs typeface="Times New Roman"/>
                        </a:rPr>
                        <a:t>OHS Meeting 35</a:t>
                      </a:r>
                      <a:endParaRPr lang="en-US" sz="900" dirty="0" smtClean="0">
                        <a:effectLst/>
                        <a:latin typeface="+mn-lt"/>
                        <a:ea typeface="Calibri"/>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9"/>
                  </a:ext>
                </a:extLst>
              </a:tr>
            </a:tbl>
          </a:graphicData>
        </a:graphic>
      </p:graphicFrame>
      <p:sp>
        <p:nvSpPr>
          <p:cNvPr id="4" name="Slide Number Placeholder 3"/>
          <p:cNvSpPr>
            <a:spLocks noGrp="1"/>
          </p:cNvSpPr>
          <p:nvPr>
            <p:ph type="sldNum" sz="quarter" idx="12"/>
          </p:nvPr>
        </p:nvSpPr>
        <p:spPr>
          <a:xfrm>
            <a:off x="7010400" y="6492875"/>
            <a:ext cx="2133600" cy="365125"/>
          </a:xfrm>
        </p:spPr>
        <p:txBody>
          <a:bodyPr/>
          <a:lstStyle/>
          <a:p>
            <a:fld id="{2538E8B7-8BD9-9F48-9FB6-4E0DFEDB8449}" type="slidenum">
              <a:rPr lang="en-US" b="1" smtClean="0">
                <a:solidFill>
                  <a:schemeClr val="tx1"/>
                </a:solidFill>
              </a:rPr>
              <a:pPr/>
              <a:t>43</a:t>
            </a:fld>
            <a:endParaRPr lang="en-US" b="1" dirty="0">
              <a:solidFill>
                <a:schemeClr val="tx1"/>
              </a:solidFill>
            </a:endParaRPr>
          </a:p>
        </p:txBody>
      </p:sp>
    </p:spTree>
    <p:extLst>
      <p:ext uri="{BB962C8B-B14F-4D97-AF65-F5344CB8AC3E}">
        <p14:creationId xmlns:p14="http://schemas.microsoft.com/office/powerpoint/2010/main" xmlns="" val="31698294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57200" y="190500"/>
            <a:ext cx="8229600" cy="419100"/>
          </a:xfrm>
          <a:solidFill>
            <a:srgbClr val="92D050"/>
          </a:solidFill>
        </p:spPr>
        <p:txBody>
          <a:bodyPr>
            <a:noAutofit/>
          </a:bodyPr>
          <a:lstStyle/>
          <a:p>
            <a:r>
              <a:rPr lang="en-US" sz="2000" b="1" dirty="0" smtClean="0">
                <a:latin typeface="Arial" panose="020B0604020202020204" pitchFamily="34" charset="0"/>
                <a:cs typeface="Arial" panose="020B0604020202020204" pitchFamily="34" charset="0"/>
              </a:rPr>
              <a:t>EMPLOYEE WELLNESS PROGRAMMES </a:t>
            </a:r>
          </a:p>
        </p:txBody>
      </p:sp>
      <p:graphicFrame>
        <p:nvGraphicFramePr>
          <p:cNvPr id="3" name="Table 2"/>
          <p:cNvGraphicFramePr>
            <a:graphicFrameLocks noGrp="1"/>
          </p:cNvGraphicFramePr>
          <p:nvPr>
            <p:extLst>
              <p:ext uri="{D42A27DB-BD31-4B8C-83A1-F6EECF244321}">
                <p14:modId xmlns:p14="http://schemas.microsoft.com/office/powerpoint/2010/main" xmlns="" val="3775973052"/>
              </p:ext>
            </p:extLst>
          </p:nvPr>
        </p:nvGraphicFramePr>
        <p:xfrm>
          <a:off x="228600" y="838201"/>
          <a:ext cx="8777179" cy="3657599"/>
        </p:xfrm>
        <a:graphic>
          <a:graphicData uri="http://schemas.openxmlformats.org/drawingml/2006/table">
            <a:tbl>
              <a:tblPr/>
              <a:tblGrid>
                <a:gridCol w="1222600">
                  <a:extLst>
                    <a:ext uri="{9D8B030D-6E8A-4147-A177-3AD203B41FA5}">
                      <a16:colId xmlns:a16="http://schemas.microsoft.com/office/drawing/2014/main" xmlns="" val="20000"/>
                    </a:ext>
                  </a:extLst>
                </a:gridCol>
                <a:gridCol w="3110168">
                  <a:extLst>
                    <a:ext uri="{9D8B030D-6E8A-4147-A177-3AD203B41FA5}">
                      <a16:colId xmlns:a16="http://schemas.microsoft.com/office/drawing/2014/main" xmlns="" val="20001"/>
                    </a:ext>
                  </a:extLst>
                </a:gridCol>
                <a:gridCol w="1926218">
                  <a:extLst>
                    <a:ext uri="{9D8B030D-6E8A-4147-A177-3AD203B41FA5}">
                      <a16:colId xmlns:a16="http://schemas.microsoft.com/office/drawing/2014/main" xmlns="" val="20002"/>
                    </a:ext>
                  </a:extLst>
                </a:gridCol>
                <a:gridCol w="2518193">
                  <a:extLst>
                    <a:ext uri="{9D8B030D-6E8A-4147-A177-3AD203B41FA5}">
                      <a16:colId xmlns:a16="http://schemas.microsoft.com/office/drawing/2014/main" xmlns="" val="20003"/>
                    </a:ext>
                  </a:extLst>
                </a:gridCol>
              </a:tblGrid>
              <a:tr h="576149">
                <a:tc gridSpan="2">
                  <a:txBody>
                    <a:bodyPr/>
                    <a:lstStyle/>
                    <a:p>
                      <a:pPr algn="ctr">
                        <a:lnSpc>
                          <a:spcPct val="100000"/>
                        </a:lnSpc>
                      </a:pPr>
                      <a:r>
                        <a:rPr lang="en-US" sz="1400" b="1" dirty="0" smtClean="0">
                          <a:latin typeface="Arial" panose="020B0604020202020204" pitchFamily="34" charset="0"/>
                          <a:cs typeface="Arial" panose="020B0604020202020204" pitchFamily="34" charset="0"/>
                        </a:rPr>
                        <a:t>Quarter 1 </a:t>
                      </a:r>
                    </a:p>
                    <a:p>
                      <a:pPr algn="ctr">
                        <a:lnSpc>
                          <a:spcPct val="100000"/>
                        </a:lnSpc>
                      </a:pPr>
                      <a:r>
                        <a:rPr lang="en-US" sz="1400" b="1" dirty="0" smtClean="0">
                          <a:latin typeface="Arial" panose="020B0604020202020204" pitchFamily="34" charset="0"/>
                          <a:cs typeface="Arial" panose="020B0604020202020204" pitchFamily="34" charset="0"/>
                        </a:rPr>
                        <a:t>2019/20</a:t>
                      </a:r>
                      <a:endParaRPr lang="en-US" sz="1400" b="1" dirty="0">
                        <a:latin typeface="Arial" panose="020B0604020202020204" pitchFamily="34" charset="0"/>
                        <a:cs typeface="Arial" panose="020B0604020202020204" pitchFamily="34"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hMerge="1">
                  <a:txBody>
                    <a:bodyPr/>
                    <a:lstStyle/>
                    <a:p>
                      <a:pPr algn="ctr">
                        <a:lnSpc>
                          <a:spcPct val="100000"/>
                        </a:lnSpc>
                      </a:pPr>
                      <a:endParaRPr lang="en-US" sz="1400" b="1" dirty="0">
                        <a:latin typeface="Arial" panose="020B0604020202020204" pitchFamily="34" charset="0"/>
                        <a:cs typeface="Arial" panose="020B0604020202020204" pitchFamily="34"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gridSpan="2">
                  <a:txBody>
                    <a:bodyPr/>
                    <a:lstStyle/>
                    <a:p>
                      <a:pPr algn="ctr">
                        <a:lnSpc>
                          <a:spcPct val="100000"/>
                        </a:lnSpc>
                      </a:pPr>
                      <a:r>
                        <a:rPr lang="en-US" sz="1400" b="1" dirty="0" smtClean="0">
                          <a:latin typeface="Arial" panose="020B0604020202020204" pitchFamily="34" charset="0"/>
                          <a:cs typeface="Arial" panose="020B0604020202020204" pitchFamily="34" charset="0"/>
                        </a:rPr>
                        <a:t>Quarter 2</a:t>
                      </a:r>
                    </a:p>
                    <a:p>
                      <a:pPr algn="ctr">
                        <a:lnSpc>
                          <a:spcPct val="100000"/>
                        </a:lnSpc>
                      </a:pPr>
                      <a:r>
                        <a:rPr lang="en-US" sz="1400" b="1" dirty="0" smtClean="0">
                          <a:latin typeface="Arial" panose="020B0604020202020204" pitchFamily="34" charset="0"/>
                          <a:cs typeface="Arial" panose="020B0604020202020204" pitchFamily="34" charset="0"/>
                        </a:rPr>
                        <a:t>2019/20</a:t>
                      </a:r>
                      <a:endParaRPr lang="en-US" sz="1400" b="1" dirty="0">
                        <a:latin typeface="Arial" panose="020B0604020202020204" pitchFamily="34" charset="0"/>
                        <a:cs typeface="Arial" panose="020B0604020202020204" pitchFamily="34"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hMerge="1">
                  <a:txBody>
                    <a:bodyPr/>
                    <a:lstStyle/>
                    <a:p>
                      <a:pPr algn="ctr">
                        <a:lnSpc>
                          <a:spcPct val="100000"/>
                        </a:lnSpc>
                      </a:pPr>
                      <a:endParaRPr lang="en-US" sz="1400" b="1" dirty="0">
                        <a:latin typeface="Arial" panose="020B0604020202020204" pitchFamily="34" charset="0"/>
                        <a:cs typeface="Arial" panose="020B0604020202020204" pitchFamily="34"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extLst>
                  <a:ext uri="{0D108BD9-81ED-4DB2-BD59-A6C34878D82A}">
                    <a16:rowId xmlns:a16="http://schemas.microsoft.com/office/drawing/2014/main" xmlns="" val="10000"/>
                  </a:ext>
                </a:extLst>
              </a:tr>
              <a:tr h="359624">
                <a:tc>
                  <a:txBody>
                    <a:bodyPr/>
                    <a:lstStyle/>
                    <a:p>
                      <a:pPr algn="ctr">
                        <a:lnSpc>
                          <a:spcPct val="100000"/>
                        </a:lnSpc>
                      </a:pPr>
                      <a:r>
                        <a:rPr lang="en-US" sz="1400" b="1" dirty="0" smtClean="0">
                          <a:latin typeface="Arial" panose="020B0604020202020204" pitchFamily="34" charset="0"/>
                          <a:cs typeface="Arial" panose="020B0604020202020204" pitchFamily="34" charset="0"/>
                        </a:rPr>
                        <a:t>Month</a:t>
                      </a:r>
                      <a:endParaRPr lang="en-ZA" sz="1400" b="1" dirty="0">
                        <a:latin typeface="Arial" panose="020B0604020202020204" pitchFamily="34" charset="0"/>
                        <a:cs typeface="Arial" panose="020B0604020202020204" pitchFamily="34"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00000"/>
                        </a:lnSpc>
                      </a:pPr>
                      <a:r>
                        <a:rPr lang="en-US" sz="1400" b="1" dirty="0" smtClean="0">
                          <a:latin typeface="Arial" panose="020B0604020202020204" pitchFamily="34" charset="0"/>
                          <a:cs typeface="Arial" panose="020B0604020202020204" pitchFamily="34" charset="0"/>
                        </a:rPr>
                        <a:t>Programme</a:t>
                      </a:r>
                      <a:endParaRPr lang="en-US" sz="1400" b="1" dirty="0">
                        <a:latin typeface="Arial" panose="020B0604020202020204" pitchFamily="34" charset="0"/>
                        <a:cs typeface="Arial" panose="020B0604020202020204" pitchFamily="34"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lnSpc>
                          <a:spcPct val="100000"/>
                        </a:lnSpc>
                      </a:pPr>
                      <a:r>
                        <a:rPr lang="en-US" sz="1400" b="1" dirty="0" smtClean="0">
                          <a:latin typeface="Arial" panose="020B0604020202020204" pitchFamily="34" charset="0"/>
                          <a:cs typeface="Arial" panose="020B0604020202020204" pitchFamily="34" charset="0"/>
                        </a:rPr>
                        <a:t>Month</a:t>
                      </a:r>
                      <a:endParaRPr lang="en-ZA" sz="1400" b="1" dirty="0">
                        <a:latin typeface="Arial" panose="020B0604020202020204" pitchFamily="34" charset="0"/>
                        <a:cs typeface="Arial" panose="020B0604020202020204" pitchFamily="34"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00000"/>
                        </a:lnSpc>
                      </a:pPr>
                      <a:r>
                        <a:rPr lang="en-US" sz="1400" b="1" dirty="0" smtClean="0">
                          <a:latin typeface="Arial" panose="020B0604020202020204" pitchFamily="34" charset="0"/>
                          <a:cs typeface="Arial" panose="020B0604020202020204" pitchFamily="34" charset="0"/>
                        </a:rPr>
                        <a:t>Programme</a:t>
                      </a:r>
                      <a:endParaRPr lang="en-US" sz="1400" b="1" dirty="0">
                        <a:latin typeface="Arial" panose="020B0604020202020204" pitchFamily="34" charset="0"/>
                        <a:cs typeface="Arial" panose="020B0604020202020204" pitchFamily="34"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xmlns="" val="10001"/>
                  </a:ext>
                </a:extLst>
              </a:tr>
              <a:tr h="982153">
                <a:tc>
                  <a:txBody>
                    <a:bodyPr/>
                    <a:lstStyle/>
                    <a:p>
                      <a:pPr marL="0" indent="0">
                        <a:lnSpc>
                          <a:spcPct val="100000"/>
                        </a:lnSpc>
                        <a:spcAft>
                          <a:spcPts val="0"/>
                        </a:spcAft>
                        <a:buFont typeface="Arial" panose="020B0604020202020204" pitchFamily="34" charset="0"/>
                        <a:buNone/>
                      </a:pPr>
                      <a:r>
                        <a:rPr lang="en-US" sz="1400" baseline="0" dirty="0" smtClean="0">
                          <a:latin typeface="Arial" panose="020B0604020202020204" pitchFamily="34" charset="0"/>
                          <a:ea typeface="Times New Roman"/>
                          <a:cs typeface="Arial" panose="020B0604020202020204" pitchFamily="34" charset="0"/>
                        </a:rPr>
                        <a:t>April</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baseline="0" dirty="0" smtClean="0">
                          <a:effectLst/>
                          <a:latin typeface="Arial" pitchFamily="34" charset="0"/>
                          <a:ea typeface="Calibri"/>
                          <a:cs typeface="Arial" pitchFamily="34" charset="0"/>
                        </a:rPr>
                        <a:t>Counselling Sessions 2</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baseline="0" dirty="0" smtClean="0">
                          <a:effectLst/>
                          <a:latin typeface="Arial" pitchFamily="34" charset="0"/>
                          <a:ea typeface="Calibri"/>
                          <a:cs typeface="Arial" pitchFamily="34" charset="0"/>
                        </a:rPr>
                        <a:t>Health Screening 14</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baseline="0" dirty="0" smtClean="0">
                          <a:effectLst/>
                          <a:latin typeface="Arial" pitchFamily="34" charset="0"/>
                          <a:ea typeface="Calibri"/>
                          <a:cs typeface="Arial" pitchFamily="34" charset="0"/>
                        </a:rPr>
                        <a:t>Safety Health Awareness 23</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nSpc>
                          <a:spcPct val="100000"/>
                        </a:lnSpc>
                        <a:spcAft>
                          <a:spcPts val="0"/>
                        </a:spcAft>
                        <a:buFont typeface="Arial" panose="020B0604020202020204" pitchFamily="34" charset="0"/>
                        <a:buNone/>
                      </a:pPr>
                      <a:r>
                        <a:rPr lang="en-US" sz="1400" baseline="0" dirty="0" smtClean="0">
                          <a:latin typeface="Arial" panose="020B0604020202020204" pitchFamily="34" charset="0"/>
                          <a:ea typeface="Times New Roman"/>
                          <a:cs typeface="Arial" panose="020B0604020202020204" pitchFamily="34" charset="0"/>
                        </a:rPr>
                        <a:t>July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dirty="0" smtClean="0">
                          <a:effectLst/>
                          <a:latin typeface="Arial" pitchFamily="34" charset="0"/>
                          <a:ea typeface="Calibri"/>
                          <a:cs typeface="Arial" pitchFamily="34" charset="0"/>
                        </a:rPr>
                        <a:t>Health</a:t>
                      </a:r>
                      <a:r>
                        <a:rPr lang="en-ZA" sz="1400" baseline="0" dirty="0" smtClean="0">
                          <a:effectLst/>
                          <a:latin typeface="Arial" pitchFamily="34" charset="0"/>
                          <a:ea typeface="Calibri"/>
                          <a:cs typeface="Arial" pitchFamily="34" charset="0"/>
                        </a:rPr>
                        <a:t> Screenings 13</a:t>
                      </a:r>
                      <a:endParaRPr lang="en-US" sz="1400" baseline="0" dirty="0" smtClean="0">
                        <a:effectLst/>
                        <a:latin typeface="Arial" pitchFamily="34" charset="0"/>
                        <a:ea typeface="Calibri"/>
                        <a:cs typeface="Arial" pitchFamily="34" charset="0"/>
                      </a:endParaRP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baseline="0" dirty="0" smtClean="0">
                          <a:effectLst/>
                          <a:latin typeface="Arial" pitchFamily="34" charset="0"/>
                          <a:ea typeface="Calibri"/>
                          <a:cs typeface="Arial" pitchFamily="34" charset="0"/>
                        </a:rPr>
                        <a:t>Men's Health Awareness 168</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baseline="0" dirty="0" smtClean="0">
                          <a:effectLst/>
                          <a:latin typeface="Arial" pitchFamily="34" charset="0"/>
                          <a:ea typeface="Calibri"/>
                          <a:cs typeface="Arial" pitchFamily="34" charset="0"/>
                        </a:rPr>
                        <a:t>OHS Meeting  22</a:t>
                      </a:r>
                      <a:endParaRPr lang="en-US" sz="1400" dirty="0" smtClean="0">
                        <a:effectLst/>
                        <a:latin typeface="Arial" pitchFamily="34" charset="0"/>
                        <a:ea typeface="Calibri"/>
                        <a:cs typeface="Arial" pitchFamily="34"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2"/>
                  </a:ext>
                </a:extLst>
              </a:tr>
              <a:tr h="838971">
                <a:tc>
                  <a:txBody>
                    <a:bodyPr/>
                    <a:lstStyle/>
                    <a:p>
                      <a:pPr marL="0" indent="0" algn="l" defTabSz="914400" rtl="0" eaLnBrk="1" latinLnBrk="0" hangingPunct="1">
                        <a:lnSpc>
                          <a:spcPct val="100000"/>
                        </a:lnSpc>
                        <a:spcAft>
                          <a:spcPts val="0"/>
                        </a:spcAft>
                        <a:buFont typeface="Arial" panose="020B0604020202020204" pitchFamily="34" charset="0"/>
                        <a:buNone/>
                      </a:pPr>
                      <a:r>
                        <a:rPr lang="en-ZA" sz="1400" kern="1200" dirty="0" smtClean="0">
                          <a:solidFill>
                            <a:schemeClr val="tx1"/>
                          </a:solidFill>
                          <a:latin typeface="Arial" panose="020B0604020202020204" pitchFamily="34" charset="0"/>
                          <a:ea typeface="Times New Roman"/>
                          <a:cs typeface="Arial" panose="020B0604020202020204" pitchFamily="34" charset="0"/>
                        </a:rPr>
                        <a:t>May</a:t>
                      </a:r>
                      <a:r>
                        <a:rPr lang="en-ZA" sz="1400" kern="1200" baseline="0" dirty="0" smtClean="0">
                          <a:solidFill>
                            <a:schemeClr val="tx1"/>
                          </a:solidFill>
                          <a:latin typeface="Arial" panose="020B0604020202020204" pitchFamily="34" charset="0"/>
                          <a:ea typeface="Times New Roman"/>
                          <a:cs typeface="Arial" panose="020B0604020202020204" pitchFamily="34" charset="0"/>
                        </a:rPr>
                        <a:t> </a:t>
                      </a:r>
                      <a:endParaRPr lang="en-ZA" sz="1400" kern="1200" dirty="0">
                        <a:solidFill>
                          <a:schemeClr val="tx1"/>
                        </a:solidFill>
                        <a:latin typeface="Arial" panose="020B0604020202020204" pitchFamily="34" charset="0"/>
                        <a:ea typeface="Times New Roman"/>
                        <a:cs typeface="Arial" panose="020B0604020202020204" pitchFamily="34"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dirty="0" smtClean="0">
                          <a:effectLst/>
                          <a:latin typeface="Arial" pitchFamily="34" charset="0"/>
                          <a:ea typeface="Calibri"/>
                          <a:cs typeface="Arial" pitchFamily="34" charset="0"/>
                        </a:rPr>
                        <a:t>Health</a:t>
                      </a:r>
                      <a:r>
                        <a:rPr lang="en-ZA" sz="1400" baseline="0" dirty="0" smtClean="0">
                          <a:effectLst/>
                          <a:latin typeface="Arial" pitchFamily="34" charset="0"/>
                          <a:ea typeface="Calibri"/>
                          <a:cs typeface="Arial" pitchFamily="34" charset="0"/>
                        </a:rPr>
                        <a:t> Screen 42</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baseline="0" dirty="0" smtClean="0">
                          <a:effectLst/>
                          <a:latin typeface="Arial" pitchFamily="34" charset="0"/>
                          <a:ea typeface="Calibri"/>
                          <a:cs typeface="Arial" pitchFamily="34" charset="0"/>
                        </a:rPr>
                        <a:t>Know Your Status Awareness 12</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l" defTabSz="914400" rtl="0" eaLnBrk="1" latinLnBrk="0" hangingPunct="1">
                        <a:lnSpc>
                          <a:spcPct val="100000"/>
                        </a:lnSpc>
                        <a:spcAft>
                          <a:spcPts val="0"/>
                        </a:spcAft>
                        <a:buFont typeface="Arial" panose="020B0604020202020204" pitchFamily="34" charset="0"/>
                        <a:buNone/>
                      </a:pPr>
                      <a:endParaRPr lang="en-ZA" sz="1400" kern="1200" dirty="0">
                        <a:solidFill>
                          <a:schemeClr val="tx1"/>
                        </a:solidFill>
                        <a:latin typeface="Arial" panose="020B0604020202020204" pitchFamily="34" charset="0"/>
                        <a:ea typeface="Times New Roman"/>
                        <a:cs typeface="Arial" panose="020B0604020202020204" pitchFamily="34"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smtClean="0">
                        <a:effectLst/>
                        <a:latin typeface="Arial" pitchFamily="34" charset="0"/>
                        <a:ea typeface="Calibri"/>
                        <a:cs typeface="Arial" pitchFamily="34"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3"/>
                  </a:ext>
                </a:extLst>
              </a:tr>
              <a:tr h="900702">
                <a:tc>
                  <a:txBody>
                    <a:bodyPr/>
                    <a:lstStyle/>
                    <a:p>
                      <a:pPr marL="0" indent="0" algn="l" defTabSz="914400" rtl="0" eaLnBrk="1" latinLnBrk="0" hangingPunct="1">
                        <a:lnSpc>
                          <a:spcPct val="100000"/>
                        </a:lnSpc>
                        <a:spcAft>
                          <a:spcPts val="0"/>
                        </a:spcAft>
                        <a:buFont typeface="Arial" panose="020B0604020202020204" pitchFamily="34" charset="0"/>
                        <a:buNone/>
                      </a:pPr>
                      <a:r>
                        <a:rPr lang="en-ZA" sz="1400" kern="1200" dirty="0" smtClean="0">
                          <a:solidFill>
                            <a:schemeClr val="tx1"/>
                          </a:solidFill>
                          <a:latin typeface="Arial" panose="020B0604020202020204" pitchFamily="34" charset="0"/>
                          <a:ea typeface="Times New Roman"/>
                          <a:cs typeface="Arial" panose="020B0604020202020204" pitchFamily="34" charset="0"/>
                        </a:rPr>
                        <a:t>June </a:t>
                      </a:r>
                      <a:endParaRPr lang="en-ZA" sz="1400" kern="1200" dirty="0">
                        <a:solidFill>
                          <a:schemeClr val="tx1"/>
                        </a:solidFill>
                        <a:latin typeface="Arial" panose="020B0604020202020204" pitchFamily="34" charset="0"/>
                        <a:ea typeface="Times New Roman"/>
                        <a:cs typeface="Arial" panose="020B0604020202020204" pitchFamily="34"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indent="-171450" algn="l" defTabSz="914400" rtl="0" eaLnBrk="1" latinLnBrk="0" hangingPunct="1">
                        <a:lnSpc>
                          <a:spcPct val="100000"/>
                        </a:lnSpc>
                        <a:spcAft>
                          <a:spcPts val="0"/>
                        </a:spcAft>
                        <a:buFont typeface="Arial" panose="020B0604020202020204" pitchFamily="34" charset="0"/>
                        <a:buChar char="•"/>
                      </a:pPr>
                      <a:r>
                        <a:rPr lang="en-ZA" sz="1400" kern="1200" dirty="0" smtClean="0">
                          <a:solidFill>
                            <a:schemeClr val="tx1"/>
                          </a:solidFill>
                          <a:latin typeface="Arial" panose="020B0604020202020204" pitchFamily="34" charset="0"/>
                          <a:ea typeface="Times New Roman"/>
                          <a:cs typeface="Arial" panose="020B0604020202020204" pitchFamily="34" charset="0"/>
                        </a:rPr>
                        <a:t>Health</a:t>
                      </a:r>
                      <a:r>
                        <a:rPr lang="en-ZA" sz="1400" kern="1200" baseline="0" dirty="0" smtClean="0">
                          <a:solidFill>
                            <a:schemeClr val="tx1"/>
                          </a:solidFill>
                          <a:latin typeface="Arial" panose="020B0604020202020204" pitchFamily="34" charset="0"/>
                          <a:ea typeface="Times New Roman"/>
                          <a:cs typeface="Arial" panose="020B0604020202020204" pitchFamily="34" charset="0"/>
                        </a:rPr>
                        <a:t> Screenings 16</a:t>
                      </a:r>
                    </a:p>
                    <a:p>
                      <a:pPr marL="171450" indent="-171450" algn="l" defTabSz="914400" rtl="0" eaLnBrk="1" latinLnBrk="0" hangingPunct="1">
                        <a:lnSpc>
                          <a:spcPct val="100000"/>
                        </a:lnSpc>
                        <a:spcAft>
                          <a:spcPts val="0"/>
                        </a:spcAft>
                        <a:buFont typeface="Arial" panose="020B0604020202020204" pitchFamily="34" charset="0"/>
                        <a:buChar char="•"/>
                      </a:pPr>
                      <a:r>
                        <a:rPr lang="en-ZA" sz="1400" kern="1200" dirty="0" smtClean="0">
                          <a:solidFill>
                            <a:schemeClr val="tx1"/>
                          </a:solidFill>
                          <a:latin typeface="Arial" panose="020B0604020202020204" pitchFamily="34" charset="0"/>
                          <a:ea typeface="Times New Roman"/>
                          <a:cs typeface="Arial" panose="020B0604020202020204" pitchFamily="34" charset="0"/>
                        </a:rPr>
                        <a:t>Substance Abuse Talk 40</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baseline="0" dirty="0" smtClean="0">
                          <a:effectLst/>
                          <a:latin typeface="Arial" pitchFamily="34" charset="0"/>
                          <a:ea typeface="Calibri"/>
                          <a:cs typeface="Arial" pitchFamily="34" charset="0"/>
                        </a:rPr>
                        <a:t>Counselling Sessions 2</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l" defTabSz="914400" rtl="0" eaLnBrk="1" latinLnBrk="0" hangingPunct="1">
                        <a:lnSpc>
                          <a:spcPct val="100000"/>
                        </a:lnSpc>
                        <a:spcAft>
                          <a:spcPts val="0"/>
                        </a:spcAft>
                        <a:buFont typeface="Arial" panose="020B0604020202020204" pitchFamily="34" charset="0"/>
                        <a:buNone/>
                      </a:pPr>
                      <a:endParaRPr lang="en-ZA" sz="1400" kern="1200" dirty="0">
                        <a:solidFill>
                          <a:schemeClr val="tx1"/>
                        </a:solidFill>
                        <a:latin typeface="Arial" panose="020B0604020202020204" pitchFamily="34" charset="0"/>
                        <a:ea typeface="Times New Roman"/>
                        <a:cs typeface="Arial" panose="020B0604020202020204" pitchFamily="34"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smtClean="0">
                        <a:effectLst/>
                        <a:latin typeface="Arial" pitchFamily="34" charset="0"/>
                        <a:ea typeface="Calibri"/>
                        <a:cs typeface="Arial" pitchFamily="34"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4"/>
                  </a:ext>
                </a:extLst>
              </a:tr>
            </a:tbl>
          </a:graphicData>
        </a:graphic>
      </p:graphicFrame>
      <p:sp>
        <p:nvSpPr>
          <p:cNvPr id="4" name="Slide Number Placeholder 3"/>
          <p:cNvSpPr>
            <a:spLocks noGrp="1"/>
          </p:cNvSpPr>
          <p:nvPr>
            <p:ph type="sldNum" sz="quarter" idx="12"/>
          </p:nvPr>
        </p:nvSpPr>
        <p:spPr>
          <a:xfrm>
            <a:off x="7010400" y="6492875"/>
            <a:ext cx="2133600" cy="365125"/>
          </a:xfrm>
        </p:spPr>
        <p:txBody>
          <a:bodyPr/>
          <a:lstStyle/>
          <a:p>
            <a:fld id="{2538E8B7-8BD9-9F48-9FB6-4E0DFEDB8449}" type="slidenum">
              <a:rPr lang="en-US" b="1" smtClean="0">
                <a:solidFill>
                  <a:schemeClr val="tx1"/>
                </a:solidFill>
              </a:rPr>
              <a:pPr/>
              <a:t>44</a:t>
            </a:fld>
            <a:endParaRPr lang="en-US" b="1" dirty="0">
              <a:solidFill>
                <a:schemeClr val="tx1"/>
              </a:solidFill>
            </a:endParaRPr>
          </a:p>
        </p:txBody>
      </p:sp>
    </p:spTree>
    <p:extLst>
      <p:ext uri="{BB962C8B-B14F-4D97-AF65-F5344CB8AC3E}">
        <p14:creationId xmlns:p14="http://schemas.microsoft.com/office/powerpoint/2010/main" xmlns="" val="19633251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57200" y="76200"/>
            <a:ext cx="8229600" cy="228600"/>
          </a:xfrm>
          <a:solidFill>
            <a:srgbClr val="92D050"/>
          </a:solidFill>
        </p:spPr>
        <p:txBody>
          <a:bodyPr>
            <a:noAutofit/>
          </a:bodyPr>
          <a:lstStyle/>
          <a:p>
            <a:r>
              <a:rPr lang="en-US" sz="2000" b="1" dirty="0" smtClean="0">
                <a:latin typeface="Arial" charset="0"/>
                <a:cs typeface="Arial" charset="0"/>
              </a:rPr>
              <a:t>SKILLS DEVELOPMENT</a:t>
            </a:r>
          </a:p>
        </p:txBody>
      </p:sp>
      <p:graphicFrame>
        <p:nvGraphicFramePr>
          <p:cNvPr id="3" name="Group 178"/>
          <p:cNvGraphicFramePr>
            <a:graphicFrameLocks noGrp="1"/>
          </p:cNvGraphicFramePr>
          <p:nvPr>
            <p:extLst/>
          </p:nvPr>
        </p:nvGraphicFramePr>
        <p:xfrm>
          <a:off x="228599" y="381000"/>
          <a:ext cx="8740775" cy="4673600"/>
        </p:xfrm>
        <a:graphic>
          <a:graphicData uri="http://schemas.openxmlformats.org/drawingml/2006/table">
            <a:tbl>
              <a:tblPr/>
              <a:tblGrid>
                <a:gridCol w="5738391">
                  <a:extLst>
                    <a:ext uri="{9D8B030D-6E8A-4147-A177-3AD203B41FA5}">
                      <a16:colId xmlns:a16="http://schemas.microsoft.com/office/drawing/2014/main" xmlns="" val="20000"/>
                    </a:ext>
                  </a:extLst>
                </a:gridCol>
                <a:gridCol w="3002384">
                  <a:extLst>
                    <a:ext uri="{9D8B030D-6E8A-4147-A177-3AD203B41FA5}">
                      <a16:colId xmlns:a16="http://schemas.microsoft.com/office/drawing/2014/main" xmlns="" val="20001"/>
                    </a:ext>
                  </a:extLst>
                </a:gridCol>
              </a:tblGrid>
              <a:tr h="409259">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Training Intervention                                     </a:t>
                      </a:r>
                    </a:p>
                  </a:txBody>
                  <a:tcPr marT="45701" marB="4570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Number attending</a:t>
                      </a:r>
                    </a:p>
                  </a:txBody>
                  <a:tcPr marT="45701" marB="4570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xmlns="" val="10000"/>
                  </a:ext>
                </a:extLst>
              </a:tr>
              <a:tr h="36844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1. FRAUDULENT DOCUMENTS</a:t>
                      </a:r>
                    </a:p>
                  </a:txBody>
                  <a:tcPr marT="45745" marB="4574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39</a:t>
                      </a:r>
                    </a:p>
                  </a:txBody>
                  <a:tcPr marT="45701" marB="4570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1"/>
                  </a:ext>
                </a:extLst>
              </a:tr>
              <a:tr h="36844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2. LABOUR RELATIONS</a:t>
                      </a:r>
                    </a:p>
                  </a:txBody>
                  <a:tcPr marT="45745" marB="4574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24</a:t>
                      </a:r>
                    </a:p>
                  </a:txBody>
                  <a:tcPr marT="45701" marB="4570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2"/>
                  </a:ext>
                </a:extLst>
              </a:tr>
              <a:tr h="36832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3. CITIZENSHIP MANAGEMENT</a:t>
                      </a:r>
                    </a:p>
                  </a:txBody>
                  <a:tcPr marT="45701" marB="4570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12</a:t>
                      </a:r>
                    </a:p>
                  </a:txBody>
                  <a:tcPr marT="45701" marB="4570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3"/>
                  </a:ext>
                </a:extLst>
              </a:tr>
              <a:tr h="44053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4. DHA INDUCTION</a:t>
                      </a:r>
                    </a:p>
                  </a:txBody>
                  <a:tcPr marT="45745" marB="4574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19</a:t>
                      </a:r>
                    </a:p>
                  </a:txBody>
                  <a:tcPr marT="45745" marB="4574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4"/>
                  </a:ext>
                </a:extLst>
              </a:tr>
              <a:tr h="36844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5. CIP  MODULE 2</a:t>
                      </a:r>
                    </a:p>
                  </a:txBody>
                  <a:tcPr marT="45745" marB="4574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20</a:t>
                      </a:r>
                    </a:p>
                  </a:txBody>
                  <a:tcPr marT="45745" marB="4574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5"/>
                  </a:ext>
                </a:extLst>
              </a:tr>
              <a:tr h="3915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6. CLIENT RELATIONS (SDIP)</a:t>
                      </a:r>
                    </a:p>
                  </a:txBody>
                  <a:tcPr marT="45745" marB="4574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11</a:t>
                      </a:r>
                    </a:p>
                  </a:txBody>
                  <a:tcPr marT="45745" marB="4574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6"/>
                  </a:ext>
                </a:extLst>
              </a:tr>
              <a:tr h="3915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7. COACHING AND MENTORING</a:t>
                      </a:r>
                    </a:p>
                  </a:txBody>
                  <a:tcPr marT="45745" marB="4574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22</a:t>
                      </a:r>
                    </a:p>
                  </a:txBody>
                  <a:tcPr marT="45745" marB="4574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7"/>
                  </a:ext>
                </a:extLst>
              </a:tr>
              <a:tr h="3915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8. EXCEL INTERMEDIATE</a:t>
                      </a:r>
                    </a:p>
                  </a:txBody>
                  <a:tcPr marT="45745" marB="4574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17</a:t>
                      </a:r>
                    </a:p>
                  </a:txBody>
                  <a:tcPr marT="45745" marB="4574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8"/>
                  </a:ext>
                </a:extLst>
              </a:tr>
              <a:tr h="4164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9. ON-BOARDING</a:t>
                      </a:r>
                    </a:p>
                  </a:txBody>
                  <a:tcPr marT="45745" marB="4574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19</a:t>
                      </a:r>
                    </a:p>
                  </a:txBody>
                  <a:tcPr marT="45745" marB="4574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9"/>
                  </a:ext>
                </a:extLst>
              </a:tr>
              <a:tr h="3915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45" marB="4574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45" marB="4574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0"/>
                  </a:ext>
                </a:extLst>
              </a:tr>
              <a:tr h="3673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Total </a:t>
                      </a:r>
                    </a:p>
                  </a:txBody>
                  <a:tcPr marT="45745" marB="4574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183</a:t>
                      </a:r>
                    </a:p>
                  </a:txBody>
                  <a:tcPr marT="45701" marB="4570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1"/>
                  </a:ext>
                </a:extLst>
              </a:tr>
            </a:tbl>
          </a:graphicData>
        </a:graphic>
      </p:graphicFrame>
      <p:sp>
        <p:nvSpPr>
          <p:cNvPr id="5" name="Slide Number Placeholder 4"/>
          <p:cNvSpPr>
            <a:spLocks noGrp="1"/>
          </p:cNvSpPr>
          <p:nvPr>
            <p:ph type="sldNum" sz="quarter" idx="12"/>
          </p:nvPr>
        </p:nvSpPr>
        <p:spPr>
          <a:xfrm>
            <a:off x="7010400" y="6537325"/>
            <a:ext cx="2133600" cy="365125"/>
          </a:xfrm>
        </p:spPr>
        <p:txBody>
          <a:bodyPr/>
          <a:lstStyle/>
          <a:p>
            <a:fld id="{2538E8B7-8BD9-9F48-9FB6-4E0DFEDB8449}" type="slidenum">
              <a:rPr lang="en-US" b="1" smtClean="0">
                <a:solidFill>
                  <a:schemeClr val="tx1"/>
                </a:solidFill>
              </a:rPr>
              <a:pPr/>
              <a:t>45</a:t>
            </a:fld>
            <a:endParaRPr lang="en-US" b="1" dirty="0">
              <a:solidFill>
                <a:schemeClr val="tx1"/>
              </a:solidFill>
            </a:endParaRPr>
          </a:p>
        </p:txBody>
      </p:sp>
    </p:spTree>
    <p:extLst>
      <p:ext uri="{BB962C8B-B14F-4D97-AF65-F5344CB8AC3E}">
        <p14:creationId xmlns:p14="http://schemas.microsoft.com/office/powerpoint/2010/main" xmlns="" val="35418731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1244600" y="95250"/>
            <a:ext cx="6781800" cy="228600"/>
          </a:xfrm>
          <a:solidFill>
            <a:srgbClr val="92D050"/>
          </a:solidFill>
        </p:spPr>
        <p:txBody>
          <a:bodyPr>
            <a:noAutofit/>
          </a:bodyPr>
          <a:lstStyle/>
          <a:p>
            <a:r>
              <a:rPr lang="en-US" sz="2000" b="1" dirty="0" smtClean="0">
                <a:latin typeface="Arial" panose="020B0604020202020204" pitchFamily="34" charset="0"/>
                <a:cs typeface="Arial" panose="020B0604020202020204" pitchFamily="34" charset="0"/>
              </a:rPr>
              <a:t>LABOUR RELATIONS CASES  </a:t>
            </a:r>
          </a:p>
        </p:txBody>
      </p:sp>
      <p:graphicFrame>
        <p:nvGraphicFramePr>
          <p:cNvPr id="3" name="Table 2"/>
          <p:cNvGraphicFramePr>
            <a:graphicFrameLocks noGrp="1"/>
          </p:cNvGraphicFramePr>
          <p:nvPr>
            <p:extLst>
              <p:ext uri="{D42A27DB-BD31-4B8C-83A1-F6EECF244321}">
                <p14:modId xmlns:p14="http://schemas.microsoft.com/office/powerpoint/2010/main" xmlns="" val="1170188555"/>
              </p:ext>
            </p:extLst>
          </p:nvPr>
        </p:nvGraphicFramePr>
        <p:xfrm>
          <a:off x="381000" y="466724"/>
          <a:ext cx="8646041" cy="4888687"/>
        </p:xfrm>
        <a:graphic>
          <a:graphicData uri="http://schemas.openxmlformats.org/drawingml/2006/table">
            <a:tbl>
              <a:tblPr firstRow="1" bandRow="1"/>
              <a:tblGrid>
                <a:gridCol w="1281607">
                  <a:extLst>
                    <a:ext uri="{9D8B030D-6E8A-4147-A177-3AD203B41FA5}">
                      <a16:colId xmlns:a16="http://schemas.microsoft.com/office/drawing/2014/main" xmlns="" val="20000"/>
                    </a:ext>
                  </a:extLst>
                </a:gridCol>
                <a:gridCol w="608458">
                  <a:extLst>
                    <a:ext uri="{9D8B030D-6E8A-4147-A177-3AD203B41FA5}">
                      <a16:colId xmlns:a16="http://schemas.microsoft.com/office/drawing/2014/main" xmlns="" val="20001"/>
                    </a:ext>
                  </a:extLst>
                </a:gridCol>
                <a:gridCol w="986120">
                  <a:extLst>
                    <a:ext uri="{9D8B030D-6E8A-4147-A177-3AD203B41FA5}">
                      <a16:colId xmlns:a16="http://schemas.microsoft.com/office/drawing/2014/main" xmlns="" val="20002"/>
                    </a:ext>
                  </a:extLst>
                </a:gridCol>
                <a:gridCol w="1506201">
                  <a:extLst>
                    <a:ext uri="{9D8B030D-6E8A-4147-A177-3AD203B41FA5}">
                      <a16:colId xmlns:a16="http://schemas.microsoft.com/office/drawing/2014/main" xmlns="" val="20003"/>
                    </a:ext>
                  </a:extLst>
                </a:gridCol>
                <a:gridCol w="1297172">
                  <a:extLst>
                    <a:ext uri="{9D8B030D-6E8A-4147-A177-3AD203B41FA5}">
                      <a16:colId xmlns:a16="http://schemas.microsoft.com/office/drawing/2014/main" xmlns="" val="20004"/>
                    </a:ext>
                  </a:extLst>
                </a:gridCol>
                <a:gridCol w="712382">
                  <a:extLst>
                    <a:ext uri="{9D8B030D-6E8A-4147-A177-3AD203B41FA5}">
                      <a16:colId xmlns:a16="http://schemas.microsoft.com/office/drawing/2014/main" xmlns="" val="20005"/>
                    </a:ext>
                  </a:extLst>
                </a:gridCol>
                <a:gridCol w="942770">
                  <a:extLst>
                    <a:ext uri="{9D8B030D-6E8A-4147-A177-3AD203B41FA5}">
                      <a16:colId xmlns:a16="http://schemas.microsoft.com/office/drawing/2014/main" xmlns="" val="20006"/>
                    </a:ext>
                  </a:extLst>
                </a:gridCol>
                <a:gridCol w="1311331">
                  <a:extLst>
                    <a:ext uri="{9D8B030D-6E8A-4147-A177-3AD203B41FA5}">
                      <a16:colId xmlns:a16="http://schemas.microsoft.com/office/drawing/2014/main" xmlns="" val="20007"/>
                    </a:ext>
                  </a:extLst>
                </a:gridCol>
              </a:tblGrid>
              <a:tr h="234794">
                <a:tc gridSpan="4">
                  <a:txBody>
                    <a:bodyPr/>
                    <a:lstStyle/>
                    <a:p>
                      <a:pPr algn="ctr"/>
                      <a:r>
                        <a:rPr lang="en-US" sz="1200" b="1" dirty="0" smtClean="0">
                          <a:solidFill>
                            <a:schemeClr val="tx1"/>
                          </a:solidFill>
                          <a:latin typeface="Arial" panose="020B0604020202020204" pitchFamily="34" charset="0"/>
                          <a:cs typeface="Arial" panose="020B0604020202020204" pitchFamily="34" charset="0"/>
                        </a:rPr>
                        <a:t>2016/17</a:t>
                      </a:r>
                      <a:endParaRPr lang="en-US" sz="1200" b="1" dirty="0">
                        <a:solidFill>
                          <a:schemeClr val="tx1"/>
                        </a:solidFill>
                        <a:latin typeface="Arial" panose="020B0604020202020204" pitchFamily="34" charset="0"/>
                        <a:cs typeface="Arial" panose="020B0604020202020204" pitchFamily="34" charset="0"/>
                      </a:endParaRPr>
                    </a:p>
                  </a:txBody>
                  <a:tcPr marL="91439" marR="91439" marT="45697" marB="4569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hMerge="1">
                  <a:txBody>
                    <a:bodyPr/>
                    <a:lstStyle/>
                    <a:p>
                      <a:pPr algn="ctr"/>
                      <a:endParaRPr lang="en-US" sz="1200" b="1" dirty="0">
                        <a:solidFill>
                          <a:schemeClr val="tx1"/>
                        </a:solidFill>
                        <a:latin typeface="Arial" panose="020B0604020202020204" pitchFamily="34" charset="0"/>
                        <a:cs typeface="Arial" panose="020B0604020202020204" pitchFamily="34" charset="0"/>
                      </a:endParaRPr>
                    </a:p>
                  </a:txBody>
                  <a:tcPr marL="91439" marR="91439" marT="45697" marB="4569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pPr algn="ctr"/>
                      <a:endParaRPr lang="en-US" sz="1200" b="1" dirty="0">
                        <a:solidFill>
                          <a:schemeClr val="tx1"/>
                        </a:solidFill>
                        <a:latin typeface="Arial" panose="020B0604020202020204" pitchFamily="34" charset="0"/>
                        <a:cs typeface="Arial" panose="020B0604020202020204" pitchFamily="34" charset="0"/>
                      </a:endParaRPr>
                    </a:p>
                  </a:txBody>
                  <a:tcPr marL="91439" marR="91439" marT="45697" marB="4569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pPr algn="ctr"/>
                      <a:endParaRPr lang="en-US" sz="1200" b="1" dirty="0">
                        <a:solidFill>
                          <a:schemeClr val="tx1"/>
                        </a:solidFill>
                        <a:latin typeface="Arial" panose="020B0604020202020204" pitchFamily="34" charset="0"/>
                        <a:cs typeface="Arial" panose="020B0604020202020204" pitchFamily="34" charset="0"/>
                      </a:endParaRPr>
                    </a:p>
                  </a:txBody>
                  <a:tcPr marL="91439" marR="91439" marT="45697" marB="4569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gridSpan="4">
                  <a:txBody>
                    <a:bodyPr/>
                    <a:lstStyle/>
                    <a:p>
                      <a:pPr algn="ctr"/>
                      <a:r>
                        <a:rPr lang="en-US" sz="1200" b="1" dirty="0" smtClean="0">
                          <a:solidFill>
                            <a:schemeClr val="tx1"/>
                          </a:solidFill>
                          <a:latin typeface="Arial" panose="020B0604020202020204" pitchFamily="34" charset="0"/>
                          <a:cs typeface="Arial" panose="020B0604020202020204" pitchFamily="34" charset="0"/>
                        </a:rPr>
                        <a:t>2017/18 from 1 April</a:t>
                      </a:r>
                      <a:r>
                        <a:rPr lang="en-US" sz="1200" b="1" baseline="0" dirty="0" smtClean="0">
                          <a:solidFill>
                            <a:schemeClr val="tx1"/>
                          </a:solidFill>
                          <a:latin typeface="Arial" panose="020B0604020202020204" pitchFamily="34" charset="0"/>
                          <a:cs typeface="Arial" panose="020B0604020202020204" pitchFamily="34" charset="0"/>
                        </a:rPr>
                        <a:t> to 31 December 2017</a:t>
                      </a:r>
                      <a:endParaRPr lang="en-US" sz="1200" b="1" dirty="0">
                        <a:solidFill>
                          <a:schemeClr val="tx1"/>
                        </a:solidFill>
                        <a:latin typeface="Arial" panose="020B0604020202020204" pitchFamily="34" charset="0"/>
                        <a:cs typeface="Arial" panose="020B0604020202020204" pitchFamily="34" charset="0"/>
                      </a:endParaRPr>
                    </a:p>
                  </a:txBody>
                  <a:tcPr marL="91439" marR="91439" marT="45697" marB="45697" anchor="b">
                    <a:lnL w="12700" cap="flat" cmpd="sng" algn="ctr">
                      <a:solidFill>
                        <a:srgbClr val="000000"/>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hMerge="1">
                  <a:txBody>
                    <a:bodyPr/>
                    <a:lstStyle/>
                    <a:p>
                      <a:pPr algn="ctr"/>
                      <a:endParaRPr lang="en-US" sz="1200" b="1" dirty="0">
                        <a:solidFill>
                          <a:schemeClr val="tx1"/>
                        </a:solidFill>
                        <a:latin typeface="Arial" panose="020B0604020202020204" pitchFamily="34" charset="0"/>
                        <a:cs typeface="Arial" panose="020B0604020202020204" pitchFamily="34" charset="0"/>
                      </a:endParaRPr>
                    </a:p>
                  </a:txBody>
                  <a:tcPr marL="91439" marR="91439" marT="45697" marB="4569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pPr algn="ctr"/>
                      <a:endParaRPr lang="en-US" sz="1200" b="1" dirty="0">
                        <a:solidFill>
                          <a:schemeClr val="tx1"/>
                        </a:solidFill>
                        <a:latin typeface="Arial" panose="020B0604020202020204" pitchFamily="34" charset="0"/>
                        <a:cs typeface="Arial" panose="020B0604020202020204" pitchFamily="34" charset="0"/>
                      </a:endParaRPr>
                    </a:p>
                  </a:txBody>
                  <a:tcPr marL="91439" marR="91439" marT="45697" marB="4569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pPr algn="ctr"/>
                      <a:endParaRPr lang="en-US" sz="1200" b="1" dirty="0">
                        <a:solidFill>
                          <a:schemeClr val="tx1"/>
                        </a:solidFill>
                        <a:latin typeface="Arial" panose="020B0604020202020204" pitchFamily="34" charset="0"/>
                        <a:cs typeface="Arial" panose="020B0604020202020204" pitchFamily="34" charset="0"/>
                      </a:endParaRPr>
                    </a:p>
                  </a:txBody>
                  <a:tcPr marL="91439" marR="91439" marT="45697" marB="45697" anchor="b">
                    <a:lnL w="12700" cap="flat" cmpd="sng" algn="ctr">
                      <a:solidFill>
                        <a:srgbClr val="000000"/>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extLst>
                  <a:ext uri="{0D108BD9-81ED-4DB2-BD59-A6C34878D82A}">
                    <a16:rowId xmlns:a16="http://schemas.microsoft.com/office/drawing/2014/main" xmlns="" val="10000"/>
                  </a:ext>
                </a:extLst>
              </a:tr>
              <a:tr h="502898">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200" b="1" dirty="0" smtClean="0">
                          <a:solidFill>
                            <a:schemeClr val="tx1"/>
                          </a:solidFill>
                          <a:latin typeface="Arial" panose="020B0604020202020204" pitchFamily="34" charset="0"/>
                          <a:cs typeface="Arial" panose="020B0604020202020204" pitchFamily="34" charset="0"/>
                        </a:rPr>
                        <a:t>Allegations</a:t>
                      </a:r>
                      <a:endParaRPr lang="en-US" sz="1200" b="1" dirty="0">
                        <a:solidFill>
                          <a:schemeClr val="tx1"/>
                        </a:solidFill>
                        <a:latin typeface="Arial" panose="020B0604020202020204" pitchFamily="34" charset="0"/>
                        <a:cs typeface="Arial" panose="020B0604020202020204" pitchFamily="34" charset="0"/>
                      </a:endParaRPr>
                    </a:p>
                  </a:txBody>
                  <a:tcPr marL="91439" marR="91439" marT="45697" marB="4569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1200" b="1" dirty="0" smtClean="0">
                          <a:solidFill>
                            <a:schemeClr val="tx1"/>
                          </a:solidFill>
                          <a:latin typeface="Arial" panose="020B0604020202020204" pitchFamily="34" charset="0"/>
                          <a:cs typeface="Arial" panose="020B0604020202020204" pitchFamily="34" charset="0"/>
                        </a:rPr>
                        <a:t>Nu </a:t>
                      </a:r>
                    </a:p>
                    <a:p>
                      <a:pPr algn="ctr"/>
                      <a:r>
                        <a:rPr lang="en-US" sz="1200" b="1" dirty="0" smtClean="0">
                          <a:solidFill>
                            <a:schemeClr val="tx1"/>
                          </a:solidFill>
                          <a:latin typeface="Arial" panose="020B0604020202020204" pitchFamily="34" charset="0"/>
                          <a:cs typeface="Arial" panose="020B0604020202020204" pitchFamily="34" charset="0"/>
                        </a:rPr>
                        <a:t>of cases  </a:t>
                      </a:r>
                      <a:endParaRPr lang="en-US" sz="1200" b="1" dirty="0">
                        <a:solidFill>
                          <a:schemeClr val="tx1"/>
                        </a:solidFill>
                        <a:latin typeface="Arial" panose="020B0604020202020204" pitchFamily="34" charset="0"/>
                        <a:cs typeface="Arial" panose="020B0604020202020204" pitchFamily="34" charset="0"/>
                      </a:endParaRPr>
                    </a:p>
                  </a:txBody>
                  <a:tcPr marL="91439" marR="91439" marT="45697" marB="4569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200" b="1" dirty="0" smtClean="0">
                          <a:solidFill>
                            <a:schemeClr val="tx1"/>
                          </a:solidFill>
                          <a:latin typeface="Arial" panose="020B0604020202020204" pitchFamily="34" charset="0"/>
                          <a:cs typeface="Arial" panose="020B0604020202020204" pitchFamily="34" charset="0"/>
                        </a:rPr>
                        <a:t>Status  (In</a:t>
                      </a:r>
                      <a:r>
                        <a:rPr lang="en-US" sz="1200" b="1" baseline="0" dirty="0" smtClean="0">
                          <a:solidFill>
                            <a:schemeClr val="tx1"/>
                          </a:solidFill>
                          <a:latin typeface="Arial" panose="020B0604020202020204" pitchFamily="34" charset="0"/>
                          <a:cs typeface="Arial" panose="020B0604020202020204" pitchFamily="34" charset="0"/>
                        </a:rPr>
                        <a:t> Progress)</a:t>
                      </a:r>
                      <a:endParaRPr lang="en-US" sz="1200" b="1" dirty="0">
                        <a:solidFill>
                          <a:schemeClr val="tx1"/>
                        </a:solidFill>
                        <a:latin typeface="Arial" panose="020B0604020202020204" pitchFamily="34" charset="0"/>
                        <a:cs typeface="Arial" panose="020B0604020202020204" pitchFamily="34" charset="0"/>
                      </a:endParaRPr>
                    </a:p>
                  </a:txBody>
                  <a:tcPr marL="91439" marR="91439" marT="45697" marB="4569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200" b="1" dirty="0" smtClean="0">
                          <a:solidFill>
                            <a:schemeClr val="tx1"/>
                          </a:solidFill>
                          <a:latin typeface="Arial" panose="020B0604020202020204" pitchFamily="34" charset="0"/>
                          <a:cs typeface="Arial" panose="020B0604020202020204" pitchFamily="34" charset="0"/>
                        </a:rPr>
                        <a:t>Outcome (Finalized)</a:t>
                      </a:r>
                      <a:endParaRPr lang="en-US" sz="1200" b="1" dirty="0">
                        <a:solidFill>
                          <a:schemeClr val="tx1"/>
                        </a:solidFill>
                        <a:latin typeface="Arial" panose="020B0604020202020204" pitchFamily="34" charset="0"/>
                        <a:cs typeface="Arial" panose="020B0604020202020204" pitchFamily="34" charset="0"/>
                      </a:endParaRPr>
                    </a:p>
                  </a:txBody>
                  <a:tcPr marL="91439" marR="91439" marT="45697" marB="4569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200" b="1" dirty="0" smtClean="0">
                          <a:solidFill>
                            <a:schemeClr val="tx1"/>
                          </a:solidFill>
                          <a:latin typeface="Arial" panose="020B0604020202020204" pitchFamily="34" charset="0"/>
                          <a:cs typeface="Arial" panose="020B0604020202020204" pitchFamily="34" charset="0"/>
                        </a:rPr>
                        <a:t>Allegations</a:t>
                      </a:r>
                      <a:endParaRPr lang="en-US" sz="1200" b="1" dirty="0">
                        <a:solidFill>
                          <a:schemeClr val="tx1"/>
                        </a:solidFill>
                        <a:latin typeface="Arial" panose="020B0604020202020204" pitchFamily="34" charset="0"/>
                        <a:cs typeface="Arial" panose="020B0604020202020204" pitchFamily="34" charset="0"/>
                      </a:endParaRPr>
                    </a:p>
                  </a:txBody>
                  <a:tcPr marL="91439" marR="91439" marT="45697" marB="4569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1200" b="1" dirty="0" smtClean="0">
                          <a:solidFill>
                            <a:schemeClr val="tx1"/>
                          </a:solidFill>
                          <a:latin typeface="Arial" panose="020B0604020202020204" pitchFamily="34" charset="0"/>
                          <a:cs typeface="Arial" panose="020B0604020202020204" pitchFamily="34" charset="0"/>
                        </a:rPr>
                        <a:t>Nu </a:t>
                      </a:r>
                    </a:p>
                    <a:p>
                      <a:pPr algn="ctr"/>
                      <a:r>
                        <a:rPr lang="en-US" sz="1200" b="1" dirty="0" smtClean="0">
                          <a:solidFill>
                            <a:schemeClr val="tx1"/>
                          </a:solidFill>
                          <a:latin typeface="Arial" panose="020B0604020202020204" pitchFamily="34" charset="0"/>
                          <a:cs typeface="Arial" panose="020B0604020202020204" pitchFamily="34" charset="0"/>
                        </a:rPr>
                        <a:t>of cases </a:t>
                      </a:r>
                      <a:endParaRPr lang="en-US" sz="1200" b="1" dirty="0">
                        <a:solidFill>
                          <a:schemeClr val="tx1"/>
                        </a:solidFill>
                        <a:latin typeface="Arial" panose="020B0604020202020204" pitchFamily="34" charset="0"/>
                        <a:cs typeface="Arial" panose="020B0604020202020204" pitchFamily="34" charset="0"/>
                      </a:endParaRPr>
                    </a:p>
                  </a:txBody>
                  <a:tcPr marL="91439" marR="91439" marT="45697" marB="4569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latin typeface="Arial" panose="020B0604020202020204" pitchFamily="34" charset="0"/>
                          <a:cs typeface="Arial" panose="020B0604020202020204" pitchFamily="34" charset="0"/>
                        </a:rPr>
                        <a:t>Status (In</a:t>
                      </a:r>
                      <a:r>
                        <a:rPr lang="en-US" sz="1200" b="1" baseline="0" dirty="0" smtClean="0">
                          <a:solidFill>
                            <a:schemeClr val="tx1"/>
                          </a:solidFill>
                          <a:latin typeface="Arial" panose="020B0604020202020204" pitchFamily="34" charset="0"/>
                          <a:cs typeface="Arial" panose="020B0604020202020204" pitchFamily="34" charset="0"/>
                        </a:rPr>
                        <a:t> Progress)</a:t>
                      </a:r>
                      <a:endParaRPr lang="en-US" sz="1200" b="1" dirty="0" smtClean="0">
                        <a:solidFill>
                          <a:schemeClr val="tx1"/>
                        </a:solidFill>
                        <a:latin typeface="Arial" panose="020B0604020202020204" pitchFamily="34" charset="0"/>
                        <a:cs typeface="Arial" panose="020B0604020202020204" pitchFamily="34" charset="0"/>
                      </a:endParaRPr>
                    </a:p>
                  </a:txBody>
                  <a:tcPr marL="91439" marR="91439" marT="45697" marB="4569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200" b="1" dirty="0" smtClean="0">
                          <a:solidFill>
                            <a:schemeClr val="tx1"/>
                          </a:solidFill>
                          <a:latin typeface="Arial" panose="020B0604020202020204" pitchFamily="34" charset="0"/>
                          <a:cs typeface="Arial" panose="020B0604020202020204" pitchFamily="34" charset="0"/>
                        </a:rPr>
                        <a:t>Outcome</a:t>
                      </a:r>
                    </a:p>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latin typeface="Arial" panose="020B0604020202020204" pitchFamily="34" charset="0"/>
                          <a:cs typeface="Arial" panose="020B0604020202020204" pitchFamily="34" charset="0"/>
                        </a:rPr>
                        <a:t>(Finalized)</a:t>
                      </a:r>
                    </a:p>
                  </a:txBody>
                  <a:tcPr marL="91439" marR="91439" marT="45697" marB="45697" anchor="b">
                    <a:lnL w="12700" cap="flat" cmpd="sng" algn="ctr">
                      <a:solidFill>
                        <a:srgbClr val="000000"/>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xmlns="" val="10001"/>
                  </a:ext>
                </a:extLst>
              </a:tr>
              <a:tr h="502888">
                <a:tc>
                  <a:txBody>
                    <a:bodyPr/>
                    <a:lstStyle/>
                    <a:p>
                      <a:r>
                        <a:rPr lang="en-US" sz="1200" dirty="0" smtClean="0"/>
                        <a:t>Misconduct</a:t>
                      </a:r>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200" b="1" dirty="0" smtClean="0"/>
                        <a:t>41</a:t>
                      </a:r>
                      <a:endParaRPr lang="en-US" sz="1200" b="1"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200" b="1" dirty="0" smtClean="0"/>
                        <a:t>29</a:t>
                      </a:r>
                      <a:endParaRPr lang="en-US" sz="1200" b="1"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200" b="1" dirty="0" smtClean="0"/>
                        <a:t>12</a:t>
                      </a:r>
                      <a:endParaRPr lang="en-US" sz="1200" b="1"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dirty="0" smtClean="0"/>
                        <a:t>Misconduct</a:t>
                      </a:r>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b="1" dirty="0" smtClean="0"/>
                        <a:t>29</a:t>
                      </a:r>
                      <a:endParaRPr lang="en-US" sz="1200" b="1"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b="1" dirty="0" smtClean="0"/>
                        <a:t>26</a:t>
                      </a:r>
                      <a:endParaRPr lang="en-US" sz="1200" b="1"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b="1" dirty="0" smtClean="0"/>
                        <a:t>3</a:t>
                      </a:r>
                      <a:endParaRPr lang="en-US" sz="1200" b="1" dirty="0"/>
                    </a:p>
                  </a:txBody>
                  <a:tcPr>
                    <a:lnL w="12700" cap="flat" cmpd="sng" algn="ctr">
                      <a:solidFill>
                        <a:srgbClr val="000000"/>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2"/>
                  </a:ext>
                </a:extLst>
              </a:tr>
              <a:tr h="502888">
                <a:tc>
                  <a:txBody>
                    <a:bodyPr/>
                    <a:lstStyle/>
                    <a:p>
                      <a:r>
                        <a:rPr lang="en-US" sz="1200" dirty="0" smtClean="0"/>
                        <a:t>Grievances</a:t>
                      </a:r>
                      <a:r>
                        <a:rPr lang="en-US" sz="1200" baseline="0" dirty="0" smtClean="0"/>
                        <a:t> </a:t>
                      </a:r>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200" b="1" dirty="0" smtClean="0"/>
                        <a:t>10</a:t>
                      </a:r>
                      <a:endParaRPr lang="en-US" sz="1200" b="1"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200" b="1" dirty="0" smtClean="0"/>
                        <a:t>0</a:t>
                      </a:r>
                      <a:endParaRPr lang="en-US" sz="1200" b="1"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200" b="1" dirty="0" smtClean="0"/>
                        <a:t>10</a:t>
                      </a:r>
                      <a:endParaRPr lang="en-US" sz="1200" b="1"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dirty="0" smtClean="0"/>
                        <a:t>Grievances</a:t>
                      </a:r>
                      <a:r>
                        <a:rPr lang="en-US" sz="1200" baseline="0" dirty="0" smtClean="0"/>
                        <a:t> </a:t>
                      </a:r>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b="1" dirty="0" smtClean="0"/>
                        <a:t>2</a:t>
                      </a:r>
                      <a:endParaRPr lang="en-US" sz="1200" b="1"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b="1" dirty="0" smtClean="0"/>
                        <a:t>1</a:t>
                      </a:r>
                      <a:endParaRPr lang="en-US" sz="1200" b="1"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b="1" dirty="0" smtClean="0"/>
                        <a:t>1</a:t>
                      </a:r>
                      <a:endParaRPr lang="en-US" sz="1200" b="1" dirty="0"/>
                    </a:p>
                  </a:txBody>
                  <a:tcPr>
                    <a:lnL w="12700" cap="flat" cmpd="sng" algn="ctr">
                      <a:solidFill>
                        <a:srgbClr val="000000"/>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3"/>
                  </a:ext>
                </a:extLst>
              </a:tr>
              <a:tr h="561108">
                <a:tc>
                  <a:txBody>
                    <a:bodyPr/>
                    <a:lstStyle/>
                    <a:p>
                      <a:r>
                        <a:rPr lang="en-US" sz="1200" dirty="0" smtClean="0"/>
                        <a:t>Disputes </a:t>
                      </a:r>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200" b="1" dirty="0" smtClean="0"/>
                        <a:t>3</a:t>
                      </a:r>
                      <a:endParaRPr lang="en-US" sz="1200" b="1"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200" b="1" dirty="0" smtClean="0"/>
                        <a:t>0</a:t>
                      </a:r>
                      <a:endParaRPr lang="en-US" sz="1200" b="1"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200" b="1" dirty="0" smtClean="0"/>
                        <a:t>3</a:t>
                      </a:r>
                      <a:endParaRPr lang="en-US" sz="1200" b="1"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dirty="0" smtClean="0"/>
                        <a:t>Disputes </a:t>
                      </a:r>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b="1" dirty="0" smtClean="0"/>
                        <a:t>3</a:t>
                      </a:r>
                      <a:endParaRPr lang="en-US" sz="1200" b="1"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b="1" dirty="0" smtClean="0"/>
                        <a:t>3</a:t>
                      </a:r>
                      <a:endParaRPr lang="en-US" sz="1200" b="1"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b="1" dirty="0" smtClean="0"/>
                        <a:t>0</a:t>
                      </a:r>
                      <a:endParaRPr lang="en-US" sz="1200" b="1" dirty="0"/>
                    </a:p>
                  </a:txBody>
                  <a:tcPr>
                    <a:lnL w="12700" cap="flat" cmpd="sng" algn="ctr">
                      <a:solidFill>
                        <a:srgbClr val="000000"/>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4"/>
                  </a:ext>
                </a:extLst>
              </a:tr>
              <a:tr h="467746">
                <a:tc>
                  <a:txBody>
                    <a:bodyPr/>
                    <a:lstStyle/>
                    <a:p>
                      <a:r>
                        <a:rPr lang="en-US" sz="1200" dirty="0" smtClean="0"/>
                        <a:t>Suspensions </a:t>
                      </a:r>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200" b="1" dirty="0" smtClean="0"/>
                        <a:t>0</a:t>
                      </a:r>
                      <a:endParaRPr lang="en-US" sz="1200" b="1"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200" b="1" dirty="0" smtClean="0"/>
                        <a:t>0</a:t>
                      </a:r>
                      <a:endParaRPr lang="en-US" sz="1200" b="1"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200" b="1" dirty="0" smtClean="0"/>
                        <a:t>0</a:t>
                      </a:r>
                      <a:endParaRPr lang="en-US" sz="1200" b="1"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dirty="0" smtClean="0"/>
                        <a:t>Suspensions </a:t>
                      </a:r>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b="1" dirty="0" smtClean="0"/>
                        <a:t>0</a:t>
                      </a:r>
                      <a:endParaRPr lang="en-US" sz="1200" b="1"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b="1" dirty="0" smtClean="0"/>
                        <a:t>0</a:t>
                      </a:r>
                      <a:endParaRPr lang="en-US" sz="1200" b="1"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b="1" dirty="0" smtClean="0"/>
                        <a:t>0</a:t>
                      </a:r>
                      <a:endParaRPr lang="en-US" sz="1200" b="1" dirty="0"/>
                    </a:p>
                  </a:txBody>
                  <a:tcPr>
                    <a:lnL w="12700" cap="flat" cmpd="sng" algn="ctr">
                      <a:solidFill>
                        <a:srgbClr val="000000"/>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5"/>
                  </a:ext>
                </a:extLst>
              </a:tr>
              <a:tr h="646583">
                <a:tc>
                  <a:txBody>
                    <a:bodyPr/>
                    <a:lstStyle/>
                    <a:p>
                      <a:r>
                        <a:rPr lang="en-US" sz="1200" dirty="0" smtClean="0"/>
                        <a:t>Dismissals </a:t>
                      </a:r>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200" b="1" dirty="0" smtClean="0"/>
                        <a:t>5</a:t>
                      </a:r>
                      <a:endParaRPr lang="en-US" sz="1200" b="1"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200" b="1" dirty="0" smtClean="0"/>
                        <a:t>0</a:t>
                      </a:r>
                      <a:endParaRPr lang="en-US" sz="1200" b="1"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200" b="1" dirty="0" smtClean="0"/>
                        <a:t>5</a:t>
                      </a:r>
                      <a:endParaRPr lang="en-US" sz="1200" b="1"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dirty="0" smtClean="0"/>
                        <a:t>Dismissals </a:t>
                      </a:r>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b="1" dirty="0" smtClean="0"/>
                        <a:t>3</a:t>
                      </a:r>
                      <a:endParaRPr lang="en-US" sz="1200" b="1"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b="1" dirty="0" smtClean="0"/>
                        <a:t>0</a:t>
                      </a:r>
                      <a:endParaRPr lang="en-US" sz="1200" b="1"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b="1" dirty="0" smtClean="0"/>
                        <a:t>3</a:t>
                      </a:r>
                      <a:endParaRPr lang="en-US" sz="1200" b="1" dirty="0"/>
                    </a:p>
                  </a:txBody>
                  <a:tcPr>
                    <a:lnL w="12700" cap="flat" cmpd="sng" algn="ctr">
                      <a:solidFill>
                        <a:srgbClr val="000000"/>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6"/>
                  </a:ext>
                </a:extLst>
              </a:tr>
              <a:tr h="646583">
                <a:tc>
                  <a:txBody>
                    <a:bodyPr/>
                    <a:lstStyle/>
                    <a:p>
                      <a:r>
                        <a:rPr lang="en-US" sz="1200" dirty="0" smtClean="0"/>
                        <a:t>Appeal (awaiting</a:t>
                      </a:r>
                      <a:r>
                        <a:rPr lang="en-US" sz="1200" baseline="0" dirty="0" smtClean="0"/>
                        <a:t> outcome)</a:t>
                      </a:r>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200" b="1" dirty="0" smtClean="0"/>
                        <a:t>0</a:t>
                      </a:r>
                      <a:endParaRPr lang="en-US" sz="1200" b="1"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200" b="1" dirty="0" smtClean="0"/>
                        <a:t>0</a:t>
                      </a:r>
                      <a:endParaRPr lang="en-US" sz="1200" b="1"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200" b="1" dirty="0" smtClean="0"/>
                        <a:t>0</a:t>
                      </a:r>
                      <a:endParaRPr lang="en-US" sz="1200" b="1"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dirty="0" smtClean="0"/>
                        <a:t>Appeal (awaiting</a:t>
                      </a:r>
                      <a:r>
                        <a:rPr lang="en-US" sz="1200" baseline="0" dirty="0" smtClean="0"/>
                        <a:t> outcome)</a:t>
                      </a:r>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b="1" dirty="0" smtClean="0"/>
                        <a:t>2</a:t>
                      </a:r>
                      <a:endParaRPr lang="en-US" sz="1200" b="1"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b="1" dirty="0" smtClean="0"/>
                        <a:t>2</a:t>
                      </a:r>
                      <a:endParaRPr lang="en-US" sz="1200" b="1"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b="1" dirty="0" smtClean="0"/>
                        <a:t>0</a:t>
                      </a:r>
                      <a:endParaRPr lang="en-US" sz="1200" b="1" dirty="0"/>
                    </a:p>
                  </a:txBody>
                  <a:tcPr>
                    <a:lnL w="12700" cap="flat" cmpd="sng" algn="ctr">
                      <a:solidFill>
                        <a:srgbClr val="000000"/>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7"/>
                  </a:ext>
                </a:extLst>
              </a:tr>
              <a:tr h="646583">
                <a:tc>
                  <a:txBody>
                    <a:bodyPr/>
                    <a:lstStyle/>
                    <a:p>
                      <a:r>
                        <a:rPr lang="en-US" sz="1200" dirty="0" smtClean="0"/>
                        <a:t>Re-instatement (after arbitration</a:t>
                      </a:r>
                      <a:r>
                        <a:rPr lang="en-US" sz="1200" baseline="0" dirty="0" smtClean="0"/>
                        <a:t> award)</a:t>
                      </a:r>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200" b="1" dirty="0" smtClean="0"/>
                        <a:t>1</a:t>
                      </a:r>
                      <a:endParaRPr lang="en-US" sz="1200" b="1"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200" b="1" dirty="0" smtClean="0"/>
                        <a:t>0</a:t>
                      </a:r>
                      <a:endParaRPr lang="en-US" sz="1200" b="1"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200" b="1" dirty="0" smtClean="0"/>
                        <a:t>1</a:t>
                      </a:r>
                      <a:endParaRPr lang="en-US" sz="1200" b="1"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dirty="0" smtClean="0"/>
                        <a:t>Re-instatement (after arbitration</a:t>
                      </a:r>
                      <a:r>
                        <a:rPr lang="en-US" sz="1200" baseline="0" dirty="0" smtClean="0"/>
                        <a:t> award)</a:t>
                      </a:r>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b="1" dirty="0" smtClean="0"/>
                        <a:t>1</a:t>
                      </a:r>
                      <a:endParaRPr lang="en-US" sz="1200" b="1"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b="1" dirty="0" smtClean="0"/>
                        <a:t>0</a:t>
                      </a:r>
                      <a:endParaRPr lang="en-US" sz="1200" b="1"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b="1" dirty="0" smtClean="0"/>
                        <a:t>1</a:t>
                      </a:r>
                      <a:endParaRPr lang="en-US" sz="1200" b="1" dirty="0"/>
                    </a:p>
                  </a:txBody>
                  <a:tcPr>
                    <a:lnL w="12700" cap="flat" cmpd="sng" algn="ctr">
                      <a:solidFill>
                        <a:srgbClr val="000000"/>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xmlns="" val="53488092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1549400" y="138787"/>
            <a:ext cx="6159500" cy="408226"/>
          </a:xfrm>
          <a:solidFill>
            <a:srgbClr val="92D050"/>
          </a:solidFill>
        </p:spPr>
        <p:txBody>
          <a:bodyPr>
            <a:noAutofit/>
          </a:bodyPr>
          <a:lstStyle/>
          <a:p>
            <a:r>
              <a:rPr lang="en-US" sz="1800" b="1" dirty="0" smtClean="0">
                <a:latin typeface="Arial" panose="020B0604020202020204" pitchFamily="34" charset="0"/>
                <a:cs typeface="Arial" panose="020B0604020202020204" pitchFamily="34" charset="0"/>
              </a:rPr>
              <a:t>COUNTER CORRUPTION CASES 2016/17</a:t>
            </a:r>
            <a:endParaRPr lang="en-US" sz="2400" b="1" dirty="0" smtClean="0">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nvPr>
        </p:nvGraphicFramePr>
        <p:xfrm>
          <a:off x="328670" y="640891"/>
          <a:ext cx="8600960" cy="5851984"/>
        </p:xfrm>
        <a:graphic>
          <a:graphicData uri="http://schemas.openxmlformats.org/drawingml/2006/table">
            <a:tbl>
              <a:tblPr firstRow="1" bandRow="1"/>
              <a:tblGrid>
                <a:gridCol w="1737601">
                  <a:extLst>
                    <a:ext uri="{9D8B030D-6E8A-4147-A177-3AD203B41FA5}">
                      <a16:colId xmlns:a16="http://schemas.microsoft.com/office/drawing/2014/main" xmlns="" val="20000"/>
                    </a:ext>
                  </a:extLst>
                </a:gridCol>
                <a:gridCol w="1562007">
                  <a:extLst>
                    <a:ext uri="{9D8B030D-6E8A-4147-A177-3AD203B41FA5}">
                      <a16:colId xmlns:a16="http://schemas.microsoft.com/office/drawing/2014/main" xmlns="" val="20001"/>
                    </a:ext>
                  </a:extLst>
                </a:gridCol>
                <a:gridCol w="1325338">
                  <a:extLst>
                    <a:ext uri="{9D8B030D-6E8A-4147-A177-3AD203B41FA5}">
                      <a16:colId xmlns:a16="http://schemas.microsoft.com/office/drawing/2014/main" xmlns="" val="20002"/>
                    </a:ext>
                  </a:extLst>
                </a:gridCol>
                <a:gridCol w="1325338">
                  <a:extLst>
                    <a:ext uri="{9D8B030D-6E8A-4147-A177-3AD203B41FA5}">
                      <a16:colId xmlns:a16="http://schemas.microsoft.com/office/drawing/2014/main" xmlns="" val="20003"/>
                    </a:ext>
                  </a:extLst>
                </a:gridCol>
                <a:gridCol w="1325338">
                  <a:extLst>
                    <a:ext uri="{9D8B030D-6E8A-4147-A177-3AD203B41FA5}">
                      <a16:colId xmlns:a16="http://schemas.microsoft.com/office/drawing/2014/main" xmlns="" val="20004"/>
                    </a:ext>
                  </a:extLst>
                </a:gridCol>
                <a:gridCol w="1325338">
                  <a:extLst>
                    <a:ext uri="{9D8B030D-6E8A-4147-A177-3AD203B41FA5}">
                      <a16:colId xmlns:a16="http://schemas.microsoft.com/office/drawing/2014/main" xmlns="" val="20005"/>
                    </a:ext>
                  </a:extLst>
                </a:gridCol>
              </a:tblGrid>
              <a:tr h="468197">
                <a:tc gridSpan="3">
                  <a:txBody>
                    <a:bodyPr/>
                    <a:lstStyle/>
                    <a:p>
                      <a:pPr algn="ctr"/>
                      <a:r>
                        <a:rPr lang="en-US" sz="1400" b="1" dirty="0" smtClean="0">
                          <a:solidFill>
                            <a:schemeClr val="tx1"/>
                          </a:solidFill>
                          <a:latin typeface="Arial" panose="020B0604020202020204" pitchFamily="34" charset="0"/>
                          <a:cs typeface="Arial" panose="020B0604020202020204" pitchFamily="34" charset="0"/>
                        </a:rPr>
                        <a:t>2016/2017</a:t>
                      </a:r>
                      <a:endParaRPr lang="en-US" sz="1400" b="1" dirty="0">
                        <a:solidFill>
                          <a:schemeClr val="tx1"/>
                        </a:solidFill>
                        <a:latin typeface="Arial" panose="020B0604020202020204" pitchFamily="34" charset="0"/>
                        <a:cs typeface="Arial" panose="020B0604020202020204" pitchFamily="34" charset="0"/>
                      </a:endParaRPr>
                    </a:p>
                  </a:txBody>
                  <a:tcPr marL="91439" marR="91439" marT="45701" marB="4570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hMerge="1">
                  <a:txBody>
                    <a:bodyPr/>
                    <a:lstStyle/>
                    <a:p>
                      <a:pPr algn="ctr"/>
                      <a:endParaRPr lang="en-US" sz="1200" b="1" dirty="0">
                        <a:solidFill>
                          <a:schemeClr val="tx1"/>
                        </a:solidFill>
                        <a:latin typeface="Arial" panose="020B0604020202020204" pitchFamily="34" charset="0"/>
                        <a:cs typeface="Arial" panose="020B0604020202020204" pitchFamily="34" charset="0"/>
                      </a:endParaRPr>
                    </a:p>
                  </a:txBody>
                  <a:tcPr marL="91439" marR="91439" marT="45701" marB="4570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Arial" panose="020B0604020202020204" pitchFamily="34" charset="0"/>
                        <a:cs typeface="Arial" panose="020B0604020202020204" pitchFamily="34" charset="0"/>
                      </a:endParaRPr>
                    </a:p>
                  </a:txBody>
                  <a:tcPr marL="91439" marR="91439" marT="45701" marB="4570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Arial" panose="020B0604020202020204" pitchFamily="34" charset="0"/>
                          <a:cs typeface="Arial" panose="020B0604020202020204" pitchFamily="34" charset="0"/>
                        </a:rPr>
                        <a:t>Quarter 1 to Q3</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Arial" panose="020B0604020202020204" pitchFamily="34" charset="0"/>
                          <a:cs typeface="Arial" panose="020B0604020202020204" pitchFamily="34" charset="0"/>
                        </a:rPr>
                        <a:t>2017/18</a:t>
                      </a:r>
                    </a:p>
                  </a:txBody>
                  <a:tcPr marL="91439" marR="91439" marT="45701" marB="45701" anchor="b">
                    <a:lnL w="12700" cap="flat" cmpd="sng" algn="ctr">
                      <a:solidFill>
                        <a:srgbClr val="000000"/>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Arial" panose="020B0604020202020204" pitchFamily="34" charset="0"/>
                        <a:cs typeface="Arial" panose="020B0604020202020204" pitchFamily="34" charset="0"/>
                      </a:endParaRPr>
                    </a:p>
                  </a:txBody>
                  <a:tcPr marL="91439" marR="91439" marT="45701" marB="4570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Arial" panose="020B0604020202020204" pitchFamily="34" charset="0"/>
                        <a:cs typeface="Arial" panose="020B0604020202020204" pitchFamily="34" charset="0"/>
                      </a:endParaRPr>
                    </a:p>
                  </a:txBody>
                  <a:tcPr marL="91439" marR="91439" marT="45701" marB="45701" anchor="b">
                    <a:lnL w="12700" cap="flat" cmpd="sng" algn="ctr">
                      <a:solidFill>
                        <a:srgbClr val="000000"/>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extLst>
                  <a:ext uri="{0D108BD9-81ED-4DB2-BD59-A6C34878D82A}">
                    <a16:rowId xmlns:a16="http://schemas.microsoft.com/office/drawing/2014/main" xmlns="" val="10000"/>
                  </a:ext>
                </a:extLst>
              </a:tr>
              <a:tr h="413111">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200" b="1" dirty="0" smtClean="0">
                          <a:solidFill>
                            <a:schemeClr val="tx1"/>
                          </a:solidFill>
                          <a:latin typeface="Arial" panose="020B0604020202020204" pitchFamily="34" charset="0"/>
                          <a:cs typeface="Arial" panose="020B0604020202020204" pitchFamily="34" charset="0"/>
                        </a:rPr>
                        <a:t>Allegations</a:t>
                      </a:r>
                      <a:endParaRPr lang="en-US" sz="1200" b="1" dirty="0">
                        <a:solidFill>
                          <a:schemeClr val="tx1"/>
                        </a:solidFill>
                        <a:latin typeface="Arial" panose="020B0604020202020204" pitchFamily="34" charset="0"/>
                        <a:cs typeface="Arial" panose="020B0604020202020204" pitchFamily="34" charset="0"/>
                      </a:endParaRPr>
                    </a:p>
                  </a:txBody>
                  <a:tcPr marL="91439" marR="91439" marT="45701" marB="4570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200" b="1" dirty="0" smtClean="0">
                          <a:solidFill>
                            <a:schemeClr val="tx1"/>
                          </a:solidFill>
                          <a:latin typeface="Arial" panose="020B0604020202020204" pitchFamily="34" charset="0"/>
                          <a:cs typeface="Arial" panose="020B0604020202020204" pitchFamily="34" charset="0"/>
                        </a:rPr>
                        <a:t>Finalised</a:t>
                      </a:r>
                      <a:endParaRPr lang="en-US" sz="1200" b="1" dirty="0">
                        <a:solidFill>
                          <a:schemeClr val="tx1"/>
                        </a:solidFill>
                        <a:latin typeface="Arial" panose="020B0604020202020204" pitchFamily="34" charset="0"/>
                        <a:cs typeface="Arial" panose="020B0604020202020204" pitchFamily="34" charset="0"/>
                      </a:endParaRPr>
                    </a:p>
                  </a:txBody>
                  <a:tcPr marL="91439" marR="91439" marT="45701" marB="4570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latin typeface="Arial" panose="020B0604020202020204" pitchFamily="34" charset="0"/>
                          <a:cs typeface="Arial" panose="020B0604020202020204" pitchFamily="34" charset="0"/>
                        </a:rPr>
                        <a:t>Outcome/ Impact</a:t>
                      </a:r>
                    </a:p>
                  </a:txBody>
                  <a:tcPr marL="91439" marR="91439" marT="45701" marB="4570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200" b="1" dirty="0" smtClean="0">
                          <a:solidFill>
                            <a:schemeClr val="tx1"/>
                          </a:solidFill>
                          <a:latin typeface="Arial" panose="020B0604020202020204" pitchFamily="34" charset="0"/>
                          <a:cs typeface="Arial" panose="020B0604020202020204" pitchFamily="34" charset="0"/>
                        </a:rPr>
                        <a:t>Allegations</a:t>
                      </a:r>
                      <a:endParaRPr lang="en-US" sz="1200" b="1" dirty="0">
                        <a:solidFill>
                          <a:schemeClr val="tx1"/>
                        </a:solidFill>
                        <a:latin typeface="Arial" panose="020B0604020202020204" pitchFamily="34" charset="0"/>
                        <a:cs typeface="Arial" panose="020B0604020202020204" pitchFamily="34" charset="0"/>
                      </a:endParaRPr>
                    </a:p>
                  </a:txBody>
                  <a:tcPr marL="91439" marR="91439" marT="45701" marB="4570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200" b="1" dirty="0" smtClean="0">
                          <a:solidFill>
                            <a:schemeClr val="tx1"/>
                          </a:solidFill>
                          <a:latin typeface="Arial" panose="020B0604020202020204" pitchFamily="34" charset="0"/>
                          <a:cs typeface="Arial" panose="020B0604020202020204" pitchFamily="34" charset="0"/>
                        </a:rPr>
                        <a:t>Finalised</a:t>
                      </a:r>
                      <a:endParaRPr lang="en-US" sz="1200" b="1" dirty="0">
                        <a:solidFill>
                          <a:schemeClr val="tx1"/>
                        </a:solidFill>
                        <a:latin typeface="Arial" panose="020B0604020202020204" pitchFamily="34" charset="0"/>
                        <a:cs typeface="Arial" panose="020B0604020202020204" pitchFamily="34" charset="0"/>
                      </a:endParaRPr>
                    </a:p>
                  </a:txBody>
                  <a:tcPr marL="91439" marR="91439" marT="45701" marB="4570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latin typeface="Arial" panose="020B0604020202020204" pitchFamily="34" charset="0"/>
                          <a:cs typeface="Arial" panose="020B0604020202020204" pitchFamily="34" charset="0"/>
                        </a:rPr>
                        <a:t>Outcome/ Impact</a:t>
                      </a:r>
                    </a:p>
                  </a:txBody>
                  <a:tcPr marL="91439" marR="91439" marT="45701" marB="45701" anchor="b">
                    <a:lnL w="12700" cap="flat" cmpd="sng" algn="ctr">
                      <a:solidFill>
                        <a:srgbClr val="000000"/>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xmlns="" val="10001"/>
                  </a:ext>
                </a:extLst>
              </a:tr>
              <a:tr h="2203394">
                <a:tc>
                  <a:txBody>
                    <a:bodyPr/>
                    <a:lstStyle/>
                    <a:p>
                      <a:pPr marL="0" indent="0">
                        <a:buFont typeface="Arial" panose="020B0604020202020204" pitchFamily="34" charset="0"/>
                        <a:buNone/>
                      </a:pPr>
                      <a:r>
                        <a:rPr lang="en-US" sz="1100" dirty="0" smtClean="0">
                          <a:latin typeface="Arial" pitchFamily="34" charset="0"/>
                          <a:cs typeface="Arial" pitchFamily="34" charset="0"/>
                        </a:rPr>
                        <a:t>Allegations</a:t>
                      </a:r>
                      <a:r>
                        <a:rPr lang="en-US" sz="1100" baseline="0" dirty="0" smtClean="0">
                          <a:latin typeface="Arial" pitchFamily="34" charset="0"/>
                          <a:cs typeface="Arial" pitchFamily="34" charset="0"/>
                        </a:rPr>
                        <a:t> of irregular issuance of birth certificates to non qualifying  foreign nationals. </a:t>
                      </a:r>
                      <a:endParaRPr lang="en-US" sz="1100" dirty="0" smtClean="0">
                        <a:latin typeface="Arial" pitchFamily="34" charset="0"/>
                        <a:cs typeface="Arial" pitchFamily="34" charset="0"/>
                      </a:endParaRPr>
                    </a:p>
                  </a:txBody>
                  <a:tcPr marL="91439" marR="91439" marT="45695" marB="456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100" dirty="0" smtClean="0">
                          <a:latin typeface="Arial" pitchFamily="34" charset="0"/>
                          <a:cs typeface="Arial" pitchFamily="34" charset="0"/>
                        </a:rPr>
                        <a:t>04 finalized</a:t>
                      </a:r>
                      <a:r>
                        <a:rPr lang="en-US" sz="1100" baseline="0" dirty="0" smtClean="0">
                          <a:latin typeface="Arial" pitchFamily="34" charset="0"/>
                          <a:cs typeface="Arial" pitchFamily="34" charset="0"/>
                        </a:rPr>
                        <a:t> cases referred  to </a:t>
                      </a:r>
                      <a:r>
                        <a:rPr lang="en-US" sz="1100" baseline="0" dirty="0" err="1" smtClean="0">
                          <a:latin typeface="Arial" pitchFamily="34" charset="0"/>
                          <a:cs typeface="Arial" pitchFamily="34" charset="0"/>
                        </a:rPr>
                        <a:t>labour</a:t>
                      </a:r>
                      <a:r>
                        <a:rPr lang="en-US" sz="1100" baseline="0" dirty="0" smtClean="0">
                          <a:latin typeface="Arial" pitchFamily="34" charset="0"/>
                          <a:cs typeface="Arial" pitchFamily="34" charset="0"/>
                        </a:rPr>
                        <a:t> relations for disciplinary action against the officials.</a:t>
                      </a:r>
                      <a:endParaRPr lang="en-US" sz="1100" dirty="0">
                        <a:latin typeface="Arial" pitchFamily="34" charset="0"/>
                        <a:cs typeface="Arial" pitchFamily="34" charset="0"/>
                      </a:endParaRPr>
                    </a:p>
                  </a:txBody>
                  <a:tcPr marL="91439" marR="91439" marT="45695" marB="456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buFont typeface="Arial" panose="020B0604020202020204" pitchFamily="34" charset="0"/>
                        <a:buNone/>
                      </a:pPr>
                      <a:r>
                        <a:rPr lang="en-ZA" sz="1100" dirty="0" smtClean="0">
                          <a:latin typeface="Arial" pitchFamily="34" charset="0"/>
                          <a:cs typeface="Arial" pitchFamily="34" charset="0"/>
                        </a:rPr>
                        <a:t>Unlawful</a:t>
                      </a:r>
                      <a:r>
                        <a:rPr lang="en-ZA" sz="1100" baseline="0" dirty="0" smtClean="0">
                          <a:latin typeface="Arial" pitchFamily="34" charset="0"/>
                          <a:cs typeface="Arial" pitchFamily="34" charset="0"/>
                        </a:rPr>
                        <a:t> capturing of birth on the NPR without   the  required   documents. </a:t>
                      </a:r>
                      <a:endParaRPr lang="en-ZA" sz="1100" dirty="0" smtClean="0">
                        <a:latin typeface="Arial" pitchFamily="34" charset="0"/>
                        <a:cs typeface="Arial" pitchFamily="34" charset="0"/>
                      </a:endParaRPr>
                    </a:p>
                  </a:txBody>
                  <a:tcPr marL="91439" marR="91439" marT="45695" marB="456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indent="-171450">
                        <a:buFont typeface="Arial" pitchFamily="34" charset="0"/>
                        <a:buChar char="•"/>
                      </a:pPr>
                      <a:r>
                        <a:rPr lang="en-ZA" sz="1100" dirty="0" smtClean="0">
                          <a:latin typeface="Arial" pitchFamily="34" charset="0"/>
                          <a:cs typeface="Arial" pitchFamily="34" charset="0"/>
                        </a:rPr>
                        <a:t>Allegations</a:t>
                      </a:r>
                      <a:r>
                        <a:rPr lang="en-ZA" sz="1100" baseline="0" dirty="0" smtClean="0">
                          <a:latin typeface="Arial" pitchFamily="34" charset="0"/>
                          <a:cs typeface="Arial" pitchFamily="34" charset="0"/>
                        </a:rPr>
                        <a:t> of irregular issuance of birth certificates to foreign nationals.</a:t>
                      </a:r>
                    </a:p>
                    <a:p>
                      <a:pPr marL="0" indent="0">
                        <a:buFont typeface="Arial" pitchFamily="34" charset="0"/>
                        <a:buNone/>
                      </a:pPr>
                      <a:endParaRPr lang="en-ZA" sz="1100" baseline="0" dirty="0" smtClean="0">
                        <a:latin typeface="Arial" pitchFamily="34" charset="0"/>
                        <a:cs typeface="Arial" pitchFamily="34" charset="0"/>
                      </a:endParaRPr>
                    </a:p>
                    <a:p>
                      <a:pPr marL="171450" indent="-171450">
                        <a:buFont typeface="Arial" pitchFamily="34" charset="0"/>
                        <a:buChar char="•"/>
                      </a:pPr>
                      <a:r>
                        <a:rPr lang="en-ZA" sz="1100" dirty="0" smtClean="0">
                          <a:latin typeface="Arial" pitchFamily="34" charset="0"/>
                          <a:cs typeface="Arial" pitchFamily="34" charset="0"/>
                        </a:rPr>
                        <a:t>Allegations of irregular issuance of smart</a:t>
                      </a:r>
                      <a:r>
                        <a:rPr lang="en-ZA" sz="1100" baseline="0" dirty="0" smtClean="0">
                          <a:latin typeface="Arial" pitchFamily="34" charset="0"/>
                          <a:cs typeface="Arial" pitchFamily="34" charset="0"/>
                        </a:rPr>
                        <a:t> id card to foreign </a:t>
                      </a:r>
                      <a:endParaRPr lang="en-ZA" sz="1100" dirty="0" smtClean="0">
                        <a:latin typeface="Arial" pitchFamily="34" charset="0"/>
                        <a:cs typeface="Arial" pitchFamily="34" charset="0"/>
                      </a:endParaRPr>
                    </a:p>
                  </a:txBody>
                  <a:tcPr marL="91439" marR="91439" marT="45695" marB="456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indent="-171450">
                        <a:buFont typeface="Arial" pitchFamily="34" charset="0"/>
                        <a:buChar char="•"/>
                      </a:pPr>
                      <a:r>
                        <a:rPr lang="en-ZA" sz="1100" dirty="0" smtClean="0">
                          <a:latin typeface="Arial" pitchFamily="34" charset="0"/>
                          <a:cs typeface="Arial" pitchFamily="34" charset="0"/>
                        </a:rPr>
                        <a:t>8</a:t>
                      </a:r>
                      <a:r>
                        <a:rPr lang="en-ZA" sz="1100" baseline="0" dirty="0" smtClean="0">
                          <a:latin typeface="Arial" pitchFamily="34" charset="0"/>
                          <a:cs typeface="Arial" pitchFamily="34" charset="0"/>
                        </a:rPr>
                        <a:t> finalised cases referred to Labour Relations for Disciplinary action against the officials.</a:t>
                      </a:r>
                    </a:p>
                    <a:p>
                      <a:pPr marL="171450" indent="-171450">
                        <a:buFont typeface="Arial" pitchFamily="34" charset="0"/>
                        <a:buChar char="•"/>
                      </a:pPr>
                      <a:r>
                        <a:rPr lang="en-ZA" sz="1100" baseline="0" dirty="0" smtClean="0">
                          <a:latin typeface="Arial" pitchFamily="34" charset="0"/>
                          <a:cs typeface="Arial" pitchFamily="34" charset="0"/>
                        </a:rPr>
                        <a:t>9 finalised cases referred to Labour Relations for Disciplinary action against the officials</a:t>
                      </a:r>
                      <a:endParaRPr lang="en-ZA" sz="1100" dirty="0" smtClean="0">
                        <a:latin typeface="Arial" pitchFamily="34" charset="0"/>
                        <a:cs typeface="Arial" pitchFamily="34" charset="0"/>
                      </a:endParaRPr>
                    </a:p>
                  </a:txBody>
                  <a:tcPr marL="91439" marR="91439" marT="45695" marB="456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buFontTx/>
                        <a:buNone/>
                      </a:pPr>
                      <a:r>
                        <a:rPr lang="en-ZA" sz="1100" dirty="0" smtClean="0">
                          <a:latin typeface="Arial" pitchFamily="34" charset="0"/>
                          <a:cs typeface="Arial" pitchFamily="34" charset="0"/>
                        </a:rPr>
                        <a:t>Gross Dishonesty</a:t>
                      </a:r>
                    </a:p>
                    <a:p>
                      <a:pPr marL="0" indent="0">
                        <a:buFontTx/>
                        <a:buNone/>
                      </a:pPr>
                      <a:endParaRPr lang="en-ZA" sz="1100" dirty="0" smtClean="0">
                        <a:latin typeface="Arial" pitchFamily="34" charset="0"/>
                        <a:cs typeface="Arial" pitchFamily="34" charset="0"/>
                      </a:endParaRPr>
                    </a:p>
                    <a:p>
                      <a:pPr marL="0" indent="0">
                        <a:buFontTx/>
                        <a:buNone/>
                      </a:pPr>
                      <a:endParaRPr lang="en-ZA" sz="1100" dirty="0" smtClean="0">
                        <a:latin typeface="Arial" pitchFamily="34" charset="0"/>
                        <a:cs typeface="Arial" pitchFamily="34" charset="0"/>
                      </a:endParaRPr>
                    </a:p>
                    <a:p>
                      <a:pPr marL="0" indent="0">
                        <a:buFontTx/>
                        <a:buNone/>
                      </a:pPr>
                      <a:endParaRPr lang="en-ZA" sz="1100" dirty="0" smtClean="0">
                        <a:latin typeface="Arial" pitchFamily="34" charset="0"/>
                        <a:cs typeface="Arial" pitchFamily="34" charset="0"/>
                      </a:endParaRPr>
                    </a:p>
                    <a:p>
                      <a:pPr marL="0" indent="0">
                        <a:buFontTx/>
                        <a:buNone/>
                      </a:pPr>
                      <a:endParaRPr lang="en-ZA" sz="1100" dirty="0" smtClean="0">
                        <a:latin typeface="Arial" pitchFamily="34" charset="0"/>
                        <a:cs typeface="Arial" pitchFamily="34" charset="0"/>
                      </a:endParaRPr>
                    </a:p>
                    <a:p>
                      <a:pPr marL="0" indent="0">
                        <a:buFontTx/>
                        <a:buNone/>
                      </a:pPr>
                      <a:endParaRPr lang="en-ZA" sz="1100" dirty="0" smtClean="0">
                        <a:latin typeface="Arial" pitchFamily="34" charset="0"/>
                        <a:cs typeface="Arial" pitchFamily="34" charset="0"/>
                      </a:endParaRPr>
                    </a:p>
                    <a:p>
                      <a:pPr marL="0" indent="0">
                        <a:buFontTx/>
                        <a:buNone/>
                      </a:pPr>
                      <a:endParaRPr lang="en-ZA" sz="1100" dirty="0" smtClean="0">
                        <a:latin typeface="Arial" pitchFamily="34" charset="0"/>
                        <a:cs typeface="Arial" pitchFamily="34" charset="0"/>
                      </a:endParaRPr>
                    </a:p>
                    <a:p>
                      <a:pPr marL="0" indent="0">
                        <a:buFontTx/>
                        <a:buNone/>
                      </a:pPr>
                      <a:r>
                        <a:rPr lang="en-ZA" sz="1100" dirty="0" smtClean="0">
                          <a:latin typeface="Arial" pitchFamily="34" charset="0"/>
                          <a:cs typeface="Arial" pitchFamily="34" charset="0"/>
                        </a:rPr>
                        <a:t>Gross Dishonesty</a:t>
                      </a:r>
                    </a:p>
                  </a:txBody>
                  <a:tcPr marL="91439" marR="91439" marT="45695" marB="45695">
                    <a:lnL w="12700" cap="flat" cmpd="sng" algn="ctr">
                      <a:solidFill>
                        <a:srgbClr val="000000"/>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2"/>
                  </a:ext>
                </a:extLst>
              </a:tr>
              <a:tr h="2203394">
                <a:tc>
                  <a:txBody>
                    <a:bodyPr/>
                    <a:lstStyle/>
                    <a:p>
                      <a:pPr marL="0" indent="0">
                        <a:buFont typeface="Arial" panose="020B0604020202020204" pitchFamily="34" charset="0"/>
                        <a:buNone/>
                      </a:pPr>
                      <a:r>
                        <a:rPr lang="en-US" sz="1100" dirty="0" smtClean="0">
                          <a:latin typeface="Arial" pitchFamily="34" charset="0"/>
                          <a:cs typeface="Arial" pitchFamily="34" charset="0"/>
                        </a:rPr>
                        <a:t>Maladministration</a:t>
                      </a:r>
                      <a:r>
                        <a:rPr lang="en-US" sz="1100" baseline="0" dirty="0" smtClean="0">
                          <a:latin typeface="Arial" pitchFamily="34" charset="0"/>
                          <a:cs typeface="Arial" pitchFamily="34" charset="0"/>
                        </a:rPr>
                        <a:t> of finance </a:t>
                      </a:r>
                      <a:endParaRPr lang="en-US" sz="1100" dirty="0" smtClean="0">
                        <a:latin typeface="Arial" pitchFamily="34" charset="0"/>
                        <a:cs typeface="Arial" pitchFamily="34" charset="0"/>
                      </a:endParaRPr>
                    </a:p>
                  </a:txBody>
                  <a:tcPr marL="91439" marR="91439" marT="45695" marB="456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100" dirty="0" smtClean="0">
                          <a:latin typeface="Arial" pitchFamily="34" charset="0"/>
                          <a:cs typeface="Arial" pitchFamily="34" charset="0"/>
                        </a:rPr>
                        <a:t>Case Finalized </a:t>
                      </a:r>
                      <a:endParaRPr lang="en-US" sz="1100" dirty="0">
                        <a:latin typeface="Arial" pitchFamily="34" charset="0"/>
                        <a:cs typeface="Arial" pitchFamily="34" charset="0"/>
                      </a:endParaRPr>
                    </a:p>
                  </a:txBody>
                  <a:tcPr marL="91439" marR="91439" marT="45695" marB="456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buFont typeface="Arial" panose="020B0604020202020204" pitchFamily="34" charset="0"/>
                        <a:buNone/>
                      </a:pPr>
                      <a:r>
                        <a:rPr lang="en-ZA" sz="1100" dirty="0" smtClean="0">
                          <a:latin typeface="Arial" pitchFamily="34" charset="0"/>
                          <a:cs typeface="Arial" pitchFamily="34" charset="0"/>
                        </a:rPr>
                        <a:t>2 months</a:t>
                      </a:r>
                      <a:r>
                        <a:rPr lang="en-ZA" sz="1100" baseline="0" dirty="0" smtClean="0">
                          <a:latin typeface="Arial" pitchFamily="34" charset="0"/>
                          <a:cs typeface="Arial" pitchFamily="34" charset="0"/>
                        </a:rPr>
                        <a:t> suspension without salary and redeployment of official to area without financial responsibilities </a:t>
                      </a:r>
                      <a:endParaRPr lang="en-ZA" sz="1100" dirty="0" smtClean="0">
                        <a:latin typeface="Arial" pitchFamily="34" charset="0"/>
                        <a:cs typeface="Arial" pitchFamily="34" charset="0"/>
                      </a:endParaRPr>
                    </a:p>
                  </a:txBody>
                  <a:tcPr marL="91439" marR="91439" marT="45695" marB="456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indent="-171450">
                        <a:buFont typeface="Arial" pitchFamily="34" charset="0"/>
                        <a:buChar char="•"/>
                      </a:pPr>
                      <a:r>
                        <a:rPr lang="en-ZA" sz="1100" dirty="0" smtClean="0">
                          <a:latin typeface="Arial" pitchFamily="34" charset="0"/>
                          <a:cs typeface="Arial" pitchFamily="34" charset="0"/>
                        </a:rPr>
                        <a:t>Allegations of Financial</a:t>
                      </a:r>
                      <a:r>
                        <a:rPr lang="en-ZA" sz="1100" baseline="0" dirty="0" smtClean="0">
                          <a:latin typeface="Arial" pitchFamily="34" charset="0"/>
                          <a:cs typeface="Arial" pitchFamily="34" charset="0"/>
                        </a:rPr>
                        <a:t> misconduct </a:t>
                      </a:r>
                    </a:p>
                    <a:p>
                      <a:pPr marL="171450" indent="-171450">
                        <a:buFont typeface="Arial" pitchFamily="34" charset="0"/>
                        <a:buChar char="•"/>
                      </a:pPr>
                      <a:endParaRPr lang="en-ZA" sz="1100" baseline="0" dirty="0" smtClean="0">
                        <a:latin typeface="Arial" pitchFamily="34" charset="0"/>
                        <a:cs typeface="Arial" pitchFamily="34" charset="0"/>
                      </a:endParaRPr>
                    </a:p>
                    <a:p>
                      <a:pPr marL="171450" indent="-171450">
                        <a:buFont typeface="Arial" pitchFamily="34" charset="0"/>
                        <a:buChar char="•"/>
                      </a:pPr>
                      <a:endParaRPr lang="en-ZA" sz="1100" baseline="0" dirty="0" smtClean="0">
                        <a:latin typeface="Arial" pitchFamily="34" charset="0"/>
                        <a:cs typeface="Arial" pitchFamily="34" charset="0"/>
                      </a:endParaRPr>
                    </a:p>
                    <a:p>
                      <a:pPr marL="171450" indent="-171450">
                        <a:buFont typeface="Arial" pitchFamily="34" charset="0"/>
                        <a:buChar char="•"/>
                      </a:pPr>
                      <a:endParaRPr lang="en-ZA" sz="1100" baseline="0" dirty="0" smtClean="0">
                        <a:latin typeface="Arial" pitchFamily="34" charset="0"/>
                        <a:cs typeface="Arial" pitchFamily="34" charset="0"/>
                      </a:endParaRPr>
                    </a:p>
                    <a:p>
                      <a:pPr marL="171450" indent="-171450">
                        <a:buFont typeface="Arial" pitchFamily="34" charset="0"/>
                        <a:buChar char="•"/>
                      </a:pPr>
                      <a:endParaRPr lang="en-ZA" sz="1100" baseline="0" dirty="0" smtClean="0">
                        <a:latin typeface="Arial" pitchFamily="34" charset="0"/>
                        <a:cs typeface="Arial" pitchFamily="34" charset="0"/>
                      </a:endParaRPr>
                    </a:p>
                    <a:p>
                      <a:pPr marL="171450" indent="-171450">
                        <a:buFont typeface="Arial" pitchFamily="34" charset="0"/>
                        <a:buChar char="•"/>
                      </a:pPr>
                      <a:r>
                        <a:rPr lang="en-ZA" sz="1100" baseline="0" dirty="0" smtClean="0">
                          <a:latin typeface="Arial" pitchFamily="34" charset="0"/>
                          <a:cs typeface="Arial" pitchFamily="34" charset="0"/>
                        </a:rPr>
                        <a:t>Allegations of Fraudulent release of prisoners to be handed over to Lindela</a:t>
                      </a:r>
                      <a:endParaRPr lang="en-ZA" sz="1100" dirty="0" smtClean="0">
                        <a:latin typeface="Arial" pitchFamily="34" charset="0"/>
                        <a:cs typeface="Arial" pitchFamily="34" charset="0"/>
                      </a:endParaRPr>
                    </a:p>
                  </a:txBody>
                  <a:tcPr marL="91439" marR="91439" marT="45695" marB="456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indent="-171450">
                        <a:buFont typeface="Arial" pitchFamily="34" charset="0"/>
                        <a:buChar char="•"/>
                      </a:pPr>
                      <a:r>
                        <a:rPr lang="en-ZA" sz="1100" dirty="0" smtClean="0">
                          <a:latin typeface="Arial" pitchFamily="34" charset="0"/>
                          <a:cs typeface="Arial" pitchFamily="34" charset="0"/>
                        </a:rPr>
                        <a:t>3</a:t>
                      </a:r>
                      <a:r>
                        <a:rPr lang="en-ZA" sz="1100" baseline="0" dirty="0" smtClean="0">
                          <a:latin typeface="Arial" pitchFamily="34" charset="0"/>
                          <a:cs typeface="Arial" pitchFamily="34" charset="0"/>
                        </a:rPr>
                        <a:t> finalised cases referred to Labour Relations for Disciplinary action against the officials</a:t>
                      </a:r>
                    </a:p>
                    <a:p>
                      <a:pPr marL="171450" marR="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en-ZA" sz="1100" baseline="0" dirty="0" smtClean="0">
                          <a:latin typeface="Arial" pitchFamily="34" charset="0"/>
                          <a:cs typeface="Arial" pitchFamily="34" charset="0"/>
                        </a:rPr>
                        <a:t>3 Finalised cases referred to Labour Relations for Disciplinary action against the officials</a:t>
                      </a:r>
                    </a:p>
                  </a:txBody>
                  <a:tcPr marL="91439" marR="91439" marT="45695" marB="456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indent="-171450">
                        <a:buFont typeface="Arial" pitchFamily="34" charset="0"/>
                        <a:buChar char="•"/>
                      </a:pPr>
                      <a:r>
                        <a:rPr lang="en-ZA" sz="1100" dirty="0" smtClean="0">
                          <a:latin typeface="Arial" pitchFamily="34" charset="0"/>
                          <a:cs typeface="Arial" pitchFamily="34" charset="0"/>
                        </a:rPr>
                        <a:t>Gross</a:t>
                      </a:r>
                      <a:r>
                        <a:rPr lang="en-ZA" sz="1100" baseline="0" dirty="0" smtClean="0">
                          <a:latin typeface="Arial" pitchFamily="34" charset="0"/>
                          <a:cs typeface="Arial" pitchFamily="34" charset="0"/>
                        </a:rPr>
                        <a:t> Negligence</a:t>
                      </a:r>
                    </a:p>
                    <a:p>
                      <a:pPr marL="171450" indent="-171450">
                        <a:buFont typeface="Arial" pitchFamily="34" charset="0"/>
                        <a:buChar char="•"/>
                      </a:pPr>
                      <a:endParaRPr lang="en-ZA" sz="1100" baseline="0" dirty="0" smtClean="0">
                        <a:latin typeface="Arial" pitchFamily="34" charset="0"/>
                        <a:cs typeface="Arial" pitchFamily="34" charset="0"/>
                      </a:endParaRPr>
                    </a:p>
                    <a:p>
                      <a:pPr marL="171450" indent="-171450">
                        <a:buFont typeface="Arial" pitchFamily="34" charset="0"/>
                        <a:buChar char="•"/>
                      </a:pPr>
                      <a:endParaRPr lang="en-ZA" sz="1100" baseline="0" dirty="0" smtClean="0">
                        <a:latin typeface="Arial" pitchFamily="34" charset="0"/>
                        <a:cs typeface="Arial" pitchFamily="34" charset="0"/>
                      </a:endParaRPr>
                    </a:p>
                    <a:p>
                      <a:pPr marL="171450" indent="-171450">
                        <a:buFont typeface="Arial" pitchFamily="34" charset="0"/>
                        <a:buChar char="•"/>
                      </a:pPr>
                      <a:endParaRPr lang="en-ZA" sz="1100" baseline="0" dirty="0" smtClean="0">
                        <a:latin typeface="Arial" pitchFamily="34" charset="0"/>
                        <a:cs typeface="Arial" pitchFamily="34" charset="0"/>
                      </a:endParaRPr>
                    </a:p>
                    <a:p>
                      <a:pPr marL="171450" indent="-171450">
                        <a:buFont typeface="Arial" pitchFamily="34" charset="0"/>
                        <a:buChar char="•"/>
                      </a:pPr>
                      <a:endParaRPr lang="en-ZA" sz="1100" baseline="0" dirty="0" smtClean="0">
                        <a:latin typeface="Arial" pitchFamily="34" charset="0"/>
                        <a:cs typeface="Arial" pitchFamily="34" charset="0"/>
                      </a:endParaRPr>
                    </a:p>
                    <a:p>
                      <a:pPr marL="171450" indent="-171450">
                        <a:buFont typeface="Arial" pitchFamily="34" charset="0"/>
                        <a:buChar char="•"/>
                      </a:pPr>
                      <a:endParaRPr lang="en-ZA" sz="1100" baseline="0" dirty="0" smtClean="0">
                        <a:latin typeface="Arial" pitchFamily="34" charset="0"/>
                        <a:cs typeface="Arial" pitchFamily="34" charset="0"/>
                      </a:endParaRPr>
                    </a:p>
                    <a:p>
                      <a:pPr marL="171450" indent="-171450">
                        <a:buFont typeface="Arial" pitchFamily="34" charset="0"/>
                        <a:buChar char="•"/>
                      </a:pPr>
                      <a:r>
                        <a:rPr lang="en-ZA" sz="1100" baseline="0" dirty="0" smtClean="0">
                          <a:latin typeface="Arial" pitchFamily="34" charset="0"/>
                          <a:cs typeface="Arial" pitchFamily="34" charset="0"/>
                        </a:rPr>
                        <a:t>Fraud and corruption</a:t>
                      </a:r>
                    </a:p>
                  </a:txBody>
                  <a:tcPr marL="91439" marR="91439" marT="45695" marB="45695">
                    <a:lnL w="12700" cap="flat" cmpd="sng" algn="ctr">
                      <a:solidFill>
                        <a:srgbClr val="000000"/>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3"/>
                  </a:ext>
                </a:extLst>
              </a:tr>
            </a:tbl>
          </a:graphicData>
        </a:graphic>
      </p:graphicFrame>
      <p:sp>
        <p:nvSpPr>
          <p:cNvPr id="4" name="Slide Number Placeholder 3"/>
          <p:cNvSpPr>
            <a:spLocks noGrp="1"/>
          </p:cNvSpPr>
          <p:nvPr>
            <p:ph type="sldNum" sz="quarter" idx="12"/>
          </p:nvPr>
        </p:nvSpPr>
        <p:spPr>
          <a:xfrm>
            <a:off x="7010400" y="6492875"/>
            <a:ext cx="2133600" cy="365125"/>
          </a:xfrm>
        </p:spPr>
        <p:txBody>
          <a:bodyPr/>
          <a:lstStyle/>
          <a:p>
            <a:fld id="{2538E8B7-8BD9-9F48-9FB6-4E0DFEDB8449}" type="slidenum">
              <a:rPr lang="en-US" b="1" smtClean="0">
                <a:solidFill>
                  <a:schemeClr val="tx1"/>
                </a:solidFill>
              </a:rPr>
              <a:pPr/>
              <a:t>47</a:t>
            </a:fld>
            <a:endParaRPr lang="en-US" b="1" dirty="0">
              <a:solidFill>
                <a:schemeClr val="tx1"/>
              </a:solidFill>
            </a:endParaRPr>
          </a:p>
        </p:txBody>
      </p:sp>
    </p:spTree>
    <p:extLst>
      <p:ext uri="{BB962C8B-B14F-4D97-AF65-F5344CB8AC3E}">
        <p14:creationId xmlns:p14="http://schemas.microsoft.com/office/powerpoint/2010/main" xmlns="" val="10650855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5029" y="2436950"/>
            <a:ext cx="7240556" cy="1569660"/>
          </a:xfrm>
          <a:prstGeom prst="rect">
            <a:avLst/>
          </a:prstGeom>
        </p:spPr>
        <p:txBody>
          <a:bodyPr wrap="square">
            <a:spAutoFit/>
          </a:bodyPr>
          <a:lstStyle/>
          <a:p>
            <a:pPr algn="ctr"/>
            <a:r>
              <a:rPr lang="en-ZA" sz="2400" dirty="0">
                <a:latin typeface="Arial" pitchFamily="34" charset="0"/>
                <a:cs typeface="Arial" pitchFamily="34" charset="0"/>
              </a:rPr>
              <a:t>FINANCE,</a:t>
            </a:r>
            <a:br>
              <a:rPr lang="en-ZA" sz="2400" dirty="0">
                <a:latin typeface="Arial" pitchFamily="34" charset="0"/>
                <a:cs typeface="Arial" pitchFamily="34" charset="0"/>
              </a:rPr>
            </a:br>
            <a:r>
              <a:rPr lang="en-ZA" sz="2400" dirty="0">
                <a:latin typeface="Arial" pitchFamily="34" charset="0"/>
                <a:cs typeface="Arial" pitchFamily="34" charset="0"/>
              </a:rPr>
              <a:t> ASSET MANAGEMENT </a:t>
            </a:r>
            <a:br>
              <a:rPr lang="en-ZA" sz="2400" dirty="0">
                <a:latin typeface="Arial" pitchFamily="34" charset="0"/>
                <a:cs typeface="Arial" pitchFamily="34" charset="0"/>
              </a:rPr>
            </a:br>
            <a:r>
              <a:rPr lang="en-ZA" sz="2400" dirty="0">
                <a:latin typeface="Arial" pitchFamily="34" charset="0"/>
                <a:cs typeface="Arial" pitchFamily="34" charset="0"/>
              </a:rPr>
              <a:t>&amp; </a:t>
            </a:r>
            <a:br>
              <a:rPr lang="en-ZA" sz="2400" dirty="0">
                <a:latin typeface="Arial" pitchFamily="34" charset="0"/>
                <a:cs typeface="Arial" pitchFamily="34" charset="0"/>
              </a:rPr>
            </a:br>
            <a:r>
              <a:rPr lang="en-ZA" sz="2400" dirty="0">
                <a:latin typeface="Arial" pitchFamily="34" charset="0"/>
                <a:cs typeface="Arial" pitchFamily="34" charset="0"/>
              </a:rPr>
              <a:t>SUPPLY CHAIN MANAGEMENT</a:t>
            </a:r>
            <a:endParaRPr lang="en-US" sz="2400" dirty="0">
              <a:latin typeface="Arial" pitchFamily="34" charset="0"/>
              <a:cs typeface="Arial" pitchFamily="34" charset="0"/>
            </a:endParaRPr>
          </a:p>
        </p:txBody>
      </p:sp>
      <p:sp>
        <p:nvSpPr>
          <p:cNvPr id="3" name="Slide Number Placeholder 2"/>
          <p:cNvSpPr>
            <a:spLocks noGrp="1"/>
          </p:cNvSpPr>
          <p:nvPr>
            <p:ph type="sldNum" sz="quarter" idx="12"/>
          </p:nvPr>
        </p:nvSpPr>
        <p:spPr>
          <a:xfrm>
            <a:off x="7010400" y="6518275"/>
            <a:ext cx="2133600" cy="365125"/>
          </a:xfrm>
        </p:spPr>
        <p:txBody>
          <a:bodyPr/>
          <a:lstStyle/>
          <a:p>
            <a:fld id="{2538E8B7-8BD9-9F48-9FB6-4E0DFEDB8449}" type="slidenum">
              <a:rPr lang="en-US" b="1" smtClean="0">
                <a:solidFill>
                  <a:schemeClr val="tx1"/>
                </a:solidFill>
              </a:rPr>
              <a:pPr/>
              <a:t>48</a:t>
            </a:fld>
            <a:endParaRPr lang="en-US" b="1" dirty="0">
              <a:solidFill>
                <a:schemeClr val="tx1"/>
              </a:solidFill>
            </a:endParaRPr>
          </a:p>
        </p:txBody>
      </p:sp>
    </p:spTree>
    <p:extLst>
      <p:ext uri="{BB962C8B-B14F-4D97-AF65-F5344CB8AC3E}">
        <p14:creationId xmlns:p14="http://schemas.microsoft.com/office/powerpoint/2010/main" xmlns="" val="8288817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1422400" y="190500"/>
            <a:ext cx="6362700" cy="584200"/>
          </a:xfrm>
          <a:solidFill>
            <a:srgbClr val="92D050"/>
          </a:solidFill>
        </p:spPr>
        <p:txBody>
          <a:bodyPr>
            <a:noAutofit/>
          </a:bodyPr>
          <a:lstStyle/>
          <a:p>
            <a:r>
              <a:rPr lang="en-US" sz="2000" b="1" dirty="0" smtClean="0">
                <a:latin typeface="Arial" panose="020B0604020202020204" pitchFamily="34" charset="0"/>
                <a:cs typeface="Arial" panose="020B0604020202020204" pitchFamily="34" charset="0"/>
              </a:rPr>
              <a:t>BUDGET AND EXPENDITURE 2018-19</a:t>
            </a:r>
          </a:p>
        </p:txBody>
      </p:sp>
      <p:graphicFrame>
        <p:nvGraphicFramePr>
          <p:cNvPr id="6" name="Table 5"/>
          <p:cNvGraphicFramePr>
            <a:graphicFrameLocks noGrp="1"/>
          </p:cNvGraphicFramePr>
          <p:nvPr>
            <p:extLst>
              <p:ext uri="{D42A27DB-BD31-4B8C-83A1-F6EECF244321}">
                <p14:modId xmlns:p14="http://schemas.microsoft.com/office/powerpoint/2010/main" xmlns="" val="4117280931"/>
              </p:ext>
            </p:extLst>
          </p:nvPr>
        </p:nvGraphicFramePr>
        <p:xfrm>
          <a:off x="228600" y="1057277"/>
          <a:ext cx="8664575" cy="3247414"/>
        </p:xfrm>
        <a:graphic>
          <a:graphicData uri="http://schemas.openxmlformats.org/drawingml/2006/table">
            <a:tbl>
              <a:tblPr firstRow="1" bandRow="1"/>
              <a:tblGrid>
                <a:gridCol w="2895600">
                  <a:extLst>
                    <a:ext uri="{9D8B030D-6E8A-4147-A177-3AD203B41FA5}">
                      <a16:colId xmlns:a16="http://schemas.microsoft.com/office/drawing/2014/main" xmlns="" val="20000"/>
                    </a:ext>
                  </a:extLst>
                </a:gridCol>
                <a:gridCol w="1447800">
                  <a:extLst>
                    <a:ext uri="{9D8B030D-6E8A-4147-A177-3AD203B41FA5}">
                      <a16:colId xmlns:a16="http://schemas.microsoft.com/office/drawing/2014/main" xmlns="" val="20001"/>
                    </a:ext>
                  </a:extLst>
                </a:gridCol>
                <a:gridCol w="1371600">
                  <a:extLst>
                    <a:ext uri="{9D8B030D-6E8A-4147-A177-3AD203B41FA5}">
                      <a16:colId xmlns:a16="http://schemas.microsoft.com/office/drawing/2014/main" xmlns="" val="20002"/>
                    </a:ext>
                  </a:extLst>
                </a:gridCol>
                <a:gridCol w="1447800">
                  <a:extLst>
                    <a:ext uri="{9D8B030D-6E8A-4147-A177-3AD203B41FA5}">
                      <a16:colId xmlns:a16="http://schemas.microsoft.com/office/drawing/2014/main" xmlns="" val="20003"/>
                    </a:ext>
                  </a:extLst>
                </a:gridCol>
                <a:gridCol w="1501775">
                  <a:extLst>
                    <a:ext uri="{9D8B030D-6E8A-4147-A177-3AD203B41FA5}">
                      <a16:colId xmlns:a16="http://schemas.microsoft.com/office/drawing/2014/main" xmlns="" val="20004"/>
                    </a:ext>
                  </a:extLst>
                </a:gridCol>
              </a:tblGrid>
              <a:tr h="738459">
                <a:tc>
                  <a:txBody>
                    <a:bodyPr/>
                    <a:lstStyle>
                      <a:lvl1pPr marL="0" algn="l" defTabSz="914400" rtl="0" eaLnBrk="1" latinLnBrk="0" hangingPunct="1">
                        <a:defRPr sz="1800" b="1" kern="1200">
                          <a:solidFill>
                            <a:schemeClr val="tx1"/>
                          </a:solidFill>
                          <a:latin typeface="Arial"/>
                          <a:cs typeface="Arial"/>
                        </a:defRPr>
                      </a:lvl1pPr>
                      <a:lvl2pPr marL="457200" algn="l" defTabSz="914400" rtl="0" eaLnBrk="1" latinLnBrk="0" hangingPunct="1">
                        <a:defRPr sz="1800" b="1" kern="1200">
                          <a:solidFill>
                            <a:schemeClr val="tx1"/>
                          </a:solidFill>
                          <a:latin typeface="Arial"/>
                          <a:cs typeface="Arial"/>
                        </a:defRPr>
                      </a:lvl2pPr>
                      <a:lvl3pPr marL="914400" algn="l" defTabSz="914400" rtl="0" eaLnBrk="1" latinLnBrk="0" hangingPunct="1">
                        <a:defRPr sz="1800" b="1" kern="1200">
                          <a:solidFill>
                            <a:schemeClr val="tx1"/>
                          </a:solidFill>
                          <a:latin typeface="Arial"/>
                          <a:cs typeface="Arial"/>
                        </a:defRPr>
                      </a:lvl3pPr>
                      <a:lvl4pPr marL="1371600" algn="l" defTabSz="914400" rtl="0" eaLnBrk="1" latinLnBrk="0" hangingPunct="1">
                        <a:defRPr sz="1800" b="1" kern="1200">
                          <a:solidFill>
                            <a:schemeClr val="tx1"/>
                          </a:solidFill>
                          <a:latin typeface="Arial"/>
                          <a:cs typeface="Arial"/>
                        </a:defRPr>
                      </a:lvl4pPr>
                      <a:lvl5pPr marL="1828800" algn="l" defTabSz="914400" rtl="0" eaLnBrk="1" latinLnBrk="0" hangingPunct="1">
                        <a:defRPr sz="1800" b="1" kern="1200">
                          <a:solidFill>
                            <a:schemeClr val="tx1"/>
                          </a:solidFill>
                          <a:latin typeface="Arial"/>
                          <a:cs typeface="Arial"/>
                        </a:defRPr>
                      </a:lvl5pPr>
                      <a:lvl6pPr marL="2286000" algn="l" defTabSz="914400" rtl="0" eaLnBrk="1" latinLnBrk="0" hangingPunct="1">
                        <a:defRPr sz="1800" b="1" kern="1200">
                          <a:solidFill>
                            <a:schemeClr val="tx1"/>
                          </a:solidFill>
                          <a:latin typeface="Arial"/>
                          <a:cs typeface="Arial"/>
                        </a:defRPr>
                      </a:lvl6pPr>
                      <a:lvl7pPr marL="2743200" algn="l" defTabSz="914400" rtl="0" eaLnBrk="1" latinLnBrk="0" hangingPunct="1">
                        <a:defRPr sz="1800" b="1" kern="1200">
                          <a:solidFill>
                            <a:schemeClr val="tx1"/>
                          </a:solidFill>
                          <a:latin typeface="Arial"/>
                          <a:cs typeface="Arial"/>
                        </a:defRPr>
                      </a:lvl7pPr>
                      <a:lvl8pPr marL="3200400" algn="l" defTabSz="914400" rtl="0" eaLnBrk="1" latinLnBrk="0" hangingPunct="1">
                        <a:defRPr sz="1800" b="1" kern="1200">
                          <a:solidFill>
                            <a:schemeClr val="tx1"/>
                          </a:solidFill>
                          <a:latin typeface="Arial"/>
                          <a:cs typeface="Arial"/>
                        </a:defRPr>
                      </a:lvl8pPr>
                      <a:lvl9pPr marL="3657600" algn="l" defTabSz="914400" rtl="0" eaLnBrk="1" latinLnBrk="0" hangingPunct="1">
                        <a:defRPr sz="1800" b="1" kern="1200">
                          <a:solidFill>
                            <a:schemeClr val="tx1"/>
                          </a:solidFill>
                          <a:latin typeface="Arial"/>
                          <a:cs typeface="Arial"/>
                        </a:defRPr>
                      </a:lvl9pPr>
                    </a:lstStyle>
                    <a:p>
                      <a:pPr marL="268288" marR="0" lvl="0" indent="-268288" algn="ctr" defTabSz="914400" rtl="0" eaLnBrk="0" fontAlgn="ctr" latinLnBrk="0" hangingPunct="0">
                        <a:lnSpc>
                          <a:spcPct val="90000"/>
                        </a:lnSpc>
                        <a:spcBef>
                          <a:spcPct val="0"/>
                        </a:spcBef>
                        <a:spcAft>
                          <a:spcPct val="0"/>
                        </a:spcAft>
                        <a:buClr>
                          <a:schemeClr val="bg2"/>
                        </a:buClr>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Budget Item</a:t>
                      </a:r>
                      <a:endParaRPr kumimoji="0" lang="en-US" sz="1200" b="0" i="0" u="none" strike="noStrike" cap="none" normalizeH="0" baseline="0" dirty="0" smtClean="0">
                        <a:ln>
                          <a:noFill/>
                        </a:ln>
                        <a:solidFill>
                          <a:schemeClr val="tx1"/>
                        </a:solidFill>
                        <a:effectLst/>
                        <a:latin typeface="Arial" charset="0"/>
                        <a:cs typeface="Arial" charset="0"/>
                      </a:endParaRPr>
                    </a:p>
                  </a:txBody>
                  <a:tcPr marL="91421" marR="91421" marT="45684" marB="4568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tx1"/>
                          </a:solidFill>
                          <a:latin typeface="Arial"/>
                          <a:cs typeface="Arial"/>
                        </a:defRPr>
                      </a:lvl1pPr>
                      <a:lvl2pPr marL="457200" algn="l" defTabSz="914400" rtl="0" eaLnBrk="1" latinLnBrk="0" hangingPunct="1">
                        <a:defRPr sz="1800" b="1" kern="1200">
                          <a:solidFill>
                            <a:schemeClr val="tx1"/>
                          </a:solidFill>
                          <a:latin typeface="Arial"/>
                          <a:cs typeface="Arial"/>
                        </a:defRPr>
                      </a:lvl2pPr>
                      <a:lvl3pPr marL="914400" algn="l" defTabSz="914400" rtl="0" eaLnBrk="1" latinLnBrk="0" hangingPunct="1">
                        <a:defRPr sz="1800" b="1" kern="1200">
                          <a:solidFill>
                            <a:schemeClr val="tx1"/>
                          </a:solidFill>
                          <a:latin typeface="Arial"/>
                          <a:cs typeface="Arial"/>
                        </a:defRPr>
                      </a:lvl3pPr>
                      <a:lvl4pPr marL="1371600" algn="l" defTabSz="914400" rtl="0" eaLnBrk="1" latinLnBrk="0" hangingPunct="1">
                        <a:defRPr sz="1800" b="1" kern="1200">
                          <a:solidFill>
                            <a:schemeClr val="tx1"/>
                          </a:solidFill>
                          <a:latin typeface="Arial"/>
                          <a:cs typeface="Arial"/>
                        </a:defRPr>
                      </a:lvl4pPr>
                      <a:lvl5pPr marL="1828800" algn="l" defTabSz="914400" rtl="0" eaLnBrk="1" latinLnBrk="0" hangingPunct="1">
                        <a:defRPr sz="1800" b="1" kern="1200">
                          <a:solidFill>
                            <a:schemeClr val="tx1"/>
                          </a:solidFill>
                          <a:latin typeface="Arial"/>
                          <a:cs typeface="Arial"/>
                        </a:defRPr>
                      </a:lvl5pPr>
                      <a:lvl6pPr marL="2286000" algn="l" defTabSz="914400" rtl="0" eaLnBrk="1" latinLnBrk="0" hangingPunct="1">
                        <a:defRPr sz="1800" b="1" kern="1200">
                          <a:solidFill>
                            <a:schemeClr val="tx1"/>
                          </a:solidFill>
                          <a:latin typeface="Arial"/>
                          <a:cs typeface="Arial"/>
                        </a:defRPr>
                      </a:lvl6pPr>
                      <a:lvl7pPr marL="2743200" algn="l" defTabSz="914400" rtl="0" eaLnBrk="1" latinLnBrk="0" hangingPunct="1">
                        <a:defRPr sz="1800" b="1" kern="1200">
                          <a:solidFill>
                            <a:schemeClr val="tx1"/>
                          </a:solidFill>
                          <a:latin typeface="Arial"/>
                          <a:cs typeface="Arial"/>
                        </a:defRPr>
                      </a:lvl7pPr>
                      <a:lvl8pPr marL="3200400" algn="l" defTabSz="914400" rtl="0" eaLnBrk="1" latinLnBrk="0" hangingPunct="1">
                        <a:defRPr sz="1800" b="1" kern="1200">
                          <a:solidFill>
                            <a:schemeClr val="tx1"/>
                          </a:solidFill>
                          <a:latin typeface="Arial"/>
                          <a:cs typeface="Arial"/>
                        </a:defRPr>
                      </a:lvl8pPr>
                      <a:lvl9pPr marL="3657600" algn="l" defTabSz="914400" rtl="0" eaLnBrk="1" latinLnBrk="0" hangingPunct="1">
                        <a:defRPr sz="1800" b="1" kern="1200">
                          <a:solidFill>
                            <a:schemeClr val="tx1"/>
                          </a:solidFill>
                          <a:latin typeface="Arial"/>
                          <a:cs typeface="Arial"/>
                        </a:defRPr>
                      </a:lvl9pPr>
                    </a:lstStyle>
                    <a:p>
                      <a:pPr marL="268288" marR="0" lvl="0" indent="-268288" algn="ctr" defTabSz="914400" rtl="0" eaLnBrk="0" fontAlgn="ctr" latinLnBrk="0" hangingPunct="0">
                        <a:lnSpc>
                          <a:spcPct val="90000"/>
                        </a:lnSpc>
                        <a:spcBef>
                          <a:spcPct val="0"/>
                        </a:spcBef>
                        <a:spcAft>
                          <a:spcPct val="0"/>
                        </a:spcAft>
                        <a:buClr>
                          <a:schemeClr val="bg2"/>
                        </a:buClr>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Budget </a:t>
                      </a:r>
                    </a:p>
                    <a:p>
                      <a:pPr marL="268288" marR="0" lvl="0" indent="-268288" algn="ctr" defTabSz="914400" rtl="0" eaLnBrk="0" fontAlgn="ctr" latinLnBrk="0" hangingPunct="0">
                        <a:lnSpc>
                          <a:spcPct val="90000"/>
                        </a:lnSpc>
                        <a:spcBef>
                          <a:spcPct val="0"/>
                        </a:spcBef>
                        <a:spcAft>
                          <a:spcPct val="0"/>
                        </a:spcAft>
                        <a:buClr>
                          <a:schemeClr val="bg2"/>
                        </a:buClr>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2018/19                        </a:t>
                      </a:r>
                    </a:p>
                  </a:txBody>
                  <a:tcPr marL="91421" marR="91421" marT="45684" marB="4568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tx1"/>
                          </a:solidFill>
                          <a:latin typeface="Arial"/>
                          <a:cs typeface="Arial"/>
                        </a:defRPr>
                      </a:lvl1pPr>
                      <a:lvl2pPr marL="457200" algn="l" defTabSz="914400" rtl="0" eaLnBrk="1" latinLnBrk="0" hangingPunct="1">
                        <a:defRPr sz="1800" b="1" kern="1200">
                          <a:solidFill>
                            <a:schemeClr val="tx1"/>
                          </a:solidFill>
                          <a:latin typeface="Arial"/>
                          <a:cs typeface="Arial"/>
                        </a:defRPr>
                      </a:lvl2pPr>
                      <a:lvl3pPr marL="914400" algn="l" defTabSz="914400" rtl="0" eaLnBrk="1" latinLnBrk="0" hangingPunct="1">
                        <a:defRPr sz="1800" b="1" kern="1200">
                          <a:solidFill>
                            <a:schemeClr val="tx1"/>
                          </a:solidFill>
                          <a:latin typeface="Arial"/>
                          <a:cs typeface="Arial"/>
                        </a:defRPr>
                      </a:lvl3pPr>
                      <a:lvl4pPr marL="1371600" algn="l" defTabSz="914400" rtl="0" eaLnBrk="1" latinLnBrk="0" hangingPunct="1">
                        <a:defRPr sz="1800" b="1" kern="1200">
                          <a:solidFill>
                            <a:schemeClr val="tx1"/>
                          </a:solidFill>
                          <a:latin typeface="Arial"/>
                          <a:cs typeface="Arial"/>
                        </a:defRPr>
                      </a:lvl4pPr>
                      <a:lvl5pPr marL="1828800" algn="l" defTabSz="914400" rtl="0" eaLnBrk="1" latinLnBrk="0" hangingPunct="1">
                        <a:defRPr sz="1800" b="1" kern="1200">
                          <a:solidFill>
                            <a:schemeClr val="tx1"/>
                          </a:solidFill>
                          <a:latin typeface="Arial"/>
                          <a:cs typeface="Arial"/>
                        </a:defRPr>
                      </a:lvl5pPr>
                      <a:lvl6pPr marL="2286000" algn="l" defTabSz="914400" rtl="0" eaLnBrk="1" latinLnBrk="0" hangingPunct="1">
                        <a:defRPr sz="1800" b="1" kern="1200">
                          <a:solidFill>
                            <a:schemeClr val="tx1"/>
                          </a:solidFill>
                          <a:latin typeface="Arial"/>
                          <a:cs typeface="Arial"/>
                        </a:defRPr>
                      </a:lvl6pPr>
                      <a:lvl7pPr marL="2743200" algn="l" defTabSz="914400" rtl="0" eaLnBrk="1" latinLnBrk="0" hangingPunct="1">
                        <a:defRPr sz="1800" b="1" kern="1200">
                          <a:solidFill>
                            <a:schemeClr val="tx1"/>
                          </a:solidFill>
                          <a:latin typeface="Arial"/>
                          <a:cs typeface="Arial"/>
                        </a:defRPr>
                      </a:lvl7pPr>
                      <a:lvl8pPr marL="3200400" algn="l" defTabSz="914400" rtl="0" eaLnBrk="1" latinLnBrk="0" hangingPunct="1">
                        <a:defRPr sz="1800" b="1" kern="1200">
                          <a:solidFill>
                            <a:schemeClr val="tx1"/>
                          </a:solidFill>
                          <a:latin typeface="Arial"/>
                          <a:cs typeface="Arial"/>
                        </a:defRPr>
                      </a:lvl8pPr>
                      <a:lvl9pPr marL="3657600" algn="l" defTabSz="914400" rtl="0" eaLnBrk="1" latinLnBrk="0" hangingPunct="1">
                        <a:defRPr sz="1800" b="1" kern="1200">
                          <a:solidFill>
                            <a:schemeClr val="tx1"/>
                          </a:solidFill>
                          <a:latin typeface="Arial"/>
                          <a:cs typeface="Arial"/>
                        </a:defRPr>
                      </a:lvl9pPr>
                    </a:lstStyle>
                    <a:p>
                      <a:pPr marL="268288" marR="0" lvl="0" indent="-268288" algn="ctr" defTabSz="914400" rtl="0" eaLnBrk="0" fontAlgn="ctr" latinLnBrk="0" hangingPunct="0">
                        <a:lnSpc>
                          <a:spcPct val="90000"/>
                        </a:lnSpc>
                        <a:spcBef>
                          <a:spcPct val="0"/>
                        </a:spcBef>
                        <a:spcAft>
                          <a:spcPct val="0"/>
                        </a:spcAft>
                        <a:buClr>
                          <a:schemeClr val="bg2"/>
                        </a:buClr>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Actual </a:t>
                      </a:r>
                    </a:p>
                    <a:p>
                      <a:pPr marL="268288" marR="0" lvl="0" indent="-268288" algn="ctr" defTabSz="914400" rtl="0" eaLnBrk="0" fontAlgn="ctr" latinLnBrk="0" hangingPunct="0">
                        <a:lnSpc>
                          <a:spcPct val="90000"/>
                        </a:lnSpc>
                        <a:spcBef>
                          <a:spcPct val="0"/>
                        </a:spcBef>
                        <a:spcAft>
                          <a:spcPct val="0"/>
                        </a:spcAft>
                        <a:buClr>
                          <a:schemeClr val="bg2"/>
                        </a:buClr>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Expenditure YTD  (R)                          </a:t>
                      </a:r>
                      <a:endParaRPr kumimoji="0" lang="en-US" sz="1200" b="0" i="0" u="none" strike="noStrike" cap="none" normalizeH="0" baseline="0" dirty="0" smtClean="0">
                        <a:ln>
                          <a:noFill/>
                        </a:ln>
                        <a:solidFill>
                          <a:schemeClr val="tx1"/>
                        </a:solidFill>
                        <a:effectLst/>
                        <a:latin typeface="Arial" charset="0"/>
                        <a:cs typeface="Arial" charset="0"/>
                      </a:endParaRPr>
                    </a:p>
                  </a:txBody>
                  <a:tcPr marL="91421" marR="91421" marT="45684" marB="4568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tx1"/>
                          </a:solidFill>
                          <a:latin typeface="Arial"/>
                          <a:cs typeface="Arial"/>
                        </a:defRPr>
                      </a:lvl1pPr>
                      <a:lvl2pPr marL="457200" algn="l" defTabSz="914400" rtl="0" eaLnBrk="1" latinLnBrk="0" hangingPunct="1">
                        <a:defRPr sz="1800" b="1" kern="1200">
                          <a:solidFill>
                            <a:schemeClr val="tx1"/>
                          </a:solidFill>
                          <a:latin typeface="Arial"/>
                          <a:cs typeface="Arial"/>
                        </a:defRPr>
                      </a:lvl2pPr>
                      <a:lvl3pPr marL="914400" algn="l" defTabSz="914400" rtl="0" eaLnBrk="1" latinLnBrk="0" hangingPunct="1">
                        <a:defRPr sz="1800" b="1" kern="1200">
                          <a:solidFill>
                            <a:schemeClr val="tx1"/>
                          </a:solidFill>
                          <a:latin typeface="Arial"/>
                          <a:cs typeface="Arial"/>
                        </a:defRPr>
                      </a:lvl3pPr>
                      <a:lvl4pPr marL="1371600" algn="l" defTabSz="914400" rtl="0" eaLnBrk="1" latinLnBrk="0" hangingPunct="1">
                        <a:defRPr sz="1800" b="1" kern="1200">
                          <a:solidFill>
                            <a:schemeClr val="tx1"/>
                          </a:solidFill>
                          <a:latin typeface="Arial"/>
                          <a:cs typeface="Arial"/>
                        </a:defRPr>
                      </a:lvl4pPr>
                      <a:lvl5pPr marL="1828800" algn="l" defTabSz="914400" rtl="0" eaLnBrk="1" latinLnBrk="0" hangingPunct="1">
                        <a:defRPr sz="1800" b="1" kern="1200">
                          <a:solidFill>
                            <a:schemeClr val="tx1"/>
                          </a:solidFill>
                          <a:latin typeface="Arial"/>
                          <a:cs typeface="Arial"/>
                        </a:defRPr>
                      </a:lvl5pPr>
                      <a:lvl6pPr marL="2286000" algn="l" defTabSz="914400" rtl="0" eaLnBrk="1" latinLnBrk="0" hangingPunct="1">
                        <a:defRPr sz="1800" b="1" kern="1200">
                          <a:solidFill>
                            <a:schemeClr val="tx1"/>
                          </a:solidFill>
                          <a:latin typeface="Arial"/>
                          <a:cs typeface="Arial"/>
                        </a:defRPr>
                      </a:lvl6pPr>
                      <a:lvl7pPr marL="2743200" algn="l" defTabSz="914400" rtl="0" eaLnBrk="1" latinLnBrk="0" hangingPunct="1">
                        <a:defRPr sz="1800" b="1" kern="1200">
                          <a:solidFill>
                            <a:schemeClr val="tx1"/>
                          </a:solidFill>
                          <a:latin typeface="Arial"/>
                          <a:cs typeface="Arial"/>
                        </a:defRPr>
                      </a:lvl7pPr>
                      <a:lvl8pPr marL="3200400" algn="l" defTabSz="914400" rtl="0" eaLnBrk="1" latinLnBrk="0" hangingPunct="1">
                        <a:defRPr sz="1800" b="1" kern="1200">
                          <a:solidFill>
                            <a:schemeClr val="tx1"/>
                          </a:solidFill>
                          <a:latin typeface="Arial"/>
                          <a:cs typeface="Arial"/>
                        </a:defRPr>
                      </a:lvl8pPr>
                      <a:lvl9pPr marL="3657600" algn="l" defTabSz="914400" rtl="0" eaLnBrk="1" latinLnBrk="0" hangingPunct="1">
                        <a:defRPr sz="1800" b="1" kern="1200">
                          <a:solidFill>
                            <a:schemeClr val="tx1"/>
                          </a:solidFill>
                          <a:latin typeface="Arial"/>
                          <a:cs typeface="Arial"/>
                        </a:defRPr>
                      </a:lvl9pPr>
                    </a:lstStyle>
                    <a:p>
                      <a:pPr marL="268288" marR="0" lvl="0" indent="-268288" algn="ctr" defTabSz="914400" rtl="0" eaLnBrk="0" fontAlgn="ctr" latinLnBrk="0" hangingPunct="0">
                        <a:lnSpc>
                          <a:spcPct val="90000"/>
                        </a:lnSpc>
                        <a:spcBef>
                          <a:spcPct val="0"/>
                        </a:spcBef>
                        <a:spcAft>
                          <a:spcPct val="0"/>
                        </a:spcAft>
                        <a:buClr>
                          <a:schemeClr val="bg2"/>
                        </a:buClr>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YTD</a:t>
                      </a:r>
                    </a:p>
                    <a:p>
                      <a:pPr marL="268288" marR="0" lvl="0" indent="-268288" algn="ctr" defTabSz="914400" rtl="0" eaLnBrk="0" fontAlgn="ctr" latinLnBrk="0" hangingPunct="0">
                        <a:lnSpc>
                          <a:spcPct val="90000"/>
                        </a:lnSpc>
                        <a:spcBef>
                          <a:spcPct val="0"/>
                        </a:spcBef>
                        <a:spcAft>
                          <a:spcPct val="0"/>
                        </a:spcAft>
                        <a:buClr>
                          <a:schemeClr val="bg2"/>
                        </a:buClr>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Savings/ </a:t>
                      </a:r>
                    </a:p>
                    <a:p>
                      <a:pPr marL="268288" marR="0" lvl="0" indent="-268288" algn="ctr" defTabSz="914400" rtl="0" eaLnBrk="0" fontAlgn="ctr" latinLnBrk="0" hangingPunct="0">
                        <a:lnSpc>
                          <a:spcPct val="90000"/>
                        </a:lnSpc>
                        <a:spcBef>
                          <a:spcPct val="0"/>
                        </a:spcBef>
                        <a:spcAft>
                          <a:spcPct val="0"/>
                        </a:spcAft>
                        <a:buClr>
                          <a:schemeClr val="bg2"/>
                        </a:buClr>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Overspending </a:t>
                      </a:r>
                      <a:endParaRPr kumimoji="0" lang="en-US" sz="1200" b="0" i="0" u="none" strike="noStrike" cap="none" normalizeH="0" baseline="0" dirty="0" smtClean="0">
                        <a:ln>
                          <a:noFill/>
                        </a:ln>
                        <a:solidFill>
                          <a:schemeClr val="tx1"/>
                        </a:solidFill>
                        <a:effectLst/>
                        <a:latin typeface="Arial" charset="0"/>
                        <a:cs typeface="Arial" charset="0"/>
                      </a:endParaRPr>
                    </a:p>
                  </a:txBody>
                  <a:tcPr marL="91421" marR="91421" marT="45684" marB="4568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tx1"/>
                          </a:solidFill>
                          <a:latin typeface="Arial"/>
                          <a:cs typeface="Arial"/>
                        </a:defRPr>
                      </a:lvl1pPr>
                      <a:lvl2pPr marL="457200" algn="l" defTabSz="914400" rtl="0" eaLnBrk="1" latinLnBrk="0" hangingPunct="1">
                        <a:defRPr sz="1800" b="1" kern="1200">
                          <a:solidFill>
                            <a:schemeClr val="tx1"/>
                          </a:solidFill>
                          <a:latin typeface="Arial"/>
                          <a:cs typeface="Arial"/>
                        </a:defRPr>
                      </a:lvl2pPr>
                      <a:lvl3pPr marL="914400" algn="l" defTabSz="914400" rtl="0" eaLnBrk="1" latinLnBrk="0" hangingPunct="1">
                        <a:defRPr sz="1800" b="1" kern="1200">
                          <a:solidFill>
                            <a:schemeClr val="tx1"/>
                          </a:solidFill>
                          <a:latin typeface="Arial"/>
                          <a:cs typeface="Arial"/>
                        </a:defRPr>
                      </a:lvl3pPr>
                      <a:lvl4pPr marL="1371600" algn="l" defTabSz="914400" rtl="0" eaLnBrk="1" latinLnBrk="0" hangingPunct="1">
                        <a:defRPr sz="1800" b="1" kern="1200">
                          <a:solidFill>
                            <a:schemeClr val="tx1"/>
                          </a:solidFill>
                          <a:latin typeface="Arial"/>
                          <a:cs typeface="Arial"/>
                        </a:defRPr>
                      </a:lvl4pPr>
                      <a:lvl5pPr marL="1828800" algn="l" defTabSz="914400" rtl="0" eaLnBrk="1" latinLnBrk="0" hangingPunct="1">
                        <a:defRPr sz="1800" b="1" kern="1200">
                          <a:solidFill>
                            <a:schemeClr val="tx1"/>
                          </a:solidFill>
                          <a:latin typeface="Arial"/>
                          <a:cs typeface="Arial"/>
                        </a:defRPr>
                      </a:lvl5pPr>
                      <a:lvl6pPr marL="2286000" algn="l" defTabSz="914400" rtl="0" eaLnBrk="1" latinLnBrk="0" hangingPunct="1">
                        <a:defRPr sz="1800" b="1" kern="1200">
                          <a:solidFill>
                            <a:schemeClr val="tx1"/>
                          </a:solidFill>
                          <a:latin typeface="Arial"/>
                          <a:cs typeface="Arial"/>
                        </a:defRPr>
                      </a:lvl6pPr>
                      <a:lvl7pPr marL="2743200" algn="l" defTabSz="914400" rtl="0" eaLnBrk="1" latinLnBrk="0" hangingPunct="1">
                        <a:defRPr sz="1800" b="1" kern="1200">
                          <a:solidFill>
                            <a:schemeClr val="tx1"/>
                          </a:solidFill>
                          <a:latin typeface="Arial"/>
                          <a:cs typeface="Arial"/>
                        </a:defRPr>
                      </a:lvl7pPr>
                      <a:lvl8pPr marL="3200400" algn="l" defTabSz="914400" rtl="0" eaLnBrk="1" latinLnBrk="0" hangingPunct="1">
                        <a:defRPr sz="1800" b="1" kern="1200">
                          <a:solidFill>
                            <a:schemeClr val="tx1"/>
                          </a:solidFill>
                          <a:latin typeface="Arial"/>
                          <a:cs typeface="Arial"/>
                        </a:defRPr>
                      </a:lvl8pPr>
                      <a:lvl9pPr marL="3657600" algn="l" defTabSz="914400" rtl="0" eaLnBrk="1" latinLnBrk="0" hangingPunct="1">
                        <a:defRPr sz="1800" b="1" kern="1200">
                          <a:solidFill>
                            <a:schemeClr val="tx1"/>
                          </a:solidFill>
                          <a:latin typeface="Arial"/>
                          <a:cs typeface="Arial"/>
                        </a:defRPr>
                      </a:lvl9pPr>
                    </a:lstStyle>
                    <a:p>
                      <a:pPr marL="268288" marR="0" lvl="0" indent="-268288" algn="ctr" defTabSz="914400" rtl="0" eaLnBrk="0" fontAlgn="ctr" latinLnBrk="0" hangingPunct="0">
                        <a:lnSpc>
                          <a:spcPct val="90000"/>
                        </a:lnSpc>
                        <a:spcBef>
                          <a:spcPct val="0"/>
                        </a:spcBef>
                        <a:spcAft>
                          <a:spcPct val="0"/>
                        </a:spcAft>
                        <a:buClr>
                          <a:schemeClr val="bg2"/>
                        </a:buClr>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YTD</a:t>
                      </a:r>
                    </a:p>
                    <a:p>
                      <a:pPr marL="268288" marR="0" lvl="0" indent="-268288" algn="ctr" defTabSz="914400" rtl="0" eaLnBrk="0" fontAlgn="ctr" latinLnBrk="0" hangingPunct="0">
                        <a:lnSpc>
                          <a:spcPct val="90000"/>
                        </a:lnSpc>
                        <a:spcBef>
                          <a:spcPct val="0"/>
                        </a:spcBef>
                        <a:spcAft>
                          <a:spcPct val="0"/>
                        </a:spcAft>
                        <a:buClr>
                          <a:schemeClr val="bg2"/>
                        </a:buClr>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Budget </a:t>
                      </a:r>
                    </a:p>
                    <a:p>
                      <a:pPr marL="268288" marR="0" lvl="0" indent="-268288" algn="ctr" defTabSz="914400" rtl="0" eaLnBrk="0" fontAlgn="ctr" latinLnBrk="0" hangingPunct="0">
                        <a:lnSpc>
                          <a:spcPct val="90000"/>
                        </a:lnSpc>
                        <a:spcBef>
                          <a:spcPct val="0"/>
                        </a:spcBef>
                        <a:spcAft>
                          <a:spcPct val="0"/>
                        </a:spcAft>
                        <a:buClr>
                          <a:schemeClr val="bg2"/>
                        </a:buClr>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Expenditure (%)</a:t>
                      </a:r>
                      <a:endParaRPr kumimoji="0" lang="en-US" sz="1200" b="0" i="0" u="none" strike="noStrike" cap="none" normalizeH="0" baseline="0" dirty="0" smtClean="0">
                        <a:ln>
                          <a:noFill/>
                        </a:ln>
                        <a:solidFill>
                          <a:schemeClr val="tx1"/>
                        </a:solidFill>
                        <a:effectLst/>
                        <a:latin typeface="Arial" charset="0"/>
                        <a:cs typeface="Arial" charset="0"/>
                      </a:endParaRPr>
                    </a:p>
                  </a:txBody>
                  <a:tcPr marL="91421" marR="91421" marT="45684" marB="4568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xmlns="" val="10000"/>
                  </a:ext>
                </a:extLst>
              </a:tr>
              <a:tr h="585957">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268288" marR="0" lvl="0" indent="-268288" algn="l" defTabSz="914400" rtl="0" eaLnBrk="0" fontAlgn="ctr" latinLnBrk="0" hangingPunct="0">
                        <a:lnSpc>
                          <a:spcPct val="90000"/>
                        </a:lnSpc>
                        <a:spcBef>
                          <a:spcPct val="0"/>
                        </a:spcBef>
                        <a:spcAft>
                          <a:spcPct val="0"/>
                        </a:spcAft>
                        <a:buClr>
                          <a:schemeClr val="bg2"/>
                        </a:buClr>
                        <a:buSzTx/>
                        <a:buFont typeface="Wingdings" pitchFamily="2" charset="2"/>
                        <a:buNone/>
                        <a:tabLst/>
                      </a:pPr>
                      <a:r>
                        <a:rPr kumimoji="0" lang="en-US" sz="1400" b="0" i="0" u="none" strike="noStrike" cap="none" normalizeH="0" baseline="0" dirty="0" smtClean="0">
                          <a:ln>
                            <a:noFill/>
                          </a:ln>
                          <a:solidFill>
                            <a:schemeClr val="tx1"/>
                          </a:solidFill>
                          <a:effectLst/>
                          <a:latin typeface="+mn-lt"/>
                          <a:cs typeface="Arial" charset="0"/>
                        </a:rPr>
                        <a:t>Compensation of Employees</a:t>
                      </a:r>
                    </a:p>
                  </a:txBody>
                  <a:tcPr marL="91421" marR="91421" marT="45681" marB="4568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400" b="0" i="0" u="none" strike="noStrike" dirty="0">
                          <a:solidFill>
                            <a:srgbClr val="000000"/>
                          </a:solidFill>
                          <a:effectLst/>
                          <a:latin typeface="Calibri" panose="020F0502020204030204" pitchFamily="34" charset="0"/>
                        </a:rPr>
                        <a:t>411,261,000.00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400" b="0" i="0" u="none" strike="noStrike" dirty="0">
                          <a:solidFill>
                            <a:srgbClr val="000000"/>
                          </a:solidFill>
                          <a:effectLst/>
                          <a:latin typeface="Calibri" panose="020F0502020204030204" pitchFamily="34" charset="0"/>
                        </a:rPr>
                        <a:t>426,638,469.79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400" b="0" i="0" u="none" strike="noStrike" dirty="0">
                          <a:solidFill>
                            <a:srgbClr val="000000"/>
                          </a:solidFill>
                          <a:effectLst/>
                          <a:latin typeface="Calibri" panose="020F0502020204030204" pitchFamily="34" charset="0"/>
                        </a:rPr>
                        <a:t>-15,377,469.79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400" b="0" i="0" u="none" strike="noStrike" dirty="0">
                          <a:solidFill>
                            <a:srgbClr val="000000"/>
                          </a:solidFill>
                          <a:effectLst/>
                          <a:latin typeface="Calibri" panose="020F0502020204030204" pitchFamily="34" charset="0"/>
                        </a:rPr>
                        <a:t>103.74%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1"/>
                  </a:ext>
                </a:extLst>
              </a:tr>
              <a:tr h="384598">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268288" marR="0" lvl="0" indent="-268288" algn="l" defTabSz="914400" rtl="0" eaLnBrk="0" fontAlgn="ctr" latinLnBrk="0" hangingPunct="0">
                        <a:lnSpc>
                          <a:spcPct val="90000"/>
                        </a:lnSpc>
                        <a:spcBef>
                          <a:spcPct val="0"/>
                        </a:spcBef>
                        <a:spcAft>
                          <a:spcPct val="0"/>
                        </a:spcAft>
                        <a:buClr>
                          <a:schemeClr val="bg2"/>
                        </a:buClr>
                        <a:buSzTx/>
                        <a:buFont typeface="Wingdings" pitchFamily="2" charset="2"/>
                        <a:buNone/>
                        <a:tabLst/>
                      </a:pPr>
                      <a:r>
                        <a:rPr kumimoji="0" lang="en-US" sz="1400" b="0" i="0" u="none" strike="noStrike" cap="none" normalizeH="0" baseline="0" dirty="0" smtClean="0">
                          <a:ln>
                            <a:noFill/>
                          </a:ln>
                          <a:solidFill>
                            <a:schemeClr val="tx1"/>
                          </a:solidFill>
                          <a:effectLst/>
                          <a:latin typeface="+mn-lt"/>
                          <a:cs typeface="Arial" charset="0"/>
                        </a:rPr>
                        <a:t>Goods and Services</a:t>
                      </a:r>
                    </a:p>
                  </a:txBody>
                  <a:tcPr marL="91421" marR="91421" marT="45681" marB="4568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400" b="0" i="0" u="none" strike="noStrike" dirty="0">
                          <a:solidFill>
                            <a:srgbClr val="000000"/>
                          </a:solidFill>
                          <a:effectLst/>
                          <a:latin typeface="Calibri" panose="020F0502020204030204" pitchFamily="34" charset="0"/>
                        </a:rPr>
                        <a:t>18,745,000.00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400" b="0" i="0" u="none" strike="noStrike" dirty="0">
                          <a:solidFill>
                            <a:srgbClr val="000000"/>
                          </a:solidFill>
                          <a:effectLst/>
                          <a:latin typeface="Calibri" panose="020F0502020204030204" pitchFamily="34" charset="0"/>
                        </a:rPr>
                        <a:t>18,330,264.94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400" b="0" i="0" u="none" strike="noStrike" dirty="0">
                          <a:solidFill>
                            <a:srgbClr val="000000"/>
                          </a:solidFill>
                          <a:effectLst/>
                          <a:latin typeface="Calibri" panose="020F0502020204030204" pitchFamily="34" charset="0"/>
                        </a:rPr>
                        <a:t>414,735.06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400" b="0" i="0" u="none" strike="noStrike" dirty="0">
                          <a:solidFill>
                            <a:srgbClr val="000000"/>
                          </a:solidFill>
                          <a:effectLst/>
                          <a:latin typeface="Calibri" panose="020F0502020204030204" pitchFamily="34" charset="0"/>
                        </a:rPr>
                        <a:t>97.79%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2"/>
                  </a:ext>
                </a:extLst>
              </a:tr>
              <a:tr h="384598">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268288" marR="0" lvl="0" indent="-268288" algn="l" defTabSz="914400" rtl="0" eaLnBrk="0" fontAlgn="ctr" latinLnBrk="0" hangingPunct="0">
                        <a:lnSpc>
                          <a:spcPct val="90000"/>
                        </a:lnSpc>
                        <a:spcBef>
                          <a:spcPct val="0"/>
                        </a:spcBef>
                        <a:spcAft>
                          <a:spcPct val="0"/>
                        </a:spcAft>
                        <a:buClr>
                          <a:schemeClr val="bg2"/>
                        </a:buClr>
                        <a:buSzTx/>
                        <a:buFont typeface="Wingdings" pitchFamily="2" charset="2"/>
                        <a:buNone/>
                        <a:tabLst/>
                      </a:pPr>
                      <a:r>
                        <a:rPr kumimoji="0" lang="en-US" sz="1400" b="0" i="0" u="none" strike="noStrike" cap="none" normalizeH="0" baseline="0" dirty="0" smtClean="0">
                          <a:ln>
                            <a:noFill/>
                          </a:ln>
                          <a:solidFill>
                            <a:schemeClr val="tx1"/>
                          </a:solidFill>
                          <a:effectLst/>
                          <a:latin typeface="+mn-lt"/>
                          <a:cs typeface="Arial" charset="0"/>
                        </a:rPr>
                        <a:t>Provincial &amp; Local Government</a:t>
                      </a:r>
                    </a:p>
                  </a:txBody>
                  <a:tcPr marL="91421" marR="91421" marT="45681" marB="4568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400" b="0" i="0" u="none" strike="noStrike" dirty="0">
                          <a:solidFill>
                            <a:srgbClr val="000000"/>
                          </a:solidFill>
                          <a:effectLst/>
                          <a:latin typeface="Calibri" panose="020F0502020204030204" pitchFamily="34" charset="0"/>
                        </a:rPr>
                        <a:t>120,000.00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400" b="0" i="0" u="none" strike="noStrike" dirty="0">
                          <a:solidFill>
                            <a:srgbClr val="000000"/>
                          </a:solidFill>
                          <a:effectLst/>
                          <a:latin typeface="Calibri" panose="020F0502020204030204" pitchFamily="34" charset="0"/>
                        </a:rPr>
                        <a:t>104,331.40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400" b="0" i="0" u="none" strike="noStrike" dirty="0">
                          <a:solidFill>
                            <a:srgbClr val="000000"/>
                          </a:solidFill>
                          <a:effectLst/>
                          <a:latin typeface="Calibri" panose="020F0502020204030204" pitchFamily="34" charset="0"/>
                        </a:rPr>
                        <a:t>15,668.60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400" b="0" i="0" u="none" strike="noStrike" dirty="0">
                          <a:solidFill>
                            <a:srgbClr val="000000"/>
                          </a:solidFill>
                          <a:effectLst/>
                          <a:latin typeface="Calibri" panose="020F0502020204030204" pitchFamily="34" charset="0"/>
                        </a:rPr>
                        <a:t>86.94%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3"/>
                  </a:ext>
                </a:extLst>
              </a:tr>
              <a:tr h="384598">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268288" marR="0" lvl="0" indent="-268288" algn="l" defTabSz="914400" rtl="0" eaLnBrk="0" fontAlgn="ctr" latinLnBrk="0" hangingPunct="0">
                        <a:lnSpc>
                          <a:spcPct val="90000"/>
                        </a:lnSpc>
                        <a:spcBef>
                          <a:spcPct val="0"/>
                        </a:spcBef>
                        <a:spcAft>
                          <a:spcPct val="0"/>
                        </a:spcAft>
                        <a:buClr>
                          <a:schemeClr val="bg2"/>
                        </a:buClr>
                        <a:buSzTx/>
                        <a:buFont typeface="Wingdings" pitchFamily="2" charset="2"/>
                        <a:buNone/>
                        <a:tabLst/>
                      </a:pPr>
                      <a:r>
                        <a:rPr kumimoji="0" lang="en-US" sz="1400" b="0" i="0" u="none" strike="noStrike" cap="none" normalizeH="0" baseline="0" dirty="0" smtClean="0">
                          <a:ln>
                            <a:noFill/>
                          </a:ln>
                          <a:solidFill>
                            <a:schemeClr val="tx1"/>
                          </a:solidFill>
                          <a:effectLst/>
                          <a:latin typeface="+mn-lt"/>
                          <a:cs typeface="Arial" charset="0"/>
                        </a:rPr>
                        <a:t>Transfers &amp; Subsidies</a:t>
                      </a:r>
                    </a:p>
                  </a:txBody>
                  <a:tcPr marL="91421" marR="91421" marT="45681" marB="4568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400" b="0" i="0" u="none" strike="noStrike" dirty="0">
                          <a:solidFill>
                            <a:srgbClr val="000000"/>
                          </a:solidFill>
                          <a:effectLst/>
                          <a:latin typeface="Calibri" panose="020F0502020204030204" pitchFamily="34" charset="0"/>
                        </a:rPr>
                        <a:t>156,000.00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400" b="0" i="0" u="none" strike="noStrike" dirty="0">
                          <a:solidFill>
                            <a:srgbClr val="000000"/>
                          </a:solidFill>
                          <a:effectLst/>
                          <a:latin typeface="Calibri" panose="020F0502020204030204" pitchFamily="34" charset="0"/>
                        </a:rPr>
                        <a:t>2,328,650.92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400" b="0" i="0" u="none" strike="noStrike" dirty="0">
                          <a:solidFill>
                            <a:srgbClr val="000000"/>
                          </a:solidFill>
                          <a:effectLst/>
                          <a:latin typeface="Calibri" panose="020F0502020204030204" pitchFamily="34" charset="0"/>
                        </a:rPr>
                        <a:t>-2,172,650.92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400" b="0" i="0" u="none" strike="noStrike" dirty="0">
                          <a:solidFill>
                            <a:srgbClr val="000000"/>
                          </a:solidFill>
                          <a:effectLst/>
                          <a:latin typeface="Calibri" panose="020F0502020204030204" pitchFamily="34" charset="0"/>
                        </a:rPr>
                        <a:t>1492.72%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4"/>
                  </a:ext>
                </a:extLst>
              </a:tr>
              <a:tr h="384598">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268288" marR="0" lvl="0" indent="-268288" algn="l" defTabSz="914400" rtl="0" eaLnBrk="0" fontAlgn="ctr" latinLnBrk="0" hangingPunct="0">
                        <a:lnSpc>
                          <a:spcPct val="90000"/>
                        </a:lnSpc>
                        <a:spcBef>
                          <a:spcPct val="0"/>
                        </a:spcBef>
                        <a:spcAft>
                          <a:spcPct val="0"/>
                        </a:spcAft>
                        <a:buClr>
                          <a:schemeClr val="bg2"/>
                        </a:buClr>
                        <a:buSzTx/>
                        <a:buFont typeface="Wingdings" pitchFamily="2" charset="2"/>
                        <a:buNone/>
                        <a:tabLst/>
                      </a:pPr>
                      <a:r>
                        <a:rPr kumimoji="0" lang="en-US" sz="1400" b="0" i="0" u="none" strike="noStrike" cap="none" normalizeH="0" baseline="0" dirty="0" smtClean="0">
                          <a:ln>
                            <a:noFill/>
                          </a:ln>
                          <a:solidFill>
                            <a:schemeClr val="tx1"/>
                          </a:solidFill>
                          <a:effectLst/>
                          <a:latin typeface="+mn-lt"/>
                          <a:cs typeface="Arial" charset="0"/>
                        </a:rPr>
                        <a:t>Machinery and Equipment</a:t>
                      </a:r>
                    </a:p>
                  </a:txBody>
                  <a:tcPr marL="91421" marR="91421" marT="45681" marB="4568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400" b="0" i="0" u="none" strike="noStrike" dirty="0">
                          <a:solidFill>
                            <a:srgbClr val="000000"/>
                          </a:solidFill>
                          <a:effectLst/>
                          <a:latin typeface="Calibri" panose="020F0502020204030204" pitchFamily="34" charset="0"/>
                        </a:rPr>
                        <a:t>6,852,000.00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400" b="0" i="0" u="none" strike="noStrike" dirty="0">
                          <a:solidFill>
                            <a:srgbClr val="000000"/>
                          </a:solidFill>
                          <a:effectLst/>
                          <a:latin typeface="Calibri" panose="020F0502020204030204" pitchFamily="34" charset="0"/>
                        </a:rPr>
                        <a:t>6,818,194.19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400" b="0" i="0" u="none" strike="noStrike" dirty="0">
                          <a:solidFill>
                            <a:srgbClr val="000000"/>
                          </a:solidFill>
                          <a:effectLst/>
                          <a:latin typeface="Calibri" panose="020F0502020204030204" pitchFamily="34" charset="0"/>
                        </a:rPr>
                        <a:t>33,805.81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400" b="0" i="0" u="none" strike="noStrike" dirty="0">
                          <a:solidFill>
                            <a:srgbClr val="000000"/>
                          </a:solidFill>
                          <a:effectLst/>
                          <a:latin typeface="Calibri" panose="020F0502020204030204" pitchFamily="34" charset="0"/>
                        </a:rPr>
                        <a:t>99.51%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5"/>
                  </a:ext>
                </a:extLst>
              </a:tr>
              <a:tr h="384606">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268288" marR="0" lvl="0" indent="-268288" algn="l" defTabSz="914400" rtl="0" eaLnBrk="0" fontAlgn="ctr" latinLnBrk="0" hangingPunct="0">
                        <a:lnSpc>
                          <a:spcPct val="90000"/>
                        </a:lnSpc>
                        <a:spcBef>
                          <a:spcPct val="0"/>
                        </a:spcBef>
                        <a:spcAft>
                          <a:spcPct val="0"/>
                        </a:spcAft>
                        <a:buClr>
                          <a:schemeClr val="bg2"/>
                        </a:buClr>
                        <a:buSzTx/>
                        <a:buFont typeface="Wingdings" pitchFamily="2" charset="2"/>
                        <a:buNone/>
                        <a:tabLst/>
                      </a:pPr>
                      <a:r>
                        <a:rPr kumimoji="0" lang="en-US" sz="1400" b="1" i="0" u="none" strike="noStrike" cap="none" normalizeH="0" baseline="0" dirty="0" smtClean="0">
                          <a:ln>
                            <a:noFill/>
                          </a:ln>
                          <a:solidFill>
                            <a:schemeClr val="tx1"/>
                          </a:solidFill>
                          <a:effectLst/>
                          <a:latin typeface="Arial" charset="0"/>
                          <a:cs typeface="Arial" charset="0"/>
                        </a:rPr>
                        <a:t>TOTAL</a:t>
                      </a:r>
                    </a:p>
                  </a:txBody>
                  <a:tcPr marL="91421" marR="91421" marT="45684" marB="4568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400" b="1" i="0" u="none" strike="noStrike" dirty="0">
                          <a:solidFill>
                            <a:srgbClr val="000000"/>
                          </a:solidFill>
                          <a:effectLst/>
                          <a:latin typeface="Calibri" panose="020F0502020204030204" pitchFamily="34" charset="0"/>
                        </a:rPr>
                        <a:t>437,134,000.00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400" b="1" i="0" u="none" strike="noStrike" dirty="0">
                          <a:solidFill>
                            <a:srgbClr val="000000"/>
                          </a:solidFill>
                          <a:effectLst/>
                          <a:latin typeface="Calibri" panose="020F0502020204030204" pitchFamily="34" charset="0"/>
                        </a:rPr>
                        <a:t>454,219,911.24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400" b="1" i="0" u="none" strike="noStrike" dirty="0">
                          <a:solidFill>
                            <a:srgbClr val="000000"/>
                          </a:solidFill>
                          <a:effectLst/>
                          <a:latin typeface="Calibri" panose="020F0502020204030204" pitchFamily="34" charset="0"/>
                        </a:rPr>
                        <a:t>-17,085,911.24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400" b="1" i="0" u="none" strike="noStrike" dirty="0">
                          <a:solidFill>
                            <a:srgbClr val="000000"/>
                          </a:solidFill>
                          <a:effectLst/>
                          <a:latin typeface="Calibri" panose="020F0502020204030204" pitchFamily="34" charset="0"/>
                        </a:rPr>
                        <a:t>103.91%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6"/>
                  </a:ext>
                </a:extLst>
              </a:tr>
            </a:tbl>
          </a:graphicData>
        </a:graphic>
      </p:graphicFrame>
      <p:sp>
        <p:nvSpPr>
          <p:cNvPr id="3" name="Slide Number Placeholder 2"/>
          <p:cNvSpPr>
            <a:spLocks noGrp="1"/>
          </p:cNvSpPr>
          <p:nvPr>
            <p:ph type="sldNum" sz="quarter" idx="12"/>
          </p:nvPr>
        </p:nvSpPr>
        <p:spPr>
          <a:xfrm>
            <a:off x="7010400" y="6492875"/>
            <a:ext cx="2133600" cy="365125"/>
          </a:xfrm>
        </p:spPr>
        <p:txBody>
          <a:bodyPr/>
          <a:lstStyle/>
          <a:p>
            <a:fld id="{2538E8B7-8BD9-9F48-9FB6-4E0DFEDB8449}" type="slidenum">
              <a:rPr lang="en-US" b="1" smtClean="0">
                <a:solidFill>
                  <a:schemeClr val="tx1"/>
                </a:solidFill>
              </a:rPr>
              <a:pPr/>
              <a:t>49</a:t>
            </a:fld>
            <a:endParaRPr lang="en-US" b="1" dirty="0">
              <a:solidFill>
                <a:schemeClr val="tx1"/>
              </a:solidFill>
            </a:endParaRPr>
          </a:p>
        </p:txBody>
      </p:sp>
    </p:spTree>
    <p:extLst>
      <p:ext uri="{BB962C8B-B14F-4D97-AF65-F5344CB8AC3E}">
        <p14:creationId xmlns:p14="http://schemas.microsoft.com/office/powerpoint/2010/main" xmlns="" val="41189598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228600"/>
            <a:ext cx="8229600" cy="487362"/>
          </a:xfrm>
        </p:spPr>
        <p:txBody>
          <a:bodyPr>
            <a:normAutofit/>
          </a:bodyPr>
          <a:lstStyle/>
          <a:p>
            <a:pPr lvl="0" fontAlgn="base">
              <a:spcAft>
                <a:spcPct val="0"/>
              </a:spcAft>
            </a:pPr>
            <a:r>
              <a:rPr lang="en-US" altLang="en-US" sz="2000" b="1" dirty="0" smtClean="0">
                <a:solidFill>
                  <a:srgbClr val="000000"/>
                </a:solidFill>
                <a:latin typeface="Arial" pitchFamily="34" charset="0"/>
                <a:ea typeface="+mn-ea"/>
                <a:cs typeface="Arial" pitchFamily="34" charset="0"/>
              </a:rPr>
              <a:t>DISTRICT  FOOTPRINT</a:t>
            </a:r>
            <a:endParaRPr lang="en-US" altLang="en-US" sz="2000" b="1" dirty="0">
              <a:solidFill>
                <a:srgbClr val="000000"/>
              </a:solidFill>
              <a:latin typeface="Arial" pitchFamily="34" charset="0"/>
              <a:ea typeface="+mn-ea"/>
              <a:cs typeface="Arial" pitchFamily="34" charset="0"/>
            </a:endParaRPr>
          </a:p>
        </p:txBody>
      </p:sp>
      <p:graphicFrame>
        <p:nvGraphicFramePr>
          <p:cNvPr id="5" name="Group 36"/>
          <p:cNvGraphicFramePr>
            <a:graphicFrameLocks noGrp="1"/>
          </p:cNvGraphicFramePr>
          <p:nvPr>
            <p:extLst>
              <p:ext uri="{D42A27DB-BD31-4B8C-83A1-F6EECF244321}">
                <p14:modId xmlns:p14="http://schemas.microsoft.com/office/powerpoint/2010/main" xmlns="" val="2012223208"/>
              </p:ext>
            </p:extLst>
          </p:nvPr>
        </p:nvGraphicFramePr>
        <p:xfrm>
          <a:off x="228601" y="762001"/>
          <a:ext cx="8468831" cy="4926418"/>
        </p:xfrm>
        <a:graphic>
          <a:graphicData uri="http://schemas.openxmlformats.org/drawingml/2006/table">
            <a:tbl>
              <a:tblPr/>
              <a:tblGrid>
                <a:gridCol w="2092316">
                  <a:extLst>
                    <a:ext uri="{9D8B030D-6E8A-4147-A177-3AD203B41FA5}">
                      <a16:colId xmlns:a16="http://schemas.microsoft.com/office/drawing/2014/main" xmlns="" val="20000"/>
                    </a:ext>
                  </a:extLst>
                </a:gridCol>
                <a:gridCol w="1275303">
                  <a:extLst>
                    <a:ext uri="{9D8B030D-6E8A-4147-A177-3AD203B41FA5}">
                      <a16:colId xmlns:a16="http://schemas.microsoft.com/office/drawing/2014/main" xmlns="" val="20001"/>
                    </a:ext>
                  </a:extLst>
                </a:gridCol>
                <a:gridCol w="1416982">
                  <a:extLst>
                    <a:ext uri="{9D8B030D-6E8A-4147-A177-3AD203B41FA5}">
                      <a16:colId xmlns:a16="http://schemas.microsoft.com/office/drawing/2014/main" xmlns="" val="20002"/>
                    </a:ext>
                  </a:extLst>
                </a:gridCol>
                <a:gridCol w="1133624">
                  <a:extLst>
                    <a:ext uri="{9D8B030D-6E8A-4147-A177-3AD203B41FA5}">
                      <a16:colId xmlns:a16="http://schemas.microsoft.com/office/drawing/2014/main" xmlns="" val="20003"/>
                    </a:ext>
                  </a:extLst>
                </a:gridCol>
                <a:gridCol w="1275303">
                  <a:extLst>
                    <a:ext uri="{9D8B030D-6E8A-4147-A177-3AD203B41FA5}">
                      <a16:colId xmlns:a16="http://schemas.microsoft.com/office/drawing/2014/main" xmlns="" val="20004"/>
                    </a:ext>
                  </a:extLst>
                </a:gridCol>
                <a:gridCol w="1275303">
                  <a:extLst>
                    <a:ext uri="{9D8B030D-6E8A-4147-A177-3AD203B41FA5}">
                      <a16:colId xmlns:a16="http://schemas.microsoft.com/office/drawing/2014/main" xmlns="" val="20005"/>
                    </a:ext>
                  </a:extLst>
                </a:gridCol>
              </a:tblGrid>
              <a:tr h="756020">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0" fontAlgn="base" latinLnBrk="0" hangingPunct="0">
                        <a:lnSpc>
                          <a:spcPct val="95000"/>
                        </a:lnSpc>
                        <a:spcBef>
                          <a:spcPct val="0"/>
                        </a:spcBef>
                        <a:spcAft>
                          <a:spcPct val="0"/>
                        </a:spcAft>
                        <a:buClr>
                          <a:schemeClr val="bg2"/>
                        </a:buClr>
                        <a:buSzTx/>
                        <a:buFont typeface="Wingdings" pitchFamily="2" charset="2"/>
                        <a:buNone/>
                        <a:tabLst/>
                      </a:pPr>
                      <a:r>
                        <a:rPr kumimoji="0" lang="en-GB" sz="1300" b="1" i="0" u="none" strike="noStrike" cap="none" normalizeH="0" baseline="0" dirty="0" smtClean="0">
                          <a:ln>
                            <a:noFill/>
                          </a:ln>
                          <a:solidFill>
                            <a:schemeClr val="tx1"/>
                          </a:solidFill>
                          <a:effectLst/>
                          <a:latin typeface="Arial" pitchFamily="34" charset="0"/>
                          <a:cs typeface="Arial" pitchFamily="34" charset="0"/>
                        </a:rPr>
                        <a:t>Services</a:t>
                      </a:r>
                    </a:p>
                  </a:txBody>
                  <a:tcPr marL="35942" marR="35942" marT="34123" marB="34123" anchor="ctr" horzOverflow="overflow">
                    <a:lnL w="12700" cap="flat" cmpd="sng" algn="ctr">
                      <a:solidFill>
                        <a:srgbClr val="004221"/>
                      </a:solidFill>
                      <a:prstDash val="solid"/>
                      <a:round/>
                      <a:headEnd type="none" w="med" len="med"/>
                      <a:tailEnd type="none" w="med" len="med"/>
                    </a:lnL>
                    <a:lnR w="12700" cap="flat" cmpd="sng" algn="ctr">
                      <a:solidFill>
                        <a:srgbClr val="004221"/>
                      </a:solidFill>
                      <a:prstDash val="solid"/>
                      <a:round/>
                      <a:headEnd type="none" w="med" len="med"/>
                      <a:tailEnd type="none" w="med" len="med"/>
                    </a:lnR>
                    <a:lnT w="12700" cap="flat" cmpd="sng" algn="ctr">
                      <a:solidFill>
                        <a:srgbClr val="004221"/>
                      </a:solidFill>
                      <a:prstDash val="solid"/>
                      <a:round/>
                      <a:headEnd type="none" w="med" len="med"/>
                      <a:tailEnd type="none" w="med" len="med"/>
                    </a:lnT>
                    <a:lnB w="12700" cap="flat" cmpd="sng" algn="ctr">
                      <a:solidFill>
                        <a:srgbClr val="004221"/>
                      </a:solidFill>
                      <a:prstDash val="solid"/>
                      <a:round/>
                      <a:headEnd type="none" w="med" len="med"/>
                      <a:tailEnd type="none" w="med" len="med"/>
                    </a:lnB>
                    <a:lnTlToBr>
                      <a:noFill/>
                    </a:lnTlToBr>
                    <a:lnBlToTr>
                      <a:noFill/>
                    </a:lnBlToTr>
                    <a:solidFill>
                      <a:srgbClr val="92D050"/>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0" fontAlgn="base" latinLnBrk="0" hangingPunct="0">
                        <a:lnSpc>
                          <a:spcPct val="95000"/>
                        </a:lnSpc>
                        <a:spcBef>
                          <a:spcPct val="0"/>
                        </a:spcBef>
                        <a:spcAft>
                          <a:spcPct val="0"/>
                        </a:spcAft>
                        <a:buClr>
                          <a:schemeClr val="bg2"/>
                        </a:buClr>
                        <a:buSzTx/>
                        <a:buFont typeface="Wingdings" pitchFamily="2" charset="2"/>
                        <a:buNone/>
                        <a:tabLst/>
                      </a:pPr>
                      <a:r>
                        <a:rPr kumimoji="0" lang="en-GB" sz="1300" b="1" i="0" u="none" strike="noStrike" cap="none" normalizeH="0" baseline="0" dirty="0" smtClean="0">
                          <a:ln>
                            <a:noFill/>
                          </a:ln>
                          <a:solidFill>
                            <a:schemeClr val="tx1"/>
                          </a:solidFill>
                          <a:effectLst/>
                          <a:latin typeface="Arial" pitchFamily="34" charset="0"/>
                          <a:cs typeface="Arial" pitchFamily="34" charset="0"/>
                        </a:rPr>
                        <a:t>Tshwane Metro</a:t>
                      </a:r>
                    </a:p>
                  </a:txBody>
                  <a:tcPr marL="35942" marR="35942" marT="34123" marB="34123" anchor="ctr" horzOverflow="overflow">
                    <a:lnL w="12700" cap="flat" cmpd="sng" algn="ctr">
                      <a:solidFill>
                        <a:srgbClr val="004221"/>
                      </a:solidFill>
                      <a:prstDash val="solid"/>
                      <a:round/>
                      <a:headEnd type="none" w="med" len="med"/>
                      <a:tailEnd type="none" w="med" len="med"/>
                    </a:lnL>
                    <a:lnR w="12700" cap="flat" cmpd="sng" algn="ctr">
                      <a:solidFill>
                        <a:srgbClr val="004221"/>
                      </a:solidFill>
                      <a:prstDash val="solid"/>
                      <a:round/>
                      <a:headEnd type="none" w="med" len="med"/>
                      <a:tailEnd type="none" w="med" len="med"/>
                    </a:lnR>
                    <a:lnT w="12700" cap="flat" cmpd="sng" algn="ctr">
                      <a:solidFill>
                        <a:srgbClr val="004221"/>
                      </a:solidFill>
                      <a:prstDash val="solid"/>
                      <a:round/>
                      <a:headEnd type="none" w="med" len="med"/>
                      <a:tailEnd type="none" w="med" len="med"/>
                    </a:lnT>
                    <a:lnB w="12700" cap="flat" cmpd="sng" algn="ctr">
                      <a:solidFill>
                        <a:srgbClr val="004221"/>
                      </a:solidFill>
                      <a:prstDash val="solid"/>
                      <a:round/>
                      <a:headEnd type="none" w="med" len="med"/>
                      <a:tailEnd type="none" w="med" len="med"/>
                    </a:lnB>
                    <a:lnTlToBr>
                      <a:noFill/>
                    </a:lnTlToBr>
                    <a:lnBlToTr>
                      <a:noFill/>
                    </a:lnBlToTr>
                    <a:solidFill>
                      <a:srgbClr val="92D050"/>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0" fontAlgn="base" latinLnBrk="0" hangingPunct="0">
                        <a:lnSpc>
                          <a:spcPct val="95000"/>
                        </a:lnSpc>
                        <a:spcBef>
                          <a:spcPct val="0"/>
                        </a:spcBef>
                        <a:spcAft>
                          <a:spcPct val="0"/>
                        </a:spcAft>
                        <a:buClr>
                          <a:schemeClr val="bg2"/>
                        </a:buClr>
                        <a:buSzTx/>
                        <a:buFont typeface="Wingdings" pitchFamily="2" charset="2"/>
                        <a:buNone/>
                        <a:tabLst/>
                      </a:pPr>
                      <a:r>
                        <a:rPr kumimoji="0" lang="en-GB" sz="1300" b="1" i="0" u="none" strike="noStrike" cap="none" normalizeH="0" baseline="0" dirty="0" smtClean="0">
                          <a:ln>
                            <a:noFill/>
                          </a:ln>
                          <a:solidFill>
                            <a:schemeClr val="tx1"/>
                          </a:solidFill>
                          <a:effectLst/>
                          <a:latin typeface="Arial" pitchFamily="34" charset="0"/>
                          <a:cs typeface="Arial" pitchFamily="34" charset="0"/>
                        </a:rPr>
                        <a:t>Johannesburg Metro</a:t>
                      </a:r>
                    </a:p>
                  </a:txBody>
                  <a:tcPr marL="35942" marR="35942" marT="34123" marB="34123" anchor="ctr" horzOverflow="overflow">
                    <a:lnL w="12700" cap="flat" cmpd="sng" algn="ctr">
                      <a:solidFill>
                        <a:srgbClr val="004221"/>
                      </a:solidFill>
                      <a:prstDash val="solid"/>
                      <a:round/>
                      <a:headEnd type="none" w="med" len="med"/>
                      <a:tailEnd type="none" w="med" len="med"/>
                    </a:lnL>
                    <a:lnR w="12700" cap="flat" cmpd="sng" algn="ctr">
                      <a:solidFill>
                        <a:srgbClr val="004221"/>
                      </a:solidFill>
                      <a:prstDash val="solid"/>
                      <a:round/>
                      <a:headEnd type="none" w="med" len="med"/>
                      <a:tailEnd type="none" w="med" len="med"/>
                    </a:lnR>
                    <a:lnT w="12700" cap="flat" cmpd="sng" algn="ctr">
                      <a:solidFill>
                        <a:srgbClr val="004221"/>
                      </a:solidFill>
                      <a:prstDash val="solid"/>
                      <a:round/>
                      <a:headEnd type="none" w="med" len="med"/>
                      <a:tailEnd type="none" w="med" len="med"/>
                    </a:lnT>
                    <a:lnB w="12700" cap="flat" cmpd="sng" algn="ctr">
                      <a:solidFill>
                        <a:srgbClr val="004221"/>
                      </a:solidFill>
                      <a:prstDash val="solid"/>
                      <a:round/>
                      <a:headEnd type="none" w="med" len="med"/>
                      <a:tailEnd type="none" w="med" len="med"/>
                    </a:lnB>
                    <a:lnTlToBr>
                      <a:noFill/>
                    </a:lnTlToBr>
                    <a:lnBlToTr>
                      <a:noFill/>
                    </a:lnBlToTr>
                    <a:solidFill>
                      <a:srgbClr val="92D050"/>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0" fontAlgn="base" latinLnBrk="0" hangingPunct="0">
                        <a:lnSpc>
                          <a:spcPct val="95000"/>
                        </a:lnSpc>
                        <a:spcBef>
                          <a:spcPct val="0"/>
                        </a:spcBef>
                        <a:spcAft>
                          <a:spcPct val="0"/>
                        </a:spcAft>
                        <a:buClr>
                          <a:schemeClr val="bg2"/>
                        </a:buClr>
                        <a:buSzTx/>
                        <a:buFont typeface="Wingdings" pitchFamily="2" charset="2"/>
                        <a:buNone/>
                        <a:tabLst/>
                      </a:pPr>
                      <a:r>
                        <a:rPr kumimoji="0" lang="en-GB" sz="1300" b="1" i="0" u="none" strike="noStrike" cap="none" normalizeH="0" baseline="0" dirty="0" smtClean="0">
                          <a:ln>
                            <a:noFill/>
                          </a:ln>
                          <a:solidFill>
                            <a:schemeClr val="tx1"/>
                          </a:solidFill>
                          <a:effectLst/>
                          <a:latin typeface="Arial" pitchFamily="34" charset="0"/>
                          <a:cs typeface="Arial" pitchFamily="34" charset="0"/>
                        </a:rPr>
                        <a:t>Ekurhuleni Metro</a:t>
                      </a:r>
                    </a:p>
                  </a:txBody>
                  <a:tcPr marL="35942" marR="35942" marT="34123" marB="34123" anchor="ctr" horzOverflow="overflow">
                    <a:lnL w="12700" cap="flat" cmpd="sng" algn="ctr">
                      <a:solidFill>
                        <a:srgbClr val="004221"/>
                      </a:solidFill>
                      <a:prstDash val="solid"/>
                      <a:round/>
                      <a:headEnd type="none" w="med" len="med"/>
                      <a:tailEnd type="none" w="med" len="med"/>
                    </a:lnL>
                    <a:lnR w="12700" cap="flat" cmpd="sng" algn="ctr">
                      <a:solidFill>
                        <a:srgbClr val="004221"/>
                      </a:solidFill>
                      <a:prstDash val="solid"/>
                      <a:round/>
                      <a:headEnd type="none" w="med" len="med"/>
                      <a:tailEnd type="none" w="med" len="med"/>
                    </a:lnR>
                    <a:lnT w="12700" cap="flat" cmpd="sng" algn="ctr">
                      <a:solidFill>
                        <a:srgbClr val="004221"/>
                      </a:solidFill>
                      <a:prstDash val="solid"/>
                      <a:round/>
                      <a:headEnd type="none" w="med" len="med"/>
                      <a:tailEnd type="none" w="med" len="med"/>
                    </a:lnT>
                    <a:lnB w="12700" cap="flat" cmpd="sng" algn="ctr">
                      <a:solidFill>
                        <a:srgbClr val="004221"/>
                      </a:solidFill>
                      <a:prstDash val="solid"/>
                      <a:round/>
                      <a:headEnd type="none" w="med" len="med"/>
                      <a:tailEnd type="none" w="med" len="med"/>
                    </a:lnB>
                    <a:lnTlToBr>
                      <a:noFill/>
                    </a:lnTlToBr>
                    <a:lnBlToTr>
                      <a:noFill/>
                    </a:lnBlToTr>
                    <a:solidFill>
                      <a:srgbClr val="92D050"/>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0" fontAlgn="base" latinLnBrk="0" hangingPunct="0">
                        <a:lnSpc>
                          <a:spcPct val="95000"/>
                        </a:lnSpc>
                        <a:spcBef>
                          <a:spcPct val="0"/>
                        </a:spcBef>
                        <a:spcAft>
                          <a:spcPct val="0"/>
                        </a:spcAft>
                        <a:buClr>
                          <a:schemeClr val="bg2"/>
                        </a:buClr>
                        <a:buSzTx/>
                        <a:buFont typeface="Wingdings" pitchFamily="2" charset="2"/>
                        <a:buNone/>
                        <a:tabLst/>
                      </a:pPr>
                      <a:r>
                        <a:rPr kumimoji="0" lang="en-GB" sz="1300" b="1" i="0" u="none" strike="noStrike" cap="none" normalizeH="0" baseline="0" dirty="0" smtClean="0">
                          <a:ln>
                            <a:noFill/>
                          </a:ln>
                          <a:solidFill>
                            <a:schemeClr val="tx1"/>
                          </a:solidFill>
                          <a:effectLst/>
                          <a:latin typeface="Arial" pitchFamily="34" charset="0"/>
                          <a:cs typeface="Arial" pitchFamily="34" charset="0"/>
                        </a:rPr>
                        <a:t>West Rand District</a:t>
                      </a:r>
                    </a:p>
                  </a:txBody>
                  <a:tcPr marL="35942" marR="35942" marT="34123" marB="34123" anchor="ctr" horzOverflow="overflow">
                    <a:lnL w="12700" cap="flat" cmpd="sng" algn="ctr">
                      <a:solidFill>
                        <a:srgbClr val="004221"/>
                      </a:solidFill>
                      <a:prstDash val="solid"/>
                      <a:round/>
                      <a:headEnd type="none" w="med" len="med"/>
                      <a:tailEnd type="none" w="med" len="med"/>
                    </a:lnL>
                    <a:lnR w="12700" cap="flat" cmpd="sng" algn="ctr">
                      <a:solidFill>
                        <a:srgbClr val="004221"/>
                      </a:solidFill>
                      <a:prstDash val="solid"/>
                      <a:round/>
                      <a:headEnd type="none" w="med" len="med"/>
                      <a:tailEnd type="none" w="med" len="med"/>
                    </a:lnR>
                    <a:lnT w="12700" cap="flat" cmpd="sng" algn="ctr">
                      <a:solidFill>
                        <a:srgbClr val="004221"/>
                      </a:solidFill>
                      <a:prstDash val="solid"/>
                      <a:round/>
                      <a:headEnd type="none" w="med" len="med"/>
                      <a:tailEnd type="none" w="med" len="med"/>
                    </a:lnT>
                    <a:lnB w="12700" cap="flat" cmpd="sng" algn="ctr">
                      <a:solidFill>
                        <a:srgbClr val="004221"/>
                      </a:solidFill>
                      <a:prstDash val="solid"/>
                      <a:round/>
                      <a:headEnd type="none" w="med" len="med"/>
                      <a:tailEnd type="none" w="med" len="med"/>
                    </a:lnB>
                    <a:lnTlToBr>
                      <a:noFill/>
                    </a:lnTlToBr>
                    <a:lnBlToTr>
                      <a:noFill/>
                    </a:lnBlToTr>
                    <a:solidFill>
                      <a:srgbClr val="92D050"/>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0" fontAlgn="base" latinLnBrk="0" hangingPunct="0">
                        <a:lnSpc>
                          <a:spcPct val="95000"/>
                        </a:lnSpc>
                        <a:spcBef>
                          <a:spcPct val="0"/>
                        </a:spcBef>
                        <a:spcAft>
                          <a:spcPct val="0"/>
                        </a:spcAft>
                        <a:buClr>
                          <a:schemeClr val="bg2"/>
                        </a:buClr>
                        <a:buSzTx/>
                        <a:buFont typeface="Wingdings" pitchFamily="2" charset="2"/>
                        <a:buNone/>
                        <a:tabLst/>
                      </a:pPr>
                      <a:r>
                        <a:rPr kumimoji="0" lang="en-GB" sz="1300" b="1" i="0" u="none" strike="noStrike" cap="none" normalizeH="0" baseline="0" dirty="0" smtClean="0">
                          <a:ln>
                            <a:noFill/>
                          </a:ln>
                          <a:solidFill>
                            <a:schemeClr val="tx1"/>
                          </a:solidFill>
                          <a:effectLst/>
                          <a:latin typeface="Arial" pitchFamily="34" charset="0"/>
                          <a:cs typeface="Arial" pitchFamily="34" charset="0"/>
                        </a:rPr>
                        <a:t>Sedibeng District</a:t>
                      </a:r>
                    </a:p>
                  </a:txBody>
                  <a:tcPr marL="35942" marR="35942" marT="34123" marB="34123" anchor="ctr" horzOverflow="overflow">
                    <a:lnL w="12700" cap="flat" cmpd="sng" algn="ctr">
                      <a:solidFill>
                        <a:srgbClr val="004221"/>
                      </a:solidFill>
                      <a:prstDash val="solid"/>
                      <a:round/>
                      <a:headEnd type="none" w="med" len="med"/>
                      <a:tailEnd type="none" w="med" len="med"/>
                    </a:lnL>
                    <a:lnR w="12700" cap="flat" cmpd="sng" algn="ctr">
                      <a:solidFill>
                        <a:srgbClr val="004221"/>
                      </a:solidFill>
                      <a:prstDash val="solid"/>
                      <a:round/>
                      <a:headEnd type="none" w="med" len="med"/>
                      <a:tailEnd type="none" w="med" len="med"/>
                    </a:lnR>
                    <a:lnT w="12700" cap="flat" cmpd="sng" algn="ctr">
                      <a:solidFill>
                        <a:srgbClr val="004221"/>
                      </a:solidFill>
                      <a:prstDash val="solid"/>
                      <a:round/>
                      <a:headEnd type="none" w="med" len="med"/>
                      <a:tailEnd type="none" w="med" len="med"/>
                    </a:lnT>
                    <a:lnB w="12700" cap="flat" cmpd="sng" algn="ctr">
                      <a:solidFill>
                        <a:srgbClr val="00422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xmlns="" val="10000"/>
                  </a:ext>
                </a:extLst>
              </a:tr>
              <a:tr h="546312">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0" fontAlgn="base" latinLnBrk="0" hangingPunct="0">
                        <a:lnSpc>
                          <a:spcPct val="95000"/>
                        </a:lnSpc>
                        <a:spcBef>
                          <a:spcPct val="0"/>
                        </a:spcBef>
                        <a:spcAft>
                          <a:spcPct val="0"/>
                        </a:spcAft>
                        <a:buClr>
                          <a:schemeClr val="bg2"/>
                        </a:buClr>
                        <a:buSzTx/>
                        <a:buFont typeface="Wingdings" pitchFamily="2" charset="2"/>
                        <a:buNone/>
                        <a:tabLst/>
                      </a:pPr>
                      <a:r>
                        <a:rPr kumimoji="0" lang="en-GB" sz="1400" b="0" i="0" u="none" strike="noStrike" cap="none" normalizeH="0" baseline="0" dirty="0" smtClean="0">
                          <a:ln>
                            <a:noFill/>
                          </a:ln>
                          <a:solidFill>
                            <a:schemeClr val="tx1"/>
                          </a:solidFill>
                          <a:effectLst/>
                          <a:latin typeface="Arial" pitchFamily="34" charset="0"/>
                          <a:cs typeface="Arial" pitchFamily="34" charset="0"/>
                        </a:rPr>
                        <a:t>Local office Large</a:t>
                      </a:r>
                    </a:p>
                  </a:txBody>
                  <a:tcPr marL="35942" marR="35942" marT="34123" marB="34123" anchor="b" horzOverflow="overflow">
                    <a:lnL w="12700" cap="flat" cmpd="sng" algn="ctr">
                      <a:solidFill>
                        <a:srgbClr val="004221"/>
                      </a:solidFill>
                      <a:prstDash val="solid"/>
                      <a:round/>
                      <a:headEnd type="none" w="med" len="med"/>
                      <a:tailEnd type="none" w="med" len="med"/>
                    </a:lnL>
                    <a:lnR w="12700" cap="flat" cmpd="sng" algn="ctr">
                      <a:solidFill>
                        <a:srgbClr val="004221"/>
                      </a:solidFill>
                      <a:prstDash val="solid"/>
                      <a:round/>
                      <a:headEnd type="none" w="med" len="med"/>
                      <a:tailEnd type="none" w="med" len="med"/>
                    </a:lnR>
                    <a:lnT w="12700" cap="flat" cmpd="sng" algn="ctr">
                      <a:solidFill>
                        <a:srgbClr val="004221"/>
                      </a:solidFill>
                      <a:prstDash val="solid"/>
                      <a:round/>
                      <a:headEnd type="none" w="med" len="med"/>
                      <a:tailEnd type="none" w="med" len="med"/>
                    </a:lnT>
                    <a:lnB w="12700" cap="flat" cmpd="sng" algn="ctr">
                      <a:solidFill>
                        <a:srgbClr val="004221"/>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0" fontAlgn="base" latinLnBrk="0" hangingPunct="0">
                        <a:lnSpc>
                          <a:spcPct val="95000"/>
                        </a:lnSpc>
                        <a:spcBef>
                          <a:spcPct val="0"/>
                        </a:spcBef>
                        <a:spcAft>
                          <a:spcPct val="0"/>
                        </a:spcAft>
                        <a:buClr>
                          <a:schemeClr val="bg2"/>
                        </a:buClr>
                        <a:buSzTx/>
                        <a:buFont typeface="Wingdings" pitchFamily="2" charset="2"/>
                        <a:buNone/>
                        <a:tabLst/>
                      </a:pPr>
                      <a:r>
                        <a:rPr kumimoji="0" lang="en-GB" sz="1400" b="0" i="0" u="none" strike="noStrike" cap="none" normalizeH="0" baseline="0" dirty="0" smtClean="0">
                          <a:ln>
                            <a:noFill/>
                          </a:ln>
                          <a:solidFill>
                            <a:schemeClr val="tx1"/>
                          </a:solidFill>
                          <a:effectLst/>
                          <a:latin typeface="Arial" pitchFamily="34" charset="0"/>
                          <a:cs typeface="Arial" pitchFamily="34" charset="0"/>
                        </a:rPr>
                        <a:t>2</a:t>
                      </a:r>
                    </a:p>
                  </a:txBody>
                  <a:tcPr marL="35942" marR="35942" marT="34123" marB="34123" anchor="b" horzOverflow="overflow">
                    <a:lnL w="12700" cap="flat" cmpd="sng" algn="ctr">
                      <a:solidFill>
                        <a:srgbClr val="004221"/>
                      </a:solidFill>
                      <a:prstDash val="solid"/>
                      <a:round/>
                      <a:headEnd type="none" w="med" len="med"/>
                      <a:tailEnd type="none" w="med" len="med"/>
                    </a:lnL>
                    <a:lnR w="12700" cap="flat" cmpd="sng" algn="ctr">
                      <a:solidFill>
                        <a:srgbClr val="004221"/>
                      </a:solidFill>
                      <a:prstDash val="solid"/>
                      <a:round/>
                      <a:headEnd type="none" w="med" len="med"/>
                      <a:tailEnd type="none" w="med" len="med"/>
                    </a:lnR>
                    <a:lnT w="12700" cap="flat" cmpd="sng" algn="ctr">
                      <a:solidFill>
                        <a:srgbClr val="004221"/>
                      </a:solidFill>
                      <a:prstDash val="solid"/>
                      <a:round/>
                      <a:headEnd type="none" w="med" len="med"/>
                      <a:tailEnd type="none" w="med" len="med"/>
                    </a:lnT>
                    <a:lnB w="12700" cap="flat" cmpd="sng" algn="ctr">
                      <a:solidFill>
                        <a:srgbClr val="004221"/>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0" fontAlgn="base" latinLnBrk="0" hangingPunct="0">
                        <a:lnSpc>
                          <a:spcPct val="95000"/>
                        </a:lnSpc>
                        <a:spcBef>
                          <a:spcPct val="0"/>
                        </a:spcBef>
                        <a:spcAft>
                          <a:spcPct val="0"/>
                        </a:spcAft>
                        <a:buClr>
                          <a:schemeClr val="bg2"/>
                        </a:buClr>
                        <a:buSzTx/>
                        <a:buFont typeface="Wingdings" pitchFamily="2" charset="2"/>
                        <a:buNone/>
                        <a:tabLst/>
                      </a:pPr>
                      <a:r>
                        <a:rPr kumimoji="0" lang="en-GB" sz="1400" b="0" i="0" u="none" strike="noStrike" cap="none" normalizeH="0" baseline="0" dirty="0" smtClean="0">
                          <a:ln>
                            <a:noFill/>
                          </a:ln>
                          <a:solidFill>
                            <a:schemeClr val="tx1"/>
                          </a:solidFill>
                          <a:effectLst/>
                          <a:latin typeface="Arial" pitchFamily="34" charset="0"/>
                          <a:cs typeface="Arial" pitchFamily="34" charset="0"/>
                        </a:rPr>
                        <a:t>2</a:t>
                      </a:r>
                    </a:p>
                  </a:txBody>
                  <a:tcPr marL="35942" marR="35942" marT="34123" marB="34123" anchor="b" horzOverflow="overflow">
                    <a:lnL w="12700" cap="flat" cmpd="sng" algn="ctr">
                      <a:solidFill>
                        <a:srgbClr val="004221"/>
                      </a:solidFill>
                      <a:prstDash val="solid"/>
                      <a:round/>
                      <a:headEnd type="none" w="med" len="med"/>
                      <a:tailEnd type="none" w="med" len="med"/>
                    </a:lnL>
                    <a:lnR w="12700" cap="flat" cmpd="sng" algn="ctr">
                      <a:solidFill>
                        <a:srgbClr val="004221"/>
                      </a:solidFill>
                      <a:prstDash val="solid"/>
                      <a:round/>
                      <a:headEnd type="none" w="med" len="med"/>
                      <a:tailEnd type="none" w="med" len="med"/>
                    </a:lnR>
                    <a:lnT w="12700" cap="flat" cmpd="sng" algn="ctr">
                      <a:solidFill>
                        <a:srgbClr val="004221"/>
                      </a:solidFill>
                      <a:prstDash val="solid"/>
                      <a:round/>
                      <a:headEnd type="none" w="med" len="med"/>
                      <a:tailEnd type="none" w="med" len="med"/>
                    </a:lnT>
                    <a:lnB w="12700" cap="flat" cmpd="sng" algn="ctr">
                      <a:solidFill>
                        <a:srgbClr val="004221"/>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0" fontAlgn="base" latinLnBrk="0" hangingPunct="0">
                        <a:lnSpc>
                          <a:spcPct val="95000"/>
                        </a:lnSpc>
                        <a:spcBef>
                          <a:spcPct val="0"/>
                        </a:spcBef>
                        <a:spcAft>
                          <a:spcPct val="0"/>
                        </a:spcAft>
                        <a:buClr>
                          <a:schemeClr val="bg2"/>
                        </a:buClr>
                        <a:buSzTx/>
                        <a:buFont typeface="Wingdings" pitchFamily="2" charset="2"/>
                        <a:buNone/>
                        <a:tabLst/>
                      </a:pPr>
                      <a:r>
                        <a:rPr kumimoji="0" lang="en-GB" sz="1400" b="0" i="0" u="none" strike="noStrike" cap="none" normalizeH="0" baseline="0" dirty="0" smtClean="0">
                          <a:ln>
                            <a:noFill/>
                          </a:ln>
                          <a:solidFill>
                            <a:schemeClr val="tx1"/>
                          </a:solidFill>
                          <a:effectLst/>
                          <a:latin typeface="Arial" pitchFamily="34" charset="0"/>
                          <a:cs typeface="Arial" pitchFamily="34" charset="0"/>
                        </a:rPr>
                        <a:t>2</a:t>
                      </a:r>
                    </a:p>
                  </a:txBody>
                  <a:tcPr marL="35942" marR="35942" marT="34123" marB="34123" anchor="b" horzOverflow="overflow">
                    <a:lnL w="12700" cap="flat" cmpd="sng" algn="ctr">
                      <a:solidFill>
                        <a:srgbClr val="004221"/>
                      </a:solidFill>
                      <a:prstDash val="solid"/>
                      <a:round/>
                      <a:headEnd type="none" w="med" len="med"/>
                      <a:tailEnd type="none" w="med" len="med"/>
                    </a:lnL>
                    <a:lnR w="12700" cap="flat" cmpd="sng" algn="ctr">
                      <a:solidFill>
                        <a:srgbClr val="004221"/>
                      </a:solidFill>
                      <a:prstDash val="solid"/>
                      <a:round/>
                      <a:headEnd type="none" w="med" len="med"/>
                      <a:tailEnd type="none" w="med" len="med"/>
                    </a:lnR>
                    <a:lnT w="12700" cap="flat" cmpd="sng" algn="ctr">
                      <a:solidFill>
                        <a:srgbClr val="004221"/>
                      </a:solidFill>
                      <a:prstDash val="solid"/>
                      <a:round/>
                      <a:headEnd type="none" w="med" len="med"/>
                      <a:tailEnd type="none" w="med" len="med"/>
                    </a:lnT>
                    <a:lnB w="12700" cap="flat" cmpd="sng" algn="ctr">
                      <a:solidFill>
                        <a:srgbClr val="004221"/>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0" fontAlgn="base" latinLnBrk="0" hangingPunct="0">
                        <a:lnSpc>
                          <a:spcPct val="95000"/>
                        </a:lnSpc>
                        <a:spcBef>
                          <a:spcPct val="0"/>
                        </a:spcBef>
                        <a:spcAft>
                          <a:spcPct val="0"/>
                        </a:spcAft>
                        <a:buClr>
                          <a:schemeClr val="bg2"/>
                        </a:buClr>
                        <a:buSzTx/>
                        <a:buFont typeface="Wingdings" pitchFamily="2" charset="2"/>
                        <a:buNone/>
                        <a:tabLst/>
                      </a:pPr>
                      <a:r>
                        <a:rPr kumimoji="0" lang="en-GB" sz="1400" b="0" i="0" u="none" strike="noStrike" cap="none" normalizeH="0" baseline="0" dirty="0" smtClean="0">
                          <a:ln>
                            <a:noFill/>
                          </a:ln>
                          <a:solidFill>
                            <a:schemeClr val="tx1"/>
                          </a:solidFill>
                          <a:effectLst/>
                          <a:latin typeface="Arial" pitchFamily="34" charset="0"/>
                          <a:cs typeface="Arial" pitchFamily="34" charset="0"/>
                        </a:rPr>
                        <a:t>1</a:t>
                      </a:r>
                    </a:p>
                  </a:txBody>
                  <a:tcPr marL="35942" marR="35942" marT="34123" marB="34123" anchor="b" horzOverflow="overflow">
                    <a:lnL w="12700" cap="flat" cmpd="sng" algn="ctr">
                      <a:solidFill>
                        <a:srgbClr val="004221"/>
                      </a:solidFill>
                      <a:prstDash val="solid"/>
                      <a:round/>
                      <a:headEnd type="none" w="med" len="med"/>
                      <a:tailEnd type="none" w="med" len="med"/>
                    </a:lnL>
                    <a:lnR w="12700" cap="flat" cmpd="sng" algn="ctr">
                      <a:solidFill>
                        <a:srgbClr val="004221"/>
                      </a:solidFill>
                      <a:prstDash val="solid"/>
                      <a:round/>
                      <a:headEnd type="none" w="med" len="med"/>
                      <a:tailEnd type="none" w="med" len="med"/>
                    </a:lnR>
                    <a:lnT w="12700" cap="flat" cmpd="sng" algn="ctr">
                      <a:solidFill>
                        <a:srgbClr val="004221"/>
                      </a:solidFill>
                      <a:prstDash val="solid"/>
                      <a:round/>
                      <a:headEnd type="none" w="med" len="med"/>
                      <a:tailEnd type="none" w="med" len="med"/>
                    </a:lnT>
                    <a:lnB w="12700" cap="flat" cmpd="sng" algn="ctr">
                      <a:solidFill>
                        <a:srgbClr val="004221"/>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0" fontAlgn="base" latinLnBrk="0" hangingPunct="0">
                        <a:lnSpc>
                          <a:spcPct val="95000"/>
                        </a:lnSpc>
                        <a:spcBef>
                          <a:spcPct val="0"/>
                        </a:spcBef>
                        <a:spcAft>
                          <a:spcPct val="0"/>
                        </a:spcAft>
                        <a:buClr>
                          <a:schemeClr val="bg2"/>
                        </a:buClr>
                        <a:buSzTx/>
                        <a:buFont typeface="Wingdings" pitchFamily="2" charset="2"/>
                        <a:buNone/>
                        <a:tabLst/>
                      </a:pPr>
                      <a:r>
                        <a:rPr kumimoji="0" lang="en-GB" sz="1400" b="0" i="0" u="none" strike="noStrike" cap="none" normalizeH="0" baseline="0" dirty="0" smtClean="0">
                          <a:ln>
                            <a:noFill/>
                          </a:ln>
                          <a:solidFill>
                            <a:schemeClr val="tx1"/>
                          </a:solidFill>
                          <a:effectLst/>
                          <a:latin typeface="Arial" pitchFamily="34" charset="0"/>
                          <a:cs typeface="Arial" pitchFamily="34" charset="0"/>
                        </a:rPr>
                        <a:t>1</a:t>
                      </a:r>
                    </a:p>
                  </a:txBody>
                  <a:tcPr marL="35942" marR="35942" marT="34123" marB="34123" anchor="b" horzOverflow="overflow">
                    <a:lnL w="12700" cap="flat" cmpd="sng" algn="ctr">
                      <a:solidFill>
                        <a:srgbClr val="004221"/>
                      </a:solidFill>
                      <a:prstDash val="solid"/>
                      <a:round/>
                      <a:headEnd type="none" w="med" len="med"/>
                      <a:tailEnd type="none" w="med" len="med"/>
                    </a:lnL>
                    <a:lnR w="12700" cap="flat" cmpd="sng" algn="ctr">
                      <a:solidFill>
                        <a:srgbClr val="004221"/>
                      </a:solidFill>
                      <a:prstDash val="solid"/>
                      <a:round/>
                      <a:headEnd type="none" w="med" len="med"/>
                      <a:tailEnd type="none" w="med" len="med"/>
                    </a:lnR>
                    <a:lnT w="12700" cap="flat" cmpd="sng" algn="ctr">
                      <a:solidFill>
                        <a:srgbClr val="004221"/>
                      </a:solidFill>
                      <a:prstDash val="solid"/>
                      <a:round/>
                      <a:headEnd type="none" w="med" len="med"/>
                      <a:tailEnd type="none" w="med" len="med"/>
                    </a:lnT>
                    <a:lnB w="12700" cap="flat" cmpd="sng" algn="ctr">
                      <a:solidFill>
                        <a:srgbClr val="00422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623333">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0" fontAlgn="base" latinLnBrk="0" hangingPunct="0">
                        <a:lnSpc>
                          <a:spcPct val="95000"/>
                        </a:lnSpc>
                        <a:spcBef>
                          <a:spcPct val="0"/>
                        </a:spcBef>
                        <a:spcAft>
                          <a:spcPct val="0"/>
                        </a:spcAft>
                        <a:buClr>
                          <a:schemeClr val="bg2"/>
                        </a:buClr>
                        <a:buSzTx/>
                        <a:buFont typeface="Wingdings" pitchFamily="2" charset="2"/>
                        <a:buNone/>
                        <a:tabLst/>
                      </a:pPr>
                      <a:r>
                        <a:rPr kumimoji="0" lang="en-GB" sz="1400" b="0" i="0" u="none" strike="noStrike" cap="none" normalizeH="0" baseline="0" dirty="0" smtClean="0">
                          <a:ln>
                            <a:noFill/>
                          </a:ln>
                          <a:solidFill>
                            <a:schemeClr val="tx1"/>
                          </a:solidFill>
                          <a:effectLst/>
                          <a:latin typeface="Arial" pitchFamily="34" charset="0"/>
                          <a:cs typeface="Arial" pitchFamily="34" charset="0"/>
                        </a:rPr>
                        <a:t>Local Office Medium</a:t>
                      </a:r>
                    </a:p>
                  </a:txBody>
                  <a:tcPr marL="35942" marR="35942" marT="34123" marB="34123" anchor="b" horzOverflow="overflow">
                    <a:lnL w="12700" cap="flat" cmpd="sng" algn="ctr">
                      <a:solidFill>
                        <a:srgbClr val="004221"/>
                      </a:solidFill>
                      <a:prstDash val="solid"/>
                      <a:round/>
                      <a:headEnd type="none" w="med" len="med"/>
                      <a:tailEnd type="none" w="med" len="med"/>
                    </a:lnL>
                    <a:lnR w="12700" cap="flat" cmpd="sng" algn="ctr">
                      <a:solidFill>
                        <a:srgbClr val="004221"/>
                      </a:solidFill>
                      <a:prstDash val="solid"/>
                      <a:round/>
                      <a:headEnd type="none" w="med" len="med"/>
                      <a:tailEnd type="none" w="med" len="med"/>
                    </a:lnR>
                    <a:lnT w="12700" cap="flat" cmpd="sng" algn="ctr">
                      <a:solidFill>
                        <a:srgbClr val="004221"/>
                      </a:solidFill>
                      <a:prstDash val="solid"/>
                      <a:round/>
                      <a:headEnd type="none" w="med" len="med"/>
                      <a:tailEnd type="none" w="med" len="med"/>
                    </a:lnT>
                    <a:lnB w="12700" cap="flat" cmpd="sng" algn="ctr">
                      <a:solidFill>
                        <a:srgbClr val="004221"/>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0" fontAlgn="base" latinLnBrk="0" hangingPunct="0">
                        <a:lnSpc>
                          <a:spcPct val="95000"/>
                        </a:lnSpc>
                        <a:spcBef>
                          <a:spcPct val="0"/>
                        </a:spcBef>
                        <a:spcAft>
                          <a:spcPct val="0"/>
                        </a:spcAft>
                        <a:buClr>
                          <a:schemeClr val="bg2"/>
                        </a:buClr>
                        <a:buSzTx/>
                        <a:buFont typeface="Wingdings" pitchFamily="2" charset="2"/>
                        <a:buNone/>
                        <a:tabLst/>
                      </a:pPr>
                      <a:r>
                        <a:rPr kumimoji="0" lang="en-GB" sz="1400" b="0" i="0" u="none" strike="noStrike" cap="none" normalizeH="0" baseline="0" dirty="0" smtClean="0">
                          <a:ln>
                            <a:noFill/>
                          </a:ln>
                          <a:solidFill>
                            <a:schemeClr val="tx1"/>
                          </a:solidFill>
                          <a:effectLst/>
                          <a:latin typeface="Arial" pitchFamily="34" charset="0"/>
                          <a:cs typeface="Arial" pitchFamily="34" charset="0"/>
                        </a:rPr>
                        <a:t>8</a:t>
                      </a:r>
                    </a:p>
                  </a:txBody>
                  <a:tcPr marL="35942" marR="35942" marT="34123" marB="34123" anchor="b" horzOverflow="overflow">
                    <a:lnL w="12700" cap="flat" cmpd="sng" algn="ctr">
                      <a:solidFill>
                        <a:srgbClr val="004221"/>
                      </a:solidFill>
                      <a:prstDash val="solid"/>
                      <a:round/>
                      <a:headEnd type="none" w="med" len="med"/>
                      <a:tailEnd type="none" w="med" len="med"/>
                    </a:lnL>
                    <a:lnR w="12700" cap="flat" cmpd="sng" algn="ctr">
                      <a:solidFill>
                        <a:srgbClr val="004221"/>
                      </a:solidFill>
                      <a:prstDash val="solid"/>
                      <a:round/>
                      <a:headEnd type="none" w="med" len="med"/>
                      <a:tailEnd type="none" w="med" len="med"/>
                    </a:lnR>
                    <a:lnT w="12700" cap="flat" cmpd="sng" algn="ctr">
                      <a:solidFill>
                        <a:srgbClr val="004221"/>
                      </a:solidFill>
                      <a:prstDash val="solid"/>
                      <a:round/>
                      <a:headEnd type="none" w="med" len="med"/>
                      <a:tailEnd type="none" w="med" len="med"/>
                    </a:lnT>
                    <a:lnB w="12700" cap="flat" cmpd="sng" algn="ctr">
                      <a:solidFill>
                        <a:srgbClr val="004221"/>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0" fontAlgn="base" latinLnBrk="0" hangingPunct="0">
                        <a:lnSpc>
                          <a:spcPct val="95000"/>
                        </a:lnSpc>
                        <a:spcBef>
                          <a:spcPct val="0"/>
                        </a:spcBef>
                        <a:spcAft>
                          <a:spcPct val="0"/>
                        </a:spcAft>
                        <a:buClr>
                          <a:schemeClr val="bg2"/>
                        </a:buClr>
                        <a:buSzTx/>
                        <a:buFont typeface="Wingdings" pitchFamily="2" charset="2"/>
                        <a:buNone/>
                        <a:tabLst/>
                      </a:pPr>
                      <a:r>
                        <a:rPr kumimoji="0" lang="en-GB" sz="1400" b="0" i="0" u="none" strike="noStrike" cap="none" normalizeH="0" baseline="0" dirty="0" smtClean="0">
                          <a:ln>
                            <a:noFill/>
                          </a:ln>
                          <a:solidFill>
                            <a:schemeClr val="tx1"/>
                          </a:solidFill>
                          <a:effectLst/>
                          <a:latin typeface="Arial" pitchFamily="34" charset="0"/>
                          <a:cs typeface="Arial" pitchFamily="34" charset="0"/>
                        </a:rPr>
                        <a:t>4</a:t>
                      </a:r>
                    </a:p>
                  </a:txBody>
                  <a:tcPr marL="35942" marR="35942" marT="34123" marB="34123" anchor="b" horzOverflow="overflow">
                    <a:lnL w="12700" cap="flat" cmpd="sng" algn="ctr">
                      <a:solidFill>
                        <a:srgbClr val="004221"/>
                      </a:solidFill>
                      <a:prstDash val="solid"/>
                      <a:round/>
                      <a:headEnd type="none" w="med" len="med"/>
                      <a:tailEnd type="none" w="med" len="med"/>
                    </a:lnL>
                    <a:lnR w="12700" cap="flat" cmpd="sng" algn="ctr">
                      <a:solidFill>
                        <a:srgbClr val="004221"/>
                      </a:solidFill>
                      <a:prstDash val="solid"/>
                      <a:round/>
                      <a:headEnd type="none" w="med" len="med"/>
                      <a:tailEnd type="none" w="med" len="med"/>
                    </a:lnR>
                    <a:lnT w="12700" cap="flat" cmpd="sng" algn="ctr">
                      <a:solidFill>
                        <a:srgbClr val="004221"/>
                      </a:solidFill>
                      <a:prstDash val="solid"/>
                      <a:round/>
                      <a:headEnd type="none" w="med" len="med"/>
                      <a:tailEnd type="none" w="med" len="med"/>
                    </a:lnT>
                    <a:lnB w="12700" cap="flat" cmpd="sng" algn="ctr">
                      <a:solidFill>
                        <a:srgbClr val="004221"/>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0" fontAlgn="base" latinLnBrk="0" hangingPunct="0">
                        <a:lnSpc>
                          <a:spcPct val="95000"/>
                        </a:lnSpc>
                        <a:spcBef>
                          <a:spcPct val="0"/>
                        </a:spcBef>
                        <a:spcAft>
                          <a:spcPct val="0"/>
                        </a:spcAft>
                        <a:buClr>
                          <a:schemeClr val="bg2"/>
                        </a:buClr>
                        <a:buSzTx/>
                        <a:buFont typeface="Wingdings" pitchFamily="2" charset="2"/>
                        <a:buNone/>
                        <a:tabLst/>
                      </a:pPr>
                      <a:r>
                        <a:rPr kumimoji="0" lang="en-GB" sz="1400" b="0" i="0" u="none" strike="noStrike" cap="none" normalizeH="0" baseline="0" dirty="0" smtClean="0">
                          <a:ln>
                            <a:noFill/>
                          </a:ln>
                          <a:solidFill>
                            <a:schemeClr val="tx1"/>
                          </a:solidFill>
                          <a:effectLst/>
                          <a:latin typeface="Arial" pitchFamily="34" charset="0"/>
                          <a:cs typeface="Arial" pitchFamily="34" charset="0"/>
                        </a:rPr>
                        <a:t>7</a:t>
                      </a:r>
                    </a:p>
                  </a:txBody>
                  <a:tcPr marL="35942" marR="35942" marT="34123" marB="34123" anchor="b" horzOverflow="overflow">
                    <a:lnL w="12700" cap="flat" cmpd="sng" algn="ctr">
                      <a:solidFill>
                        <a:srgbClr val="004221"/>
                      </a:solidFill>
                      <a:prstDash val="solid"/>
                      <a:round/>
                      <a:headEnd type="none" w="med" len="med"/>
                      <a:tailEnd type="none" w="med" len="med"/>
                    </a:lnL>
                    <a:lnR w="12700" cap="flat" cmpd="sng" algn="ctr">
                      <a:solidFill>
                        <a:srgbClr val="004221"/>
                      </a:solidFill>
                      <a:prstDash val="solid"/>
                      <a:round/>
                      <a:headEnd type="none" w="med" len="med"/>
                      <a:tailEnd type="none" w="med" len="med"/>
                    </a:lnR>
                    <a:lnT w="12700" cap="flat" cmpd="sng" algn="ctr">
                      <a:solidFill>
                        <a:srgbClr val="004221"/>
                      </a:solidFill>
                      <a:prstDash val="solid"/>
                      <a:round/>
                      <a:headEnd type="none" w="med" len="med"/>
                      <a:tailEnd type="none" w="med" len="med"/>
                    </a:lnT>
                    <a:lnB w="12700" cap="flat" cmpd="sng" algn="ctr">
                      <a:solidFill>
                        <a:srgbClr val="004221"/>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0" fontAlgn="base" latinLnBrk="0" hangingPunct="0">
                        <a:lnSpc>
                          <a:spcPct val="95000"/>
                        </a:lnSpc>
                        <a:spcBef>
                          <a:spcPct val="0"/>
                        </a:spcBef>
                        <a:spcAft>
                          <a:spcPct val="0"/>
                        </a:spcAft>
                        <a:buClr>
                          <a:schemeClr val="bg2"/>
                        </a:buClr>
                        <a:buSzTx/>
                        <a:buFont typeface="Wingdings" pitchFamily="2" charset="2"/>
                        <a:buNone/>
                        <a:tabLst/>
                      </a:pPr>
                      <a:r>
                        <a:rPr kumimoji="0" lang="en-GB" sz="1400" b="0" i="0" u="none" strike="noStrike" cap="none" normalizeH="0" baseline="0" dirty="0" smtClean="0">
                          <a:ln>
                            <a:noFill/>
                          </a:ln>
                          <a:solidFill>
                            <a:schemeClr val="tx1"/>
                          </a:solidFill>
                          <a:effectLst/>
                          <a:latin typeface="Arial" pitchFamily="34" charset="0"/>
                          <a:cs typeface="Arial" pitchFamily="34" charset="0"/>
                        </a:rPr>
                        <a:t>2</a:t>
                      </a:r>
                    </a:p>
                  </a:txBody>
                  <a:tcPr marL="35942" marR="35942" marT="34123" marB="34123" anchor="b" horzOverflow="overflow">
                    <a:lnL w="12700" cap="flat" cmpd="sng" algn="ctr">
                      <a:solidFill>
                        <a:srgbClr val="004221"/>
                      </a:solidFill>
                      <a:prstDash val="solid"/>
                      <a:round/>
                      <a:headEnd type="none" w="med" len="med"/>
                      <a:tailEnd type="none" w="med" len="med"/>
                    </a:lnL>
                    <a:lnR w="12700" cap="flat" cmpd="sng" algn="ctr">
                      <a:solidFill>
                        <a:srgbClr val="004221"/>
                      </a:solidFill>
                      <a:prstDash val="solid"/>
                      <a:round/>
                      <a:headEnd type="none" w="med" len="med"/>
                      <a:tailEnd type="none" w="med" len="med"/>
                    </a:lnR>
                    <a:lnT w="12700" cap="flat" cmpd="sng" algn="ctr">
                      <a:solidFill>
                        <a:srgbClr val="004221"/>
                      </a:solidFill>
                      <a:prstDash val="solid"/>
                      <a:round/>
                      <a:headEnd type="none" w="med" len="med"/>
                      <a:tailEnd type="none" w="med" len="med"/>
                    </a:lnT>
                    <a:lnB w="12700" cap="flat" cmpd="sng" algn="ctr">
                      <a:solidFill>
                        <a:srgbClr val="004221"/>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0" fontAlgn="base" latinLnBrk="0" hangingPunct="0">
                        <a:lnSpc>
                          <a:spcPct val="95000"/>
                        </a:lnSpc>
                        <a:spcBef>
                          <a:spcPct val="0"/>
                        </a:spcBef>
                        <a:spcAft>
                          <a:spcPct val="0"/>
                        </a:spcAft>
                        <a:buClr>
                          <a:schemeClr val="bg2"/>
                        </a:buClr>
                        <a:buSzTx/>
                        <a:buFont typeface="Wingdings" pitchFamily="2" charset="2"/>
                        <a:buNone/>
                        <a:tabLst/>
                      </a:pPr>
                      <a:r>
                        <a:rPr kumimoji="0" lang="en-GB" sz="1400" b="0" i="0" u="none" strike="noStrike" cap="none" normalizeH="0" baseline="0" dirty="0" smtClean="0">
                          <a:ln>
                            <a:noFill/>
                          </a:ln>
                          <a:solidFill>
                            <a:schemeClr val="tx1"/>
                          </a:solidFill>
                          <a:effectLst/>
                          <a:latin typeface="Arial" pitchFamily="34" charset="0"/>
                          <a:cs typeface="Arial" pitchFamily="34" charset="0"/>
                        </a:rPr>
                        <a:t>4</a:t>
                      </a:r>
                    </a:p>
                  </a:txBody>
                  <a:tcPr marL="35942" marR="35942" marT="34123" marB="34123" anchor="b" horzOverflow="overflow">
                    <a:lnL w="12700" cap="flat" cmpd="sng" algn="ctr">
                      <a:solidFill>
                        <a:srgbClr val="004221"/>
                      </a:solidFill>
                      <a:prstDash val="solid"/>
                      <a:round/>
                      <a:headEnd type="none" w="med" len="med"/>
                      <a:tailEnd type="none" w="med" len="med"/>
                    </a:lnL>
                    <a:lnR w="12700" cap="flat" cmpd="sng" algn="ctr">
                      <a:solidFill>
                        <a:srgbClr val="004221"/>
                      </a:solidFill>
                      <a:prstDash val="solid"/>
                      <a:round/>
                      <a:headEnd type="none" w="med" len="med"/>
                      <a:tailEnd type="none" w="med" len="med"/>
                    </a:lnR>
                    <a:lnT w="12700" cap="flat" cmpd="sng" algn="ctr">
                      <a:solidFill>
                        <a:srgbClr val="004221"/>
                      </a:solidFill>
                      <a:prstDash val="solid"/>
                      <a:round/>
                      <a:headEnd type="none" w="med" len="med"/>
                      <a:tailEnd type="none" w="med" len="med"/>
                    </a:lnT>
                    <a:lnB w="12700" cap="flat" cmpd="sng" algn="ctr">
                      <a:solidFill>
                        <a:srgbClr val="00422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546607">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0" fontAlgn="base" latinLnBrk="0" hangingPunct="0">
                        <a:lnSpc>
                          <a:spcPct val="95000"/>
                        </a:lnSpc>
                        <a:spcBef>
                          <a:spcPct val="0"/>
                        </a:spcBef>
                        <a:spcAft>
                          <a:spcPct val="0"/>
                        </a:spcAft>
                        <a:buClr>
                          <a:schemeClr val="bg2"/>
                        </a:buClr>
                        <a:buSzTx/>
                        <a:buFont typeface="Wingdings" pitchFamily="2" charset="2"/>
                        <a:buNone/>
                        <a:tabLst/>
                      </a:pPr>
                      <a:r>
                        <a:rPr kumimoji="0" lang="en-GB" sz="1400" b="0" i="0" u="none" strike="noStrike" cap="none" normalizeH="0" baseline="0" dirty="0" smtClean="0">
                          <a:ln>
                            <a:noFill/>
                          </a:ln>
                          <a:solidFill>
                            <a:schemeClr val="tx1"/>
                          </a:solidFill>
                          <a:effectLst/>
                          <a:latin typeface="Arial" pitchFamily="34" charset="0"/>
                          <a:cs typeface="Arial" pitchFamily="34" charset="0"/>
                        </a:rPr>
                        <a:t>Small Offices</a:t>
                      </a:r>
                    </a:p>
                  </a:txBody>
                  <a:tcPr marL="35942" marR="35942" marT="34123" marB="34123" anchor="b" horzOverflow="overflow">
                    <a:lnL w="12700" cap="flat" cmpd="sng" algn="ctr">
                      <a:solidFill>
                        <a:srgbClr val="004221"/>
                      </a:solidFill>
                      <a:prstDash val="solid"/>
                      <a:round/>
                      <a:headEnd type="none" w="med" len="med"/>
                      <a:tailEnd type="none" w="med" len="med"/>
                    </a:lnL>
                    <a:lnR w="12700" cap="flat" cmpd="sng" algn="ctr">
                      <a:solidFill>
                        <a:srgbClr val="004221"/>
                      </a:solidFill>
                      <a:prstDash val="solid"/>
                      <a:round/>
                      <a:headEnd type="none" w="med" len="med"/>
                      <a:tailEnd type="none" w="med" len="med"/>
                    </a:lnR>
                    <a:lnT w="12700" cap="flat" cmpd="sng" algn="ctr">
                      <a:solidFill>
                        <a:srgbClr val="004221"/>
                      </a:solidFill>
                      <a:prstDash val="solid"/>
                      <a:round/>
                      <a:headEnd type="none" w="med" len="med"/>
                      <a:tailEnd type="none" w="med" len="med"/>
                    </a:lnT>
                    <a:lnB w="12700" cap="flat" cmpd="sng" algn="ctr">
                      <a:solidFill>
                        <a:srgbClr val="004221"/>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0" fontAlgn="base" latinLnBrk="0" hangingPunct="0">
                        <a:lnSpc>
                          <a:spcPct val="95000"/>
                        </a:lnSpc>
                        <a:spcBef>
                          <a:spcPct val="0"/>
                        </a:spcBef>
                        <a:spcAft>
                          <a:spcPct val="0"/>
                        </a:spcAft>
                        <a:buClr>
                          <a:schemeClr val="bg2"/>
                        </a:buClr>
                        <a:buSzTx/>
                        <a:buFont typeface="Wingdings" pitchFamily="2" charset="2"/>
                        <a:buNone/>
                        <a:tabLst/>
                      </a:pPr>
                      <a:r>
                        <a:rPr kumimoji="0" lang="en-GB" sz="1400" b="0" i="0" u="none" strike="noStrike" cap="none" normalizeH="0" baseline="0" dirty="0" smtClean="0">
                          <a:ln>
                            <a:noFill/>
                          </a:ln>
                          <a:solidFill>
                            <a:schemeClr val="tx1"/>
                          </a:solidFill>
                          <a:effectLst/>
                          <a:latin typeface="Arial" pitchFamily="34" charset="0"/>
                          <a:cs typeface="Arial" pitchFamily="34" charset="0"/>
                        </a:rPr>
                        <a:t>2</a:t>
                      </a:r>
                    </a:p>
                  </a:txBody>
                  <a:tcPr marL="35942" marR="35942" marT="34123" marB="34123" anchor="b" horzOverflow="overflow">
                    <a:lnL w="12700" cap="flat" cmpd="sng" algn="ctr">
                      <a:solidFill>
                        <a:srgbClr val="004221"/>
                      </a:solidFill>
                      <a:prstDash val="solid"/>
                      <a:round/>
                      <a:headEnd type="none" w="med" len="med"/>
                      <a:tailEnd type="none" w="med" len="med"/>
                    </a:lnL>
                    <a:lnR w="12700" cap="flat" cmpd="sng" algn="ctr">
                      <a:solidFill>
                        <a:srgbClr val="004221"/>
                      </a:solidFill>
                      <a:prstDash val="solid"/>
                      <a:round/>
                      <a:headEnd type="none" w="med" len="med"/>
                      <a:tailEnd type="none" w="med" len="med"/>
                    </a:lnR>
                    <a:lnT w="12700" cap="flat" cmpd="sng" algn="ctr">
                      <a:solidFill>
                        <a:srgbClr val="004221"/>
                      </a:solidFill>
                      <a:prstDash val="solid"/>
                      <a:round/>
                      <a:headEnd type="none" w="med" len="med"/>
                      <a:tailEnd type="none" w="med" len="med"/>
                    </a:lnT>
                    <a:lnB w="12700" cap="flat" cmpd="sng" algn="ctr">
                      <a:solidFill>
                        <a:srgbClr val="004221"/>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0" fontAlgn="base" latinLnBrk="0" hangingPunct="0">
                        <a:lnSpc>
                          <a:spcPct val="95000"/>
                        </a:lnSpc>
                        <a:spcBef>
                          <a:spcPct val="0"/>
                        </a:spcBef>
                        <a:spcAft>
                          <a:spcPct val="0"/>
                        </a:spcAft>
                        <a:buClr>
                          <a:schemeClr val="bg2"/>
                        </a:buClr>
                        <a:buSzTx/>
                        <a:buFont typeface="Wingdings" pitchFamily="2" charset="2"/>
                        <a:buNone/>
                        <a:tabLst/>
                      </a:pPr>
                      <a:r>
                        <a:rPr kumimoji="0" lang="en-GB" sz="1400" b="0" i="0" u="none" strike="noStrike" cap="none" normalizeH="0" baseline="0" dirty="0" smtClean="0">
                          <a:ln>
                            <a:noFill/>
                          </a:ln>
                          <a:solidFill>
                            <a:schemeClr val="tx1"/>
                          </a:solidFill>
                          <a:effectLst/>
                          <a:latin typeface="Arial" pitchFamily="34" charset="0"/>
                          <a:cs typeface="Arial" pitchFamily="34" charset="0"/>
                        </a:rPr>
                        <a:t>6</a:t>
                      </a:r>
                    </a:p>
                  </a:txBody>
                  <a:tcPr marL="35942" marR="35942" marT="34123" marB="34123" anchor="b" horzOverflow="overflow">
                    <a:lnL w="12700" cap="flat" cmpd="sng" algn="ctr">
                      <a:solidFill>
                        <a:srgbClr val="004221"/>
                      </a:solidFill>
                      <a:prstDash val="solid"/>
                      <a:round/>
                      <a:headEnd type="none" w="med" len="med"/>
                      <a:tailEnd type="none" w="med" len="med"/>
                    </a:lnL>
                    <a:lnR w="12700" cap="flat" cmpd="sng" algn="ctr">
                      <a:solidFill>
                        <a:srgbClr val="004221"/>
                      </a:solidFill>
                      <a:prstDash val="solid"/>
                      <a:round/>
                      <a:headEnd type="none" w="med" len="med"/>
                      <a:tailEnd type="none" w="med" len="med"/>
                    </a:lnR>
                    <a:lnT w="12700" cap="flat" cmpd="sng" algn="ctr">
                      <a:solidFill>
                        <a:srgbClr val="004221"/>
                      </a:solidFill>
                      <a:prstDash val="solid"/>
                      <a:round/>
                      <a:headEnd type="none" w="med" len="med"/>
                      <a:tailEnd type="none" w="med" len="med"/>
                    </a:lnT>
                    <a:lnB w="12700" cap="flat" cmpd="sng" algn="ctr">
                      <a:solidFill>
                        <a:srgbClr val="004221"/>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0" fontAlgn="base" latinLnBrk="0" hangingPunct="0">
                        <a:lnSpc>
                          <a:spcPct val="95000"/>
                        </a:lnSpc>
                        <a:spcBef>
                          <a:spcPct val="0"/>
                        </a:spcBef>
                        <a:spcAft>
                          <a:spcPct val="0"/>
                        </a:spcAft>
                        <a:buClr>
                          <a:schemeClr val="bg2"/>
                        </a:buClr>
                        <a:buSzTx/>
                        <a:buFont typeface="Wingdings" pitchFamily="2" charset="2"/>
                        <a:buNone/>
                        <a:tabLst/>
                      </a:pPr>
                      <a:r>
                        <a:rPr kumimoji="0" lang="en-GB" sz="1400" b="0" i="0" u="none" strike="noStrike" cap="none" normalizeH="0" baseline="0" dirty="0" smtClean="0">
                          <a:ln>
                            <a:noFill/>
                          </a:ln>
                          <a:solidFill>
                            <a:schemeClr val="tx1"/>
                          </a:solidFill>
                          <a:effectLst/>
                          <a:latin typeface="Arial" pitchFamily="34" charset="0"/>
                          <a:cs typeface="Arial" pitchFamily="34" charset="0"/>
                        </a:rPr>
                        <a:t>6</a:t>
                      </a:r>
                    </a:p>
                  </a:txBody>
                  <a:tcPr marL="35942" marR="35942" marT="34123" marB="34123" anchor="b" horzOverflow="overflow">
                    <a:lnL w="12700" cap="flat" cmpd="sng" algn="ctr">
                      <a:solidFill>
                        <a:srgbClr val="004221"/>
                      </a:solidFill>
                      <a:prstDash val="solid"/>
                      <a:round/>
                      <a:headEnd type="none" w="med" len="med"/>
                      <a:tailEnd type="none" w="med" len="med"/>
                    </a:lnL>
                    <a:lnR w="12700" cap="flat" cmpd="sng" algn="ctr">
                      <a:solidFill>
                        <a:srgbClr val="004221"/>
                      </a:solidFill>
                      <a:prstDash val="solid"/>
                      <a:round/>
                      <a:headEnd type="none" w="med" len="med"/>
                      <a:tailEnd type="none" w="med" len="med"/>
                    </a:lnR>
                    <a:lnT w="12700" cap="flat" cmpd="sng" algn="ctr">
                      <a:solidFill>
                        <a:srgbClr val="004221"/>
                      </a:solidFill>
                      <a:prstDash val="solid"/>
                      <a:round/>
                      <a:headEnd type="none" w="med" len="med"/>
                      <a:tailEnd type="none" w="med" len="med"/>
                    </a:lnT>
                    <a:lnB w="12700" cap="flat" cmpd="sng" algn="ctr">
                      <a:solidFill>
                        <a:srgbClr val="004221"/>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0" fontAlgn="base" latinLnBrk="0" hangingPunct="0">
                        <a:lnSpc>
                          <a:spcPct val="95000"/>
                        </a:lnSpc>
                        <a:spcBef>
                          <a:spcPct val="0"/>
                        </a:spcBef>
                        <a:spcAft>
                          <a:spcPct val="0"/>
                        </a:spcAft>
                        <a:buClr>
                          <a:schemeClr val="bg2"/>
                        </a:buClr>
                        <a:buSzTx/>
                        <a:buFont typeface="Wingdings" pitchFamily="2" charset="2"/>
                        <a:buNone/>
                        <a:tabLst/>
                      </a:pPr>
                      <a:r>
                        <a:rPr kumimoji="0" lang="en-GB" sz="1400" b="0" i="0" u="none" strike="noStrike" cap="none" normalizeH="0" baseline="0" dirty="0" smtClean="0">
                          <a:ln>
                            <a:noFill/>
                          </a:ln>
                          <a:solidFill>
                            <a:schemeClr val="tx1"/>
                          </a:solidFill>
                          <a:effectLst/>
                          <a:latin typeface="Arial" pitchFamily="34" charset="0"/>
                          <a:cs typeface="Arial" pitchFamily="34" charset="0"/>
                        </a:rPr>
                        <a:t>0</a:t>
                      </a:r>
                    </a:p>
                  </a:txBody>
                  <a:tcPr marL="35942" marR="35942" marT="34123" marB="34123" anchor="b" horzOverflow="overflow">
                    <a:lnL w="12700" cap="flat" cmpd="sng" algn="ctr">
                      <a:solidFill>
                        <a:srgbClr val="004221"/>
                      </a:solidFill>
                      <a:prstDash val="solid"/>
                      <a:round/>
                      <a:headEnd type="none" w="med" len="med"/>
                      <a:tailEnd type="none" w="med" len="med"/>
                    </a:lnL>
                    <a:lnR w="12700" cap="flat" cmpd="sng" algn="ctr">
                      <a:solidFill>
                        <a:srgbClr val="004221"/>
                      </a:solidFill>
                      <a:prstDash val="solid"/>
                      <a:round/>
                      <a:headEnd type="none" w="med" len="med"/>
                      <a:tailEnd type="none" w="med" len="med"/>
                    </a:lnR>
                    <a:lnT w="12700" cap="flat" cmpd="sng" algn="ctr">
                      <a:solidFill>
                        <a:srgbClr val="004221"/>
                      </a:solidFill>
                      <a:prstDash val="solid"/>
                      <a:round/>
                      <a:headEnd type="none" w="med" len="med"/>
                      <a:tailEnd type="none" w="med" len="med"/>
                    </a:lnT>
                    <a:lnB w="12700" cap="flat" cmpd="sng" algn="ctr">
                      <a:solidFill>
                        <a:srgbClr val="004221"/>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0" fontAlgn="base" latinLnBrk="0" hangingPunct="0">
                        <a:lnSpc>
                          <a:spcPct val="95000"/>
                        </a:lnSpc>
                        <a:spcBef>
                          <a:spcPct val="0"/>
                        </a:spcBef>
                        <a:spcAft>
                          <a:spcPct val="0"/>
                        </a:spcAft>
                        <a:buClr>
                          <a:schemeClr val="bg2"/>
                        </a:buClr>
                        <a:buSzTx/>
                        <a:buFont typeface="Wingdings" pitchFamily="2" charset="2"/>
                        <a:buNone/>
                        <a:tabLst/>
                      </a:pPr>
                      <a:r>
                        <a:rPr kumimoji="0" lang="en-GB" sz="1400" b="0" i="0" u="none" strike="noStrike" cap="none" normalizeH="0" baseline="0" dirty="0" smtClean="0">
                          <a:ln>
                            <a:noFill/>
                          </a:ln>
                          <a:solidFill>
                            <a:schemeClr val="tx1"/>
                          </a:solidFill>
                          <a:effectLst/>
                          <a:latin typeface="Arial" pitchFamily="34" charset="0"/>
                          <a:cs typeface="Arial" pitchFamily="34" charset="0"/>
                        </a:rPr>
                        <a:t>2</a:t>
                      </a:r>
                    </a:p>
                  </a:txBody>
                  <a:tcPr marL="35942" marR="35942" marT="34123" marB="34123" anchor="b" horzOverflow="overflow">
                    <a:lnL w="12700" cap="flat" cmpd="sng" algn="ctr">
                      <a:solidFill>
                        <a:srgbClr val="004221"/>
                      </a:solidFill>
                      <a:prstDash val="solid"/>
                      <a:round/>
                      <a:headEnd type="none" w="med" len="med"/>
                      <a:tailEnd type="none" w="med" len="med"/>
                    </a:lnL>
                    <a:lnR w="12700" cap="flat" cmpd="sng" algn="ctr">
                      <a:solidFill>
                        <a:srgbClr val="004221"/>
                      </a:solidFill>
                      <a:prstDash val="solid"/>
                      <a:round/>
                      <a:headEnd type="none" w="med" len="med"/>
                      <a:tailEnd type="none" w="med" len="med"/>
                    </a:lnR>
                    <a:lnT w="12700" cap="flat" cmpd="sng" algn="ctr">
                      <a:solidFill>
                        <a:srgbClr val="004221"/>
                      </a:solidFill>
                      <a:prstDash val="solid"/>
                      <a:round/>
                      <a:headEnd type="none" w="med" len="med"/>
                      <a:tailEnd type="none" w="med" len="med"/>
                    </a:lnT>
                    <a:lnB w="12700" cap="flat" cmpd="sng" algn="ctr">
                      <a:solidFill>
                        <a:srgbClr val="00422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563702">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0" fontAlgn="base" latinLnBrk="0" hangingPunct="0">
                        <a:lnSpc>
                          <a:spcPct val="95000"/>
                        </a:lnSpc>
                        <a:spcBef>
                          <a:spcPct val="0"/>
                        </a:spcBef>
                        <a:spcAft>
                          <a:spcPct val="0"/>
                        </a:spcAft>
                        <a:buClr>
                          <a:schemeClr val="bg2"/>
                        </a:buClr>
                        <a:buSzTx/>
                        <a:buFont typeface="Wingdings" pitchFamily="2" charset="2"/>
                        <a:buNone/>
                        <a:tabLst/>
                      </a:pPr>
                      <a:r>
                        <a:rPr kumimoji="0" lang="en-GB" sz="1400" b="1" i="0" u="none" strike="noStrike" cap="none" normalizeH="0" baseline="0" dirty="0" smtClean="0">
                          <a:ln>
                            <a:noFill/>
                          </a:ln>
                          <a:solidFill>
                            <a:srgbClr val="002060"/>
                          </a:solidFill>
                          <a:effectLst/>
                          <a:latin typeface="Arial" pitchFamily="34" charset="0"/>
                          <a:cs typeface="Arial" pitchFamily="34" charset="0"/>
                        </a:rPr>
                        <a:t>Civic Service Offices</a:t>
                      </a:r>
                    </a:p>
                  </a:txBody>
                  <a:tcPr marL="35942" marR="35942" marT="34123" marB="34123" anchor="b" horzOverflow="overflow">
                    <a:lnL w="12700" cap="flat" cmpd="sng" algn="ctr">
                      <a:solidFill>
                        <a:srgbClr val="004221"/>
                      </a:solidFill>
                      <a:prstDash val="solid"/>
                      <a:round/>
                      <a:headEnd type="none" w="med" len="med"/>
                      <a:tailEnd type="none" w="med" len="med"/>
                    </a:lnL>
                    <a:lnR w="12700" cap="flat" cmpd="sng" algn="ctr">
                      <a:solidFill>
                        <a:srgbClr val="004221"/>
                      </a:solidFill>
                      <a:prstDash val="solid"/>
                      <a:round/>
                      <a:headEnd type="none" w="med" len="med"/>
                      <a:tailEnd type="none" w="med" len="med"/>
                    </a:lnR>
                    <a:lnT w="12700" cap="flat" cmpd="sng" algn="ctr">
                      <a:solidFill>
                        <a:srgbClr val="004221"/>
                      </a:solidFill>
                      <a:prstDash val="solid"/>
                      <a:round/>
                      <a:headEnd type="none" w="med" len="med"/>
                      <a:tailEnd type="none" w="med" len="med"/>
                    </a:lnT>
                    <a:lnB w="12700" cap="flat" cmpd="sng" algn="ctr">
                      <a:solidFill>
                        <a:srgbClr val="004221"/>
                      </a:solidFill>
                      <a:prstDash val="solid"/>
                      <a:round/>
                      <a:headEnd type="none" w="med" len="med"/>
                      <a:tailEnd type="none" w="med" len="med"/>
                    </a:lnB>
                    <a:lnTlToBr>
                      <a:noFill/>
                    </a:lnTlToBr>
                    <a:lnBlToTr>
                      <a:noFill/>
                    </a:lnBlToTr>
                    <a:solidFill>
                      <a:srgbClr val="92D050"/>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0" fontAlgn="base" latinLnBrk="0" hangingPunct="0">
                        <a:lnSpc>
                          <a:spcPct val="95000"/>
                        </a:lnSpc>
                        <a:spcBef>
                          <a:spcPct val="0"/>
                        </a:spcBef>
                        <a:spcAft>
                          <a:spcPct val="0"/>
                        </a:spcAft>
                        <a:buClr>
                          <a:schemeClr val="bg2"/>
                        </a:buClr>
                        <a:buSzTx/>
                        <a:buFont typeface="Wingdings" pitchFamily="2" charset="2"/>
                        <a:buNone/>
                        <a:tabLst/>
                      </a:pPr>
                      <a:r>
                        <a:rPr kumimoji="0" lang="en-GB" sz="1400" b="1" i="0" u="none" strike="noStrike" cap="none" normalizeH="0" baseline="0" dirty="0" smtClean="0">
                          <a:ln>
                            <a:noFill/>
                          </a:ln>
                          <a:solidFill>
                            <a:srgbClr val="002060"/>
                          </a:solidFill>
                          <a:effectLst/>
                          <a:latin typeface="Arial" pitchFamily="34" charset="0"/>
                          <a:cs typeface="Arial" pitchFamily="34" charset="0"/>
                        </a:rPr>
                        <a:t>12</a:t>
                      </a:r>
                    </a:p>
                  </a:txBody>
                  <a:tcPr marL="35942" marR="35942" marT="34123" marB="34123" anchor="b" horzOverflow="overflow">
                    <a:lnL w="12700" cap="flat" cmpd="sng" algn="ctr">
                      <a:solidFill>
                        <a:srgbClr val="004221"/>
                      </a:solidFill>
                      <a:prstDash val="solid"/>
                      <a:round/>
                      <a:headEnd type="none" w="med" len="med"/>
                      <a:tailEnd type="none" w="med" len="med"/>
                    </a:lnL>
                    <a:lnR w="12700" cap="flat" cmpd="sng" algn="ctr">
                      <a:solidFill>
                        <a:srgbClr val="004221"/>
                      </a:solidFill>
                      <a:prstDash val="solid"/>
                      <a:round/>
                      <a:headEnd type="none" w="med" len="med"/>
                      <a:tailEnd type="none" w="med" len="med"/>
                    </a:lnR>
                    <a:lnT w="12700" cap="flat" cmpd="sng" algn="ctr">
                      <a:solidFill>
                        <a:srgbClr val="004221"/>
                      </a:solidFill>
                      <a:prstDash val="solid"/>
                      <a:round/>
                      <a:headEnd type="none" w="med" len="med"/>
                      <a:tailEnd type="none" w="med" len="med"/>
                    </a:lnT>
                    <a:lnB w="12700" cap="flat" cmpd="sng" algn="ctr">
                      <a:solidFill>
                        <a:srgbClr val="004221"/>
                      </a:solidFill>
                      <a:prstDash val="solid"/>
                      <a:round/>
                      <a:headEnd type="none" w="med" len="med"/>
                      <a:tailEnd type="none" w="med" len="med"/>
                    </a:lnB>
                    <a:lnTlToBr>
                      <a:noFill/>
                    </a:lnTlToBr>
                    <a:lnBlToTr>
                      <a:noFill/>
                    </a:lnBlToTr>
                    <a:solidFill>
                      <a:srgbClr val="92D050"/>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0" fontAlgn="base" latinLnBrk="0" hangingPunct="0">
                        <a:lnSpc>
                          <a:spcPct val="95000"/>
                        </a:lnSpc>
                        <a:spcBef>
                          <a:spcPct val="0"/>
                        </a:spcBef>
                        <a:spcAft>
                          <a:spcPct val="0"/>
                        </a:spcAft>
                        <a:buClr>
                          <a:schemeClr val="bg2"/>
                        </a:buClr>
                        <a:buSzTx/>
                        <a:buFont typeface="Wingdings" pitchFamily="2" charset="2"/>
                        <a:buNone/>
                        <a:tabLst/>
                      </a:pPr>
                      <a:r>
                        <a:rPr kumimoji="0" lang="en-GB" sz="1400" b="1" i="0" u="none" strike="noStrike" cap="none" normalizeH="0" baseline="0" dirty="0" smtClean="0">
                          <a:ln>
                            <a:noFill/>
                          </a:ln>
                          <a:solidFill>
                            <a:srgbClr val="002060"/>
                          </a:solidFill>
                          <a:effectLst/>
                          <a:latin typeface="Arial" pitchFamily="34" charset="0"/>
                          <a:cs typeface="Arial" pitchFamily="34" charset="0"/>
                        </a:rPr>
                        <a:t>12</a:t>
                      </a:r>
                    </a:p>
                  </a:txBody>
                  <a:tcPr marL="35942" marR="35942" marT="34123" marB="34123" anchor="b" horzOverflow="overflow">
                    <a:lnL w="12700" cap="flat" cmpd="sng" algn="ctr">
                      <a:solidFill>
                        <a:srgbClr val="004221"/>
                      </a:solidFill>
                      <a:prstDash val="solid"/>
                      <a:round/>
                      <a:headEnd type="none" w="med" len="med"/>
                      <a:tailEnd type="none" w="med" len="med"/>
                    </a:lnL>
                    <a:lnR w="12700" cap="flat" cmpd="sng" algn="ctr">
                      <a:solidFill>
                        <a:srgbClr val="004221"/>
                      </a:solidFill>
                      <a:prstDash val="solid"/>
                      <a:round/>
                      <a:headEnd type="none" w="med" len="med"/>
                      <a:tailEnd type="none" w="med" len="med"/>
                    </a:lnR>
                    <a:lnT w="12700" cap="flat" cmpd="sng" algn="ctr">
                      <a:solidFill>
                        <a:srgbClr val="004221"/>
                      </a:solidFill>
                      <a:prstDash val="solid"/>
                      <a:round/>
                      <a:headEnd type="none" w="med" len="med"/>
                      <a:tailEnd type="none" w="med" len="med"/>
                    </a:lnT>
                    <a:lnB w="12700" cap="flat" cmpd="sng" algn="ctr">
                      <a:solidFill>
                        <a:srgbClr val="004221"/>
                      </a:solidFill>
                      <a:prstDash val="solid"/>
                      <a:round/>
                      <a:headEnd type="none" w="med" len="med"/>
                      <a:tailEnd type="none" w="med" len="med"/>
                    </a:lnB>
                    <a:lnTlToBr>
                      <a:noFill/>
                    </a:lnTlToBr>
                    <a:lnBlToTr>
                      <a:noFill/>
                    </a:lnBlToTr>
                    <a:solidFill>
                      <a:srgbClr val="92D050"/>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0" fontAlgn="base" latinLnBrk="0" hangingPunct="0">
                        <a:lnSpc>
                          <a:spcPct val="95000"/>
                        </a:lnSpc>
                        <a:spcBef>
                          <a:spcPct val="0"/>
                        </a:spcBef>
                        <a:spcAft>
                          <a:spcPct val="0"/>
                        </a:spcAft>
                        <a:buClr>
                          <a:schemeClr val="bg2"/>
                        </a:buClr>
                        <a:buSzTx/>
                        <a:buFont typeface="Wingdings" pitchFamily="2" charset="2"/>
                        <a:buNone/>
                        <a:tabLst/>
                      </a:pPr>
                      <a:r>
                        <a:rPr kumimoji="0" lang="en-GB" sz="1400" b="1" i="0" u="none" strike="noStrike" cap="none" normalizeH="0" baseline="0" dirty="0" smtClean="0">
                          <a:ln>
                            <a:noFill/>
                          </a:ln>
                          <a:solidFill>
                            <a:srgbClr val="002060"/>
                          </a:solidFill>
                          <a:effectLst/>
                          <a:latin typeface="Arial" pitchFamily="34" charset="0"/>
                          <a:cs typeface="Arial" pitchFamily="34" charset="0"/>
                        </a:rPr>
                        <a:t>15</a:t>
                      </a:r>
                    </a:p>
                  </a:txBody>
                  <a:tcPr marL="35942" marR="35942" marT="34123" marB="34123" anchor="b" horzOverflow="overflow">
                    <a:lnL w="12700" cap="flat" cmpd="sng" algn="ctr">
                      <a:solidFill>
                        <a:srgbClr val="004221"/>
                      </a:solidFill>
                      <a:prstDash val="solid"/>
                      <a:round/>
                      <a:headEnd type="none" w="med" len="med"/>
                      <a:tailEnd type="none" w="med" len="med"/>
                    </a:lnL>
                    <a:lnR w="12700" cap="flat" cmpd="sng" algn="ctr">
                      <a:solidFill>
                        <a:srgbClr val="004221"/>
                      </a:solidFill>
                      <a:prstDash val="solid"/>
                      <a:round/>
                      <a:headEnd type="none" w="med" len="med"/>
                      <a:tailEnd type="none" w="med" len="med"/>
                    </a:lnR>
                    <a:lnT w="12700" cap="flat" cmpd="sng" algn="ctr">
                      <a:solidFill>
                        <a:srgbClr val="004221"/>
                      </a:solidFill>
                      <a:prstDash val="solid"/>
                      <a:round/>
                      <a:headEnd type="none" w="med" len="med"/>
                      <a:tailEnd type="none" w="med" len="med"/>
                    </a:lnT>
                    <a:lnB w="12700" cap="flat" cmpd="sng" algn="ctr">
                      <a:solidFill>
                        <a:srgbClr val="004221"/>
                      </a:solidFill>
                      <a:prstDash val="solid"/>
                      <a:round/>
                      <a:headEnd type="none" w="med" len="med"/>
                      <a:tailEnd type="none" w="med" len="med"/>
                    </a:lnB>
                    <a:lnTlToBr>
                      <a:noFill/>
                    </a:lnTlToBr>
                    <a:lnBlToTr>
                      <a:noFill/>
                    </a:lnBlToTr>
                    <a:solidFill>
                      <a:srgbClr val="92D050"/>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0" fontAlgn="base" latinLnBrk="0" hangingPunct="0">
                        <a:lnSpc>
                          <a:spcPct val="95000"/>
                        </a:lnSpc>
                        <a:spcBef>
                          <a:spcPct val="0"/>
                        </a:spcBef>
                        <a:spcAft>
                          <a:spcPct val="0"/>
                        </a:spcAft>
                        <a:buClr>
                          <a:schemeClr val="bg2"/>
                        </a:buClr>
                        <a:buSzTx/>
                        <a:buFont typeface="Wingdings" pitchFamily="2" charset="2"/>
                        <a:buNone/>
                        <a:tabLst/>
                      </a:pPr>
                      <a:r>
                        <a:rPr kumimoji="0" lang="en-GB" sz="1400" b="1" i="0" u="none" strike="noStrike" cap="none" normalizeH="0" baseline="0" dirty="0" smtClean="0">
                          <a:ln>
                            <a:noFill/>
                          </a:ln>
                          <a:solidFill>
                            <a:srgbClr val="002060"/>
                          </a:solidFill>
                          <a:effectLst/>
                          <a:latin typeface="Arial" pitchFamily="34" charset="0"/>
                          <a:cs typeface="Arial" pitchFamily="34" charset="0"/>
                        </a:rPr>
                        <a:t>3</a:t>
                      </a:r>
                    </a:p>
                  </a:txBody>
                  <a:tcPr marL="35942" marR="35942" marT="34123" marB="34123" anchor="b" horzOverflow="overflow">
                    <a:lnL w="12700" cap="flat" cmpd="sng" algn="ctr">
                      <a:solidFill>
                        <a:srgbClr val="004221"/>
                      </a:solidFill>
                      <a:prstDash val="solid"/>
                      <a:round/>
                      <a:headEnd type="none" w="med" len="med"/>
                      <a:tailEnd type="none" w="med" len="med"/>
                    </a:lnL>
                    <a:lnR w="12700" cap="flat" cmpd="sng" algn="ctr">
                      <a:solidFill>
                        <a:srgbClr val="004221"/>
                      </a:solidFill>
                      <a:prstDash val="solid"/>
                      <a:round/>
                      <a:headEnd type="none" w="med" len="med"/>
                      <a:tailEnd type="none" w="med" len="med"/>
                    </a:lnR>
                    <a:lnT w="12700" cap="flat" cmpd="sng" algn="ctr">
                      <a:solidFill>
                        <a:srgbClr val="004221"/>
                      </a:solidFill>
                      <a:prstDash val="solid"/>
                      <a:round/>
                      <a:headEnd type="none" w="med" len="med"/>
                      <a:tailEnd type="none" w="med" len="med"/>
                    </a:lnT>
                    <a:lnB w="12700" cap="flat" cmpd="sng" algn="ctr">
                      <a:solidFill>
                        <a:srgbClr val="004221"/>
                      </a:solidFill>
                      <a:prstDash val="solid"/>
                      <a:round/>
                      <a:headEnd type="none" w="med" len="med"/>
                      <a:tailEnd type="none" w="med" len="med"/>
                    </a:lnB>
                    <a:lnTlToBr>
                      <a:noFill/>
                    </a:lnTlToBr>
                    <a:lnBlToTr>
                      <a:noFill/>
                    </a:lnBlToTr>
                    <a:solidFill>
                      <a:srgbClr val="92D050"/>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0" fontAlgn="base" latinLnBrk="0" hangingPunct="0">
                        <a:lnSpc>
                          <a:spcPct val="95000"/>
                        </a:lnSpc>
                        <a:spcBef>
                          <a:spcPct val="0"/>
                        </a:spcBef>
                        <a:spcAft>
                          <a:spcPct val="0"/>
                        </a:spcAft>
                        <a:buClr>
                          <a:schemeClr val="bg2"/>
                        </a:buClr>
                        <a:buSzTx/>
                        <a:buFont typeface="Wingdings" pitchFamily="2" charset="2"/>
                        <a:buNone/>
                        <a:tabLst/>
                      </a:pPr>
                      <a:r>
                        <a:rPr kumimoji="0" lang="en-GB" sz="1400" b="1" i="0" u="none" strike="noStrike" cap="none" normalizeH="0" baseline="0" dirty="0" smtClean="0">
                          <a:ln>
                            <a:noFill/>
                          </a:ln>
                          <a:solidFill>
                            <a:srgbClr val="002060"/>
                          </a:solidFill>
                          <a:effectLst/>
                          <a:latin typeface="Arial" pitchFamily="34" charset="0"/>
                          <a:cs typeface="Arial" pitchFamily="34" charset="0"/>
                        </a:rPr>
                        <a:t>7</a:t>
                      </a:r>
                    </a:p>
                  </a:txBody>
                  <a:tcPr marL="35942" marR="35942" marT="34123" marB="34123" anchor="b" horzOverflow="overflow">
                    <a:lnL w="12700" cap="flat" cmpd="sng" algn="ctr">
                      <a:solidFill>
                        <a:srgbClr val="004221"/>
                      </a:solidFill>
                      <a:prstDash val="solid"/>
                      <a:round/>
                      <a:headEnd type="none" w="med" len="med"/>
                      <a:tailEnd type="none" w="med" len="med"/>
                    </a:lnL>
                    <a:lnR w="12700" cap="flat" cmpd="sng" algn="ctr">
                      <a:solidFill>
                        <a:srgbClr val="004221"/>
                      </a:solidFill>
                      <a:prstDash val="solid"/>
                      <a:round/>
                      <a:headEnd type="none" w="med" len="med"/>
                      <a:tailEnd type="none" w="med" len="med"/>
                    </a:lnR>
                    <a:lnT w="12700" cap="flat" cmpd="sng" algn="ctr">
                      <a:solidFill>
                        <a:srgbClr val="004221"/>
                      </a:solidFill>
                      <a:prstDash val="solid"/>
                      <a:round/>
                      <a:headEnd type="none" w="med" len="med"/>
                      <a:tailEnd type="none" w="med" len="med"/>
                    </a:lnT>
                    <a:lnB w="12700" cap="flat" cmpd="sng" algn="ctr">
                      <a:solidFill>
                        <a:srgbClr val="00422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xmlns="" val="10004"/>
                  </a:ext>
                </a:extLst>
              </a:tr>
              <a:tr h="630148">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0" fontAlgn="base" latinLnBrk="0" hangingPunct="0">
                        <a:lnSpc>
                          <a:spcPct val="95000"/>
                        </a:lnSpc>
                        <a:spcBef>
                          <a:spcPct val="0"/>
                        </a:spcBef>
                        <a:spcAft>
                          <a:spcPct val="0"/>
                        </a:spcAft>
                        <a:buClr>
                          <a:schemeClr val="bg2"/>
                        </a:buClr>
                        <a:buSzTx/>
                        <a:buFont typeface="Wingdings" pitchFamily="2" charset="2"/>
                        <a:buNone/>
                        <a:tabLst/>
                      </a:pPr>
                      <a:r>
                        <a:rPr kumimoji="0" lang="en-GB" sz="1400" b="0" i="0" u="none" strike="noStrike" cap="none" normalizeH="0" baseline="0" dirty="0" smtClean="0">
                          <a:ln>
                            <a:noFill/>
                          </a:ln>
                          <a:solidFill>
                            <a:schemeClr val="tx1"/>
                          </a:solidFill>
                          <a:effectLst/>
                          <a:latin typeface="Arial" pitchFamily="34" charset="0"/>
                          <a:cs typeface="Arial" pitchFamily="34" charset="0"/>
                        </a:rPr>
                        <a:t>Health Facilities</a:t>
                      </a:r>
                    </a:p>
                  </a:txBody>
                  <a:tcPr marL="35942" marR="35942" marT="34123" marB="34123" anchor="b" horzOverflow="overflow">
                    <a:lnL w="12700" cap="flat" cmpd="sng" algn="ctr">
                      <a:solidFill>
                        <a:srgbClr val="004221"/>
                      </a:solidFill>
                      <a:prstDash val="solid"/>
                      <a:round/>
                      <a:headEnd type="none" w="med" len="med"/>
                      <a:tailEnd type="none" w="med" len="med"/>
                    </a:lnL>
                    <a:lnR w="12700" cap="flat" cmpd="sng" algn="ctr">
                      <a:solidFill>
                        <a:srgbClr val="004221"/>
                      </a:solidFill>
                      <a:prstDash val="solid"/>
                      <a:round/>
                      <a:headEnd type="none" w="med" len="med"/>
                      <a:tailEnd type="none" w="med" len="med"/>
                    </a:lnR>
                    <a:lnT w="12700" cap="flat" cmpd="sng" algn="ctr">
                      <a:solidFill>
                        <a:srgbClr val="004221"/>
                      </a:solidFill>
                      <a:prstDash val="solid"/>
                      <a:round/>
                      <a:headEnd type="none" w="med" len="med"/>
                      <a:tailEnd type="none" w="med" len="med"/>
                    </a:lnT>
                    <a:lnB w="12700" cap="flat" cmpd="sng" algn="ctr">
                      <a:solidFill>
                        <a:srgbClr val="004221"/>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0" fontAlgn="base" latinLnBrk="0" hangingPunct="0">
                        <a:lnSpc>
                          <a:spcPct val="95000"/>
                        </a:lnSpc>
                        <a:spcBef>
                          <a:spcPct val="0"/>
                        </a:spcBef>
                        <a:spcAft>
                          <a:spcPct val="0"/>
                        </a:spcAft>
                        <a:buClr>
                          <a:schemeClr val="bg2"/>
                        </a:buClr>
                        <a:buSzTx/>
                        <a:buFont typeface="Wingdings" pitchFamily="2" charset="2"/>
                        <a:buNone/>
                        <a:tabLst/>
                      </a:pPr>
                      <a:r>
                        <a:rPr kumimoji="0" lang="en-GB" sz="1400" b="0" i="0" u="none" strike="noStrike" cap="none" normalizeH="0" baseline="0" dirty="0" smtClean="0">
                          <a:ln>
                            <a:noFill/>
                          </a:ln>
                          <a:solidFill>
                            <a:schemeClr val="tx1"/>
                          </a:solidFill>
                          <a:effectLst/>
                          <a:latin typeface="Arial" pitchFamily="34" charset="0"/>
                          <a:cs typeface="Arial" pitchFamily="34" charset="0"/>
                        </a:rPr>
                        <a:t>23</a:t>
                      </a:r>
                    </a:p>
                  </a:txBody>
                  <a:tcPr marL="35942" marR="35942" marT="34123" marB="34123" anchor="b" horzOverflow="overflow">
                    <a:lnL w="12700" cap="flat" cmpd="sng" algn="ctr">
                      <a:solidFill>
                        <a:srgbClr val="004221"/>
                      </a:solidFill>
                      <a:prstDash val="solid"/>
                      <a:round/>
                      <a:headEnd type="none" w="med" len="med"/>
                      <a:tailEnd type="none" w="med" len="med"/>
                    </a:lnL>
                    <a:lnR w="12700" cap="flat" cmpd="sng" algn="ctr">
                      <a:solidFill>
                        <a:srgbClr val="004221"/>
                      </a:solidFill>
                      <a:prstDash val="solid"/>
                      <a:round/>
                      <a:headEnd type="none" w="med" len="med"/>
                      <a:tailEnd type="none" w="med" len="med"/>
                    </a:lnR>
                    <a:lnT w="12700" cap="flat" cmpd="sng" algn="ctr">
                      <a:solidFill>
                        <a:srgbClr val="004221"/>
                      </a:solidFill>
                      <a:prstDash val="solid"/>
                      <a:round/>
                      <a:headEnd type="none" w="med" len="med"/>
                      <a:tailEnd type="none" w="med" len="med"/>
                    </a:lnT>
                    <a:lnB w="12700" cap="flat" cmpd="sng" algn="ctr">
                      <a:solidFill>
                        <a:srgbClr val="004221"/>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0" fontAlgn="base" latinLnBrk="0" hangingPunct="0">
                        <a:lnSpc>
                          <a:spcPct val="95000"/>
                        </a:lnSpc>
                        <a:spcBef>
                          <a:spcPct val="0"/>
                        </a:spcBef>
                        <a:spcAft>
                          <a:spcPct val="0"/>
                        </a:spcAft>
                        <a:buClr>
                          <a:schemeClr val="bg2"/>
                        </a:buClr>
                        <a:buSzTx/>
                        <a:buFont typeface="Wingdings" pitchFamily="2" charset="2"/>
                        <a:buNone/>
                        <a:tabLst/>
                      </a:pPr>
                      <a:r>
                        <a:rPr kumimoji="0" lang="en-GB" sz="1400" b="0" i="0" u="none" strike="noStrike" cap="none" normalizeH="0" baseline="0" dirty="0" smtClean="0">
                          <a:ln>
                            <a:noFill/>
                          </a:ln>
                          <a:solidFill>
                            <a:schemeClr val="tx1"/>
                          </a:solidFill>
                          <a:effectLst/>
                          <a:latin typeface="Arial" pitchFamily="34" charset="0"/>
                          <a:cs typeface="Arial" pitchFamily="34" charset="0"/>
                        </a:rPr>
                        <a:t>29</a:t>
                      </a:r>
                    </a:p>
                  </a:txBody>
                  <a:tcPr marL="35942" marR="35942" marT="34123" marB="34123" anchor="b" horzOverflow="overflow">
                    <a:lnL w="12700" cap="flat" cmpd="sng" algn="ctr">
                      <a:solidFill>
                        <a:srgbClr val="004221"/>
                      </a:solidFill>
                      <a:prstDash val="solid"/>
                      <a:round/>
                      <a:headEnd type="none" w="med" len="med"/>
                      <a:tailEnd type="none" w="med" len="med"/>
                    </a:lnL>
                    <a:lnR w="12700" cap="flat" cmpd="sng" algn="ctr">
                      <a:solidFill>
                        <a:srgbClr val="004221"/>
                      </a:solidFill>
                      <a:prstDash val="solid"/>
                      <a:round/>
                      <a:headEnd type="none" w="med" len="med"/>
                      <a:tailEnd type="none" w="med" len="med"/>
                    </a:lnR>
                    <a:lnT w="12700" cap="flat" cmpd="sng" algn="ctr">
                      <a:solidFill>
                        <a:srgbClr val="004221"/>
                      </a:solidFill>
                      <a:prstDash val="solid"/>
                      <a:round/>
                      <a:headEnd type="none" w="med" len="med"/>
                      <a:tailEnd type="none" w="med" len="med"/>
                    </a:lnT>
                    <a:lnB w="12700" cap="flat" cmpd="sng" algn="ctr">
                      <a:solidFill>
                        <a:srgbClr val="004221"/>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0" fontAlgn="base" latinLnBrk="0" hangingPunct="0">
                        <a:lnSpc>
                          <a:spcPct val="95000"/>
                        </a:lnSpc>
                        <a:spcBef>
                          <a:spcPct val="0"/>
                        </a:spcBef>
                        <a:spcAft>
                          <a:spcPct val="0"/>
                        </a:spcAft>
                        <a:buClr>
                          <a:schemeClr val="bg2"/>
                        </a:buClr>
                        <a:buSzTx/>
                        <a:buFont typeface="Wingdings" pitchFamily="2" charset="2"/>
                        <a:buNone/>
                        <a:tabLst/>
                      </a:pPr>
                      <a:r>
                        <a:rPr kumimoji="0" lang="en-GB" sz="1400" b="0" i="0" u="none" strike="noStrike" cap="none" normalizeH="0" baseline="0" dirty="0" smtClean="0">
                          <a:ln>
                            <a:noFill/>
                          </a:ln>
                          <a:solidFill>
                            <a:schemeClr val="tx1"/>
                          </a:solidFill>
                          <a:effectLst/>
                          <a:latin typeface="Arial" pitchFamily="34" charset="0"/>
                          <a:cs typeface="Arial" pitchFamily="34" charset="0"/>
                        </a:rPr>
                        <a:t>26</a:t>
                      </a:r>
                    </a:p>
                  </a:txBody>
                  <a:tcPr marL="35942" marR="35942" marT="34123" marB="34123" anchor="b" horzOverflow="overflow">
                    <a:lnL w="12700" cap="flat" cmpd="sng" algn="ctr">
                      <a:solidFill>
                        <a:srgbClr val="004221"/>
                      </a:solidFill>
                      <a:prstDash val="solid"/>
                      <a:round/>
                      <a:headEnd type="none" w="med" len="med"/>
                      <a:tailEnd type="none" w="med" len="med"/>
                    </a:lnL>
                    <a:lnR w="12700" cap="flat" cmpd="sng" algn="ctr">
                      <a:solidFill>
                        <a:srgbClr val="004221"/>
                      </a:solidFill>
                      <a:prstDash val="solid"/>
                      <a:round/>
                      <a:headEnd type="none" w="med" len="med"/>
                      <a:tailEnd type="none" w="med" len="med"/>
                    </a:lnR>
                    <a:lnT w="12700" cap="flat" cmpd="sng" algn="ctr">
                      <a:solidFill>
                        <a:srgbClr val="004221"/>
                      </a:solidFill>
                      <a:prstDash val="solid"/>
                      <a:round/>
                      <a:headEnd type="none" w="med" len="med"/>
                      <a:tailEnd type="none" w="med" len="med"/>
                    </a:lnT>
                    <a:lnB w="12700" cap="flat" cmpd="sng" algn="ctr">
                      <a:solidFill>
                        <a:srgbClr val="004221"/>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0" fontAlgn="base" latinLnBrk="0" hangingPunct="0">
                        <a:lnSpc>
                          <a:spcPct val="95000"/>
                        </a:lnSpc>
                        <a:spcBef>
                          <a:spcPct val="0"/>
                        </a:spcBef>
                        <a:spcAft>
                          <a:spcPct val="0"/>
                        </a:spcAft>
                        <a:buClr>
                          <a:schemeClr val="bg2"/>
                        </a:buClr>
                        <a:buSzTx/>
                        <a:buFont typeface="Wingdings" pitchFamily="2" charset="2"/>
                        <a:buNone/>
                        <a:tabLst/>
                      </a:pPr>
                      <a:r>
                        <a:rPr kumimoji="0" lang="en-GB" sz="1400" b="0" i="0" u="none" strike="noStrike" cap="none" normalizeH="0" baseline="0" dirty="0" smtClean="0">
                          <a:ln>
                            <a:noFill/>
                          </a:ln>
                          <a:solidFill>
                            <a:schemeClr val="tx1"/>
                          </a:solidFill>
                          <a:effectLst/>
                          <a:latin typeface="Arial" pitchFamily="34" charset="0"/>
                          <a:cs typeface="Arial" pitchFamily="34" charset="0"/>
                        </a:rPr>
                        <a:t>7</a:t>
                      </a:r>
                    </a:p>
                  </a:txBody>
                  <a:tcPr marL="35942" marR="35942" marT="34123" marB="34123" anchor="b" horzOverflow="overflow">
                    <a:lnL w="12700" cap="flat" cmpd="sng" algn="ctr">
                      <a:solidFill>
                        <a:srgbClr val="004221"/>
                      </a:solidFill>
                      <a:prstDash val="solid"/>
                      <a:round/>
                      <a:headEnd type="none" w="med" len="med"/>
                      <a:tailEnd type="none" w="med" len="med"/>
                    </a:lnL>
                    <a:lnR w="12700" cap="flat" cmpd="sng" algn="ctr">
                      <a:solidFill>
                        <a:srgbClr val="004221"/>
                      </a:solidFill>
                      <a:prstDash val="solid"/>
                      <a:round/>
                      <a:headEnd type="none" w="med" len="med"/>
                      <a:tailEnd type="none" w="med" len="med"/>
                    </a:lnR>
                    <a:lnT w="12700" cap="flat" cmpd="sng" algn="ctr">
                      <a:solidFill>
                        <a:srgbClr val="004221"/>
                      </a:solidFill>
                      <a:prstDash val="solid"/>
                      <a:round/>
                      <a:headEnd type="none" w="med" len="med"/>
                      <a:tailEnd type="none" w="med" len="med"/>
                    </a:lnT>
                    <a:lnB w="12700" cap="flat" cmpd="sng" algn="ctr">
                      <a:solidFill>
                        <a:srgbClr val="004221"/>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0" fontAlgn="base" latinLnBrk="0" hangingPunct="0">
                        <a:lnSpc>
                          <a:spcPct val="95000"/>
                        </a:lnSpc>
                        <a:spcBef>
                          <a:spcPct val="0"/>
                        </a:spcBef>
                        <a:spcAft>
                          <a:spcPct val="0"/>
                        </a:spcAft>
                        <a:buClr>
                          <a:schemeClr val="bg2"/>
                        </a:buClr>
                        <a:buSzTx/>
                        <a:buFont typeface="Wingdings" pitchFamily="2" charset="2"/>
                        <a:buNone/>
                        <a:tabLst/>
                      </a:pPr>
                      <a:r>
                        <a:rPr kumimoji="0" lang="en-GB" sz="1400" b="0" i="0" u="none" strike="noStrike" cap="none" normalizeH="0" baseline="0" dirty="0" smtClean="0">
                          <a:ln>
                            <a:noFill/>
                          </a:ln>
                          <a:solidFill>
                            <a:schemeClr val="tx1"/>
                          </a:solidFill>
                          <a:effectLst/>
                          <a:latin typeface="Arial" pitchFamily="34" charset="0"/>
                          <a:cs typeface="Arial" pitchFamily="34" charset="0"/>
                        </a:rPr>
                        <a:t>7</a:t>
                      </a:r>
                    </a:p>
                  </a:txBody>
                  <a:tcPr marL="35942" marR="35942" marT="34123" marB="34123" anchor="b" horzOverflow="overflow">
                    <a:lnL w="12700" cap="flat" cmpd="sng" algn="ctr">
                      <a:solidFill>
                        <a:srgbClr val="004221"/>
                      </a:solidFill>
                      <a:prstDash val="solid"/>
                      <a:round/>
                      <a:headEnd type="none" w="med" len="med"/>
                      <a:tailEnd type="none" w="med" len="med"/>
                    </a:lnL>
                    <a:lnR w="12700" cap="flat" cmpd="sng" algn="ctr">
                      <a:solidFill>
                        <a:srgbClr val="004221"/>
                      </a:solidFill>
                      <a:prstDash val="solid"/>
                      <a:round/>
                      <a:headEnd type="none" w="med" len="med"/>
                      <a:tailEnd type="none" w="med" len="med"/>
                    </a:lnR>
                    <a:lnT w="12700" cap="flat" cmpd="sng" algn="ctr">
                      <a:solidFill>
                        <a:srgbClr val="004221"/>
                      </a:solidFill>
                      <a:prstDash val="solid"/>
                      <a:round/>
                      <a:headEnd type="none" w="med" len="med"/>
                      <a:tailEnd type="none" w="med" len="med"/>
                    </a:lnT>
                    <a:lnB w="12700" cap="flat" cmpd="sng" algn="ctr">
                      <a:solidFill>
                        <a:srgbClr val="00422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630148">
                <a:tc>
                  <a:txBody>
                    <a:bodyPr/>
                    <a:lstStyle/>
                    <a:p>
                      <a:pPr marL="0" marR="0" lvl="0" indent="0" algn="l" defTabSz="914400" rtl="0" eaLnBrk="0" fontAlgn="base" latinLnBrk="0" hangingPunct="0">
                        <a:lnSpc>
                          <a:spcPct val="95000"/>
                        </a:lnSpc>
                        <a:spcBef>
                          <a:spcPct val="0"/>
                        </a:spcBef>
                        <a:spcAft>
                          <a:spcPct val="0"/>
                        </a:spcAft>
                        <a:buClr>
                          <a:schemeClr val="bg2"/>
                        </a:buClr>
                        <a:buSzTx/>
                        <a:buFont typeface="Wingdings" pitchFamily="2" charset="2"/>
                        <a:buNone/>
                        <a:tabLst/>
                      </a:pPr>
                      <a:r>
                        <a:rPr kumimoji="0" lang="en-GB" sz="1400" b="0" i="0" u="none" strike="noStrike" cap="none" normalizeH="0" baseline="0" dirty="0" smtClean="0">
                          <a:ln>
                            <a:noFill/>
                          </a:ln>
                          <a:solidFill>
                            <a:schemeClr val="tx1"/>
                          </a:solidFill>
                          <a:effectLst/>
                          <a:latin typeface="Arial" pitchFamily="34" charset="0"/>
                          <a:cs typeface="Arial" pitchFamily="34" charset="0"/>
                        </a:rPr>
                        <a:t>Banks </a:t>
                      </a:r>
                    </a:p>
                  </a:txBody>
                  <a:tcPr marL="35942" marR="35942" marT="34123" marB="34123" anchor="b" horzOverflow="overflow">
                    <a:lnL w="12700" cap="flat" cmpd="sng" algn="ctr">
                      <a:solidFill>
                        <a:srgbClr val="004221"/>
                      </a:solidFill>
                      <a:prstDash val="solid"/>
                      <a:round/>
                      <a:headEnd type="none" w="med" len="med"/>
                      <a:tailEnd type="none" w="med" len="med"/>
                    </a:lnL>
                    <a:lnR w="12700" cap="flat" cmpd="sng" algn="ctr">
                      <a:solidFill>
                        <a:srgbClr val="004221"/>
                      </a:solidFill>
                      <a:prstDash val="solid"/>
                      <a:round/>
                      <a:headEnd type="none" w="med" len="med"/>
                      <a:tailEnd type="none" w="med" len="med"/>
                    </a:lnR>
                    <a:lnT w="12700" cap="flat" cmpd="sng" algn="ctr">
                      <a:solidFill>
                        <a:srgbClr val="004221"/>
                      </a:solidFill>
                      <a:prstDash val="solid"/>
                      <a:round/>
                      <a:headEnd type="none" w="med" len="med"/>
                      <a:tailEnd type="none" w="med" len="med"/>
                    </a:lnT>
                    <a:lnB w="12700" cap="flat" cmpd="sng" algn="ctr">
                      <a:solidFill>
                        <a:srgbClr val="00422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
                          <a:schemeClr val="bg2"/>
                        </a:buClr>
                        <a:buSzTx/>
                        <a:buFont typeface="Wingdings" pitchFamily="2" charset="2"/>
                        <a:buNone/>
                        <a:tabLst/>
                      </a:pPr>
                      <a:r>
                        <a:rPr kumimoji="0" lang="en-GB" sz="1400" b="0" i="0" u="none" strike="noStrike" cap="none" normalizeH="0" baseline="0" dirty="0" smtClean="0">
                          <a:ln>
                            <a:noFill/>
                          </a:ln>
                          <a:solidFill>
                            <a:schemeClr val="tx1"/>
                          </a:solidFill>
                          <a:effectLst/>
                          <a:latin typeface="Arial" pitchFamily="34" charset="0"/>
                          <a:cs typeface="Arial" pitchFamily="34" charset="0"/>
                        </a:rPr>
                        <a:t>5</a:t>
                      </a:r>
                    </a:p>
                  </a:txBody>
                  <a:tcPr marL="35942" marR="35942" marT="34123" marB="34123" anchor="b" horzOverflow="overflow">
                    <a:lnL w="12700" cap="flat" cmpd="sng" algn="ctr">
                      <a:solidFill>
                        <a:srgbClr val="004221"/>
                      </a:solidFill>
                      <a:prstDash val="solid"/>
                      <a:round/>
                      <a:headEnd type="none" w="med" len="med"/>
                      <a:tailEnd type="none" w="med" len="med"/>
                    </a:lnL>
                    <a:lnR w="12700" cap="flat" cmpd="sng" algn="ctr">
                      <a:solidFill>
                        <a:srgbClr val="004221"/>
                      </a:solidFill>
                      <a:prstDash val="solid"/>
                      <a:round/>
                      <a:headEnd type="none" w="med" len="med"/>
                      <a:tailEnd type="none" w="med" len="med"/>
                    </a:lnR>
                    <a:lnT w="12700" cap="flat" cmpd="sng" algn="ctr">
                      <a:solidFill>
                        <a:srgbClr val="004221"/>
                      </a:solidFill>
                      <a:prstDash val="solid"/>
                      <a:round/>
                      <a:headEnd type="none" w="med" len="med"/>
                      <a:tailEnd type="none" w="med" len="med"/>
                    </a:lnT>
                    <a:lnB w="12700" cap="flat" cmpd="sng" algn="ctr">
                      <a:solidFill>
                        <a:srgbClr val="00422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
                          <a:schemeClr val="bg2"/>
                        </a:buClr>
                        <a:buSzTx/>
                        <a:buFont typeface="Wingdings" pitchFamily="2" charset="2"/>
                        <a:buNone/>
                        <a:tabLst/>
                      </a:pPr>
                      <a:r>
                        <a:rPr kumimoji="0" lang="en-GB" sz="1400" b="0" i="0" u="none" strike="noStrike" cap="none" normalizeH="0" baseline="0" dirty="0" smtClean="0">
                          <a:ln>
                            <a:noFill/>
                          </a:ln>
                          <a:solidFill>
                            <a:schemeClr val="tx1"/>
                          </a:solidFill>
                          <a:effectLst/>
                          <a:latin typeface="Arial" pitchFamily="34" charset="0"/>
                          <a:cs typeface="Arial" pitchFamily="34" charset="0"/>
                        </a:rPr>
                        <a:t>7</a:t>
                      </a:r>
                    </a:p>
                  </a:txBody>
                  <a:tcPr marL="35942" marR="35942" marT="34123" marB="34123" anchor="b" horzOverflow="overflow">
                    <a:lnL w="12700" cap="flat" cmpd="sng" algn="ctr">
                      <a:solidFill>
                        <a:srgbClr val="004221"/>
                      </a:solidFill>
                      <a:prstDash val="solid"/>
                      <a:round/>
                      <a:headEnd type="none" w="med" len="med"/>
                      <a:tailEnd type="none" w="med" len="med"/>
                    </a:lnL>
                    <a:lnR w="12700" cap="flat" cmpd="sng" algn="ctr">
                      <a:solidFill>
                        <a:srgbClr val="004221"/>
                      </a:solidFill>
                      <a:prstDash val="solid"/>
                      <a:round/>
                      <a:headEnd type="none" w="med" len="med"/>
                      <a:tailEnd type="none" w="med" len="med"/>
                    </a:lnR>
                    <a:lnT w="12700" cap="flat" cmpd="sng" algn="ctr">
                      <a:solidFill>
                        <a:srgbClr val="004221"/>
                      </a:solidFill>
                      <a:prstDash val="solid"/>
                      <a:round/>
                      <a:headEnd type="none" w="med" len="med"/>
                      <a:tailEnd type="none" w="med" len="med"/>
                    </a:lnT>
                    <a:lnB w="12700" cap="flat" cmpd="sng" algn="ctr">
                      <a:solidFill>
                        <a:srgbClr val="00422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
                          <a:schemeClr val="bg2"/>
                        </a:buClr>
                        <a:buSzTx/>
                        <a:buFont typeface="Wingdings" pitchFamily="2" charset="2"/>
                        <a:buNone/>
                        <a:tabLst/>
                      </a:pPr>
                      <a:r>
                        <a:rPr kumimoji="0" lang="en-GB" sz="1400" b="0" i="0" u="none" strike="noStrike" cap="none" normalizeH="0" baseline="0" dirty="0" smtClean="0">
                          <a:ln>
                            <a:noFill/>
                          </a:ln>
                          <a:solidFill>
                            <a:schemeClr val="tx1"/>
                          </a:solidFill>
                          <a:effectLst/>
                          <a:latin typeface="Arial" pitchFamily="34" charset="0"/>
                          <a:cs typeface="Arial" pitchFamily="34" charset="0"/>
                        </a:rPr>
                        <a:t>0</a:t>
                      </a:r>
                    </a:p>
                  </a:txBody>
                  <a:tcPr marL="35942" marR="35942" marT="34123" marB="34123" anchor="b" horzOverflow="overflow">
                    <a:lnL w="12700" cap="flat" cmpd="sng" algn="ctr">
                      <a:solidFill>
                        <a:srgbClr val="004221"/>
                      </a:solidFill>
                      <a:prstDash val="solid"/>
                      <a:round/>
                      <a:headEnd type="none" w="med" len="med"/>
                      <a:tailEnd type="none" w="med" len="med"/>
                    </a:lnL>
                    <a:lnR w="12700" cap="flat" cmpd="sng" algn="ctr">
                      <a:solidFill>
                        <a:srgbClr val="004221"/>
                      </a:solidFill>
                      <a:prstDash val="solid"/>
                      <a:round/>
                      <a:headEnd type="none" w="med" len="med"/>
                      <a:tailEnd type="none" w="med" len="med"/>
                    </a:lnR>
                    <a:lnT w="12700" cap="flat" cmpd="sng" algn="ctr">
                      <a:solidFill>
                        <a:srgbClr val="004221"/>
                      </a:solidFill>
                      <a:prstDash val="solid"/>
                      <a:round/>
                      <a:headEnd type="none" w="med" len="med"/>
                      <a:tailEnd type="none" w="med" len="med"/>
                    </a:lnT>
                    <a:lnB w="12700" cap="flat" cmpd="sng" algn="ctr">
                      <a:solidFill>
                        <a:srgbClr val="00422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
                          <a:schemeClr val="bg2"/>
                        </a:buClr>
                        <a:buSzTx/>
                        <a:buFont typeface="Wingdings" pitchFamily="2" charset="2"/>
                        <a:buNone/>
                        <a:tabLst/>
                      </a:pPr>
                      <a:r>
                        <a:rPr kumimoji="0" lang="en-GB" sz="1400" b="0" i="0" u="none" strike="noStrike" cap="none" normalizeH="0" baseline="0" dirty="0" smtClean="0">
                          <a:ln>
                            <a:noFill/>
                          </a:ln>
                          <a:solidFill>
                            <a:schemeClr val="tx1"/>
                          </a:solidFill>
                          <a:effectLst/>
                          <a:latin typeface="Arial" pitchFamily="34" charset="0"/>
                          <a:cs typeface="Arial" pitchFamily="34" charset="0"/>
                        </a:rPr>
                        <a:t>0</a:t>
                      </a:r>
                    </a:p>
                  </a:txBody>
                  <a:tcPr marL="35942" marR="35942" marT="34123" marB="34123" anchor="b" horzOverflow="overflow">
                    <a:lnL w="12700" cap="flat" cmpd="sng" algn="ctr">
                      <a:solidFill>
                        <a:srgbClr val="004221"/>
                      </a:solidFill>
                      <a:prstDash val="solid"/>
                      <a:round/>
                      <a:headEnd type="none" w="med" len="med"/>
                      <a:tailEnd type="none" w="med" len="med"/>
                    </a:lnL>
                    <a:lnR w="12700" cap="flat" cmpd="sng" algn="ctr">
                      <a:solidFill>
                        <a:srgbClr val="004221"/>
                      </a:solidFill>
                      <a:prstDash val="solid"/>
                      <a:round/>
                      <a:headEnd type="none" w="med" len="med"/>
                      <a:tailEnd type="none" w="med" len="med"/>
                    </a:lnR>
                    <a:lnT w="12700" cap="flat" cmpd="sng" algn="ctr">
                      <a:solidFill>
                        <a:srgbClr val="004221"/>
                      </a:solidFill>
                      <a:prstDash val="solid"/>
                      <a:round/>
                      <a:headEnd type="none" w="med" len="med"/>
                      <a:tailEnd type="none" w="med" len="med"/>
                    </a:lnT>
                    <a:lnB w="12700" cap="flat" cmpd="sng" algn="ctr">
                      <a:solidFill>
                        <a:srgbClr val="00422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
                          <a:schemeClr val="bg2"/>
                        </a:buClr>
                        <a:buSzTx/>
                        <a:buFont typeface="Wingdings" pitchFamily="2" charset="2"/>
                        <a:buNone/>
                        <a:tabLst/>
                      </a:pPr>
                      <a:r>
                        <a:rPr kumimoji="0" lang="en-GB" sz="1400" b="0" i="0" u="none" strike="noStrike" cap="none" normalizeH="0" baseline="0" dirty="0" smtClean="0">
                          <a:ln>
                            <a:noFill/>
                          </a:ln>
                          <a:solidFill>
                            <a:schemeClr val="tx1"/>
                          </a:solidFill>
                          <a:effectLst/>
                          <a:latin typeface="Arial" pitchFamily="34" charset="0"/>
                          <a:cs typeface="Arial" pitchFamily="34" charset="0"/>
                        </a:rPr>
                        <a:t>0</a:t>
                      </a:r>
                    </a:p>
                  </a:txBody>
                  <a:tcPr marL="35942" marR="35942" marT="34123" marB="34123" anchor="b" horzOverflow="overflow">
                    <a:lnL w="12700" cap="flat" cmpd="sng" algn="ctr">
                      <a:solidFill>
                        <a:srgbClr val="004221"/>
                      </a:solidFill>
                      <a:prstDash val="solid"/>
                      <a:round/>
                      <a:headEnd type="none" w="med" len="med"/>
                      <a:tailEnd type="none" w="med" len="med"/>
                    </a:lnL>
                    <a:lnR w="12700" cap="flat" cmpd="sng" algn="ctr">
                      <a:solidFill>
                        <a:srgbClr val="004221"/>
                      </a:solidFill>
                      <a:prstDash val="solid"/>
                      <a:round/>
                      <a:headEnd type="none" w="med" len="med"/>
                      <a:tailEnd type="none" w="med" len="med"/>
                    </a:lnR>
                    <a:lnT w="12700" cap="flat" cmpd="sng" algn="ctr">
                      <a:solidFill>
                        <a:srgbClr val="004221"/>
                      </a:solidFill>
                      <a:prstDash val="solid"/>
                      <a:round/>
                      <a:headEnd type="none" w="med" len="med"/>
                      <a:tailEnd type="none" w="med" len="med"/>
                    </a:lnT>
                    <a:lnB w="12700" cap="flat" cmpd="sng" algn="ctr">
                      <a:solidFill>
                        <a:srgbClr val="00422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630148">
                <a:tc>
                  <a:txBody>
                    <a:bodyPr/>
                    <a:lstStyle/>
                    <a:p>
                      <a:pPr marL="0" marR="0" lvl="0" indent="0" algn="ctr" defTabSz="914400" rtl="0" eaLnBrk="0" fontAlgn="base" latinLnBrk="0" hangingPunct="0">
                        <a:lnSpc>
                          <a:spcPct val="95000"/>
                        </a:lnSpc>
                        <a:spcBef>
                          <a:spcPct val="0"/>
                        </a:spcBef>
                        <a:spcAft>
                          <a:spcPct val="0"/>
                        </a:spcAft>
                        <a:buClr>
                          <a:schemeClr val="bg2"/>
                        </a:buClr>
                        <a:buSzTx/>
                        <a:buFont typeface="Wingdings" pitchFamily="2" charset="2"/>
                        <a:buNone/>
                        <a:tabLst/>
                      </a:pPr>
                      <a:r>
                        <a:rPr kumimoji="0" lang="en-GB" sz="1400" b="1" i="0" u="none" strike="noStrike" cap="none" normalizeH="0" baseline="0" dirty="0" smtClean="0">
                          <a:ln>
                            <a:noFill/>
                          </a:ln>
                          <a:solidFill>
                            <a:schemeClr val="tx1"/>
                          </a:solidFill>
                          <a:effectLst/>
                          <a:latin typeface="Arial" pitchFamily="34" charset="0"/>
                          <a:cs typeface="Arial" pitchFamily="34" charset="0"/>
                        </a:rPr>
                        <a:t>Total </a:t>
                      </a:r>
                    </a:p>
                  </a:txBody>
                  <a:tcPr marL="35942" marR="35942" marT="34123" marB="34123" anchor="ctr" horzOverflow="overflow">
                    <a:lnL w="12700" cap="flat" cmpd="sng" algn="ctr">
                      <a:solidFill>
                        <a:srgbClr val="004221"/>
                      </a:solidFill>
                      <a:prstDash val="solid"/>
                      <a:round/>
                      <a:headEnd type="none" w="med" len="med"/>
                      <a:tailEnd type="none" w="med" len="med"/>
                    </a:lnL>
                    <a:lnR w="12700" cap="flat" cmpd="sng" algn="ctr">
                      <a:solidFill>
                        <a:srgbClr val="004221"/>
                      </a:solidFill>
                      <a:prstDash val="solid"/>
                      <a:round/>
                      <a:headEnd type="none" w="med" len="med"/>
                      <a:tailEnd type="none" w="med" len="med"/>
                    </a:lnR>
                    <a:lnT w="12700" cap="flat" cmpd="sng" algn="ctr">
                      <a:solidFill>
                        <a:srgbClr val="00422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a:r>
                        <a:rPr lang="en-ZA" dirty="0" smtClean="0"/>
                        <a:t>40</a:t>
                      </a:r>
                      <a:endParaRPr lang="en-ZA" dirty="0"/>
                    </a:p>
                  </a:txBody>
                  <a:tcPr marL="9525" marR="9525" marT="9525" marB="0" anchor="ctr">
                    <a:lnL w="12700" cap="flat" cmpd="sng" algn="ctr">
                      <a:solidFill>
                        <a:srgbClr val="004221"/>
                      </a:solidFill>
                      <a:prstDash val="solid"/>
                      <a:round/>
                      <a:headEnd type="none" w="med" len="med"/>
                      <a:tailEnd type="none" w="med" len="med"/>
                    </a:lnL>
                    <a:lnR w="12700" cap="flat" cmpd="sng" algn="ctr">
                      <a:solidFill>
                        <a:srgbClr val="004221"/>
                      </a:solidFill>
                      <a:prstDash val="solid"/>
                      <a:round/>
                      <a:headEnd type="none" w="med" len="med"/>
                      <a:tailEnd type="none" w="med" len="med"/>
                    </a:lnR>
                    <a:lnT w="12700" cap="flat" cmpd="sng" algn="ctr">
                      <a:solidFill>
                        <a:srgbClr val="00422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a:r>
                        <a:rPr lang="en-ZA" dirty="0" smtClean="0"/>
                        <a:t>48</a:t>
                      </a:r>
                      <a:endParaRPr lang="en-ZA" dirty="0"/>
                    </a:p>
                  </a:txBody>
                  <a:tcPr marL="9525" marR="9525" marT="9525" marB="0" anchor="ctr">
                    <a:lnL w="12700" cap="flat" cmpd="sng" algn="ctr">
                      <a:solidFill>
                        <a:srgbClr val="004221"/>
                      </a:solidFill>
                      <a:prstDash val="solid"/>
                      <a:round/>
                      <a:headEnd type="none" w="med" len="med"/>
                      <a:tailEnd type="none" w="med" len="med"/>
                    </a:lnL>
                    <a:lnR w="12700" cap="flat" cmpd="sng" algn="ctr">
                      <a:solidFill>
                        <a:srgbClr val="004221"/>
                      </a:solidFill>
                      <a:prstDash val="solid"/>
                      <a:round/>
                      <a:headEnd type="none" w="med" len="med"/>
                      <a:tailEnd type="none" w="med" len="med"/>
                    </a:lnR>
                    <a:lnT w="12700" cap="flat" cmpd="sng" algn="ctr">
                      <a:solidFill>
                        <a:srgbClr val="00422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a:r>
                        <a:rPr lang="en-ZA" dirty="0" smtClean="0"/>
                        <a:t>41</a:t>
                      </a:r>
                      <a:endParaRPr lang="en-ZA" dirty="0"/>
                    </a:p>
                  </a:txBody>
                  <a:tcPr marL="9525" marR="9525" marT="9525" marB="0" anchor="ctr">
                    <a:lnL w="12700" cap="flat" cmpd="sng" algn="ctr">
                      <a:solidFill>
                        <a:srgbClr val="004221"/>
                      </a:solidFill>
                      <a:prstDash val="solid"/>
                      <a:round/>
                      <a:headEnd type="none" w="med" len="med"/>
                      <a:tailEnd type="none" w="med" len="med"/>
                    </a:lnL>
                    <a:lnR w="12700" cap="flat" cmpd="sng" algn="ctr">
                      <a:solidFill>
                        <a:srgbClr val="004221"/>
                      </a:solidFill>
                      <a:prstDash val="solid"/>
                      <a:round/>
                      <a:headEnd type="none" w="med" len="med"/>
                      <a:tailEnd type="none" w="med" len="med"/>
                    </a:lnR>
                    <a:lnT w="12700" cap="flat" cmpd="sng" algn="ctr">
                      <a:solidFill>
                        <a:srgbClr val="00422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a:r>
                        <a:rPr lang="en-ZA" dirty="0" smtClean="0"/>
                        <a:t>7</a:t>
                      </a:r>
                      <a:endParaRPr lang="en-ZA" dirty="0"/>
                    </a:p>
                  </a:txBody>
                  <a:tcPr marL="9525" marR="9525" marT="9525" marB="0" anchor="ctr">
                    <a:lnL w="12700" cap="flat" cmpd="sng" algn="ctr">
                      <a:solidFill>
                        <a:srgbClr val="004221"/>
                      </a:solidFill>
                      <a:prstDash val="solid"/>
                      <a:round/>
                      <a:headEnd type="none" w="med" len="med"/>
                      <a:tailEnd type="none" w="med" len="med"/>
                    </a:lnL>
                    <a:lnR w="12700" cap="flat" cmpd="sng" algn="ctr">
                      <a:solidFill>
                        <a:srgbClr val="004221"/>
                      </a:solidFill>
                      <a:prstDash val="solid"/>
                      <a:round/>
                      <a:headEnd type="none" w="med" len="med"/>
                      <a:tailEnd type="none" w="med" len="med"/>
                    </a:lnR>
                    <a:lnT w="12700" cap="flat" cmpd="sng" algn="ctr">
                      <a:solidFill>
                        <a:srgbClr val="00422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a:r>
                        <a:rPr lang="en-ZA" dirty="0" smtClean="0"/>
                        <a:t>12</a:t>
                      </a:r>
                      <a:endParaRPr lang="en-ZA" dirty="0"/>
                    </a:p>
                  </a:txBody>
                  <a:tcPr marL="9525" marR="9525" marT="9525" marB="0" anchor="ctr">
                    <a:lnL w="12700" cap="flat" cmpd="sng" algn="ctr">
                      <a:solidFill>
                        <a:srgbClr val="004221"/>
                      </a:solidFill>
                      <a:prstDash val="solid"/>
                      <a:round/>
                      <a:headEnd type="none" w="med" len="med"/>
                      <a:tailEnd type="none" w="med" len="med"/>
                    </a:lnL>
                    <a:lnR w="12700" cap="flat" cmpd="sng" algn="ctr">
                      <a:solidFill>
                        <a:srgbClr val="004221"/>
                      </a:solidFill>
                      <a:prstDash val="solid"/>
                      <a:round/>
                      <a:headEnd type="none" w="med" len="med"/>
                      <a:tailEnd type="none" w="med" len="med"/>
                    </a:lnR>
                    <a:lnT w="12700" cap="flat" cmpd="sng" algn="ctr">
                      <a:solidFill>
                        <a:srgbClr val="00422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xmlns="" val="10007"/>
                  </a:ext>
                </a:extLst>
              </a:tr>
            </a:tbl>
          </a:graphicData>
        </a:graphic>
      </p:graphicFrame>
      <p:sp>
        <p:nvSpPr>
          <p:cNvPr id="2" name="Slide Number Placeholder 1"/>
          <p:cNvSpPr>
            <a:spLocks noGrp="1"/>
          </p:cNvSpPr>
          <p:nvPr>
            <p:ph type="sldNum" sz="quarter" idx="12"/>
          </p:nvPr>
        </p:nvSpPr>
        <p:spPr>
          <a:xfrm>
            <a:off x="7010400" y="6503761"/>
            <a:ext cx="2133600" cy="365125"/>
          </a:xfrm>
        </p:spPr>
        <p:txBody>
          <a:bodyPr/>
          <a:lstStyle/>
          <a:p>
            <a:fld id="{2538E8B7-8BD9-9F48-9FB6-4E0DFEDB8449}" type="slidenum">
              <a:rPr lang="en-US" b="1">
                <a:solidFill>
                  <a:prstClr val="black"/>
                </a:solidFill>
              </a:rPr>
              <a:pPr/>
              <a:t>5</a:t>
            </a:fld>
            <a:endParaRPr lang="en-US" b="1" dirty="0">
              <a:solidFill>
                <a:prstClr val="black"/>
              </a:solidFill>
            </a:endParaRPr>
          </a:p>
        </p:txBody>
      </p:sp>
    </p:spTree>
    <p:extLst>
      <p:ext uri="{BB962C8B-B14F-4D97-AF65-F5344CB8AC3E}">
        <p14:creationId xmlns:p14="http://schemas.microsoft.com/office/powerpoint/2010/main" xmlns="" val="42886832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228599" y="4414370"/>
            <a:ext cx="8664575" cy="1435587"/>
          </a:xfrm>
          <a:solidFill>
            <a:srgbClr val="92D050"/>
          </a:solidFill>
        </p:spPr>
        <p:txBody>
          <a:bodyPr>
            <a:noAutofit/>
          </a:bodyPr>
          <a:lstStyle/>
          <a:p>
            <a:pPr algn="l"/>
            <a:r>
              <a:rPr lang="en-US" sz="1800" b="1" dirty="0" smtClean="0">
                <a:solidFill>
                  <a:srgbClr val="FF0000"/>
                </a:solidFill>
                <a:latin typeface="+mn-lt"/>
                <a:cs typeface="Arial" panose="020B0604020202020204" pitchFamily="34" charset="0"/>
              </a:rPr>
              <a:t/>
            </a:r>
            <a:br>
              <a:rPr lang="en-US" sz="1800" b="1" dirty="0" smtClean="0">
                <a:solidFill>
                  <a:srgbClr val="FF0000"/>
                </a:solidFill>
                <a:latin typeface="+mn-lt"/>
                <a:cs typeface="Arial" panose="020B0604020202020204" pitchFamily="34" charset="0"/>
              </a:rPr>
            </a:br>
            <a:r>
              <a:rPr lang="en-US" sz="1800" b="1" dirty="0" smtClean="0">
                <a:solidFill>
                  <a:srgbClr val="FF0000"/>
                </a:solidFill>
                <a:latin typeface="+mn-lt"/>
                <a:cs typeface="Arial" panose="020B0604020202020204" pitchFamily="34" charset="0"/>
              </a:rPr>
              <a:t>Analysis: </a:t>
            </a:r>
            <a:r>
              <a:rPr lang="en-US" sz="1800" b="1" dirty="0">
                <a:latin typeface="+mn-lt"/>
                <a:cs typeface="Arial" panose="020B0604020202020204" pitchFamily="34" charset="0"/>
              </a:rPr>
              <a:t/>
            </a:r>
            <a:br>
              <a:rPr lang="en-US" sz="1800" b="1" dirty="0">
                <a:latin typeface="+mn-lt"/>
                <a:cs typeface="Arial" panose="020B0604020202020204" pitchFamily="34" charset="0"/>
              </a:rPr>
            </a:br>
            <a:r>
              <a:rPr lang="en-US" sz="1800" b="1" dirty="0" smtClean="0">
                <a:latin typeface="+mn-lt"/>
                <a:cs typeface="Arial" panose="020B0604020202020204" pitchFamily="34" charset="0"/>
              </a:rPr>
              <a:t>The leasing of vehicle amount have been reduced as the Province is procuring departmental owned vehicles.</a:t>
            </a:r>
            <a:br>
              <a:rPr lang="en-US" sz="1800" b="1" dirty="0" smtClean="0">
                <a:latin typeface="+mn-lt"/>
                <a:cs typeface="Arial" panose="020B0604020202020204" pitchFamily="34" charset="0"/>
              </a:rPr>
            </a:br>
            <a:r>
              <a:rPr lang="en-US" sz="1800" b="1" dirty="0" smtClean="0">
                <a:latin typeface="+mn-lt"/>
                <a:cs typeface="Arial" panose="020B0604020202020204" pitchFamily="34" charset="0"/>
              </a:rPr>
              <a:t>The spending pattern is inline with the spending guideline to prevent underspending or overspending.</a:t>
            </a:r>
            <a:br>
              <a:rPr lang="en-US" sz="1800" b="1" dirty="0" smtClean="0">
                <a:latin typeface="+mn-lt"/>
                <a:cs typeface="Arial" panose="020B0604020202020204" pitchFamily="34" charset="0"/>
              </a:rPr>
            </a:br>
            <a:endParaRPr lang="en-US" sz="1800" b="1" dirty="0" smtClean="0">
              <a:latin typeface="+mn-lt"/>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679649035"/>
              </p:ext>
            </p:extLst>
          </p:nvPr>
        </p:nvGraphicFramePr>
        <p:xfrm>
          <a:off x="228600" y="1057277"/>
          <a:ext cx="8664575" cy="3247414"/>
        </p:xfrm>
        <a:graphic>
          <a:graphicData uri="http://schemas.openxmlformats.org/drawingml/2006/table">
            <a:tbl>
              <a:tblPr firstRow="1" bandRow="1"/>
              <a:tblGrid>
                <a:gridCol w="2895600">
                  <a:extLst>
                    <a:ext uri="{9D8B030D-6E8A-4147-A177-3AD203B41FA5}">
                      <a16:colId xmlns:a16="http://schemas.microsoft.com/office/drawing/2014/main" xmlns="" val="20000"/>
                    </a:ext>
                  </a:extLst>
                </a:gridCol>
                <a:gridCol w="1447800">
                  <a:extLst>
                    <a:ext uri="{9D8B030D-6E8A-4147-A177-3AD203B41FA5}">
                      <a16:colId xmlns:a16="http://schemas.microsoft.com/office/drawing/2014/main" xmlns="" val="20001"/>
                    </a:ext>
                  </a:extLst>
                </a:gridCol>
                <a:gridCol w="1371600">
                  <a:extLst>
                    <a:ext uri="{9D8B030D-6E8A-4147-A177-3AD203B41FA5}">
                      <a16:colId xmlns:a16="http://schemas.microsoft.com/office/drawing/2014/main" xmlns="" val="20002"/>
                    </a:ext>
                  </a:extLst>
                </a:gridCol>
                <a:gridCol w="1447800">
                  <a:extLst>
                    <a:ext uri="{9D8B030D-6E8A-4147-A177-3AD203B41FA5}">
                      <a16:colId xmlns:a16="http://schemas.microsoft.com/office/drawing/2014/main" xmlns="" val="20003"/>
                    </a:ext>
                  </a:extLst>
                </a:gridCol>
                <a:gridCol w="1501775">
                  <a:extLst>
                    <a:ext uri="{9D8B030D-6E8A-4147-A177-3AD203B41FA5}">
                      <a16:colId xmlns:a16="http://schemas.microsoft.com/office/drawing/2014/main" xmlns="" val="20004"/>
                    </a:ext>
                  </a:extLst>
                </a:gridCol>
              </a:tblGrid>
              <a:tr h="738459">
                <a:tc>
                  <a:txBody>
                    <a:bodyPr/>
                    <a:lstStyle>
                      <a:lvl1pPr marL="0" algn="l" defTabSz="914400" rtl="0" eaLnBrk="1" latinLnBrk="0" hangingPunct="1">
                        <a:defRPr sz="1800" b="1" kern="1200">
                          <a:solidFill>
                            <a:schemeClr val="tx1"/>
                          </a:solidFill>
                          <a:latin typeface="Arial"/>
                          <a:cs typeface="Arial"/>
                        </a:defRPr>
                      </a:lvl1pPr>
                      <a:lvl2pPr marL="457200" algn="l" defTabSz="914400" rtl="0" eaLnBrk="1" latinLnBrk="0" hangingPunct="1">
                        <a:defRPr sz="1800" b="1" kern="1200">
                          <a:solidFill>
                            <a:schemeClr val="tx1"/>
                          </a:solidFill>
                          <a:latin typeface="Arial"/>
                          <a:cs typeface="Arial"/>
                        </a:defRPr>
                      </a:lvl2pPr>
                      <a:lvl3pPr marL="914400" algn="l" defTabSz="914400" rtl="0" eaLnBrk="1" latinLnBrk="0" hangingPunct="1">
                        <a:defRPr sz="1800" b="1" kern="1200">
                          <a:solidFill>
                            <a:schemeClr val="tx1"/>
                          </a:solidFill>
                          <a:latin typeface="Arial"/>
                          <a:cs typeface="Arial"/>
                        </a:defRPr>
                      </a:lvl3pPr>
                      <a:lvl4pPr marL="1371600" algn="l" defTabSz="914400" rtl="0" eaLnBrk="1" latinLnBrk="0" hangingPunct="1">
                        <a:defRPr sz="1800" b="1" kern="1200">
                          <a:solidFill>
                            <a:schemeClr val="tx1"/>
                          </a:solidFill>
                          <a:latin typeface="Arial"/>
                          <a:cs typeface="Arial"/>
                        </a:defRPr>
                      </a:lvl4pPr>
                      <a:lvl5pPr marL="1828800" algn="l" defTabSz="914400" rtl="0" eaLnBrk="1" latinLnBrk="0" hangingPunct="1">
                        <a:defRPr sz="1800" b="1" kern="1200">
                          <a:solidFill>
                            <a:schemeClr val="tx1"/>
                          </a:solidFill>
                          <a:latin typeface="Arial"/>
                          <a:cs typeface="Arial"/>
                        </a:defRPr>
                      </a:lvl5pPr>
                      <a:lvl6pPr marL="2286000" algn="l" defTabSz="914400" rtl="0" eaLnBrk="1" latinLnBrk="0" hangingPunct="1">
                        <a:defRPr sz="1800" b="1" kern="1200">
                          <a:solidFill>
                            <a:schemeClr val="tx1"/>
                          </a:solidFill>
                          <a:latin typeface="Arial"/>
                          <a:cs typeface="Arial"/>
                        </a:defRPr>
                      </a:lvl6pPr>
                      <a:lvl7pPr marL="2743200" algn="l" defTabSz="914400" rtl="0" eaLnBrk="1" latinLnBrk="0" hangingPunct="1">
                        <a:defRPr sz="1800" b="1" kern="1200">
                          <a:solidFill>
                            <a:schemeClr val="tx1"/>
                          </a:solidFill>
                          <a:latin typeface="Arial"/>
                          <a:cs typeface="Arial"/>
                        </a:defRPr>
                      </a:lvl7pPr>
                      <a:lvl8pPr marL="3200400" algn="l" defTabSz="914400" rtl="0" eaLnBrk="1" latinLnBrk="0" hangingPunct="1">
                        <a:defRPr sz="1800" b="1" kern="1200">
                          <a:solidFill>
                            <a:schemeClr val="tx1"/>
                          </a:solidFill>
                          <a:latin typeface="Arial"/>
                          <a:cs typeface="Arial"/>
                        </a:defRPr>
                      </a:lvl8pPr>
                      <a:lvl9pPr marL="3657600" algn="l" defTabSz="914400" rtl="0" eaLnBrk="1" latinLnBrk="0" hangingPunct="1">
                        <a:defRPr sz="1800" b="1" kern="1200">
                          <a:solidFill>
                            <a:schemeClr val="tx1"/>
                          </a:solidFill>
                          <a:latin typeface="Arial"/>
                          <a:cs typeface="Arial"/>
                        </a:defRPr>
                      </a:lvl9pPr>
                    </a:lstStyle>
                    <a:p>
                      <a:pPr marL="268288" marR="0" lvl="0" indent="-268288" algn="ctr" defTabSz="914400" rtl="0" eaLnBrk="0" fontAlgn="ctr" latinLnBrk="0" hangingPunct="0">
                        <a:lnSpc>
                          <a:spcPct val="90000"/>
                        </a:lnSpc>
                        <a:spcBef>
                          <a:spcPct val="0"/>
                        </a:spcBef>
                        <a:spcAft>
                          <a:spcPct val="0"/>
                        </a:spcAft>
                        <a:buClr>
                          <a:schemeClr val="bg2"/>
                        </a:buClr>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Budget Item</a:t>
                      </a:r>
                      <a:endParaRPr kumimoji="0" lang="en-US" sz="1200" b="0" i="0" u="none" strike="noStrike" cap="none" normalizeH="0" baseline="0" dirty="0" smtClean="0">
                        <a:ln>
                          <a:noFill/>
                        </a:ln>
                        <a:solidFill>
                          <a:schemeClr val="tx1"/>
                        </a:solidFill>
                        <a:effectLst/>
                        <a:latin typeface="Arial" charset="0"/>
                        <a:cs typeface="Arial" charset="0"/>
                      </a:endParaRPr>
                    </a:p>
                  </a:txBody>
                  <a:tcPr marL="91421" marR="91421" marT="45684" marB="4568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tx1"/>
                          </a:solidFill>
                          <a:latin typeface="Arial"/>
                          <a:cs typeface="Arial"/>
                        </a:defRPr>
                      </a:lvl1pPr>
                      <a:lvl2pPr marL="457200" algn="l" defTabSz="914400" rtl="0" eaLnBrk="1" latinLnBrk="0" hangingPunct="1">
                        <a:defRPr sz="1800" b="1" kern="1200">
                          <a:solidFill>
                            <a:schemeClr val="tx1"/>
                          </a:solidFill>
                          <a:latin typeface="Arial"/>
                          <a:cs typeface="Arial"/>
                        </a:defRPr>
                      </a:lvl2pPr>
                      <a:lvl3pPr marL="914400" algn="l" defTabSz="914400" rtl="0" eaLnBrk="1" latinLnBrk="0" hangingPunct="1">
                        <a:defRPr sz="1800" b="1" kern="1200">
                          <a:solidFill>
                            <a:schemeClr val="tx1"/>
                          </a:solidFill>
                          <a:latin typeface="Arial"/>
                          <a:cs typeface="Arial"/>
                        </a:defRPr>
                      </a:lvl3pPr>
                      <a:lvl4pPr marL="1371600" algn="l" defTabSz="914400" rtl="0" eaLnBrk="1" latinLnBrk="0" hangingPunct="1">
                        <a:defRPr sz="1800" b="1" kern="1200">
                          <a:solidFill>
                            <a:schemeClr val="tx1"/>
                          </a:solidFill>
                          <a:latin typeface="Arial"/>
                          <a:cs typeface="Arial"/>
                        </a:defRPr>
                      </a:lvl4pPr>
                      <a:lvl5pPr marL="1828800" algn="l" defTabSz="914400" rtl="0" eaLnBrk="1" latinLnBrk="0" hangingPunct="1">
                        <a:defRPr sz="1800" b="1" kern="1200">
                          <a:solidFill>
                            <a:schemeClr val="tx1"/>
                          </a:solidFill>
                          <a:latin typeface="Arial"/>
                          <a:cs typeface="Arial"/>
                        </a:defRPr>
                      </a:lvl5pPr>
                      <a:lvl6pPr marL="2286000" algn="l" defTabSz="914400" rtl="0" eaLnBrk="1" latinLnBrk="0" hangingPunct="1">
                        <a:defRPr sz="1800" b="1" kern="1200">
                          <a:solidFill>
                            <a:schemeClr val="tx1"/>
                          </a:solidFill>
                          <a:latin typeface="Arial"/>
                          <a:cs typeface="Arial"/>
                        </a:defRPr>
                      </a:lvl6pPr>
                      <a:lvl7pPr marL="2743200" algn="l" defTabSz="914400" rtl="0" eaLnBrk="1" latinLnBrk="0" hangingPunct="1">
                        <a:defRPr sz="1800" b="1" kern="1200">
                          <a:solidFill>
                            <a:schemeClr val="tx1"/>
                          </a:solidFill>
                          <a:latin typeface="Arial"/>
                          <a:cs typeface="Arial"/>
                        </a:defRPr>
                      </a:lvl7pPr>
                      <a:lvl8pPr marL="3200400" algn="l" defTabSz="914400" rtl="0" eaLnBrk="1" latinLnBrk="0" hangingPunct="1">
                        <a:defRPr sz="1800" b="1" kern="1200">
                          <a:solidFill>
                            <a:schemeClr val="tx1"/>
                          </a:solidFill>
                          <a:latin typeface="Arial"/>
                          <a:cs typeface="Arial"/>
                        </a:defRPr>
                      </a:lvl8pPr>
                      <a:lvl9pPr marL="3657600" algn="l" defTabSz="914400" rtl="0" eaLnBrk="1" latinLnBrk="0" hangingPunct="1">
                        <a:defRPr sz="1800" b="1" kern="1200">
                          <a:solidFill>
                            <a:schemeClr val="tx1"/>
                          </a:solidFill>
                          <a:latin typeface="Arial"/>
                          <a:cs typeface="Arial"/>
                        </a:defRPr>
                      </a:lvl9pPr>
                    </a:lstStyle>
                    <a:p>
                      <a:pPr marL="268288" marR="0" lvl="0" indent="-268288" algn="ctr" defTabSz="914400" rtl="0" eaLnBrk="0" fontAlgn="ctr" latinLnBrk="0" hangingPunct="0">
                        <a:lnSpc>
                          <a:spcPct val="90000"/>
                        </a:lnSpc>
                        <a:spcBef>
                          <a:spcPct val="0"/>
                        </a:spcBef>
                        <a:spcAft>
                          <a:spcPct val="0"/>
                        </a:spcAft>
                        <a:buClr>
                          <a:schemeClr val="bg2"/>
                        </a:buClr>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Budget </a:t>
                      </a:r>
                    </a:p>
                    <a:p>
                      <a:pPr marL="268288" marR="0" lvl="0" indent="-268288" algn="ctr" defTabSz="914400" rtl="0" eaLnBrk="0" fontAlgn="ctr" latinLnBrk="0" hangingPunct="0">
                        <a:lnSpc>
                          <a:spcPct val="90000"/>
                        </a:lnSpc>
                        <a:spcBef>
                          <a:spcPct val="0"/>
                        </a:spcBef>
                        <a:spcAft>
                          <a:spcPct val="0"/>
                        </a:spcAft>
                        <a:buClr>
                          <a:schemeClr val="bg2"/>
                        </a:buClr>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2019/20                        </a:t>
                      </a:r>
                    </a:p>
                  </a:txBody>
                  <a:tcPr marL="91421" marR="91421" marT="45684" marB="4568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tx1"/>
                          </a:solidFill>
                          <a:latin typeface="Arial"/>
                          <a:cs typeface="Arial"/>
                        </a:defRPr>
                      </a:lvl1pPr>
                      <a:lvl2pPr marL="457200" algn="l" defTabSz="914400" rtl="0" eaLnBrk="1" latinLnBrk="0" hangingPunct="1">
                        <a:defRPr sz="1800" b="1" kern="1200">
                          <a:solidFill>
                            <a:schemeClr val="tx1"/>
                          </a:solidFill>
                          <a:latin typeface="Arial"/>
                          <a:cs typeface="Arial"/>
                        </a:defRPr>
                      </a:lvl2pPr>
                      <a:lvl3pPr marL="914400" algn="l" defTabSz="914400" rtl="0" eaLnBrk="1" latinLnBrk="0" hangingPunct="1">
                        <a:defRPr sz="1800" b="1" kern="1200">
                          <a:solidFill>
                            <a:schemeClr val="tx1"/>
                          </a:solidFill>
                          <a:latin typeface="Arial"/>
                          <a:cs typeface="Arial"/>
                        </a:defRPr>
                      </a:lvl3pPr>
                      <a:lvl4pPr marL="1371600" algn="l" defTabSz="914400" rtl="0" eaLnBrk="1" latinLnBrk="0" hangingPunct="1">
                        <a:defRPr sz="1800" b="1" kern="1200">
                          <a:solidFill>
                            <a:schemeClr val="tx1"/>
                          </a:solidFill>
                          <a:latin typeface="Arial"/>
                          <a:cs typeface="Arial"/>
                        </a:defRPr>
                      </a:lvl4pPr>
                      <a:lvl5pPr marL="1828800" algn="l" defTabSz="914400" rtl="0" eaLnBrk="1" latinLnBrk="0" hangingPunct="1">
                        <a:defRPr sz="1800" b="1" kern="1200">
                          <a:solidFill>
                            <a:schemeClr val="tx1"/>
                          </a:solidFill>
                          <a:latin typeface="Arial"/>
                          <a:cs typeface="Arial"/>
                        </a:defRPr>
                      </a:lvl5pPr>
                      <a:lvl6pPr marL="2286000" algn="l" defTabSz="914400" rtl="0" eaLnBrk="1" latinLnBrk="0" hangingPunct="1">
                        <a:defRPr sz="1800" b="1" kern="1200">
                          <a:solidFill>
                            <a:schemeClr val="tx1"/>
                          </a:solidFill>
                          <a:latin typeface="Arial"/>
                          <a:cs typeface="Arial"/>
                        </a:defRPr>
                      </a:lvl6pPr>
                      <a:lvl7pPr marL="2743200" algn="l" defTabSz="914400" rtl="0" eaLnBrk="1" latinLnBrk="0" hangingPunct="1">
                        <a:defRPr sz="1800" b="1" kern="1200">
                          <a:solidFill>
                            <a:schemeClr val="tx1"/>
                          </a:solidFill>
                          <a:latin typeface="Arial"/>
                          <a:cs typeface="Arial"/>
                        </a:defRPr>
                      </a:lvl7pPr>
                      <a:lvl8pPr marL="3200400" algn="l" defTabSz="914400" rtl="0" eaLnBrk="1" latinLnBrk="0" hangingPunct="1">
                        <a:defRPr sz="1800" b="1" kern="1200">
                          <a:solidFill>
                            <a:schemeClr val="tx1"/>
                          </a:solidFill>
                          <a:latin typeface="Arial"/>
                          <a:cs typeface="Arial"/>
                        </a:defRPr>
                      </a:lvl8pPr>
                      <a:lvl9pPr marL="3657600" algn="l" defTabSz="914400" rtl="0" eaLnBrk="1" latinLnBrk="0" hangingPunct="1">
                        <a:defRPr sz="1800" b="1" kern="1200">
                          <a:solidFill>
                            <a:schemeClr val="tx1"/>
                          </a:solidFill>
                          <a:latin typeface="Arial"/>
                          <a:cs typeface="Arial"/>
                        </a:defRPr>
                      </a:lvl9pPr>
                    </a:lstStyle>
                    <a:p>
                      <a:pPr marL="268288" marR="0" lvl="0" indent="-268288" algn="ctr" defTabSz="914400" rtl="0" eaLnBrk="0" fontAlgn="ctr" latinLnBrk="0" hangingPunct="0">
                        <a:lnSpc>
                          <a:spcPct val="90000"/>
                        </a:lnSpc>
                        <a:spcBef>
                          <a:spcPct val="0"/>
                        </a:spcBef>
                        <a:spcAft>
                          <a:spcPct val="0"/>
                        </a:spcAft>
                        <a:buClr>
                          <a:schemeClr val="bg2"/>
                        </a:buClr>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Actual </a:t>
                      </a:r>
                    </a:p>
                    <a:p>
                      <a:pPr marL="268288" marR="0" lvl="0" indent="-268288" algn="ctr" defTabSz="914400" rtl="0" eaLnBrk="0" fontAlgn="ctr" latinLnBrk="0" hangingPunct="0">
                        <a:lnSpc>
                          <a:spcPct val="90000"/>
                        </a:lnSpc>
                        <a:spcBef>
                          <a:spcPct val="0"/>
                        </a:spcBef>
                        <a:spcAft>
                          <a:spcPct val="0"/>
                        </a:spcAft>
                        <a:buClr>
                          <a:schemeClr val="bg2"/>
                        </a:buClr>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Expenditure YTD  (R)                          </a:t>
                      </a:r>
                      <a:endParaRPr kumimoji="0" lang="en-US" sz="1200" b="0" i="0" u="none" strike="noStrike" cap="none" normalizeH="0" baseline="0" dirty="0" smtClean="0">
                        <a:ln>
                          <a:noFill/>
                        </a:ln>
                        <a:solidFill>
                          <a:schemeClr val="tx1"/>
                        </a:solidFill>
                        <a:effectLst/>
                        <a:latin typeface="Arial" charset="0"/>
                        <a:cs typeface="Arial" charset="0"/>
                      </a:endParaRPr>
                    </a:p>
                  </a:txBody>
                  <a:tcPr marL="91421" marR="91421" marT="45684" marB="4568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tx1"/>
                          </a:solidFill>
                          <a:latin typeface="Arial"/>
                          <a:cs typeface="Arial"/>
                        </a:defRPr>
                      </a:lvl1pPr>
                      <a:lvl2pPr marL="457200" algn="l" defTabSz="914400" rtl="0" eaLnBrk="1" latinLnBrk="0" hangingPunct="1">
                        <a:defRPr sz="1800" b="1" kern="1200">
                          <a:solidFill>
                            <a:schemeClr val="tx1"/>
                          </a:solidFill>
                          <a:latin typeface="Arial"/>
                          <a:cs typeface="Arial"/>
                        </a:defRPr>
                      </a:lvl2pPr>
                      <a:lvl3pPr marL="914400" algn="l" defTabSz="914400" rtl="0" eaLnBrk="1" latinLnBrk="0" hangingPunct="1">
                        <a:defRPr sz="1800" b="1" kern="1200">
                          <a:solidFill>
                            <a:schemeClr val="tx1"/>
                          </a:solidFill>
                          <a:latin typeface="Arial"/>
                          <a:cs typeface="Arial"/>
                        </a:defRPr>
                      </a:lvl3pPr>
                      <a:lvl4pPr marL="1371600" algn="l" defTabSz="914400" rtl="0" eaLnBrk="1" latinLnBrk="0" hangingPunct="1">
                        <a:defRPr sz="1800" b="1" kern="1200">
                          <a:solidFill>
                            <a:schemeClr val="tx1"/>
                          </a:solidFill>
                          <a:latin typeface="Arial"/>
                          <a:cs typeface="Arial"/>
                        </a:defRPr>
                      </a:lvl4pPr>
                      <a:lvl5pPr marL="1828800" algn="l" defTabSz="914400" rtl="0" eaLnBrk="1" latinLnBrk="0" hangingPunct="1">
                        <a:defRPr sz="1800" b="1" kern="1200">
                          <a:solidFill>
                            <a:schemeClr val="tx1"/>
                          </a:solidFill>
                          <a:latin typeface="Arial"/>
                          <a:cs typeface="Arial"/>
                        </a:defRPr>
                      </a:lvl5pPr>
                      <a:lvl6pPr marL="2286000" algn="l" defTabSz="914400" rtl="0" eaLnBrk="1" latinLnBrk="0" hangingPunct="1">
                        <a:defRPr sz="1800" b="1" kern="1200">
                          <a:solidFill>
                            <a:schemeClr val="tx1"/>
                          </a:solidFill>
                          <a:latin typeface="Arial"/>
                          <a:cs typeface="Arial"/>
                        </a:defRPr>
                      </a:lvl6pPr>
                      <a:lvl7pPr marL="2743200" algn="l" defTabSz="914400" rtl="0" eaLnBrk="1" latinLnBrk="0" hangingPunct="1">
                        <a:defRPr sz="1800" b="1" kern="1200">
                          <a:solidFill>
                            <a:schemeClr val="tx1"/>
                          </a:solidFill>
                          <a:latin typeface="Arial"/>
                          <a:cs typeface="Arial"/>
                        </a:defRPr>
                      </a:lvl7pPr>
                      <a:lvl8pPr marL="3200400" algn="l" defTabSz="914400" rtl="0" eaLnBrk="1" latinLnBrk="0" hangingPunct="1">
                        <a:defRPr sz="1800" b="1" kern="1200">
                          <a:solidFill>
                            <a:schemeClr val="tx1"/>
                          </a:solidFill>
                          <a:latin typeface="Arial"/>
                          <a:cs typeface="Arial"/>
                        </a:defRPr>
                      </a:lvl8pPr>
                      <a:lvl9pPr marL="3657600" algn="l" defTabSz="914400" rtl="0" eaLnBrk="1" latinLnBrk="0" hangingPunct="1">
                        <a:defRPr sz="1800" b="1" kern="1200">
                          <a:solidFill>
                            <a:schemeClr val="tx1"/>
                          </a:solidFill>
                          <a:latin typeface="Arial"/>
                          <a:cs typeface="Arial"/>
                        </a:defRPr>
                      </a:lvl9pPr>
                    </a:lstStyle>
                    <a:p>
                      <a:pPr marL="268288" marR="0" lvl="0" indent="-268288" algn="ctr" defTabSz="914400" rtl="0" eaLnBrk="0" fontAlgn="ctr" latinLnBrk="0" hangingPunct="0">
                        <a:lnSpc>
                          <a:spcPct val="90000"/>
                        </a:lnSpc>
                        <a:spcBef>
                          <a:spcPct val="0"/>
                        </a:spcBef>
                        <a:spcAft>
                          <a:spcPct val="0"/>
                        </a:spcAft>
                        <a:buClr>
                          <a:schemeClr val="bg2"/>
                        </a:buClr>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YTD</a:t>
                      </a:r>
                    </a:p>
                    <a:p>
                      <a:pPr marL="268288" marR="0" lvl="0" indent="-268288" algn="ctr" defTabSz="914400" rtl="0" eaLnBrk="0" fontAlgn="ctr" latinLnBrk="0" hangingPunct="0">
                        <a:lnSpc>
                          <a:spcPct val="90000"/>
                        </a:lnSpc>
                        <a:spcBef>
                          <a:spcPct val="0"/>
                        </a:spcBef>
                        <a:spcAft>
                          <a:spcPct val="0"/>
                        </a:spcAft>
                        <a:buClr>
                          <a:schemeClr val="bg2"/>
                        </a:buClr>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Savings/ </a:t>
                      </a:r>
                    </a:p>
                    <a:p>
                      <a:pPr marL="268288" marR="0" lvl="0" indent="-268288" algn="ctr" defTabSz="914400" rtl="0" eaLnBrk="0" fontAlgn="ctr" latinLnBrk="0" hangingPunct="0">
                        <a:lnSpc>
                          <a:spcPct val="90000"/>
                        </a:lnSpc>
                        <a:spcBef>
                          <a:spcPct val="0"/>
                        </a:spcBef>
                        <a:spcAft>
                          <a:spcPct val="0"/>
                        </a:spcAft>
                        <a:buClr>
                          <a:schemeClr val="bg2"/>
                        </a:buClr>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Overspending </a:t>
                      </a:r>
                      <a:endParaRPr kumimoji="0" lang="en-US" sz="1200" b="0" i="0" u="none" strike="noStrike" cap="none" normalizeH="0" baseline="0" dirty="0" smtClean="0">
                        <a:ln>
                          <a:noFill/>
                        </a:ln>
                        <a:solidFill>
                          <a:schemeClr val="tx1"/>
                        </a:solidFill>
                        <a:effectLst/>
                        <a:latin typeface="Arial" charset="0"/>
                        <a:cs typeface="Arial" charset="0"/>
                      </a:endParaRPr>
                    </a:p>
                  </a:txBody>
                  <a:tcPr marL="91421" marR="91421" marT="45684" marB="4568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tx1"/>
                          </a:solidFill>
                          <a:latin typeface="Arial"/>
                          <a:cs typeface="Arial"/>
                        </a:defRPr>
                      </a:lvl1pPr>
                      <a:lvl2pPr marL="457200" algn="l" defTabSz="914400" rtl="0" eaLnBrk="1" latinLnBrk="0" hangingPunct="1">
                        <a:defRPr sz="1800" b="1" kern="1200">
                          <a:solidFill>
                            <a:schemeClr val="tx1"/>
                          </a:solidFill>
                          <a:latin typeface="Arial"/>
                          <a:cs typeface="Arial"/>
                        </a:defRPr>
                      </a:lvl2pPr>
                      <a:lvl3pPr marL="914400" algn="l" defTabSz="914400" rtl="0" eaLnBrk="1" latinLnBrk="0" hangingPunct="1">
                        <a:defRPr sz="1800" b="1" kern="1200">
                          <a:solidFill>
                            <a:schemeClr val="tx1"/>
                          </a:solidFill>
                          <a:latin typeface="Arial"/>
                          <a:cs typeface="Arial"/>
                        </a:defRPr>
                      </a:lvl3pPr>
                      <a:lvl4pPr marL="1371600" algn="l" defTabSz="914400" rtl="0" eaLnBrk="1" latinLnBrk="0" hangingPunct="1">
                        <a:defRPr sz="1800" b="1" kern="1200">
                          <a:solidFill>
                            <a:schemeClr val="tx1"/>
                          </a:solidFill>
                          <a:latin typeface="Arial"/>
                          <a:cs typeface="Arial"/>
                        </a:defRPr>
                      </a:lvl4pPr>
                      <a:lvl5pPr marL="1828800" algn="l" defTabSz="914400" rtl="0" eaLnBrk="1" latinLnBrk="0" hangingPunct="1">
                        <a:defRPr sz="1800" b="1" kern="1200">
                          <a:solidFill>
                            <a:schemeClr val="tx1"/>
                          </a:solidFill>
                          <a:latin typeface="Arial"/>
                          <a:cs typeface="Arial"/>
                        </a:defRPr>
                      </a:lvl5pPr>
                      <a:lvl6pPr marL="2286000" algn="l" defTabSz="914400" rtl="0" eaLnBrk="1" latinLnBrk="0" hangingPunct="1">
                        <a:defRPr sz="1800" b="1" kern="1200">
                          <a:solidFill>
                            <a:schemeClr val="tx1"/>
                          </a:solidFill>
                          <a:latin typeface="Arial"/>
                          <a:cs typeface="Arial"/>
                        </a:defRPr>
                      </a:lvl6pPr>
                      <a:lvl7pPr marL="2743200" algn="l" defTabSz="914400" rtl="0" eaLnBrk="1" latinLnBrk="0" hangingPunct="1">
                        <a:defRPr sz="1800" b="1" kern="1200">
                          <a:solidFill>
                            <a:schemeClr val="tx1"/>
                          </a:solidFill>
                          <a:latin typeface="Arial"/>
                          <a:cs typeface="Arial"/>
                        </a:defRPr>
                      </a:lvl7pPr>
                      <a:lvl8pPr marL="3200400" algn="l" defTabSz="914400" rtl="0" eaLnBrk="1" latinLnBrk="0" hangingPunct="1">
                        <a:defRPr sz="1800" b="1" kern="1200">
                          <a:solidFill>
                            <a:schemeClr val="tx1"/>
                          </a:solidFill>
                          <a:latin typeface="Arial"/>
                          <a:cs typeface="Arial"/>
                        </a:defRPr>
                      </a:lvl8pPr>
                      <a:lvl9pPr marL="3657600" algn="l" defTabSz="914400" rtl="0" eaLnBrk="1" latinLnBrk="0" hangingPunct="1">
                        <a:defRPr sz="1800" b="1" kern="1200">
                          <a:solidFill>
                            <a:schemeClr val="tx1"/>
                          </a:solidFill>
                          <a:latin typeface="Arial"/>
                          <a:cs typeface="Arial"/>
                        </a:defRPr>
                      </a:lvl9pPr>
                    </a:lstStyle>
                    <a:p>
                      <a:pPr marL="268288" marR="0" lvl="0" indent="-268288" algn="ctr" defTabSz="914400" rtl="0" eaLnBrk="0" fontAlgn="ctr" latinLnBrk="0" hangingPunct="0">
                        <a:lnSpc>
                          <a:spcPct val="90000"/>
                        </a:lnSpc>
                        <a:spcBef>
                          <a:spcPct val="0"/>
                        </a:spcBef>
                        <a:spcAft>
                          <a:spcPct val="0"/>
                        </a:spcAft>
                        <a:buClr>
                          <a:schemeClr val="bg2"/>
                        </a:buClr>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YTD</a:t>
                      </a:r>
                    </a:p>
                    <a:p>
                      <a:pPr marL="268288" marR="0" lvl="0" indent="-268288" algn="ctr" defTabSz="914400" rtl="0" eaLnBrk="0" fontAlgn="ctr" latinLnBrk="0" hangingPunct="0">
                        <a:lnSpc>
                          <a:spcPct val="90000"/>
                        </a:lnSpc>
                        <a:spcBef>
                          <a:spcPct val="0"/>
                        </a:spcBef>
                        <a:spcAft>
                          <a:spcPct val="0"/>
                        </a:spcAft>
                        <a:buClr>
                          <a:schemeClr val="bg2"/>
                        </a:buClr>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Budget </a:t>
                      </a:r>
                    </a:p>
                    <a:p>
                      <a:pPr marL="268288" marR="0" lvl="0" indent="-268288" algn="ctr" defTabSz="914400" rtl="0" eaLnBrk="0" fontAlgn="ctr" latinLnBrk="0" hangingPunct="0">
                        <a:lnSpc>
                          <a:spcPct val="90000"/>
                        </a:lnSpc>
                        <a:spcBef>
                          <a:spcPct val="0"/>
                        </a:spcBef>
                        <a:spcAft>
                          <a:spcPct val="0"/>
                        </a:spcAft>
                        <a:buClr>
                          <a:schemeClr val="bg2"/>
                        </a:buClr>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Expenditure (%)</a:t>
                      </a:r>
                      <a:endParaRPr kumimoji="0" lang="en-US" sz="1200" b="0" i="0" u="none" strike="noStrike" cap="none" normalizeH="0" baseline="0" dirty="0" smtClean="0">
                        <a:ln>
                          <a:noFill/>
                        </a:ln>
                        <a:solidFill>
                          <a:schemeClr val="tx1"/>
                        </a:solidFill>
                        <a:effectLst/>
                        <a:latin typeface="Arial" charset="0"/>
                        <a:cs typeface="Arial" charset="0"/>
                      </a:endParaRPr>
                    </a:p>
                  </a:txBody>
                  <a:tcPr marL="91421" marR="91421" marT="45684" marB="4568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xmlns="" val="10000"/>
                  </a:ext>
                </a:extLst>
              </a:tr>
              <a:tr h="585957">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268288" marR="0" lvl="0" indent="-268288" algn="l" defTabSz="914400" rtl="0" eaLnBrk="0" fontAlgn="ctr" latinLnBrk="0" hangingPunct="0">
                        <a:lnSpc>
                          <a:spcPct val="90000"/>
                        </a:lnSpc>
                        <a:spcBef>
                          <a:spcPct val="0"/>
                        </a:spcBef>
                        <a:spcAft>
                          <a:spcPct val="0"/>
                        </a:spcAft>
                        <a:buClr>
                          <a:schemeClr val="bg2"/>
                        </a:buClr>
                        <a:buSzTx/>
                        <a:buFont typeface="Wingdings" pitchFamily="2" charset="2"/>
                        <a:buNone/>
                        <a:tabLst/>
                      </a:pPr>
                      <a:r>
                        <a:rPr kumimoji="0" lang="en-US" sz="1400" b="0" i="0" u="none" strike="noStrike" cap="none" normalizeH="0" baseline="0" dirty="0" smtClean="0">
                          <a:ln>
                            <a:noFill/>
                          </a:ln>
                          <a:solidFill>
                            <a:schemeClr val="tx1"/>
                          </a:solidFill>
                          <a:effectLst/>
                          <a:latin typeface="+mn-lt"/>
                          <a:cs typeface="Arial" charset="0"/>
                        </a:rPr>
                        <a:t>Compensation of Employees</a:t>
                      </a:r>
                    </a:p>
                  </a:txBody>
                  <a:tcPr marL="91421" marR="91421" marT="45681" marB="4568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400" b="0" i="0" u="none" strike="noStrike" dirty="0">
                          <a:solidFill>
                            <a:srgbClr val="000000"/>
                          </a:solidFill>
                          <a:effectLst/>
                          <a:latin typeface="+mn-lt"/>
                        </a:rPr>
                        <a:t>444,171,000.00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400" b="0" i="0" u="none" strike="noStrike" dirty="0">
                          <a:solidFill>
                            <a:srgbClr val="000000"/>
                          </a:solidFill>
                          <a:effectLst/>
                          <a:latin typeface="+mn-lt"/>
                        </a:rPr>
                        <a:t>151,110,506.55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400" b="0" i="0" u="none" strike="noStrike" dirty="0">
                          <a:solidFill>
                            <a:srgbClr val="000000"/>
                          </a:solidFill>
                          <a:effectLst/>
                          <a:latin typeface="+mn-lt"/>
                        </a:rPr>
                        <a:t>293,060,493.45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400" b="0" i="0" u="none" strike="noStrike" dirty="0">
                          <a:solidFill>
                            <a:srgbClr val="000000"/>
                          </a:solidFill>
                          <a:effectLst/>
                          <a:latin typeface="+mn-lt"/>
                        </a:rPr>
                        <a:t>34.02%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1"/>
                  </a:ext>
                </a:extLst>
              </a:tr>
              <a:tr h="384598">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268288" marR="0" lvl="0" indent="-268288" algn="l" defTabSz="914400" rtl="0" eaLnBrk="0" fontAlgn="ctr" latinLnBrk="0" hangingPunct="0">
                        <a:lnSpc>
                          <a:spcPct val="90000"/>
                        </a:lnSpc>
                        <a:spcBef>
                          <a:spcPct val="0"/>
                        </a:spcBef>
                        <a:spcAft>
                          <a:spcPct val="0"/>
                        </a:spcAft>
                        <a:buClr>
                          <a:schemeClr val="bg2"/>
                        </a:buClr>
                        <a:buSzTx/>
                        <a:buFont typeface="Wingdings" pitchFamily="2" charset="2"/>
                        <a:buNone/>
                        <a:tabLst/>
                      </a:pPr>
                      <a:r>
                        <a:rPr kumimoji="0" lang="en-US" sz="1400" b="0" i="0" u="none" strike="noStrike" cap="none" normalizeH="0" baseline="0" dirty="0" smtClean="0">
                          <a:ln>
                            <a:noFill/>
                          </a:ln>
                          <a:solidFill>
                            <a:schemeClr val="tx1"/>
                          </a:solidFill>
                          <a:effectLst/>
                          <a:latin typeface="+mn-lt"/>
                          <a:cs typeface="Arial" charset="0"/>
                        </a:rPr>
                        <a:t>Goods and Services</a:t>
                      </a:r>
                    </a:p>
                  </a:txBody>
                  <a:tcPr marL="91421" marR="91421" marT="45681" marB="4568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400" b="0" i="0" u="none" strike="noStrike" dirty="0">
                          <a:solidFill>
                            <a:srgbClr val="000000"/>
                          </a:solidFill>
                          <a:effectLst/>
                          <a:latin typeface="+mn-lt"/>
                        </a:rPr>
                        <a:t>11,447,000.00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400" b="0" i="0" u="none" strike="noStrike" dirty="0">
                          <a:solidFill>
                            <a:srgbClr val="000000"/>
                          </a:solidFill>
                          <a:effectLst/>
                          <a:latin typeface="+mn-lt"/>
                        </a:rPr>
                        <a:t>3,639,302.12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400" b="0" i="0" u="none" strike="noStrike" dirty="0">
                          <a:solidFill>
                            <a:srgbClr val="000000"/>
                          </a:solidFill>
                          <a:effectLst/>
                          <a:latin typeface="+mn-lt"/>
                        </a:rPr>
                        <a:t>7,807,697.88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400" b="0" i="0" u="none" strike="noStrike" dirty="0">
                          <a:solidFill>
                            <a:srgbClr val="000000"/>
                          </a:solidFill>
                          <a:effectLst/>
                          <a:latin typeface="+mn-lt"/>
                        </a:rPr>
                        <a:t>31.79%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2"/>
                  </a:ext>
                </a:extLst>
              </a:tr>
              <a:tr h="384598">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268288" marR="0" lvl="0" indent="-268288" algn="l" defTabSz="914400" rtl="0" eaLnBrk="0" fontAlgn="ctr" latinLnBrk="0" hangingPunct="0">
                        <a:lnSpc>
                          <a:spcPct val="90000"/>
                        </a:lnSpc>
                        <a:spcBef>
                          <a:spcPct val="0"/>
                        </a:spcBef>
                        <a:spcAft>
                          <a:spcPct val="0"/>
                        </a:spcAft>
                        <a:buClr>
                          <a:schemeClr val="bg2"/>
                        </a:buClr>
                        <a:buSzTx/>
                        <a:buFont typeface="Wingdings" pitchFamily="2" charset="2"/>
                        <a:buNone/>
                        <a:tabLst/>
                      </a:pPr>
                      <a:r>
                        <a:rPr kumimoji="0" lang="en-US" sz="1400" b="0" i="0" u="none" strike="noStrike" cap="none" normalizeH="0" baseline="0" dirty="0" smtClean="0">
                          <a:ln>
                            <a:noFill/>
                          </a:ln>
                          <a:solidFill>
                            <a:schemeClr val="tx1"/>
                          </a:solidFill>
                          <a:effectLst/>
                          <a:latin typeface="+mn-lt"/>
                          <a:cs typeface="Arial" charset="0"/>
                        </a:rPr>
                        <a:t>Provincial &amp; Local Government</a:t>
                      </a:r>
                    </a:p>
                  </a:txBody>
                  <a:tcPr marL="91421" marR="91421" marT="45681" marB="4568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400" b="0" i="0" u="none" strike="noStrike" dirty="0">
                          <a:solidFill>
                            <a:srgbClr val="000000"/>
                          </a:solidFill>
                          <a:effectLst/>
                          <a:latin typeface="+mn-lt"/>
                        </a:rPr>
                        <a:t>244,000.00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400" b="0" i="0" u="none" strike="noStrike" dirty="0">
                          <a:solidFill>
                            <a:srgbClr val="000000"/>
                          </a:solidFill>
                          <a:effectLst/>
                          <a:latin typeface="+mn-lt"/>
                        </a:rPr>
                        <a:t>125,109.60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400" b="0" i="0" u="none" strike="noStrike" dirty="0">
                          <a:solidFill>
                            <a:srgbClr val="000000"/>
                          </a:solidFill>
                          <a:effectLst/>
                          <a:latin typeface="+mn-lt"/>
                        </a:rPr>
                        <a:t>118,890.40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400" b="0" i="0" u="none" strike="noStrike" dirty="0">
                          <a:solidFill>
                            <a:srgbClr val="000000"/>
                          </a:solidFill>
                          <a:effectLst/>
                          <a:latin typeface="+mn-lt"/>
                        </a:rPr>
                        <a:t>51.27%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3"/>
                  </a:ext>
                </a:extLst>
              </a:tr>
              <a:tr h="384598">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268288" marR="0" lvl="0" indent="-268288" algn="l" defTabSz="914400" rtl="0" eaLnBrk="0" fontAlgn="ctr" latinLnBrk="0" hangingPunct="0">
                        <a:lnSpc>
                          <a:spcPct val="90000"/>
                        </a:lnSpc>
                        <a:spcBef>
                          <a:spcPct val="0"/>
                        </a:spcBef>
                        <a:spcAft>
                          <a:spcPct val="0"/>
                        </a:spcAft>
                        <a:buClr>
                          <a:schemeClr val="bg2"/>
                        </a:buClr>
                        <a:buSzTx/>
                        <a:buFont typeface="Wingdings" pitchFamily="2" charset="2"/>
                        <a:buNone/>
                        <a:tabLst/>
                      </a:pPr>
                      <a:r>
                        <a:rPr kumimoji="0" lang="en-US" sz="1400" b="0" i="0" u="none" strike="noStrike" cap="none" normalizeH="0" baseline="0" dirty="0" smtClean="0">
                          <a:ln>
                            <a:noFill/>
                          </a:ln>
                          <a:solidFill>
                            <a:schemeClr val="tx1"/>
                          </a:solidFill>
                          <a:effectLst/>
                          <a:latin typeface="+mn-lt"/>
                          <a:cs typeface="Arial" charset="0"/>
                        </a:rPr>
                        <a:t>Transfers &amp; Subsidies</a:t>
                      </a:r>
                    </a:p>
                  </a:txBody>
                  <a:tcPr marL="91421" marR="91421" marT="45681" marB="4568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400" b="0" i="0" u="none" strike="noStrike" dirty="0">
                          <a:solidFill>
                            <a:srgbClr val="000000"/>
                          </a:solidFill>
                          <a:effectLst/>
                          <a:latin typeface="+mn-lt"/>
                        </a:rPr>
                        <a:t>154,000.00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400" b="0" i="0" u="none" strike="noStrike" dirty="0">
                          <a:solidFill>
                            <a:srgbClr val="000000"/>
                          </a:solidFill>
                          <a:effectLst/>
                          <a:latin typeface="+mn-lt"/>
                        </a:rPr>
                        <a:t>1,382,576.57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400" b="0" i="0" u="none" strike="noStrike" dirty="0">
                          <a:solidFill>
                            <a:srgbClr val="000000"/>
                          </a:solidFill>
                          <a:effectLst/>
                          <a:latin typeface="+mn-lt"/>
                        </a:rPr>
                        <a:t>-1,228,576.57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400" b="0" i="0" u="none" strike="noStrike" dirty="0">
                          <a:solidFill>
                            <a:srgbClr val="000000"/>
                          </a:solidFill>
                          <a:effectLst/>
                          <a:latin typeface="+mn-lt"/>
                        </a:rPr>
                        <a:t>897.78%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4"/>
                  </a:ext>
                </a:extLst>
              </a:tr>
              <a:tr h="384598">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268288" marR="0" lvl="0" indent="-268288" algn="l" defTabSz="914400" rtl="0" eaLnBrk="0" fontAlgn="ctr" latinLnBrk="0" hangingPunct="0">
                        <a:lnSpc>
                          <a:spcPct val="90000"/>
                        </a:lnSpc>
                        <a:spcBef>
                          <a:spcPct val="0"/>
                        </a:spcBef>
                        <a:spcAft>
                          <a:spcPct val="0"/>
                        </a:spcAft>
                        <a:buClr>
                          <a:schemeClr val="bg2"/>
                        </a:buClr>
                        <a:buSzTx/>
                        <a:buFont typeface="Wingdings" pitchFamily="2" charset="2"/>
                        <a:buNone/>
                        <a:tabLst/>
                      </a:pPr>
                      <a:r>
                        <a:rPr kumimoji="0" lang="en-US" sz="1400" b="0" i="0" u="none" strike="noStrike" cap="none" normalizeH="0" baseline="0" dirty="0" smtClean="0">
                          <a:ln>
                            <a:noFill/>
                          </a:ln>
                          <a:solidFill>
                            <a:schemeClr val="tx1"/>
                          </a:solidFill>
                          <a:effectLst/>
                          <a:latin typeface="+mn-lt"/>
                          <a:cs typeface="Arial" charset="0"/>
                        </a:rPr>
                        <a:t>Machinery and Equipment</a:t>
                      </a:r>
                    </a:p>
                  </a:txBody>
                  <a:tcPr marL="91421" marR="91421" marT="45681" marB="4568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400" b="0" i="0" u="none" strike="noStrike" dirty="0">
                          <a:solidFill>
                            <a:srgbClr val="000000"/>
                          </a:solidFill>
                          <a:effectLst/>
                          <a:latin typeface="+mn-lt"/>
                        </a:rPr>
                        <a:t>14,330,000.00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400" b="0" i="0" u="none" strike="noStrike" dirty="0">
                          <a:solidFill>
                            <a:srgbClr val="000000"/>
                          </a:solidFill>
                          <a:effectLst/>
                          <a:latin typeface="+mn-lt"/>
                        </a:rPr>
                        <a:t>11,951,423.08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400" b="0" i="0" u="none" strike="noStrike" dirty="0">
                          <a:solidFill>
                            <a:srgbClr val="000000"/>
                          </a:solidFill>
                          <a:effectLst/>
                          <a:latin typeface="+mn-lt"/>
                        </a:rPr>
                        <a:t>2,378,576.92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400" b="0" i="0" u="none" strike="noStrike" dirty="0">
                          <a:solidFill>
                            <a:srgbClr val="000000"/>
                          </a:solidFill>
                          <a:effectLst/>
                          <a:latin typeface="+mn-lt"/>
                        </a:rPr>
                        <a:t>83.40%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5"/>
                  </a:ext>
                </a:extLst>
              </a:tr>
              <a:tr h="384606">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268288" marR="0" lvl="0" indent="-268288" algn="l" defTabSz="914400" rtl="0" eaLnBrk="0" fontAlgn="ctr" latinLnBrk="0" hangingPunct="0">
                        <a:lnSpc>
                          <a:spcPct val="90000"/>
                        </a:lnSpc>
                        <a:spcBef>
                          <a:spcPct val="0"/>
                        </a:spcBef>
                        <a:spcAft>
                          <a:spcPct val="0"/>
                        </a:spcAft>
                        <a:buClr>
                          <a:schemeClr val="bg2"/>
                        </a:buClr>
                        <a:buSzTx/>
                        <a:buFont typeface="Wingdings" pitchFamily="2" charset="2"/>
                        <a:buNone/>
                        <a:tabLst/>
                      </a:pPr>
                      <a:r>
                        <a:rPr kumimoji="0" lang="en-US" sz="1400" b="1" i="0" u="none" strike="noStrike" cap="none" normalizeH="0" baseline="0" dirty="0" smtClean="0">
                          <a:ln>
                            <a:noFill/>
                          </a:ln>
                          <a:solidFill>
                            <a:schemeClr val="tx1"/>
                          </a:solidFill>
                          <a:effectLst/>
                          <a:latin typeface="Arial" charset="0"/>
                          <a:cs typeface="Arial" charset="0"/>
                        </a:rPr>
                        <a:t>TOTAL</a:t>
                      </a:r>
                    </a:p>
                  </a:txBody>
                  <a:tcPr marL="91421" marR="91421" marT="45684" marB="4568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400" b="1" i="0" u="none" strike="noStrike" dirty="0">
                          <a:solidFill>
                            <a:srgbClr val="000000"/>
                          </a:solidFill>
                          <a:effectLst/>
                          <a:latin typeface="Calibri" panose="020F0502020204030204" pitchFamily="34" charset="0"/>
                        </a:rPr>
                        <a:t>470,346,000.00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400" b="1" i="0" u="none" strike="noStrike" dirty="0">
                          <a:solidFill>
                            <a:srgbClr val="000000"/>
                          </a:solidFill>
                          <a:effectLst/>
                          <a:latin typeface="Calibri" panose="020F0502020204030204" pitchFamily="34" charset="0"/>
                        </a:rPr>
                        <a:t>168,208,917.92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400" b="1" i="0" u="none" strike="noStrike" dirty="0">
                          <a:solidFill>
                            <a:srgbClr val="000000"/>
                          </a:solidFill>
                          <a:effectLst/>
                          <a:latin typeface="Calibri" panose="020F0502020204030204" pitchFamily="34" charset="0"/>
                        </a:rPr>
                        <a:t>302,137,082.08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400" b="1" i="0" u="none" strike="noStrike" dirty="0">
                          <a:solidFill>
                            <a:srgbClr val="000000"/>
                          </a:solidFill>
                          <a:effectLst/>
                          <a:latin typeface="Calibri" panose="020F0502020204030204" pitchFamily="34" charset="0"/>
                        </a:rPr>
                        <a:t>35.76%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6"/>
                  </a:ext>
                </a:extLst>
              </a:tr>
            </a:tbl>
          </a:graphicData>
        </a:graphic>
      </p:graphicFrame>
      <p:sp>
        <p:nvSpPr>
          <p:cNvPr id="3" name="Slide Number Placeholder 2"/>
          <p:cNvSpPr>
            <a:spLocks noGrp="1"/>
          </p:cNvSpPr>
          <p:nvPr>
            <p:ph type="sldNum" sz="quarter" idx="12"/>
          </p:nvPr>
        </p:nvSpPr>
        <p:spPr>
          <a:xfrm>
            <a:off x="7010400" y="6492875"/>
            <a:ext cx="2133600" cy="365125"/>
          </a:xfrm>
        </p:spPr>
        <p:txBody>
          <a:bodyPr/>
          <a:lstStyle/>
          <a:p>
            <a:fld id="{2538E8B7-8BD9-9F48-9FB6-4E0DFEDB8449}" type="slidenum">
              <a:rPr lang="en-US" b="1" smtClean="0">
                <a:solidFill>
                  <a:schemeClr val="tx1"/>
                </a:solidFill>
              </a:rPr>
              <a:pPr/>
              <a:t>50</a:t>
            </a:fld>
            <a:endParaRPr lang="en-US" b="1" dirty="0">
              <a:solidFill>
                <a:schemeClr val="tx1"/>
              </a:solidFill>
            </a:endParaRPr>
          </a:p>
        </p:txBody>
      </p:sp>
      <p:sp>
        <p:nvSpPr>
          <p:cNvPr id="5" name="Rectangle 2"/>
          <p:cNvSpPr txBox="1">
            <a:spLocks noChangeArrowheads="1"/>
          </p:cNvSpPr>
          <p:nvPr/>
        </p:nvSpPr>
        <p:spPr>
          <a:xfrm>
            <a:off x="1270000" y="342900"/>
            <a:ext cx="6515100" cy="558800"/>
          </a:xfrm>
          <a:prstGeom prst="rect">
            <a:avLst/>
          </a:prstGeom>
          <a:solidFill>
            <a:srgbClr val="92D05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dirty="0" smtClean="0">
                <a:latin typeface="Arial" panose="020B0604020202020204" pitchFamily="34" charset="0"/>
                <a:cs typeface="Arial" panose="020B0604020202020204" pitchFamily="34" charset="0"/>
              </a:rPr>
              <a:t>BUDGET AND EXPENDITURE 2019-20</a:t>
            </a:r>
          </a:p>
        </p:txBody>
      </p:sp>
    </p:spTree>
    <p:extLst>
      <p:ext uri="{BB962C8B-B14F-4D97-AF65-F5344CB8AC3E}">
        <p14:creationId xmlns:p14="http://schemas.microsoft.com/office/powerpoint/2010/main" xmlns="" val="392637665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901700" y="152400"/>
            <a:ext cx="7099300" cy="381000"/>
          </a:xfrm>
          <a:solidFill>
            <a:srgbClr val="92D050"/>
          </a:solidFill>
        </p:spPr>
        <p:txBody>
          <a:bodyPr>
            <a:noAutofit/>
          </a:bodyPr>
          <a:lstStyle/>
          <a:p>
            <a:r>
              <a:rPr lang="en-US" sz="2000" b="1" dirty="0" smtClean="0">
                <a:latin typeface="Arial" panose="020B0604020202020204" pitchFamily="34" charset="0"/>
                <a:cs typeface="Arial" panose="020B0604020202020204" pitchFamily="34" charset="0"/>
              </a:rPr>
              <a:t>ASSET MANAGEMENT AND PAYMENTS OF INVOICES</a:t>
            </a:r>
          </a:p>
        </p:txBody>
      </p:sp>
      <p:graphicFrame>
        <p:nvGraphicFramePr>
          <p:cNvPr id="3" name="Table 2"/>
          <p:cNvGraphicFramePr>
            <a:graphicFrameLocks noGrp="1"/>
          </p:cNvGraphicFramePr>
          <p:nvPr>
            <p:extLst/>
          </p:nvPr>
        </p:nvGraphicFramePr>
        <p:xfrm>
          <a:off x="157162" y="838200"/>
          <a:ext cx="8682038" cy="1353798"/>
        </p:xfrm>
        <a:graphic>
          <a:graphicData uri="http://schemas.openxmlformats.org/drawingml/2006/table">
            <a:tbl>
              <a:tblPr firstRow="1" bandRow="1"/>
              <a:tblGrid>
                <a:gridCol w="981076">
                  <a:extLst>
                    <a:ext uri="{9D8B030D-6E8A-4147-A177-3AD203B41FA5}">
                      <a16:colId xmlns:a16="http://schemas.microsoft.com/office/drawing/2014/main" xmlns="" val="20000"/>
                    </a:ext>
                  </a:extLst>
                </a:gridCol>
                <a:gridCol w="1300162">
                  <a:extLst>
                    <a:ext uri="{9D8B030D-6E8A-4147-A177-3AD203B41FA5}">
                      <a16:colId xmlns:a16="http://schemas.microsoft.com/office/drawing/2014/main" xmlns="" val="20001"/>
                    </a:ext>
                  </a:extLst>
                </a:gridCol>
                <a:gridCol w="1066800">
                  <a:extLst>
                    <a:ext uri="{9D8B030D-6E8A-4147-A177-3AD203B41FA5}">
                      <a16:colId xmlns:a16="http://schemas.microsoft.com/office/drawing/2014/main" xmlns="" val="20002"/>
                    </a:ext>
                  </a:extLst>
                </a:gridCol>
                <a:gridCol w="1752600">
                  <a:extLst>
                    <a:ext uri="{9D8B030D-6E8A-4147-A177-3AD203B41FA5}">
                      <a16:colId xmlns:a16="http://schemas.microsoft.com/office/drawing/2014/main" xmlns="" val="20003"/>
                    </a:ext>
                  </a:extLst>
                </a:gridCol>
                <a:gridCol w="1066800">
                  <a:extLst>
                    <a:ext uri="{9D8B030D-6E8A-4147-A177-3AD203B41FA5}">
                      <a16:colId xmlns:a16="http://schemas.microsoft.com/office/drawing/2014/main" xmlns="" val="20004"/>
                    </a:ext>
                  </a:extLst>
                </a:gridCol>
                <a:gridCol w="1295400">
                  <a:extLst>
                    <a:ext uri="{9D8B030D-6E8A-4147-A177-3AD203B41FA5}">
                      <a16:colId xmlns:a16="http://schemas.microsoft.com/office/drawing/2014/main" xmlns="" val="20005"/>
                    </a:ext>
                  </a:extLst>
                </a:gridCol>
                <a:gridCol w="1219200">
                  <a:extLst>
                    <a:ext uri="{9D8B030D-6E8A-4147-A177-3AD203B41FA5}">
                      <a16:colId xmlns:a16="http://schemas.microsoft.com/office/drawing/2014/main" xmlns="" val="20006"/>
                    </a:ext>
                  </a:extLst>
                </a:gridCol>
              </a:tblGrid>
              <a:tr h="762000">
                <a:tc>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algn="ctr"/>
                      <a:r>
                        <a:rPr lang="en-US" sz="1400" dirty="0" smtClean="0">
                          <a:solidFill>
                            <a:schemeClr val="tx1"/>
                          </a:solidFill>
                          <a:latin typeface="Arial" pitchFamily="34" charset="0"/>
                          <a:cs typeface="Arial" pitchFamily="34" charset="0"/>
                        </a:rPr>
                        <a:t>Nr of Assets on BAUD</a:t>
                      </a:r>
                    </a:p>
                  </a:txBody>
                  <a:tcPr marL="91439" marR="91439" marT="45753" marB="4575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algn="ctr"/>
                      <a:r>
                        <a:rPr lang="en-US" sz="1400" dirty="0" smtClean="0">
                          <a:solidFill>
                            <a:schemeClr val="tx1"/>
                          </a:solidFill>
                          <a:latin typeface="Arial" pitchFamily="34" charset="0"/>
                          <a:cs typeface="Arial" pitchFamily="34" charset="0"/>
                        </a:rPr>
                        <a:t>Value </a:t>
                      </a:r>
                      <a:endParaRPr lang="en-US" sz="1400" dirty="0">
                        <a:solidFill>
                          <a:schemeClr val="tx1"/>
                        </a:solidFill>
                        <a:latin typeface="Arial" pitchFamily="34" charset="0"/>
                        <a:cs typeface="Arial" pitchFamily="34" charset="0"/>
                      </a:endParaRPr>
                    </a:p>
                  </a:txBody>
                  <a:tcPr marL="91439" marR="91439" marT="45753" marB="4575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algn="ctr"/>
                      <a:r>
                        <a:rPr lang="en-US" sz="1400" dirty="0" smtClean="0">
                          <a:solidFill>
                            <a:schemeClr val="tx1"/>
                          </a:solidFill>
                          <a:latin typeface="Arial" pitchFamily="34" charset="0"/>
                          <a:cs typeface="Arial" pitchFamily="34" charset="0"/>
                        </a:rPr>
                        <a:t>Verified  assets </a:t>
                      </a:r>
                    </a:p>
                  </a:txBody>
                  <a:tcPr marL="91439" marR="91439" marT="45753" marB="4575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Arial" pitchFamily="34" charset="0"/>
                          <a:cs typeface="Arial" pitchFamily="34" charset="0"/>
                        </a:rPr>
                        <a:t>Value of assets verified</a:t>
                      </a:r>
                    </a:p>
                  </a:txBody>
                  <a:tcPr marL="91439" marR="91439" marT="45753" marB="4575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algn="ctr"/>
                      <a:r>
                        <a:rPr lang="en-US" sz="1400" dirty="0" smtClean="0">
                          <a:solidFill>
                            <a:schemeClr val="tx1"/>
                          </a:solidFill>
                          <a:latin typeface="Arial" pitchFamily="34" charset="0"/>
                          <a:cs typeface="Arial" pitchFamily="34" charset="0"/>
                        </a:rPr>
                        <a:t>Assets not verified</a:t>
                      </a:r>
                      <a:endParaRPr lang="en-US" sz="1400" dirty="0">
                        <a:solidFill>
                          <a:schemeClr val="tx1"/>
                        </a:solidFill>
                        <a:latin typeface="Arial" pitchFamily="34" charset="0"/>
                        <a:cs typeface="Arial" pitchFamily="34" charset="0"/>
                      </a:endParaRPr>
                    </a:p>
                  </a:txBody>
                  <a:tcPr marL="91439" marR="91439" marT="45753" marB="4575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algn="ctr"/>
                      <a:r>
                        <a:rPr lang="en-US" sz="1400" dirty="0" smtClean="0">
                          <a:solidFill>
                            <a:schemeClr val="tx1"/>
                          </a:solidFill>
                          <a:latin typeface="Arial" pitchFamily="34" charset="0"/>
                          <a:cs typeface="Arial" pitchFamily="34" charset="0"/>
                        </a:rPr>
                        <a:t>Value of assets not verified</a:t>
                      </a:r>
                      <a:endParaRPr lang="en-US" sz="1400" dirty="0">
                        <a:solidFill>
                          <a:schemeClr val="tx1"/>
                        </a:solidFill>
                        <a:latin typeface="Arial" pitchFamily="34" charset="0"/>
                        <a:cs typeface="Arial" pitchFamily="34" charset="0"/>
                      </a:endParaRPr>
                    </a:p>
                  </a:txBody>
                  <a:tcPr marL="91439" marR="91439" marT="45753" marB="4575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algn="ctr"/>
                      <a:r>
                        <a:rPr lang="en-US" sz="1400" dirty="0" smtClean="0">
                          <a:solidFill>
                            <a:schemeClr val="tx1"/>
                          </a:solidFill>
                          <a:latin typeface="Arial" pitchFamily="34" charset="0"/>
                          <a:cs typeface="Arial" pitchFamily="34" charset="0"/>
                        </a:rPr>
                        <a:t>Percentage Compliance</a:t>
                      </a:r>
                      <a:endParaRPr lang="en-US" sz="1400" dirty="0">
                        <a:solidFill>
                          <a:schemeClr val="tx1"/>
                        </a:solidFill>
                        <a:latin typeface="Arial" pitchFamily="34" charset="0"/>
                        <a:cs typeface="Arial" pitchFamily="34" charset="0"/>
                      </a:endParaRPr>
                    </a:p>
                  </a:txBody>
                  <a:tcPr marL="91439" marR="91439" marT="45753" marB="4575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xmlns="" val="10000"/>
                  </a:ext>
                </a:extLst>
              </a:tr>
              <a:tr h="591798">
                <a:tc>
                  <a:txBody>
                    <a:bodyPr/>
                    <a:lstStyle/>
                    <a:p>
                      <a:pPr algn="ctr" rtl="0" fontAlgn="b"/>
                      <a:r>
                        <a:rPr lang="en-US" sz="1600" b="1" i="0" u="none" strike="noStrike" dirty="0">
                          <a:solidFill>
                            <a:srgbClr val="000000"/>
                          </a:solidFill>
                          <a:effectLst/>
                          <a:latin typeface="Calibri" panose="020F0502020204030204" pitchFamily="34" charset="0"/>
                        </a:rPr>
                        <a:t>25337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rtl="0" fontAlgn="b"/>
                      <a:r>
                        <a:rPr lang="en-US" sz="1600" b="1" i="0" u="none" strike="noStrike" dirty="0">
                          <a:solidFill>
                            <a:srgbClr val="000000"/>
                          </a:solidFill>
                          <a:effectLst/>
                          <a:latin typeface="Calibri" panose="020F0502020204030204" pitchFamily="34" charset="0"/>
                        </a:rPr>
                        <a:t>   156,446,107.81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b"/>
                      <a:r>
                        <a:rPr lang="en-US" sz="1600" b="1" i="0" u="none" strike="noStrike" dirty="0">
                          <a:solidFill>
                            <a:srgbClr val="000000"/>
                          </a:solidFill>
                          <a:effectLst/>
                          <a:latin typeface="Calibri" panose="020F0502020204030204" pitchFamily="34" charset="0"/>
                        </a:rPr>
                        <a:t>24840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rtl="0" fontAlgn="b"/>
                      <a:r>
                        <a:rPr lang="en-US" sz="1600" b="1" i="0" u="none" strike="noStrike" dirty="0">
                          <a:solidFill>
                            <a:srgbClr val="000000"/>
                          </a:solidFill>
                          <a:effectLst/>
                          <a:latin typeface="Calibri" panose="020F0502020204030204" pitchFamily="34" charset="0"/>
                        </a:rPr>
                        <a:t>   154,048,977.40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b"/>
                      <a:r>
                        <a:rPr lang="en-US" sz="1600" b="1" i="0" u="none" strike="noStrike" dirty="0">
                          <a:solidFill>
                            <a:srgbClr val="000000"/>
                          </a:solidFill>
                          <a:effectLst/>
                          <a:latin typeface="Calibri" panose="020F0502020204030204" pitchFamily="34" charset="0"/>
                        </a:rPr>
                        <a:t>497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rtl="0" fontAlgn="b"/>
                      <a:r>
                        <a:rPr lang="en-US" sz="1600" b="1" i="0" u="none" strike="noStrike" dirty="0">
                          <a:solidFill>
                            <a:srgbClr val="000000"/>
                          </a:solidFill>
                          <a:effectLst/>
                          <a:latin typeface="Calibri" panose="020F0502020204030204" pitchFamily="34" charset="0"/>
                        </a:rPr>
                        <a:t>     2,397,130.41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b"/>
                      <a:r>
                        <a:rPr lang="en-US" sz="1600" b="1" i="0" u="none" strike="noStrike" dirty="0">
                          <a:solidFill>
                            <a:srgbClr val="000000"/>
                          </a:solidFill>
                          <a:effectLst/>
                          <a:latin typeface="Calibri" panose="020F0502020204030204" pitchFamily="34" charset="0"/>
                        </a:rPr>
                        <a:t>98%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1"/>
                  </a:ext>
                </a:extLst>
              </a:tr>
            </a:tbl>
          </a:graphicData>
        </a:graphic>
      </p:graphicFrame>
      <p:sp>
        <p:nvSpPr>
          <p:cNvPr id="4" name="TextBox 18"/>
          <p:cNvSpPr txBox="1">
            <a:spLocks noChangeArrowheads="1"/>
          </p:cNvSpPr>
          <p:nvPr/>
        </p:nvSpPr>
        <p:spPr bwMode="auto">
          <a:xfrm>
            <a:off x="59068" y="2328446"/>
            <a:ext cx="4122924"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lnSpc>
                <a:spcPct val="90000"/>
              </a:lnSpc>
              <a:spcBef>
                <a:spcPct val="90000"/>
              </a:spcBef>
              <a:buClr>
                <a:schemeClr val="bg2"/>
              </a:buClr>
              <a:buFont typeface="Wingdings" pitchFamily="2" charset="2"/>
              <a:buChar char="n"/>
              <a:defRPr sz="1600">
                <a:solidFill>
                  <a:schemeClr val="tx1"/>
                </a:solidFill>
                <a:latin typeface="Arial" pitchFamily="34" charset="0"/>
              </a:defRPr>
            </a:lvl1pPr>
            <a:lvl2pPr marL="742950" indent="-285750" eaLnBrk="0" hangingPunct="0">
              <a:lnSpc>
                <a:spcPct val="90000"/>
              </a:lnSpc>
              <a:spcBef>
                <a:spcPct val="50000"/>
              </a:spcBef>
              <a:buClr>
                <a:schemeClr val="bg2"/>
              </a:buClr>
              <a:buFont typeface="Arial" pitchFamily="34" charset="0"/>
              <a:buChar char="•"/>
              <a:defRPr sz="1600">
                <a:solidFill>
                  <a:schemeClr val="tx1"/>
                </a:solidFill>
                <a:latin typeface="Arial" pitchFamily="34" charset="0"/>
              </a:defRPr>
            </a:lvl2pPr>
            <a:lvl3pPr marL="1143000" indent="-228600" eaLnBrk="0" hangingPunct="0">
              <a:lnSpc>
                <a:spcPct val="90000"/>
              </a:lnSpc>
              <a:spcBef>
                <a:spcPct val="30000"/>
              </a:spcBef>
              <a:buClr>
                <a:schemeClr val="bg2"/>
              </a:buClr>
              <a:buFont typeface="Arial" pitchFamily="34" charset="0"/>
              <a:buChar char="–"/>
              <a:defRPr sz="1600">
                <a:solidFill>
                  <a:schemeClr val="tx1"/>
                </a:solidFill>
                <a:latin typeface="Arial" pitchFamily="34" charset="0"/>
              </a:defRPr>
            </a:lvl3pPr>
            <a:lvl4pPr marL="1600200" indent="-228600" eaLnBrk="0" hangingPunct="0">
              <a:lnSpc>
                <a:spcPct val="90000"/>
              </a:lnSpc>
              <a:spcBef>
                <a:spcPct val="10000"/>
              </a:spcBef>
              <a:buClr>
                <a:schemeClr val="bg2"/>
              </a:buClr>
              <a:buFont typeface="Arial" pitchFamily="34" charset="0"/>
              <a:buChar char="-"/>
              <a:defRPr sz="1600">
                <a:solidFill>
                  <a:schemeClr val="tx1"/>
                </a:solidFill>
                <a:latin typeface="Arial" pitchFamily="34" charset="0"/>
              </a:defRPr>
            </a:lvl4pPr>
            <a:lvl5pPr marL="2057400" indent="-228600" eaLnBrk="0" hangingPunct="0">
              <a:lnSpc>
                <a:spcPct val="90000"/>
              </a:lnSpc>
              <a:buClr>
                <a:schemeClr val="bg2"/>
              </a:buClr>
              <a:buFont typeface="Arial" pitchFamily="34" charset="0"/>
              <a:buChar char="­"/>
              <a:defRPr sz="1600">
                <a:solidFill>
                  <a:schemeClr val="tx1"/>
                </a:solidFill>
                <a:latin typeface="Arial" pitchFamily="34" charset="0"/>
              </a:defRPr>
            </a:lvl5pPr>
            <a:lvl6pPr marL="2514600" indent="-228600" eaLnBrk="0" fontAlgn="base" hangingPunct="0">
              <a:lnSpc>
                <a:spcPct val="90000"/>
              </a:lnSpc>
              <a:spcBef>
                <a:spcPct val="0"/>
              </a:spcBef>
              <a:spcAft>
                <a:spcPct val="0"/>
              </a:spcAft>
              <a:buClr>
                <a:schemeClr val="bg2"/>
              </a:buClr>
              <a:buFont typeface="Arial" pitchFamily="34" charset="0"/>
              <a:buChar char="­"/>
              <a:defRPr sz="1600">
                <a:solidFill>
                  <a:schemeClr val="tx1"/>
                </a:solidFill>
                <a:latin typeface="Arial" pitchFamily="34" charset="0"/>
              </a:defRPr>
            </a:lvl6pPr>
            <a:lvl7pPr marL="2971800" indent="-228600" eaLnBrk="0" fontAlgn="base" hangingPunct="0">
              <a:lnSpc>
                <a:spcPct val="90000"/>
              </a:lnSpc>
              <a:spcBef>
                <a:spcPct val="0"/>
              </a:spcBef>
              <a:spcAft>
                <a:spcPct val="0"/>
              </a:spcAft>
              <a:buClr>
                <a:schemeClr val="bg2"/>
              </a:buClr>
              <a:buFont typeface="Arial" pitchFamily="34" charset="0"/>
              <a:buChar char="­"/>
              <a:defRPr sz="1600">
                <a:solidFill>
                  <a:schemeClr val="tx1"/>
                </a:solidFill>
                <a:latin typeface="Arial" pitchFamily="34" charset="0"/>
              </a:defRPr>
            </a:lvl7pPr>
            <a:lvl8pPr marL="3429000" indent="-228600" eaLnBrk="0" fontAlgn="base" hangingPunct="0">
              <a:lnSpc>
                <a:spcPct val="90000"/>
              </a:lnSpc>
              <a:spcBef>
                <a:spcPct val="0"/>
              </a:spcBef>
              <a:spcAft>
                <a:spcPct val="0"/>
              </a:spcAft>
              <a:buClr>
                <a:schemeClr val="bg2"/>
              </a:buClr>
              <a:buFont typeface="Arial" pitchFamily="34" charset="0"/>
              <a:buChar char="­"/>
              <a:defRPr sz="1600">
                <a:solidFill>
                  <a:schemeClr val="tx1"/>
                </a:solidFill>
                <a:latin typeface="Arial" pitchFamily="34" charset="0"/>
              </a:defRPr>
            </a:lvl8pPr>
            <a:lvl9pPr marL="3886200" indent="-228600" eaLnBrk="0" fontAlgn="base" hangingPunct="0">
              <a:lnSpc>
                <a:spcPct val="90000"/>
              </a:lnSpc>
              <a:spcBef>
                <a:spcPct val="0"/>
              </a:spcBef>
              <a:spcAft>
                <a:spcPct val="0"/>
              </a:spcAft>
              <a:buClr>
                <a:schemeClr val="bg2"/>
              </a:buClr>
              <a:buFont typeface="Arial" pitchFamily="34" charset="0"/>
              <a:buChar char="­"/>
              <a:defRPr sz="1600">
                <a:solidFill>
                  <a:schemeClr val="tx1"/>
                </a:solidFill>
                <a:latin typeface="Arial" pitchFamily="34" charset="0"/>
              </a:defRPr>
            </a:lvl9pPr>
          </a:lstStyle>
          <a:p>
            <a:pPr eaLnBrk="1" fontAlgn="base" hangingPunct="1">
              <a:lnSpc>
                <a:spcPct val="100000"/>
              </a:lnSpc>
              <a:spcBef>
                <a:spcPct val="0"/>
              </a:spcBef>
              <a:spcAft>
                <a:spcPct val="0"/>
              </a:spcAft>
              <a:buClrTx/>
              <a:buFontTx/>
              <a:buNone/>
            </a:pPr>
            <a:r>
              <a:rPr lang="en-US" altLang="en-US" b="1" dirty="0" smtClean="0">
                <a:solidFill>
                  <a:srgbClr val="000000"/>
                </a:solidFill>
                <a:latin typeface="Calibri"/>
                <a:cs typeface="Arial" pitchFamily="34" charset="0"/>
              </a:rPr>
              <a:t>Valid invoices paid within 30 days 31 July 2019</a:t>
            </a:r>
          </a:p>
        </p:txBody>
      </p:sp>
      <p:sp>
        <p:nvSpPr>
          <p:cNvPr id="6" name="Slide Number Placeholder 5"/>
          <p:cNvSpPr>
            <a:spLocks noGrp="1"/>
          </p:cNvSpPr>
          <p:nvPr>
            <p:ph type="sldNum" sz="quarter" idx="12"/>
          </p:nvPr>
        </p:nvSpPr>
        <p:spPr>
          <a:xfrm>
            <a:off x="7010400" y="6538912"/>
            <a:ext cx="2133600" cy="365125"/>
          </a:xfrm>
        </p:spPr>
        <p:txBody>
          <a:bodyPr/>
          <a:lstStyle/>
          <a:p>
            <a:fld id="{2538E8B7-8BD9-9F48-9FB6-4E0DFEDB8449}" type="slidenum">
              <a:rPr lang="en-US" b="1" smtClean="0">
                <a:solidFill>
                  <a:prstClr val="black"/>
                </a:solidFill>
              </a:rPr>
              <a:pPr/>
              <a:t>51</a:t>
            </a:fld>
            <a:endParaRPr lang="en-US" b="1" dirty="0">
              <a:solidFill>
                <a:prstClr val="black"/>
              </a:solidFill>
            </a:endParaRPr>
          </a:p>
        </p:txBody>
      </p:sp>
      <p:sp>
        <p:nvSpPr>
          <p:cNvPr id="7" name="Rectangle 6"/>
          <p:cNvSpPr/>
          <p:nvPr/>
        </p:nvSpPr>
        <p:spPr>
          <a:xfrm>
            <a:off x="381000" y="533400"/>
            <a:ext cx="3771097" cy="369332"/>
          </a:xfrm>
          <a:prstGeom prst="rect">
            <a:avLst/>
          </a:prstGeom>
        </p:spPr>
        <p:txBody>
          <a:bodyPr wrap="none">
            <a:spAutoFit/>
          </a:bodyPr>
          <a:lstStyle/>
          <a:p>
            <a:pPr fontAlgn="base">
              <a:spcBef>
                <a:spcPct val="0"/>
              </a:spcBef>
              <a:spcAft>
                <a:spcPct val="0"/>
              </a:spcAft>
            </a:pPr>
            <a:r>
              <a:rPr lang="en-US" altLang="en-US" b="1" dirty="0" smtClean="0">
                <a:solidFill>
                  <a:srgbClr val="000000"/>
                </a:solidFill>
                <a:cs typeface="Arial" pitchFamily="34" charset="0"/>
              </a:rPr>
              <a:t>Asset verification report 31 May 2019</a:t>
            </a:r>
            <a:endParaRPr lang="en-US" altLang="en-US" b="1" dirty="0">
              <a:solidFill>
                <a:srgbClr val="000000"/>
              </a:solidFill>
              <a:cs typeface="Arial" pitchFamily="34" charset="0"/>
            </a:endParaRPr>
          </a:p>
        </p:txBody>
      </p:sp>
      <p:graphicFrame>
        <p:nvGraphicFramePr>
          <p:cNvPr id="8" name="Table 7"/>
          <p:cNvGraphicFramePr>
            <a:graphicFrameLocks noGrp="1"/>
          </p:cNvGraphicFramePr>
          <p:nvPr>
            <p:extLst/>
          </p:nvPr>
        </p:nvGraphicFramePr>
        <p:xfrm>
          <a:off x="59068" y="2621667"/>
          <a:ext cx="8780132" cy="3169877"/>
        </p:xfrm>
        <a:graphic>
          <a:graphicData uri="http://schemas.openxmlformats.org/drawingml/2006/table">
            <a:tbl>
              <a:tblPr firstRow="1" bandRow="1"/>
              <a:tblGrid>
                <a:gridCol w="915052">
                  <a:extLst>
                    <a:ext uri="{9D8B030D-6E8A-4147-A177-3AD203B41FA5}">
                      <a16:colId xmlns:a16="http://schemas.microsoft.com/office/drawing/2014/main" xmlns="" val="20000"/>
                    </a:ext>
                  </a:extLst>
                </a:gridCol>
                <a:gridCol w="702280">
                  <a:extLst>
                    <a:ext uri="{9D8B030D-6E8A-4147-A177-3AD203B41FA5}">
                      <a16:colId xmlns:a16="http://schemas.microsoft.com/office/drawing/2014/main" xmlns="" val="20001"/>
                    </a:ext>
                  </a:extLst>
                </a:gridCol>
                <a:gridCol w="696686">
                  <a:extLst>
                    <a:ext uri="{9D8B030D-6E8A-4147-A177-3AD203B41FA5}">
                      <a16:colId xmlns:a16="http://schemas.microsoft.com/office/drawing/2014/main" xmlns="" val="20002"/>
                    </a:ext>
                  </a:extLst>
                </a:gridCol>
                <a:gridCol w="1284514">
                  <a:extLst>
                    <a:ext uri="{9D8B030D-6E8A-4147-A177-3AD203B41FA5}">
                      <a16:colId xmlns:a16="http://schemas.microsoft.com/office/drawing/2014/main" xmlns="" val="20003"/>
                    </a:ext>
                  </a:extLst>
                </a:gridCol>
                <a:gridCol w="642257">
                  <a:extLst>
                    <a:ext uri="{9D8B030D-6E8A-4147-A177-3AD203B41FA5}">
                      <a16:colId xmlns:a16="http://schemas.microsoft.com/office/drawing/2014/main" xmlns="" val="20004"/>
                    </a:ext>
                  </a:extLst>
                </a:gridCol>
                <a:gridCol w="642257">
                  <a:extLst>
                    <a:ext uri="{9D8B030D-6E8A-4147-A177-3AD203B41FA5}">
                      <a16:colId xmlns:a16="http://schemas.microsoft.com/office/drawing/2014/main" xmlns="" val="20005"/>
                    </a:ext>
                  </a:extLst>
                </a:gridCol>
                <a:gridCol w="1197428">
                  <a:extLst>
                    <a:ext uri="{9D8B030D-6E8A-4147-A177-3AD203B41FA5}">
                      <a16:colId xmlns:a16="http://schemas.microsoft.com/office/drawing/2014/main" xmlns="" val="20006"/>
                    </a:ext>
                  </a:extLst>
                </a:gridCol>
                <a:gridCol w="783772">
                  <a:extLst>
                    <a:ext uri="{9D8B030D-6E8A-4147-A177-3AD203B41FA5}">
                      <a16:colId xmlns:a16="http://schemas.microsoft.com/office/drawing/2014/main" xmlns="" val="20007"/>
                    </a:ext>
                  </a:extLst>
                </a:gridCol>
                <a:gridCol w="707572">
                  <a:extLst>
                    <a:ext uri="{9D8B030D-6E8A-4147-A177-3AD203B41FA5}">
                      <a16:colId xmlns:a16="http://schemas.microsoft.com/office/drawing/2014/main" xmlns="" val="20008"/>
                    </a:ext>
                  </a:extLst>
                </a:gridCol>
                <a:gridCol w="1208314">
                  <a:extLst>
                    <a:ext uri="{9D8B030D-6E8A-4147-A177-3AD203B41FA5}">
                      <a16:colId xmlns:a16="http://schemas.microsoft.com/office/drawing/2014/main" xmlns="" val="20009"/>
                    </a:ext>
                  </a:extLst>
                </a:gridCol>
              </a:tblGrid>
              <a:tr h="184902">
                <a:tc rowSpan="2">
                  <a:txBody>
                    <a:bodyPr/>
                    <a:lstStyle/>
                    <a:p>
                      <a:pPr algn="l" fontAlgn="b"/>
                      <a:r>
                        <a:rPr lang="en-US" sz="1400" b="0" i="0" u="none" strike="noStrike" dirty="0">
                          <a:solidFill>
                            <a:srgbClr val="000000"/>
                          </a:solidFill>
                          <a:effectLst/>
                          <a:latin typeface="Arial" panose="020B0604020202020204" pitchFamily="34" charset="0"/>
                        </a:rPr>
                        <a:t> </a:t>
                      </a:r>
                    </a:p>
                  </a:txBody>
                  <a:tcPr marL="8805" marR="8805" marT="88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gridSpan="3">
                  <a:txBody>
                    <a:bodyPr/>
                    <a:lstStyle/>
                    <a:p>
                      <a:pPr algn="ctr" rtl="0" fontAlgn="ctr"/>
                      <a:r>
                        <a:rPr lang="en-US" sz="1400" b="1" i="0" u="none" strike="noStrike" dirty="0">
                          <a:solidFill>
                            <a:srgbClr val="000000"/>
                          </a:solidFill>
                          <a:effectLst/>
                          <a:latin typeface="+mn-lt"/>
                        </a:rPr>
                        <a:t>Quarter 1 to Quarter 4</a:t>
                      </a:r>
                    </a:p>
                  </a:txBody>
                  <a:tcPr marL="8805" marR="8805" marT="88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hMerge="1">
                  <a:txBody>
                    <a:bodyPr/>
                    <a:lstStyle/>
                    <a:p>
                      <a:endParaRPr lang="en-US"/>
                    </a:p>
                  </a:txBody>
                  <a:tcPr/>
                </a:tc>
                <a:tc hMerge="1">
                  <a:txBody>
                    <a:bodyPr/>
                    <a:lstStyle/>
                    <a:p>
                      <a:endParaRPr lang="en-US"/>
                    </a:p>
                  </a:txBody>
                  <a:tcPr/>
                </a:tc>
                <a:tc gridSpan="3">
                  <a:txBody>
                    <a:bodyPr/>
                    <a:lstStyle/>
                    <a:p>
                      <a:pPr algn="ctr" rtl="0" fontAlgn="ctr"/>
                      <a:r>
                        <a:rPr lang="en-US" sz="1400" b="1" i="0" u="none" strike="noStrike" dirty="0">
                          <a:solidFill>
                            <a:srgbClr val="000000"/>
                          </a:solidFill>
                          <a:effectLst/>
                          <a:latin typeface="+mn-lt"/>
                        </a:rPr>
                        <a:t>Quarter 1</a:t>
                      </a:r>
                    </a:p>
                  </a:txBody>
                  <a:tcPr marL="8805" marR="8805" marT="88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hMerge="1">
                  <a:txBody>
                    <a:bodyPr/>
                    <a:lstStyle/>
                    <a:p>
                      <a:endParaRPr lang="en-US"/>
                    </a:p>
                  </a:txBody>
                  <a:tcPr/>
                </a:tc>
                <a:tc hMerge="1">
                  <a:txBody>
                    <a:bodyPr/>
                    <a:lstStyle/>
                    <a:p>
                      <a:endParaRPr lang="en-US"/>
                    </a:p>
                  </a:txBody>
                  <a:tcPr/>
                </a:tc>
                <a:tc gridSpan="3">
                  <a:txBody>
                    <a:bodyPr/>
                    <a:lstStyle/>
                    <a:p>
                      <a:pPr algn="ctr" rtl="0" fontAlgn="ctr"/>
                      <a:r>
                        <a:rPr lang="en-US" sz="1400" b="1" i="0" u="none" strike="noStrike" dirty="0">
                          <a:solidFill>
                            <a:srgbClr val="000000"/>
                          </a:solidFill>
                          <a:effectLst/>
                          <a:latin typeface="+mn-lt"/>
                        </a:rPr>
                        <a:t>Quarter 2</a:t>
                      </a:r>
                    </a:p>
                  </a:txBody>
                  <a:tcPr marL="8805" marR="8805" marT="88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193707">
                <a:tc vMerge="1">
                  <a:txBody>
                    <a:bodyPr/>
                    <a:lstStyle/>
                    <a:p>
                      <a:endParaRPr lang="en-US"/>
                    </a:p>
                  </a:txBody>
                  <a:tcPr/>
                </a:tc>
                <a:tc gridSpan="3">
                  <a:txBody>
                    <a:bodyPr/>
                    <a:lstStyle/>
                    <a:p>
                      <a:pPr algn="ctr" rtl="0" fontAlgn="ctr"/>
                      <a:r>
                        <a:rPr lang="en-US" sz="1400" b="1" i="0" u="none" strike="noStrike" dirty="0">
                          <a:solidFill>
                            <a:srgbClr val="000000"/>
                          </a:solidFill>
                          <a:effectLst/>
                          <a:latin typeface="Arial" panose="020B0604020202020204" pitchFamily="34" charset="0"/>
                        </a:rPr>
                        <a:t>2018/19</a:t>
                      </a:r>
                    </a:p>
                  </a:txBody>
                  <a:tcPr marL="8805" marR="8805" marT="88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n-US"/>
                    </a:p>
                  </a:txBody>
                  <a:tcPr/>
                </a:tc>
                <a:tc hMerge="1">
                  <a:txBody>
                    <a:bodyPr/>
                    <a:lstStyle/>
                    <a:p>
                      <a:endParaRPr lang="en-US"/>
                    </a:p>
                  </a:txBody>
                  <a:tcPr/>
                </a:tc>
                <a:tc gridSpan="3">
                  <a:txBody>
                    <a:bodyPr/>
                    <a:lstStyle/>
                    <a:p>
                      <a:pPr algn="ctr" rtl="0" fontAlgn="ctr"/>
                      <a:r>
                        <a:rPr lang="en-US" sz="1400" b="1" i="0" u="none" strike="noStrike">
                          <a:solidFill>
                            <a:srgbClr val="000000"/>
                          </a:solidFill>
                          <a:effectLst/>
                          <a:latin typeface="Arial" panose="020B0604020202020204" pitchFamily="34" charset="0"/>
                        </a:rPr>
                        <a:t>2019/20</a:t>
                      </a:r>
                    </a:p>
                  </a:txBody>
                  <a:tcPr marL="8805" marR="8805" marT="88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n-US"/>
                    </a:p>
                  </a:txBody>
                  <a:tcPr/>
                </a:tc>
                <a:tc hMerge="1">
                  <a:txBody>
                    <a:bodyPr/>
                    <a:lstStyle/>
                    <a:p>
                      <a:endParaRPr lang="en-US"/>
                    </a:p>
                  </a:txBody>
                  <a:tcPr/>
                </a:tc>
                <a:tc gridSpan="3">
                  <a:txBody>
                    <a:bodyPr/>
                    <a:lstStyle/>
                    <a:p>
                      <a:pPr algn="ctr" rtl="0" fontAlgn="ctr"/>
                      <a:r>
                        <a:rPr lang="en-US" sz="1400" b="1" i="0" u="none" strike="noStrike">
                          <a:solidFill>
                            <a:srgbClr val="000000"/>
                          </a:solidFill>
                          <a:effectLst/>
                          <a:latin typeface="Arial" panose="020B0604020202020204" pitchFamily="34" charset="0"/>
                        </a:rPr>
                        <a:t>2019/20</a:t>
                      </a:r>
                    </a:p>
                  </a:txBody>
                  <a:tcPr marL="8805" marR="8805" marT="88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748412">
                <a:tc>
                  <a:txBody>
                    <a:bodyPr/>
                    <a:lstStyle/>
                    <a:p>
                      <a:pPr algn="ctr" rtl="0" fontAlgn="ctr"/>
                      <a:r>
                        <a:rPr lang="en-US" sz="1400" b="1" i="0" u="none" strike="noStrike" dirty="0">
                          <a:solidFill>
                            <a:srgbClr val="000000"/>
                          </a:solidFill>
                          <a:effectLst/>
                          <a:latin typeface="+mn-lt"/>
                        </a:rPr>
                        <a:t>Type</a:t>
                      </a:r>
                    </a:p>
                  </a:txBody>
                  <a:tcPr marL="8805" marR="8805" marT="88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n-US" sz="1400" b="1" i="0" u="none" strike="noStrike" dirty="0">
                          <a:solidFill>
                            <a:srgbClr val="000000"/>
                          </a:solidFill>
                          <a:effectLst/>
                          <a:latin typeface="+mn-lt"/>
                        </a:rPr>
                        <a:t>Target  2018/19</a:t>
                      </a:r>
                    </a:p>
                  </a:txBody>
                  <a:tcPr marL="8805" marR="8805" marT="88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n-US" sz="1400" b="1" i="0" u="none" strike="noStrike" dirty="0">
                          <a:solidFill>
                            <a:srgbClr val="000000"/>
                          </a:solidFill>
                          <a:effectLst/>
                          <a:latin typeface="+mn-lt"/>
                        </a:rPr>
                        <a:t>Number of Invoices</a:t>
                      </a:r>
                    </a:p>
                  </a:txBody>
                  <a:tcPr marL="8805" marR="8805" marT="88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n-US" sz="1400" b="1" i="0" u="none" strike="noStrike" dirty="0">
                          <a:solidFill>
                            <a:srgbClr val="000000"/>
                          </a:solidFill>
                          <a:effectLst/>
                          <a:latin typeface="+mn-lt"/>
                        </a:rPr>
                        <a:t>Value</a:t>
                      </a:r>
                    </a:p>
                  </a:txBody>
                  <a:tcPr marL="8805" marR="8805" marT="88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n-US" sz="1400" b="1" i="0" u="none" strike="noStrike" dirty="0">
                          <a:solidFill>
                            <a:srgbClr val="000000"/>
                          </a:solidFill>
                          <a:effectLst/>
                          <a:latin typeface="+mn-lt"/>
                        </a:rPr>
                        <a:t>Target  2019/20</a:t>
                      </a:r>
                    </a:p>
                  </a:txBody>
                  <a:tcPr marL="8805" marR="8805" marT="88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n-US" sz="1400" b="1" i="0" u="none" strike="noStrike" dirty="0">
                          <a:solidFill>
                            <a:srgbClr val="000000"/>
                          </a:solidFill>
                          <a:effectLst/>
                          <a:latin typeface="+mn-lt"/>
                        </a:rPr>
                        <a:t>Number of Invoices</a:t>
                      </a:r>
                    </a:p>
                  </a:txBody>
                  <a:tcPr marL="8805" marR="8805" marT="88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n-US" sz="1400" b="1" i="0" u="none" strike="noStrike" dirty="0">
                          <a:solidFill>
                            <a:srgbClr val="000000"/>
                          </a:solidFill>
                          <a:effectLst/>
                          <a:latin typeface="+mn-lt"/>
                        </a:rPr>
                        <a:t>Value</a:t>
                      </a:r>
                    </a:p>
                  </a:txBody>
                  <a:tcPr marL="8805" marR="8805" marT="88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n-US" sz="1400" b="1" i="0" u="none" strike="noStrike" dirty="0">
                          <a:solidFill>
                            <a:srgbClr val="000000"/>
                          </a:solidFill>
                          <a:effectLst/>
                          <a:latin typeface="+mn-lt"/>
                        </a:rPr>
                        <a:t>Target  2019/20</a:t>
                      </a:r>
                    </a:p>
                  </a:txBody>
                  <a:tcPr marL="8805" marR="8805" marT="88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n-US" sz="1400" b="1" i="0" u="none" strike="noStrike" dirty="0">
                          <a:solidFill>
                            <a:srgbClr val="000000"/>
                          </a:solidFill>
                          <a:effectLst/>
                          <a:latin typeface="+mn-lt"/>
                        </a:rPr>
                        <a:t>Number of Invoices</a:t>
                      </a:r>
                    </a:p>
                  </a:txBody>
                  <a:tcPr marL="8805" marR="8805" marT="88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n-US" sz="1400" b="1" i="0" u="none" strike="noStrike" dirty="0">
                          <a:solidFill>
                            <a:srgbClr val="000000"/>
                          </a:solidFill>
                          <a:effectLst/>
                          <a:latin typeface="+mn-lt"/>
                        </a:rPr>
                        <a:t>Value</a:t>
                      </a:r>
                    </a:p>
                  </a:txBody>
                  <a:tcPr marL="8805" marR="8805" marT="88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2"/>
                  </a:ext>
                </a:extLst>
              </a:tr>
              <a:tr h="642754">
                <a:tc>
                  <a:txBody>
                    <a:bodyPr/>
                    <a:lstStyle/>
                    <a:p>
                      <a:pPr algn="l" rtl="0" fontAlgn="t"/>
                      <a:r>
                        <a:rPr lang="en-US" sz="1600" b="0" i="0" u="none" strike="noStrike">
                          <a:solidFill>
                            <a:srgbClr val="000000"/>
                          </a:solidFill>
                          <a:effectLst/>
                          <a:latin typeface="+mn-lt"/>
                        </a:rPr>
                        <a:t>Invoices paid within 30 days</a:t>
                      </a:r>
                    </a:p>
                  </a:txBody>
                  <a:tcPr marL="8805" marR="8805" marT="88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US" sz="1600" b="0" i="0" u="none" strike="noStrike" dirty="0">
                          <a:solidFill>
                            <a:srgbClr val="000000"/>
                          </a:solidFill>
                          <a:effectLst/>
                          <a:latin typeface="+mn-lt"/>
                        </a:rPr>
                        <a:t>100%</a:t>
                      </a:r>
                    </a:p>
                  </a:txBody>
                  <a:tcPr marL="8805" marR="8805" marT="88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US" sz="1600" b="0" i="0" u="none" strike="noStrike" dirty="0">
                          <a:solidFill>
                            <a:srgbClr val="000000"/>
                          </a:solidFill>
                          <a:effectLst/>
                          <a:latin typeface="+mn-lt"/>
                        </a:rPr>
                        <a:t>3201</a:t>
                      </a:r>
                    </a:p>
                  </a:txBody>
                  <a:tcPr marL="8805" marR="8805" marT="88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US" sz="1600" b="0" i="0" u="none" strike="noStrike" dirty="0">
                          <a:solidFill>
                            <a:srgbClr val="000000"/>
                          </a:solidFill>
                          <a:effectLst/>
                          <a:latin typeface="+mn-lt"/>
                        </a:rPr>
                        <a:t>13, 729,979.85</a:t>
                      </a:r>
                    </a:p>
                  </a:txBody>
                  <a:tcPr marL="8805" marR="8805" marT="88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US" sz="1600" b="0" i="0" u="none" strike="noStrike" dirty="0">
                          <a:solidFill>
                            <a:srgbClr val="000000"/>
                          </a:solidFill>
                          <a:effectLst/>
                          <a:latin typeface="+mn-lt"/>
                        </a:rPr>
                        <a:t>100%</a:t>
                      </a:r>
                    </a:p>
                  </a:txBody>
                  <a:tcPr marL="8805" marR="8805" marT="88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US" sz="1600" b="0" i="0" u="none" strike="noStrike" dirty="0">
                          <a:solidFill>
                            <a:srgbClr val="000000"/>
                          </a:solidFill>
                          <a:effectLst/>
                          <a:latin typeface="+mn-lt"/>
                        </a:rPr>
                        <a:t>390</a:t>
                      </a:r>
                    </a:p>
                  </a:txBody>
                  <a:tcPr marL="8805" marR="8805" marT="88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US" sz="1600" b="0" i="0" u="none" strike="noStrike" dirty="0">
                          <a:solidFill>
                            <a:srgbClr val="000000"/>
                          </a:solidFill>
                          <a:effectLst/>
                          <a:latin typeface="+mn-lt"/>
                        </a:rPr>
                        <a:t>6,868,051.02</a:t>
                      </a:r>
                    </a:p>
                  </a:txBody>
                  <a:tcPr marL="8805" marR="8805" marT="88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US" sz="1600" b="0" i="0" u="none" strike="noStrike" dirty="0">
                          <a:solidFill>
                            <a:srgbClr val="000000"/>
                          </a:solidFill>
                          <a:effectLst/>
                          <a:latin typeface="+mn-lt"/>
                        </a:rPr>
                        <a:t>100%</a:t>
                      </a:r>
                    </a:p>
                  </a:txBody>
                  <a:tcPr marL="8805" marR="8805" marT="88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US" sz="1600" b="0" i="0" u="none" strike="noStrike" dirty="0">
                          <a:solidFill>
                            <a:srgbClr val="000000"/>
                          </a:solidFill>
                          <a:effectLst/>
                          <a:latin typeface="+mn-lt"/>
                        </a:rPr>
                        <a:t>199</a:t>
                      </a:r>
                    </a:p>
                  </a:txBody>
                  <a:tcPr marL="8805" marR="8805" marT="88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US" sz="1600" b="0" i="0" u="none" strike="noStrike">
                          <a:solidFill>
                            <a:srgbClr val="000000"/>
                          </a:solidFill>
                          <a:effectLst/>
                          <a:latin typeface="+mn-lt"/>
                        </a:rPr>
                        <a:t>7 ,101,740.23</a:t>
                      </a:r>
                    </a:p>
                  </a:txBody>
                  <a:tcPr marL="8805" marR="8805" marT="88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669169">
                <a:tc>
                  <a:txBody>
                    <a:bodyPr/>
                    <a:lstStyle/>
                    <a:p>
                      <a:pPr algn="l" rtl="0" fontAlgn="t"/>
                      <a:r>
                        <a:rPr lang="en-US" sz="1600" b="0" i="0" u="none" strike="noStrike">
                          <a:solidFill>
                            <a:srgbClr val="000000"/>
                          </a:solidFill>
                          <a:effectLst/>
                          <a:latin typeface="+mn-lt"/>
                        </a:rPr>
                        <a:t>Invoices paid after 30 days</a:t>
                      </a:r>
                    </a:p>
                  </a:txBody>
                  <a:tcPr marL="8805" marR="8805" marT="88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US" sz="1600" b="0" i="0" u="none" strike="noStrike">
                          <a:solidFill>
                            <a:srgbClr val="000000"/>
                          </a:solidFill>
                          <a:effectLst/>
                          <a:latin typeface="+mn-lt"/>
                        </a:rPr>
                        <a:t>0%</a:t>
                      </a:r>
                    </a:p>
                  </a:txBody>
                  <a:tcPr marL="8805" marR="8805" marT="88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US" sz="1600" b="0" i="0" u="none" strike="noStrike">
                          <a:solidFill>
                            <a:srgbClr val="000000"/>
                          </a:solidFill>
                          <a:effectLst/>
                          <a:latin typeface="+mn-lt"/>
                        </a:rPr>
                        <a:t> </a:t>
                      </a:r>
                    </a:p>
                  </a:txBody>
                  <a:tcPr marL="8805" marR="8805" marT="88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US" sz="1600" b="0" i="0" u="none" strike="noStrike">
                          <a:solidFill>
                            <a:srgbClr val="000000"/>
                          </a:solidFill>
                          <a:effectLst/>
                          <a:latin typeface="+mn-lt"/>
                        </a:rPr>
                        <a:t> </a:t>
                      </a:r>
                    </a:p>
                  </a:txBody>
                  <a:tcPr marL="8805" marR="8805" marT="88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US" sz="1600" b="0" i="0" u="none" strike="noStrike">
                          <a:solidFill>
                            <a:srgbClr val="000000"/>
                          </a:solidFill>
                          <a:effectLst/>
                          <a:latin typeface="+mn-lt"/>
                        </a:rPr>
                        <a:t>0%</a:t>
                      </a:r>
                    </a:p>
                  </a:txBody>
                  <a:tcPr marL="8805" marR="8805" marT="88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US" sz="1600" b="0" i="0" u="none" strike="noStrike">
                          <a:solidFill>
                            <a:srgbClr val="000000"/>
                          </a:solidFill>
                          <a:effectLst/>
                          <a:latin typeface="+mn-lt"/>
                        </a:rPr>
                        <a:t>0</a:t>
                      </a:r>
                    </a:p>
                  </a:txBody>
                  <a:tcPr marL="8805" marR="8805" marT="88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US" sz="1600" b="0" i="0" u="none" strike="noStrike" dirty="0">
                          <a:solidFill>
                            <a:srgbClr val="000000"/>
                          </a:solidFill>
                          <a:effectLst/>
                          <a:latin typeface="+mn-lt"/>
                        </a:rPr>
                        <a:t>0</a:t>
                      </a:r>
                    </a:p>
                  </a:txBody>
                  <a:tcPr marL="8805" marR="8805" marT="88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US" sz="1600" b="0" i="0" u="none" strike="noStrike" dirty="0">
                          <a:solidFill>
                            <a:srgbClr val="000000"/>
                          </a:solidFill>
                          <a:effectLst/>
                          <a:latin typeface="+mn-lt"/>
                        </a:rPr>
                        <a:t>0%</a:t>
                      </a:r>
                    </a:p>
                  </a:txBody>
                  <a:tcPr marL="8805" marR="8805" marT="88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US" sz="1600" b="0" i="0" u="none" strike="noStrike" dirty="0">
                          <a:solidFill>
                            <a:srgbClr val="000000"/>
                          </a:solidFill>
                          <a:effectLst/>
                          <a:latin typeface="+mn-lt"/>
                        </a:rPr>
                        <a:t>4</a:t>
                      </a:r>
                    </a:p>
                  </a:txBody>
                  <a:tcPr marL="8805" marR="8805" marT="88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US" sz="1600" b="0" i="0" u="none" strike="noStrike" dirty="0">
                          <a:solidFill>
                            <a:srgbClr val="000000"/>
                          </a:solidFill>
                          <a:effectLst/>
                          <a:latin typeface="+mn-lt"/>
                        </a:rPr>
                        <a:t>8,020.00</a:t>
                      </a:r>
                    </a:p>
                  </a:txBody>
                  <a:tcPr marL="8805" marR="8805" marT="88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20121">
                <a:tc>
                  <a:txBody>
                    <a:bodyPr/>
                    <a:lstStyle/>
                    <a:p>
                      <a:pPr algn="ctr" rtl="0" fontAlgn="t"/>
                      <a:r>
                        <a:rPr lang="en-US" sz="1600" b="1" i="0" u="none" strike="noStrike" dirty="0">
                          <a:solidFill>
                            <a:srgbClr val="000000"/>
                          </a:solidFill>
                          <a:effectLst/>
                          <a:latin typeface="+mn-lt"/>
                        </a:rPr>
                        <a:t>Total</a:t>
                      </a:r>
                    </a:p>
                  </a:txBody>
                  <a:tcPr marL="8805" marR="8805" marT="88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US" sz="1600" b="1" i="0" u="none" strike="noStrike" dirty="0">
                          <a:solidFill>
                            <a:srgbClr val="000000"/>
                          </a:solidFill>
                          <a:effectLst/>
                          <a:latin typeface="+mn-lt"/>
                        </a:rPr>
                        <a:t>100%</a:t>
                      </a:r>
                    </a:p>
                  </a:txBody>
                  <a:tcPr marL="8805" marR="8805" marT="88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US" sz="1600" b="1" i="0" u="none" strike="noStrike" dirty="0">
                          <a:solidFill>
                            <a:srgbClr val="000000"/>
                          </a:solidFill>
                          <a:effectLst/>
                          <a:latin typeface="+mn-lt"/>
                        </a:rPr>
                        <a:t>3201</a:t>
                      </a:r>
                    </a:p>
                  </a:txBody>
                  <a:tcPr marL="8805" marR="8805" marT="88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US" sz="1600" b="1" i="0" u="none" strike="noStrike" dirty="0">
                          <a:solidFill>
                            <a:srgbClr val="000000"/>
                          </a:solidFill>
                          <a:effectLst/>
                          <a:latin typeface="+mn-lt"/>
                        </a:rPr>
                        <a:t>13, 729,979.85</a:t>
                      </a:r>
                    </a:p>
                  </a:txBody>
                  <a:tcPr marL="8805" marR="8805" marT="88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US" sz="1600" b="1" i="0" u="none" strike="noStrike" dirty="0">
                          <a:solidFill>
                            <a:srgbClr val="000000"/>
                          </a:solidFill>
                          <a:effectLst/>
                          <a:latin typeface="+mn-lt"/>
                        </a:rPr>
                        <a:t>100%</a:t>
                      </a:r>
                    </a:p>
                  </a:txBody>
                  <a:tcPr marL="8805" marR="8805" marT="88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US" sz="1600" b="1" i="0" u="none" strike="noStrike" dirty="0">
                          <a:solidFill>
                            <a:srgbClr val="000000"/>
                          </a:solidFill>
                          <a:effectLst/>
                          <a:latin typeface="+mn-lt"/>
                        </a:rPr>
                        <a:t>390</a:t>
                      </a:r>
                    </a:p>
                  </a:txBody>
                  <a:tcPr marL="8805" marR="8805" marT="88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US" sz="1600" b="1" i="0" u="none" strike="noStrike" dirty="0">
                          <a:solidFill>
                            <a:srgbClr val="000000"/>
                          </a:solidFill>
                          <a:effectLst/>
                          <a:latin typeface="+mn-lt"/>
                        </a:rPr>
                        <a:t>6, 868,051.02</a:t>
                      </a:r>
                    </a:p>
                  </a:txBody>
                  <a:tcPr marL="8805" marR="8805" marT="88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US" sz="1600" b="1" i="0" u="none" strike="noStrike" dirty="0">
                          <a:solidFill>
                            <a:srgbClr val="000000"/>
                          </a:solidFill>
                          <a:effectLst/>
                          <a:latin typeface="+mn-lt"/>
                        </a:rPr>
                        <a:t>98%</a:t>
                      </a:r>
                    </a:p>
                  </a:txBody>
                  <a:tcPr marL="8805" marR="8805" marT="88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US" sz="1600" b="1" i="0" u="none" strike="noStrike" dirty="0">
                          <a:solidFill>
                            <a:srgbClr val="000000"/>
                          </a:solidFill>
                          <a:effectLst/>
                          <a:latin typeface="+mn-lt"/>
                        </a:rPr>
                        <a:t>203</a:t>
                      </a:r>
                    </a:p>
                  </a:txBody>
                  <a:tcPr marL="8805" marR="8805" marT="88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US" sz="1600" b="1" i="0" u="none" strike="noStrike" dirty="0">
                          <a:solidFill>
                            <a:srgbClr val="000000"/>
                          </a:solidFill>
                          <a:effectLst/>
                          <a:latin typeface="+mn-lt"/>
                        </a:rPr>
                        <a:t>7 ,109,760.23</a:t>
                      </a:r>
                    </a:p>
                  </a:txBody>
                  <a:tcPr marL="8805" marR="8805" marT="88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32278605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1384299" y="139700"/>
            <a:ext cx="5943601" cy="381000"/>
          </a:xfrm>
          <a:prstGeom prst="rect">
            <a:avLst/>
          </a:prstGeom>
          <a:solidFill>
            <a:srgbClr val="92D050"/>
          </a:solidFill>
          <a:ln>
            <a:noFill/>
          </a:ln>
          <a:extLst/>
        </p:spPr>
        <p:txBody>
          <a:bodyPr/>
          <a:lstStyle>
            <a:lvl1pPr eaLnBrk="0" hangingPunct="0">
              <a:defRPr sz="1600" b="1">
                <a:solidFill>
                  <a:schemeClr val="tx1"/>
                </a:solidFill>
                <a:latin typeface="Arial" pitchFamily="34" charset="0"/>
                <a:cs typeface="Arial" pitchFamily="34" charset="0"/>
              </a:defRPr>
            </a:lvl1pPr>
            <a:lvl2pPr marL="742950" indent="-285750" eaLnBrk="0" hangingPunct="0">
              <a:defRPr sz="1600" b="1">
                <a:solidFill>
                  <a:schemeClr val="tx1"/>
                </a:solidFill>
                <a:latin typeface="Arial" pitchFamily="34" charset="0"/>
                <a:cs typeface="Arial" pitchFamily="34" charset="0"/>
              </a:defRPr>
            </a:lvl2pPr>
            <a:lvl3pPr marL="1143000" indent="-228600" eaLnBrk="0" hangingPunct="0">
              <a:defRPr sz="1600" b="1">
                <a:solidFill>
                  <a:schemeClr val="tx1"/>
                </a:solidFill>
                <a:latin typeface="Arial" pitchFamily="34" charset="0"/>
                <a:cs typeface="Arial" pitchFamily="34" charset="0"/>
              </a:defRPr>
            </a:lvl3pPr>
            <a:lvl4pPr marL="1600200" indent="-228600" eaLnBrk="0" hangingPunct="0">
              <a:defRPr sz="1600" b="1">
                <a:solidFill>
                  <a:schemeClr val="tx1"/>
                </a:solidFill>
                <a:latin typeface="Arial" pitchFamily="34" charset="0"/>
                <a:cs typeface="Arial" pitchFamily="34" charset="0"/>
              </a:defRPr>
            </a:lvl4pPr>
            <a:lvl5pPr marL="2057400" indent="-228600" eaLnBrk="0" hangingPunct="0">
              <a:defRPr sz="16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b="1">
                <a:solidFill>
                  <a:schemeClr val="tx1"/>
                </a:solidFill>
                <a:latin typeface="Arial" pitchFamily="34" charset="0"/>
                <a:cs typeface="Arial" pitchFamily="34" charset="0"/>
              </a:defRPr>
            </a:lvl9pPr>
          </a:lstStyle>
          <a:p>
            <a:pPr algn="ctr">
              <a:lnSpc>
                <a:spcPct val="90000"/>
              </a:lnSpc>
            </a:pPr>
            <a:r>
              <a:rPr lang="en-US" altLang="en-US" sz="2000" dirty="0" smtClean="0"/>
              <a:t>REVENUE COLLECTION </a:t>
            </a:r>
            <a:endParaRPr lang="en-ZA" altLang="en-US" sz="2000" dirty="0"/>
          </a:p>
        </p:txBody>
      </p:sp>
      <p:sp>
        <p:nvSpPr>
          <p:cNvPr id="2" name="Slide Number Placeholder 1"/>
          <p:cNvSpPr>
            <a:spLocks noGrp="1"/>
          </p:cNvSpPr>
          <p:nvPr>
            <p:ph type="sldNum" sz="quarter" idx="12"/>
          </p:nvPr>
        </p:nvSpPr>
        <p:spPr>
          <a:xfrm>
            <a:off x="7010400" y="6473825"/>
            <a:ext cx="2133600" cy="365125"/>
          </a:xfrm>
        </p:spPr>
        <p:txBody>
          <a:bodyPr/>
          <a:lstStyle/>
          <a:p>
            <a:fld id="{2538E8B7-8BD9-9F48-9FB6-4E0DFEDB8449}" type="slidenum">
              <a:rPr lang="en-US" b="1" smtClean="0">
                <a:solidFill>
                  <a:schemeClr val="tx1"/>
                </a:solidFill>
              </a:rPr>
              <a:pPr/>
              <a:t>52</a:t>
            </a:fld>
            <a:endParaRPr lang="en-US" b="1" dirty="0">
              <a:solidFill>
                <a:schemeClr val="tx1"/>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3108657456"/>
              </p:ext>
            </p:extLst>
          </p:nvPr>
        </p:nvGraphicFramePr>
        <p:xfrm>
          <a:off x="381000" y="771525"/>
          <a:ext cx="7848600" cy="3267075"/>
        </p:xfrm>
        <a:graphic>
          <a:graphicData uri="http://schemas.openxmlformats.org/drawingml/2006/table">
            <a:tbl>
              <a:tblPr/>
              <a:tblGrid>
                <a:gridCol w="1600200">
                  <a:extLst>
                    <a:ext uri="{9D8B030D-6E8A-4147-A177-3AD203B41FA5}">
                      <a16:colId xmlns:a16="http://schemas.microsoft.com/office/drawing/2014/main" xmlns="" val="20000"/>
                    </a:ext>
                  </a:extLst>
                </a:gridCol>
                <a:gridCol w="1524000">
                  <a:extLst>
                    <a:ext uri="{9D8B030D-6E8A-4147-A177-3AD203B41FA5}">
                      <a16:colId xmlns:a16="http://schemas.microsoft.com/office/drawing/2014/main" xmlns="" val="20001"/>
                    </a:ext>
                  </a:extLst>
                </a:gridCol>
                <a:gridCol w="1447800">
                  <a:extLst>
                    <a:ext uri="{9D8B030D-6E8A-4147-A177-3AD203B41FA5}">
                      <a16:colId xmlns:a16="http://schemas.microsoft.com/office/drawing/2014/main" xmlns="" val="20002"/>
                    </a:ext>
                  </a:extLst>
                </a:gridCol>
                <a:gridCol w="1371600">
                  <a:extLst>
                    <a:ext uri="{9D8B030D-6E8A-4147-A177-3AD203B41FA5}">
                      <a16:colId xmlns:a16="http://schemas.microsoft.com/office/drawing/2014/main" xmlns="" val="20003"/>
                    </a:ext>
                  </a:extLst>
                </a:gridCol>
                <a:gridCol w="990600">
                  <a:extLst>
                    <a:ext uri="{9D8B030D-6E8A-4147-A177-3AD203B41FA5}">
                      <a16:colId xmlns:a16="http://schemas.microsoft.com/office/drawing/2014/main" xmlns="" val="20004"/>
                    </a:ext>
                  </a:extLst>
                </a:gridCol>
                <a:gridCol w="914400">
                  <a:extLst>
                    <a:ext uri="{9D8B030D-6E8A-4147-A177-3AD203B41FA5}">
                      <a16:colId xmlns:a16="http://schemas.microsoft.com/office/drawing/2014/main" xmlns="" val="20005"/>
                    </a:ext>
                  </a:extLst>
                </a:gridCol>
              </a:tblGrid>
              <a:tr h="381000">
                <a:tc>
                  <a:txBody>
                    <a:bodyPr/>
                    <a:lstStyle/>
                    <a:p>
                      <a:pPr algn="l" fontAlgn="b"/>
                      <a:r>
                        <a:rPr lang="en-US" sz="1400" b="1" i="0" u="none" strike="noStrike" dirty="0">
                          <a:solidFill>
                            <a:srgbClr val="000000"/>
                          </a:solidFill>
                          <a:effectLst/>
                          <a:latin typeface="Calibri" panose="020F0502020204030204" pitchFamily="34" charset="0"/>
                        </a:rPr>
                        <a:t>DISTRICT (NO. OF OFFICES)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1400" b="1" i="0" u="none" strike="noStrike" dirty="0">
                          <a:solidFill>
                            <a:srgbClr val="000000"/>
                          </a:solidFill>
                          <a:effectLst/>
                          <a:latin typeface="Calibri" panose="020F0502020204030204" pitchFamily="34" charset="0"/>
                        </a:rPr>
                        <a:t>CASH TRANSACTIONS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1400" b="1" i="0" u="none" strike="noStrike" dirty="0">
                          <a:solidFill>
                            <a:srgbClr val="000000"/>
                          </a:solidFill>
                          <a:effectLst/>
                          <a:latin typeface="Calibri" panose="020F0502020204030204" pitchFamily="34" charset="0"/>
                        </a:rPr>
                        <a:t>POS (CARD)TRANSACTIONS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1400" b="1" i="0" u="none" strike="noStrike" dirty="0">
                          <a:solidFill>
                            <a:srgbClr val="000000"/>
                          </a:solidFill>
                          <a:effectLst/>
                          <a:latin typeface="Calibri" panose="020F0502020204030204" pitchFamily="34" charset="0"/>
                        </a:rPr>
                        <a:t>TOTAL REVENUE AS AT 31 JULY 2019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1400" b="1" i="0" u="none" strike="noStrike" dirty="0">
                          <a:solidFill>
                            <a:srgbClr val="000000"/>
                          </a:solidFill>
                          <a:effectLst/>
                          <a:latin typeface="Calibri" panose="020F0502020204030204" pitchFamily="34" charset="0"/>
                        </a:rPr>
                        <a:t>% CASH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1400" b="1" i="0" u="none" strike="noStrike" dirty="0">
                          <a:solidFill>
                            <a:srgbClr val="000000"/>
                          </a:solidFill>
                          <a:effectLst/>
                          <a:latin typeface="Calibri" panose="020F0502020204030204" pitchFamily="34" charset="0"/>
                        </a:rPr>
                        <a:t>% CARD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0"/>
                  </a:ext>
                </a:extLst>
              </a:tr>
              <a:tr h="190500">
                <a:tc>
                  <a:txBody>
                    <a:bodyPr/>
                    <a:lstStyle/>
                    <a:p>
                      <a:pPr algn="l" fontAlgn="b"/>
                      <a:r>
                        <a:rPr lang="en-US" sz="1400" b="0" i="0" u="none" strike="noStrike">
                          <a:solidFill>
                            <a:srgbClr val="000000"/>
                          </a:solidFill>
                          <a:effectLst/>
                          <a:latin typeface="Calibri" panose="020F0502020204030204" pitchFamily="34" charset="0"/>
                        </a:rPr>
                        <a:t> EKURHULENI (9)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        16,175,455.00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                       4,186,250.00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              20,361,705.00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90500">
                <a:tc>
                  <a:txBody>
                    <a:bodyPr/>
                    <a:lstStyle/>
                    <a:p>
                      <a:pPr algn="l" fontAlgn="b"/>
                      <a:r>
                        <a:rPr lang="en-US" sz="1400" b="0" i="0" u="none" strike="noStrike">
                          <a:solidFill>
                            <a:srgbClr val="000000"/>
                          </a:solidFill>
                          <a:effectLst/>
                          <a:latin typeface="Calibri" panose="020F0502020204030204" pitchFamily="34" charset="0"/>
                        </a:rPr>
                        <a:t> TSHWANE (9)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        15,229,373.00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                       5,219,855.00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              20,449,228.00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90500">
                <a:tc>
                  <a:txBody>
                    <a:bodyPr/>
                    <a:lstStyle/>
                    <a:p>
                      <a:pPr algn="l" fontAlgn="b"/>
                      <a:r>
                        <a:rPr lang="en-US" sz="1400" b="0" i="0" u="none" strike="noStrike">
                          <a:solidFill>
                            <a:srgbClr val="000000"/>
                          </a:solidFill>
                          <a:effectLst/>
                          <a:latin typeface="Calibri" panose="020F0502020204030204" pitchFamily="34" charset="0"/>
                        </a:rPr>
                        <a:t> JOHANNESBURG (6)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        16,143,700.00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                       3,998,175.00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              20,141,875.00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90500">
                <a:tc>
                  <a:txBody>
                    <a:bodyPr/>
                    <a:lstStyle/>
                    <a:p>
                      <a:pPr algn="l" fontAlgn="b"/>
                      <a:r>
                        <a:rPr lang="en-US" sz="1400" b="0" i="0" u="none" strike="noStrike">
                          <a:solidFill>
                            <a:srgbClr val="000000"/>
                          </a:solidFill>
                          <a:effectLst/>
                          <a:latin typeface="Calibri" panose="020F0502020204030204" pitchFamily="34" charset="0"/>
                        </a:rPr>
                        <a:t> SEDIBENG (5)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          5,274,675.00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                       1,218,220.00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                6,492,895.00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90500">
                <a:tc>
                  <a:txBody>
                    <a:bodyPr/>
                    <a:lstStyle/>
                    <a:p>
                      <a:pPr algn="l" fontAlgn="b"/>
                      <a:r>
                        <a:rPr lang="en-US" sz="1400" b="0" i="0" u="none" strike="noStrike">
                          <a:solidFill>
                            <a:srgbClr val="000000"/>
                          </a:solidFill>
                          <a:effectLst/>
                          <a:latin typeface="Calibri" panose="020F0502020204030204" pitchFamily="34" charset="0"/>
                        </a:rPr>
                        <a:t> WESTRAND (3)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          3,394,085.00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                       1,320,875.00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                4,714,960.00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00025">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1" i="0" u="none" strike="noStrike" dirty="0">
                          <a:solidFill>
                            <a:srgbClr val="000000"/>
                          </a:solidFill>
                          <a:effectLst/>
                          <a:latin typeface="Calibri" panose="020F0502020204030204" pitchFamily="34" charset="0"/>
                        </a:rPr>
                        <a:t>        56,217,288.00 </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Calibri" panose="020F0502020204030204" pitchFamily="34" charset="0"/>
                        </a:rPr>
                        <a:t>                     15,943,375.00 </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Calibri" panose="020F0502020204030204" pitchFamily="34" charset="0"/>
                        </a:rPr>
                        <a:t>              72,160,663.00 </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Calibri" panose="020F0502020204030204" pitchFamily="34" charset="0"/>
                        </a:rPr>
                        <a:t>78%</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Calibri" panose="020F0502020204030204" pitchFamily="34" charset="0"/>
                        </a:rPr>
                        <a:t>22%</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xmlns="" val="3995021781"/>
              </p:ext>
            </p:extLst>
          </p:nvPr>
        </p:nvGraphicFramePr>
        <p:xfrm>
          <a:off x="181141" y="4125606"/>
          <a:ext cx="3107372" cy="1722298"/>
        </p:xfrm>
        <a:graphic>
          <a:graphicData uri="http://schemas.openxmlformats.org/drawingml/2006/table">
            <a:tbl>
              <a:tblPr/>
              <a:tblGrid>
                <a:gridCol w="525515">
                  <a:extLst>
                    <a:ext uri="{9D8B030D-6E8A-4147-A177-3AD203B41FA5}">
                      <a16:colId xmlns:a16="http://schemas.microsoft.com/office/drawing/2014/main" xmlns="" val="20000"/>
                    </a:ext>
                  </a:extLst>
                </a:gridCol>
                <a:gridCol w="2581857">
                  <a:extLst>
                    <a:ext uri="{9D8B030D-6E8A-4147-A177-3AD203B41FA5}">
                      <a16:colId xmlns:a16="http://schemas.microsoft.com/office/drawing/2014/main" xmlns="" val="20001"/>
                    </a:ext>
                  </a:extLst>
                </a:gridCol>
              </a:tblGrid>
              <a:tr h="377115">
                <a:tc>
                  <a:txBody>
                    <a:bodyPr/>
                    <a:lstStyle/>
                    <a:p>
                      <a:pPr algn="l" fontAlgn="b"/>
                      <a:endParaRPr lang="en-US" sz="1100" b="0" i="0" u="none" strike="noStrike" dirty="0">
                        <a:solidFill>
                          <a:srgbClr val="000000"/>
                        </a:solidFill>
                        <a:effectLst/>
                        <a:latin typeface="Arial" pitchFamily="34" charset="0"/>
                        <a:cs typeface="Arial" pitchFamily="34" charset="0"/>
                      </a:endParaRPr>
                    </a:p>
                  </a:txBody>
                  <a:tcPr marL="9525" marR="9525" marT="9525" marB="0" anchor="b">
                    <a:lnL>
                      <a:noFill/>
                    </a:lnL>
                    <a:lnR>
                      <a:noFill/>
                    </a:lnR>
                    <a:lnT>
                      <a:noFill/>
                    </a:lnT>
                    <a:lnB>
                      <a:noFill/>
                    </a:lnB>
                  </a:tcPr>
                </a:tc>
                <a:tc>
                  <a:txBody>
                    <a:bodyPr/>
                    <a:lstStyle/>
                    <a:p>
                      <a:pPr algn="l" fontAlgn="b"/>
                      <a:r>
                        <a:rPr lang="en-US" sz="1100" b="1" i="0" u="none" strike="noStrike" dirty="0">
                          <a:solidFill>
                            <a:srgbClr val="000000"/>
                          </a:solidFill>
                          <a:effectLst/>
                          <a:latin typeface="Arial" pitchFamily="34" charset="0"/>
                          <a:cs typeface="Arial" pitchFamily="34" charset="0"/>
                        </a:rPr>
                        <a:t>Top users of POS (from 35% )</a:t>
                      </a:r>
                    </a:p>
                  </a:txBody>
                  <a:tcPr marL="9525" marR="9525" marT="9525" marB="0" anchor="b">
                    <a:lnL>
                      <a:noFill/>
                    </a:lnL>
                    <a:lnR>
                      <a:noFill/>
                    </a:lnR>
                    <a:lnT>
                      <a:noFill/>
                    </a:lnT>
                    <a:lnB>
                      <a:noFill/>
                    </a:lnB>
                  </a:tcPr>
                </a:tc>
                <a:extLst>
                  <a:ext uri="{0D108BD9-81ED-4DB2-BD59-A6C34878D82A}">
                    <a16:rowId xmlns:a16="http://schemas.microsoft.com/office/drawing/2014/main" xmlns="" val="10000"/>
                  </a:ext>
                </a:extLst>
              </a:tr>
              <a:tr h="192169">
                <a:tc>
                  <a:txBody>
                    <a:bodyPr/>
                    <a:lstStyle/>
                    <a:p>
                      <a:pPr algn="ctr" fontAlgn="b"/>
                      <a:r>
                        <a:rPr lang="en-US" sz="1100" b="0" i="0" u="none" strike="noStrike" dirty="0">
                          <a:solidFill>
                            <a:srgbClr val="000000"/>
                          </a:solidFill>
                          <a:effectLst/>
                          <a:latin typeface="Arial" pitchFamily="34" charset="0"/>
                          <a:cs typeface="Arial" pitchFamily="34" charset="0"/>
                        </a:rPr>
                        <a:t>1</a:t>
                      </a:r>
                    </a:p>
                  </a:txBody>
                  <a:tcPr marL="9525" marR="9525" marT="9525" marB="0" anchor="b">
                    <a:lnL>
                      <a:noFill/>
                    </a:lnL>
                    <a:lnR>
                      <a:noFill/>
                    </a:lnR>
                    <a:lnT>
                      <a:noFill/>
                    </a:lnT>
                    <a:lnB>
                      <a:noFill/>
                    </a:lnB>
                  </a:tcPr>
                </a:tc>
                <a:tc>
                  <a:txBody>
                    <a:bodyPr/>
                    <a:lstStyle/>
                    <a:p>
                      <a:pPr algn="l" fontAlgn="b"/>
                      <a:r>
                        <a:rPr lang="en-US" sz="1100" b="0" i="0" u="none" strike="noStrike" dirty="0" smtClean="0">
                          <a:solidFill>
                            <a:srgbClr val="000000"/>
                          </a:solidFill>
                          <a:effectLst/>
                          <a:latin typeface="Arial" pitchFamily="34" charset="0"/>
                          <a:cs typeface="Arial" pitchFamily="34" charset="0"/>
                        </a:rPr>
                        <a:t>Edenvale 43%</a:t>
                      </a:r>
                      <a:endParaRPr lang="en-US" sz="1100" b="0" i="0" u="none" strike="noStrike" dirty="0">
                        <a:solidFill>
                          <a:srgbClr val="000000"/>
                        </a:solidFill>
                        <a:effectLst/>
                        <a:latin typeface="Arial" pitchFamily="34" charset="0"/>
                        <a:cs typeface="Arial"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10001"/>
                  </a:ext>
                </a:extLst>
              </a:tr>
              <a:tr h="192169">
                <a:tc>
                  <a:txBody>
                    <a:bodyPr/>
                    <a:lstStyle/>
                    <a:p>
                      <a:pPr algn="ctr" fontAlgn="b"/>
                      <a:r>
                        <a:rPr lang="en-US" sz="1100" b="0" i="0" u="none" strike="noStrike" dirty="0">
                          <a:solidFill>
                            <a:srgbClr val="000000"/>
                          </a:solidFill>
                          <a:effectLst/>
                          <a:latin typeface="Arial" pitchFamily="34" charset="0"/>
                          <a:cs typeface="Arial" pitchFamily="34" charset="0"/>
                        </a:rPr>
                        <a:t>2</a:t>
                      </a:r>
                    </a:p>
                  </a:txBody>
                  <a:tcPr marL="9525" marR="9525" marT="9525" marB="0" anchor="b">
                    <a:lnL>
                      <a:noFill/>
                    </a:lnL>
                    <a:lnR>
                      <a:noFill/>
                    </a:lnR>
                    <a:lnT>
                      <a:noFill/>
                    </a:lnT>
                    <a:lnB>
                      <a:noFill/>
                    </a:lnB>
                  </a:tcPr>
                </a:tc>
                <a:tc>
                  <a:txBody>
                    <a:bodyPr/>
                    <a:lstStyle/>
                    <a:p>
                      <a:pPr algn="l" fontAlgn="b"/>
                      <a:r>
                        <a:rPr lang="en-US" sz="1100" b="0" i="0" u="none" strike="noStrike" dirty="0" smtClean="0">
                          <a:solidFill>
                            <a:srgbClr val="000000"/>
                          </a:solidFill>
                          <a:effectLst/>
                          <a:latin typeface="Arial" pitchFamily="34" charset="0"/>
                          <a:cs typeface="Arial" pitchFamily="34" charset="0"/>
                        </a:rPr>
                        <a:t>Bronkhorspruit 40%</a:t>
                      </a:r>
                      <a:endParaRPr lang="en-US" sz="1100" b="0" i="0" u="none" strike="noStrike" dirty="0">
                        <a:solidFill>
                          <a:srgbClr val="000000"/>
                        </a:solidFill>
                        <a:effectLst/>
                        <a:latin typeface="Arial" pitchFamily="34" charset="0"/>
                        <a:cs typeface="Arial"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10002"/>
                  </a:ext>
                </a:extLst>
              </a:tr>
              <a:tr h="192169">
                <a:tc>
                  <a:txBody>
                    <a:bodyPr/>
                    <a:lstStyle/>
                    <a:p>
                      <a:pPr algn="ctr" fontAlgn="b"/>
                      <a:r>
                        <a:rPr lang="en-US" sz="1100" b="0" i="0" u="none" strike="noStrike" dirty="0">
                          <a:solidFill>
                            <a:srgbClr val="000000"/>
                          </a:solidFill>
                          <a:effectLst/>
                          <a:latin typeface="Arial" pitchFamily="34" charset="0"/>
                          <a:cs typeface="Arial" pitchFamily="34" charset="0"/>
                        </a:rPr>
                        <a:t>3</a:t>
                      </a:r>
                    </a:p>
                  </a:txBody>
                  <a:tcPr marL="9525" marR="9525" marT="9525" marB="0" anchor="b">
                    <a:lnL>
                      <a:noFill/>
                    </a:lnL>
                    <a:lnR>
                      <a:noFill/>
                    </a:lnR>
                    <a:lnT>
                      <a:noFill/>
                    </a:lnT>
                    <a:lnB>
                      <a:noFill/>
                    </a:lnB>
                  </a:tcPr>
                </a:tc>
                <a:tc>
                  <a:txBody>
                    <a:bodyPr/>
                    <a:lstStyle/>
                    <a:p>
                      <a:pPr algn="l" fontAlgn="b"/>
                      <a:r>
                        <a:rPr lang="en-US" sz="1100" b="0" i="0" u="none" strike="noStrike" dirty="0" smtClean="0">
                          <a:solidFill>
                            <a:srgbClr val="000000"/>
                          </a:solidFill>
                          <a:effectLst/>
                          <a:latin typeface="Arial" pitchFamily="34" charset="0"/>
                          <a:cs typeface="Arial" pitchFamily="34" charset="0"/>
                        </a:rPr>
                        <a:t>Akasia  39%</a:t>
                      </a:r>
                      <a:endParaRPr lang="en-US" sz="1100" b="0" i="0" u="none" strike="noStrike" dirty="0">
                        <a:solidFill>
                          <a:srgbClr val="000000"/>
                        </a:solidFill>
                        <a:effectLst/>
                        <a:latin typeface="Arial" pitchFamily="34" charset="0"/>
                        <a:cs typeface="Arial"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10003"/>
                  </a:ext>
                </a:extLst>
              </a:tr>
              <a:tr h="192169">
                <a:tc>
                  <a:txBody>
                    <a:bodyPr/>
                    <a:lstStyle/>
                    <a:p>
                      <a:pPr algn="ctr" fontAlgn="b"/>
                      <a:r>
                        <a:rPr lang="en-US" sz="1100" b="0" i="0" u="none" strike="noStrike" dirty="0">
                          <a:solidFill>
                            <a:srgbClr val="000000"/>
                          </a:solidFill>
                          <a:effectLst/>
                          <a:latin typeface="Arial" pitchFamily="34" charset="0"/>
                          <a:cs typeface="Arial" pitchFamily="34" charset="0"/>
                        </a:rPr>
                        <a:t>4</a:t>
                      </a:r>
                    </a:p>
                  </a:txBody>
                  <a:tcPr marL="9525" marR="9525" marT="9525" marB="0" anchor="b">
                    <a:lnL>
                      <a:noFill/>
                    </a:lnL>
                    <a:lnR>
                      <a:noFill/>
                    </a:lnR>
                    <a:lnT>
                      <a:noFill/>
                    </a:lnT>
                    <a:lnB>
                      <a:noFill/>
                    </a:lnB>
                  </a:tcPr>
                </a:tc>
                <a:tc>
                  <a:txBody>
                    <a:bodyPr/>
                    <a:lstStyle/>
                    <a:p>
                      <a:pPr algn="l" fontAlgn="b"/>
                      <a:r>
                        <a:rPr lang="en-US" sz="1100" b="0" i="0" u="none" strike="noStrike" dirty="0" smtClean="0">
                          <a:solidFill>
                            <a:srgbClr val="000000"/>
                          </a:solidFill>
                          <a:effectLst/>
                          <a:latin typeface="Arial" pitchFamily="34" charset="0"/>
                          <a:cs typeface="Arial" pitchFamily="34" charset="0"/>
                        </a:rPr>
                        <a:t>Nigel 38%</a:t>
                      </a:r>
                      <a:endParaRPr lang="en-US" sz="1100" b="0" i="0" u="none" strike="noStrike" dirty="0">
                        <a:solidFill>
                          <a:srgbClr val="000000"/>
                        </a:solidFill>
                        <a:effectLst/>
                        <a:latin typeface="Arial" pitchFamily="34" charset="0"/>
                        <a:cs typeface="Arial"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10004"/>
                  </a:ext>
                </a:extLst>
              </a:tr>
              <a:tr h="192169">
                <a:tc>
                  <a:txBody>
                    <a:bodyPr/>
                    <a:lstStyle/>
                    <a:p>
                      <a:pPr algn="ctr" fontAlgn="b"/>
                      <a:r>
                        <a:rPr lang="en-US" sz="1100" b="0" i="0" u="none" strike="noStrike" dirty="0">
                          <a:solidFill>
                            <a:srgbClr val="000000"/>
                          </a:solidFill>
                          <a:effectLst/>
                          <a:latin typeface="Arial" pitchFamily="34" charset="0"/>
                          <a:cs typeface="Arial" pitchFamily="34" charset="0"/>
                        </a:rPr>
                        <a:t>5</a:t>
                      </a:r>
                    </a:p>
                  </a:txBody>
                  <a:tcPr marL="9525" marR="9525" marT="9525" marB="0" anchor="b">
                    <a:lnL>
                      <a:noFill/>
                    </a:lnL>
                    <a:lnR>
                      <a:noFill/>
                    </a:lnR>
                    <a:lnT>
                      <a:noFill/>
                    </a:lnT>
                    <a:lnB>
                      <a:noFill/>
                    </a:lnB>
                  </a:tcPr>
                </a:tc>
                <a:tc>
                  <a:txBody>
                    <a:bodyPr/>
                    <a:lstStyle/>
                    <a:p>
                      <a:pPr algn="l" fontAlgn="b"/>
                      <a:r>
                        <a:rPr lang="en-US" sz="1100" b="0" i="0" u="none" strike="noStrike" dirty="0" smtClean="0">
                          <a:solidFill>
                            <a:srgbClr val="000000"/>
                          </a:solidFill>
                          <a:effectLst/>
                          <a:latin typeface="Arial" pitchFamily="34" charset="0"/>
                          <a:cs typeface="Arial" pitchFamily="34" charset="0"/>
                        </a:rPr>
                        <a:t>Randburg 38%</a:t>
                      </a:r>
                      <a:endParaRPr lang="en-US" sz="1100" b="0" i="0" u="none" strike="noStrike" dirty="0">
                        <a:solidFill>
                          <a:srgbClr val="000000"/>
                        </a:solidFill>
                        <a:effectLst/>
                        <a:latin typeface="Arial" pitchFamily="34" charset="0"/>
                        <a:cs typeface="Arial"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10005"/>
                  </a:ext>
                </a:extLst>
              </a:tr>
              <a:tr h="192169">
                <a:tc>
                  <a:txBody>
                    <a:bodyPr/>
                    <a:lstStyle/>
                    <a:p>
                      <a:pPr algn="ctr" fontAlgn="b"/>
                      <a:r>
                        <a:rPr lang="en-US" sz="1100" b="0" i="0" u="none" strike="noStrike" dirty="0">
                          <a:solidFill>
                            <a:srgbClr val="000000"/>
                          </a:solidFill>
                          <a:effectLst/>
                          <a:latin typeface="Arial" pitchFamily="34" charset="0"/>
                          <a:cs typeface="Arial" pitchFamily="34" charset="0"/>
                        </a:rPr>
                        <a:t>6</a:t>
                      </a:r>
                    </a:p>
                  </a:txBody>
                  <a:tcPr marL="9525" marR="9525" marT="9525" marB="0" anchor="b">
                    <a:lnL>
                      <a:noFill/>
                    </a:lnL>
                    <a:lnR>
                      <a:noFill/>
                    </a:lnR>
                    <a:lnT>
                      <a:noFill/>
                    </a:lnT>
                    <a:lnB>
                      <a:noFill/>
                    </a:lnB>
                  </a:tcPr>
                </a:tc>
                <a:tc>
                  <a:txBody>
                    <a:bodyPr/>
                    <a:lstStyle/>
                    <a:p>
                      <a:pPr algn="l" fontAlgn="b"/>
                      <a:r>
                        <a:rPr lang="en-US" sz="1100" b="0" i="0" u="none" strike="noStrike" dirty="0" smtClean="0">
                          <a:solidFill>
                            <a:srgbClr val="000000"/>
                          </a:solidFill>
                          <a:effectLst/>
                          <a:latin typeface="Arial" pitchFamily="34" charset="0"/>
                          <a:cs typeface="Arial" pitchFamily="34" charset="0"/>
                        </a:rPr>
                        <a:t>Heidelberg 35%</a:t>
                      </a:r>
                      <a:endParaRPr lang="en-US" sz="1100" b="0" i="0" u="none" strike="noStrike" dirty="0">
                        <a:solidFill>
                          <a:srgbClr val="000000"/>
                        </a:solidFill>
                        <a:effectLst/>
                        <a:latin typeface="Arial" pitchFamily="34" charset="0"/>
                        <a:cs typeface="Arial"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10006"/>
                  </a:ext>
                </a:extLst>
              </a:tr>
              <a:tr h="192169">
                <a:tc>
                  <a:txBody>
                    <a:bodyPr/>
                    <a:lstStyle/>
                    <a:p>
                      <a:pPr algn="ctr" fontAlgn="b"/>
                      <a:r>
                        <a:rPr lang="en-US" sz="1100" b="0" i="0" u="none" strike="noStrike" dirty="0">
                          <a:solidFill>
                            <a:srgbClr val="000000"/>
                          </a:solidFill>
                          <a:effectLst/>
                          <a:latin typeface="Arial" pitchFamily="34" charset="0"/>
                          <a:cs typeface="Arial" pitchFamily="34" charset="0"/>
                        </a:rPr>
                        <a:t>7</a:t>
                      </a:r>
                    </a:p>
                  </a:txBody>
                  <a:tcPr marL="9525" marR="9525" marT="9525" marB="0" anchor="b">
                    <a:lnL>
                      <a:noFill/>
                    </a:lnL>
                    <a:lnR>
                      <a:noFill/>
                    </a:lnR>
                    <a:lnT>
                      <a:noFill/>
                    </a:lnT>
                    <a:lnB>
                      <a:noFill/>
                    </a:lnB>
                  </a:tcPr>
                </a:tc>
                <a:tc>
                  <a:txBody>
                    <a:bodyPr/>
                    <a:lstStyle/>
                    <a:p>
                      <a:pPr algn="l" fontAlgn="b"/>
                      <a:r>
                        <a:rPr lang="en-US" sz="1100" b="0" i="0" u="none" strike="noStrike" dirty="0" smtClean="0">
                          <a:solidFill>
                            <a:srgbClr val="000000"/>
                          </a:solidFill>
                          <a:effectLst/>
                          <a:latin typeface="Arial" pitchFamily="34" charset="0"/>
                          <a:cs typeface="Arial" pitchFamily="34" charset="0"/>
                        </a:rPr>
                        <a:t>Krugersdorp 35%</a:t>
                      </a:r>
                      <a:endParaRPr lang="en-US" sz="1100" b="0" i="0" u="none" strike="noStrike" dirty="0">
                        <a:solidFill>
                          <a:srgbClr val="000000"/>
                        </a:solidFill>
                        <a:effectLst/>
                        <a:latin typeface="Arial" pitchFamily="34" charset="0"/>
                        <a:cs typeface="Arial"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10007"/>
                  </a:ext>
                </a:extLst>
              </a:tr>
            </a:tbl>
          </a:graphicData>
        </a:graphic>
      </p:graphicFrame>
      <p:sp>
        <p:nvSpPr>
          <p:cNvPr id="5" name="Rectangle 4"/>
          <p:cNvSpPr/>
          <p:nvPr/>
        </p:nvSpPr>
        <p:spPr>
          <a:xfrm>
            <a:off x="3288513" y="4038600"/>
            <a:ext cx="5652795" cy="2000548"/>
          </a:xfrm>
          <a:prstGeom prst="rect">
            <a:avLst/>
          </a:prstGeom>
        </p:spPr>
        <p:txBody>
          <a:bodyPr wrap="square">
            <a:spAutoFit/>
          </a:bodyPr>
          <a:lstStyle/>
          <a:p>
            <a:r>
              <a:rPr lang="en-US" sz="1600" b="1" dirty="0" smtClean="0"/>
              <a:t>Challenges with POS</a:t>
            </a:r>
          </a:p>
          <a:p>
            <a:pPr marL="285750" indent="-285750">
              <a:buFont typeface="Wingdings" panose="05000000000000000000" pitchFamily="2" charset="2"/>
              <a:buChar char="q"/>
            </a:pPr>
            <a:r>
              <a:rPr lang="en-US" sz="1200" dirty="0" smtClean="0">
                <a:latin typeface="Arial" pitchFamily="34" charset="0"/>
                <a:cs typeface="Arial" pitchFamily="34" charset="0"/>
              </a:rPr>
              <a:t>System </a:t>
            </a:r>
            <a:r>
              <a:rPr lang="en-US" sz="1200" dirty="0">
                <a:latin typeface="Arial" pitchFamily="34" charset="0"/>
                <a:cs typeface="Arial" pitchFamily="34" charset="0"/>
              </a:rPr>
              <a:t>does not communicate with </a:t>
            </a:r>
            <a:r>
              <a:rPr lang="en-US" sz="1200" dirty="0" smtClean="0">
                <a:latin typeface="Arial" pitchFamily="34" charset="0"/>
                <a:cs typeface="Arial" pitchFamily="34" charset="0"/>
              </a:rPr>
              <a:t>clients, it </a:t>
            </a:r>
            <a:r>
              <a:rPr lang="en-US" sz="1200" dirty="0">
                <a:latin typeface="Arial" pitchFamily="34" charset="0"/>
                <a:cs typeface="Arial" pitchFamily="34" charset="0"/>
              </a:rPr>
              <a:t>does not say when to insert or remove the card, which result to clients leaving their cards behind.</a:t>
            </a:r>
          </a:p>
          <a:p>
            <a:pPr marL="285750" indent="-285750">
              <a:buFont typeface="Wingdings" panose="05000000000000000000" pitchFamily="2" charset="2"/>
              <a:buChar char="q"/>
            </a:pPr>
            <a:r>
              <a:rPr lang="en-US" sz="1200" dirty="0">
                <a:latin typeface="Arial" pitchFamily="34" charset="0"/>
                <a:cs typeface="Arial" pitchFamily="34" charset="0"/>
              </a:rPr>
              <a:t> </a:t>
            </a:r>
            <a:r>
              <a:rPr lang="en-US" sz="1200" dirty="0" smtClean="0">
                <a:latin typeface="Arial" pitchFamily="34" charset="0"/>
                <a:cs typeface="Arial" pitchFamily="34" charset="0"/>
              </a:rPr>
              <a:t>It </a:t>
            </a:r>
            <a:r>
              <a:rPr lang="en-US" sz="1200" dirty="0">
                <a:latin typeface="Arial" pitchFamily="34" charset="0"/>
                <a:cs typeface="Arial" pitchFamily="34" charset="0"/>
              </a:rPr>
              <a:t>does not accept American Express cards and some clients have only those cards.</a:t>
            </a:r>
          </a:p>
          <a:p>
            <a:pPr marL="285750" indent="-285750">
              <a:buFont typeface="Wingdings" panose="05000000000000000000" pitchFamily="2" charset="2"/>
              <a:buChar char="q"/>
            </a:pPr>
            <a:r>
              <a:rPr lang="en-US" sz="1200" dirty="0" smtClean="0">
                <a:latin typeface="Arial" pitchFamily="34" charset="0"/>
                <a:cs typeface="Arial" pitchFamily="34" charset="0"/>
              </a:rPr>
              <a:t> Network problem.</a:t>
            </a:r>
          </a:p>
          <a:p>
            <a:pPr marL="285750" indent="-285750">
              <a:buFont typeface="Wingdings" panose="05000000000000000000" pitchFamily="2" charset="2"/>
              <a:buChar char="q"/>
            </a:pPr>
            <a:r>
              <a:rPr lang="en-US" sz="1200" dirty="0">
                <a:latin typeface="Arial" pitchFamily="34" charset="0"/>
                <a:cs typeface="Arial" pitchFamily="34" charset="0"/>
              </a:rPr>
              <a:t> </a:t>
            </a:r>
            <a:r>
              <a:rPr lang="en-US" sz="1200" dirty="0" smtClean="0">
                <a:latin typeface="Arial" pitchFamily="34" charset="0"/>
                <a:cs typeface="Arial" pitchFamily="34" charset="0"/>
              </a:rPr>
              <a:t>System </a:t>
            </a:r>
            <a:r>
              <a:rPr lang="en-US" sz="1200" dirty="0">
                <a:latin typeface="Arial" pitchFamily="34" charset="0"/>
                <a:cs typeface="Arial" pitchFamily="34" charset="0"/>
              </a:rPr>
              <a:t>deducts money from clients account while on the other side rejects payment.</a:t>
            </a:r>
          </a:p>
          <a:p>
            <a:pPr marL="285750" indent="-285750">
              <a:buFont typeface="Wingdings" panose="05000000000000000000" pitchFamily="2" charset="2"/>
              <a:buChar char="q"/>
            </a:pPr>
            <a:r>
              <a:rPr lang="en-US" sz="1200" dirty="0">
                <a:latin typeface="Arial" pitchFamily="34" charset="0"/>
                <a:cs typeface="Arial" pitchFamily="34" charset="0"/>
              </a:rPr>
              <a:t> </a:t>
            </a:r>
            <a:r>
              <a:rPr lang="en-US" sz="1200" dirty="0" smtClean="0">
                <a:latin typeface="Arial" pitchFamily="34" charset="0"/>
                <a:cs typeface="Arial" pitchFamily="34" charset="0"/>
              </a:rPr>
              <a:t>It </a:t>
            </a:r>
            <a:r>
              <a:rPr lang="en-US" sz="1200" dirty="0">
                <a:latin typeface="Arial" pitchFamily="34" charset="0"/>
                <a:cs typeface="Arial" pitchFamily="34" charset="0"/>
              </a:rPr>
              <a:t>does not tap but it has a Tap sign on it.</a:t>
            </a:r>
          </a:p>
          <a:p>
            <a:pPr marL="285750" indent="-285750">
              <a:buFont typeface="Wingdings" panose="05000000000000000000" pitchFamily="2" charset="2"/>
              <a:buChar char="q"/>
            </a:pPr>
            <a:r>
              <a:rPr lang="en-US" sz="1200" dirty="0">
                <a:latin typeface="Arial" pitchFamily="34" charset="0"/>
                <a:cs typeface="Arial" pitchFamily="34" charset="0"/>
              </a:rPr>
              <a:t> </a:t>
            </a:r>
            <a:r>
              <a:rPr lang="en-US" sz="1200" dirty="0" smtClean="0">
                <a:latin typeface="Arial" pitchFamily="34" charset="0"/>
                <a:cs typeface="Arial" pitchFamily="34" charset="0"/>
              </a:rPr>
              <a:t> </a:t>
            </a:r>
            <a:r>
              <a:rPr lang="en-US" sz="1200" dirty="0">
                <a:latin typeface="Arial" pitchFamily="34" charset="0"/>
                <a:cs typeface="Arial" pitchFamily="34" charset="0"/>
              </a:rPr>
              <a:t>Outdated POS machine.</a:t>
            </a:r>
            <a:endParaRPr lang="en-US" sz="1200" dirty="0">
              <a:effectLst/>
              <a:latin typeface="Arial" pitchFamily="34" charset="0"/>
              <a:cs typeface="Arial" pitchFamily="34" charset="0"/>
            </a:endParaRPr>
          </a:p>
        </p:txBody>
      </p:sp>
    </p:spTree>
    <p:extLst>
      <p:ext uri="{BB962C8B-B14F-4D97-AF65-F5344CB8AC3E}">
        <p14:creationId xmlns:p14="http://schemas.microsoft.com/office/powerpoint/2010/main" xmlns="" val="3137649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57200" y="76200"/>
            <a:ext cx="8229600" cy="533400"/>
          </a:xfrm>
          <a:solidFill>
            <a:srgbClr val="92D050"/>
          </a:solidFill>
        </p:spPr>
        <p:txBody>
          <a:bodyPr>
            <a:noAutofit/>
          </a:bodyPr>
          <a:lstStyle/>
          <a:p>
            <a:r>
              <a:rPr lang="en-US" sz="2000" b="1" dirty="0" smtClean="0">
                <a:latin typeface="Arial" panose="020B0604020202020204" pitchFamily="34" charset="0"/>
                <a:cs typeface="Arial" panose="020B0604020202020204" pitchFamily="34" charset="0"/>
              </a:rPr>
              <a:t>FLEET MANAGEMENT</a:t>
            </a:r>
          </a:p>
        </p:txBody>
      </p:sp>
      <p:sp>
        <p:nvSpPr>
          <p:cNvPr id="4" name="TextBox 3"/>
          <p:cNvSpPr txBox="1"/>
          <p:nvPr/>
        </p:nvSpPr>
        <p:spPr>
          <a:xfrm>
            <a:off x="228600" y="4572000"/>
            <a:ext cx="8077200" cy="1200329"/>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8100000" scaled="1"/>
            <a:tileRect/>
          </a:gradFill>
        </p:spPr>
        <p:txBody>
          <a:bodyPr wrap="square" rtlCol="0">
            <a:spAutoFit/>
          </a:bodyPr>
          <a:lstStyle/>
          <a:p>
            <a:pPr defTabSz="914400"/>
            <a:r>
              <a:rPr lang="en-ZA" b="1" u="sng" dirty="0" smtClean="0">
                <a:solidFill>
                  <a:srgbClr val="C00000"/>
                </a:solidFill>
              </a:rPr>
              <a:t>Analysis:  </a:t>
            </a:r>
            <a:r>
              <a:rPr lang="en-ZA" b="1" dirty="0" smtClean="0">
                <a:solidFill>
                  <a:prstClr val="black"/>
                </a:solidFill>
              </a:rPr>
              <a:t>As </a:t>
            </a:r>
            <a:r>
              <a:rPr lang="en-ZA" b="1" dirty="0">
                <a:solidFill>
                  <a:prstClr val="black"/>
                </a:solidFill>
              </a:rPr>
              <a:t>a cost cutting measure </a:t>
            </a:r>
            <a:r>
              <a:rPr lang="en-ZA" b="1" dirty="0" smtClean="0">
                <a:solidFill>
                  <a:prstClr val="black"/>
                </a:solidFill>
              </a:rPr>
              <a:t>the Province managed to procure departmental 87 in two years with an anticipated savings of R 11 million  spent on vehicle leasing in the previous years. </a:t>
            </a:r>
            <a:endParaRPr lang="en-ZA" b="1" dirty="0">
              <a:solidFill>
                <a:prstClr val="black"/>
              </a:solidFill>
            </a:endParaRPr>
          </a:p>
          <a:p>
            <a:pPr algn="just" defTabSz="914400"/>
            <a:endParaRPr lang="en-ZA" dirty="0">
              <a:solidFill>
                <a:prstClr val="white"/>
              </a:solidFill>
            </a:endParaRPr>
          </a:p>
        </p:txBody>
      </p:sp>
      <p:sp>
        <p:nvSpPr>
          <p:cNvPr id="5" name="Slide Number Placeholder 4"/>
          <p:cNvSpPr>
            <a:spLocks noGrp="1"/>
          </p:cNvSpPr>
          <p:nvPr>
            <p:ph type="sldNum" sz="quarter" idx="12"/>
          </p:nvPr>
        </p:nvSpPr>
        <p:spPr>
          <a:xfrm>
            <a:off x="7010400" y="6492875"/>
            <a:ext cx="2133600" cy="365125"/>
          </a:xfrm>
        </p:spPr>
        <p:txBody>
          <a:bodyPr/>
          <a:lstStyle/>
          <a:p>
            <a:fld id="{2538E8B7-8BD9-9F48-9FB6-4E0DFEDB8449}" type="slidenum">
              <a:rPr lang="en-US" b="1" smtClean="0">
                <a:solidFill>
                  <a:prstClr val="black"/>
                </a:solidFill>
              </a:rPr>
              <a:pPr/>
              <a:t>53</a:t>
            </a:fld>
            <a:endParaRPr lang="en-US" b="1" dirty="0">
              <a:solidFill>
                <a:prstClr val="black"/>
              </a:solidFill>
            </a:endParaRPr>
          </a:p>
        </p:txBody>
      </p:sp>
      <p:graphicFrame>
        <p:nvGraphicFramePr>
          <p:cNvPr id="10" name="Table 9"/>
          <p:cNvGraphicFramePr>
            <a:graphicFrameLocks noGrp="1"/>
          </p:cNvGraphicFramePr>
          <p:nvPr>
            <p:extLst>
              <p:ext uri="{D42A27DB-BD31-4B8C-83A1-F6EECF244321}">
                <p14:modId xmlns:p14="http://schemas.microsoft.com/office/powerpoint/2010/main" xmlns="" val="3033587858"/>
              </p:ext>
            </p:extLst>
          </p:nvPr>
        </p:nvGraphicFramePr>
        <p:xfrm>
          <a:off x="228600" y="685800"/>
          <a:ext cx="8762998" cy="3733802"/>
        </p:xfrm>
        <a:graphic>
          <a:graphicData uri="http://schemas.openxmlformats.org/drawingml/2006/table">
            <a:tbl>
              <a:tblPr/>
              <a:tblGrid>
                <a:gridCol w="1085681">
                  <a:extLst>
                    <a:ext uri="{9D8B030D-6E8A-4147-A177-3AD203B41FA5}">
                      <a16:colId xmlns:a16="http://schemas.microsoft.com/office/drawing/2014/main" xmlns="" val="20000"/>
                    </a:ext>
                  </a:extLst>
                </a:gridCol>
                <a:gridCol w="387743">
                  <a:extLst>
                    <a:ext uri="{9D8B030D-6E8A-4147-A177-3AD203B41FA5}">
                      <a16:colId xmlns:a16="http://schemas.microsoft.com/office/drawing/2014/main" xmlns="" val="20001"/>
                    </a:ext>
                  </a:extLst>
                </a:gridCol>
                <a:gridCol w="542841">
                  <a:extLst>
                    <a:ext uri="{9D8B030D-6E8A-4147-A177-3AD203B41FA5}">
                      <a16:colId xmlns:a16="http://schemas.microsoft.com/office/drawing/2014/main" xmlns="" val="20002"/>
                    </a:ext>
                  </a:extLst>
                </a:gridCol>
                <a:gridCol w="465292">
                  <a:extLst>
                    <a:ext uri="{9D8B030D-6E8A-4147-A177-3AD203B41FA5}">
                      <a16:colId xmlns:a16="http://schemas.microsoft.com/office/drawing/2014/main" xmlns="" val="20003"/>
                    </a:ext>
                  </a:extLst>
                </a:gridCol>
                <a:gridCol w="465292">
                  <a:extLst>
                    <a:ext uri="{9D8B030D-6E8A-4147-A177-3AD203B41FA5}">
                      <a16:colId xmlns:a16="http://schemas.microsoft.com/office/drawing/2014/main" xmlns="" val="20004"/>
                    </a:ext>
                  </a:extLst>
                </a:gridCol>
                <a:gridCol w="542841">
                  <a:extLst>
                    <a:ext uri="{9D8B030D-6E8A-4147-A177-3AD203B41FA5}">
                      <a16:colId xmlns:a16="http://schemas.microsoft.com/office/drawing/2014/main" xmlns="" val="20005"/>
                    </a:ext>
                  </a:extLst>
                </a:gridCol>
                <a:gridCol w="620389">
                  <a:extLst>
                    <a:ext uri="{9D8B030D-6E8A-4147-A177-3AD203B41FA5}">
                      <a16:colId xmlns:a16="http://schemas.microsoft.com/office/drawing/2014/main" xmlns="" val="20006"/>
                    </a:ext>
                  </a:extLst>
                </a:gridCol>
                <a:gridCol w="620389">
                  <a:extLst>
                    <a:ext uri="{9D8B030D-6E8A-4147-A177-3AD203B41FA5}">
                      <a16:colId xmlns:a16="http://schemas.microsoft.com/office/drawing/2014/main" xmlns="" val="20007"/>
                    </a:ext>
                  </a:extLst>
                </a:gridCol>
                <a:gridCol w="387743">
                  <a:extLst>
                    <a:ext uri="{9D8B030D-6E8A-4147-A177-3AD203B41FA5}">
                      <a16:colId xmlns:a16="http://schemas.microsoft.com/office/drawing/2014/main" xmlns="" val="20008"/>
                    </a:ext>
                  </a:extLst>
                </a:gridCol>
                <a:gridCol w="387743">
                  <a:extLst>
                    <a:ext uri="{9D8B030D-6E8A-4147-A177-3AD203B41FA5}">
                      <a16:colId xmlns:a16="http://schemas.microsoft.com/office/drawing/2014/main" xmlns="" val="20009"/>
                    </a:ext>
                  </a:extLst>
                </a:gridCol>
                <a:gridCol w="387743">
                  <a:extLst>
                    <a:ext uri="{9D8B030D-6E8A-4147-A177-3AD203B41FA5}">
                      <a16:colId xmlns:a16="http://schemas.microsoft.com/office/drawing/2014/main" xmlns="" val="20010"/>
                    </a:ext>
                  </a:extLst>
                </a:gridCol>
                <a:gridCol w="387743">
                  <a:extLst>
                    <a:ext uri="{9D8B030D-6E8A-4147-A177-3AD203B41FA5}">
                      <a16:colId xmlns:a16="http://schemas.microsoft.com/office/drawing/2014/main" xmlns="" val="20011"/>
                    </a:ext>
                  </a:extLst>
                </a:gridCol>
                <a:gridCol w="542841">
                  <a:extLst>
                    <a:ext uri="{9D8B030D-6E8A-4147-A177-3AD203B41FA5}">
                      <a16:colId xmlns:a16="http://schemas.microsoft.com/office/drawing/2014/main" xmlns="" val="20012"/>
                    </a:ext>
                  </a:extLst>
                </a:gridCol>
                <a:gridCol w="465292">
                  <a:extLst>
                    <a:ext uri="{9D8B030D-6E8A-4147-A177-3AD203B41FA5}">
                      <a16:colId xmlns:a16="http://schemas.microsoft.com/office/drawing/2014/main" xmlns="" val="20013"/>
                    </a:ext>
                  </a:extLst>
                </a:gridCol>
                <a:gridCol w="465292">
                  <a:extLst>
                    <a:ext uri="{9D8B030D-6E8A-4147-A177-3AD203B41FA5}">
                      <a16:colId xmlns:a16="http://schemas.microsoft.com/office/drawing/2014/main" xmlns="" val="20014"/>
                    </a:ext>
                  </a:extLst>
                </a:gridCol>
                <a:gridCol w="465292">
                  <a:extLst>
                    <a:ext uri="{9D8B030D-6E8A-4147-A177-3AD203B41FA5}">
                      <a16:colId xmlns:a16="http://schemas.microsoft.com/office/drawing/2014/main" xmlns="" val="20015"/>
                    </a:ext>
                  </a:extLst>
                </a:gridCol>
                <a:gridCol w="542841">
                  <a:extLst>
                    <a:ext uri="{9D8B030D-6E8A-4147-A177-3AD203B41FA5}">
                      <a16:colId xmlns:a16="http://schemas.microsoft.com/office/drawing/2014/main" xmlns="" val="20016"/>
                    </a:ext>
                  </a:extLst>
                </a:gridCol>
              </a:tblGrid>
              <a:tr h="550340">
                <a:tc>
                  <a:txBody>
                    <a:bodyPr/>
                    <a:lstStyle/>
                    <a:p>
                      <a:pPr algn="l" fontAlgn="b"/>
                      <a:r>
                        <a:rPr lang="en-US" sz="1600" b="0" i="0" u="none" strike="noStrike" dirty="0">
                          <a:solidFill>
                            <a:srgbClr val="000000"/>
                          </a:solidFill>
                          <a:effectLst/>
                          <a:latin typeface="Calibri" panose="020F0502020204030204" pitchFamily="34" charset="0"/>
                        </a:rPr>
                        <a:t> </a:t>
                      </a:r>
                    </a:p>
                  </a:txBody>
                  <a:tcPr marL="7419" marR="7419" marT="74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7419" marR="7419" marT="7419"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7419" marR="7419" marT="7419"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7419" marR="7419" marT="74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gridSpan="3">
                  <a:txBody>
                    <a:bodyPr/>
                    <a:lstStyle/>
                    <a:p>
                      <a:pPr algn="ctr" fontAlgn="b"/>
                      <a:r>
                        <a:rPr lang="en-US" sz="1600" b="1" i="0" u="none" strike="noStrike" dirty="0">
                          <a:solidFill>
                            <a:srgbClr val="000000"/>
                          </a:solidFill>
                          <a:effectLst/>
                          <a:latin typeface="Calibri" panose="020F0502020204030204" pitchFamily="34" charset="0"/>
                        </a:rPr>
                        <a:t>Old fleet to dispose</a:t>
                      </a:r>
                    </a:p>
                  </a:txBody>
                  <a:tcPr marL="7419" marR="7419" marT="74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hMerge="1">
                  <a:txBody>
                    <a:bodyPr/>
                    <a:lstStyle/>
                    <a:p>
                      <a:endParaRPr lang="en-US"/>
                    </a:p>
                  </a:txBody>
                  <a:tcPr/>
                </a:tc>
                <a:tc hMerge="1">
                  <a:txBody>
                    <a:bodyPr/>
                    <a:lstStyle/>
                    <a:p>
                      <a:endParaRPr lang="en-US"/>
                    </a:p>
                  </a:txBody>
                  <a:tcPr/>
                </a:tc>
                <a:tc gridSpan="5">
                  <a:txBody>
                    <a:bodyPr/>
                    <a:lstStyle/>
                    <a:p>
                      <a:pPr algn="ctr" fontAlgn="b"/>
                      <a:r>
                        <a:rPr lang="en-US" sz="1600" b="1" i="0" u="none" strike="noStrike" dirty="0">
                          <a:solidFill>
                            <a:srgbClr val="000000"/>
                          </a:solidFill>
                          <a:effectLst/>
                          <a:latin typeface="Calibri" panose="020F0502020204030204" pitchFamily="34" charset="0"/>
                        </a:rPr>
                        <a:t>2018-2019 Procurement</a:t>
                      </a:r>
                    </a:p>
                  </a:txBody>
                  <a:tcPr marL="7419" marR="7419" marT="74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b"/>
                      <a:r>
                        <a:rPr lang="en-US" sz="1600" b="1" i="0" u="none" strike="noStrike" dirty="0">
                          <a:solidFill>
                            <a:srgbClr val="000000"/>
                          </a:solidFill>
                          <a:effectLst/>
                          <a:latin typeface="Calibri" panose="020F0502020204030204" pitchFamily="34" charset="0"/>
                        </a:rPr>
                        <a:t>2019-2020 Procurement</a:t>
                      </a:r>
                    </a:p>
                  </a:txBody>
                  <a:tcPr marL="7419" marR="7419" marT="74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1228404">
                <a:tc>
                  <a:txBody>
                    <a:bodyPr/>
                    <a:lstStyle/>
                    <a:p>
                      <a:pPr algn="l" fontAlgn="b"/>
                      <a:r>
                        <a:rPr lang="en-US" sz="1600" b="1" i="0" u="none" strike="noStrike" dirty="0">
                          <a:solidFill>
                            <a:srgbClr val="000000"/>
                          </a:solidFill>
                          <a:effectLst/>
                          <a:latin typeface="Calibri" panose="020F0502020204030204" pitchFamily="34" charset="0"/>
                        </a:rPr>
                        <a:t>District</a:t>
                      </a:r>
                    </a:p>
                  </a:txBody>
                  <a:tcPr marL="7419" marR="7419" marT="74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r" fontAlgn="b"/>
                      <a:r>
                        <a:rPr lang="en-US" sz="1600" b="1" i="0" u="none" strike="noStrike" dirty="0">
                          <a:solidFill>
                            <a:srgbClr val="000000"/>
                          </a:solidFill>
                          <a:effectLst/>
                          <a:latin typeface="Calibri" panose="020F0502020204030204" pitchFamily="34" charset="0"/>
                        </a:rPr>
                        <a:t>New fleet</a:t>
                      </a:r>
                    </a:p>
                  </a:txBody>
                  <a:tcPr marL="7419" marR="7419" marT="7419" marB="0" vert="vert27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r" fontAlgn="b"/>
                      <a:r>
                        <a:rPr lang="en-US" sz="1600" b="1" i="0" u="none" strike="noStrike" dirty="0">
                          <a:solidFill>
                            <a:srgbClr val="000000"/>
                          </a:solidFill>
                          <a:effectLst/>
                          <a:latin typeface="Calibri" panose="020F0502020204030204" pitchFamily="34" charset="0"/>
                        </a:rPr>
                        <a:t>Old fleet totals</a:t>
                      </a:r>
                    </a:p>
                  </a:txBody>
                  <a:tcPr marL="7419" marR="7419" marT="7419" marB="0" vert="vert27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r" fontAlgn="b"/>
                      <a:r>
                        <a:rPr lang="en-US" sz="1600" b="1" i="0" u="none" strike="noStrike" dirty="0">
                          <a:solidFill>
                            <a:srgbClr val="000000"/>
                          </a:solidFill>
                          <a:effectLst/>
                          <a:latin typeface="Calibri" panose="020F0502020204030204" pitchFamily="34" charset="0"/>
                        </a:rPr>
                        <a:t>Mobile</a:t>
                      </a:r>
                    </a:p>
                  </a:txBody>
                  <a:tcPr marL="7419" marR="7419" marT="7419"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b"/>
                      <a:r>
                        <a:rPr lang="en-US" sz="1600" b="1" i="0" u="none" strike="noStrike" dirty="0">
                          <a:solidFill>
                            <a:srgbClr val="000000"/>
                          </a:solidFill>
                          <a:effectLst/>
                          <a:latin typeface="Calibri" panose="020F0502020204030204" pitchFamily="34" charset="0"/>
                        </a:rPr>
                        <a:t>Old LDV IMS</a:t>
                      </a:r>
                    </a:p>
                  </a:txBody>
                  <a:tcPr marL="7419" marR="7419" marT="7419" marB="0" vert="vert27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r" fontAlgn="b"/>
                      <a:r>
                        <a:rPr lang="en-US" sz="1600" b="1" i="0" u="none" strike="noStrike" dirty="0">
                          <a:solidFill>
                            <a:srgbClr val="000000"/>
                          </a:solidFill>
                          <a:effectLst/>
                          <a:latin typeface="Calibri" panose="020F0502020204030204" pitchFamily="34" charset="0"/>
                        </a:rPr>
                        <a:t>Old LDV Civics</a:t>
                      </a:r>
                    </a:p>
                  </a:txBody>
                  <a:tcPr marL="7419" marR="7419" marT="7419"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r" fontAlgn="b"/>
                      <a:r>
                        <a:rPr lang="en-US" sz="1600" b="1" i="0" u="none" strike="noStrike" dirty="0">
                          <a:solidFill>
                            <a:srgbClr val="000000"/>
                          </a:solidFill>
                          <a:effectLst/>
                          <a:latin typeface="Calibri" panose="020F0502020204030204" pitchFamily="34" charset="0"/>
                        </a:rPr>
                        <a:t>Old Sedan Civics</a:t>
                      </a:r>
                    </a:p>
                  </a:txBody>
                  <a:tcPr marL="7419" marR="7419" marT="7419" marB="0" vert="vert27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r" fontAlgn="b"/>
                      <a:r>
                        <a:rPr lang="en-US" sz="1600" b="1" i="0" u="none" strike="noStrike" dirty="0">
                          <a:solidFill>
                            <a:srgbClr val="000000"/>
                          </a:solidFill>
                          <a:effectLst/>
                          <a:latin typeface="Calibri" panose="020F0502020204030204" pitchFamily="34" charset="0"/>
                        </a:rPr>
                        <a:t>2018 Totals</a:t>
                      </a:r>
                    </a:p>
                  </a:txBody>
                  <a:tcPr marL="7419" marR="7419" marT="7419" marB="0" vert="vert27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b"/>
                      <a:r>
                        <a:rPr lang="en-US" sz="1600" b="1" i="0" u="none" strike="noStrike" dirty="0">
                          <a:solidFill>
                            <a:srgbClr val="000000"/>
                          </a:solidFill>
                          <a:effectLst/>
                          <a:latin typeface="Calibri" panose="020F0502020204030204" pitchFamily="34" charset="0"/>
                        </a:rPr>
                        <a:t>LDV IMS</a:t>
                      </a:r>
                    </a:p>
                  </a:txBody>
                  <a:tcPr marL="7419" marR="7419" marT="7419"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b"/>
                      <a:r>
                        <a:rPr lang="en-US" sz="1600" b="1" i="0" u="none" strike="noStrike" dirty="0">
                          <a:solidFill>
                            <a:srgbClr val="000000"/>
                          </a:solidFill>
                          <a:effectLst/>
                          <a:latin typeface="Calibri" panose="020F0502020204030204" pitchFamily="34" charset="0"/>
                        </a:rPr>
                        <a:t>Truck IMS</a:t>
                      </a:r>
                    </a:p>
                  </a:txBody>
                  <a:tcPr marL="7419" marR="7419" marT="7419"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b"/>
                      <a:r>
                        <a:rPr lang="en-US" sz="1600" b="1" i="0" u="none" strike="noStrike" dirty="0">
                          <a:solidFill>
                            <a:srgbClr val="000000"/>
                          </a:solidFill>
                          <a:effectLst/>
                          <a:latin typeface="Calibri" panose="020F0502020204030204" pitchFamily="34" charset="0"/>
                        </a:rPr>
                        <a:t>LDV Civics</a:t>
                      </a:r>
                    </a:p>
                  </a:txBody>
                  <a:tcPr marL="7419" marR="7419" marT="7419"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b"/>
                      <a:r>
                        <a:rPr lang="en-US" sz="1600" b="1" i="0" u="none" strike="noStrike" dirty="0">
                          <a:solidFill>
                            <a:srgbClr val="000000"/>
                          </a:solidFill>
                          <a:effectLst/>
                          <a:latin typeface="Calibri" panose="020F0502020204030204" pitchFamily="34" charset="0"/>
                        </a:rPr>
                        <a:t>Sedan Civics</a:t>
                      </a:r>
                    </a:p>
                  </a:txBody>
                  <a:tcPr marL="7419" marR="7419" marT="7419" marB="0" vert="vert27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b"/>
                      <a:r>
                        <a:rPr lang="en-US" sz="1600" b="1" i="0" u="none" strike="noStrike" dirty="0">
                          <a:solidFill>
                            <a:srgbClr val="000000"/>
                          </a:solidFill>
                          <a:effectLst/>
                          <a:latin typeface="Calibri" panose="020F0502020204030204" pitchFamily="34" charset="0"/>
                        </a:rPr>
                        <a:t>2019 Fleet totals</a:t>
                      </a:r>
                    </a:p>
                  </a:txBody>
                  <a:tcPr marL="7419" marR="7419" marT="7419" marB="0" vert="vert27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r" fontAlgn="b"/>
                      <a:r>
                        <a:rPr lang="en-US" sz="1600" b="1" i="0" u="none" strike="noStrike" dirty="0">
                          <a:solidFill>
                            <a:srgbClr val="000000"/>
                          </a:solidFill>
                          <a:effectLst/>
                          <a:latin typeface="Calibri" panose="020F0502020204030204" pitchFamily="34" charset="0"/>
                        </a:rPr>
                        <a:t>LDV IMS</a:t>
                      </a:r>
                    </a:p>
                  </a:txBody>
                  <a:tcPr marL="7419" marR="7419" marT="7419"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r" fontAlgn="b"/>
                      <a:r>
                        <a:rPr lang="en-US" sz="1600" b="1" i="0" u="none" strike="noStrike" dirty="0">
                          <a:solidFill>
                            <a:srgbClr val="000000"/>
                          </a:solidFill>
                          <a:effectLst/>
                          <a:latin typeface="Calibri" panose="020F0502020204030204" pitchFamily="34" charset="0"/>
                        </a:rPr>
                        <a:t>Truck IMS</a:t>
                      </a:r>
                    </a:p>
                  </a:txBody>
                  <a:tcPr marL="7419" marR="7419" marT="7419"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r" fontAlgn="b"/>
                      <a:r>
                        <a:rPr lang="en-US" sz="1600" b="1" i="0" u="none" strike="noStrike" dirty="0">
                          <a:solidFill>
                            <a:srgbClr val="000000"/>
                          </a:solidFill>
                          <a:effectLst/>
                          <a:latin typeface="Calibri" panose="020F0502020204030204" pitchFamily="34" charset="0"/>
                        </a:rPr>
                        <a:t>LDV Civics</a:t>
                      </a:r>
                    </a:p>
                  </a:txBody>
                  <a:tcPr marL="7419" marR="7419" marT="7419"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r" fontAlgn="b"/>
                      <a:r>
                        <a:rPr lang="en-US" sz="1600" b="1" i="0" u="none" strike="noStrike" dirty="0">
                          <a:solidFill>
                            <a:srgbClr val="000000"/>
                          </a:solidFill>
                          <a:effectLst/>
                          <a:latin typeface="Calibri" panose="020F0502020204030204" pitchFamily="34" charset="0"/>
                        </a:rPr>
                        <a:t>Sedan Civics</a:t>
                      </a:r>
                    </a:p>
                  </a:txBody>
                  <a:tcPr marL="7419" marR="7419" marT="7419" marB="0" vert="vert27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xmlns="" val="10001"/>
                  </a:ext>
                </a:extLst>
              </a:tr>
              <a:tr h="279294">
                <a:tc>
                  <a:txBody>
                    <a:bodyPr/>
                    <a:lstStyle/>
                    <a:p>
                      <a:pPr algn="l" fontAlgn="b"/>
                      <a:r>
                        <a:rPr lang="en-US" sz="1600" b="0" i="0" u="none" strike="noStrike" dirty="0">
                          <a:solidFill>
                            <a:srgbClr val="000000"/>
                          </a:solidFill>
                          <a:effectLst/>
                          <a:latin typeface="Calibri" panose="020F0502020204030204" pitchFamily="34" charset="0"/>
                        </a:rPr>
                        <a:t>Ekurhuleni</a:t>
                      </a:r>
                    </a:p>
                  </a:txBody>
                  <a:tcPr marL="7419" marR="7419" marT="74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25</a:t>
                      </a:r>
                    </a:p>
                  </a:txBody>
                  <a:tcPr marL="7419" marR="7419" marT="741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ctr" fontAlgn="b"/>
                      <a:r>
                        <a:rPr lang="en-US" sz="1600" b="0" i="0" u="none" strike="noStrike" dirty="0">
                          <a:solidFill>
                            <a:srgbClr val="000000"/>
                          </a:solidFill>
                          <a:effectLst/>
                          <a:latin typeface="Calibri" panose="020F0502020204030204" pitchFamily="34" charset="0"/>
                        </a:rPr>
                        <a:t>11</a:t>
                      </a:r>
                    </a:p>
                  </a:txBody>
                  <a:tcPr marL="7419" marR="7419" marT="741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b"/>
                      <a:r>
                        <a:rPr lang="en-US" sz="1600" b="0" i="0" u="none" strike="noStrike" dirty="0">
                          <a:solidFill>
                            <a:srgbClr val="000000"/>
                          </a:solidFill>
                          <a:effectLst/>
                          <a:latin typeface="Calibri" panose="020F0502020204030204" pitchFamily="34" charset="0"/>
                        </a:rPr>
                        <a:t>3</a:t>
                      </a:r>
                    </a:p>
                  </a:txBody>
                  <a:tcPr marL="7419" marR="7419" marT="74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b"/>
                      <a:r>
                        <a:rPr lang="en-US" sz="1600" b="0" i="0" u="none" strike="noStrike" dirty="0" smtClean="0">
                          <a:solidFill>
                            <a:srgbClr val="000000"/>
                          </a:solidFill>
                          <a:effectLst/>
                          <a:latin typeface="Calibri" panose="020F0502020204030204" pitchFamily="34" charset="0"/>
                        </a:rPr>
                        <a:t> 1</a:t>
                      </a:r>
                      <a:endParaRPr lang="en-US" sz="1600" b="0" i="0" u="none" strike="noStrike" dirty="0">
                        <a:solidFill>
                          <a:srgbClr val="000000"/>
                        </a:solidFill>
                        <a:effectLst/>
                        <a:latin typeface="Calibri" panose="020F0502020204030204" pitchFamily="34" charset="0"/>
                      </a:endParaRPr>
                    </a:p>
                  </a:txBody>
                  <a:tcPr marL="7419" marR="7419" marT="741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b"/>
                      <a:r>
                        <a:rPr lang="en-US" sz="1600" b="0" i="0" u="none" strike="noStrike" dirty="0" smtClean="0">
                          <a:solidFill>
                            <a:srgbClr val="000000"/>
                          </a:solidFill>
                          <a:effectLst/>
                          <a:latin typeface="Calibri" panose="020F0502020204030204" pitchFamily="34" charset="0"/>
                        </a:rPr>
                        <a:t> 3</a:t>
                      </a:r>
                      <a:endParaRPr lang="en-US" sz="1600" b="0" i="0" u="none" strike="noStrike" dirty="0">
                        <a:solidFill>
                          <a:srgbClr val="000000"/>
                        </a:solidFill>
                        <a:effectLst/>
                        <a:latin typeface="Calibri" panose="020F0502020204030204" pitchFamily="34" charset="0"/>
                      </a:endParaRPr>
                    </a:p>
                  </a:txBody>
                  <a:tcPr marL="7419" marR="7419" marT="7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b"/>
                      <a:r>
                        <a:rPr lang="en-US" sz="1600" b="0" i="0" u="none" strike="noStrike" dirty="0">
                          <a:solidFill>
                            <a:srgbClr val="000000"/>
                          </a:solidFill>
                          <a:effectLst/>
                          <a:latin typeface="Calibri" panose="020F0502020204030204" pitchFamily="34" charset="0"/>
                        </a:rPr>
                        <a:t>7</a:t>
                      </a:r>
                    </a:p>
                  </a:txBody>
                  <a:tcPr marL="7419" marR="7419" marT="741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b"/>
                      <a:r>
                        <a:rPr lang="en-US" sz="1600" b="0" i="0" u="none" strike="noStrike" dirty="0">
                          <a:solidFill>
                            <a:srgbClr val="000000"/>
                          </a:solidFill>
                          <a:effectLst/>
                          <a:latin typeface="Calibri" panose="020F0502020204030204" pitchFamily="34" charset="0"/>
                        </a:rPr>
                        <a:t>14</a:t>
                      </a:r>
                    </a:p>
                  </a:txBody>
                  <a:tcPr marL="7419" marR="7419" marT="741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1600" b="0" i="0" u="none" strike="noStrike" dirty="0">
                          <a:solidFill>
                            <a:srgbClr val="000000"/>
                          </a:solidFill>
                          <a:effectLst/>
                          <a:latin typeface="Calibri" panose="020F0502020204030204" pitchFamily="34" charset="0"/>
                        </a:rPr>
                        <a:t>6</a:t>
                      </a:r>
                    </a:p>
                  </a:txBody>
                  <a:tcPr marL="7419" marR="7419" marT="7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1600" b="0" i="0" u="none" strike="noStrike" dirty="0">
                          <a:solidFill>
                            <a:srgbClr val="000000"/>
                          </a:solidFill>
                          <a:effectLst/>
                          <a:latin typeface="Calibri" panose="020F0502020204030204" pitchFamily="34" charset="0"/>
                        </a:rPr>
                        <a:t>1</a:t>
                      </a:r>
                    </a:p>
                  </a:txBody>
                  <a:tcPr marL="7419" marR="7419" marT="7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1600" b="0" i="0" u="none" strike="noStrike" dirty="0" smtClean="0">
                          <a:solidFill>
                            <a:srgbClr val="000000"/>
                          </a:solidFill>
                          <a:effectLst/>
                          <a:latin typeface="Calibri" panose="020F0502020204030204" pitchFamily="34" charset="0"/>
                        </a:rPr>
                        <a:t> 0</a:t>
                      </a:r>
                      <a:r>
                        <a:rPr lang="en-US" sz="1600" b="0" i="0" u="none" strike="noStrike" dirty="0">
                          <a:solidFill>
                            <a:srgbClr val="000000"/>
                          </a:solidFill>
                          <a:effectLst/>
                          <a:latin typeface="Calibri" panose="020F0502020204030204" pitchFamily="34" charset="0"/>
                        </a:rPr>
                        <a:t> </a:t>
                      </a:r>
                    </a:p>
                  </a:txBody>
                  <a:tcPr marL="7419" marR="7419" marT="7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1600" b="0" i="0" u="none" strike="noStrike" dirty="0">
                          <a:solidFill>
                            <a:srgbClr val="000000"/>
                          </a:solidFill>
                          <a:effectLst/>
                          <a:latin typeface="Calibri" panose="020F0502020204030204" pitchFamily="34" charset="0"/>
                        </a:rPr>
                        <a:t>7</a:t>
                      </a:r>
                    </a:p>
                  </a:txBody>
                  <a:tcPr marL="7419" marR="7419" marT="741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1600" b="0" i="0" u="none" strike="noStrike" dirty="0">
                          <a:solidFill>
                            <a:srgbClr val="000000"/>
                          </a:solidFill>
                          <a:effectLst/>
                          <a:latin typeface="Calibri" panose="020F0502020204030204" pitchFamily="34" charset="0"/>
                        </a:rPr>
                        <a:t>11</a:t>
                      </a:r>
                    </a:p>
                  </a:txBody>
                  <a:tcPr marL="7419" marR="7419" marT="741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600" b="0" i="0" u="none" strike="noStrike" dirty="0">
                          <a:solidFill>
                            <a:srgbClr val="000000"/>
                          </a:solidFill>
                          <a:effectLst/>
                          <a:latin typeface="Calibri" panose="020F0502020204030204" pitchFamily="34" charset="0"/>
                        </a:rPr>
                        <a:t>3</a:t>
                      </a:r>
                    </a:p>
                  </a:txBody>
                  <a:tcPr marL="7419" marR="7419" marT="7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600" b="0" i="0" u="none" strike="noStrike" dirty="0" smtClean="0">
                          <a:solidFill>
                            <a:srgbClr val="000000"/>
                          </a:solidFill>
                          <a:effectLst/>
                          <a:latin typeface="Calibri" panose="020F0502020204030204" pitchFamily="34" charset="0"/>
                        </a:rPr>
                        <a:t> 0</a:t>
                      </a:r>
                      <a:r>
                        <a:rPr lang="en-US" sz="1600" b="0" i="0" u="none" strike="noStrike" dirty="0">
                          <a:solidFill>
                            <a:srgbClr val="000000"/>
                          </a:solidFill>
                          <a:effectLst/>
                          <a:latin typeface="Calibri" panose="020F0502020204030204" pitchFamily="34" charset="0"/>
                        </a:rPr>
                        <a:t> </a:t>
                      </a:r>
                    </a:p>
                  </a:txBody>
                  <a:tcPr marL="7419" marR="7419" marT="7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600" b="0" i="0" u="none" strike="noStrike" dirty="0">
                          <a:solidFill>
                            <a:srgbClr val="000000"/>
                          </a:solidFill>
                          <a:effectLst/>
                          <a:latin typeface="Calibri" panose="020F0502020204030204" pitchFamily="34" charset="0"/>
                        </a:rPr>
                        <a:t>1</a:t>
                      </a:r>
                    </a:p>
                  </a:txBody>
                  <a:tcPr marL="7419" marR="7419" marT="7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600" b="0" i="0" u="none" strike="noStrike" dirty="0">
                          <a:solidFill>
                            <a:srgbClr val="000000"/>
                          </a:solidFill>
                          <a:effectLst/>
                          <a:latin typeface="Calibri" panose="020F0502020204030204" pitchFamily="34" charset="0"/>
                        </a:rPr>
                        <a:t>7</a:t>
                      </a:r>
                    </a:p>
                  </a:txBody>
                  <a:tcPr marL="7419" marR="7419" marT="741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xmlns="" val="10002"/>
                  </a:ext>
                </a:extLst>
              </a:tr>
              <a:tr h="279294">
                <a:tc>
                  <a:txBody>
                    <a:bodyPr/>
                    <a:lstStyle/>
                    <a:p>
                      <a:pPr algn="l" fontAlgn="b"/>
                      <a:r>
                        <a:rPr lang="en-US" sz="1600" b="0" i="0" u="none" strike="noStrike" dirty="0">
                          <a:solidFill>
                            <a:srgbClr val="000000"/>
                          </a:solidFill>
                          <a:effectLst/>
                          <a:latin typeface="Calibri" panose="020F0502020204030204" pitchFamily="34" charset="0"/>
                        </a:rPr>
                        <a:t>JHB</a:t>
                      </a:r>
                    </a:p>
                  </a:txBody>
                  <a:tcPr marL="7419" marR="7419" marT="74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20</a:t>
                      </a:r>
                    </a:p>
                  </a:txBody>
                  <a:tcPr marL="7419" marR="7419" marT="741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ctr" fontAlgn="b"/>
                      <a:r>
                        <a:rPr lang="en-US" sz="1600" b="0" i="0" u="none" strike="noStrike" dirty="0">
                          <a:solidFill>
                            <a:srgbClr val="000000"/>
                          </a:solidFill>
                          <a:effectLst/>
                          <a:latin typeface="Calibri" panose="020F0502020204030204" pitchFamily="34" charset="0"/>
                        </a:rPr>
                        <a:t>11</a:t>
                      </a:r>
                    </a:p>
                  </a:txBody>
                  <a:tcPr marL="7419" marR="7419" marT="741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b"/>
                      <a:r>
                        <a:rPr lang="en-US" sz="1600" b="0" i="0" u="none" strike="noStrike" dirty="0">
                          <a:solidFill>
                            <a:srgbClr val="000000"/>
                          </a:solidFill>
                          <a:effectLst/>
                          <a:latin typeface="Calibri" panose="020F0502020204030204" pitchFamily="34" charset="0"/>
                        </a:rPr>
                        <a:t>2</a:t>
                      </a:r>
                    </a:p>
                  </a:txBody>
                  <a:tcPr marL="7419" marR="7419" marT="74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b"/>
                      <a:r>
                        <a:rPr lang="en-US" sz="1600" b="0" i="0" u="none" strike="noStrike" dirty="0" smtClean="0">
                          <a:solidFill>
                            <a:srgbClr val="000000"/>
                          </a:solidFill>
                          <a:effectLst/>
                          <a:latin typeface="Calibri" panose="020F0502020204030204" pitchFamily="34" charset="0"/>
                        </a:rPr>
                        <a:t> 2</a:t>
                      </a:r>
                      <a:endParaRPr lang="en-US" sz="1600" b="0" i="0" u="none" strike="noStrike" dirty="0">
                        <a:solidFill>
                          <a:srgbClr val="000000"/>
                        </a:solidFill>
                        <a:effectLst/>
                        <a:latin typeface="Calibri" panose="020F0502020204030204" pitchFamily="34" charset="0"/>
                      </a:endParaRPr>
                    </a:p>
                  </a:txBody>
                  <a:tcPr marL="7419" marR="7419" marT="741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b"/>
                      <a:r>
                        <a:rPr lang="en-US" sz="1600" b="0" i="0" u="none" strike="noStrike" dirty="0" smtClean="0">
                          <a:solidFill>
                            <a:srgbClr val="000000"/>
                          </a:solidFill>
                          <a:effectLst/>
                          <a:latin typeface="Calibri" panose="020F0502020204030204" pitchFamily="34" charset="0"/>
                        </a:rPr>
                        <a:t> 3</a:t>
                      </a:r>
                      <a:endParaRPr lang="en-US" sz="1600" b="0" i="0" u="none" strike="noStrike" dirty="0">
                        <a:solidFill>
                          <a:srgbClr val="000000"/>
                        </a:solidFill>
                        <a:effectLst/>
                        <a:latin typeface="Calibri" panose="020F0502020204030204" pitchFamily="34" charset="0"/>
                      </a:endParaRPr>
                    </a:p>
                  </a:txBody>
                  <a:tcPr marL="7419" marR="7419" marT="7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b"/>
                      <a:r>
                        <a:rPr lang="en-US" sz="1600" b="0" i="0" u="none" strike="noStrike" dirty="0">
                          <a:solidFill>
                            <a:srgbClr val="000000"/>
                          </a:solidFill>
                          <a:effectLst/>
                          <a:latin typeface="Calibri" panose="020F0502020204030204" pitchFamily="34" charset="0"/>
                        </a:rPr>
                        <a:t>6</a:t>
                      </a:r>
                    </a:p>
                  </a:txBody>
                  <a:tcPr marL="7419" marR="7419" marT="741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b"/>
                      <a:r>
                        <a:rPr lang="en-US" sz="1600" b="0" i="0" u="none" strike="noStrike" dirty="0">
                          <a:solidFill>
                            <a:srgbClr val="000000"/>
                          </a:solidFill>
                          <a:effectLst/>
                          <a:latin typeface="Calibri" panose="020F0502020204030204" pitchFamily="34" charset="0"/>
                        </a:rPr>
                        <a:t>5</a:t>
                      </a:r>
                    </a:p>
                  </a:txBody>
                  <a:tcPr marL="7419" marR="7419" marT="741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1600" b="0" i="0" u="none" strike="noStrike" dirty="0">
                          <a:solidFill>
                            <a:srgbClr val="000000"/>
                          </a:solidFill>
                          <a:effectLst/>
                          <a:latin typeface="Calibri" panose="020F0502020204030204" pitchFamily="34" charset="0"/>
                        </a:rPr>
                        <a:t>3</a:t>
                      </a:r>
                    </a:p>
                  </a:txBody>
                  <a:tcPr marL="7419" marR="7419" marT="7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1600" b="0" i="0" u="none" strike="noStrike" dirty="0">
                          <a:solidFill>
                            <a:srgbClr val="000000"/>
                          </a:solidFill>
                          <a:effectLst/>
                          <a:latin typeface="Calibri" panose="020F0502020204030204" pitchFamily="34" charset="0"/>
                        </a:rPr>
                        <a:t> </a:t>
                      </a:r>
                      <a:r>
                        <a:rPr lang="en-US" sz="1600" b="0" i="0" u="none" strike="noStrike" dirty="0" smtClean="0">
                          <a:solidFill>
                            <a:srgbClr val="000000"/>
                          </a:solidFill>
                          <a:effectLst/>
                          <a:latin typeface="Calibri" panose="020F0502020204030204" pitchFamily="34" charset="0"/>
                        </a:rPr>
                        <a:t>0</a:t>
                      </a:r>
                      <a:endParaRPr lang="en-US" sz="1600" b="0" i="0" u="none" strike="noStrike" dirty="0">
                        <a:solidFill>
                          <a:srgbClr val="000000"/>
                        </a:solidFill>
                        <a:effectLst/>
                        <a:latin typeface="Calibri" panose="020F0502020204030204" pitchFamily="34" charset="0"/>
                      </a:endParaRPr>
                    </a:p>
                  </a:txBody>
                  <a:tcPr marL="7419" marR="7419" marT="7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1600" b="0" i="0" u="none" strike="noStrike" dirty="0" smtClean="0">
                          <a:solidFill>
                            <a:srgbClr val="000000"/>
                          </a:solidFill>
                          <a:effectLst/>
                          <a:latin typeface="Calibri" panose="020F0502020204030204" pitchFamily="34" charset="0"/>
                        </a:rPr>
                        <a:t> 0</a:t>
                      </a:r>
                      <a:r>
                        <a:rPr lang="en-US" sz="1600" b="0" i="0" u="none" strike="noStrike" dirty="0">
                          <a:solidFill>
                            <a:srgbClr val="000000"/>
                          </a:solidFill>
                          <a:effectLst/>
                          <a:latin typeface="Calibri" panose="020F0502020204030204" pitchFamily="34" charset="0"/>
                        </a:rPr>
                        <a:t> </a:t>
                      </a:r>
                    </a:p>
                  </a:txBody>
                  <a:tcPr marL="7419" marR="7419" marT="7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1600" b="0" i="0" u="none" strike="noStrike" dirty="0">
                          <a:solidFill>
                            <a:srgbClr val="000000"/>
                          </a:solidFill>
                          <a:effectLst/>
                          <a:latin typeface="Calibri" panose="020F0502020204030204" pitchFamily="34" charset="0"/>
                        </a:rPr>
                        <a:t>2</a:t>
                      </a:r>
                    </a:p>
                  </a:txBody>
                  <a:tcPr marL="7419" marR="7419" marT="741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1600" b="0" i="0" u="none" strike="noStrike" dirty="0">
                          <a:solidFill>
                            <a:srgbClr val="000000"/>
                          </a:solidFill>
                          <a:effectLst/>
                          <a:latin typeface="Calibri" panose="020F0502020204030204" pitchFamily="34" charset="0"/>
                        </a:rPr>
                        <a:t>15</a:t>
                      </a:r>
                    </a:p>
                  </a:txBody>
                  <a:tcPr marL="7419" marR="7419" marT="741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600" b="0" i="0" u="none" strike="noStrike" dirty="0">
                          <a:solidFill>
                            <a:srgbClr val="000000"/>
                          </a:solidFill>
                          <a:effectLst/>
                          <a:latin typeface="Calibri" panose="020F0502020204030204" pitchFamily="34" charset="0"/>
                        </a:rPr>
                        <a:t>7</a:t>
                      </a:r>
                    </a:p>
                  </a:txBody>
                  <a:tcPr marL="7419" marR="7419" marT="7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600" b="0" i="0" u="none" strike="noStrike" dirty="0" smtClean="0">
                          <a:solidFill>
                            <a:srgbClr val="000000"/>
                          </a:solidFill>
                          <a:effectLst/>
                          <a:latin typeface="Calibri" panose="020F0502020204030204" pitchFamily="34" charset="0"/>
                        </a:rPr>
                        <a:t>0</a:t>
                      </a:r>
                      <a:endParaRPr lang="en-US" sz="1600" b="0" i="0" u="none" strike="noStrike" dirty="0">
                        <a:solidFill>
                          <a:srgbClr val="000000"/>
                        </a:solidFill>
                        <a:effectLst/>
                        <a:latin typeface="Calibri" panose="020F0502020204030204" pitchFamily="34" charset="0"/>
                      </a:endParaRPr>
                    </a:p>
                  </a:txBody>
                  <a:tcPr marL="7419" marR="7419" marT="7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600" b="0" i="0" u="none" strike="noStrike" dirty="0">
                          <a:solidFill>
                            <a:srgbClr val="000000"/>
                          </a:solidFill>
                          <a:effectLst/>
                          <a:latin typeface="Calibri" panose="020F0502020204030204" pitchFamily="34" charset="0"/>
                        </a:rPr>
                        <a:t>0</a:t>
                      </a:r>
                    </a:p>
                  </a:txBody>
                  <a:tcPr marL="7419" marR="7419" marT="7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600" b="0" i="0" u="none" strike="noStrike" dirty="0">
                          <a:solidFill>
                            <a:srgbClr val="000000"/>
                          </a:solidFill>
                          <a:effectLst/>
                          <a:latin typeface="Calibri" panose="020F0502020204030204" pitchFamily="34" charset="0"/>
                        </a:rPr>
                        <a:t>8</a:t>
                      </a:r>
                    </a:p>
                  </a:txBody>
                  <a:tcPr marL="7419" marR="7419" marT="741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xmlns="" val="10003"/>
                  </a:ext>
                </a:extLst>
              </a:tr>
              <a:tr h="279294">
                <a:tc>
                  <a:txBody>
                    <a:bodyPr/>
                    <a:lstStyle/>
                    <a:p>
                      <a:pPr algn="l" fontAlgn="b"/>
                      <a:r>
                        <a:rPr lang="en-US" sz="1600" b="0" i="0" u="none" strike="noStrike" dirty="0">
                          <a:solidFill>
                            <a:srgbClr val="000000"/>
                          </a:solidFill>
                          <a:effectLst/>
                          <a:latin typeface="Calibri" panose="020F0502020204030204" pitchFamily="34" charset="0"/>
                        </a:rPr>
                        <a:t>PM</a:t>
                      </a:r>
                    </a:p>
                  </a:txBody>
                  <a:tcPr marL="7419" marR="7419" marT="74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5</a:t>
                      </a:r>
                    </a:p>
                  </a:txBody>
                  <a:tcPr marL="7419" marR="7419" marT="741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ctr" fontAlgn="b"/>
                      <a:r>
                        <a:rPr lang="en-US" sz="1600" b="0" i="0" u="none" strike="noStrike" dirty="0">
                          <a:solidFill>
                            <a:srgbClr val="000000"/>
                          </a:solidFill>
                          <a:effectLst/>
                          <a:latin typeface="Calibri" panose="020F0502020204030204" pitchFamily="34" charset="0"/>
                        </a:rPr>
                        <a:t>3</a:t>
                      </a:r>
                    </a:p>
                  </a:txBody>
                  <a:tcPr marL="7419" marR="7419" marT="741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b"/>
                      <a:r>
                        <a:rPr lang="en-US" sz="1600" b="0" i="0" u="none" strike="noStrike" dirty="0" smtClean="0">
                          <a:solidFill>
                            <a:srgbClr val="000000"/>
                          </a:solidFill>
                          <a:effectLst/>
                          <a:latin typeface="Calibri" panose="020F0502020204030204" pitchFamily="34" charset="0"/>
                        </a:rPr>
                        <a:t>0</a:t>
                      </a:r>
                      <a:endParaRPr lang="en-US" sz="1600" b="0" i="0" u="none" strike="noStrike" dirty="0">
                        <a:solidFill>
                          <a:srgbClr val="000000"/>
                        </a:solidFill>
                        <a:effectLst/>
                        <a:latin typeface="Calibri" panose="020F0502020204030204" pitchFamily="34" charset="0"/>
                      </a:endParaRPr>
                    </a:p>
                  </a:txBody>
                  <a:tcPr marL="7419" marR="7419" marT="74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b"/>
                      <a:r>
                        <a:rPr lang="en-US" sz="1600" b="0" i="0" u="none" strike="noStrike" dirty="0">
                          <a:solidFill>
                            <a:srgbClr val="000000"/>
                          </a:solidFill>
                          <a:effectLst/>
                          <a:latin typeface="Calibri" panose="020F0502020204030204" pitchFamily="34" charset="0"/>
                        </a:rPr>
                        <a:t> </a:t>
                      </a:r>
                      <a:r>
                        <a:rPr lang="en-US" sz="1600" b="0" i="0" u="none" strike="noStrike" dirty="0" smtClean="0">
                          <a:solidFill>
                            <a:srgbClr val="000000"/>
                          </a:solidFill>
                          <a:effectLst/>
                          <a:latin typeface="Calibri" panose="020F0502020204030204" pitchFamily="34" charset="0"/>
                        </a:rPr>
                        <a:t>0</a:t>
                      </a:r>
                      <a:endParaRPr lang="en-US" sz="1600" b="0" i="0" u="none" strike="noStrike" dirty="0">
                        <a:solidFill>
                          <a:srgbClr val="000000"/>
                        </a:solidFill>
                        <a:effectLst/>
                        <a:latin typeface="Calibri" panose="020F0502020204030204" pitchFamily="34" charset="0"/>
                      </a:endParaRPr>
                    </a:p>
                  </a:txBody>
                  <a:tcPr marL="7419" marR="7419" marT="741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b"/>
                      <a:r>
                        <a:rPr lang="en-US" sz="1600" b="0" i="0" u="none" strike="noStrike" dirty="0" smtClean="0">
                          <a:solidFill>
                            <a:srgbClr val="000000"/>
                          </a:solidFill>
                          <a:effectLst/>
                          <a:latin typeface="Calibri" panose="020F0502020204030204" pitchFamily="34" charset="0"/>
                        </a:rPr>
                        <a:t> 1</a:t>
                      </a:r>
                      <a:endParaRPr lang="en-US" sz="1600" b="0" i="0" u="none" strike="noStrike" dirty="0">
                        <a:solidFill>
                          <a:srgbClr val="000000"/>
                        </a:solidFill>
                        <a:effectLst/>
                        <a:latin typeface="Calibri" panose="020F0502020204030204" pitchFamily="34" charset="0"/>
                      </a:endParaRPr>
                    </a:p>
                  </a:txBody>
                  <a:tcPr marL="7419" marR="7419" marT="7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b"/>
                      <a:r>
                        <a:rPr lang="en-US" sz="1600" b="0" i="0" u="none" strike="noStrike" dirty="0">
                          <a:solidFill>
                            <a:srgbClr val="000000"/>
                          </a:solidFill>
                          <a:effectLst/>
                          <a:latin typeface="Calibri" panose="020F0502020204030204" pitchFamily="34" charset="0"/>
                        </a:rPr>
                        <a:t>2</a:t>
                      </a:r>
                    </a:p>
                  </a:txBody>
                  <a:tcPr marL="7419" marR="7419" marT="741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b"/>
                      <a:r>
                        <a:rPr lang="en-US" sz="1600" b="0" i="0" u="none" strike="noStrike" dirty="0">
                          <a:solidFill>
                            <a:srgbClr val="000000"/>
                          </a:solidFill>
                          <a:effectLst/>
                          <a:latin typeface="Calibri" panose="020F0502020204030204" pitchFamily="34" charset="0"/>
                        </a:rPr>
                        <a:t>0</a:t>
                      </a:r>
                    </a:p>
                  </a:txBody>
                  <a:tcPr marL="7419" marR="7419" marT="741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1600" b="0" i="0" u="none" strike="noStrike" dirty="0" smtClean="0">
                          <a:solidFill>
                            <a:srgbClr val="000000"/>
                          </a:solidFill>
                          <a:effectLst/>
                          <a:latin typeface="Calibri" panose="020F0502020204030204" pitchFamily="34" charset="0"/>
                        </a:rPr>
                        <a:t> 0</a:t>
                      </a:r>
                      <a:r>
                        <a:rPr lang="en-US" sz="1600" b="0" i="0" u="none" strike="noStrike" dirty="0">
                          <a:solidFill>
                            <a:srgbClr val="000000"/>
                          </a:solidFill>
                          <a:effectLst/>
                          <a:latin typeface="Calibri" panose="020F0502020204030204" pitchFamily="34" charset="0"/>
                        </a:rPr>
                        <a:t> </a:t>
                      </a:r>
                    </a:p>
                  </a:txBody>
                  <a:tcPr marL="7419" marR="7419" marT="7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1600" b="0" i="0" u="none" strike="noStrike" dirty="0">
                          <a:solidFill>
                            <a:srgbClr val="000000"/>
                          </a:solidFill>
                          <a:effectLst/>
                          <a:latin typeface="Calibri" panose="020F0502020204030204" pitchFamily="34" charset="0"/>
                        </a:rPr>
                        <a:t> </a:t>
                      </a:r>
                      <a:r>
                        <a:rPr lang="en-US" sz="1600" b="0" i="0" u="none" strike="noStrike" dirty="0" smtClean="0">
                          <a:solidFill>
                            <a:srgbClr val="000000"/>
                          </a:solidFill>
                          <a:effectLst/>
                          <a:latin typeface="Calibri" panose="020F0502020204030204" pitchFamily="34" charset="0"/>
                        </a:rPr>
                        <a:t>0</a:t>
                      </a:r>
                      <a:endParaRPr lang="en-US" sz="1600" b="0" i="0" u="none" strike="noStrike" dirty="0">
                        <a:solidFill>
                          <a:srgbClr val="000000"/>
                        </a:solidFill>
                        <a:effectLst/>
                        <a:latin typeface="Calibri" panose="020F0502020204030204" pitchFamily="34" charset="0"/>
                      </a:endParaRPr>
                    </a:p>
                  </a:txBody>
                  <a:tcPr marL="7419" marR="7419" marT="7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1600" b="0" i="0" u="none" strike="noStrike" dirty="0" smtClean="0">
                          <a:solidFill>
                            <a:srgbClr val="000000"/>
                          </a:solidFill>
                          <a:effectLst/>
                          <a:latin typeface="Calibri" panose="020F0502020204030204" pitchFamily="34" charset="0"/>
                        </a:rPr>
                        <a:t>0</a:t>
                      </a:r>
                      <a:endParaRPr lang="en-US" sz="1600" b="0" i="0" u="none" strike="noStrike" dirty="0">
                        <a:solidFill>
                          <a:srgbClr val="000000"/>
                        </a:solidFill>
                        <a:effectLst/>
                        <a:latin typeface="Calibri" panose="020F0502020204030204" pitchFamily="34" charset="0"/>
                      </a:endParaRPr>
                    </a:p>
                  </a:txBody>
                  <a:tcPr marL="7419" marR="7419" marT="7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1600" b="0" i="0" u="none" strike="noStrike" dirty="0">
                          <a:solidFill>
                            <a:srgbClr val="000000"/>
                          </a:solidFill>
                          <a:effectLst/>
                          <a:latin typeface="Calibri" panose="020F0502020204030204" pitchFamily="34" charset="0"/>
                        </a:rPr>
                        <a:t> </a:t>
                      </a:r>
                    </a:p>
                  </a:txBody>
                  <a:tcPr marL="7419" marR="7419" marT="741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1600" b="0" i="0" u="none" strike="noStrike" dirty="0">
                          <a:solidFill>
                            <a:srgbClr val="000000"/>
                          </a:solidFill>
                          <a:effectLst/>
                          <a:latin typeface="Calibri" panose="020F0502020204030204" pitchFamily="34" charset="0"/>
                        </a:rPr>
                        <a:t>5</a:t>
                      </a:r>
                    </a:p>
                  </a:txBody>
                  <a:tcPr marL="7419" marR="7419" marT="741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600" b="0" i="0" u="none" strike="noStrike" dirty="0">
                          <a:solidFill>
                            <a:srgbClr val="000000"/>
                          </a:solidFill>
                          <a:effectLst/>
                          <a:latin typeface="Calibri" panose="020F0502020204030204" pitchFamily="34" charset="0"/>
                        </a:rPr>
                        <a:t>0</a:t>
                      </a:r>
                    </a:p>
                  </a:txBody>
                  <a:tcPr marL="7419" marR="7419" marT="7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600" b="0" i="0" u="none" strike="noStrike" dirty="0" smtClean="0">
                          <a:solidFill>
                            <a:srgbClr val="000000"/>
                          </a:solidFill>
                          <a:effectLst/>
                          <a:latin typeface="Calibri" panose="020F0502020204030204" pitchFamily="34" charset="0"/>
                        </a:rPr>
                        <a:t> 0</a:t>
                      </a:r>
                      <a:r>
                        <a:rPr lang="en-US" sz="1600" b="0" i="0" u="none" strike="noStrike" dirty="0">
                          <a:solidFill>
                            <a:srgbClr val="000000"/>
                          </a:solidFill>
                          <a:effectLst/>
                          <a:latin typeface="Calibri" panose="020F0502020204030204" pitchFamily="34" charset="0"/>
                        </a:rPr>
                        <a:t> </a:t>
                      </a:r>
                    </a:p>
                  </a:txBody>
                  <a:tcPr marL="7419" marR="7419" marT="7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600" b="0" i="0" u="none" strike="noStrike" dirty="0">
                          <a:solidFill>
                            <a:srgbClr val="000000"/>
                          </a:solidFill>
                          <a:effectLst/>
                          <a:latin typeface="Calibri" panose="020F0502020204030204" pitchFamily="34" charset="0"/>
                        </a:rPr>
                        <a:t>2</a:t>
                      </a:r>
                    </a:p>
                  </a:txBody>
                  <a:tcPr marL="7419" marR="7419" marT="7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600" b="0" i="0" u="none" strike="noStrike" dirty="0">
                          <a:solidFill>
                            <a:srgbClr val="000000"/>
                          </a:solidFill>
                          <a:effectLst/>
                          <a:latin typeface="Calibri" panose="020F0502020204030204" pitchFamily="34" charset="0"/>
                        </a:rPr>
                        <a:t>3</a:t>
                      </a:r>
                    </a:p>
                  </a:txBody>
                  <a:tcPr marL="7419" marR="7419" marT="741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xmlns="" val="10004"/>
                  </a:ext>
                </a:extLst>
              </a:tr>
              <a:tr h="279294">
                <a:tc>
                  <a:txBody>
                    <a:bodyPr/>
                    <a:lstStyle/>
                    <a:p>
                      <a:pPr algn="l" fontAlgn="b"/>
                      <a:r>
                        <a:rPr lang="en-US" sz="1600" b="0" i="0" u="none" strike="noStrike" dirty="0">
                          <a:solidFill>
                            <a:srgbClr val="000000"/>
                          </a:solidFill>
                          <a:effectLst/>
                          <a:latin typeface="Calibri" panose="020F0502020204030204" pitchFamily="34" charset="0"/>
                        </a:rPr>
                        <a:t>Sedibeng</a:t>
                      </a:r>
                    </a:p>
                  </a:txBody>
                  <a:tcPr marL="7419" marR="7419" marT="74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15</a:t>
                      </a:r>
                    </a:p>
                  </a:txBody>
                  <a:tcPr marL="7419" marR="7419" marT="741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ctr" fontAlgn="b"/>
                      <a:r>
                        <a:rPr lang="en-US" sz="1600" b="0" i="0" u="none" strike="noStrike" dirty="0">
                          <a:solidFill>
                            <a:srgbClr val="000000"/>
                          </a:solidFill>
                          <a:effectLst/>
                          <a:latin typeface="Calibri" panose="020F0502020204030204" pitchFamily="34" charset="0"/>
                        </a:rPr>
                        <a:t>2</a:t>
                      </a:r>
                    </a:p>
                  </a:txBody>
                  <a:tcPr marL="7419" marR="7419" marT="741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b"/>
                      <a:r>
                        <a:rPr lang="en-US" sz="1600" b="0" i="0" u="none" strike="noStrike" dirty="0">
                          <a:solidFill>
                            <a:srgbClr val="000000"/>
                          </a:solidFill>
                          <a:effectLst/>
                          <a:latin typeface="Calibri" panose="020F0502020204030204" pitchFamily="34" charset="0"/>
                        </a:rPr>
                        <a:t>2</a:t>
                      </a:r>
                    </a:p>
                  </a:txBody>
                  <a:tcPr marL="7419" marR="7419" marT="74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b"/>
                      <a:r>
                        <a:rPr lang="en-US" sz="1600" b="0" i="0" u="none" strike="noStrike" dirty="0">
                          <a:solidFill>
                            <a:srgbClr val="000000"/>
                          </a:solidFill>
                          <a:effectLst/>
                          <a:latin typeface="Calibri" panose="020F0502020204030204" pitchFamily="34" charset="0"/>
                        </a:rPr>
                        <a:t> </a:t>
                      </a:r>
                      <a:r>
                        <a:rPr lang="en-US" sz="1600" b="0" i="0" u="none" strike="noStrike" dirty="0" smtClean="0">
                          <a:solidFill>
                            <a:srgbClr val="000000"/>
                          </a:solidFill>
                          <a:effectLst/>
                          <a:latin typeface="Calibri" panose="020F0502020204030204" pitchFamily="34" charset="0"/>
                        </a:rPr>
                        <a:t>0</a:t>
                      </a:r>
                      <a:endParaRPr lang="en-US" sz="1600" b="0" i="0" u="none" strike="noStrike" dirty="0">
                        <a:solidFill>
                          <a:srgbClr val="000000"/>
                        </a:solidFill>
                        <a:effectLst/>
                        <a:latin typeface="Calibri" panose="020F0502020204030204" pitchFamily="34" charset="0"/>
                      </a:endParaRPr>
                    </a:p>
                  </a:txBody>
                  <a:tcPr marL="7419" marR="7419" marT="741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b"/>
                      <a:r>
                        <a:rPr lang="en-US" sz="1600" b="0" i="0" u="none" strike="noStrike" dirty="0">
                          <a:solidFill>
                            <a:srgbClr val="000000"/>
                          </a:solidFill>
                          <a:effectLst/>
                          <a:latin typeface="Calibri" panose="020F0502020204030204" pitchFamily="34" charset="0"/>
                        </a:rPr>
                        <a:t> </a:t>
                      </a:r>
                      <a:r>
                        <a:rPr lang="en-US" sz="1600" b="0" i="0" u="none" strike="noStrike" dirty="0" smtClean="0">
                          <a:solidFill>
                            <a:srgbClr val="000000"/>
                          </a:solidFill>
                          <a:effectLst/>
                          <a:latin typeface="Calibri" panose="020F0502020204030204" pitchFamily="34" charset="0"/>
                        </a:rPr>
                        <a:t>0</a:t>
                      </a:r>
                      <a:endParaRPr lang="en-US" sz="1600" b="0" i="0" u="none" strike="noStrike" dirty="0">
                        <a:solidFill>
                          <a:srgbClr val="000000"/>
                        </a:solidFill>
                        <a:effectLst/>
                        <a:latin typeface="Calibri" panose="020F0502020204030204" pitchFamily="34" charset="0"/>
                      </a:endParaRPr>
                    </a:p>
                  </a:txBody>
                  <a:tcPr marL="7419" marR="7419" marT="7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b"/>
                      <a:r>
                        <a:rPr lang="en-US" sz="1600" b="0" i="0" u="none" strike="noStrike" dirty="0">
                          <a:solidFill>
                            <a:srgbClr val="000000"/>
                          </a:solidFill>
                          <a:effectLst/>
                          <a:latin typeface="Calibri" panose="020F0502020204030204" pitchFamily="34" charset="0"/>
                        </a:rPr>
                        <a:t>2</a:t>
                      </a:r>
                    </a:p>
                  </a:txBody>
                  <a:tcPr marL="7419" marR="7419" marT="741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b"/>
                      <a:r>
                        <a:rPr lang="en-US" sz="1600" b="0" i="0" u="none" strike="noStrike" dirty="0">
                          <a:solidFill>
                            <a:srgbClr val="000000"/>
                          </a:solidFill>
                          <a:effectLst/>
                          <a:latin typeface="Calibri" panose="020F0502020204030204" pitchFamily="34" charset="0"/>
                        </a:rPr>
                        <a:t>9</a:t>
                      </a:r>
                    </a:p>
                  </a:txBody>
                  <a:tcPr marL="7419" marR="7419" marT="741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1600" b="0" i="0" u="none" strike="noStrike" dirty="0">
                          <a:solidFill>
                            <a:srgbClr val="000000"/>
                          </a:solidFill>
                          <a:effectLst/>
                          <a:latin typeface="Calibri" panose="020F0502020204030204" pitchFamily="34" charset="0"/>
                        </a:rPr>
                        <a:t>1</a:t>
                      </a:r>
                    </a:p>
                  </a:txBody>
                  <a:tcPr marL="7419" marR="7419" marT="7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1600" b="0" i="0" u="none" strike="noStrike" dirty="0" smtClean="0">
                          <a:solidFill>
                            <a:srgbClr val="000000"/>
                          </a:solidFill>
                          <a:effectLst/>
                          <a:latin typeface="Calibri" panose="020F0502020204030204" pitchFamily="34" charset="0"/>
                        </a:rPr>
                        <a:t> 0</a:t>
                      </a:r>
                      <a:r>
                        <a:rPr lang="en-US" sz="1600" b="0" i="0" u="none" strike="noStrike" dirty="0">
                          <a:solidFill>
                            <a:srgbClr val="000000"/>
                          </a:solidFill>
                          <a:effectLst/>
                          <a:latin typeface="Calibri" panose="020F0502020204030204" pitchFamily="34" charset="0"/>
                        </a:rPr>
                        <a:t> </a:t>
                      </a:r>
                    </a:p>
                  </a:txBody>
                  <a:tcPr marL="7419" marR="7419" marT="7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1600" b="0" i="0" u="none" strike="noStrike" dirty="0" smtClean="0">
                          <a:solidFill>
                            <a:srgbClr val="000000"/>
                          </a:solidFill>
                          <a:effectLst/>
                          <a:latin typeface="Calibri" panose="020F0502020204030204" pitchFamily="34" charset="0"/>
                        </a:rPr>
                        <a:t> 0</a:t>
                      </a:r>
                      <a:r>
                        <a:rPr lang="en-US" sz="1600" b="0" i="0" u="none" strike="noStrike" dirty="0">
                          <a:solidFill>
                            <a:srgbClr val="000000"/>
                          </a:solidFill>
                          <a:effectLst/>
                          <a:latin typeface="Calibri" panose="020F0502020204030204" pitchFamily="34" charset="0"/>
                        </a:rPr>
                        <a:t> </a:t>
                      </a:r>
                    </a:p>
                  </a:txBody>
                  <a:tcPr marL="7419" marR="7419" marT="7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1600" b="0" i="0" u="none" strike="noStrike" dirty="0">
                          <a:solidFill>
                            <a:srgbClr val="000000"/>
                          </a:solidFill>
                          <a:effectLst/>
                          <a:latin typeface="Calibri" panose="020F0502020204030204" pitchFamily="34" charset="0"/>
                        </a:rPr>
                        <a:t>8</a:t>
                      </a:r>
                    </a:p>
                  </a:txBody>
                  <a:tcPr marL="7419" marR="7419" marT="741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1600" b="0" i="0" u="none" strike="noStrike" dirty="0">
                          <a:solidFill>
                            <a:srgbClr val="000000"/>
                          </a:solidFill>
                          <a:effectLst/>
                          <a:latin typeface="Calibri" panose="020F0502020204030204" pitchFamily="34" charset="0"/>
                        </a:rPr>
                        <a:t>6</a:t>
                      </a:r>
                    </a:p>
                  </a:txBody>
                  <a:tcPr marL="7419" marR="7419" marT="741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600" b="0" i="0" u="none" strike="noStrike" dirty="0">
                          <a:solidFill>
                            <a:srgbClr val="000000"/>
                          </a:solidFill>
                          <a:effectLst/>
                          <a:latin typeface="Calibri" panose="020F0502020204030204" pitchFamily="34" charset="0"/>
                        </a:rPr>
                        <a:t>4</a:t>
                      </a:r>
                    </a:p>
                  </a:txBody>
                  <a:tcPr marL="7419" marR="7419" marT="7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600" b="0" i="0" u="none" strike="noStrike" dirty="0" smtClean="0">
                          <a:solidFill>
                            <a:srgbClr val="000000"/>
                          </a:solidFill>
                          <a:effectLst/>
                          <a:latin typeface="Calibri" panose="020F0502020204030204" pitchFamily="34" charset="0"/>
                        </a:rPr>
                        <a:t>0</a:t>
                      </a:r>
                      <a:endParaRPr lang="en-US" sz="1600" b="0" i="0" u="none" strike="noStrike" dirty="0">
                        <a:solidFill>
                          <a:srgbClr val="000000"/>
                        </a:solidFill>
                        <a:effectLst/>
                        <a:latin typeface="Calibri" panose="020F0502020204030204" pitchFamily="34" charset="0"/>
                      </a:endParaRPr>
                    </a:p>
                  </a:txBody>
                  <a:tcPr marL="7419" marR="7419" marT="7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600" b="0" i="0" u="none" strike="noStrike" dirty="0">
                          <a:solidFill>
                            <a:srgbClr val="000000"/>
                          </a:solidFill>
                          <a:effectLst/>
                          <a:latin typeface="Calibri" panose="020F0502020204030204" pitchFamily="34" charset="0"/>
                        </a:rPr>
                        <a:t>0</a:t>
                      </a:r>
                    </a:p>
                  </a:txBody>
                  <a:tcPr marL="7419" marR="7419" marT="7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600" b="0" i="0" u="none" strike="noStrike" dirty="0">
                          <a:solidFill>
                            <a:srgbClr val="000000"/>
                          </a:solidFill>
                          <a:effectLst/>
                          <a:latin typeface="Calibri" panose="020F0502020204030204" pitchFamily="34" charset="0"/>
                        </a:rPr>
                        <a:t>2</a:t>
                      </a:r>
                    </a:p>
                  </a:txBody>
                  <a:tcPr marL="7419" marR="7419" marT="741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xmlns="" val="10005"/>
                  </a:ext>
                </a:extLst>
              </a:tr>
              <a:tr h="279294">
                <a:tc>
                  <a:txBody>
                    <a:bodyPr/>
                    <a:lstStyle/>
                    <a:p>
                      <a:pPr algn="l" fontAlgn="b"/>
                      <a:r>
                        <a:rPr lang="en-US" sz="1600" b="0" i="0" u="none" strike="noStrike" dirty="0">
                          <a:solidFill>
                            <a:srgbClr val="000000"/>
                          </a:solidFill>
                          <a:effectLst/>
                          <a:latin typeface="Calibri" panose="020F0502020204030204" pitchFamily="34" charset="0"/>
                        </a:rPr>
                        <a:t>Westrand</a:t>
                      </a:r>
                    </a:p>
                  </a:txBody>
                  <a:tcPr marL="7419" marR="7419" marT="74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12</a:t>
                      </a:r>
                    </a:p>
                  </a:txBody>
                  <a:tcPr marL="7419" marR="7419" marT="741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ctr" fontAlgn="b"/>
                      <a:r>
                        <a:rPr lang="en-US" sz="1600" b="0" i="0" u="none" strike="noStrike" dirty="0">
                          <a:solidFill>
                            <a:srgbClr val="000000"/>
                          </a:solidFill>
                          <a:effectLst/>
                          <a:latin typeface="Calibri" panose="020F0502020204030204" pitchFamily="34" charset="0"/>
                        </a:rPr>
                        <a:t>7</a:t>
                      </a:r>
                    </a:p>
                  </a:txBody>
                  <a:tcPr marL="7419" marR="7419" marT="741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b"/>
                      <a:r>
                        <a:rPr lang="en-US" sz="1600" b="0" i="0" u="none" strike="noStrike" dirty="0">
                          <a:solidFill>
                            <a:srgbClr val="000000"/>
                          </a:solidFill>
                          <a:effectLst/>
                          <a:latin typeface="Calibri" panose="020F0502020204030204" pitchFamily="34" charset="0"/>
                        </a:rPr>
                        <a:t>1</a:t>
                      </a:r>
                    </a:p>
                  </a:txBody>
                  <a:tcPr marL="7419" marR="7419" marT="74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b"/>
                      <a:r>
                        <a:rPr lang="en-US" sz="1600" b="0" i="0" u="none" strike="noStrike" dirty="0">
                          <a:solidFill>
                            <a:srgbClr val="000000"/>
                          </a:solidFill>
                          <a:effectLst/>
                          <a:latin typeface="Calibri" panose="020F0502020204030204" pitchFamily="34" charset="0"/>
                        </a:rPr>
                        <a:t> </a:t>
                      </a:r>
                      <a:r>
                        <a:rPr lang="en-US" sz="1600" b="0" i="0" u="none" strike="noStrike" dirty="0" smtClean="0">
                          <a:solidFill>
                            <a:srgbClr val="000000"/>
                          </a:solidFill>
                          <a:effectLst/>
                          <a:latin typeface="Calibri" panose="020F0502020204030204" pitchFamily="34" charset="0"/>
                        </a:rPr>
                        <a:t>0</a:t>
                      </a:r>
                      <a:endParaRPr lang="en-US" sz="1600" b="0" i="0" u="none" strike="noStrike" dirty="0">
                        <a:solidFill>
                          <a:srgbClr val="000000"/>
                        </a:solidFill>
                        <a:effectLst/>
                        <a:latin typeface="Calibri" panose="020F0502020204030204" pitchFamily="34" charset="0"/>
                      </a:endParaRPr>
                    </a:p>
                  </a:txBody>
                  <a:tcPr marL="7419" marR="7419" marT="741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b"/>
                      <a:r>
                        <a:rPr lang="en-US" sz="1600" b="0" i="0" u="none" strike="noStrike" dirty="0" smtClean="0">
                          <a:solidFill>
                            <a:srgbClr val="000000"/>
                          </a:solidFill>
                          <a:effectLst/>
                          <a:latin typeface="Calibri" panose="020F0502020204030204" pitchFamily="34" charset="0"/>
                        </a:rPr>
                        <a:t>  0</a:t>
                      </a:r>
                      <a:r>
                        <a:rPr lang="en-US" sz="1600" b="0" i="0" u="none" strike="noStrike" dirty="0">
                          <a:solidFill>
                            <a:srgbClr val="000000"/>
                          </a:solidFill>
                          <a:effectLst/>
                          <a:latin typeface="Calibri" panose="020F0502020204030204" pitchFamily="34" charset="0"/>
                        </a:rPr>
                        <a:t> </a:t>
                      </a:r>
                    </a:p>
                  </a:txBody>
                  <a:tcPr marL="7419" marR="7419" marT="7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b"/>
                      <a:r>
                        <a:rPr lang="en-US" sz="1600" b="0" i="0" u="none" strike="noStrike" dirty="0">
                          <a:solidFill>
                            <a:srgbClr val="000000"/>
                          </a:solidFill>
                          <a:effectLst/>
                          <a:latin typeface="Calibri" panose="020F0502020204030204" pitchFamily="34" charset="0"/>
                        </a:rPr>
                        <a:t>7</a:t>
                      </a:r>
                    </a:p>
                  </a:txBody>
                  <a:tcPr marL="7419" marR="7419" marT="741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b"/>
                      <a:r>
                        <a:rPr lang="en-US" sz="1600" b="0" i="0" u="none" strike="noStrike" dirty="0">
                          <a:solidFill>
                            <a:srgbClr val="000000"/>
                          </a:solidFill>
                          <a:effectLst/>
                          <a:latin typeface="Calibri" panose="020F0502020204030204" pitchFamily="34" charset="0"/>
                        </a:rPr>
                        <a:t>6</a:t>
                      </a:r>
                    </a:p>
                  </a:txBody>
                  <a:tcPr marL="7419" marR="7419" marT="741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1600" b="0" i="0" u="none" strike="noStrike" dirty="0">
                          <a:solidFill>
                            <a:srgbClr val="000000"/>
                          </a:solidFill>
                          <a:effectLst/>
                          <a:latin typeface="Calibri" panose="020F0502020204030204" pitchFamily="34" charset="0"/>
                        </a:rPr>
                        <a:t>2</a:t>
                      </a:r>
                    </a:p>
                  </a:txBody>
                  <a:tcPr marL="7419" marR="7419" marT="7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1600" b="0" i="0" u="none" strike="noStrike" dirty="0" smtClean="0">
                          <a:solidFill>
                            <a:srgbClr val="000000"/>
                          </a:solidFill>
                          <a:effectLst/>
                          <a:latin typeface="Calibri" panose="020F0502020204030204" pitchFamily="34" charset="0"/>
                        </a:rPr>
                        <a:t> 0</a:t>
                      </a:r>
                      <a:r>
                        <a:rPr lang="en-US" sz="1600" b="0" i="0" u="none" strike="noStrike" dirty="0">
                          <a:solidFill>
                            <a:srgbClr val="000000"/>
                          </a:solidFill>
                          <a:effectLst/>
                          <a:latin typeface="Calibri" panose="020F0502020204030204" pitchFamily="34" charset="0"/>
                        </a:rPr>
                        <a:t> </a:t>
                      </a:r>
                    </a:p>
                  </a:txBody>
                  <a:tcPr marL="7419" marR="7419" marT="7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1600" b="0" i="0" u="none" strike="noStrike" dirty="0" smtClean="0">
                          <a:solidFill>
                            <a:srgbClr val="000000"/>
                          </a:solidFill>
                          <a:effectLst/>
                          <a:latin typeface="Calibri" panose="020F0502020204030204" pitchFamily="34" charset="0"/>
                        </a:rPr>
                        <a:t>0</a:t>
                      </a:r>
                      <a:endParaRPr lang="en-US" sz="1600" b="0" i="0" u="none" strike="noStrike" dirty="0">
                        <a:solidFill>
                          <a:srgbClr val="000000"/>
                        </a:solidFill>
                        <a:effectLst/>
                        <a:latin typeface="Calibri" panose="020F0502020204030204" pitchFamily="34" charset="0"/>
                      </a:endParaRPr>
                    </a:p>
                  </a:txBody>
                  <a:tcPr marL="7419" marR="7419" marT="7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1600" b="0" i="0" u="none" strike="noStrike" dirty="0">
                          <a:solidFill>
                            <a:srgbClr val="000000"/>
                          </a:solidFill>
                          <a:effectLst/>
                          <a:latin typeface="Calibri" panose="020F0502020204030204" pitchFamily="34" charset="0"/>
                        </a:rPr>
                        <a:t>4</a:t>
                      </a:r>
                    </a:p>
                  </a:txBody>
                  <a:tcPr marL="7419" marR="7419" marT="741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1600" b="0" i="0" u="none" strike="noStrike" dirty="0">
                          <a:solidFill>
                            <a:srgbClr val="000000"/>
                          </a:solidFill>
                          <a:effectLst/>
                          <a:latin typeface="Calibri" panose="020F0502020204030204" pitchFamily="34" charset="0"/>
                        </a:rPr>
                        <a:t>6</a:t>
                      </a:r>
                    </a:p>
                  </a:txBody>
                  <a:tcPr marL="7419" marR="7419" marT="741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600" b="0" i="0" u="none" strike="noStrike" dirty="0">
                          <a:solidFill>
                            <a:srgbClr val="000000"/>
                          </a:solidFill>
                          <a:effectLst/>
                          <a:latin typeface="Calibri" panose="020F0502020204030204" pitchFamily="34" charset="0"/>
                        </a:rPr>
                        <a:t>4</a:t>
                      </a:r>
                    </a:p>
                  </a:txBody>
                  <a:tcPr marL="7419" marR="7419" marT="7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600" b="0" i="0" u="none" strike="noStrike" dirty="0" smtClean="0">
                          <a:solidFill>
                            <a:srgbClr val="000000"/>
                          </a:solidFill>
                          <a:effectLst/>
                          <a:latin typeface="Calibri" panose="020F0502020204030204" pitchFamily="34" charset="0"/>
                        </a:rPr>
                        <a:t> 0</a:t>
                      </a:r>
                      <a:r>
                        <a:rPr lang="en-US" sz="1600" b="0" i="0" u="none" strike="noStrike" dirty="0">
                          <a:solidFill>
                            <a:srgbClr val="000000"/>
                          </a:solidFill>
                          <a:effectLst/>
                          <a:latin typeface="Calibri" panose="020F0502020204030204" pitchFamily="34" charset="0"/>
                        </a:rPr>
                        <a:t> </a:t>
                      </a:r>
                    </a:p>
                  </a:txBody>
                  <a:tcPr marL="7419" marR="7419" marT="7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600" b="0" i="0" u="none" strike="noStrike" dirty="0">
                          <a:solidFill>
                            <a:srgbClr val="000000"/>
                          </a:solidFill>
                          <a:effectLst/>
                          <a:latin typeface="Calibri" panose="020F0502020204030204" pitchFamily="34" charset="0"/>
                        </a:rPr>
                        <a:t>1</a:t>
                      </a:r>
                    </a:p>
                  </a:txBody>
                  <a:tcPr marL="7419" marR="7419" marT="7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600" b="0" i="0" u="none" strike="noStrike" dirty="0">
                          <a:solidFill>
                            <a:srgbClr val="000000"/>
                          </a:solidFill>
                          <a:effectLst/>
                          <a:latin typeface="Calibri" panose="020F0502020204030204" pitchFamily="34" charset="0"/>
                        </a:rPr>
                        <a:t>1</a:t>
                      </a:r>
                    </a:p>
                  </a:txBody>
                  <a:tcPr marL="7419" marR="7419" marT="741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xmlns="" val="10006"/>
                  </a:ext>
                </a:extLst>
              </a:tr>
              <a:tr h="279294">
                <a:tc>
                  <a:txBody>
                    <a:bodyPr/>
                    <a:lstStyle/>
                    <a:p>
                      <a:pPr algn="l" fontAlgn="b"/>
                      <a:r>
                        <a:rPr lang="en-US" sz="1600" b="0" i="0" u="none" strike="noStrike" dirty="0">
                          <a:solidFill>
                            <a:srgbClr val="000000"/>
                          </a:solidFill>
                          <a:effectLst/>
                          <a:latin typeface="Calibri" panose="020F0502020204030204" pitchFamily="34" charset="0"/>
                        </a:rPr>
                        <a:t>Tshwane</a:t>
                      </a:r>
                    </a:p>
                  </a:txBody>
                  <a:tcPr marL="7419" marR="7419" marT="74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27</a:t>
                      </a:r>
                    </a:p>
                  </a:txBody>
                  <a:tcPr marL="7419" marR="7419" marT="741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ctr" fontAlgn="b"/>
                      <a:r>
                        <a:rPr lang="en-US" sz="1600" b="0" i="0" u="none" strike="noStrike" dirty="0">
                          <a:solidFill>
                            <a:srgbClr val="000000"/>
                          </a:solidFill>
                          <a:effectLst/>
                          <a:latin typeface="Calibri" panose="020F0502020204030204" pitchFamily="34" charset="0"/>
                        </a:rPr>
                        <a:t>3</a:t>
                      </a:r>
                    </a:p>
                  </a:txBody>
                  <a:tcPr marL="7419" marR="7419" marT="741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fontAlgn="b"/>
                      <a:r>
                        <a:rPr lang="en-US" sz="1600" b="0" i="0" u="none" strike="noStrike" dirty="0">
                          <a:solidFill>
                            <a:srgbClr val="000000"/>
                          </a:solidFill>
                          <a:effectLst/>
                          <a:latin typeface="Calibri" panose="020F0502020204030204" pitchFamily="34" charset="0"/>
                        </a:rPr>
                        <a:t>2</a:t>
                      </a:r>
                    </a:p>
                  </a:txBody>
                  <a:tcPr marL="7419" marR="7419" marT="74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33C"/>
                    </a:solidFill>
                  </a:tcPr>
                </a:tc>
                <a:tc>
                  <a:txBody>
                    <a:bodyPr/>
                    <a:lstStyle/>
                    <a:p>
                      <a:pPr algn="ctr" fontAlgn="b"/>
                      <a:r>
                        <a:rPr lang="en-US" sz="1600" b="0" i="0" u="none" strike="noStrike" dirty="0">
                          <a:solidFill>
                            <a:srgbClr val="000000"/>
                          </a:solidFill>
                          <a:effectLst/>
                          <a:latin typeface="Calibri" panose="020F0502020204030204" pitchFamily="34" charset="0"/>
                        </a:rPr>
                        <a:t> </a:t>
                      </a:r>
                      <a:r>
                        <a:rPr lang="en-US" sz="1600" b="0" i="0" u="none" strike="noStrike" dirty="0" smtClean="0">
                          <a:solidFill>
                            <a:srgbClr val="000000"/>
                          </a:solidFill>
                          <a:effectLst/>
                          <a:latin typeface="Calibri" panose="020F0502020204030204" pitchFamily="34" charset="0"/>
                        </a:rPr>
                        <a:t>0</a:t>
                      </a:r>
                      <a:endParaRPr lang="en-US" sz="1600" b="0" i="0" u="none" strike="noStrike" dirty="0">
                        <a:solidFill>
                          <a:srgbClr val="000000"/>
                        </a:solidFill>
                        <a:effectLst/>
                        <a:latin typeface="Calibri" panose="020F0502020204030204" pitchFamily="34" charset="0"/>
                      </a:endParaRPr>
                    </a:p>
                  </a:txBody>
                  <a:tcPr marL="7419" marR="7419" marT="741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fontAlgn="b"/>
                      <a:r>
                        <a:rPr lang="en-US" sz="1600" b="0" i="0" u="none" strike="noStrike" dirty="0" smtClean="0">
                          <a:solidFill>
                            <a:srgbClr val="000000"/>
                          </a:solidFill>
                          <a:effectLst/>
                          <a:latin typeface="Calibri" panose="020F0502020204030204" pitchFamily="34" charset="0"/>
                        </a:rPr>
                        <a:t> 1</a:t>
                      </a:r>
                      <a:endParaRPr lang="en-US" sz="1600" b="0" i="0" u="none" strike="noStrike" dirty="0">
                        <a:solidFill>
                          <a:srgbClr val="000000"/>
                        </a:solidFill>
                        <a:effectLst/>
                        <a:latin typeface="Calibri" panose="020F0502020204030204" pitchFamily="34" charset="0"/>
                      </a:endParaRPr>
                    </a:p>
                  </a:txBody>
                  <a:tcPr marL="7419" marR="7419" marT="7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fontAlgn="b"/>
                      <a:r>
                        <a:rPr lang="en-US" sz="1600" b="0" i="0" u="none" strike="noStrike" dirty="0">
                          <a:solidFill>
                            <a:srgbClr val="000000"/>
                          </a:solidFill>
                          <a:effectLst/>
                          <a:latin typeface="Calibri" panose="020F0502020204030204" pitchFamily="34" charset="0"/>
                        </a:rPr>
                        <a:t>2</a:t>
                      </a:r>
                    </a:p>
                  </a:txBody>
                  <a:tcPr marL="7419" marR="7419" marT="741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fontAlgn="b"/>
                      <a:r>
                        <a:rPr lang="en-US" sz="1600" b="0" i="0" u="none" strike="noStrike" dirty="0">
                          <a:solidFill>
                            <a:srgbClr val="000000"/>
                          </a:solidFill>
                          <a:effectLst/>
                          <a:latin typeface="Calibri" panose="020F0502020204030204" pitchFamily="34" charset="0"/>
                        </a:rPr>
                        <a:t>15</a:t>
                      </a:r>
                    </a:p>
                  </a:txBody>
                  <a:tcPr marL="7419" marR="7419" marT="741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1600" b="0" i="0" u="none" strike="noStrike" dirty="0">
                          <a:solidFill>
                            <a:srgbClr val="000000"/>
                          </a:solidFill>
                          <a:effectLst/>
                          <a:latin typeface="Calibri" panose="020F0502020204030204" pitchFamily="34" charset="0"/>
                        </a:rPr>
                        <a:t>4</a:t>
                      </a:r>
                    </a:p>
                  </a:txBody>
                  <a:tcPr marL="7419" marR="7419" marT="7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1600" b="0" i="0" u="none" strike="noStrike" dirty="0" smtClean="0">
                          <a:solidFill>
                            <a:srgbClr val="000000"/>
                          </a:solidFill>
                          <a:effectLst/>
                          <a:latin typeface="Calibri" panose="020F0502020204030204" pitchFamily="34" charset="0"/>
                        </a:rPr>
                        <a:t>0</a:t>
                      </a:r>
                      <a:endParaRPr lang="en-US" sz="1600" b="0" i="0" u="none" strike="noStrike" dirty="0">
                        <a:solidFill>
                          <a:srgbClr val="000000"/>
                        </a:solidFill>
                        <a:effectLst/>
                        <a:latin typeface="Calibri" panose="020F0502020204030204" pitchFamily="34" charset="0"/>
                      </a:endParaRPr>
                    </a:p>
                  </a:txBody>
                  <a:tcPr marL="7419" marR="7419" marT="7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1600" b="0" i="0" u="none" strike="noStrike" dirty="0" smtClean="0">
                          <a:solidFill>
                            <a:srgbClr val="000000"/>
                          </a:solidFill>
                          <a:effectLst/>
                          <a:latin typeface="Calibri" panose="020F0502020204030204" pitchFamily="34" charset="0"/>
                        </a:rPr>
                        <a:t> 0</a:t>
                      </a:r>
                      <a:r>
                        <a:rPr lang="en-US" sz="1600" b="0" i="0" u="none" strike="noStrike" dirty="0">
                          <a:solidFill>
                            <a:srgbClr val="000000"/>
                          </a:solidFill>
                          <a:effectLst/>
                          <a:latin typeface="Calibri" panose="020F0502020204030204" pitchFamily="34" charset="0"/>
                        </a:rPr>
                        <a:t> </a:t>
                      </a:r>
                    </a:p>
                  </a:txBody>
                  <a:tcPr marL="7419" marR="7419" marT="7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1600" b="0" i="0" u="none" strike="noStrike" dirty="0">
                          <a:solidFill>
                            <a:srgbClr val="000000"/>
                          </a:solidFill>
                          <a:effectLst/>
                          <a:latin typeface="Calibri" panose="020F0502020204030204" pitchFamily="34" charset="0"/>
                        </a:rPr>
                        <a:t>11</a:t>
                      </a:r>
                    </a:p>
                  </a:txBody>
                  <a:tcPr marL="7419" marR="7419" marT="741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1600" b="0" i="0" u="none" strike="noStrike" dirty="0">
                          <a:solidFill>
                            <a:srgbClr val="000000"/>
                          </a:solidFill>
                          <a:effectLst/>
                          <a:latin typeface="Calibri" panose="020F0502020204030204" pitchFamily="34" charset="0"/>
                        </a:rPr>
                        <a:t>12</a:t>
                      </a:r>
                    </a:p>
                  </a:txBody>
                  <a:tcPr marL="7419" marR="7419" marT="741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600" b="0" i="0" u="none" strike="noStrike" dirty="0">
                          <a:solidFill>
                            <a:srgbClr val="000000"/>
                          </a:solidFill>
                          <a:effectLst/>
                          <a:latin typeface="Calibri" panose="020F0502020204030204" pitchFamily="34" charset="0"/>
                        </a:rPr>
                        <a:t>7</a:t>
                      </a:r>
                    </a:p>
                  </a:txBody>
                  <a:tcPr marL="7419" marR="7419" marT="7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600" b="0" i="0" u="none" strike="noStrike" dirty="0" smtClean="0">
                          <a:solidFill>
                            <a:srgbClr val="000000"/>
                          </a:solidFill>
                          <a:effectLst/>
                          <a:latin typeface="Calibri" panose="020F0502020204030204" pitchFamily="34" charset="0"/>
                        </a:rPr>
                        <a:t>0</a:t>
                      </a:r>
                      <a:endParaRPr lang="en-US" sz="1600" b="0" i="0" u="none" strike="noStrike" dirty="0">
                        <a:solidFill>
                          <a:srgbClr val="000000"/>
                        </a:solidFill>
                        <a:effectLst/>
                        <a:latin typeface="Calibri" panose="020F0502020204030204" pitchFamily="34" charset="0"/>
                      </a:endParaRPr>
                    </a:p>
                  </a:txBody>
                  <a:tcPr marL="7419" marR="7419" marT="7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600" b="0" i="0" u="none" strike="noStrike" dirty="0">
                          <a:solidFill>
                            <a:srgbClr val="000000"/>
                          </a:solidFill>
                          <a:effectLst/>
                          <a:latin typeface="Calibri" panose="020F0502020204030204" pitchFamily="34" charset="0"/>
                        </a:rPr>
                        <a:t>1</a:t>
                      </a:r>
                    </a:p>
                  </a:txBody>
                  <a:tcPr marL="7419" marR="7419" marT="74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600" b="0" i="0" u="none" strike="noStrike" dirty="0">
                          <a:solidFill>
                            <a:srgbClr val="000000"/>
                          </a:solidFill>
                          <a:effectLst/>
                          <a:latin typeface="Calibri" panose="020F0502020204030204" pitchFamily="34" charset="0"/>
                        </a:rPr>
                        <a:t>4</a:t>
                      </a:r>
                    </a:p>
                  </a:txBody>
                  <a:tcPr marL="7419" marR="7419" marT="741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xmlns="" val="10007"/>
                  </a:ext>
                </a:extLst>
              </a:tr>
              <a:tr h="279294">
                <a:tc>
                  <a:txBody>
                    <a:bodyPr/>
                    <a:lstStyle/>
                    <a:p>
                      <a:pPr algn="l" fontAlgn="b"/>
                      <a:endParaRPr lang="en-US" sz="1600" b="0" i="0" u="none" strike="noStrike" dirty="0">
                        <a:solidFill>
                          <a:srgbClr val="000000"/>
                        </a:solidFill>
                        <a:effectLst/>
                        <a:latin typeface="Calibri" panose="020F0502020204030204" pitchFamily="34" charset="0"/>
                      </a:endParaRPr>
                    </a:p>
                  </a:txBody>
                  <a:tcPr marL="7419" marR="7419" marT="7419"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1" i="0" u="none" strike="noStrike" dirty="0">
                          <a:solidFill>
                            <a:srgbClr val="000000"/>
                          </a:solidFill>
                          <a:effectLst/>
                          <a:latin typeface="Calibri" panose="020F0502020204030204" pitchFamily="34" charset="0"/>
                        </a:rPr>
                        <a:t>104</a:t>
                      </a:r>
                    </a:p>
                  </a:txBody>
                  <a:tcPr marL="7419" marR="7419" marT="74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ctr" fontAlgn="b"/>
                      <a:r>
                        <a:rPr lang="en-US" sz="1600" b="1" i="0" u="none" strike="noStrike" dirty="0">
                          <a:solidFill>
                            <a:srgbClr val="000000"/>
                          </a:solidFill>
                          <a:effectLst/>
                          <a:latin typeface="Calibri" panose="020F0502020204030204" pitchFamily="34" charset="0"/>
                        </a:rPr>
                        <a:t>37</a:t>
                      </a:r>
                    </a:p>
                  </a:txBody>
                  <a:tcPr marL="7419" marR="7419" marT="74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ABF8F"/>
                    </a:solidFill>
                  </a:tcPr>
                </a:tc>
                <a:tc>
                  <a:txBody>
                    <a:bodyPr/>
                    <a:lstStyle/>
                    <a:p>
                      <a:pPr algn="ctr" fontAlgn="b"/>
                      <a:r>
                        <a:rPr lang="en-US" sz="1600" b="1" i="0" u="none" strike="noStrike" dirty="0">
                          <a:solidFill>
                            <a:srgbClr val="000000"/>
                          </a:solidFill>
                          <a:effectLst/>
                          <a:latin typeface="Calibri" panose="020F0502020204030204" pitchFamily="34" charset="0"/>
                        </a:rPr>
                        <a:t>10</a:t>
                      </a:r>
                    </a:p>
                  </a:txBody>
                  <a:tcPr marL="7419" marR="7419" marT="74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76933C"/>
                    </a:solidFill>
                  </a:tcPr>
                </a:tc>
                <a:tc>
                  <a:txBody>
                    <a:bodyPr/>
                    <a:lstStyle/>
                    <a:p>
                      <a:pPr algn="ctr" fontAlgn="b"/>
                      <a:r>
                        <a:rPr lang="en-US" sz="1600" b="1" i="0" u="none" strike="noStrike" dirty="0">
                          <a:solidFill>
                            <a:srgbClr val="000000"/>
                          </a:solidFill>
                          <a:effectLst/>
                          <a:latin typeface="Calibri" panose="020F0502020204030204" pitchFamily="34" charset="0"/>
                        </a:rPr>
                        <a:t>3</a:t>
                      </a:r>
                    </a:p>
                  </a:txBody>
                  <a:tcPr marL="7419" marR="7419" marT="74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ABF8F"/>
                    </a:solidFill>
                  </a:tcPr>
                </a:tc>
                <a:tc>
                  <a:txBody>
                    <a:bodyPr/>
                    <a:lstStyle/>
                    <a:p>
                      <a:pPr algn="ctr" fontAlgn="b"/>
                      <a:r>
                        <a:rPr lang="en-US" sz="1600" b="1" i="0" u="none" strike="noStrike" dirty="0">
                          <a:solidFill>
                            <a:srgbClr val="000000"/>
                          </a:solidFill>
                          <a:effectLst/>
                          <a:latin typeface="Calibri" panose="020F0502020204030204" pitchFamily="34" charset="0"/>
                        </a:rPr>
                        <a:t>8</a:t>
                      </a:r>
                    </a:p>
                  </a:txBody>
                  <a:tcPr marL="7419" marR="7419" marT="74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ABF8F"/>
                    </a:solidFill>
                  </a:tcPr>
                </a:tc>
                <a:tc>
                  <a:txBody>
                    <a:bodyPr/>
                    <a:lstStyle/>
                    <a:p>
                      <a:pPr algn="ctr" fontAlgn="b"/>
                      <a:r>
                        <a:rPr lang="en-US" sz="1600" b="1" i="0" u="none" strike="noStrike" dirty="0">
                          <a:solidFill>
                            <a:srgbClr val="000000"/>
                          </a:solidFill>
                          <a:effectLst/>
                          <a:latin typeface="Calibri" panose="020F0502020204030204" pitchFamily="34" charset="0"/>
                        </a:rPr>
                        <a:t>26</a:t>
                      </a:r>
                    </a:p>
                  </a:txBody>
                  <a:tcPr marL="7419" marR="7419" marT="74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ABF8F"/>
                    </a:solidFill>
                  </a:tcPr>
                </a:tc>
                <a:tc>
                  <a:txBody>
                    <a:bodyPr/>
                    <a:lstStyle/>
                    <a:p>
                      <a:pPr algn="ctr" fontAlgn="b"/>
                      <a:r>
                        <a:rPr lang="en-US" sz="1600" b="1" i="0" u="none" strike="noStrike" dirty="0">
                          <a:solidFill>
                            <a:srgbClr val="C00000"/>
                          </a:solidFill>
                          <a:effectLst/>
                          <a:latin typeface="Calibri" panose="020F0502020204030204" pitchFamily="34" charset="0"/>
                        </a:rPr>
                        <a:t>49</a:t>
                      </a:r>
                    </a:p>
                  </a:txBody>
                  <a:tcPr marL="7419" marR="7419" marT="74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E6B8B7"/>
                    </a:solidFill>
                  </a:tcPr>
                </a:tc>
                <a:tc>
                  <a:txBody>
                    <a:bodyPr/>
                    <a:lstStyle/>
                    <a:p>
                      <a:pPr algn="ctr" fontAlgn="b"/>
                      <a:r>
                        <a:rPr lang="en-US" sz="1600" b="1" i="0" u="none" strike="noStrike" dirty="0">
                          <a:solidFill>
                            <a:srgbClr val="000000"/>
                          </a:solidFill>
                          <a:effectLst/>
                          <a:latin typeface="Calibri" panose="020F0502020204030204" pitchFamily="34" charset="0"/>
                        </a:rPr>
                        <a:t>16</a:t>
                      </a:r>
                    </a:p>
                  </a:txBody>
                  <a:tcPr marL="7419" marR="7419" marT="74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E6B8B7"/>
                    </a:solidFill>
                  </a:tcPr>
                </a:tc>
                <a:tc>
                  <a:txBody>
                    <a:bodyPr/>
                    <a:lstStyle/>
                    <a:p>
                      <a:pPr algn="ctr" fontAlgn="b"/>
                      <a:r>
                        <a:rPr lang="en-US" sz="1600" b="1" i="0" u="none" strike="noStrike" dirty="0">
                          <a:solidFill>
                            <a:srgbClr val="000000"/>
                          </a:solidFill>
                          <a:effectLst/>
                          <a:latin typeface="Calibri" panose="020F0502020204030204" pitchFamily="34" charset="0"/>
                        </a:rPr>
                        <a:t>1</a:t>
                      </a:r>
                    </a:p>
                  </a:txBody>
                  <a:tcPr marL="7419" marR="7419" marT="74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E6B8B7"/>
                    </a:solidFill>
                  </a:tcPr>
                </a:tc>
                <a:tc>
                  <a:txBody>
                    <a:bodyPr/>
                    <a:lstStyle/>
                    <a:p>
                      <a:pPr algn="ctr" fontAlgn="b"/>
                      <a:r>
                        <a:rPr lang="en-US" sz="1600" b="1" i="0" u="none" strike="noStrike" dirty="0">
                          <a:solidFill>
                            <a:srgbClr val="000000"/>
                          </a:solidFill>
                          <a:effectLst/>
                          <a:latin typeface="Calibri" panose="020F0502020204030204" pitchFamily="34" charset="0"/>
                        </a:rPr>
                        <a:t>0</a:t>
                      </a:r>
                    </a:p>
                  </a:txBody>
                  <a:tcPr marL="7419" marR="7419" marT="74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E6B8B7"/>
                    </a:solidFill>
                  </a:tcPr>
                </a:tc>
                <a:tc>
                  <a:txBody>
                    <a:bodyPr/>
                    <a:lstStyle/>
                    <a:p>
                      <a:pPr algn="ctr" fontAlgn="b"/>
                      <a:r>
                        <a:rPr lang="en-US" sz="1600" b="1" i="0" u="none" strike="noStrike" dirty="0">
                          <a:solidFill>
                            <a:srgbClr val="000000"/>
                          </a:solidFill>
                          <a:effectLst/>
                          <a:latin typeface="Calibri" panose="020F0502020204030204" pitchFamily="34" charset="0"/>
                        </a:rPr>
                        <a:t>32</a:t>
                      </a:r>
                    </a:p>
                  </a:txBody>
                  <a:tcPr marL="7419" marR="7419" marT="74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E6B8B7"/>
                    </a:solidFill>
                  </a:tcPr>
                </a:tc>
                <a:tc>
                  <a:txBody>
                    <a:bodyPr/>
                    <a:lstStyle/>
                    <a:p>
                      <a:pPr algn="ctr" fontAlgn="b"/>
                      <a:r>
                        <a:rPr lang="en-US" sz="1600" b="1" i="0" u="none" strike="noStrike" dirty="0">
                          <a:solidFill>
                            <a:srgbClr val="C00000"/>
                          </a:solidFill>
                          <a:effectLst/>
                          <a:latin typeface="Calibri" panose="020F0502020204030204" pitchFamily="34" charset="0"/>
                        </a:rPr>
                        <a:t>55</a:t>
                      </a:r>
                    </a:p>
                  </a:txBody>
                  <a:tcPr marL="7419" marR="7419" marT="74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8CCE4"/>
                    </a:solidFill>
                  </a:tcPr>
                </a:tc>
                <a:tc>
                  <a:txBody>
                    <a:bodyPr/>
                    <a:lstStyle/>
                    <a:p>
                      <a:pPr algn="ctr" fontAlgn="b"/>
                      <a:r>
                        <a:rPr lang="en-US" sz="1600" b="1" i="0" u="none" strike="noStrike" dirty="0">
                          <a:solidFill>
                            <a:srgbClr val="000000"/>
                          </a:solidFill>
                          <a:effectLst/>
                          <a:latin typeface="Calibri" panose="020F0502020204030204" pitchFamily="34" charset="0"/>
                        </a:rPr>
                        <a:t>25</a:t>
                      </a:r>
                    </a:p>
                  </a:txBody>
                  <a:tcPr marL="7419" marR="7419" marT="74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8CCE4"/>
                    </a:solidFill>
                  </a:tcPr>
                </a:tc>
                <a:tc>
                  <a:txBody>
                    <a:bodyPr/>
                    <a:lstStyle/>
                    <a:p>
                      <a:pPr algn="ctr" fontAlgn="b"/>
                      <a:r>
                        <a:rPr lang="en-US" sz="1600" b="1" i="0" u="none" strike="noStrike" dirty="0">
                          <a:solidFill>
                            <a:srgbClr val="000000"/>
                          </a:solidFill>
                          <a:effectLst/>
                          <a:latin typeface="Calibri" panose="020F0502020204030204" pitchFamily="34" charset="0"/>
                        </a:rPr>
                        <a:t>0</a:t>
                      </a:r>
                    </a:p>
                  </a:txBody>
                  <a:tcPr marL="7419" marR="7419" marT="74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8CCE4"/>
                    </a:solidFill>
                  </a:tcPr>
                </a:tc>
                <a:tc>
                  <a:txBody>
                    <a:bodyPr/>
                    <a:lstStyle/>
                    <a:p>
                      <a:pPr algn="ctr" fontAlgn="b"/>
                      <a:r>
                        <a:rPr lang="en-US" sz="1600" b="1" i="0" u="none" strike="noStrike" dirty="0">
                          <a:solidFill>
                            <a:srgbClr val="000000"/>
                          </a:solidFill>
                          <a:effectLst/>
                          <a:latin typeface="Calibri" panose="020F0502020204030204" pitchFamily="34" charset="0"/>
                        </a:rPr>
                        <a:t>5</a:t>
                      </a:r>
                    </a:p>
                  </a:txBody>
                  <a:tcPr marL="7419" marR="7419" marT="74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8CCE4"/>
                    </a:solidFill>
                  </a:tcPr>
                </a:tc>
                <a:tc>
                  <a:txBody>
                    <a:bodyPr/>
                    <a:lstStyle/>
                    <a:p>
                      <a:pPr algn="ctr" fontAlgn="b"/>
                      <a:r>
                        <a:rPr lang="en-US" sz="1600" b="1" i="0" u="none" strike="noStrike" dirty="0">
                          <a:solidFill>
                            <a:srgbClr val="000000"/>
                          </a:solidFill>
                          <a:effectLst/>
                          <a:latin typeface="Calibri" panose="020F0502020204030204" pitchFamily="34" charset="0"/>
                        </a:rPr>
                        <a:t>25</a:t>
                      </a:r>
                    </a:p>
                  </a:txBody>
                  <a:tcPr marL="7419" marR="7419" marT="7419"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xmlns="" val="38793540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590550" y="63500"/>
            <a:ext cx="8229600" cy="449709"/>
          </a:xfrm>
          <a:solidFill>
            <a:srgbClr val="92D050"/>
          </a:solidFill>
        </p:spPr>
        <p:txBody>
          <a:bodyPr>
            <a:noAutofit/>
          </a:bodyPr>
          <a:lstStyle/>
          <a:p>
            <a:r>
              <a:rPr lang="en-US" sz="2000" b="1" dirty="0" smtClean="0">
                <a:latin typeface="Arial" panose="020B0604020202020204" pitchFamily="34" charset="0"/>
                <a:cs typeface="Arial" panose="020B0604020202020204" pitchFamily="34" charset="0"/>
              </a:rPr>
              <a:t>STATE-OWNED BUILDINGS</a:t>
            </a:r>
          </a:p>
        </p:txBody>
      </p:sp>
      <p:sp>
        <p:nvSpPr>
          <p:cNvPr id="2" name="Slide Number Placeholder 1"/>
          <p:cNvSpPr>
            <a:spLocks noGrp="1"/>
          </p:cNvSpPr>
          <p:nvPr>
            <p:ph type="sldNum" sz="quarter" idx="12"/>
          </p:nvPr>
        </p:nvSpPr>
        <p:spPr>
          <a:xfrm>
            <a:off x="7010400" y="6492875"/>
            <a:ext cx="2133600" cy="365125"/>
          </a:xfrm>
        </p:spPr>
        <p:txBody>
          <a:bodyPr/>
          <a:lstStyle/>
          <a:p>
            <a:fld id="{2538E8B7-8BD9-9F48-9FB6-4E0DFEDB8449}" type="slidenum">
              <a:rPr lang="en-US" b="1" smtClean="0">
                <a:solidFill>
                  <a:schemeClr val="tx1"/>
                </a:solidFill>
              </a:rPr>
              <a:pPr/>
              <a:t>54</a:t>
            </a:fld>
            <a:endParaRPr lang="en-US" b="1" dirty="0">
              <a:solidFill>
                <a:schemeClr val="tx1"/>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2184818466"/>
              </p:ext>
            </p:extLst>
          </p:nvPr>
        </p:nvGraphicFramePr>
        <p:xfrm>
          <a:off x="268287" y="734096"/>
          <a:ext cx="8721725" cy="3946370"/>
        </p:xfrm>
        <a:graphic>
          <a:graphicData uri="http://schemas.openxmlformats.org/drawingml/2006/table">
            <a:tbl>
              <a:tblPr/>
              <a:tblGrid>
                <a:gridCol w="3516808">
                  <a:extLst>
                    <a:ext uri="{9D8B030D-6E8A-4147-A177-3AD203B41FA5}">
                      <a16:colId xmlns:a16="http://schemas.microsoft.com/office/drawing/2014/main" xmlns="" val="20000"/>
                    </a:ext>
                  </a:extLst>
                </a:gridCol>
                <a:gridCol w="5204917">
                  <a:extLst>
                    <a:ext uri="{9D8B030D-6E8A-4147-A177-3AD203B41FA5}">
                      <a16:colId xmlns:a16="http://schemas.microsoft.com/office/drawing/2014/main" xmlns="" val="20001"/>
                    </a:ext>
                  </a:extLst>
                </a:gridCol>
              </a:tblGrid>
              <a:tr h="353834">
                <a:tc gridSpan="2">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State owned buildings</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h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charset="0"/>
                        <a:cs typeface="Arial" charset="0"/>
                      </a:endParaRPr>
                    </a:p>
                  </a:txBody>
                  <a:tcPr marL="9524" marR="9524" marT="9527"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gradFill rotWithShape="1">
                      <a:gsLst>
                        <a:gs pos="0">
                          <a:srgbClr val="A05000"/>
                        </a:gs>
                        <a:gs pos="50000">
                          <a:srgbClr val="E67600"/>
                        </a:gs>
                        <a:gs pos="100000">
                          <a:srgbClr val="FF8D00"/>
                        </a:gs>
                      </a:gsLst>
                      <a:lin ang="10800000" scaled="1"/>
                    </a:gradFill>
                  </a:tcPr>
                </a:tc>
                <a:extLst>
                  <a:ext uri="{0D108BD9-81ED-4DB2-BD59-A6C34878D82A}">
                    <a16:rowId xmlns:a16="http://schemas.microsoft.com/office/drawing/2014/main" xmlns="" val="10000"/>
                  </a:ext>
                </a:extLst>
              </a:tr>
              <a:tr h="311268">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District Municipality</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Office</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xmlns="" val="10001"/>
                  </a:ext>
                </a:extLst>
              </a:tr>
              <a:tr h="268702">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Johannesburg</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Johannesburg LO</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2"/>
                  </a:ext>
                </a:extLst>
              </a:tr>
              <a:tr h="268702">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charset="0"/>
                        <a:cs typeface="Arial" charset="0"/>
                      </a:endParaRP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Randburg MO</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3"/>
                  </a:ext>
                </a:extLst>
              </a:tr>
              <a:tr h="26870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Westrand</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Krugersdorp</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4"/>
                  </a:ext>
                </a:extLst>
              </a:tr>
              <a:tr h="26870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Tshwane</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Garankuwa MO</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5"/>
                  </a:ext>
                </a:extLst>
              </a:tr>
              <a:tr h="329794">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cs typeface="Arial" charset="0"/>
                      </a:endParaRP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Temba MO</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6"/>
                  </a:ext>
                </a:extLst>
              </a:tr>
              <a:tr h="26870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Ekurhuleni</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Nigel MO</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7"/>
                  </a:ext>
                </a:extLst>
              </a:tr>
              <a:tr h="268702">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charset="0"/>
                        <a:cs typeface="Arial" charset="0"/>
                      </a:endParaRP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Brakpan MO</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8"/>
                  </a:ext>
                </a:extLst>
              </a:tr>
              <a:tr h="245182">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charset="0"/>
                        <a:cs typeface="Arial" charset="0"/>
                      </a:endParaRP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Springs</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9"/>
                  </a:ext>
                </a:extLst>
              </a:tr>
              <a:tr h="268702">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Sedibeng</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Sebokeng MO</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0"/>
                  </a:ext>
                </a:extLst>
              </a:tr>
              <a:tr h="268702">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cs typeface="Arial" charset="0"/>
                      </a:endParaRP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Heidelberg MO</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1"/>
                  </a:ext>
                </a:extLst>
              </a:tr>
              <a:tr h="268702">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charset="0"/>
                        <a:cs typeface="Arial" charset="0"/>
                      </a:endParaRP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00"/>
                        </a:solidFill>
                        <a:effectLst/>
                        <a:latin typeface="Arial" charset="0"/>
                        <a:cs typeface="Arial" charset="0"/>
                      </a:endParaRP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2"/>
                  </a:ext>
                </a:extLst>
              </a:tr>
              <a:tr h="287974">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TOTAL</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lumMod val="75000"/>
                      </a:srgbClr>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000000"/>
                        </a:solidFill>
                        <a:effectLst/>
                        <a:latin typeface="Arial" charset="0"/>
                        <a:cs typeface="Arial" charset="0"/>
                      </a:endParaRP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lumMod val="75000"/>
                      </a:srgbClr>
                    </a:solidFill>
                  </a:tcPr>
                </a:tc>
                <a:extLst>
                  <a:ext uri="{0D108BD9-81ED-4DB2-BD59-A6C34878D82A}">
                    <a16:rowId xmlns:a16="http://schemas.microsoft.com/office/drawing/2014/main" xmlns="" val="10013"/>
                  </a:ext>
                </a:extLst>
              </a:tr>
            </a:tbl>
          </a:graphicData>
        </a:graphic>
      </p:graphicFrame>
      <p:sp>
        <p:nvSpPr>
          <p:cNvPr id="7" name="TextBox 6"/>
          <p:cNvSpPr txBox="1"/>
          <p:nvPr/>
        </p:nvSpPr>
        <p:spPr>
          <a:xfrm>
            <a:off x="525596" y="4901353"/>
            <a:ext cx="8077200" cy="923330"/>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8100000" scaled="1"/>
            <a:tileRect/>
          </a:gradFill>
        </p:spPr>
        <p:txBody>
          <a:bodyPr wrap="square" rtlCol="0">
            <a:spAutoFit/>
          </a:bodyPr>
          <a:lstStyle/>
          <a:p>
            <a:pPr lvl="0"/>
            <a:r>
              <a:rPr lang="en-ZA" b="1" u="sng" dirty="0" smtClean="0">
                <a:solidFill>
                  <a:srgbClr val="C00000"/>
                </a:solidFill>
              </a:rPr>
              <a:t>Analysis State Onwed Buildings:  </a:t>
            </a:r>
            <a:endParaRPr lang="en-ZA" b="1" dirty="0" smtClean="0">
              <a:solidFill>
                <a:prstClr val="black"/>
              </a:solidFill>
            </a:endParaRPr>
          </a:p>
          <a:p>
            <a:pPr algn="just"/>
            <a:r>
              <a:rPr lang="en-ZA" b="1" dirty="0" smtClean="0">
                <a:solidFill>
                  <a:prstClr val="black"/>
                </a:solidFill>
              </a:rPr>
              <a:t>1. Most  state-owned buildings are not OHS compliant.</a:t>
            </a:r>
          </a:p>
          <a:p>
            <a:pPr algn="just"/>
            <a:r>
              <a:rPr lang="en-ZA" b="1" dirty="0" smtClean="0"/>
              <a:t>2. DPW always stating unavailability of budget for major repairs and maintenance.</a:t>
            </a:r>
            <a:endParaRPr lang="en-ZA" b="1" dirty="0"/>
          </a:p>
        </p:txBody>
      </p:sp>
    </p:spTree>
    <p:extLst>
      <p:ext uri="{BB962C8B-B14F-4D97-AF65-F5344CB8AC3E}">
        <p14:creationId xmlns:p14="http://schemas.microsoft.com/office/powerpoint/2010/main" xmlns="" val="21990374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1219200" y="63500"/>
            <a:ext cx="6858000" cy="355599"/>
          </a:xfrm>
          <a:solidFill>
            <a:srgbClr val="92D050"/>
          </a:solidFill>
        </p:spPr>
        <p:txBody>
          <a:bodyPr>
            <a:noAutofit/>
          </a:bodyPr>
          <a:lstStyle/>
          <a:p>
            <a:r>
              <a:rPr lang="en-US" sz="2000" b="1" dirty="0" smtClean="0">
                <a:latin typeface="Arial" panose="020B0604020202020204" pitchFamily="34" charset="0"/>
                <a:cs typeface="Arial" panose="020B0604020202020204" pitchFamily="34" charset="0"/>
              </a:rPr>
              <a:t>LEASE PERIOD OF OFFICES</a:t>
            </a:r>
          </a:p>
        </p:txBody>
      </p:sp>
      <p:graphicFrame>
        <p:nvGraphicFramePr>
          <p:cNvPr id="5" name="Group 187"/>
          <p:cNvGraphicFramePr>
            <a:graphicFrameLocks noGrp="1"/>
          </p:cNvGraphicFramePr>
          <p:nvPr>
            <p:extLst/>
          </p:nvPr>
        </p:nvGraphicFramePr>
        <p:xfrm>
          <a:off x="219075" y="727075"/>
          <a:ext cx="8667750" cy="5545976"/>
        </p:xfrm>
        <a:graphic>
          <a:graphicData uri="http://schemas.openxmlformats.org/drawingml/2006/table">
            <a:tbl>
              <a:tblPr/>
              <a:tblGrid>
                <a:gridCol w="1239882">
                  <a:extLst>
                    <a:ext uri="{9D8B030D-6E8A-4147-A177-3AD203B41FA5}">
                      <a16:colId xmlns:a16="http://schemas.microsoft.com/office/drawing/2014/main" xmlns="" val="20000"/>
                    </a:ext>
                  </a:extLst>
                </a:gridCol>
                <a:gridCol w="1185853">
                  <a:extLst>
                    <a:ext uri="{9D8B030D-6E8A-4147-A177-3AD203B41FA5}">
                      <a16:colId xmlns:a16="http://schemas.microsoft.com/office/drawing/2014/main" xmlns="" val="20001"/>
                    </a:ext>
                  </a:extLst>
                </a:gridCol>
                <a:gridCol w="1078312">
                  <a:extLst>
                    <a:ext uri="{9D8B030D-6E8A-4147-A177-3AD203B41FA5}">
                      <a16:colId xmlns:a16="http://schemas.microsoft.com/office/drawing/2014/main" xmlns="" val="20002"/>
                    </a:ext>
                  </a:extLst>
                </a:gridCol>
                <a:gridCol w="1345711">
                  <a:extLst>
                    <a:ext uri="{9D8B030D-6E8A-4147-A177-3AD203B41FA5}">
                      <a16:colId xmlns:a16="http://schemas.microsoft.com/office/drawing/2014/main" xmlns="" val="20003"/>
                    </a:ext>
                  </a:extLst>
                </a:gridCol>
                <a:gridCol w="1331967">
                  <a:extLst>
                    <a:ext uri="{9D8B030D-6E8A-4147-A177-3AD203B41FA5}">
                      <a16:colId xmlns:a16="http://schemas.microsoft.com/office/drawing/2014/main" xmlns="" val="20004"/>
                    </a:ext>
                  </a:extLst>
                </a:gridCol>
                <a:gridCol w="2486025">
                  <a:extLst>
                    <a:ext uri="{9D8B030D-6E8A-4147-A177-3AD203B41FA5}">
                      <a16:colId xmlns:a16="http://schemas.microsoft.com/office/drawing/2014/main" xmlns="" val="20005"/>
                    </a:ext>
                  </a:extLst>
                </a:gridCol>
              </a:tblGrid>
              <a:tr h="328906">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District Municipality</a:t>
                      </a: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Office</a:t>
                      </a: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0" fontAlgn="base" latinLnBrk="0" hangingPunct="0">
                        <a:lnSpc>
                          <a:spcPct val="90000"/>
                        </a:lnSpc>
                        <a:spcBef>
                          <a:spcPct val="0"/>
                        </a:spcBef>
                        <a:spcAft>
                          <a:spcPct val="0"/>
                        </a:spcAft>
                        <a:buClr>
                          <a:schemeClr val="bg2"/>
                        </a:buClr>
                        <a:buSzTx/>
                        <a:buFont typeface="Wingdings" pitchFamily="2" charset="2"/>
                        <a:buNone/>
                        <a:tabLst/>
                      </a:pPr>
                      <a:r>
                        <a:rPr kumimoji="0" lang="en-ZA" sz="1400" b="1" i="0" u="none" strike="noStrike" cap="none" normalizeH="0" baseline="0" dirty="0" smtClean="0">
                          <a:ln>
                            <a:noFill/>
                          </a:ln>
                          <a:solidFill>
                            <a:schemeClr val="tx1"/>
                          </a:solidFill>
                          <a:effectLst/>
                          <a:latin typeface="Arial" charset="0"/>
                          <a:cs typeface="Arial" charset="0"/>
                        </a:rPr>
                        <a:t>Rental </a:t>
                      </a:r>
                    </a:p>
                    <a:p>
                      <a:pPr marL="0" marR="0" lvl="0" indent="0" algn="ctr" defTabSz="914400" rtl="0" eaLnBrk="0" fontAlgn="base" latinLnBrk="0" hangingPunct="0">
                        <a:lnSpc>
                          <a:spcPct val="90000"/>
                        </a:lnSpc>
                        <a:spcBef>
                          <a:spcPct val="0"/>
                        </a:spcBef>
                        <a:spcAft>
                          <a:spcPct val="0"/>
                        </a:spcAft>
                        <a:buClr>
                          <a:schemeClr val="bg2"/>
                        </a:buClr>
                        <a:buSzTx/>
                        <a:buFont typeface="Wingdings" pitchFamily="2" charset="2"/>
                        <a:buNone/>
                        <a:tabLst/>
                      </a:pPr>
                      <a:r>
                        <a:rPr kumimoji="0" lang="en-ZA" sz="1400" b="1" i="0" u="none" strike="noStrike" cap="none" normalizeH="0" baseline="0" dirty="0" smtClean="0">
                          <a:ln>
                            <a:noFill/>
                          </a:ln>
                          <a:solidFill>
                            <a:schemeClr val="tx1"/>
                          </a:solidFill>
                          <a:effectLst/>
                          <a:latin typeface="Arial" charset="0"/>
                          <a:cs typeface="Arial" charset="0"/>
                        </a:rPr>
                        <a:t>per month</a:t>
                      </a:r>
                    </a:p>
                  </a:txBody>
                  <a:tcPr marL="71997" marR="71997" marT="72017" marB="720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0" fontAlgn="base" latinLnBrk="0" hangingPunct="0">
                        <a:lnSpc>
                          <a:spcPct val="90000"/>
                        </a:lnSpc>
                        <a:spcBef>
                          <a:spcPct val="0"/>
                        </a:spcBef>
                        <a:spcAft>
                          <a:spcPct val="0"/>
                        </a:spcAft>
                        <a:buClr>
                          <a:schemeClr val="bg2"/>
                        </a:buClr>
                        <a:buSzTx/>
                        <a:buFont typeface="Wingdings" pitchFamily="2" charset="2"/>
                        <a:buNone/>
                        <a:tabLst/>
                      </a:pPr>
                      <a:r>
                        <a:rPr kumimoji="0" lang="en-ZA" sz="1400" b="1" i="0" u="none" strike="noStrike" cap="none" normalizeH="0" baseline="0" dirty="0" smtClean="0">
                          <a:ln>
                            <a:noFill/>
                          </a:ln>
                          <a:solidFill>
                            <a:schemeClr val="tx1"/>
                          </a:solidFill>
                          <a:effectLst/>
                          <a:latin typeface="Arial" charset="0"/>
                          <a:cs typeface="Arial" charset="0"/>
                        </a:rPr>
                        <a:t>Lease start</a:t>
                      </a:r>
                    </a:p>
                  </a:txBody>
                  <a:tcPr marL="71997" marR="71997" marT="72017" marB="720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0" fontAlgn="base" latinLnBrk="0" hangingPunct="0">
                        <a:lnSpc>
                          <a:spcPct val="90000"/>
                        </a:lnSpc>
                        <a:spcBef>
                          <a:spcPct val="0"/>
                        </a:spcBef>
                        <a:spcAft>
                          <a:spcPct val="0"/>
                        </a:spcAft>
                        <a:buClr>
                          <a:schemeClr val="bg2"/>
                        </a:buClr>
                        <a:buSzTx/>
                        <a:buFont typeface="Wingdings" pitchFamily="2" charset="2"/>
                        <a:buNone/>
                        <a:tabLst/>
                      </a:pPr>
                      <a:r>
                        <a:rPr kumimoji="0" lang="en-ZA" sz="1400" b="1" i="0" u="none" strike="noStrike" cap="none" normalizeH="0" baseline="0" dirty="0" smtClean="0">
                          <a:ln>
                            <a:noFill/>
                          </a:ln>
                          <a:solidFill>
                            <a:schemeClr val="tx1"/>
                          </a:solidFill>
                          <a:effectLst/>
                          <a:latin typeface="Arial" charset="0"/>
                          <a:cs typeface="Arial" charset="0"/>
                        </a:rPr>
                        <a:t>Lease end</a:t>
                      </a:r>
                    </a:p>
                  </a:txBody>
                  <a:tcPr marL="71997" marR="71997" marT="72017" marB="720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0" fontAlgn="base" latinLnBrk="0" hangingPunct="0">
                        <a:lnSpc>
                          <a:spcPct val="90000"/>
                        </a:lnSpc>
                        <a:spcBef>
                          <a:spcPct val="0"/>
                        </a:spcBef>
                        <a:spcAft>
                          <a:spcPct val="0"/>
                        </a:spcAft>
                        <a:buClr>
                          <a:schemeClr val="bg2"/>
                        </a:buClr>
                        <a:buSzTx/>
                        <a:buFont typeface="Wingdings" pitchFamily="2" charset="2"/>
                        <a:buNone/>
                        <a:tabLst/>
                      </a:pPr>
                      <a:r>
                        <a:rPr kumimoji="0" lang="en-ZA" sz="1400" b="1" i="0" u="none" strike="noStrike" cap="none" normalizeH="0" baseline="0" dirty="0" smtClean="0">
                          <a:ln>
                            <a:noFill/>
                          </a:ln>
                          <a:solidFill>
                            <a:schemeClr val="tx1"/>
                          </a:solidFill>
                          <a:effectLst/>
                          <a:latin typeface="Arial" charset="0"/>
                          <a:cs typeface="Arial" charset="0"/>
                        </a:rPr>
                        <a:t>Comment</a:t>
                      </a:r>
                    </a:p>
                  </a:txBody>
                  <a:tcPr marL="71997" marR="71997" marT="72017" marB="720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xmlns="" val="10000"/>
                  </a:ext>
                </a:extLst>
              </a:tr>
              <a:tr h="175136">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Johannesburg</a:t>
                      </a: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Maponya Mall</a:t>
                      </a: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380 135.43</a:t>
                      </a: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n/a</a:t>
                      </a: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n/a</a:t>
                      </a: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ZA" sz="1000" b="0" i="0" u="none" strike="noStrike" cap="none" normalizeH="0" baseline="0" dirty="0" smtClean="0">
                          <a:ln>
                            <a:noFill/>
                          </a:ln>
                          <a:solidFill>
                            <a:schemeClr val="tx1"/>
                          </a:solidFill>
                          <a:effectLst/>
                          <a:latin typeface="Arial" charset="0"/>
                          <a:cs typeface="Arial" charset="0"/>
                        </a:rPr>
                        <a:t>Leases linked to DPSA</a:t>
                      </a:r>
                    </a:p>
                  </a:txBody>
                  <a:tcPr marL="71997" marR="71997" marT="72017" marB="720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1"/>
                  </a:ext>
                </a:extLst>
              </a:tr>
              <a:tr h="175136">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cs typeface="Arial" charset="0"/>
                      </a:endParaRP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Bara Mall</a:t>
                      </a: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29 926.64</a:t>
                      </a: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01/05/2016</a:t>
                      </a: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30/04/2019</a:t>
                      </a: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ZA" sz="1000" b="0" i="0" u="none" strike="noStrike" cap="none" normalizeH="0" baseline="0" dirty="0" smtClean="0">
                          <a:ln>
                            <a:noFill/>
                          </a:ln>
                          <a:solidFill>
                            <a:schemeClr val="tx1"/>
                          </a:solidFill>
                          <a:effectLst/>
                          <a:latin typeface="Arial" charset="0"/>
                          <a:cs typeface="Arial" charset="0"/>
                        </a:rPr>
                        <a:t>Month to Month</a:t>
                      </a:r>
                    </a:p>
                  </a:txBody>
                  <a:tcPr marL="71997" marR="71997" marT="72017" marB="720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2"/>
                  </a:ext>
                </a:extLst>
              </a:tr>
              <a:tr h="175136">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cs typeface="Arial" charset="0"/>
                      </a:endParaRP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charset="0"/>
                          <a:cs typeface="Arial" charset="0"/>
                        </a:rPr>
                        <a:t>Soweto LO</a:t>
                      </a: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273 917.12</a:t>
                      </a: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01/06/2014</a:t>
                      </a: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30/05/2017</a:t>
                      </a: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ZA" sz="1000" b="0" i="0" u="none" strike="noStrike" cap="none" normalizeH="0" baseline="0" dirty="0" smtClean="0">
                          <a:ln>
                            <a:noFill/>
                          </a:ln>
                          <a:solidFill>
                            <a:schemeClr val="tx1"/>
                          </a:solidFill>
                          <a:effectLst/>
                          <a:latin typeface="Arial" charset="0"/>
                          <a:cs typeface="Arial" charset="0"/>
                        </a:rPr>
                        <a:t>Month to Month</a:t>
                      </a:r>
                    </a:p>
                  </a:txBody>
                  <a:tcPr marL="71997" marR="71997" marT="72017" marB="720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3"/>
                  </a:ext>
                </a:extLst>
              </a:tr>
              <a:tr h="175136">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cs typeface="Arial" charset="0"/>
                      </a:endParaRP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charset="0"/>
                          <a:cs typeface="Arial" charset="0"/>
                        </a:rPr>
                        <a:t>Roodepoort MO</a:t>
                      </a: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110 755.16</a:t>
                      </a: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01/05/2014</a:t>
                      </a: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30/04/2017</a:t>
                      </a: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ZA" sz="1000" b="0" i="0" u="none" strike="noStrike" cap="none" normalizeH="0" baseline="0" dirty="0" smtClean="0">
                          <a:ln>
                            <a:noFill/>
                          </a:ln>
                          <a:solidFill>
                            <a:schemeClr val="tx1"/>
                          </a:solidFill>
                          <a:effectLst/>
                          <a:latin typeface="Arial" charset="0"/>
                          <a:cs typeface="Arial" charset="0"/>
                        </a:rPr>
                        <a:t>Month to Month</a:t>
                      </a:r>
                    </a:p>
                  </a:txBody>
                  <a:tcPr marL="71997" marR="71997" marT="72017" marB="720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4"/>
                  </a:ext>
                </a:extLst>
              </a:tr>
              <a:tr h="175136">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cs typeface="Arial" charset="0"/>
                      </a:endParaRP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charset="0"/>
                          <a:cs typeface="Arial" charset="0"/>
                        </a:rPr>
                        <a:t>Alexandra MO</a:t>
                      </a: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79 234.28</a:t>
                      </a: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01/08/2016</a:t>
                      </a: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31/07/2019</a:t>
                      </a: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ZA" sz="1000" b="0" i="0" u="none" strike="noStrike" cap="none" normalizeH="0" baseline="0" dirty="0" smtClean="0">
                          <a:ln>
                            <a:noFill/>
                          </a:ln>
                          <a:solidFill>
                            <a:schemeClr val="tx1"/>
                          </a:solidFill>
                          <a:effectLst/>
                          <a:latin typeface="Arial" charset="0"/>
                          <a:cs typeface="Arial" charset="0"/>
                        </a:rPr>
                        <a:t>Month to Month</a:t>
                      </a:r>
                    </a:p>
                  </a:txBody>
                  <a:tcPr marL="71997" marR="71997" marT="72017" marB="720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5"/>
                  </a:ext>
                </a:extLst>
              </a:tr>
              <a:tr h="170390">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1000" b="0" i="0" u="none" strike="noStrike" cap="none" normalizeH="0" baseline="0" dirty="0" smtClean="0">
                        <a:ln>
                          <a:noFill/>
                        </a:ln>
                        <a:solidFill>
                          <a:schemeClr val="tx1"/>
                        </a:solidFill>
                        <a:effectLst/>
                        <a:latin typeface="Arial" charset="0"/>
                        <a:cs typeface="Arial" charset="0"/>
                      </a:endParaRPr>
                    </a:p>
                  </a:txBody>
                  <a:tcPr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charset="0"/>
                          <a:cs typeface="Arial" charset="0"/>
                        </a:rPr>
                        <a:t>Rissik Parking</a:t>
                      </a: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30 399.11</a:t>
                      </a: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01/05/2014</a:t>
                      </a: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30/04/2017</a:t>
                      </a: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0" fontAlgn="base" latinLnBrk="0" hangingPunct="0">
                        <a:lnSpc>
                          <a:spcPct val="85000"/>
                        </a:lnSpc>
                        <a:spcBef>
                          <a:spcPct val="85000"/>
                        </a:spcBef>
                        <a:spcAft>
                          <a:spcPct val="0"/>
                        </a:spcAft>
                        <a:buClr>
                          <a:schemeClr val="bg2"/>
                        </a:buClr>
                        <a:buSzTx/>
                        <a:buFont typeface="Wingdings" pitchFamily="2" charset="2"/>
                        <a:buNone/>
                        <a:tabLst/>
                      </a:pPr>
                      <a:r>
                        <a:rPr kumimoji="0" lang="en-ZA" sz="1000" b="0" i="0" u="none" strike="noStrike" cap="none" normalizeH="0" baseline="0" dirty="0" smtClean="0">
                          <a:ln>
                            <a:noFill/>
                          </a:ln>
                          <a:solidFill>
                            <a:schemeClr val="tx1"/>
                          </a:solidFill>
                          <a:effectLst/>
                          <a:latin typeface="Arial" charset="0"/>
                          <a:cs typeface="Arial" charset="0"/>
                        </a:rPr>
                        <a:t>Month to Month</a:t>
                      </a:r>
                    </a:p>
                  </a:txBody>
                  <a:tcPr marL="71997" marR="71997" marT="72017" marB="720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6"/>
                  </a:ext>
                </a:extLst>
              </a:tr>
              <a:tr h="17039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Arial" charset="0"/>
                          <a:cs typeface="Arial" charset="0"/>
                        </a:rPr>
                        <a:t>Westrand</a:t>
                      </a:r>
                    </a:p>
                  </a:txBody>
                  <a:tcPr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charset="0"/>
                          <a:cs typeface="Arial" charset="0"/>
                        </a:rPr>
                        <a:t>Carltonville MO</a:t>
                      </a: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43 146.24</a:t>
                      </a: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01/04/2016</a:t>
                      </a: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30/04/2019</a:t>
                      </a: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0" fontAlgn="base" latinLnBrk="0" hangingPunct="0">
                        <a:lnSpc>
                          <a:spcPct val="90000"/>
                        </a:lnSpc>
                        <a:spcBef>
                          <a:spcPct val="90000"/>
                        </a:spcBef>
                        <a:spcAft>
                          <a:spcPct val="0"/>
                        </a:spcAft>
                        <a:buClr>
                          <a:srgbClr val="EEECE1"/>
                        </a:buClr>
                        <a:buSzTx/>
                        <a:buFont typeface="Wingdings" pitchFamily="2" charset="2"/>
                        <a:buNone/>
                        <a:tabLst/>
                        <a:defRPr/>
                      </a:pPr>
                      <a:r>
                        <a:rPr kumimoji="0" lang="en-ZA" sz="1000" b="0" i="0" u="none" strike="noStrike" kern="1200" cap="none" spc="0" normalizeH="0" baseline="0" noProof="0" dirty="0" smtClean="0">
                          <a:ln>
                            <a:noFill/>
                          </a:ln>
                          <a:solidFill>
                            <a:prstClr val="black"/>
                          </a:solidFill>
                          <a:effectLst/>
                          <a:uLnTx/>
                          <a:uFillTx/>
                          <a:latin typeface="Arial" charset="0"/>
                          <a:ea typeface="+mn-ea"/>
                          <a:cs typeface="Arial" charset="0"/>
                        </a:rPr>
                        <a:t>Alternative accommodation to a state owned building.</a:t>
                      </a:r>
                    </a:p>
                  </a:txBody>
                  <a:tcPr marL="71997" marR="71997" marT="72017" marB="720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7"/>
                  </a:ext>
                </a:extLst>
              </a:tr>
              <a:tr h="151868">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cs typeface="Arial" charset="0"/>
                      </a:endParaRPr>
                    </a:p>
                  </a:txBody>
                  <a:tcPr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charset="0"/>
                          <a:cs typeface="Arial" charset="0"/>
                        </a:rPr>
                        <a:t>Randfontein LO</a:t>
                      </a:r>
                    </a:p>
                  </a:txBody>
                  <a:tcPr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183 114.71</a:t>
                      </a:r>
                    </a:p>
                  </a:txBody>
                  <a:tcPr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01/05/2013</a:t>
                      </a:r>
                    </a:p>
                  </a:txBody>
                  <a:tcPr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29/04/2016</a:t>
                      </a:r>
                    </a:p>
                  </a:txBody>
                  <a:tcPr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0" fontAlgn="base" latinLnBrk="0" hangingPunct="0">
                        <a:lnSpc>
                          <a:spcPct val="100000"/>
                        </a:lnSpc>
                        <a:spcBef>
                          <a:spcPct val="90000"/>
                        </a:spcBef>
                        <a:spcAft>
                          <a:spcPct val="0"/>
                        </a:spcAft>
                        <a:buClr>
                          <a:schemeClr val="bg2"/>
                        </a:buClr>
                        <a:buSzTx/>
                        <a:buFont typeface="Wingdings" pitchFamily="2" charset="2"/>
                        <a:buNone/>
                        <a:tabLst/>
                      </a:pPr>
                      <a:r>
                        <a:rPr kumimoji="0" lang="en-ZA" sz="1000" b="0" i="0" u="none" strike="noStrike" cap="none" normalizeH="0" baseline="0" dirty="0" smtClean="0">
                          <a:ln>
                            <a:noFill/>
                          </a:ln>
                          <a:solidFill>
                            <a:schemeClr val="tx1"/>
                          </a:solidFill>
                          <a:effectLst/>
                          <a:latin typeface="Arial" charset="0"/>
                          <a:cs typeface="Arial" charset="0"/>
                        </a:rPr>
                        <a:t>Alternative accommodation, construction of a new building.</a:t>
                      </a:r>
                    </a:p>
                  </a:txBody>
                  <a:tcPr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8"/>
                  </a:ext>
                </a:extLst>
              </a:tr>
              <a:tr h="184619">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Tshwane </a:t>
                      </a:r>
                    </a:p>
                  </a:txBody>
                  <a:tcPr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Arial" charset="0"/>
                          <a:cs typeface="Arial" charset="0"/>
                        </a:rPr>
                        <a:t>Bronkhorspruit</a:t>
                      </a:r>
                    </a:p>
                  </a:txBody>
                  <a:tcPr marL="9524" marR="9524"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99 689.63</a:t>
                      </a:r>
                    </a:p>
                  </a:txBody>
                  <a:tcPr marL="9524" marR="9524"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01/03/2017</a:t>
                      </a:r>
                    </a:p>
                  </a:txBody>
                  <a:tcPr marL="9524" marR="9524"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28/02/2022</a:t>
                      </a:r>
                    </a:p>
                  </a:txBody>
                  <a:tcPr marL="9524" marR="9524"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0" fontAlgn="base" latinLnBrk="0" hangingPunct="0">
                        <a:lnSpc>
                          <a:spcPct val="100000"/>
                        </a:lnSpc>
                        <a:spcBef>
                          <a:spcPct val="90000"/>
                        </a:spcBef>
                        <a:spcAft>
                          <a:spcPct val="0"/>
                        </a:spcAft>
                        <a:buClr>
                          <a:schemeClr val="bg2"/>
                        </a:buClr>
                        <a:buSzTx/>
                        <a:buFont typeface="Wingdings" pitchFamily="2" charset="2"/>
                        <a:buNone/>
                        <a:tabLst/>
                        <a:defRPr/>
                      </a:pPr>
                      <a:r>
                        <a:rPr kumimoji="0" lang="en-ZA" sz="1000" b="0" i="0" u="none" strike="noStrike" cap="none" normalizeH="0" baseline="0" dirty="0" smtClean="0">
                          <a:ln>
                            <a:noFill/>
                          </a:ln>
                          <a:solidFill>
                            <a:schemeClr val="tx1"/>
                          </a:solidFill>
                          <a:effectLst/>
                          <a:latin typeface="Arial" charset="0"/>
                          <a:cs typeface="Arial" charset="0"/>
                        </a:rPr>
                        <a:t>Contract still valid</a:t>
                      </a:r>
                    </a:p>
                  </a:txBody>
                  <a:tcPr marL="71997" marR="71997" marT="72010" marB="720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9"/>
                  </a:ext>
                </a:extLst>
              </a:tr>
              <a:tr h="184619">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cs typeface="Arial" charset="0"/>
                      </a:endParaRPr>
                    </a:p>
                  </a:txBody>
                  <a:tcPr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Arial" charset="0"/>
                          <a:cs typeface="Arial" charset="0"/>
                        </a:rPr>
                        <a:t>Culinaan MO</a:t>
                      </a:r>
                    </a:p>
                  </a:txBody>
                  <a:tcPr marL="9524" marR="9524"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Arial" charset="0"/>
                          <a:cs typeface="Arial" charset="0"/>
                        </a:rPr>
                        <a:t>25 9610.08</a:t>
                      </a:r>
                    </a:p>
                  </a:txBody>
                  <a:tcPr marL="9524" marR="9524"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Arial" charset="0"/>
                          <a:cs typeface="Arial" charset="0"/>
                        </a:rPr>
                        <a:t>01/07/2014</a:t>
                      </a:r>
                    </a:p>
                  </a:txBody>
                  <a:tcPr marL="9524" marR="9524"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Arial" charset="0"/>
                          <a:cs typeface="Arial" charset="0"/>
                        </a:rPr>
                        <a:t>31/06/2016</a:t>
                      </a:r>
                    </a:p>
                  </a:txBody>
                  <a:tcPr marL="9524" marR="9524"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0" fontAlgn="base" latinLnBrk="0" hangingPunct="0">
                        <a:lnSpc>
                          <a:spcPct val="100000"/>
                        </a:lnSpc>
                        <a:spcBef>
                          <a:spcPct val="90000"/>
                        </a:spcBef>
                        <a:spcAft>
                          <a:spcPct val="0"/>
                        </a:spcAft>
                        <a:buClr>
                          <a:schemeClr val="bg2"/>
                        </a:buClr>
                        <a:buSzTx/>
                        <a:buFont typeface="Wingdings" pitchFamily="2" charset="2"/>
                        <a:buNone/>
                        <a:tabLst/>
                      </a:pPr>
                      <a:r>
                        <a:rPr kumimoji="0" lang="en-ZA" sz="1000" b="0" i="0" u="none" strike="noStrike" cap="none" normalizeH="0" baseline="0" dirty="0" smtClean="0">
                          <a:ln>
                            <a:noFill/>
                          </a:ln>
                          <a:solidFill>
                            <a:schemeClr val="tx1"/>
                          </a:solidFill>
                          <a:effectLst/>
                          <a:latin typeface="Arial" charset="0"/>
                          <a:cs typeface="Arial" charset="0"/>
                        </a:rPr>
                        <a:t>Month to Month</a:t>
                      </a:r>
                    </a:p>
                  </a:txBody>
                  <a:tcPr marL="71997" marR="71997" marT="72010" marB="720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0"/>
                  </a:ext>
                </a:extLst>
              </a:tr>
              <a:tr h="184619">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cs typeface="Arial" charset="0"/>
                      </a:endParaRPr>
                    </a:p>
                  </a:txBody>
                  <a:tcPr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charset="0"/>
                          <a:cs typeface="Arial" charset="0"/>
                        </a:rPr>
                        <a:t>Centurion MO</a:t>
                      </a:r>
                    </a:p>
                  </a:txBody>
                  <a:tcPr marL="9524" marR="9524"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142 392.32</a:t>
                      </a:r>
                    </a:p>
                  </a:txBody>
                  <a:tcPr marL="9524" marR="9524"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01/09/2009</a:t>
                      </a:r>
                    </a:p>
                  </a:txBody>
                  <a:tcPr marL="9524" marR="9524"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31/08/2013</a:t>
                      </a:r>
                    </a:p>
                  </a:txBody>
                  <a:tcPr marL="9524" marR="9524"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90000"/>
                        </a:spcBef>
                        <a:spcAft>
                          <a:spcPct val="0"/>
                        </a:spcAft>
                        <a:buClr>
                          <a:schemeClr val="bg2"/>
                        </a:buClr>
                        <a:buSzTx/>
                        <a:buFont typeface="Wingdings" pitchFamily="2" charset="2"/>
                        <a:buNone/>
                        <a:tabLst/>
                        <a:defRPr/>
                      </a:pPr>
                      <a:r>
                        <a:rPr kumimoji="0" lang="en-ZA" sz="1000" b="0" i="0" u="none" strike="noStrike" cap="none" normalizeH="0" baseline="0" dirty="0" smtClean="0">
                          <a:ln>
                            <a:noFill/>
                          </a:ln>
                          <a:solidFill>
                            <a:schemeClr val="tx1"/>
                          </a:solidFill>
                          <a:effectLst/>
                          <a:latin typeface="Arial" charset="0"/>
                          <a:cs typeface="Arial" charset="0"/>
                        </a:rPr>
                        <a:t>Alternative accommodation to a state owned building</a:t>
                      </a:r>
                    </a:p>
                  </a:txBody>
                  <a:tcPr marL="71997" marR="71997" marT="72010" marB="720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1"/>
                  </a:ext>
                </a:extLst>
              </a:tr>
              <a:tr h="184619">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cs typeface="Arial" charset="0"/>
                      </a:endParaRPr>
                    </a:p>
                  </a:txBody>
                  <a:tcPr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charset="0"/>
                          <a:cs typeface="Arial" charset="0"/>
                        </a:rPr>
                        <a:t>Atteridgeville</a:t>
                      </a:r>
                    </a:p>
                  </a:txBody>
                  <a:tcPr marL="9524" marR="9524"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1595</a:t>
                      </a:r>
                    </a:p>
                  </a:txBody>
                  <a:tcPr marL="9524" marR="9524"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01/06/2015</a:t>
                      </a:r>
                    </a:p>
                  </a:txBody>
                  <a:tcPr marL="9524" marR="9524"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30/05/2018</a:t>
                      </a:r>
                    </a:p>
                  </a:txBody>
                  <a:tcPr marL="9524" marR="9524"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90000"/>
                        </a:spcBef>
                        <a:spcAft>
                          <a:spcPct val="0"/>
                        </a:spcAft>
                        <a:buClr>
                          <a:schemeClr val="bg2"/>
                        </a:buClr>
                        <a:buSzTx/>
                        <a:buFont typeface="Wingdings" pitchFamily="2" charset="2"/>
                        <a:buNone/>
                        <a:tabLst/>
                        <a:defRPr/>
                      </a:pPr>
                      <a:r>
                        <a:rPr kumimoji="0" lang="en-ZA" sz="1000" b="0" i="0" u="none" strike="noStrike" cap="none" normalizeH="0" baseline="0" dirty="0" smtClean="0">
                          <a:ln>
                            <a:noFill/>
                          </a:ln>
                          <a:solidFill>
                            <a:schemeClr val="tx1"/>
                          </a:solidFill>
                          <a:effectLst/>
                          <a:latin typeface="Arial" charset="0"/>
                          <a:cs typeface="Arial" charset="0"/>
                        </a:rPr>
                        <a:t>Month to month</a:t>
                      </a:r>
                    </a:p>
                  </a:txBody>
                  <a:tcPr marL="71997" marR="71997" marT="72010" marB="720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2"/>
                  </a:ext>
                </a:extLst>
              </a:tr>
              <a:tr h="184619">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cs typeface="Arial" charset="0"/>
                      </a:endParaRPr>
                    </a:p>
                  </a:txBody>
                  <a:tcPr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charset="0"/>
                          <a:cs typeface="Arial" charset="0"/>
                        </a:rPr>
                        <a:t>Akasia LO</a:t>
                      </a:r>
                    </a:p>
                  </a:txBody>
                  <a:tcPr marL="9524" marR="9524"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186 806.22</a:t>
                      </a:r>
                    </a:p>
                  </a:txBody>
                  <a:tcPr marL="9524" marR="9524"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en-US" sz="1000" b="0" i="0" u="none" strike="noStrike" cap="none" normalizeH="0" baseline="0" dirty="0" smtClean="0">
                          <a:ln>
                            <a:noFill/>
                          </a:ln>
                          <a:solidFill>
                            <a:schemeClr val="tx1"/>
                          </a:solidFill>
                          <a:effectLst/>
                          <a:latin typeface="Arial" charset="0"/>
                          <a:cs typeface="Arial" charset="0"/>
                        </a:rPr>
                        <a:t>01/01/2014</a:t>
                      </a:r>
                    </a:p>
                  </a:txBody>
                  <a:tcPr marL="9524" marR="9524"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Arial" charset="0"/>
                          <a:ea typeface="+mn-ea"/>
                          <a:cs typeface="Arial" charset="0"/>
                        </a:rPr>
                        <a:t>31/12/2019</a:t>
                      </a:r>
                    </a:p>
                  </a:txBody>
                  <a:tcPr marL="9524" marR="9524"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90000"/>
                        </a:spcBef>
                        <a:spcAft>
                          <a:spcPct val="0"/>
                        </a:spcAft>
                        <a:buClr>
                          <a:schemeClr val="bg2"/>
                        </a:buClr>
                        <a:buSzTx/>
                        <a:buFont typeface="Wingdings" pitchFamily="2" charset="2"/>
                        <a:buNone/>
                        <a:tabLst/>
                        <a:defRPr/>
                      </a:pPr>
                      <a:r>
                        <a:rPr kumimoji="0" lang="en-ZA" sz="1000" b="0" i="0" u="none" strike="noStrike" cap="none" normalizeH="0" baseline="0" dirty="0" smtClean="0">
                          <a:ln>
                            <a:noFill/>
                          </a:ln>
                          <a:solidFill>
                            <a:schemeClr val="tx1"/>
                          </a:solidFill>
                          <a:effectLst/>
                          <a:latin typeface="Arial" charset="0"/>
                          <a:cs typeface="Arial" charset="0"/>
                        </a:rPr>
                        <a:t>Contact  still valid</a:t>
                      </a:r>
                    </a:p>
                  </a:txBody>
                  <a:tcPr marL="71997" marR="71997" marT="72010" marB="720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3"/>
                  </a:ext>
                </a:extLst>
              </a:tr>
              <a:tr h="184619">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cs typeface="Arial" charset="0"/>
                      </a:endParaRPr>
                    </a:p>
                  </a:txBody>
                  <a:tcPr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charset="0"/>
                          <a:cs typeface="Arial" charset="0"/>
                        </a:rPr>
                        <a:t>Pretoria LO</a:t>
                      </a:r>
                    </a:p>
                  </a:txBody>
                  <a:tcPr marL="9524" marR="9524"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302 562.36</a:t>
                      </a:r>
                    </a:p>
                  </a:txBody>
                  <a:tcPr marL="9524" marR="9524"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01/03/2011</a:t>
                      </a:r>
                    </a:p>
                  </a:txBody>
                  <a:tcPr marL="9524" marR="9524"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31/01/2021</a:t>
                      </a:r>
                    </a:p>
                  </a:txBody>
                  <a:tcPr marL="9524" marR="9524"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0" fontAlgn="base" latinLnBrk="0" hangingPunct="0">
                        <a:lnSpc>
                          <a:spcPct val="100000"/>
                        </a:lnSpc>
                        <a:spcBef>
                          <a:spcPct val="90000"/>
                        </a:spcBef>
                        <a:spcAft>
                          <a:spcPct val="0"/>
                        </a:spcAft>
                        <a:buClr>
                          <a:schemeClr val="bg2"/>
                        </a:buClr>
                        <a:buSzTx/>
                        <a:buFont typeface="Wingdings" pitchFamily="2" charset="2"/>
                        <a:buNone/>
                        <a:tabLst/>
                        <a:defRPr/>
                      </a:pPr>
                      <a:r>
                        <a:rPr kumimoji="0" lang="en-ZA" sz="1000" b="0" i="0" u="none" strike="noStrike" cap="none" normalizeH="0" baseline="0" dirty="0" smtClean="0">
                          <a:ln>
                            <a:noFill/>
                          </a:ln>
                          <a:solidFill>
                            <a:schemeClr val="tx1"/>
                          </a:solidFill>
                          <a:effectLst/>
                          <a:latin typeface="Arial" charset="0"/>
                          <a:cs typeface="Arial" charset="0"/>
                        </a:rPr>
                        <a:t>Contract still valid</a:t>
                      </a:r>
                    </a:p>
                  </a:txBody>
                  <a:tcPr marL="71997" marR="71997" marT="72010" marB="720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4"/>
                  </a:ext>
                </a:extLst>
              </a:tr>
              <a:tr h="184619">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cs typeface="Arial" charset="0"/>
                      </a:endParaRPr>
                    </a:p>
                  </a:txBody>
                  <a:tcPr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charset="0"/>
                          <a:cs typeface="Arial" charset="0"/>
                        </a:rPr>
                        <a:t>Mamelodi MO</a:t>
                      </a:r>
                    </a:p>
                  </a:txBody>
                  <a:tcPr marL="9524" marR="9524"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65 891.30</a:t>
                      </a:r>
                    </a:p>
                  </a:txBody>
                  <a:tcPr marL="9524" marR="9524"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01/04/2014</a:t>
                      </a:r>
                    </a:p>
                  </a:txBody>
                  <a:tcPr marL="9524" marR="9524"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31/03/2017</a:t>
                      </a:r>
                    </a:p>
                  </a:txBody>
                  <a:tcPr marL="9524" marR="9524"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90000"/>
                        </a:spcBef>
                        <a:spcAft>
                          <a:spcPct val="0"/>
                        </a:spcAft>
                        <a:buClr>
                          <a:schemeClr val="bg2"/>
                        </a:buClr>
                        <a:buSzTx/>
                        <a:buFont typeface="Wingdings" pitchFamily="2" charset="2"/>
                        <a:buNone/>
                        <a:tabLst/>
                        <a:defRPr/>
                      </a:pPr>
                      <a:r>
                        <a:rPr kumimoji="0" lang="en-ZA" sz="1000" b="0" i="0" u="none" strike="noStrike" cap="none" normalizeH="0" baseline="0" dirty="0" smtClean="0">
                          <a:ln>
                            <a:noFill/>
                          </a:ln>
                          <a:solidFill>
                            <a:schemeClr val="tx1"/>
                          </a:solidFill>
                          <a:effectLst/>
                          <a:latin typeface="Arial" charset="0"/>
                          <a:cs typeface="Arial" charset="0"/>
                        </a:rPr>
                        <a:t>Month to Month</a:t>
                      </a:r>
                    </a:p>
                  </a:txBody>
                  <a:tcPr marL="71997" marR="71997" marT="72010" marB="720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5"/>
                  </a:ext>
                </a:extLst>
              </a:tr>
              <a:tr h="184619">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cs typeface="Arial" charset="0"/>
                      </a:endParaRPr>
                    </a:p>
                  </a:txBody>
                  <a:tcPr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charset="0"/>
                          <a:cs typeface="Arial" charset="0"/>
                        </a:rPr>
                        <a:t>Soshanguve MO</a:t>
                      </a:r>
                    </a:p>
                  </a:txBody>
                  <a:tcPr marL="9524" marR="9524"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31 027.10</a:t>
                      </a:r>
                    </a:p>
                  </a:txBody>
                  <a:tcPr marL="9524" marR="9524"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01/04/2014</a:t>
                      </a:r>
                    </a:p>
                  </a:txBody>
                  <a:tcPr marL="9524" marR="9524"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31/03/2017</a:t>
                      </a:r>
                    </a:p>
                  </a:txBody>
                  <a:tcPr marL="9524" marR="9524"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90000"/>
                        </a:spcBef>
                        <a:spcAft>
                          <a:spcPct val="0"/>
                        </a:spcAft>
                        <a:buClr>
                          <a:schemeClr val="bg2"/>
                        </a:buClr>
                        <a:buSzTx/>
                        <a:buFont typeface="Wingdings" pitchFamily="2" charset="2"/>
                        <a:buNone/>
                        <a:tabLst/>
                        <a:defRPr/>
                      </a:pPr>
                      <a:r>
                        <a:rPr kumimoji="0" lang="en-ZA" sz="1000" b="0" i="0" u="none" strike="noStrike" cap="none" normalizeH="0" baseline="0" dirty="0" smtClean="0">
                          <a:ln>
                            <a:noFill/>
                          </a:ln>
                          <a:solidFill>
                            <a:schemeClr val="tx1"/>
                          </a:solidFill>
                          <a:effectLst/>
                          <a:latin typeface="Arial" charset="0"/>
                          <a:cs typeface="Arial" charset="0"/>
                        </a:rPr>
                        <a:t>Month to Month</a:t>
                      </a:r>
                    </a:p>
                  </a:txBody>
                  <a:tcPr marL="71997" marR="71997" marT="72010" marB="720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6"/>
                  </a:ext>
                </a:extLst>
              </a:tr>
            </a:tbl>
          </a:graphicData>
        </a:graphic>
      </p:graphicFrame>
      <p:sp>
        <p:nvSpPr>
          <p:cNvPr id="2" name="Slide Number Placeholder 1"/>
          <p:cNvSpPr>
            <a:spLocks noGrp="1"/>
          </p:cNvSpPr>
          <p:nvPr>
            <p:ph type="sldNum" sz="quarter" idx="12"/>
          </p:nvPr>
        </p:nvSpPr>
        <p:spPr>
          <a:xfrm>
            <a:off x="7010400" y="6492875"/>
            <a:ext cx="2133600" cy="365125"/>
          </a:xfrm>
        </p:spPr>
        <p:txBody>
          <a:bodyPr/>
          <a:lstStyle/>
          <a:p>
            <a:fld id="{2538E8B7-8BD9-9F48-9FB6-4E0DFEDB8449}" type="slidenum">
              <a:rPr lang="en-US" b="1">
                <a:solidFill>
                  <a:prstClr val="black"/>
                </a:solidFill>
              </a:rPr>
              <a:pPr/>
              <a:t>55</a:t>
            </a:fld>
            <a:endParaRPr lang="en-US" b="1" dirty="0">
              <a:solidFill>
                <a:prstClr val="black"/>
              </a:solidFill>
            </a:endParaRPr>
          </a:p>
        </p:txBody>
      </p:sp>
    </p:spTree>
    <p:extLst>
      <p:ext uri="{BB962C8B-B14F-4D97-AF65-F5344CB8AC3E}">
        <p14:creationId xmlns:p14="http://schemas.microsoft.com/office/powerpoint/2010/main" xmlns="" val="10199192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590550" y="63500"/>
            <a:ext cx="8229600" cy="495299"/>
          </a:xfrm>
          <a:solidFill>
            <a:srgbClr val="92D050"/>
          </a:solidFill>
        </p:spPr>
        <p:txBody>
          <a:bodyPr>
            <a:noAutofit/>
          </a:bodyPr>
          <a:lstStyle/>
          <a:p>
            <a:r>
              <a:rPr lang="en-US" sz="2000" b="1" dirty="0" smtClean="0">
                <a:latin typeface="Arial" panose="020B0604020202020204" pitchFamily="34" charset="0"/>
                <a:cs typeface="Arial" panose="020B0604020202020204" pitchFamily="34" charset="0"/>
              </a:rPr>
              <a:t>LEASE PERIOD OF OFFICES</a:t>
            </a:r>
          </a:p>
        </p:txBody>
      </p:sp>
      <p:sp>
        <p:nvSpPr>
          <p:cNvPr id="2" name="Slide Number Placeholder 1"/>
          <p:cNvSpPr>
            <a:spLocks noGrp="1"/>
          </p:cNvSpPr>
          <p:nvPr>
            <p:ph type="sldNum" sz="quarter" idx="12"/>
          </p:nvPr>
        </p:nvSpPr>
        <p:spPr>
          <a:xfrm>
            <a:off x="7010400" y="6492875"/>
            <a:ext cx="2133600" cy="365125"/>
          </a:xfrm>
        </p:spPr>
        <p:txBody>
          <a:bodyPr/>
          <a:lstStyle/>
          <a:p>
            <a:fld id="{2538E8B7-8BD9-9F48-9FB6-4E0DFEDB8449}" type="slidenum">
              <a:rPr lang="en-US" b="1" smtClean="0">
                <a:solidFill>
                  <a:schemeClr val="tx1"/>
                </a:solidFill>
              </a:rPr>
              <a:pPr/>
              <a:t>56</a:t>
            </a:fld>
            <a:endParaRPr lang="en-US" b="1" dirty="0">
              <a:solidFill>
                <a:schemeClr val="tx1"/>
              </a:solidFill>
            </a:endParaRPr>
          </a:p>
        </p:txBody>
      </p:sp>
      <p:graphicFrame>
        <p:nvGraphicFramePr>
          <p:cNvPr id="6" name="Group 187"/>
          <p:cNvGraphicFramePr>
            <a:graphicFrameLocks noGrp="1"/>
          </p:cNvGraphicFramePr>
          <p:nvPr>
            <p:extLst/>
          </p:nvPr>
        </p:nvGraphicFramePr>
        <p:xfrm>
          <a:off x="152400" y="872083"/>
          <a:ext cx="8667750" cy="3538086"/>
        </p:xfrm>
        <a:graphic>
          <a:graphicData uri="http://schemas.openxmlformats.org/drawingml/2006/table">
            <a:tbl>
              <a:tblPr/>
              <a:tblGrid>
                <a:gridCol w="1239882">
                  <a:extLst>
                    <a:ext uri="{9D8B030D-6E8A-4147-A177-3AD203B41FA5}">
                      <a16:colId xmlns:a16="http://schemas.microsoft.com/office/drawing/2014/main" xmlns="" val="20000"/>
                    </a:ext>
                  </a:extLst>
                </a:gridCol>
                <a:gridCol w="1185853">
                  <a:extLst>
                    <a:ext uri="{9D8B030D-6E8A-4147-A177-3AD203B41FA5}">
                      <a16:colId xmlns:a16="http://schemas.microsoft.com/office/drawing/2014/main" xmlns="" val="20001"/>
                    </a:ext>
                  </a:extLst>
                </a:gridCol>
                <a:gridCol w="1078312">
                  <a:extLst>
                    <a:ext uri="{9D8B030D-6E8A-4147-A177-3AD203B41FA5}">
                      <a16:colId xmlns:a16="http://schemas.microsoft.com/office/drawing/2014/main" xmlns="" val="20002"/>
                    </a:ext>
                  </a:extLst>
                </a:gridCol>
                <a:gridCol w="1345711">
                  <a:extLst>
                    <a:ext uri="{9D8B030D-6E8A-4147-A177-3AD203B41FA5}">
                      <a16:colId xmlns:a16="http://schemas.microsoft.com/office/drawing/2014/main" xmlns="" val="20003"/>
                    </a:ext>
                  </a:extLst>
                </a:gridCol>
                <a:gridCol w="1331967">
                  <a:extLst>
                    <a:ext uri="{9D8B030D-6E8A-4147-A177-3AD203B41FA5}">
                      <a16:colId xmlns:a16="http://schemas.microsoft.com/office/drawing/2014/main" xmlns="" val="20004"/>
                    </a:ext>
                  </a:extLst>
                </a:gridCol>
                <a:gridCol w="2486025">
                  <a:extLst>
                    <a:ext uri="{9D8B030D-6E8A-4147-A177-3AD203B41FA5}">
                      <a16:colId xmlns:a16="http://schemas.microsoft.com/office/drawing/2014/main" xmlns="" val="20005"/>
                    </a:ext>
                  </a:extLst>
                </a:gridCol>
              </a:tblGrid>
              <a:tr h="328906">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District Municipality</a:t>
                      </a: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Office</a:t>
                      </a: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0" fontAlgn="base" latinLnBrk="0" hangingPunct="0">
                        <a:lnSpc>
                          <a:spcPct val="90000"/>
                        </a:lnSpc>
                        <a:spcBef>
                          <a:spcPct val="0"/>
                        </a:spcBef>
                        <a:spcAft>
                          <a:spcPct val="0"/>
                        </a:spcAft>
                        <a:buClr>
                          <a:schemeClr val="bg2"/>
                        </a:buClr>
                        <a:buSzTx/>
                        <a:buFont typeface="Wingdings" pitchFamily="2" charset="2"/>
                        <a:buNone/>
                        <a:tabLst/>
                      </a:pPr>
                      <a:r>
                        <a:rPr kumimoji="0" lang="en-ZA" sz="1400" b="1" i="0" u="none" strike="noStrike" cap="none" normalizeH="0" baseline="0" dirty="0" smtClean="0">
                          <a:ln>
                            <a:noFill/>
                          </a:ln>
                          <a:solidFill>
                            <a:schemeClr val="tx1"/>
                          </a:solidFill>
                          <a:effectLst/>
                          <a:latin typeface="Arial" charset="0"/>
                          <a:cs typeface="Arial" charset="0"/>
                        </a:rPr>
                        <a:t>Rental </a:t>
                      </a:r>
                    </a:p>
                    <a:p>
                      <a:pPr marL="0" marR="0" lvl="0" indent="0" algn="ctr" defTabSz="914400" rtl="0" eaLnBrk="0" fontAlgn="base" latinLnBrk="0" hangingPunct="0">
                        <a:lnSpc>
                          <a:spcPct val="90000"/>
                        </a:lnSpc>
                        <a:spcBef>
                          <a:spcPct val="0"/>
                        </a:spcBef>
                        <a:spcAft>
                          <a:spcPct val="0"/>
                        </a:spcAft>
                        <a:buClr>
                          <a:schemeClr val="bg2"/>
                        </a:buClr>
                        <a:buSzTx/>
                        <a:buFont typeface="Wingdings" pitchFamily="2" charset="2"/>
                        <a:buNone/>
                        <a:tabLst/>
                      </a:pPr>
                      <a:r>
                        <a:rPr kumimoji="0" lang="en-ZA" sz="1400" b="1" i="0" u="none" strike="noStrike" cap="none" normalizeH="0" baseline="0" dirty="0" smtClean="0">
                          <a:ln>
                            <a:noFill/>
                          </a:ln>
                          <a:solidFill>
                            <a:schemeClr val="tx1"/>
                          </a:solidFill>
                          <a:effectLst/>
                          <a:latin typeface="Arial" charset="0"/>
                          <a:cs typeface="Arial" charset="0"/>
                        </a:rPr>
                        <a:t>per month</a:t>
                      </a:r>
                    </a:p>
                  </a:txBody>
                  <a:tcPr marL="71997" marR="71997" marT="72017" marB="720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0" fontAlgn="base" latinLnBrk="0" hangingPunct="0">
                        <a:lnSpc>
                          <a:spcPct val="90000"/>
                        </a:lnSpc>
                        <a:spcBef>
                          <a:spcPct val="0"/>
                        </a:spcBef>
                        <a:spcAft>
                          <a:spcPct val="0"/>
                        </a:spcAft>
                        <a:buClr>
                          <a:schemeClr val="bg2"/>
                        </a:buClr>
                        <a:buSzTx/>
                        <a:buFont typeface="Wingdings" pitchFamily="2" charset="2"/>
                        <a:buNone/>
                        <a:tabLst/>
                      </a:pPr>
                      <a:r>
                        <a:rPr kumimoji="0" lang="en-ZA" sz="1400" b="1" i="0" u="none" strike="noStrike" cap="none" normalizeH="0" baseline="0" dirty="0" smtClean="0">
                          <a:ln>
                            <a:noFill/>
                          </a:ln>
                          <a:solidFill>
                            <a:schemeClr val="tx1"/>
                          </a:solidFill>
                          <a:effectLst/>
                          <a:latin typeface="Arial" charset="0"/>
                          <a:cs typeface="Arial" charset="0"/>
                        </a:rPr>
                        <a:t>Lease start</a:t>
                      </a:r>
                    </a:p>
                  </a:txBody>
                  <a:tcPr marL="71997" marR="71997" marT="72017" marB="720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0" fontAlgn="base" latinLnBrk="0" hangingPunct="0">
                        <a:lnSpc>
                          <a:spcPct val="90000"/>
                        </a:lnSpc>
                        <a:spcBef>
                          <a:spcPct val="0"/>
                        </a:spcBef>
                        <a:spcAft>
                          <a:spcPct val="0"/>
                        </a:spcAft>
                        <a:buClr>
                          <a:schemeClr val="bg2"/>
                        </a:buClr>
                        <a:buSzTx/>
                        <a:buFont typeface="Wingdings" pitchFamily="2" charset="2"/>
                        <a:buNone/>
                        <a:tabLst/>
                      </a:pPr>
                      <a:r>
                        <a:rPr kumimoji="0" lang="en-ZA" sz="1400" b="1" i="0" u="none" strike="noStrike" cap="none" normalizeH="0" baseline="0" dirty="0" smtClean="0">
                          <a:ln>
                            <a:noFill/>
                          </a:ln>
                          <a:solidFill>
                            <a:schemeClr val="tx1"/>
                          </a:solidFill>
                          <a:effectLst/>
                          <a:latin typeface="Arial" charset="0"/>
                          <a:cs typeface="Arial" charset="0"/>
                        </a:rPr>
                        <a:t>Lease end</a:t>
                      </a:r>
                    </a:p>
                  </a:txBody>
                  <a:tcPr marL="71997" marR="71997" marT="72017" marB="720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0" fontAlgn="base" latinLnBrk="0" hangingPunct="0">
                        <a:lnSpc>
                          <a:spcPct val="90000"/>
                        </a:lnSpc>
                        <a:spcBef>
                          <a:spcPct val="0"/>
                        </a:spcBef>
                        <a:spcAft>
                          <a:spcPct val="0"/>
                        </a:spcAft>
                        <a:buClr>
                          <a:schemeClr val="bg2"/>
                        </a:buClr>
                        <a:buSzTx/>
                        <a:buFont typeface="Wingdings" pitchFamily="2" charset="2"/>
                        <a:buNone/>
                        <a:tabLst/>
                      </a:pPr>
                      <a:r>
                        <a:rPr kumimoji="0" lang="en-ZA" sz="1400" b="1" i="0" u="none" strike="noStrike" cap="none" normalizeH="0" baseline="0" dirty="0" smtClean="0">
                          <a:ln>
                            <a:noFill/>
                          </a:ln>
                          <a:solidFill>
                            <a:schemeClr val="tx1"/>
                          </a:solidFill>
                          <a:effectLst/>
                          <a:latin typeface="Arial" charset="0"/>
                          <a:cs typeface="Arial" charset="0"/>
                        </a:rPr>
                        <a:t>Comments</a:t>
                      </a:r>
                    </a:p>
                  </a:txBody>
                  <a:tcPr marL="71997" marR="71997" marT="72017" marB="720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xmlns="" val="10000"/>
                  </a:ext>
                </a:extLst>
              </a:tr>
              <a:tr h="175136">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Ekurhuleni</a:t>
                      </a: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Alberton MO</a:t>
                      </a: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61 626.12</a:t>
                      </a: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01/11/2017</a:t>
                      </a: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28/02/2018</a:t>
                      </a: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ZA" sz="1000" b="0" i="0" u="none" strike="noStrike" cap="none" normalizeH="0" baseline="0" dirty="0" smtClean="0">
                          <a:ln>
                            <a:noFill/>
                          </a:ln>
                          <a:solidFill>
                            <a:schemeClr val="tx1"/>
                          </a:solidFill>
                          <a:effectLst/>
                          <a:latin typeface="Arial" charset="0"/>
                          <a:cs typeface="Arial" charset="0"/>
                        </a:rPr>
                        <a:t>Month to Month</a:t>
                      </a:r>
                    </a:p>
                  </a:txBody>
                  <a:tcPr marL="71997" marR="71997" marT="72017" marB="720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1"/>
                  </a:ext>
                </a:extLst>
              </a:tr>
              <a:tr h="175136">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cs typeface="Arial" charset="0"/>
                      </a:endParaRP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Boksburg MO</a:t>
                      </a: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172 132.46</a:t>
                      </a: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01/05/2018</a:t>
                      </a: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30/04/2019</a:t>
                      </a: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ZA" sz="1000" b="0" i="0" u="none" strike="noStrike" cap="none" normalizeH="0" baseline="0" dirty="0" smtClean="0">
                          <a:ln>
                            <a:noFill/>
                          </a:ln>
                          <a:solidFill>
                            <a:schemeClr val="tx1"/>
                          </a:solidFill>
                          <a:effectLst/>
                          <a:latin typeface="Arial" charset="0"/>
                          <a:cs typeface="Arial" charset="0"/>
                        </a:rPr>
                        <a:t>Awaiting DPW bid committee approval</a:t>
                      </a:r>
                    </a:p>
                  </a:txBody>
                  <a:tcPr marL="71997" marR="71997" marT="72017" marB="720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2"/>
                  </a:ext>
                </a:extLst>
              </a:tr>
              <a:tr h="175136">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cs typeface="Arial" charset="0"/>
                      </a:endParaRP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Germiston LO</a:t>
                      </a: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215 669.69</a:t>
                      </a: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01/12/2013</a:t>
                      </a: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30/11/2018</a:t>
                      </a: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ZA" sz="1000" b="0" i="0" u="none" strike="noStrike" cap="none" normalizeH="0" baseline="0" dirty="0" smtClean="0">
                          <a:ln>
                            <a:noFill/>
                          </a:ln>
                          <a:solidFill>
                            <a:schemeClr val="tx1"/>
                          </a:solidFill>
                          <a:effectLst/>
                          <a:latin typeface="Arial" charset="0"/>
                          <a:cs typeface="Arial" charset="0"/>
                        </a:rPr>
                        <a:t>Month to Month</a:t>
                      </a:r>
                    </a:p>
                  </a:txBody>
                  <a:tcPr marL="71997" marR="71997" marT="72017" marB="720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3"/>
                  </a:ext>
                </a:extLst>
              </a:tr>
              <a:tr h="175136">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cs typeface="Arial" charset="0"/>
                      </a:endParaRP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Kemptonpark MO</a:t>
                      </a: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201 102.24</a:t>
                      </a: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01/05/2017</a:t>
                      </a: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30/04/2020</a:t>
                      </a: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0" fontAlgn="base" latinLnBrk="0" hangingPunct="0">
                        <a:lnSpc>
                          <a:spcPct val="90000"/>
                        </a:lnSpc>
                        <a:spcBef>
                          <a:spcPct val="90000"/>
                        </a:spcBef>
                        <a:spcAft>
                          <a:spcPct val="0"/>
                        </a:spcAft>
                        <a:buClr>
                          <a:srgbClr val="EEECE1"/>
                        </a:buClr>
                        <a:buSzTx/>
                        <a:buFont typeface="Wingdings" pitchFamily="2" charset="2"/>
                        <a:buNone/>
                        <a:tabLst/>
                        <a:defRPr/>
                      </a:pPr>
                      <a:r>
                        <a:rPr kumimoji="0" lang="en-ZA" sz="1000" b="0" i="0" u="none" strike="noStrike" kern="1200" cap="none" spc="0" normalizeH="0" baseline="0" noProof="0" dirty="0" smtClean="0">
                          <a:ln>
                            <a:noFill/>
                          </a:ln>
                          <a:solidFill>
                            <a:prstClr val="black"/>
                          </a:solidFill>
                          <a:effectLst/>
                          <a:uLnTx/>
                          <a:uFillTx/>
                          <a:latin typeface="Arial" charset="0"/>
                          <a:cs typeface="Arial" charset="0"/>
                        </a:rPr>
                        <a:t>Received Procurement Instruction</a:t>
                      </a:r>
                    </a:p>
                  </a:txBody>
                  <a:tcPr marL="71997" marR="71997" marT="72017" marB="720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4"/>
                  </a:ext>
                </a:extLst>
              </a:tr>
              <a:tr h="170390">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1000" b="0" i="0" u="none" strike="noStrike" cap="none" normalizeH="0" baseline="0" dirty="0" smtClean="0">
                        <a:ln>
                          <a:noFill/>
                        </a:ln>
                        <a:solidFill>
                          <a:schemeClr val="tx1"/>
                        </a:solidFill>
                        <a:effectLst/>
                        <a:latin typeface="Arial" charset="0"/>
                        <a:cs typeface="Arial" charset="0"/>
                      </a:endParaRPr>
                    </a:p>
                  </a:txBody>
                  <a:tcPr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Benoni MO</a:t>
                      </a: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100 605.69</a:t>
                      </a: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01/05/2016</a:t>
                      </a: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30/04/2019</a:t>
                      </a: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0" fontAlgn="base" latinLnBrk="0" hangingPunct="0">
                        <a:lnSpc>
                          <a:spcPct val="85000"/>
                        </a:lnSpc>
                        <a:spcBef>
                          <a:spcPct val="85000"/>
                        </a:spcBef>
                        <a:spcAft>
                          <a:spcPct val="0"/>
                        </a:spcAft>
                        <a:buClr>
                          <a:schemeClr val="bg2"/>
                        </a:buClr>
                        <a:buSzTx/>
                        <a:buFont typeface="Wingdings" pitchFamily="2" charset="2"/>
                        <a:buNone/>
                        <a:tabLst/>
                      </a:pPr>
                      <a:r>
                        <a:rPr kumimoji="0" lang="en-ZA" sz="1000" b="0" i="0" u="none" strike="noStrike" cap="none" normalizeH="0" baseline="0" dirty="0" smtClean="0">
                          <a:ln>
                            <a:noFill/>
                          </a:ln>
                          <a:solidFill>
                            <a:schemeClr val="tx1"/>
                          </a:solidFill>
                          <a:effectLst/>
                          <a:latin typeface="Arial" charset="0"/>
                          <a:cs typeface="Arial" charset="0"/>
                        </a:rPr>
                        <a:t>Awaiting DPW bid committee approval</a:t>
                      </a:r>
                    </a:p>
                  </a:txBody>
                  <a:tcPr marL="71997" marR="71997" marT="72017" marB="720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5"/>
                  </a:ext>
                </a:extLst>
              </a:tr>
              <a:tr h="170390">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1000" b="0" i="0" u="none" strike="noStrike" cap="none" normalizeH="0" baseline="0" dirty="0" smtClean="0">
                        <a:ln>
                          <a:noFill/>
                        </a:ln>
                        <a:solidFill>
                          <a:schemeClr val="tx1"/>
                        </a:solidFill>
                        <a:effectLst/>
                        <a:latin typeface="Arial" charset="0"/>
                        <a:cs typeface="Arial" charset="0"/>
                      </a:endParaRPr>
                    </a:p>
                  </a:txBody>
                  <a:tcPr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Edenvale MO</a:t>
                      </a: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145 422.67</a:t>
                      </a: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01/07/2010</a:t>
                      </a: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31/05/2020</a:t>
                      </a: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0" fontAlgn="base" latinLnBrk="0" hangingPunct="0">
                        <a:lnSpc>
                          <a:spcPct val="85000"/>
                        </a:lnSpc>
                        <a:spcBef>
                          <a:spcPct val="85000"/>
                        </a:spcBef>
                        <a:spcAft>
                          <a:spcPct val="0"/>
                        </a:spcAft>
                        <a:buClr>
                          <a:schemeClr val="bg2"/>
                        </a:buClr>
                        <a:buSzTx/>
                        <a:buFont typeface="Wingdings" pitchFamily="2" charset="2"/>
                        <a:buNone/>
                        <a:tabLst/>
                        <a:defRPr/>
                      </a:pPr>
                      <a:r>
                        <a:rPr kumimoji="0" lang="en-ZA" sz="1000" b="0" i="0" u="none" strike="noStrike" cap="none" normalizeH="0" baseline="0" dirty="0" smtClean="0">
                          <a:ln>
                            <a:noFill/>
                          </a:ln>
                          <a:solidFill>
                            <a:schemeClr val="tx1"/>
                          </a:solidFill>
                          <a:effectLst/>
                          <a:latin typeface="Arial" charset="0"/>
                          <a:cs typeface="Arial" charset="0"/>
                        </a:rPr>
                        <a:t>Contract still valid</a:t>
                      </a:r>
                    </a:p>
                  </a:txBody>
                  <a:tcPr marL="71997" marR="71997" marT="72017" marB="720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6"/>
                  </a:ext>
                </a:extLst>
              </a:tr>
              <a:tr h="184619">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cs typeface="Arial" charset="0"/>
                      </a:endParaRPr>
                    </a:p>
                  </a:txBody>
                  <a:tcPr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1000" b="0" i="0" u="none" strike="noStrike" cap="none" normalizeH="0" baseline="0" dirty="0" smtClean="0">
                        <a:ln>
                          <a:noFill/>
                        </a:ln>
                        <a:solidFill>
                          <a:schemeClr val="tx1"/>
                        </a:solidFill>
                        <a:effectLst/>
                        <a:latin typeface="Arial" charset="0"/>
                        <a:cs typeface="Arial" charset="0"/>
                      </a:endParaRPr>
                    </a:p>
                  </a:txBody>
                  <a:tcPr marL="9524" marR="9524"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cs typeface="Arial" charset="0"/>
                      </a:endParaRPr>
                    </a:p>
                  </a:txBody>
                  <a:tcPr marL="9524" marR="9524"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cs typeface="Arial" charset="0"/>
                      </a:endParaRPr>
                    </a:p>
                  </a:txBody>
                  <a:tcPr marL="9524" marR="9524"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cs typeface="Arial" charset="0"/>
                      </a:endParaRPr>
                    </a:p>
                  </a:txBody>
                  <a:tcPr marL="9524" marR="9524"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0" fontAlgn="base" latinLnBrk="0" hangingPunct="0">
                        <a:lnSpc>
                          <a:spcPct val="100000"/>
                        </a:lnSpc>
                        <a:spcBef>
                          <a:spcPct val="90000"/>
                        </a:spcBef>
                        <a:spcAft>
                          <a:spcPct val="0"/>
                        </a:spcAft>
                        <a:buClr>
                          <a:schemeClr val="bg2"/>
                        </a:buClr>
                        <a:buSzTx/>
                        <a:buFont typeface="Wingdings" pitchFamily="2" charset="2"/>
                        <a:buNone/>
                        <a:tabLst/>
                        <a:defRPr/>
                      </a:pPr>
                      <a:endParaRPr kumimoji="0" lang="en-ZA" sz="1000" b="0" i="0" u="none" strike="noStrike" cap="none" normalizeH="0" baseline="0" dirty="0" smtClean="0">
                        <a:ln>
                          <a:noFill/>
                        </a:ln>
                        <a:solidFill>
                          <a:schemeClr val="tx1"/>
                        </a:solidFill>
                        <a:effectLst/>
                        <a:latin typeface="Arial" charset="0"/>
                        <a:cs typeface="Arial" charset="0"/>
                      </a:endParaRPr>
                    </a:p>
                  </a:txBody>
                  <a:tcPr marL="71997" marR="71997" marT="72010" marB="720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7"/>
                  </a:ext>
                </a:extLst>
              </a:tr>
              <a:tr h="18461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Sedibeng</a:t>
                      </a:r>
                    </a:p>
                  </a:txBody>
                  <a:tcPr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Arial" charset="0"/>
                          <a:cs typeface="Arial" charset="0"/>
                        </a:rPr>
                        <a:t>Vanderbjlpark MO</a:t>
                      </a:r>
                    </a:p>
                  </a:txBody>
                  <a:tcPr marL="9524" marR="9524"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Arial" charset="0"/>
                          <a:cs typeface="Arial" charset="0"/>
                        </a:rPr>
                        <a:t>135 053.77</a:t>
                      </a:r>
                    </a:p>
                  </a:txBody>
                  <a:tcPr marL="9524" marR="9524"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Arial" charset="0"/>
                          <a:cs typeface="Arial" charset="0"/>
                        </a:rPr>
                        <a:t>01/01/2018</a:t>
                      </a:r>
                    </a:p>
                  </a:txBody>
                  <a:tcPr marL="9524" marR="9524"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Arial" charset="0"/>
                          <a:cs typeface="Arial" charset="0"/>
                        </a:rPr>
                        <a:t>31/12/2018</a:t>
                      </a:r>
                    </a:p>
                  </a:txBody>
                  <a:tcPr marL="9524" marR="9524"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90000"/>
                        </a:spcBef>
                        <a:spcAft>
                          <a:spcPct val="0"/>
                        </a:spcAft>
                        <a:buClr>
                          <a:schemeClr val="bg2"/>
                        </a:buClr>
                        <a:buSzTx/>
                        <a:buFont typeface="Wingdings" pitchFamily="2" charset="2"/>
                        <a:buNone/>
                        <a:tabLst/>
                      </a:pPr>
                      <a:r>
                        <a:rPr kumimoji="0" lang="en-ZA" sz="1000" b="0" i="0" u="none" strike="noStrike" cap="none" normalizeH="0" baseline="0" dirty="0" smtClean="0">
                          <a:ln>
                            <a:noFill/>
                          </a:ln>
                          <a:solidFill>
                            <a:schemeClr val="tx1"/>
                          </a:solidFill>
                          <a:effectLst/>
                          <a:latin typeface="Arial" charset="0"/>
                          <a:cs typeface="Arial" charset="0"/>
                        </a:rPr>
                        <a:t>Alternative accomodation, awaiting Procurement Instruction from DPW</a:t>
                      </a:r>
                    </a:p>
                  </a:txBody>
                  <a:tcPr marL="71997" marR="71997" marT="72010" marB="720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8"/>
                  </a:ext>
                </a:extLst>
              </a:tr>
              <a:tr h="184619">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cs typeface="Arial" charset="0"/>
                      </a:endParaRPr>
                    </a:p>
                  </a:txBody>
                  <a:tcPr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Arial" charset="0"/>
                          <a:cs typeface="Arial" charset="0"/>
                        </a:rPr>
                        <a:t>Vereeniging LO</a:t>
                      </a:r>
                    </a:p>
                  </a:txBody>
                  <a:tcPr marL="9524" marR="9524"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Arial" charset="0"/>
                          <a:cs typeface="Arial" charset="0"/>
                        </a:rPr>
                        <a:t>174 999.85</a:t>
                      </a:r>
                    </a:p>
                  </a:txBody>
                  <a:tcPr marL="9524" marR="9524"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Arial" charset="0"/>
                          <a:cs typeface="Arial" charset="0"/>
                        </a:rPr>
                        <a:t>01/05/2018</a:t>
                      </a:r>
                    </a:p>
                  </a:txBody>
                  <a:tcPr marL="9524" marR="9524"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Arial" charset="0"/>
                          <a:cs typeface="Arial" charset="0"/>
                        </a:rPr>
                        <a:t>30/04/2019</a:t>
                      </a:r>
                    </a:p>
                  </a:txBody>
                  <a:tcPr marL="9524" marR="9524"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90000"/>
                        </a:spcBef>
                        <a:spcAft>
                          <a:spcPct val="0"/>
                        </a:spcAft>
                        <a:buClr>
                          <a:schemeClr val="bg2"/>
                        </a:buClr>
                        <a:buSzTx/>
                        <a:buFont typeface="Wingdings" pitchFamily="2" charset="2"/>
                        <a:buNone/>
                        <a:tabLst/>
                      </a:pPr>
                      <a:r>
                        <a:rPr kumimoji="0" lang="en-ZA" sz="1000" b="0" i="0" u="none" strike="noStrike" cap="none" normalizeH="0" baseline="0" dirty="0" smtClean="0">
                          <a:ln>
                            <a:noFill/>
                          </a:ln>
                          <a:solidFill>
                            <a:schemeClr val="tx1"/>
                          </a:solidFill>
                          <a:effectLst/>
                          <a:latin typeface="Arial" charset="0"/>
                          <a:cs typeface="Arial" charset="0"/>
                        </a:rPr>
                        <a:t>Month to Month</a:t>
                      </a:r>
                    </a:p>
                  </a:txBody>
                  <a:tcPr marL="71997" marR="71997" marT="72010" marB="720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9"/>
                  </a:ext>
                </a:extLst>
              </a:tr>
              <a:tr h="184619">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cs typeface="Arial" charset="0"/>
                      </a:endParaRPr>
                    </a:p>
                  </a:txBody>
                  <a:tcPr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Arial" charset="0"/>
                          <a:cs typeface="Arial" charset="0"/>
                        </a:rPr>
                        <a:t>Evaton</a:t>
                      </a:r>
                    </a:p>
                  </a:txBody>
                  <a:tcPr marL="9524" marR="9524"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Arial" charset="0"/>
                          <a:cs typeface="Arial" charset="0"/>
                        </a:rPr>
                        <a:t>54 259.09</a:t>
                      </a:r>
                    </a:p>
                  </a:txBody>
                  <a:tcPr marL="9524" marR="9524"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Arial" charset="0"/>
                          <a:cs typeface="Arial" charset="0"/>
                        </a:rPr>
                        <a:t>01/02/2016</a:t>
                      </a:r>
                    </a:p>
                  </a:txBody>
                  <a:tcPr marL="9524" marR="9524"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Arial" charset="0"/>
                          <a:cs typeface="Arial" charset="0"/>
                        </a:rPr>
                        <a:t>31/01/2019</a:t>
                      </a:r>
                    </a:p>
                  </a:txBody>
                  <a:tcPr marL="9524" marR="9524"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0" fontAlgn="base" latinLnBrk="0" hangingPunct="0">
                        <a:lnSpc>
                          <a:spcPct val="100000"/>
                        </a:lnSpc>
                        <a:spcBef>
                          <a:spcPct val="90000"/>
                        </a:spcBef>
                        <a:spcAft>
                          <a:spcPct val="0"/>
                        </a:spcAft>
                        <a:buClr>
                          <a:schemeClr val="bg2"/>
                        </a:buClr>
                        <a:buSzTx/>
                        <a:buFont typeface="Wingdings" pitchFamily="2" charset="2"/>
                        <a:buNone/>
                        <a:tabLst/>
                      </a:pPr>
                      <a:r>
                        <a:rPr kumimoji="0" lang="en-ZA" sz="1000" b="0" i="0" u="none" strike="noStrike" cap="none" normalizeH="0" baseline="0" dirty="0" smtClean="0">
                          <a:ln>
                            <a:noFill/>
                          </a:ln>
                          <a:solidFill>
                            <a:schemeClr val="tx1"/>
                          </a:solidFill>
                          <a:effectLst/>
                          <a:latin typeface="Arial" charset="0"/>
                          <a:cs typeface="Arial" charset="0"/>
                        </a:rPr>
                        <a:t>Month to Month</a:t>
                      </a:r>
                    </a:p>
                  </a:txBody>
                  <a:tcPr marL="71997" marR="71997" marT="72010" marB="720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0"/>
                  </a:ext>
                </a:extLst>
              </a:tr>
            </a:tbl>
          </a:graphicData>
        </a:graphic>
      </p:graphicFrame>
      <p:sp>
        <p:nvSpPr>
          <p:cNvPr id="7" name="TextBox 6"/>
          <p:cNvSpPr txBox="1"/>
          <p:nvPr/>
        </p:nvSpPr>
        <p:spPr>
          <a:xfrm>
            <a:off x="381000" y="4495800"/>
            <a:ext cx="8077200" cy="1200329"/>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8100000" scaled="1"/>
            <a:tileRect/>
          </a:gradFill>
        </p:spPr>
        <p:txBody>
          <a:bodyPr wrap="square" rtlCol="0">
            <a:spAutoFit/>
          </a:bodyPr>
          <a:lstStyle/>
          <a:p>
            <a:pPr lvl="0"/>
            <a:r>
              <a:rPr lang="en-ZA" b="1" u="sng" dirty="0" smtClean="0">
                <a:solidFill>
                  <a:srgbClr val="C00000"/>
                </a:solidFill>
              </a:rPr>
              <a:t>Analysis Lease Building:  </a:t>
            </a:r>
          </a:p>
          <a:p>
            <a:pPr marL="342900" lvl="0" indent="-342900">
              <a:buAutoNum type="arabicPeriod"/>
            </a:pPr>
            <a:r>
              <a:rPr lang="en-ZA" b="1" dirty="0" smtClean="0">
                <a:solidFill>
                  <a:prstClr val="black"/>
                </a:solidFill>
              </a:rPr>
              <a:t>Delay of renewal of leases from DPW.</a:t>
            </a:r>
          </a:p>
          <a:p>
            <a:pPr marL="342900" lvl="0" indent="-342900">
              <a:buAutoNum type="arabicPeriod"/>
            </a:pPr>
            <a:r>
              <a:rPr lang="en-ZA" b="1" dirty="0" smtClean="0">
                <a:solidFill>
                  <a:prstClr val="black"/>
                </a:solidFill>
              </a:rPr>
              <a:t>Landlord reluctant to assist with repairs and maintenance as most leases are on month to month.</a:t>
            </a:r>
            <a:endParaRPr lang="en-ZA" dirty="0">
              <a:solidFill>
                <a:schemeClr val="bg1"/>
              </a:solidFill>
            </a:endParaRPr>
          </a:p>
        </p:txBody>
      </p:sp>
    </p:spTree>
    <p:extLst>
      <p:ext uri="{BB962C8B-B14F-4D97-AF65-F5344CB8AC3E}">
        <p14:creationId xmlns:p14="http://schemas.microsoft.com/office/powerpoint/2010/main" xmlns="" val="35161743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1587500" y="228600"/>
            <a:ext cx="6299200" cy="355600"/>
          </a:xfrm>
          <a:solidFill>
            <a:srgbClr val="92D050"/>
          </a:solidFill>
        </p:spPr>
        <p:txBody>
          <a:bodyPr>
            <a:noAutofit/>
          </a:bodyPr>
          <a:lstStyle/>
          <a:p>
            <a:r>
              <a:rPr lang="en-US" sz="2000" b="1" dirty="0" smtClean="0">
                <a:latin typeface="Arial" panose="020B0604020202020204" pitchFamily="34" charset="0"/>
                <a:cs typeface="Arial" panose="020B0604020202020204" pitchFamily="34" charset="0"/>
              </a:rPr>
              <a:t>SECURITY SERVICES</a:t>
            </a:r>
          </a:p>
        </p:txBody>
      </p:sp>
      <p:graphicFrame>
        <p:nvGraphicFramePr>
          <p:cNvPr id="3" name="Table 2"/>
          <p:cNvGraphicFramePr>
            <a:graphicFrameLocks noGrp="1"/>
          </p:cNvGraphicFramePr>
          <p:nvPr>
            <p:extLst>
              <p:ext uri="{D42A27DB-BD31-4B8C-83A1-F6EECF244321}">
                <p14:modId xmlns:p14="http://schemas.microsoft.com/office/powerpoint/2010/main" xmlns="" val="3916665397"/>
              </p:ext>
            </p:extLst>
          </p:nvPr>
        </p:nvGraphicFramePr>
        <p:xfrm>
          <a:off x="304796" y="898740"/>
          <a:ext cx="8626553" cy="4942474"/>
        </p:xfrm>
        <a:graphic>
          <a:graphicData uri="http://schemas.openxmlformats.org/drawingml/2006/table">
            <a:tbl>
              <a:tblPr firstRow="1" bandRow="1"/>
              <a:tblGrid>
                <a:gridCol w="1173130">
                  <a:extLst>
                    <a:ext uri="{9D8B030D-6E8A-4147-A177-3AD203B41FA5}">
                      <a16:colId xmlns:a16="http://schemas.microsoft.com/office/drawing/2014/main" xmlns="" val="20000"/>
                    </a:ext>
                  </a:extLst>
                </a:gridCol>
                <a:gridCol w="1020725">
                  <a:extLst>
                    <a:ext uri="{9D8B030D-6E8A-4147-A177-3AD203B41FA5}">
                      <a16:colId xmlns:a16="http://schemas.microsoft.com/office/drawing/2014/main" xmlns="" val="20001"/>
                    </a:ext>
                  </a:extLst>
                </a:gridCol>
                <a:gridCol w="786809">
                  <a:extLst>
                    <a:ext uri="{9D8B030D-6E8A-4147-A177-3AD203B41FA5}">
                      <a16:colId xmlns:a16="http://schemas.microsoft.com/office/drawing/2014/main" xmlns="" val="20002"/>
                    </a:ext>
                  </a:extLst>
                </a:gridCol>
                <a:gridCol w="808075">
                  <a:extLst>
                    <a:ext uri="{9D8B030D-6E8A-4147-A177-3AD203B41FA5}">
                      <a16:colId xmlns:a16="http://schemas.microsoft.com/office/drawing/2014/main" xmlns="" val="20003"/>
                    </a:ext>
                  </a:extLst>
                </a:gridCol>
                <a:gridCol w="935665">
                  <a:extLst>
                    <a:ext uri="{9D8B030D-6E8A-4147-A177-3AD203B41FA5}">
                      <a16:colId xmlns:a16="http://schemas.microsoft.com/office/drawing/2014/main" xmlns="" val="20004"/>
                    </a:ext>
                  </a:extLst>
                </a:gridCol>
                <a:gridCol w="1137684">
                  <a:extLst>
                    <a:ext uri="{9D8B030D-6E8A-4147-A177-3AD203B41FA5}">
                      <a16:colId xmlns:a16="http://schemas.microsoft.com/office/drawing/2014/main" xmlns="" val="20005"/>
                    </a:ext>
                  </a:extLst>
                </a:gridCol>
                <a:gridCol w="999460">
                  <a:extLst>
                    <a:ext uri="{9D8B030D-6E8A-4147-A177-3AD203B41FA5}">
                      <a16:colId xmlns:a16="http://schemas.microsoft.com/office/drawing/2014/main" xmlns="" val="20006"/>
                    </a:ext>
                  </a:extLst>
                </a:gridCol>
                <a:gridCol w="1765005">
                  <a:extLst>
                    <a:ext uri="{9D8B030D-6E8A-4147-A177-3AD203B41FA5}">
                      <a16:colId xmlns:a16="http://schemas.microsoft.com/office/drawing/2014/main" xmlns="" val="20007"/>
                    </a:ext>
                  </a:extLst>
                </a:gridCol>
              </a:tblGrid>
              <a:tr h="874444">
                <a:tc>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REGION</a:t>
                      </a:r>
                    </a:p>
                  </a:txBody>
                  <a:tcPr marL="91438" marR="91438" marT="45718" marB="4571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NUMBER OF OFFICES</a:t>
                      </a:r>
                    </a:p>
                  </a:txBody>
                  <a:tcPr marL="91438" marR="91438" marT="45718" marB="4571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CASH-IN-TRANSIT</a:t>
                      </a:r>
                    </a:p>
                  </a:txBody>
                  <a:tcPr marL="91438" marR="91438" marT="45718" marB="4571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b="0" dirty="0" smtClean="0">
                          <a:solidFill>
                            <a:schemeClr val="tx1"/>
                          </a:solidFill>
                          <a:latin typeface="Arial" pitchFamily="34" charset="0"/>
                          <a:cs typeface="Arial" pitchFamily="34" charset="0"/>
                        </a:rPr>
                        <a:t>X –RAY MACHINE</a:t>
                      </a:r>
                    </a:p>
                  </a:txBody>
                  <a:tcPr marL="91438" marR="91438" marT="45718" marB="4571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b="0" dirty="0" smtClean="0">
                          <a:solidFill>
                            <a:schemeClr val="tx1"/>
                          </a:solidFill>
                          <a:latin typeface="Arial" pitchFamily="34" charset="0"/>
                          <a:cs typeface="Arial" pitchFamily="34" charset="0"/>
                        </a:rPr>
                        <a:t>CCTV ALARMS</a:t>
                      </a:r>
                    </a:p>
                  </a:txBody>
                  <a:tcPr marL="91438" marR="91438" marT="45718" marB="4571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050" b="0" dirty="0" smtClean="0">
                          <a:solidFill>
                            <a:schemeClr val="tx1"/>
                          </a:solidFill>
                          <a:latin typeface="Arial" pitchFamily="34" charset="0"/>
                          <a:cs typeface="Arial" pitchFamily="34" charset="0"/>
                        </a:rPr>
                        <a:t>DEPLOYMENTOF SECURITY</a:t>
                      </a:r>
                    </a:p>
                  </a:txBody>
                  <a:tcPr marL="91438" marR="91438" marT="45718" marB="4571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b="0" dirty="0" smtClean="0">
                          <a:solidFill>
                            <a:schemeClr val="tx1"/>
                          </a:solidFill>
                          <a:latin typeface="Arial" pitchFamily="34" charset="0"/>
                          <a:cs typeface="Arial" pitchFamily="34" charset="0"/>
                        </a:rPr>
                        <a:t>INCIDENTS</a:t>
                      </a:r>
                    </a:p>
                  </a:txBody>
                  <a:tcPr marL="91438" marR="91438" marT="45718" marB="4571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b="0" dirty="0" smtClean="0">
                          <a:solidFill>
                            <a:schemeClr val="tx1"/>
                          </a:solidFill>
                          <a:latin typeface="Arial" pitchFamily="34" charset="0"/>
                          <a:cs typeface="Arial" pitchFamily="34" charset="0"/>
                        </a:rPr>
                        <a:t>COMMENTS</a:t>
                      </a:r>
                    </a:p>
                  </a:txBody>
                  <a:tcPr marL="91438" marR="91438" marT="45718" marB="4571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xmlns="" val="10000"/>
                  </a:ext>
                </a:extLst>
              </a:tr>
              <a:tr h="714513">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l"/>
                      <a:endParaRPr lang="en-US" sz="1200" b="0" dirty="0" smtClean="0">
                        <a:latin typeface="Arial" pitchFamily="34" charset="0"/>
                        <a:cs typeface="Arial" pitchFamily="34" charset="0"/>
                      </a:endParaRPr>
                    </a:p>
                    <a:p>
                      <a:pPr algn="l"/>
                      <a:r>
                        <a:rPr lang="en-US" sz="1200" b="0" dirty="0" smtClean="0">
                          <a:latin typeface="Arial" pitchFamily="34" charset="0"/>
                          <a:cs typeface="Arial" pitchFamily="34" charset="0"/>
                        </a:rPr>
                        <a:t>JHB</a:t>
                      </a:r>
                    </a:p>
                    <a:p>
                      <a:pPr algn="l"/>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7</a:t>
                      </a:r>
                    </a:p>
                  </a:txBody>
                  <a:tcPr marL="91437" marR="9143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ZA" sz="1200" dirty="0" smtClean="0">
                          <a:latin typeface="Arial" pitchFamily="34" charset="0"/>
                          <a:cs typeface="Arial" pitchFamily="34" charset="0"/>
                        </a:rPr>
                        <a:t>5 times</a:t>
                      </a:r>
                      <a:endParaRPr lang="en-ZA" sz="1200" dirty="0">
                        <a:latin typeface="Arial" pitchFamily="34" charset="0"/>
                        <a:cs typeface="Arial" pitchFamily="34" charset="0"/>
                      </a:endParaRPr>
                    </a:p>
                  </a:txBody>
                  <a:tcPr marL="91437" marR="9143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l">
                        <a:buFont typeface="Arial" pitchFamily="34" charset="0"/>
                        <a:buNone/>
                      </a:pPr>
                      <a:r>
                        <a:rPr lang="en-US" sz="1200" b="0" dirty="0" smtClean="0">
                          <a:latin typeface="Arial" pitchFamily="34" charset="0"/>
                          <a:cs typeface="Arial" pitchFamily="34" charset="0"/>
                        </a:rPr>
                        <a:t>2</a:t>
                      </a:r>
                      <a:endParaRPr lang="en-US" sz="1200" b="0" dirty="0">
                        <a:latin typeface="Arial" pitchFamily="34" charset="0"/>
                        <a:cs typeface="Arial" pitchFamily="34" charset="0"/>
                      </a:endParaRPr>
                    </a:p>
                  </a:txBody>
                  <a:tcPr marL="91437" marR="9143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marL="0" indent="0" algn="l">
                        <a:buFont typeface="Arial" pitchFamily="34" charset="0"/>
                        <a:buNone/>
                      </a:pPr>
                      <a:r>
                        <a:rPr lang="en-US" sz="1200" b="0" dirty="0" smtClean="0">
                          <a:latin typeface="Arial" pitchFamily="34" charset="0"/>
                          <a:cs typeface="Arial" pitchFamily="34" charset="0"/>
                        </a:rPr>
                        <a:t>1</a:t>
                      </a:r>
                      <a:r>
                        <a:rPr lang="en-US" sz="1200" b="0" baseline="0" dirty="0" smtClean="0">
                          <a:latin typeface="Arial" pitchFamily="34" charset="0"/>
                          <a:cs typeface="Arial" pitchFamily="34" charset="0"/>
                        </a:rPr>
                        <a:t> CCTV</a:t>
                      </a:r>
                      <a:endParaRPr lang="en-US" sz="1200" b="0" dirty="0">
                        <a:latin typeface="Arial" pitchFamily="34" charset="0"/>
                        <a:cs typeface="Arial" pitchFamily="34" charset="0"/>
                      </a:endParaRPr>
                    </a:p>
                  </a:txBody>
                  <a:tcPr marL="91437" marR="9143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l">
                        <a:buFont typeface="Arial" pitchFamily="34" charset="0"/>
                        <a:buNone/>
                      </a:pPr>
                      <a:r>
                        <a:rPr lang="en-US" sz="1200" b="0" dirty="0" smtClean="0">
                          <a:latin typeface="Arial" pitchFamily="34" charset="0"/>
                          <a:cs typeface="Arial" pitchFamily="34" charset="0"/>
                        </a:rPr>
                        <a:t>21D</a:t>
                      </a:r>
                      <a:r>
                        <a:rPr lang="en-US" sz="1200" b="0" baseline="0" dirty="0" smtClean="0">
                          <a:latin typeface="Arial" pitchFamily="34" charset="0"/>
                          <a:cs typeface="Arial" pitchFamily="34" charset="0"/>
                        </a:rPr>
                        <a:t> 10N</a:t>
                      </a:r>
                      <a:endParaRPr lang="en-US" sz="1200" b="0" dirty="0">
                        <a:latin typeface="Arial" pitchFamily="34" charset="0"/>
                        <a:cs typeface="Arial" pitchFamily="34" charset="0"/>
                      </a:endParaRPr>
                    </a:p>
                  </a:txBody>
                  <a:tcPr marL="91437" marR="9143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l">
                        <a:buFont typeface="Arial" pitchFamily="34" charset="0"/>
                        <a:buNone/>
                      </a:pPr>
                      <a:r>
                        <a:rPr lang="en-US" sz="1200" b="0" dirty="0" smtClean="0">
                          <a:latin typeface="Arial" pitchFamily="34" charset="0"/>
                          <a:cs typeface="Arial" pitchFamily="34" charset="0"/>
                        </a:rPr>
                        <a:t>Roodepoort</a:t>
                      </a:r>
                      <a:endParaRPr lang="en-US" sz="1200" b="0" dirty="0">
                        <a:latin typeface="Arial" pitchFamily="34" charset="0"/>
                        <a:cs typeface="Arial" pitchFamily="34" charset="0"/>
                      </a:endParaRPr>
                    </a:p>
                  </a:txBody>
                  <a:tcPr marL="91437" marR="9143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l">
                        <a:buFont typeface="Arial" pitchFamily="34" charset="0"/>
                        <a:buNone/>
                      </a:pPr>
                      <a:r>
                        <a:rPr lang="en-US" sz="1200" b="0" dirty="0" smtClean="0">
                          <a:latin typeface="Arial" pitchFamily="34" charset="0"/>
                          <a:cs typeface="Arial" pitchFamily="34" charset="0"/>
                        </a:rPr>
                        <a:t>CCTV</a:t>
                      </a:r>
                      <a:r>
                        <a:rPr lang="en-US" sz="1200" b="0" baseline="0" dirty="0" smtClean="0">
                          <a:latin typeface="Arial" pitchFamily="34" charset="0"/>
                          <a:cs typeface="Arial" pitchFamily="34" charset="0"/>
                        </a:rPr>
                        <a:t>  not  functional, X ray machine not installed</a:t>
                      </a:r>
                      <a:endParaRPr lang="en-US" sz="1200" b="0" dirty="0">
                        <a:latin typeface="Arial" pitchFamily="34" charset="0"/>
                        <a:cs typeface="Arial" pitchFamily="34" charset="0"/>
                      </a:endParaRPr>
                    </a:p>
                  </a:txBody>
                  <a:tcPr marL="91437" marR="9143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1"/>
                  </a:ext>
                </a:extLst>
              </a:tr>
              <a:tr h="714513">
                <a:tc>
                  <a:txBody>
                    <a:bodyPr/>
                    <a:lstStyle/>
                    <a:p>
                      <a:pPr algn="l"/>
                      <a:endParaRPr lang="en-US" sz="1200" b="0" dirty="0" smtClean="0">
                        <a:latin typeface="Arial" pitchFamily="34" charset="0"/>
                        <a:cs typeface="Arial" pitchFamily="34" charset="0"/>
                      </a:endParaRPr>
                    </a:p>
                    <a:p>
                      <a:pPr algn="l"/>
                      <a:endParaRPr lang="en-US" sz="1200" b="0" dirty="0" smtClean="0">
                        <a:latin typeface="Arial" pitchFamily="34" charset="0"/>
                        <a:cs typeface="Arial" pitchFamily="34" charset="0"/>
                      </a:endParaRPr>
                    </a:p>
                    <a:p>
                      <a:pPr algn="l"/>
                      <a:r>
                        <a:rPr lang="en-US" sz="1200" b="0" dirty="0" smtClean="0">
                          <a:latin typeface="Arial" pitchFamily="34" charset="0"/>
                          <a:cs typeface="Arial" pitchFamily="34" charset="0"/>
                        </a:rPr>
                        <a:t>EKURHULENI</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9</a:t>
                      </a:r>
                      <a:endParaRPr lang="en-US" sz="1200" b="0" dirty="0">
                        <a:latin typeface="Arial" pitchFamily="34" charset="0"/>
                        <a:cs typeface="Arial" pitchFamily="34" charset="0"/>
                      </a:endParaRPr>
                    </a:p>
                  </a:txBody>
                  <a:tcPr marL="91437" marR="9143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ZA" sz="1200" dirty="0" smtClean="0">
                          <a:latin typeface="Arial" pitchFamily="34" charset="0"/>
                          <a:cs typeface="Arial" pitchFamily="34" charset="0"/>
                        </a:rPr>
                        <a:t>5 times</a:t>
                      </a:r>
                      <a:endParaRPr lang="en-ZA" sz="1200" dirty="0">
                        <a:latin typeface="Arial" pitchFamily="34" charset="0"/>
                        <a:cs typeface="Arial" pitchFamily="34" charset="0"/>
                      </a:endParaRPr>
                    </a:p>
                  </a:txBody>
                  <a:tcPr marL="91437" marR="9143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2</a:t>
                      </a:r>
                      <a:endParaRPr lang="en-US" sz="1200" b="0" dirty="0">
                        <a:latin typeface="Arial" pitchFamily="34" charset="0"/>
                        <a:cs typeface="Arial" pitchFamily="34" charset="0"/>
                      </a:endParaRPr>
                    </a:p>
                  </a:txBody>
                  <a:tcPr marL="91437" marR="9143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NO</a:t>
                      </a:r>
                      <a:endParaRPr lang="en-US" sz="1200" b="0" dirty="0">
                        <a:latin typeface="Arial" pitchFamily="34" charset="0"/>
                        <a:cs typeface="Arial" pitchFamily="34" charset="0"/>
                      </a:endParaRPr>
                    </a:p>
                  </a:txBody>
                  <a:tcPr marL="91437" marR="9143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22D 13N</a:t>
                      </a:r>
                      <a:endParaRPr lang="en-US" sz="1200" b="0" dirty="0">
                        <a:latin typeface="Arial" pitchFamily="34" charset="0"/>
                        <a:cs typeface="Arial" pitchFamily="34" charset="0"/>
                      </a:endParaRPr>
                    </a:p>
                  </a:txBody>
                  <a:tcPr marL="91437" marR="9143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2 Benoni</a:t>
                      </a:r>
                    </a:p>
                    <a:p>
                      <a:pPr algn="l"/>
                      <a:r>
                        <a:rPr lang="en-US" sz="1200" b="0" dirty="0" smtClean="0">
                          <a:latin typeface="Arial" pitchFamily="34" charset="0"/>
                          <a:cs typeface="Arial" pitchFamily="34" charset="0"/>
                        </a:rPr>
                        <a:t>1 Germiston, Springs and Boksburg.</a:t>
                      </a:r>
                      <a:endParaRPr lang="en-US" sz="1200" b="0" dirty="0">
                        <a:latin typeface="Arial" pitchFamily="34" charset="0"/>
                        <a:cs typeface="Arial" pitchFamily="34" charset="0"/>
                      </a:endParaRPr>
                    </a:p>
                  </a:txBody>
                  <a:tcPr marL="91437" marR="9143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X ray machines not functional</a:t>
                      </a:r>
                      <a:endParaRPr lang="en-US" sz="1200" b="0" dirty="0">
                        <a:latin typeface="Arial" pitchFamily="34" charset="0"/>
                        <a:cs typeface="Arial" pitchFamily="34" charset="0"/>
                      </a:endParaRPr>
                    </a:p>
                  </a:txBody>
                  <a:tcPr marL="91437" marR="9143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2"/>
                  </a:ext>
                </a:extLst>
              </a:tr>
              <a:tr h="714513">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l"/>
                      <a:endParaRPr lang="en-US" sz="1200" b="0" dirty="0" smtClean="0">
                        <a:latin typeface="Arial" pitchFamily="34" charset="0"/>
                        <a:cs typeface="Arial" pitchFamily="34" charset="0"/>
                      </a:endParaRPr>
                    </a:p>
                    <a:p>
                      <a:pPr algn="l"/>
                      <a:endParaRPr lang="en-US" sz="1200" b="0" dirty="0" smtClean="0">
                        <a:latin typeface="Arial" pitchFamily="34" charset="0"/>
                        <a:cs typeface="Arial" pitchFamily="34" charset="0"/>
                      </a:endParaRPr>
                    </a:p>
                    <a:p>
                      <a:pPr algn="l"/>
                      <a:r>
                        <a:rPr lang="en-US" sz="1200" b="0" dirty="0" smtClean="0">
                          <a:latin typeface="Arial" pitchFamily="34" charset="0"/>
                          <a:cs typeface="Arial" pitchFamily="34" charset="0"/>
                        </a:rPr>
                        <a:t>SEDIBENG </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l"/>
                      <a:r>
                        <a:rPr lang="en-US" sz="1200" b="0" dirty="0" smtClean="0">
                          <a:latin typeface="Arial" pitchFamily="34" charset="0"/>
                          <a:cs typeface="Arial" pitchFamily="34" charset="0"/>
                        </a:rPr>
                        <a:t>5</a:t>
                      </a:r>
                      <a:endParaRPr lang="en-US" sz="1200" b="0" dirty="0">
                        <a:latin typeface="Arial" pitchFamily="34" charset="0"/>
                        <a:cs typeface="Arial" pitchFamily="34" charset="0"/>
                      </a:endParaRPr>
                    </a:p>
                  </a:txBody>
                  <a:tcPr marL="91437" marR="9143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ZA" sz="1200" dirty="0" smtClean="0">
                          <a:latin typeface="Arial" pitchFamily="34" charset="0"/>
                          <a:cs typeface="Arial" pitchFamily="34" charset="0"/>
                        </a:rPr>
                        <a:t>5 times</a:t>
                      </a:r>
                      <a:endParaRPr lang="en-ZA" sz="1200" dirty="0">
                        <a:latin typeface="Arial" pitchFamily="34" charset="0"/>
                        <a:cs typeface="Arial" pitchFamily="34" charset="0"/>
                      </a:endParaRPr>
                    </a:p>
                  </a:txBody>
                  <a:tcPr marL="91437" marR="9143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1</a:t>
                      </a:r>
                      <a:endParaRPr lang="en-US" sz="1200" b="0" dirty="0">
                        <a:latin typeface="Arial" pitchFamily="34" charset="0"/>
                        <a:cs typeface="Arial" pitchFamily="34" charset="0"/>
                      </a:endParaRPr>
                    </a:p>
                  </a:txBody>
                  <a:tcPr marL="91437" marR="9143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l"/>
                      <a:r>
                        <a:rPr lang="en-US" sz="1200" b="0" dirty="0" smtClean="0">
                          <a:latin typeface="Arial" pitchFamily="34" charset="0"/>
                          <a:cs typeface="Arial" pitchFamily="34" charset="0"/>
                        </a:rPr>
                        <a:t>2 ALARM</a:t>
                      </a:r>
                    </a:p>
                    <a:p>
                      <a:pPr algn="l"/>
                      <a:r>
                        <a:rPr lang="en-US" sz="1200" b="0" dirty="0" smtClean="0">
                          <a:latin typeface="Arial" pitchFamily="34" charset="0"/>
                          <a:cs typeface="Arial" pitchFamily="34" charset="0"/>
                        </a:rPr>
                        <a:t>1 CCTV</a:t>
                      </a:r>
                      <a:endParaRPr lang="en-US" sz="1200" b="0" dirty="0">
                        <a:latin typeface="Arial" pitchFamily="34" charset="0"/>
                        <a:cs typeface="Arial" pitchFamily="34" charset="0"/>
                      </a:endParaRPr>
                    </a:p>
                  </a:txBody>
                  <a:tcPr marL="91437" marR="9143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11D 6N</a:t>
                      </a:r>
                      <a:endParaRPr lang="en-US" sz="1200" b="0" dirty="0">
                        <a:latin typeface="Arial" pitchFamily="34" charset="0"/>
                        <a:cs typeface="Arial" pitchFamily="34" charset="0"/>
                      </a:endParaRPr>
                    </a:p>
                  </a:txBody>
                  <a:tcPr marL="91437" marR="9143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NO</a:t>
                      </a:r>
                      <a:endParaRPr lang="en-US" sz="1200" b="0" dirty="0">
                        <a:latin typeface="Arial" pitchFamily="34" charset="0"/>
                        <a:cs typeface="Arial" pitchFamily="34" charset="0"/>
                      </a:endParaRPr>
                    </a:p>
                  </a:txBody>
                  <a:tcPr marL="91437" marR="9143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Alarms installed but deactivated</a:t>
                      </a:r>
                    </a:p>
                    <a:p>
                      <a:pPr algn="l"/>
                      <a:r>
                        <a:rPr lang="en-US" sz="1200" b="0" dirty="0" smtClean="0">
                          <a:latin typeface="Arial" pitchFamily="34" charset="0"/>
                          <a:cs typeface="Arial" pitchFamily="34" charset="0"/>
                        </a:rPr>
                        <a:t>CCTV not activated</a:t>
                      </a:r>
                      <a:endParaRPr lang="en-US" sz="1200" b="0" dirty="0">
                        <a:latin typeface="Arial" pitchFamily="34" charset="0"/>
                        <a:cs typeface="Arial" pitchFamily="34" charset="0"/>
                      </a:endParaRPr>
                    </a:p>
                  </a:txBody>
                  <a:tcPr marL="91437" marR="9143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3"/>
                  </a:ext>
                </a:extLst>
              </a:tr>
              <a:tr h="714513">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l"/>
                      <a:endParaRPr lang="en-US" sz="1200" b="0" dirty="0" smtClean="0">
                        <a:latin typeface="Arial" pitchFamily="34" charset="0"/>
                        <a:cs typeface="Arial" pitchFamily="34" charset="0"/>
                      </a:endParaRPr>
                    </a:p>
                    <a:p>
                      <a:pPr algn="l"/>
                      <a:r>
                        <a:rPr lang="en-US" sz="1200" b="0" dirty="0" smtClean="0">
                          <a:latin typeface="Arial" pitchFamily="34" charset="0"/>
                          <a:cs typeface="Arial" pitchFamily="34" charset="0"/>
                        </a:rPr>
                        <a:t>WESTRAND </a:t>
                      </a:r>
                    </a:p>
                    <a:p>
                      <a:pPr algn="l"/>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l"/>
                      <a:r>
                        <a:rPr lang="en-US" sz="1200" b="0" dirty="0" smtClean="0">
                          <a:latin typeface="Arial" pitchFamily="34" charset="0"/>
                          <a:cs typeface="Arial" pitchFamily="34" charset="0"/>
                        </a:rPr>
                        <a:t>3</a:t>
                      </a:r>
                      <a:endParaRPr lang="en-US" sz="1200" b="0" dirty="0">
                        <a:latin typeface="Arial" pitchFamily="34" charset="0"/>
                        <a:cs typeface="Arial" pitchFamily="34" charset="0"/>
                      </a:endParaRPr>
                    </a:p>
                  </a:txBody>
                  <a:tcPr marL="91437" marR="9143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ZA" sz="1200" dirty="0" smtClean="0">
                          <a:latin typeface="Arial" pitchFamily="34" charset="0"/>
                          <a:cs typeface="Arial" pitchFamily="34" charset="0"/>
                        </a:rPr>
                        <a:t>5 times</a:t>
                      </a:r>
                    </a:p>
                  </a:txBody>
                  <a:tcPr marL="91437" marR="9143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1</a:t>
                      </a:r>
                      <a:endParaRPr lang="en-US" sz="1200" b="0" dirty="0">
                        <a:latin typeface="Arial" pitchFamily="34" charset="0"/>
                        <a:cs typeface="Arial" pitchFamily="34" charset="0"/>
                      </a:endParaRPr>
                    </a:p>
                  </a:txBody>
                  <a:tcPr marL="91437" marR="9143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l"/>
                      <a:r>
                        <a:rPr lang="en-US" sz="1200" b="0" dirty="0" smtClean="0">
                          <a:latin typeface="Arial" pitchFamily="34" charset="0"/>
                          <a:cs typeface="Arial" pitchFamily="34" charset="0"/>
                        </a:rPr>
                        <a:t>NO</a:t>
                      </a:r>
                      <a:endParaRPr lang="en-US" sz="1200" b="0" dirty="0">
                        <a:latin typeface="Arial" pitchFamily="34" charset="0"/>
                        <a:cs typeface="Arial" pitchFamily="34" charset="0"/>
                      </a:endParaRPr>
                    </a:p>
                  </a:txBody>
                  <a:tcPr marL="91437" marR="9143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6D 4N</a:t>
                      </a:r>
                      <a:endParaRPr lang="en-US" sz="1200" b="0" dirty="0">
                        <a:latin typeface="Arial" pitchFamily="34" charset="0"/>
                        <a:cs typeface="Arial" pitchFamily="34" charset="0"/>
                      </a:endParaRPr>
                    </a:p>
                  </a:txBody>
                  <a:tcPr marL="91437" marR="9143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NO</a:t>
                      </a:r>
                      <a:endParaRPr lang="en-US" sz="1200" b="0" dirty="0">
                        <a:latin typeface="Arial" pitchFamily="34" charset="0"/>
                        <a:cs typeface="Arial" pitchFamily="34" charset="0"/>
                      </a:endParaRPr>
                    </a:p>
                  </a:txBody>
                  <a:tcPr marL="91437" marR="9143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NONE </a:t>
                      </a:r>
                      <a:endParaRPr lang="en-US" sz="1200" b="0" dirty="0">
                        <a:latin typeface="Arial" pitchFamily="34" charset="0"/>
                        <a:cs typeface="Arial" pitchFamily="34" charset="0"/>
                      </a:endParaRPr>
                    </a:p>
                  </a:txBody>
                  <a:tcPr marL="91437" marR="9143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4"/>
                  </a:ext>
                </a:extLst>
              </a:tr>
              <a:tr h="918663">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l"/>
                      <a:r>
                        <a:rPr lang="en-US" sz="1200" b="0" dirty="0" smtClean="0">
                          <a:latin typeface="Arial" pitchFamily="34" charset="0"/>
                          <a:cs typeface="Arial" pitchFamily="34" charset="0"/>
                        </a:rPr>
                        <a:t>TSHWANE</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l"/>
                      <a:r>
                        <a:rPr lang="en-US" sz="1200" b="0" dirty="0" smtClean="0">
                          <a:latin typeface="Arial" pitchFamily="34" charset="0"/>
                          <a:cs typeface="Arial" pitchFamily="34" charset="0"/>
                        </a:rPr>
                        <a:t>10</a:t>
                      </a:r>
                      <a:endParaRPr lang="en-US" sz="1200" b="0" dirty="0">
                        <a:latin typeface="Arial" pitchFamily="34" charset="0"/>
                        <a:cs typeface="Arial" pitchFamily="34" charset="0"/>
                      </a:endParaRPr>
                    </a:p>
                  </a:txBody>
                  <a:tcPr marL="91437" marR="9143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ZA" sz="1200" dirty="0" smtClean="0">
                          <a:latin typeface="Arial" pitchFamily="34" charset="0"/>
                          <a:cs typeface="Arial" pitchFamily="34" charset="0"/>
                        </a:rPr>
                        <a:t>5 times</a:t>
                      </a:r>
                    </a:p>
                  </a:txBody>
                  <a:tcPr marL="91437" marR="9143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2</a:t>
                      </a:r>
                      <a:endParaRPr lang="en-US" sz="1200" b="0" dirty="0">
                        <a:latin typeface="Arial" pitchFamily="34" charset="0"/>
                        <a:cs typeface="Arial" pitchFamily="34" charset="0"/>
                      </a:endParaRPr>
                    </a:p>
                  </a:txBody>
                  <a:tcPr marL="91437" marR="9143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l"/>
                      <a:r>
                        <a:rPr lang="en-US" sz="1200" b="0" dirty="0" smtClean="0">
                          <a:latin typeface="Arial" pitchFamily="34" charset="0"/>
                          <a:cs typeface="Arial" pitchFamily="34" charset="0"/>
                        </a:rPr>
                        <a:t>1 CCTV</a:t>
                      </a:r>
                    </a:p>
                    <a:p>
                      <a:pPr algn="l"/>
                      <a:r>
                        <a:rPr lang="en-US" sz="1200" b="0" dirty="0" smtClean="0">
                          <a:latin typeface="Arial" pitchFamily="34" charset="0"/>
                          <a:cs typeface="Arial" pitchFamily="34" charset="0"/>
                        </a:rPr>
                        <a:t>2</a:t>
                      </a:r>
                      <a:r>
                        <a:rPr lang="en-US" sz="1200" b="0" baseline="0" dirty="0" smtClean="0">
                          <a:latin typeface="Arial" pitchFamily="34" charset="0"/>
                          <a:cs typeface="Arial" pitchFamily="34" charset="0"/>
                        </a:rPr>
                        <a:t> ALARM</a:t>
                      </a:r>
                      <a:endParaRPr lang="en-US" sz="1200" b="0" dirty="0">
                        <a:latin typeface="Arial" pitchFamily="34" charset="0"/>
                        <a:cs typeface="Arial" pitchFamily="34" charset="0"/>
                      </a:endParaRPr>
                    </a:p>
                  </a:txBody>
                  <a:tcPr marL="91437" marR="9143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20D 11N</a:t>
                      </a:r>
                    </a:p>
                  </a:txBody>
                  <a:tcPr marL="91437" marR="9143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NO</a:t>
                      </a:r>
                    </a:p>
                  </a:txBody>
                  <a:tcPr marL="91437" marR="9143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Alarm installed but deactivated</a:t>
                      </a:r>
                    </a:p>
                    <a:p>
                      <a:pPr algn="l"/>
                      <a:r>
                        <a:rPr lang="en-US" sz="1200" b="0" dirty="0" smtClean="0">
                          <a:latin typeface="Arial" pitchFamily="34" charset="0"/>
                          <a:cs typeface="Arial" pitchFamily="34" charset="0"/>
                        </a:rPr>
                        <a:t>X</a:t>
                      </a:r>
                      <a:r>
                        <a:rPr lang="en-US" sz="1200" b="0" baseline="0" dirty="0" smtClean="0">
                          <a:latin typeface="Arial" pitchFamily="34" charset="0"/>
                          <a:cs typeface="Arial" pitchFamily="34" charset="0"/>
                        </a:rPr>
                        <a:t> ray machines not functional</a:t>
                      </a:r>
                      <a:endParaRPr lang="en-US" sz="1200" b="0" dirty="0" smtClean="0">
                        <a:latin typeface="Arial" pitchFamily="34" charset="0"/>
                        <a:cs typeface="Arial" pitchFamily="34" charset="0"/>
                      </a:endParaRPr>
                    </a:p>
                  </a:txBody>
                  <a:tcPr marL="91437" marR="91437"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5"/>
                  </a:ext>
                </a:extLst>
              </a:tr>
            </a:tbl>
          </a:graphicData>
        </a:graphic>
      </p:graphicFrame>
      <p:sp>
        <p:nvSpPr>
          <p:cNvPr id="4" name="Slide Number Placeholder 3"/>
          <p:cNvSpPr>
            <a:spLocks noGrp="1"/>
          </p:cNvSpPr>
          <p:nvPr>
            <p:ph type="sldNum" sz="quarter" idx="12"/>
          </p:nvPr>
        </p:nvSpPr>
        <p:spPr>
          <a:xfrm>
            <a:off x="7010400" y="6473825"/>
            <a:ext cx="2133600" cy="365125"/>
          </a:xfrm>
        </p:spPr>
        <p:txBody>
          <a:bodyPr/>
          <a:lstStyle/>
          <a:p>
            <a:fld id="{2538E8B7-8BD9-9F48-9FB6-4E0DFEDB8449}" type="slidenum">
              <a:rPr lang="en-US" b="1" smtClean="0">
                <a:solidFill>
                  <a:prstClr val="black"/>
                </a:solidFill>
              </a:rPr>
              <a:pPr/>
              <a:t>57</a:t>
            </a:fld>
            <a:endParaRPr lang="en-US" b="1" dirty="0">
              <a:solidFill>
                <a:prstClr val="black"/>
              </a:solidFill>
            </a:endParaRPr>
          </a:p>
        </p:txBody>
      </p:sp>
    </p:spTree>
    <p:extLst>
      <p:ext uri="{BB962C8B-B14F-4D97-AF65-F5344CB8AC3E}">
        <p14:creationId xmlns:p14="http://schemas.microsoft.com/office/powerpoint/2010/main" xmlns="" val="7328533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762000" y="101600"/>
            <a:ext cx="7480300" cy="431800"/>
          </a:xfrm>
          <a:solidFill>
            <a:srgbClr val="92D050"/>
          </a:solidFill>
        </p:spPr>
        <p:txBody>
          <a:bodyPr>
            <a:noAutofit/>
          </a:bodyPr>
          <a:lstStyle/>
          <a:p>
            <a:r>
              <a:rPr lang="en-US" sz="2000" b="1" dirty="0" smtClean="0">
                <a:latin typeface="Arial" panose="020B0604020202020204" pitchFamily="34" charset="0"/>
                <a:cs typeface="Arial" panose="020B0604020202020204" pitchFamily="34" charset="0"/>
              </a:rPr>
              <a:t>SECURITY SERVICES</a:t>
            </a:r>
          </a:p>
        </p:txBody>
      </p:sp>
      <p:graphicFrame>
        <p:nvGraphicFramePr>
          <p:cNvPr id="3" name="Table 2"/>
          <p:cNvGraphicFramePr>
            <a:graphicFrameLocks noGrp="1"/>
          </p:cNvGraphicFramePr>
          <p:nvPr>
            <p:extLst>
              <p:ext uri="{D42A27DB-BD31-4B8C-83A1-F6EECF244321}">
                <p14:modId xmlns:p14="http://schemas.microsoft.com/office/powerpoint/2010/main" xmlns="" val="240264882"/>
              </p:ext>
            </p:extLst>
          </p:nvPr>
        </p:nvGraphicFramePr>
        <p:xfrm>
          <a:off x="304800" y="609600"/>
          <a:ext cx="8702677" cy="5456816"/>
        </p:xfrm>
        <a:graphic>
          <a:graphicData uri="http://schemas.openxmlformats.org/drawingml/2006/table">
            <a:tbl>
              <a:tblPr firstRow="1" bandRow="1"/>
              <a:tblGrid>
                <a:gridCol w="1278340">
                  <a:extLst>
                    <a:ext uri="{9D8B030D-6E8A-4147-A177-3AD203B41FA5}">
                      <a16:colId xmlns:a16="http://schemas.microsoft.com/office/drawing/2014/main" xmlns="" val="20000"/>
                    </a:ext>
                  </a:extLst>
                </a:gridCol>
                <a:gridCol w="855260">
                  <a:extLst>
                    <a:ext uri="{9D8B030D-6E8A-4147-A177-3AD203B41FA5}">
                      <a16:colId xmlns:a16="http://schemas.microsoft.com/office/drawing/2014/main" xmlns="" val="20001"/>
                    </a:ext>
                  </a:extLst>
                </a:gridCol>
                <a:gridCol w="914400">
                  <a:extLst>
                    <a:ext uri="{9D8B030D-6E8A-4147-A177-3AD203B41FA5}">
                      <a16:colId xmlns:a16="http://schemas.microsoft.com/office/drawing/2014/main" xmlns="" val="20002"/>
                    </a:ext>
                  </a:extLst>
                </a:gridCol>
                <a:gridCol w="1219200">
                  <a:extLst>
                    <a:ext uri="{9D8B030D-6E8A-4147-A177-3AD203B41FA5}">
                      <a16:colId xmlns:a16="http://schemas.microsoft.com/office/drawing/2014/main" xmlns="" val="20003"/>
                    </a:ext>
                  </a:extLst>
                </a:gridCol>
                <a:gridCol w="838200">
                  <a:extLst>
                    <a:ext uri="{9D8B030D-6E8A-4147-A177-3AD203B41FA5}">
                      <a16:colId xmlns:a16="http://schemas.microsoft.com/office/drawing/2014/main" xmlns="" val="20004"/>
                    </a:ext>
                  </a:extLst>
                </a:gridCol>
                <a:gridCol w="1400033">
                  <a:extLst>
                    <a:ext uri="{9D8B030D-6E8A-4147-A177-3AD203B41FA5}">
                      <a16:colId xmlns:a16="http://schemas.microsoft.com/office/drawing/2014/main" xmlns="" val="20005"/>
                    </a:ext>
                  </a:extLst>
                </a:gridCol>
                <a:gridCol w="2197244">
                  <a:extLst>
                    <a:ext uri="{9D8B030D-6E8A-4147-A177-3AD203B41FA5}">
                      <a16:colId xmlns:a16="http://schemas.microsoft.com/office/drawing/2014/main" xmlns="" val="20006"/>
                    </a:ext>
                  </a:extLst>
                </a:gridCol>
              </a:tblGrid>
              <a:tr h="158199">
                <a:tc rowSpan="2">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District</a:t>
                      </a:r>
                    </a:p>
                  </a:txBody>
                  <a:tcPr marL="91438" marR="91438" marT="45718" marB="4571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rowSpan="2">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Cash in Transit services </a:t>
                      </a:r>
                    </a:p>
                  </a:txBody>
                  <a:tcPr marL="91438" marR="91438" marT="45718" marB="4571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rowSpan="2">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Frequency of collection</a:t>
                      </a:r>
                    </a:p>
                  </a:txBody>
                  <a:tcPr marL="91438" marR="91438" marT="45718" marB="4571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tx1"/>
                          </a:solidFill>
                          <a:latin typeface="Arial" pitchFamily="34" charset="0"/>
                          <a:cs typeface="Arial" pitchFamily="34" charset="0"/>
                        </a:rPr>
                        <a:t>Alarm system</a:t>
                      </a:r>
                    </a:p>
                  </a:txBody>
                  <a:tcPr marL="91438" marR="91438" marT="45718" marB="4571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rowSpan="2">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tx1"/>
                          </a:solidFill>
                          <a:latin typeface="Arial" pitchFamily="34" charset="0"/>
                          <a:cs typeface="Arial" pitchFamily="34" charset="0"/>
                        </a:rPr>
                        <a:t>Security guard</a:t>
                      </a:r>
                      <a:r>
                        <a:rPr lang="en-US" sz="1100" b="0" baseline="0" dirty="0" smtClean="0">
                          <a:solidFill>
                            <a:schemeClr val="tx1"/>
                          </a:solidFill>
                          <a:latin typeface="Arial" pitchFamily="34" charset="0"/>
                          <a:cs typeface="Arial" pitchFamily="34" charset="0"/>
                        </a:rPr>
                        <a:t> structure</a:t>
                      </a:r>
                      <a:endParaRPr lang="en-US" sz="1100" b="0" dirty="0" smtClean="0">
                        <a:solidFill>
                          <a:schemeClr val="tx1"/>
                        </a:solidFill>
                        <a:latin typeface="Arial" pitchFamily="34" charset="0"/>
                        <a:cs typeface="Arial" pitchFamily="34" charset="0"/>
                      </a:endParaRPr>
                    </a:p>
                  </a:txBody>
                  <a:tcPr marL="91438" marR="91438" marT="45718" marB="4571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gridSpan="2">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algn="l"/>
                      <a:r>
                        <a:rPr lang="en-US" sz="1100" b="0" dirty="0" smtClean="0">
                          <a:solidFill>
                            <a:schemeClr val="tx1"/>
                          </a:solidFill>
                          <a:latin typeface="Arial" pitchFamily="34" charset="0"/>
                          <a:cs typeface="Arial" pitchFamily="34" charset="0"/>
                        </a:rPr>
                        <a:t>Security Equipment</a:t>
                      </a:r>
                    </a:p>
                  </a:txBody>
                  <a:tcPr marL="91438" marR="91438" marT="45718" marB="4571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hMerge="1">
                  <a:txBody>
                    <a:bodyPr/>
                    <a:lstStyle/>
                    <a:p>
                      <a:endParaRPr lang="en-ZA"/>
                    </a:p>
                  </a:txBody>
                  <a:tcPr/>
                </a:tc>
                <a:extLst>
                  <a:ext uri="{0D108BD9-81ED-4DB2-BD59-A6C34878D82A}">
                    <a16:rowId xmlns:a16="http://schemas.microsoft.com/office/drawing/2014/main" xmlns="" val="10000"/>
                  </a:ext>
                </a:extLst>
              </a:tr>
              <a:tr h="204732">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US"/>
                    </a:p>
                  </a:txBody>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l"/>
                      <a:r>
                        <a:rPr lang="en-US" sz="800" b="0" dirty="0" smtClean="0">
                          <a:solidFill>
                            <a:schemeClr val="tx1"/>
                          </a:solidFill>
                          <a:latin typeface="Arial" pitchFamily="34" charset="0"/>
                          <a:cs typeface="Arial" pitchFamily="34" charset="0"/>
                        </a:rPr>
                        <a:t>Offices</a:t>
                      </a:r>
                      <a:endParaRPr lang="en-US" sz="800" b="0" dirty="0">
                        <a:solidFill>
                          <a:schemeClr val="tx1"/>
                        </a:solidFill>
                        <a:latin typeface="Arial" pitchFamily="34" charset="0"/>
                        <a:cs typeface="Arial" pitchFamily="34" charset="0"/>
                      </a:endParaRPr>
                    </a:p>
                  </a:txBody>
                  <a:tcPr marL="91438" marR="91438" marT="45718" marB="4571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l"/>
                      <a:r>
                        <a:rPr lang="en-US" sz="800" b="0" dirty="0" smtClean="0">
                          <a:solidFill>
                            <a:schemeClr val="tx1"/>
                          </a:solidFill>
                          <a:latin typeface="Arial" pitchFamily="34" charset="0"/>
                          <a:cs typeface="Arial" pitchFamily="34" charset="0"/>
                        </a:rPr>
                        <a:t>Status</a:t>
                      </a:r>
                    </a:p>
                  </a:txBody>
                  <a:tcPr marL="91438" marR="91438" marT="45718" marB="4571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xmlns="" val="10001"/>
                  </a:ext>
                </a:extLst>
              </a:tr>
              <a:tr h="290652">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l"/>
                      <a:r>
                        <a:rPr lang="en-US" sz="1200" b="0" dirty="0" smtClean="0">
                          <a:latin typeface="Arial" pitchFamily="34" charset="0"/>
                          <a:cs typeface="Arial" pitchFamily="34" charset="0"/>
                        </a:rPr>
                        <a:t>Johannesburg</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Fidelity</a:t>
                      </a: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ZA" sz="1200" dirty="0" smtClean="0">
                          <a:latin typeface="Arial" pitchFamily="34" charset="0"/>
                          <a:cs typeface="Arial" pitchFamily="34" charset="0"/>
                        </a:rPr>
                        <a:t>5</a:t>
                      </a:r>
                      <a:endParaRPr lang="en-ZA"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l">
                        <a:buFont typeface="Arial" pitchFamily="34" charset="0"/>
                        <a:buNone/>
                      </a:pPr>
                      <a:r>
                        <a:rPr lang="en-US" sz="1200" b="0" dirty="0" smtClean="0">
                          <a:latin typeface="Arial" pitchFamily="34" charset="0"/>
                          <a:cs typeface="Arial" pitchFamily="34" charset="0"/>
                        </a:rPr>
                        <a:t>No</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marL="0" indent="0" algn="l">
                        <a:buFont typeface="Arial" pitchFamily="34" charset="0"/>
                        <a:buNone/>
                      </a:pPr>
                      <a:r>
                        <a:rPr lang="en-US" sz="1200" b="0" dirty="0" smtClean="0">
                          <a:latin typeface="Arial" pitchFamily="34" charset="0"/>
                          <a:cs typeface="Arial" pitchFamily="34" charset="0"/>
                        </a:rPr>
                        <a:t>7D</a:t>
                      </a:r>
                      <a:r>
                        <a:rPr lang="en-US" sz="1200" b="0" baseline="0" dirty="0" smtClean="0">
                          <a:latin typeface="Arial" pitchFamily="34" charset="0"/>
                          <a:cs typeface="Arial" pitchFamily="34" charset="0"/>
                        </a:rPr>
                        <a:t> </a:t>
                      </a:r>
                      <a:r>
                        <a:rPr lang="en-US" sz="1200" b="0" dirty="0" smtClean="0">
                          <a:latin typeface="Arial" pitchFamily="34" charset="0"/>
                          <a:cs typeface="Arial" pitchFamily="34" charset="0"/>
                        </a:rPr>
                        <a:t> 2N</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marL="0" indent="0" algn="l">
                        <a:buFont typeface="Arial" pitchFamily="34" charset="0"/>
                        <a:buNone/>
                      </a:pPr>
                      <a:r>
                        <a:rPr lang="en-US" sz="1200" b="0" dirty="0" smtClean="0">
                          <a:latin typeface="Arial" pitchFamily="34" charset="0"/>
                          <a:cs typeface="Arial" pitchFamily="34" charset="0"/>
                        </a:rPr>
                        <a:t>Johannesburg</a:t>
                      </a: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l"/>
                      <a:r>
                        <a:rPr lang="en-US" sz="1200" b="0" dirty="0" smtClean="0">
                          <a:solidFill>
                            <a:schemeClr val="tx1"/>
                          </a:solidFill>
                          <a:latin typeface="Arial" pitchFamily="34" charset="0"/>
                          <a:cs typeface="Arial" pitchFamily="34" charset="0"/>
                        </a:rPr>
                        <a:t>X ray machine</a:t>
                      </a: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2"/>
                  </a:ext>
                </a:extLst>
              </a:tr>
              <a:tr h="230586">
                <a:tc>
                  <a:txBody>
                    <a:bodyPr/>
                    <a:lstStyle/>
                    <a:p>
                      <a:pPr algn="l"/>
                      <a:r>
                        <a:rPr lang="en-US" sz="1200" b="0" dirty="0" smtClean="0">
                          <a:latin typeface="Arial" pitchFamily="34" charset="0"/>
                          <a:cs typeface="Arial" pitchFamily="34" charset="0"/>
                        </a:rPr>
                        <a:t>Johannesburg</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Fidelity</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ZA" sz="1200" dirty="0" smtClean="0">
                          <a:latin typeface="Arial" pitchFamily="34" charset="0"/>
                          <a:cs typeface="Arial" pitchFamily="34" charset="0"/>
                        </a:rPr>
                        <a:t>5</a:t>
                      </a:r>
                      <a:endParaRPr lang="en-ZA"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No</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3D 1N</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Soweto</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solidFill>
                            <a:schemeClr val="tx1"/>
                          </a:solidFill>
                          <a:latin typeface="Arial" pitchFamily="34" charset="0"/>
                          <a:cs typeface="Arial" pitchFamily="34" charset="0"/>
                        </a:rPr>
                        <a:t>No</a:t>
                      </a: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3"/>
                  </a:ext>
                </a:extLst>
              </a:tr>
              <a:tr h="230586">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l"/>
                      <a:r>
                        <a:rPr lang="en-US" sz="1200" b="0" dirty="0" smtClean="0">
                          <a:latin typeface="Arial" pitchFamily="34" charset="0"/>
                          <a:cs typeface="Arial" pitchFamily="34" charset="0"/>
                        </a:rPr>
                        <a:t>Johannesburg</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l"/>
                      <a:r>
                        <a:rPr lang="en-US" sz="1200" b="0" dirty="0" smtClean="0">
                          <a:latin typeface="Arial" pitchFamily="34" charset="0"/>
                          <a:cs typeface="Arial" pitchFamily="34" charset="0"/>
                        </a:rPr>
                        <a:t>Fidelity</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ZA" sz="1200" dirty="0" smtClean="0">
                          <a:latin typeface="Arial" pitchFamily="34" charset="0"/>
                          <a:cs typeface="Arial" pitchFamily="34" charset="0"/>
                        </a:rPr>
                        <a:t>5</a:t>
                      </a:r>
                      <a:endParaRPr lang="en-ZA"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No</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l"/>
                      <a:r>
                        <a:rPr lang="en-US" sz="1200" b="0" dirty="0" smtClean="0">
                          <a:latin typeface="Arial" pitchFamily="34" charset="0"/>
                          <a:cs typeface="Arial" pitchFamily="34" charset="0"/>
                        </a:rPr>
                        <a:t>4D</a:t>
                      </a:r>
                      <a:r>
                        <a:rPr lang="en-US" sz="1200" b="0" baseline="0" dirty="0" smtClean="0">
                          <a:latin typeface="Arial" pitchFamily="34" charset="0"/>
                          <a:cs typeface="Arial" pitchFamily="34" charset="0"/>
                        </a:rPr>
                        <a:t> 2N</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l"/>
                      <a:r>
                        <a:rPr lang="en-US" sz="1200" b="0" dirty="0" smtClean="0">
                          <a:latin typeface="Arial" pitchFamily="34" charset="0"/>
                          <a:cs typeface="Arial" pitchFamily="34" charset="0"/>
                        </a:rPr>
                        <a:t>Randburg</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l"/>
                      <a:r>
                        <a:rPr lang="en-US" sz="1200" b="0" dirty="0" smtClean="0">
                          <a:solidFill>
                            <a:schemeClr val="tx1"/>
                          </a:solidFill>
                          <a:latin typeface="Arial" pitchFamily="34" charset="0"/>
                          <a:cs typeface="Arial" pitchFamily="34" charset="0"/>
                        </a:rPr>
                        <a:t>No</a:t>
                      </a:r>
                      <a:endParaRPr lang="en-US" sz="1200" b="0" dirty="0">
                        <a:solidFill>
                          <a:schemeClr val="tx1"/>
                        </a:solidFill>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4"/>
                  </a:ext>
                </a:extLst>
              </a:tr>
              <a:tr h="230586">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l"/>
                      <a:r>
                        <a:rPr lang="en-US" sz="1200" b="0" dirty="0" smtClean="0">
                          <a:latin typeface="Arial" pitchFamily="34" charset="0"/>
                          <a:cs typeface="Arial" pitchFamily="34" charset="0"/>
                        </a:rPr>
                        <a:t>Johannesburg</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l"/>
                      <a:r>
                        <a:rPr lang="en-US" sz="1200" b="0" dirty="0" smtClean="0">
                          <a:latin typeface="Arial" pitchFamily="34" charset="0"/>
                          <a:cs typeface="Arial" pitchFamily="34" charset="0"/>
                        </a:rPr>
                        <a:t>Fidelity</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ZA" sz="1200" dirty="0" smtClean="0">
                          <a:latin typeface="Arial" pitchFamily="34" charset="0"/>
                          <a:cs typeface="Arial" pitchFamily="34" charset="0"/>
                        </a:rPr>
                        <a:t>5</a:t>
                      </a:r>
                      <a:endParaRPr lang="en-ZA"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No</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l"/>
                      <a:r>
                        <a:rPr lang="en-US" sz="1200" b="0" dirty="0" smtClean="0">
                          <a:latin typeface="Arial" pitchFamily="34" charset="0"/>
                          <a:cs typeface="Arial" pitchFamily="34" charset="0"/>
                        </a:rPr>
                        <a:t>2D 1N</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l"/>
                      <a:r>
                        <a:rPr lang="en-US" sz="1200" b="0" dirty="0" smtClean="0">
                          <a:latin typeface="Arial" pitchFamily="34" charset="0"/>
                          <a:cs typeface="Arial" pitchFamily="34" charset="0"/>
                        </a:rPr>
                        <a:t>Roodepoort</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l"/>
                      <a:r>
                        <a:rPr lang="en-US" sz="1200" b="0" dirty="0" smtClean="0">
                          <a:solidFill>
                            <a:schemeClr val="tx1"/>
                          </a:solidFill>
                          <a:latin typeface="Arial" pitchFamily="34" charset="0"/>
                          <a:cs typeface="Arial" pitchFamily="34" charset="0"/>
                        </a:rPr>
                        <a:t>No</a:t>
                      </a:r>
                      <a:endParaRPr lang="en-US" sz="1200" b="0" dirty="0">
                        <a:solidFill>
                          <a:schemeClr val="tx1"/>
                        </a:solidFill>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5"/>
                  </a:ext>
                </a:extLst>
              </a:tr>
              <a:tr h="167501">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l"/>
                      <a:r>
                        <a:rPr lang="en-US" sz="1200" b="0" dirty="0" smtClean="0">
                          <a:latin typeface="Arial" pitchFamily="34" charset="0"/>
                          <a:cs typeface="Arial" pitchFamily="34" charset="0"/>
                        </a:rPr>
                        <a:t>Johannesburg</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l"/>
                      <a:r>
                        <a:rPr lang="en-US" sz="1200" b="0" baseline="0" dirty="0" smtClean="0">
                          <a:latin typeface="Arial" pitchFamily="34" charset="0"/>
                          <a:cs typeface="Arial" pitchFamily="34" charset="0"/>
                        </a:rPr>
                        <a:t>Fidelity</a:t>
                      </a: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l"/>
                      <a:r>
                        <a:rPr lang="en-US" sz="1200" b="0" dirty="0" smtClean="0">
                          <a:latin typeface="Arial" pitchFamily="34" charset="0"/>
                          <a:cs typeface="Arial" pitchFamily="34" charset="0"/>
                        </a:rPr>
                        <a:t>5</a:t>
                      </a: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No</a:t>
                      </a: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l"/>
                      <a:r>
                        <a:rPr lang="en-US" sz="1200" b="0" dirty="0" smtClean="0">
                          <a:latin typeface="Arial" pitchFamily="34" charset="0"/>
                          <a:cs typeface="Arial" pitchFamily="34" charset="0"/>
                        </a:rPr>
                        <a:t>2D</a:t>
                      </a:r>
                      <a:r>
                        <a:rPr lang="en-US" sz="1200" b="0" baseline="0" dirty="0" smtClean="0">
                          <a:latin typeface="Arial" pitchFamily="34" charset="0"/>
                          <a:cs typeface="Arial" pitchFamily="34" charset="0"/>
                        </a:rPr>
                        <a:t> 2N</a:t>
                      </a:r>
                      <a:endParaRPr lang="en-US" sz="1200" b="0" dirty="0" smtClean="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l"/>
                      <a:r>
                        <a:rPr lang="en-US" sz="1200" b="0" dirty="0" smtClean="0">
                          <a:latin typeface="Arial" pitchFamily="34" charset="0"/>
                          <a:cs typeface="Arial" pitchFamily="34" charset="0"/>
                        </a:rPr>
                        <a:t>Alexandra</a:t>
                      </a: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l"/>
                      <a:r>
                        <a:rPr lang="en-US" sz="1200" b="0" dirty="0" smtClean="0">
                          <a:solidFill>
                            <a:schemeClr val="tx1"/>
                          </a:solidFill>
                          <a:latin typeface="Arial" pitchFamily="34" charset="0"/>
                          <a:cs typeface="Arial" pitchFamily="34" charset="0"/>
                        </a:rPr>
                        <a:t>X ray not installed</a:t>
                      </a: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6"/>
                  </a:ext>
                </a:extLst>
              </a:tr>
              <a:tr h="167501">
                <a:tc>
                  <a:txBody>
                    <a:bodyPr/>
                    <a:lstStyle/>
                    <a:p>
                      <a:pPr algn="l"/>
                      <a:r>
                        <a:rPr lang="en-US" sz="1200" b="0" dirty="0" smtClean="0">
                          <a:latin typeface="Arial" pitchFamily="34" charset="0"/>
                          <a:cs typeface="Arial" pitchFamily="34" charset="0"/>
                        </a:rPr>
                        <a:t>Johannesburg</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l"/>
                      <a:r>
                        <a:rPr lang="en-US" sz="1200" b="0" dirty="0" smtClean="0">
                          <a:latin typeface="Arial" pitchFamily="34" charset="0"/>
                          <a:cs typeface="Arial" pitchFamily="34" charset="0"/>
                        </a:rPr>
                        <a:t>Fidelity</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l"/>
                      <a:r>
                        <a:rPr lang="en-US" sz="1200" b="0" dirty="0" smtClean="0">
                          <a:latin typeface="Arial" pitchFamily="34" charset="0"/>
                          <a:cs typeface="Arial" pitchFamily="34" charset="0"/>
                        </a:rPr>
                        <a:t>5</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No</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l"/>
                      <a:r>
                        <a:rPr lang="en-US" sz="1200" b="0" dirty="0" smtClean="0">
                          <a:latin typeface="Arial" pitchFamily="34" charset="0"/>
                          <a:cs typeface="Arial" pitchFamily="34" charset="0"/>
                        </a:rPr>
                        <a:t>2D</a:t>
                      </a:r>
                      <a:r>
                        <a:rPr lang="en-US" sz="1200" b="0" baseline="0" dirty="0" smtClean="0">
                          <a:latin typeface="Arial" pitchFamily="34" charset="0"/>
                          <a:cs typeface="Arial" pitchFamily="34" charset="0"/>
                        </a:rPr>
                        <a:t> 1N</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l"/>
                      <a:r>
                        <a:rPr lang="en-US" sz="1200" b="0" dirty="0" smtClean="0">
                          <a:latin typeface="Arial" pitchFamily="34" charset="0"/>
                          <a:cs typeface="Arial" pitchFamily="34" charset="0"/>
                        </a:rPr>
                        <a:t>Braamfontein</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l"/>
                      <a:r>
                        <a:rPr lang="en-US" sz="1200" b="0" dirty="0" smtClean="0">
                          <a:solidFill>
                            <a:schemeClr val="tx1"/>
                          </a:solidFill>
                          <a:latin typeface="Arial" pitchFamily="34" charset="0"/>
                          <a:cs typeface="Arial" pitchFamily="34" charset="0"/>
                        </a:rPr>
                        <a:t>No</a:t>
                      </a:r>
                      <a:endParaRPr lang="en-US" sz="1200" b="0" dirty="0">
                        <a:solidFill>
                          <a:schemeClr val="tx1"/>
                        </a:solidFill>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7"/>
                  </a:ext>
                </a:extLst>
              </a:tr>
              <a:tr h="176809">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l"/>
                      <a:r>
                        <a:rPr lang="en-US" sz="1200" b="0" dirty="0" smtClean="0">
                          <a:latin typeface="Arial" pitchFamily="34" charset="0"/>
                          <a:cs typeface="Arial" pitchFamily="34" charset="0"/>
                        </a:rPr>
                        <a:t>Johannesburg</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l"/>
                      <a:r>
                        <a:rPr lang="en-US" sz="1200" b="0" dirty="0" smtClean="0">
                          <a:latin typeface="Arial" pitchFamily="34" charset="0"/>
                          <a:cs typeface="Arial" pitchFamily="34" charset="0"/>
                        </a:rPr>
                        <a:t>Fidelity</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l"/>
                      <a:r>
                        <a:rPr lang="en-US" sz="1200" b="0" dirty="0" smtClean="0">
                          <a:latin typeface="Arial" pitchFamily="34" charset="0"/>
                          <a:cs typeface="Arial" pitchFamily="34" charset="0"/>
                        </a:rPr>
                        <a:t>5</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No</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l"/>
                      <a:r>
                        <a:rPr lang="en-US" sz="1200" b="0" dirty="0" smtClean="0">
                          <a:latin typeface="Arial" pitchFamily="34" charset="0"/>
                          <a:cs typeface="Arial" pitchFamily="34" charset="0"/>
                        </a:rPr>
                        <a:t>1D1N</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l"/>
                      <a:r>
                        <a:rPr lang="en-US" sz="1200" b="0" dirty="0" smtClean="0">
                          <a:latin typeface="Arial" pitchFamily="34" charset="0"/>
                          <a:cs typeface="Arial" pitchFamily="34" charset="0"/>
                        </a:rPr>
                        <a:t>Ivory</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l"/>
                      <a:r>
                        <a:rPr lang="en-US" sz="1200" b="0" dirty="0" smtClean="0">
                          <a:solidFill>
                            <a:schemeClr val="tx1"/>
                          </a:solidFill>
                          <a:latin typeface="Arial" pitchFamily="34" charset="0"/>
                          <a:cs typeface="Arial" pitchFamily="34" charset="0"/>
                        </a:rPr>
                        <a:t>NO</a:t>
                      </a:r>
                      <a:endParaRPr lang="en-US" sz="1200" b="0" dirty="0">
                        <a:solidFill>
                          <a:schemeClr val="tx1"/>
                        </a:solidFill>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8"/>
                  </a:ext>
                </a:extLst>
              </a:tr>
              <a:tr h="176809">
                <a:tc>
                  <a:txBody>
                    <a:bodyPr/>
                    <a:lstStyle/>
                    <a:p>
                      <a:pPr algn="l"/>
                      <a:r>
                        <a:rPr lang="en-US" sz="1200" b="0" dirty="0" smtClean="0">
                          <a:latin typeface="Arial" pitchFamily="34" charset="0"/>
                          <a:cs typeface="Arial" pitchFamily="34" charset="0"/>
                        </a:rPr>
                        <a:t>Ekurhuleni</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Fidelity</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5</a:t>
                      </a: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No</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2D2N</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Nigel</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solidFill>
                            <a:schemeClr val="tx1"/>
                          </a:solidFill>
                          <a:latin typeface="Arial" pitchFamily="34" charset="0"/>
                          <a:cs typeface="Arial" pitchFamily="34" charset="0"/>
                        </a:rPr>
                        <a:t>No</a:t>
                      </a:r>
                      <a:endParaRPr lang="en-US" sz="1200" b="0" dirty="0">
                        <a:solidFill>
                          <a:schemeClr val="tx1"/>
                        </a:solidFill>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9"/>
                  </a:ext>
                </a:extLst>
              </a:tr>
              <a:tr h="176809">
                <a:tc>
                  <a:txBody>
                    <a:bodyPr/>
                    <a:lstStyle/>
                    <a:p>
                      <a:pPr algn="l"/>
                      <a:r>
                        <a:rPr lang="en-US" sz="1200" b="0" dirty="0" smtClean="0">
                          <a:latin typeface="Arial" pitchFamily="34" charset="0"/>
                          <a:cs typeface="Arial" pitchFamily="34" charset="0"/>
                        </a:rPr>
                        <a:t>Ekurhuleni</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Fidelity</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5</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No</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2D1N</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Brakpan</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solidFill>
                            <a:schemeClr val="tx1"/>
                          </a:solidFill>
                          <a:latin typeface="Arial" pitchFamily="34" charset="0"/>
                          <a:cs typeface="Arial" pitchFamily="34" charset="0"/>
                        </a:rPr>
                        <a:t>No</a:t>
                      </a:r>
                      <a:endParaRPr lang="en-US" sz="1200" b="0" dirty="0">
                        <a:solidFill>
                          <a:schemeClr val="tx1"/>
                        </a:solidFill>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10"/>
                  </a:ext>
                </a:extLst>
              </a:tr>
              <a:tr h="176809">
                <a:tc>
                  <a:txBody>
                    <a:bodyPr/>
                    <a:lstStyle/>
                    <a:p>
                      <a:pPr algn="l"/>
                      <a:r>
                        <a:rPr lang="en-US" sz="1200" b="0" dirty="0" smtClean="0">
                          <a:latin typeface="Arial" pitchFamily="34" charset="0"/>
                          <a:cs typeface="Arial" pitchFamily="34" charset="0"/>
                        </a:rPr>
                        <a:t>Ekurhuleni</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Fidelity</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l"/>
                      <a:r>
                        <a:rPr lang="en-US" sz="1200" b="0" dirty="0" smtClean="0">
                          <a:latin typeface="Arial" pitchFamily="34" charset="0"/>
                          <a:cs typeface="Arial" pitchFamily="34" charset="0"/>
                        </a:rPr>
                        <a:t>5</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No</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2D1N</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Boksburg</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solidFill>
                            <a:schemeClr val="tx1"/>
                          </a:solidFill>
                          <a:latin typeface="Arial" pitchFamily="34" charset="0"/>
                          <a:cs typeface="Arial" pitchFamily="34" charset="0"/>
                        </a:rPr>
                        <a:t>No</a:t>
                      </a:r>
                      <a:endParaRPr lang="en-US" sz="1200" b="0" dirty="0">
                        <a:solidFill>
                          <a:schemeClr val="tx1"/>
                        </a:solidFill>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11"/>
                  </a:ext>
                </a:extLst>
              </a:tr>
              <a:tr h="176809">
                <a:tc>
                  <a:txBody>
                    <a:bodyPr/>
                    <a:lstStyle/>
                    <a:p>
                      <a:pPr algn="l"/>
                      <a:r>
                        <a:rPr lang="en-US" sz="1200" b="0" dirty="0" smtClean="0">
                          <a:latin typeface="Arial" pitchFamily="34" charset="0"/>
                          <a:cs typeface="Arial" pitchFamily="34" charset="0"/>
                        </a:rPr>
                        <a:t>Ekurhuleni</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Fidelity</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l"/>
                      <a:r>
                        <a:rPr lang="en-US" sz="1200" b="0" dirty="0" smtClean="0">
                          <a:latin typeface="Arial" pitchFamily="34" charset="0"/>
                          <a:cs typeface="Arial" pitchFamily="34" charset="0"/>
                        </a:rPr>
                        <a:t>5</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No</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2D1N</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Benoni</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solidFill>
                            <a:schemeClr val="tx1"/>
                          </a:solidFill>
                          <a:latin typeface="Arial" pitchFamily="34" charset="0"/>
                          <a:cs typeface="Arial" pitchFamily="34" charset="0"/>
                        </a:rPr>
                        <a:t>No</a:t>
                      </a:r>
                      <a:endParaRPr lang="en-US" sz="1200" b="0" dirty="0">
                        <a:solidFill>
                          <a:schemeClr val="tx1"/>
                        </a:solidFill>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12"/>
                  </a:ext>
                </a:extLst>
              </a:tr>
              <a:tr h="176809">
                <a:tc>
                  <a:txBody>
                    <a:bodyPr/>
                    <a:lstStyle/>
                    <a:p>
                      <a:pPr algn="l"/>
                      <a:r>
                        <a:rPr lang="en-US" sz="1200" b="0" dirty="0" smtClean="0">
                          <a:latin typeface="Arial" pitchFamily="34" charset="0"/>
                          <a:cs typeface="Arial" pitchFamily="34" charset="0"/>
                        </a:rPr>
                        <a:t>Ekurhuleni</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Fidelity</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5</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No</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5D3N</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Germiston</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solidFill>
                            <a:schemeClr val="tx1"/>
                          </a:solidFill>
                          <a:latin typeface="Arial" pitchFamily="34" charset="0"/>
                          <a:cs typeface="Arial" pitchFamily="34" charset="0"/>
                        </a:rPr>
                        <a:t>X ray and CCTV not functional</a:t>
                      </a:r>
                      <a:endParaRPr lang="en-US" sz="1200" b="0" dirty="0">
                        <a:solidFill>
                          <a:schemeClr val="tx1"/>
                        </a:solidFill>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13"/>
                  </a:ext>
                </a:extLst>
              </a:tr>
              <a:tr h="176809">
                <a:tc>
                  <a:txBody>
                    <a:bodyPr/>
                    <a:lstStyle/>
                    <a:p>
                      <a:pPr algn="l"/>
                      <a:r>
                        <a:rPr lang="en-US" sz="1200" b="0" dirty="0" smtClean="0">
                          <a:latin typeface="Arial" pitchFamily="34" charset="0"/>
                          <a:cs typeface="Arial" pitchFamily="34" charset="0"/>
                        </a:rPr>
                        <a:t>Ekurhuleni</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Fidelity</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5</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No</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3D1N</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Edenvale</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solidFill>
                            <a:schemeClr val="tx1"/>
                          </a:solidFill>
                          <a:latin typeface="Arial" pitchFamily="34" charset="0"/>
                          <a:cs typeface="Arial" pitchFamily="34" charset="0"/>
                        </a:rPr>
                        <a:t>X ray and CCTV</a:t>
                      </a:r>
                      <a:endParaRPr lang="en-US" sz="1200" b="0" dirty="0">
                        <a:solidFill>
                          <a:schemeClr val="tx1"/>
                        </a:solidFill>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14"/>
                  </a:ext>
                </a:extLst>
              </a:tr>
              <a:tr h="176809">
                <a:tc>
                  <a:txBody>
                    <a:bodyPr/>
                    <a:lstStyle/>
                    <a:p>
                      <a:pPr algn="l"/>
                      <a:r>
                        <a:rPr lang="en-US" sz="1200" b="0" dirty="0" smtClean="0">
                          <a:latin typeface="Arial" pitchFamily="34" charset="0"/>
                          <a:cs typeface="Arial" pitchFamily="34" charset="0"/>
                        </a:rPr>
                        <a:t>Ekurhuleni</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Fidelity</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5</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No</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2D1N</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Kemptonpark</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solidFill>
                            <a:schemeClr val="tx1"/>
                          </a:solidFill>
                          <a:latin typeface="Arial" pitchFamily="34" charset="0"/>
                          <a:cs typeface="Arial" pitchFamily="34" charset="0"/>
                        </a:rPr>
                        <a:t>No</a:t>
                      </a:r>
                      <a:endParaRPr lang="en-US" sz="1200" b="0" dirty="0">
                        <a:solidFill>
                          <a:schemeClr val="tx1"/>
                        </a:solidFill>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15"/>
                  </a:ext>
                </a:extLst>
              </a:tr>
              <a:tr h="176809">
                <a:tc>
                  <a:txBody>
                    <a:bodyPr/>
                    <a:lstStyle/>
                    <a:p>
                      <a:pPr algn="l"/>
                      <a:r>
                        <a:rPr lang="en-US" sz="1200" b="0" dirty="0" smtClean="0">
                          <a:latin typeface="Arial" pitchFamily="34" charset="0"/>
                          <a:cs typeface="Arial" pitchFamily="34" charset="0"/>
                        </a:rPr>
                        <a:t>Ekurhuleni</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Fidelity</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5</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No</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3D3N</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Springs</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solidFill>
                            <a:schemeClr val="tx1"/>
                          </a:solidFill>
                          <a:latin typeface="Arial" pitchFamily="34" charset="0"/>
                          <a:cs typeface="Arial" pitchFamily="34" charset="0"/>
                        </a:rPr>
                        <a:t>No</a:t>
                      </a:r>
                      <a:endParaRPr lang="en-US" sz="1200" b="0" dirty="0">
                        <a:solidFill>
                          <a:schemeClr val="tx1"/>
                        </a:solidFill>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16"/>
                  </a:ext>
                </a:extLst>
              </a:tr>
              <a:tr h="176809">
                <a:tc>
                  <a:txBody>
                    <a:bodyPr/>
                    <a:lstStyle/>
                    <a:p>
                      <a:pPr algn="l"/>
                      <a:r>
                        <a:rPr lang="en-US" sz="1200" b="0" dirty="0" smtClean="0">
                          <a:latin typeface="Arial" pitchFamily="34" charset="0"/>
                          <a:cs typeface="Arial" pitchFamily="34" charset="0"/>
                        </a:rPr>
                        <a:t>Ekurhuleni</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Fidelity</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5</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No</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1D</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Alberton</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solidFill>
                            <a:schemeClr val="tx1"/>
                          </a:solidFill>
                          <a:latin typeface="Arial" pitchFamily="34" charset="0"/>
                          <a:cs typeface="Arial" pitchFamily="34" charset="0"/>
                        </a:rPr>
                        <a:t>No</a:t>
                      </a:r>
                      <a:endParaRPr lang="en-US" sz="1200" b="0" dirty="0">
                        <a:solidFill>
                          <a:schemeClr val="tx1"/>
                        </a:solidFill>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17"/>
                  </a:ext>
                </a:extLst>
              </a:tr>
              <a:tr h="176809">
                <a:tc>
                  <a:txBody>
                    <a:bodyPr/>
                    <a:lstStyle/>
                    <a:p>
                      <a:pPr algn="l"/>
                      <a:r>
                        <a:rPr lang="en-US" sz="1200" b="0" dirty="0" smtClean="0">
                          <a:latin typeface="Arial" pitchFamily="34" charset="0"/>
                          <a:cs typeface="Arial" pitchFamily="34" charset="0"/>
                        </a:rPr>
                        <a:t>Sedibeng</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Fidelity</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5</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No</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1D1N</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Evaton</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solidFill>
                            <a:schemeClr val="tx1"/>
                          </a:solidFill>
                          <a:latin typeface="Arial" pitchFamily="34" charset="0"/>
                          <a:cs typeface="Arial" pitchFamily="34" charset="0"/>
                        </a:rPr>
                        <a:t>No</a:t>
                      </a:r>
                      <a:endParaRPr lang="en-US" sz="1200" b="0" dirty="0">
                        <a:solidFill>
                          <a:schemeClr val="tx1"/>
                        </a:solidFill>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18"/>
                  </a:ext>
                </a:extLst>
              </a:tr>
            </a:tbl>
          </a:graphicData>
        </a:graphic>
      </p:graphicFrame>
      <p:sp>
        <p:nvSpPr>
          <p:cNvPr id="4" name="Slide Number Placeholder 3"/>
          <p:cNvSpPr>
            <a:spLocks noGrp="1"/>
          </p:cNvSpPr>
          <p:nvPr>
            <p:ph type="sldNum" sz="quarter" idx="12"/>
          </p:nvPr>
        </p:nvSpPr>
        <p:spPr>
          <a:xfrm>
            <a:off x="7010400" y="6473825"/>
            <a:ext cx="2133600" cy="365125"/>
          </a:xfrm>
        </p:spPr>
        <p:txBody>
          <a:bodyPr/>
          <a:lstStyle/>
          <a:p>
            <a:fld id="{2538E8B7-8BD9-9F48-9FB6-4E0DFEDB8449}" type="slidenum">
              <a:rPr lang="en-US" b="1" smtClean="0">
                <a:solidFill>
                  <a:prstClr val="black"/>
                </a:solidFill>
              </a:rPr>
              <a:pPr/>
              <a:t>58</a:t>
            </a:fld>
            <a:endParaRPr lang="en-US" b="1" dirty="0">
              <a:solidFill>
                <a:prstClr val="black"/>
              </a:solidFill>
            </a:endParaRPr>
          </a:p>
        </p:txBody>
      </p:sp>
    </p:spTree>
    <p:extLst>
      <p:ext uri="{BB962C8B-B14F-4D97-AF65-F5344CB8AC3E}">
        <p14:creationId xmlns:p14="http://schemas.microsoft.com/office/powerpoint/2010/main" xmlns="" val="24441436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1066800" y="127000"/>
            <a:ext cx="7035800" cy="406400"/>
          </a:xfrm>
          <a:solidFill>
            <a:srgbClr val="92D050"/>
          </a:solidFill>
        </p:spPr>
        <p:txBody>
          <a:bodyPr>
            <a:noAutofit/>
          </a:bodyPr>
          <a:lstStyle/>
          <a:p>
            <a:r>
              <a:rPr lang="en-US" sz="2000" b="1" dirty="0" smtClean="0">
                <a:latin typeface="Arial" panose="020B0604020202020204" pitchFamily="34" charset="0"/>
                <a:cs typeface="Arial" panose="020B0604020202020204" pitchFamily="34" charset="0"/>
              </a:rPr>
              <a:t>SECURITY SERVICES</a:t>
            </a:r>
          </a:p>
        </p:txBody>
      </p:sp>
      <p:graphicFrame>
        <p:nvGraphicFramePr>
          <p:cNvPr id="3" name="Table 2"/>
          <p:cNvGraphicFramePr>
            <a:graphicFrameLocks noGrp="1"/>
          </p:cNvGraphicFramePr>
          <p:nvPr>
            <p:extLst>
              <p:ext uri="{D42A27DB-BD31-4B8C-83A1-F6EECF244321}">
                <p14:modId xmlns:p14="http://schemas.microsoft.com/office/powerpoint/2010/main" xmlns="" val="358826292"/>
              </p:ext>
            </p:extLst>
          </p:nvPr>
        </p:nvGraphicFramePr>
        <p:xfrm>
          <a:off x="304800" y="609599"/>
          <a:ext cx="8702677" cy="5324678"/>
        </p:xfrm>
        <a:graphic>
          <a:graphicData uri="http://schemas.openxmlformats.org/drawingml/2006/table">
            <a:tbl>
              <a:tblPr firstRow="1" bandRow="1"/>
              <a:tblGrid>
                <a:gridCol w="1278340">
                  <a:extLst>
                    <a:ext uri="{9D8B030D-6E8A-4147-A177-3AD203B41FA5}">
                      <a16:colId xmlns:a16="http://schemas.microsoft.com/office/drawing/2014/main" xmlns="" val="20000"/>
                    </a:ext>
                  </a:extLst>
                </a:gridCol>
                <a:gridCol w="855260">
                  <a:extLst>
                    <a:ext uri="{9D8B030D-6E8A-4147-A177-3AD203B41FA5}">
                      <a16:colId xmlns:a16="http://schemas.microsoft.com/office/drawing/2014/main" xmlns="" val="20001"/>
                    </a:ext>
                  </a:extLst>
                </a:gridCol>
                <a:gridCol w="914400">
                  <a:extLst>
                    <a:ext uri="{9D8B030D-6E8A-4147-A177-3AD203B41FA5}">
                      <a16:colId xmlns:a16="http://schemas.microsoft.com/office/drawing/2014/main" xmlns="" val="20002"/>
                    </a:ext>
                  </a:extLst>
                </a:gridCol>
                <a:gridCol w="1219200">
                  <a:extLst>
                    <a:ext uri="{9D8B030D-6E8A-4147-A177-3AD203B41FA5}">
                      <a16:colId xmlns:a16="http://schemas.microsoft.com/office/drawing/2014/main" xmlns="" val="20003"/>
                    </a:ext>
                  </a:extLst>
                </a:gridCol>
                <a:gridCol w="838200">
                  <a:extLst>
                    <a:ext uri="{9D8B030D-6E8A-4147-A177-3AD203B41FA5}">
                      <a16:colId xmlns:a16="http://schemas.microsoft.com/office/drawing/2014/main" xmlns="" val="20004"/>
                    </a:ext>
                  </a:extLst>
                </a:gridCol>
                <a:gridCol w="1400033">
                  <a:extLst>
                    <a:ext uri="{9D8B030D-6E8A-4147-A177-3AD203B41FA5}">
                      <a16:colId xmlns:a16="http://schemas.microsoft.com/office/drawing/2014/main" xmlns="" val="20005"/>
                    </a:ext>
                  </a:extLst>
                </a:gridCol>
                <a:gridCol w="2197244">
                  <a:extLst>
                    <a:ext uri="{9D8B030D-6E8A-4147-A177-3AD203B41FA5}">
                      <a16:colId xmlns:a16="http://schemas.microsoft.com/office/drawing/2014/main" xmlns="" val="20006"/>
                    </a:ext>
                  </a:extLst>
                </a:gridCol>
              </a:tblGrid>
              <a:tr h="250317">
                <a:tc rowSpan="2">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District</a:t>
                      </a:r>
                    </a:p>
                  </a:txBody>
                  <a:tcPr marL="91438" marR="91438" marT="45718" marB="4571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rowSpan="2">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Cash in Transit services </a:t>
                      </a:r>
                    </a:p>
                  </a:txBody>
                  <a:tcPr marL="91438" marR="91438" marT="45718" marB="4571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rowSpan="2">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Frequency of collection</a:t>
                      </a:r>
                    </a:p>
                  </a:txBody>
                  <a:tcPr marL="91438" marR="91438" marT="45718" marB="4571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Arial" pitchFamily="34" charset="0"/>
                          <a:cs typeface="Arial" pitchFamily="34" charset="0"/>
                        </a:rPr>
                        <a:t>Alarm system</a:t>
                      </a:r>
                    </a:p>
                  </a:txBody>
                  <a:tcPr marL="91438" marR="91438" marT="45718" marB="4571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rowSpan="2">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Arial" pitchFamily="34" charset="0"/>
                          <a:cs typeface="Arial" pitchFamily="34" charset="0"/>
                        </a:rPr>
                        <a:t>Security guard</a:t>
                      </a:r>
                      <a:r>
                        <a:rPr lang="en-US" sz="1100" b="1" baseline="0" dirty="0" smtClean="0">
                          <a:solidFill>
                            <a:schemeClr val="tx1"/>
                          </a:solidFill>
                          <a:latin typeface="Arial" pitchFamily="34" charset="0"/>
                          <a:cs typeface="Arial" pitchFamily="34" charset="0"/>
                        </a:rPr>
                        <a:t> structure</a:t>
                      </a:r>
                      <a:endParaRPr lang="en-US" sz="1100" b="1" dirty="0" smtClean="0">
                        <a:solidFill>
                          <a:schemeClr val="tx1"/>
                        </a:solidFill>
                        <a:latin typeface="Arial" pitchFamily="34" charset="0"/>
                        <a:cs typeface="Arial" pitchFamily="34" charset="0"/>
                      </a:endParaRPr>
                    </a:p>
                  </a:txBody>
                  <a:tcPr marL="91438" marR="91438" marT="45718" marB="4571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gridSpan="2">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algn="ctr"/>
                      <a:r>
                        <a:rPr lang="en-US" sz="1100" b="1" dirty="0" smtClean="0">
                          <a:solidFill>
                            <a:schemeClr val="tx1"/>
                          </a:solidFill>
                          <a:latin typeface="Arial" pitchFamily="34" charset="0"/>
                          <a:cs typeface="Arial" pitchFamily="34" charset="0"/>
                        </a:rPr>
                        <a:t>Security Equipment</a:t>
                      </a:r>
                    </a:p>
                  </a:txBody>
                  <a:tcPr marL="91438" marR="91438" marT="45718" marB="4571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hMerge="1">
                  <a:txBody>
                    <a:bodyPr/>
                    <a:lstStyle/>
                    <a:p>
                      <a:endParaRPr lang="en-ZA"/>
                    </a:p>
                  </a:txBody>
                  <a:tcPr/>
                </a:tc>
                <a:extLst>
                  <a:ext uri="{0D108BD9-81ED-4DB2-BD59-A6C34878D82A}">
                    <a16:rowId xmlns:a16="http://schemas.microsoft.com/office/drawing/2014/main" xmlns="" val="10000"/>
                  </a:ext>
                </a:extLst>
              </a:tr>
              <a:tr h="323945">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US"/>
                    </a:p>
                  </a:txBody>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800" b="1" dirty="0" smtClean="0">
                          <a:solidFill>
                            <a:schemeClr val="tx1"/>
                          </a:solidFill>
                          <a:latin typeface="Arial" pitchFamily="34" charset="0"/>
                          <a:cs typeface="Arial" pitchFamily="34" charset="0"/>
                        </a:rPr>
                        <a:t>Offices</a:t>
                      </a:r>
                      <a:endParaRPr lang="en-US" sz="800" b="1" dirty="0">
                        <a:solidFill>
                          <a:schemeClr val="tx1"/>
                        </a:solidFill>
                        <a:latin typeface="Arial" pitchFamily="34" charset="0"/>
                        <a:cs typeface="Arial" pitchFamily="34" charset="0"/>
                      </a:endParaRPr>
                    </a:p>
                  </a:txBody>
                  <a:tcPr marL="91438" marR="91438" marT="45718" marB="4571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800" b="1" dirty="0" smtClean="0">
                          <a:solidFill>
                            <a:schemeClr val="tx1"/>
                          </a:solidFill>
                          <a:latin typeface="Arial" pitchFamily="34" charset="0"/>
                          <a:cs typeface="Arial" pitchFamily="34" charset="0"/>
                        </a:rPr>
                        <a:t>Status</a:t>
                      </a:r>
                    </a:p>
                  </a:txBody>
                  <a:tcPr marL="91438" marR="91438" marT="45718" marB="4571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xmlns="" val="10001"/>
                  </a:ext>
                </a:extLst>
              </a:tr>
              <a:tr h="265034">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l"/>
                      <a:r>
                        <a:rPr lang="en-US" sz="1200" b="0" dirty="0" smtClean="0">
                          <a:latin typeface="Arial" pitchFamily="34" charset="0"/>
                          <a:cs typeface="Arial" pitchFamily="34" charset="0"/>
                        </a:rPr>
                        <a:t>Sedibeng</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Fidelity</a:t>
                      </a: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5</a:t>
                      </a: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l">
                        <a:buFont typeface="Arial" pitchFamily="34" charset="0"/>
                        <a:buNone/>
                      </a:pPr>
                      <a:r>
                        <a:rPr lang="en-US" sz="1200" b="0" dirty="0" smtClean="0">
                          <a:latin typeface="Arial" pitchFamily="34" charset="0"/>
                          <a:cs typeface="Arial" pitchFamily="34" charset="0"/>
                        </a:rPr>
                        <a:t>Yes, not  active</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marL="0" indent="0" algn="l">
                        <a:buFont typeface="Arial" pitchFamily="34" charset="0"/>
                        <a:buNone/>
                      </a:pPr>
                      <a:r>
                        <a:rPr lang="en-US" sz="1200" b="0" dirty="0" smtClean="0">
                          <a:latin typeface="Arial" pitchFamily="34" charset="0"/>
                          <a:cs typeface="Arial" pitchFamily="34" charset="0"/>
                        </a:rPr>
                        <a:t>2D2N</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marL="0" indent="0" algn="l">
                        <a:buFont typeface="Arial" pitchFamily="34" charset="0"/>
                        <a:buNone/>
                      </a:pPr>
                      <a:r>
                        <a:rPr lang="en-US" sz="1200" b="0" dirty="0" smtClean="0">
                          <a:latin typeface="Arial" pitchFamily="34" charset="0"/>
                          <a:cs typeface="Arial" pitchFamily="34" charset="0"/>
                        </a:rPr>
                        <a:t>Sebokeng</a:t>
                      </a: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l"/>
                      <a:r>
                        <a:rPr lang="en-US" sz="1200" b="0" dirty="0" smtClean="0">
                          <a:solidFill>
                            <a:schemeClr val="tx1"/>
                          </a:solidFill>
                          <a:latin typeface="Arial" pitchFamily="34" charset="0"/>
                          <a:cs typeface="Arial" pitchFamily="34" charset="0"/>
                        </a:rPr>
                        <a:t>CCTV</a:t>
                      </a: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2"/>
                  </a:ext>
                </a:extLst>
              </a:tr>
              <a:tr h="265034">
                <a:tc>
                  <a:txBody>
                    <a:bodyPr/>
                    <a:lstStyle/>
                    <a:p>
                      <a:pPr algn="l"/>
                      <a:r>
                        <a:rPr lang="en-US" sz="1200" b="0" dirty="0" smtClean="0">
                          <a:latin typeface="Arial" pitchFamily="34" charset="0"/>
                          <a:cs typeface="Arial" pitchFamily="34" charset="0"/>
                        </a:rPr>
                        <a:t>Sedibeng</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Fidelity</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5</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Yes,not active</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3D1N</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Vereeniging</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solidFill>
                            <a:schemeClr val="tx1"/>
                          </a:solidFill>
                          <a:latin typeface="Arial" pitchFamily="34" charset="0"/>
                          <a:cs typeface="Arial" pitchFamily="34" charset="0"/>
                        </a:rPr>
                        <a:t>X ray machine</a:t>
                      </a: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3"/>
                  </a:ext>
                </a:extLst>
              </a:tr>
              <a:tr h="265034">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l"/>
                      <a:r>
                        <a:rPr lang="en-US" sz="1200" b="0" dirty="0" smtClean="0">
                          <a:latin typeface="Arial" pitchFamily="34" charset="0"/>
                          <a:cs typeface="Arial" pitchFamily="34" charset="0"/>
                        </a:rPr>
                        <a:t>Sedibeng</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l"/>
                      <a:r>
                        <a:rPr lang="en-US" sz="1200" b="0" dirty="0" smtClean="0">
                          <a:latin typeface="Arial" pitchFamily="34" charset="0"/>
                          <a:cs typeface="Arial" pitchFamily="34" charset="0"/>
                        </a:rPr>
                        <a:t>Fidelity</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l"/>
                      <a:r>
                        <a:rPr lang="en-US" sz="1200" b="0" dirty="0" smtClean="0">
                          <a:latin typeface="Arial" pitchFamily="34" charset="0"/>
                          <a:cs typeface="Arial" pitchFamily="34" charset="0"/>
                        </a:rPr>
                        <a:t>5</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No</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l"/>
                      <a:r>
                        <a:rPr lang="en-US" sz="1200" b="0" dirty="0" smtClean="0">
                          <a:latin typeface="Arial" pitchFamily="34" charset="0"/>
                          <a:cs typeface="Arial" pitchFamily="34" charset="0"/>
                        </a:rPr>
                        <a:t>3D1N</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l"/>
                      <a:r>
                        <a:rPr lang="en-US" sz="1200" b="0" dirty="0" smtClean="0">
                          <a:latin typeface="Arial" pitchFamily="34" charset="0"/>
                          <a:cs typeface="Arial" pitchFamily="34" charset="0"/>
                        </a:rPr>
                        <a:t>Vanderbjilpark</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l"/>
                      <a:r>
                        <a:rPr lang="en-US" sz="1200" b="0" dirty="0" smtClean="0">
                          <a:solidFill>
                            <a:schemeClr val="tx1"/>
                          </a:solidFill>
                          <a:latin typeface="Arial" pitchFamily="34" charset="0"/>
                          <a:cs typeface="Arial" pitchFamily="34" charset="0"/>
                        </a:rPr>
                        <a:t>No</a:t>
                      </a:r>
                      <a:endParaRPr lang="en-US" sz="1200" b="0" dirty="0">
                        <a:solidFill>
                          <a:schemeClr val="tx1"/>
                        </a:solidFill>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4"/>
                  </a:ext>
                </a:extLst>
              </a:tr>
              <a:tr h="265034">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l"/>
                      <a:r>
                        <a:rPr lang="en-US" sz="1200" b="0" dirty="0" smtClean="0">
                          <a:latin typeface="Arial" pitchFamily="34" charset="0"/>
                          <a:cs typeface="Arial" pitchFamily="34" charset="0"/>
                        </a:rPr>
                        <a:t>Sedibeng</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l"/>
                      <a:r>
                        <a:rPr lang="en-US" sz="1200" b="0" dirty="0" smtClean="0">
                          <a:latin typeface="Arial" pitchFamily="34" charset="0"/>
                          <a:cs typeface="Arial" pitchFamily="34" charset="0"/>
                        </a:rPr>
                        <a:t>Fidelity</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l"/>
                      <a:r>
                        <a:rPr lang="en-US" sz="1200" b="0" dirty="0" smtClean="0">
                          <a:latin typeface="Arial" pitchFamily="34" charset="0"/>
                          <a:cs typeface="Arial" pitchFamily="34" charset="0"/>
                        </a:rPr>
                        <a:t>5</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No</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l"/>
                      <a:r>
                        <a:rPr lang="en-US" sz="1200" b="0" dirty="0" smtClean="0">
                          <a:latin typeface="Arial" pitchFamily="34" charset="0"/>
                          <a:cs typeface="Arial" pitchFamily="34" charset="0"/>
                        </a:rPr>
                        <a:t>2D1N</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l"/>
                      <a:r>
                        <a:rPr lang="en-US" sz="1200" b="0" dirty="0" smtClean="0">
                          <a:latin typeface="Arial" pitchFamily="34" charset="0"/>
                          <a:cs typeface="Arial" pitchFamily="34" charset="0"/>
                        </a:rPr>
                        <a:t>Heidelberg</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l"/>
                      <a:r>
                        <a:rPr lang="en-US" sz="1200" b="0" dirty="0" smtClean="0">
                          <a:solidFill>
                            <a:schemeClr val="tx1"/>
                          </a:solidFill>
                          <a:latin typeface="Arial" pitchFamily="34" charset="0"/>
                          <a:cs typeface="Arial" pitchFamily="34" charset="0"/>
                        </a:rPr>
                        <a:t>No</a:t>
                      </a:r>
                      <a:endParaRPr lang="en-US" sz="1200" b="0" dirty="0">
                        <a:solidFill>
                          <a:schemeClr val="tx1"/>
                        </a:solidFill>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5"/>
                  </a:ext>
                </a:extLst>
              </a:tr>
              <a:tr h="265034">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l"/>
                      <a:r>
                        <a:rPr lang="en-US" sz="1200" b="0" dirty="0" smtClean="0">
                          <a:latin typeface="Arial" pitchFamily="34" charset="0"/>
                          <a:cs typeface="Arial" pitchFamily="34" charset="0"/>
                        </a:rPr>
                        <a:t>Westrand</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l"/>
                      <a:r>
                        <a:rPr lang="en-US" sz="1200" b="0" baseline="0" dirty="0" smtClean="0">
                          <a:latin typeface="Arial" pitchFamily="34" charset="0"/>
                          <a:cs typeface="Arial" pitchFamily="34" charset="0"/>
                        </a:rPr>
                        <a:t>Fidelity</a:t>
                      </a: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l"/>
                      <a:r>
                        <a:rPr lang="en-US" sz="1200" b="0" dirty="0" smtClean="0">
                          <a:latin typeface="Arial" pitchFamily="34" charset="0"/>
                          <a:cs typeface="Arial" pitchFamily="34" charset="0"/>
                        </a:rPr>
                        <a:t>5</a:t>
                      </a: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No</a:t>
                      </a: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l"/>
                      <a:r>
                        <a:rPr lang="en-US" sz="1200" b="0" dirty="0" smtClean="0">
                          <a:latin typeface="Arial" pitchFamily="34" charset="0"/>
                          <a:cs typeface="Arial" pitchFamily="34" charset="0"/>
                        </a:rPr>
                        <a:t>1D1N</a:t>
                      </a: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l"/>
                      <a:r>
                        <a:rPr lang="en-US" sz="1200" b="0" dirty="0" smtClean="0">
                          <a:latin typeface="Arial" pitchFamily="34" charset="0"/>
                          <a:cs typeface="Arial" pitchFamily="34" charset="0"/>
                        </a:rPr>
                        <a:t>Carletonville</a:t>
                      </a: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l"/>
                      <a:r>
                        <a:rPr lang="en-US" sz="1200" b="0" dirty="0" smtClean="0">
                          <a:solidFill>
                            <a:schemeClr val="tx1"/>
                          </a:solidFill>
                          <a:latin typeface="Arial" pitchFamily="34" charset="0"/>
                          <a:cs typeface="Arial" pitchFamily="34" charset="0"/>
                        </a:rPr>
                        <a:t>No</a:t>
                      </a: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6"/>
                  </a:ext>
                </a:extLst>
              </a:tr>
              <a:tr h="265034">
                <a:tc>
                  <a:txBody>
                    <a:bodyPr/>
                    <a:lstStyle/>
                    <a:p>
                      <a:pPr algn="l"/>
                      <a:r>
                        <a:rPr lang="en-US" sz="1200" b="0" dirty="0" smtClean="0">
                          <a:latin typeface="Arial" pitchFamily="34" charset="0"/>
                          <a:cs typeface="Arial" pitchFamily="34" charset="0"/>
                        </a:rPr>
                        <a:t>Westrand</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l"/>
                      <a:r>
                        <a:rPr lang="en-US" sz="1200" b="0" dirty="0" smtClean="0">
                          <a:latin typeface="Arial" pitchFamily="34" charset="0"/>
                          <a:cs typeface="Arial" pitchFamily="34" charset="0"/>
                        </a:rPr>
                        <a:t>Fidelity</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l"/>
                      <a:r>
                        <a:rPr lang="en-US" sz="1200" b="0" dirty="0" smtClean="0">
                          <a:latin typeface="Arial" pitchFamily="34" charset="0"/>
                          <a:cs typeface="Arial" pitchFamily="34" charset="0"/>
                        </a:rPr>
                        <a:t>5</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No</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l"/>
                      <a:r>
                        <a:rPr lang="en-US" sz="1200" b="0" dirty="0" smtClean="0">
                          <a:latin typeface="Arial" pitchFamily="34" charset="0"/>
                          <a:cs typeface="Arial" pitchFamily="34" charset="0"/>
                        </a:rPr>
                        <a:t>3D2N</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l"/>
                      <a:r>
                        <a:rPr lang="en-US" sz="1200" b="0" dirty="0" smtClean="0">
                          <a:latin typeface="Arial" pitchFamily="34" charset="0"/>
                          <a:cs typeface="Arial" pitchFamily="34" charset="0"/>
                        </a:rPr>
                        <a:t>Krugersdorp</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l"/>
                      <a:r>
                        <a:rPr lang="en-US" sz="1200" b="0" dirty="0" smtClean="0">
                          <a:solidFill>
                            <a:schemeClr val="tx1"/>
                          </a:solidFill>
                          <a:latin typeface="Arial" pitchFamily="34" charset="0"/>
                          <a:cs typeface="Arial" pitchFamily="34" charset="0"/>
                        </a:rPr>
                        <a:t>X ray machine</a:t>
                      </a:r>
                      <a:endParaRPr lang="en-US" sz="1200" b="0" dirty="0">
                        <a:solidFill>
                          <a:schemeClr val="tx1"/>
                        </a:solidFill>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7"/>
                  </a:ext>
                </a:extLst>
              </a:tr>
              <a:tr h="265034">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l"/>
                      <a:r>
                        <a:rPr lang="en-US" sz="1200" b="0" dirty="0" smtClean="0">
                          <a:latin typeface="Arial" pitchFamily="34" charset="0"/>
                          <a:cs typeface="Arial" pitchFamily="34" charset="0"/>
                        </a:rPr>
                        <a:t>Westrand</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l"/>
                      <a:r>
                        <a:rPr lang="en-US" sz="1200" b="0" dirty="0" smtClean="0">
                          <a:latin typeface="Arial" pitchFamily="34" charset="0"/>
                          <a:cs typeface="Arial" pitchFamily="34" charset="0"/>
                        </a:rPr>
                        <a:t>Fidelity</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l"/>
                      <a:r>
                        <a:rPr lang="en-US" sz="1200" b="0" dirty="0" smtClean="0">
                          <a:latin typeface="Arial" pitchFamily="34" charset="0"/>
                          <a:cs typeface="Arial" pitchFamily="34" charset="0"/>
                        </a:rPr>
                        <a:t>5</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No</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l"/>
                      <a:r>
                        <a:rPr lang="en-US" sz="1200" b="0" dirty="0" smtClean="0">
                          <a:latin typeface="Arial" pitchFamily="34" charset="0"/>
                          <a:cs typeface="Arial" pitchFamily="34" charset="0"/>
                        </a:rPr>
                        <a:t>2D1N</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l"/>
                      <a:r>
                        <a:rPr lang="en-US" sz="1200" b="0" dirty="0" smtClean="0">
                          <a:latin typeface="Arial" pitchFamily="34" charset="0"/>
                          <a:cs typeface="Arial" pitchFamily="34" charset="0"/>
                        </a:rPr>
                        <a:t>Randfontein</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l"/>
                      <a:r>
                        <a:rPr lang="en-US" sz="1200" b="0" dirty="0" smtClean="0">
                          <a:solidFill>
                            <a:schemeClr val="tx1"/>
                          </a:solidFill>
                          <a:latin typeface="Arial" pitchFamily="34" charset="0"/>
                          <a:cs typeface="Arial" pitchFamily="34" charset="0"/>
                        </a:rPr>
                        <a:t>No</a:t>
                      </a:r>
                      <a:endParaRPr lang="en-US" sz="1200" b="0" dirty="0">
                        <a:solidFill>
                          <a:schemeClr val="tx1"/>
                        </a:solidFill>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8"/>
                  </a:ext>
                </a:extLst>
              </a:tr>
              <a:tr h="265034">
                <a:tc>
                  <a:txBody>
                    <a:bodyPr/>
                    <a:lstStyle/>
                    <a:p>
                      <a:r>
                        <a:rPr lang="en-ZA" sz="1200" dirty="0" smtClean="0"/>
                        <a:t>Tshwane</a:t>
                      </a:r>
                      <a:endParaRPr lang="en-ZA" sz="1200" dirty="0"/>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ZA" sz="1200" dirty="0" smtClean="0"/>
                        <a:t>Fidelity</a:t>
                      </a:r>
                      <a:endParaRPr lang="en-ZA" sz="1200" dirty="0"/>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ZA" sz="1200" dirty="0" smtClean="0">
                          <a:latin typeface="Arial" pitchFamily="34" charset="0"/>
                          <a:cs typeface="Arial" pitchFamily="34" charset="0"/>
                        </a:rPr>
                        <a:t>5</a:t>
                      </a:r>
                      <a:endParaRPr lang="en-ZA"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Yes, not active</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1d1N</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Bronkhorspruit</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solidFill>
                            <a:schemeClr val="tx1"/>
                          </a:solidFill>
                          <a:latin typeface="Arial" pitchFamily="34" charset="0"/>
                          <a:cs typeface="Arial" pitchFamily="34" charset="0"/>
                        </a:rPr>
                        <a:t>No</a:t>
                      </a:r>
                      <a:endParaRPr lang="en-US" sz="1200" b="0" dirty="0">
                        <a:solidFill>
                          <a:schemeClr val="tx1"/>
                        </a:solidFill>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9"/>
                  </a:ext>
                </a:extLst>
              </a:tr>
              <a:tr h="265034">
                <a:tc>
                  <a:txBody>
                    <a:bodyPr/>
                    <a:lstStyle/>
                    <a:p>
                      <a:pPr algn="l"/>
                      <a:r>
                        <a:rPr lang="en-US" sz="1200" b="0" dirty="0" smtClean="0">
                          <a:latin typeface="Arial" pitchFamily="34" charset="0"/>
                          <a:cs typeface="Arial" pitchFamily="34" charset="0"/>
                        </a:rPr>
                        <a:t>Tshwane</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Fidelity</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5</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No</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1D1N</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Cullinan</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solidFill>
                            <a:schemeClr val="tx1"/>
                          </a:solidFill>
                          <a:latin typeface="Arial" pitchFamily="34" charset="0"/>
                          <a:cs typeface="Arial" pitchFamily="34" charset="0"/>
                        </a:rPr>
                        <a:t>No</a:t>
                      </a:r>
                      <a:endParaRPr lang="en-US" sz="1200" b="0" dirty="0">
                        <a:solidFill>
                          <a:schemeClr val="tx1"/>
                        </a:solidFill>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10"/>
                  </a:ext>
                </a:extLst>
              </a:tr>
              <a:tr h="265034">
                <a:tc>
                  <a:txBody>
                    <a:bodyPr/>
                    <a:lstStyle/>
                    <a:p>
                      <a:pPr algn="l"/>
                      <a:r>
                        <a:rPr lang="en-US" sz="1200" b="0" dirty="0" smtClean="0">
                          <a:latin typeface="Arial" pitchFamily="34" charset="0"/>
                          <a:cs typeface="Arial" pitchFamily="34" charset="0"/>
                        </a:rPr>
                        <a:t>Tshwane</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Fidelity</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5</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No</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2D1N</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Mamelodi</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solidFill>
                            <a:schemeClr val="tx1"/>
                          </a:solidFill>
                          <a:latin typeface="Arial" pitchFamily="34" charset="0"/>
                          <a:cs typeface="Arial" pitchFamily="34" charset="0"/>
                        </a:rPr>
                        <a:t>No</a:t>
                      </a:r>
                      <a:endParaRPr lang="en-US" sz="1200" b="0" dirty="0">
                        <a:solidFill>
                          <a:schemeClr val="tx1"/>
                        </a:solidFill>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11"/>
                  </a:ext>
                </a:extLst>
              </a:tr>
              <a:tr h="265034">
                <a:tc>
                  <a:txBody>
                    <a:bodyPr/>
                    <a:lstStyle/>
                    <a:p>
                      <a:pPr algn="l"/>
                      <a:r>
                        <a:rPr lang="en-US" sz="1200" b="0" dirty="0" smtClean="0">
                          <a:latin typeface="Arial" pitchFamily="34" charset="0"/>
                          <a:cs typeface="Arial" pitchFamily="34" charset="0"/>
                        </a:rPr>
                        <a:t>Tshwane</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Fidelity</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5</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Yes Not active</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5D1N</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Pretoria</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solidFill>
                            <a:schemeClr val="tx1"/>
                          </a:solidFill>
                          <a:latin typeface="Arial" pitchFamily="34" charset="0"/>
                          <a:cs typeface="Arial" pitchFamily="34" charset="0"/>
                        </a:rPr>
                        <a:t>X ray , not functional, CCTV</a:t>
                      </a:r>
                      <a:endParaRPr lang="en-US" sz="1200" b="0" dirty="0">
                        <a:solidFill>
                          <a:schemeClr val="tx1"/>
                        </a:solidFill>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12"/>
                  </a:ext>
                </a:extLst>
              </a:tr>
              <a:tr h="341394">
                <a:tc>
                  <a:txBody>
                    <a:bodyPr/>
                    <a:lstStyle/>
                    <a:p>
                      <a:pPr algn="l"/>
                      <a:r>
                        <a:rPr lang="en-US" sz="1200" b="0" dirty="0" smtClean="0">
                          <a:latin typeface="Arial" pitchFamily="34" charset="0"/>
                          <a:cs typeface="Arial" pitchFamily="34" charset="0"/>
                        </a:rPr>
                        <a:t>Tshwane</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Fidelity</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5</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No</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2D2N</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Garankuwa</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solidFill>
                            <a:schemeClr val="tx1"/>
                          </a:solidFill>
                          <a:latin typeface="Arial" pitchFamily="34" charset="0"/>
                          <a:cs typeface="Arial" pitchFamily="34" charset="0"/>
                        </a:rPr>
                        <a:t>X ray not functional</a:t>
                      </a:r>
                      <a:endParaRPr lang="en-US" sz="1200" b="0" dirty="0">
                        <a:solidFill>
                          <a:schemeClr val="tx1"/>
                        </a:solidFill>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13"/>
                  </a:ext>
                </a:extLst>
              </a:tr>
              <a:tr h="265034">
                <a:tc>
                  <a:txBody>
                    <a:bodyPr/>
                    <a:lstStyle/>
                    <a:p>
                      <a:pPr algn="l"/>
                      <a:r>
                        <a:rPr lang="en-US" sz="1200" b="0" dirty="0" smtClean="0">
                          <a:latin typeface="Arial" pitchFamily="34" charset="0"/>
                          <a:cs typeface="Arial" pitchFamily="34" charset="0"/>
                        </a:rPr>
                        <a:t>Tshwane</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Fidelity</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5</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No</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2D1N</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Soshanguve</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solidFill>
                            <a:schemeClr val="tx1"/>
                          </a:solidFill>
                          <a:latin typeface="Arial" pitchFamily="34" charset="0"/>
                          <a:cs typeface="Arial" pitchFamily="34" charset="0"/>
                        </a:rPr>
                        <a:t>No</a:t>
                      </a:r>
                      <a:endParaRPr lang="en-US" sz="1200" b="0" dirty="0">
                        <a:solidFill>
                          <a:schemeClr val="tx1"/>
                        </a:solidFill>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14"/>
                  </a:ext>
                </a:extLst>
              </a:tr>
              <a:tr h="265034">
                <a:tc>
                  <a:txBody>
                    <a:bodyPr/>
                    <a:lstStyle/>
                    <a:p>
                      <a:pPr algn="l"/>
                      <a:r>
                        <a:rPr lang="en-US" sz="1200" b="0" dirty="0" smtClean="0">
                          <a:latin typeface="Arial" pitchFamily="34" charset="0"/>
                          <a:cs typeface="Arial" pitchFamily="34" charset="0"/>
                        </a:rPr>
                        <a:t>Tshwane</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Fidelity</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5</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No</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1D1N</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Mabopane</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solidFill>
                            <a:schemeClr val="tx1"/>
                          </a:solidFill>
                          <a:latin typeface="Arial" pitchFamily="34" charset="0"/>
                          <a:cs typeface="Arial" pitchFamily="34" charset="0"/>
                        </a:rPr>
                        <a:t>No</a:t>
                      </a:r>
                      <a:endParaRPr lang="en-US" sz="1200" b="0" dirty="0">
                        <a:solidFill>
                          <a:schemeClr val="tx1"/>
                        </a:solidFill>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15"/>
                  </a:ext>
                </a:extLst>
              </a:tr>
              <a:tr h="265034">
                <a:tc>
                  <a:txBody>
                    <a:bodyPr/>
                    <a:lstStyle/>
                    <a:p>
                      <a:pPr algn="l"/>
                      <a:r>
                        <a:rPr lang="en-US" sz="1200" b="0" dirty="0" smtClean="0">
                          <a:latin typeface="Arial" pitchFamily="34" charset="0"/>
                          <a:cs typeface="Arial" pitchFamily="34" charset="0"/>
                        </a:rPr>
                        <a:t>Tshwane</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Fidelity</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5</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No</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2D1N</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Moretele</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solidFill>
                            <a:schemeClr val="tx1"/>
                          </a:solidFill>
                          <a:latin typeface="Arial" pitchFamily="34" charset="0"/>
                          <a:cs typeface="Arial" pitchFamily="34" charset="0"/>
                        </a:rPr>
                        <a:t>No</a:t>
                      </a:r>
                      <a:endParaRPr lang="en-US" sz="1200" b="0" dirty="0">
                        <a:solidFill>
                          <a:schemeClr val="tx1"/>
                        </a:solidFill>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16"/>
                  </a:ext>
                </a:extLst>
              </a:tr>
              <a:tr h="265034">
                <a:tc>
                  <a:txBody>
                    <a:bodyPr/>
                    <a:lstStyle/>
                    <a:p>
                      <a:pPr algn="l"/>
                      <a:r>
                        <a:rPr lang="en-US" sz="1200" b="0" dirty="0" smtClean="0">
                          <a:latin typeface="Arial" pitchFamily="34" charset="0"/>
                          <a:cs typeface="Arial" pitchFamily="34" charset="0"/>
                        </a:rPr>
                        <a:t>Tshwane</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Fidelity</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5</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No</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2D1N</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Centurion </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solidFill>
                            <a:schemeClr val="tx1"/>
                          </a:solidFill>
                          <a:latin typeface="Arial" pitchFamily="34" charset="0"/>
                          <a:cs typeface="Arial" pitchFamily="34" charset="0"/>
                        </a:rPr>
                        <a:t>No</a:t>
                      </a:r>
                      <a:endParaRPr lang="en-US" sz="1200" b="0" dirty="0">
                        <a:solidFill>
                          <a:schemeClr val="tx1"/>
                        </a:solidFill>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17"/>
                  </a:ext>
                </a:extLst>
              </a:tr>
              <a:tr h="265034">
                <a:tc>
                  <a:txBody>
                    <a:bodyPr/>
                    <a:lstStyle/>
                    <a:p>
                      <a:pPr algn="l"/>
                      <a:r>
                        <a:rPr lang="en-US" sz="1200" b="0" dirty="0" smtClean="0">
                          <a:latin typeface="Arial" pitchFamily="34" charset="0"/>
                          <a:cs typeface="Arial" pitchFamily="34" charset="0"/>
                        </a:rPr>
                        <a:t>Tshwane</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Fidelity</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5</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No</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2D1N</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Akasia</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solidFill>
                            <a:schemeClr val="tx1"/>
                          </a:solidFill>
                          <a:latin typeface="Arial" pitchFamily="34" charset="0"/>
                          <a:cs typeface="Arial" pitchFamily="34" charset="0"/>
                        </a:rPr>
                        <a:t>No</a:t>
                      </a:r>
                      <a:endParaRPr lang="en-US" sz="1200" b="0" dirty="0">
                        <a:solidFill>
                          <a:schemeClr val="tx1"/>
                        </a:solidFill>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18"/>
                  </a:ext>
                </a:extLst>
              </a:tr>
            </a:tbl>
          </a:graphicData>
        </a:graphic>
      </p:graphicFrame>
      <p:sp>
        <p:nvSpPr>
          <p:cNvPr id="4" name="Slide Number Placeholder 3"/>
          <p:cNvSpPr>
            <a:spLocks noGrp="1"/>
          </p:cNvSpPr>
          <p:nvPr>
            <p:ph type="sldNum" sz="quarter" idx="12"/>
          </p:nvPr>
        </p:nvSpPr>
        <p:spPr>
          <a:xfrm>
            <a:off x="7010400" y="6511925"/>
            <a:ext cx="2133600" cy="365125"/>
          </a:xfrm>
        </p:spPr>
        <p:txBody>
          <a:bodyPr/>
          <a:lstStyle/>
          <a:p>
            <a:fld id="{2538E8B7-8BD9-9F48-9FB6-4E0DFEDB8449}" type="slidenum">
              <a:rPr lang="en-US" b="1" smtClean="0">
                <a:solidFill>
                  <a:prstClr val="black"/>
                </a:solidFill>
              </a:rPr>
              <a:pPr/>
              <a:t>59</a:t>
            </a:fld>
            <a:endParaRPr lang="en-US" b="1" dirty="0">
              <a:solidFill>
                <a:prstClr val="black"/>
              </a:solidFill>
            </a:endParaRPr>
          </a:p>
        </p:txBody>
      </p:sp>
    </p:spTree>
    <p:extLst>
      <p:ext uri="{BB962C8B-B14F-4D97-AF65-F5344CB8AC3E}">
        <p14:creationId xmlns:p14="http://schemas.microsoft.com/office/powerpoint/2010/main" xmlns="" val="35602666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362200"/>
            <a:ext cx="8229600" cy="1143000"/>
          </a:xfrm>
        </p:spPr>
        <p:txBody>
          <a:bodyPr/>
          <a:lstStyle/>
          <a:p>
            <a:r>
              <a:rPr lang="en-ZA" dirty="0" smtClean="0"/>
              <a:t>CIVIC AFFAIRS</a:t>
            </a:r>
            <a:endParaRPr lang="en-ZA" dirty="0"/>
          </a:p>
        </p:txBody>
      </p:sp>
      <p:sp>
        <p:nvSpPr>
          <p:cNvPr id="3" name="Slide Number Placeholder 2"/>
          <p:cNvSpPr>
            <a:spLocks noGrp="1"/>
          </p:cNvSpPr>
          <p:nvPr>
            <p:ph type="sldNum" sz="quarter" idx="12"/>
          </p:nvPr>
        </p:nvSpPr>
        <p:spPr>
          <a:xfrm>
            <a:off x="7010400" y="6481082"/>
            <a:ext cx="2133600" cy="365125"/>
          </a:xfrm>
        </p:spPr>
        <p:txBody>
          <a:bodyPr/>
          <a:lstStyle/>
          <a:p>
            <a:fld id="{2538E8B7-8BD9-9F48-9FB6-4E0DFEDB8449}" type="slidenum">
              <a:rPr lang="en-US" b="1" smtClean="0">
                <a:solidFill>
                  <a:schemeClr val="tx1"/>
                </a:solidFill>
              </a:rPr>
              <a:pPr/>
              <a:t>6</a:t>
            </a:fld>
            <a:endParaRPr lang="en-US" b="1" dirty="0">
              <a:solidFill>
                <a:schemeClr val="tx1"/>
              </a:solidFill>
            </a:endParaRPr>
          </a:p>
        </p:txBody>
      </p:sp>
    </p:spTree>
    <p:extLst>
      <p:ext uri="{BB962C8B-B14F-4D97-AF65-F5344CB8AC3E}">
        <p14:creationId xmlns:p14="http://schemas.microsoft.com/office/powerpoint/2010/main" xmlns="" val="32349924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530225" y="241300"/>
            <a:ext cx="8229600" cy="558800"/>
          </a:xfrm>
          <a:solidFill>
            <a:srgbClr val="92D050"/>
          </a:solidFill>
        </p:spPr>
        <p:txBody>
          <a:bodyPr>
            <a:noAutofit/>
          </a:bodyPr>
          <a:lstStyle/>
          <a:p>
            <a:r>
              <a:rPr lang="en-US" sz="2000" dirty="0" smtClean="0">
                <a:latin typeface="Arial" pitchFamily="34" charset="0"/>
                <a:cs typeface="Arial" pitchFamily="34" charset="0"/>
              </a:rPr>
              <a:t/>
            </a:r>
            <a:br>
              <a:rPr lang="en-US" sz="2000" dirty="0" smtClean="0">
                <a:latin typeface="Arial" pitchFamily="34" charset="0"/>
                <a:cs typeface="Arial" pitchFamily="34" charset="0"/>
              </a:rPr>
            </a:br>
            <a:r>
              <a:rPr lang="en-US" sz="2000" dirty="0" smtClean="0">
                <a:latin typeface="Arial" pitchFamily="34" charset="0"/>
                <a:cs typeface="Arial" pitchFamily="34" charset="0"/>
              </a:rPr>
              <a:t>Provincial Challenges</a:t>
            </a:r>
            <a:r>
              <a:rPr lang="en-US" sz="2000" dirty="0">
                <a:latin typeface="Arial" pitchFamily="34" charset="0"/>
                <a:cs typeface="Arial" pitchFamily="34" charset="0"/>
              </a:rPr>
              <a:t/>
            </a:r>
            <a:br>
              <a:rPr lang="en-US" sz="2000" dirty="0">
                <a:latin typeface="Arial" pitchFamily="34" charset="0"/>
                <a:cs typeface="Arial" pitchFamily="34" charset="0"/>
              </a:rPr>
            </a:br>
            <a:endParaRPr lang="en-US" sz="2000" b="1" dirty="0" smtClean="0">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457200" y="928048"/>
            <a:ext cx="4040188" cy="627797"/>
          </a:xfrm>
        </p:spPr>
        <p:txBody>
          <a:bodyPr>
            <a:normAutofit fontScale="32500" lnSpcReduction="20000"/>
          </a:bodyPr>
          <a:lstStyle/>
          <a:p>
            <a:endParaRPr lang="en-US" i="1" dirty="0" smtClean="0">
              <a:latin typeface="Arial" pitchFamily="34" charset="0"/>
              <a:cs typeface="Arial" pitchFamily="34" charset="0"/>
            </a:endParaRPr>
          </a:p>
          <a:p>
            <a:endParaRPr lang="en-US" i="1" dirty="0">
              <a:latin typeface="Arial" pitchFamily="34" charset="0"/>
              <a:cs typeface="Arial" pitchFamily="34" charset="0"/>
            </a:endParaRPr>
          </a:p>
          <a:p>
            <a:pPr algn="ctr"/>
            <a:r>
              <a:rPr lang="en-US" sz="5500" dirty="0" smtClean="0">
                <a:latin typeface="Arial" pitchFamily="34" charset="0"/>
                <a:cs typeface="Arial" pitchFamily="34" charset="0"/>
              </a:rPr>
              <a:t>Challenges</a:t>
            </a:r>
            <a:r>
              <a:rPr lang="en-US" sz="4200" i="1" dirty="0" smtClean="0">
                <a:latin typeface="Arial" pitchFamily="34" charset="0"/>
                <a:cs typeface="Arial" pitchFamily="34" charset="0"/>
              </a:rPr>
              <a:t> </a:t>
            </a:r>
            <a:endParaRPr lang="en-US" sz="4200" i="1" dirty="0">
              <a:latin typeface="Arial" pitchFamily="34" charset="0"/>
              <a:cs typeface="Arial" pitchFamily="34" charset="0"/>
            </a:endParaRPr>
          </a:p>
          <a:p>
            <a:endParaRPr lang="en-ZA" dirty="0"/>
          </a:p>
        </p:txBody>
      </p:sp>
      <p:sp>
        <p:nvSpPr>
          <p:cNvPr id="7" name="Content Placeholder 6"/>
          <p:cNvSpPr>
            <a:spLocks noGrp="1"/>
          </p:cNvSpPr>
          <p:nvPr>
            <p:ph sz="half" idx="2"/>
          </p:nvPr>
        </p:nvSpPr>
        <p:spPr>
          <a:xfrm>
            <a:off x="457200" y="1555845"/>
            <a:ext cx="4040188" cy="4144111"/>
          </a:xfrm>
        </p:spPr>
        <p:txBody>
          <a:bodyPr>
            <a:normAutofit fontScale="77500" lnSpcReduction="20000"/>
          </a:bodyPr>
          <a:lstStyle/>
          <a:p>
            <a:pPr marL="0" lvl="0" indent="0" defTabSz="914400" fontAlgn="ctr">
              <a:spcBef>
                <a:spcPts val="0"/>
              </a:spcBef>
              <a:buNone/>
              <a:defRPr/>
            </a:pPr>
            <a:r>
              <a:rPr lang="en-US" sz="1600" dirty="0">
                <a:solidFill>
                  <a:prstClr val="black"/>
                </a:solidFill>
                <a:latin typeface="Arial" pitchFamily="34" charset="0"/>
                <a:cs typeface="Arial" pitchFamily="34" charset="0"/>
              </a:rPr>
              <a:t> </a:t>
            </a:r>
            <a:endParaRPr lang="en-ZA" sz="1600" dirty="0">
              <a:solidFill>
                <a:prstClr val="black"/>
              </a:solidFill>
              <a:latin typeface="Arial" pitchFamily="34" charset="0"/>
              <a:cs typeface="Arial" pitchFamily="34" charset="0"/>
            </a:endParaRPr>
          </a:p>
          <a:p>
            <a:pPr marL="171450" lvl="0" indent="-171450" defTabSz="914400" fontAlgn="ctr">
              <a:spcBef>
                <a:spcPts val="0"/>
              </a:spcBef>
              <a:buFont typeface="Arial" charset="0"/>
              <a:buChar char="•"/>
              <a:defRPr/>
            </a:pPr>
            <a:r>
              <a:rPr lang="en-ZA" sz="1600" dirty="0">
                <a:solidFill>
                  <a:prstClr val="black"/>
                </a:solidFill>
                <a:latin typeface="Arial" pitchFamily="34" charset="0"/>
                <a:cs typeface="Arial" pitchFamily="34" charset="0"/>
              </a:rPr>
              <a:t>Target setting for the Banks</a:t>
            </a:r>
            <a:r>
              <a:rPr lang="en-ZA" sz="1600" dirty="0" smtClean="0">
                <a:solidFill>
                  <a:prstClr val="black"/>
                </a:solidFill>
                <a:latin typeface="Arial" pitchFamily="34" charset="0"/>
                <a:cs typeface="Arial" pitchFamily="34" charset="0"/>
              </a:rPr>
              <a:t>.</a:t>
            </a:r>
          </a:p>
          <a:p>
            <a:pPr marL="171450" indent="-171450" defTabSz="914400" fontAlgn="ctr">
              <a:spcBef>
                <a:spcPts val="0"/>
              </a:spcBef>
              <a:buFont typeface="Arial" charset="0"/>
              <a:buChar char="•"/>
              <a:defRPr/>
            </a:pPr>
            <a:endParaRPr lang="en-ZA" sz="1600" dirty="0" smtClean="0">
              <a:solidFill>
                <a:prstClr val="black"/>
              </a:solidFill>
              <a:latin typeface="Arial" pitchFamily="34" charset="0"/>
              <a:cs typeface="Arial" pitchFamily="34" charset="0"/>
            </a:endParaRPr>
          </a:p>
          <a:p>
            <a:pPr marL="171450" indent="-171450" defTabSz="914400" fontAlgn="ctr">
              <a:spcBef>
                <a:spcPts val="0"/>
              </a:spcBef>
              <a:buFont typeface="Arial" charset="0"/>
              <a:buChar char="•"/>
              <a:defRPr/>
            </a:pPr>
            <a:r>
              <a:rPr lang="en-ZA" sz="1600" dirty="0" smtClean="0">
                <a:solidFill>
                  <a:prstClr val="black"/>
                </a:solidFill>
                <a:latin typeface="Arial" pitchFamily="34" charset="0"/>
                <a:cs typeface="Arial" pitchFamily="34" charset="0"/>
              </a:rPr>
              <a:t>Disrupted </a:t>
            </a:r>
            <a:r>
              <a:rPr lang="en-ZA" sz="1600" dirty="0">
                <a:solidFill>
                  <a:prstClr val="black"/>
                </a:solidFill>
                <a:latin typeface="Arial" pitchFamily="34" charset="0"/>
                <a:cs typeface="Arial" pitchFamily="34" charset="0"/>
              </a:rPr>
              <a:t>service due to cable theft </a:t>
            </a:r>
          </a:p>
          <a:p>
            <a:pPr marL="0" indent="0" defTabSz="914400" fontAlgn="ctr">
              <a:spcBef>
                <a:spcPts val="0"/>
              </a:spcBef>
              <a:buNone/>
              <a:defRPr/>
            </a:pPr>
            <a:endParaRPr lang="en-ZA" sz="1600" dirty="0">
              <a:solidFill>
                <a:prstClr val="black"/>
              </a:solidFill>
              <a:latin typeface="Arial" pitchFamily="34" charset="0"/>
              <a:cs typeface="Arial" pitchFamily="34" charset="0"/>
            </a:endParaRPr>
          </a:p>
          <a:p>
            <a:pPr marL="171450" lvl="0" indent="-171450" defTabSz="914400" fontAlgn="ctr">
              <a:spcBef>
                <a:spcPts val="0"/>
              </a:spcBef>
              <a:buFont typeface="Arial" charset="0"/>
              <a:buChar char="•"/>
              <a:defRPr/>
            </a:pPr>
            <a:r>
              <a:rPr lang="en-US" sz="1600" dirty="0" smtClean="0">
                <a:solidFill>
                  <a:prstClr val="black"/>
                </a:solidFill>
                <a:latin typeface="Arial" pitchFamily="34" charset="0"/>
                <a:cs typeface="Arial" pitchFamily="34" charset="0"/>
              </a:rPr>
              <a:t>Demand of service </a:t>
            </a:r>
            <a:r>
              <a:rPr lang="en-US" sz="1600" dirty="0" err="1" smtClean="0">
                <a:solidFill>
                  <a:prstClr val="black"/>
                </a:solidFill>
                <a:latin typeface="Arial" pitchFamily="34" charset="0"/>
                <a:cs typeface="Arial" pitchFamily="34" charset="0"/>
              </a:rPr>
              <a:t>vs</a:t>
            </a:r>
            <a:r>
              <a:rPr lang="en-US" sz="1600" dirty="0" smtClean="0">
                <a:solidFill>
                  <a:prstClr val="black"/>
                </a:solidFill>
                <a:latin typeface="Arial" pitchFamily="34" charset="0"/>
                <a:cs typeface="Arial" pitchFamily="34" charset="0"/>
              </a:rPr>
              <a:t> resources which results in queues being cut contrary to published working hours</a:t>
            </a:r>
          </a:p>
          <a:p>
            <a:pPr marL="0" lvl="0" indent="0" defTabSz="914400" fontAlgn="ctr">
              <a:spcBef>
                <a:spcPts val="0"/>
              </a:spcBef>
              <a:buNone/>
              <a:defRPr/>
            </a:pPr>
            <a:endParaRPr lang="en-US" sz="1600" dirty="0" smtClean="0">
              <a:solidFill>
                <a:prstClr val="black"/>
              </a:solidFill>
              <a:latin typeface="Arial" pitchFamily="34" charset="0"/>
              <a:cs typeface="Arial" pitchFamily="34" charset="0"/>
            </a:endParaRPr>
          </a:p>
          <a:p>
            <a:pPr marL="171450" indent="-171450" defTabSz="914400" fontAlgn="ctr">
              <a:spcBef>
                <a:spcPts val="0"/>
              </a:spcBef>
              <a:buFont typeface="Arial" charset="0"/>
              <a:buChar char="•"/>
              <a:defRPr/>
            </a:pPr>
            <a:r>
              <a:rPr lang="en-ZA" sz="1600" dirty="0">
                <a:solidFill>
                  <a:prstClr val="black"/>
                </a:solidFill>
                <a:latin typeface="Arial" pitchFamily="34" charset="0"/>
                <a:cs typeface="Arial" pitchFamily="34" charset="0"/>
              </a:rPr>
              <a:t>Budget constraints </a:t>
            </a:r>
            <a:r>
              <a:rPr lang="en-ZA" sz="1600" dirty="0" err="1">
                <a:solidFill>
                  <a:prstClr val="black"/>
                </a:solidFill>
                <a:latin typeface="Arial" pitchFamily="34" charset="0"/>
                <a:cs typeface="Arial" pitchFamily="34" charset="0"/>
              </a:rPr>
              <a:t>vs</a:t>
            </a:r>
            <a:r>
              <a:rPr lang="en-ZA" sz="1600" dirty="0">
                <a:solidFill>
                  <a:prstClr val="black"/>
                </a:solidFill>
                <a:latin typeface="Arial" pitchFamily="34" charset="0"/>
                <a:cs typeface="Arial" pitchFamily="34" charset="0"/>
              </a:rPr>
              <a:t> Inspectorate needs in the province as well as War on Queue</a:t>
            </a:r>
          </a:p>
          <a:p>
            <a:pPr marL="0" lvl="0" indent="0" defTabSz="914400" fontAlgn="ctr">
              <a:spcBef>
                <a:spcPts val="0"/>
              </a:spcBef>
              <a:buNone/>
              <a:defRPr/>
            </a:pPr>
            <a:endParaRPr lang="en-US" sz="1600" dirty="0">
              <a:solidFill>
                <a:prstClr val="black"/>
              </a:solidFill>
              <a:latin typeface="Arial" pitchFamily="34" charset="0"/>
              <a:cs typeface="Arial" pitchFamily="34" charset="0"/>
            </a:endParaRPr>
          </a:p>
          <a:p>
            <a:pPr marL="171450" lvl="0" indent="-171450" defTabSz="914400" fontAlgn="ctr">
              <a:spcBef>
                <a:spcPts val="0"/>
              </a:spcBef>
              <a:buFont typeface="Arial" charset="0"/>
              <a:buChar char="•"/>
              <a:defRPr/>
            </a:pPr>
            <a:r>
              <a:rPr lang="en-ZA" sz="1600" dirty="0">
                <a:solidFill>
                  <a:prstClr val="black"/>
                </a:solidFill>
                <a:latin typeface="Arial" pitchFamily="34" charset="0"/>
                <a:cs typeface="Arial" pitchFamily="34" charset="0"/>
              </a:rPr>
              <a:t>None compliance of  OHS (Buildings): Lack of co-operation from the landlords – Buildings without lease agreements</a:t>
            </a:r>
            <a:r>
              <a:rPr lang="en-ZA" sz="1600" dirty="0" smtClean="0">
                <a:solidFill>
                  <a:prstClr val="black"/>
                </a:solidFill>
                <a:latin typeface="Arial" pitchFamily="34" charset="0"/>
                <a:cs typeface="Arial" pitchFamily="34" charset="0"/>
              </a:rPr>
              <a:t>.</a:t>
            </a:r>
          </a:p>
          <a:p>
            <a:pPr marL="0" lvl="0" indent="0" defTabSz="914400" fontAlgn="ctr">
              <a:spcBef>
                <a:spcPts val="0"/>
              </a:spcBef>
              <a:buNone/>
              <a:defRPr/>
            </a:pPr>
            <a:endParaRPr lang="en-ZA" sz="1600" dirty="0">
              <a:solidFill>
                <a:prstClr val="black"/>
              </a:solidFill>
              <a:latin typeface="Arial" pitchFamily="34" charset="0"/>
              <a:cs typeface="Arial" pitchFamily="34" charset="0"/>
            </a:endParaRPr>
          </a:p>
          <a:p>
            <a:pPr marL="171450" lvl="0" indent="-171450" defTabSz="914400" fontAlgn="ctr">
              <a:spcBef>
                <a:spcPts val="0"/>
              </a:spcBef>
              <a:buFont typeface="Arial" charset="0"/>
              <a:buChar char="•"/>
              <a:defRPr/>
            </a:pPr>
            <a:r>
              <a:rPr lang="en-ZA" sz="1600" dirty="0">
                <a:solidFill>
                  <a:prstClr val="black"/>
                </a:solidFill>
                <a:latin typeface="Arial" pitchFamily="34" charset="0"/>
                <a:cs typeface="Arial" pitchFamily="34" charset="0"/>
              </a:rPr>
              <a:t>Insufficient security measures which results in offices experiencing losses and disrupted service due to burglaries in offices </a:t>
            </a:r>
            <a:r>
              <a:rPr lang="en-ZA" sz="1600" dirty="0" err="1">
                <a:solidFill>
                  <a:prstClr val="black"/>
                </a:solidFill>
                <a:latin typeface="Arial" pitchFamily="34" charset="0"/>
                <a:cs typeface="Arial" pitchFamily="34" charset="0"/>
              </a:rPr>
              <a:t>eg</a:t>
            </a:r>
            <a:r>
              <a:rPr lang="en-ZA" sz="1600" dirty="0">
                <a:solidFill>
                  <a:prstClr val="black"/>
                </a:solidFill>
                <a:latin typeface="Arial" pitchFamily="34" charset="0"/>
                <a:cs typeface="Arial" pitchFamily="34" charset="0"/>
              </a:rPr>
              <a:t>: Roodepoort, </a:t>
            </a:r>
            <a:r>
              <a:rPr lang="en-ZA" sz="1600" dirty="0" err="1">
                <a:solidFill>
                  <a:prstClr val="black"/>
                </a:solidFill>
                <a:latin typeface="Arial" pitchFamily="34" charset="0"/>
                <a:cs typeface="Arial" pitchFamily="34" charset="0"/>
              </a:rPr>
              <a:t>Benoni</a:t>
            </a:r>
            <a:r>
              <a:rPr lang="en-ZA" sz="1600" dirty="0">
                <a:solidFill>
                  <a:prstClr val="black"/>
                </a:solidFill>
                <a:latin typeface="Arial" pitchFamily="34" charset="0"/>
                <a:cs typeface="Arial" pitchFamily="34" charset="0"/>
              </a:rPr>
              <a:t> x2, </a:t>
            </a:r>
            <a:r>
              <a:rPr lang="en-ZA" sz="1600" dirty="0" err="1">
                <a:solidFill>
                  <a:prstClr val="black"/>
                </a:solidFill>
                <a:latin typeface="Arial" pitchFamily="34" charset="0"/>
                <a:cs typeface="Arial" pitchFamily="34" charset="0"/>
              </a:rPr>
              <a:t>Germiston</a:t>
            </a:r>
            <a:r>
              <a:rPr lang="en-ZA" sz="1600" dirty="0">
                <a:solidFill>
                  <a:prstClr val="black"/>
                </a:solidFill>
                <a:latin typeface="Arial" pitchFamily="34" charset="0"/>
                <a:cs typeface="Arial" pitchFamily="34" charset="0"/>
              </a:rPr>
              <a:t>, Springs and Boksburg</a:t>
            </a:r>
            <a:r>
              <a:rPr lang="en-ZA" sz="1600" dirty="0" smtClean="0">
                <a:solidFill>
                  <a:prstClr val="black"/>
                </a:solidFill>
                <a:latin typeface="Arial" pitchFamily="34" charset="0"/>
                <a:cs typeface="Arial" pitchFamily="34" charset="0"/>
              </a:rPr>
              <a:t>.</a:t>
            </a:r>
          </a:p>
          <a:p>
            <a:pPr marL="171450" lvl="0" indent="-171450" defTabSz="914400" fontAlgn="ctr">
              <a:spcBef>
                <a:spcPts val="0"/>
              </a:spcBef>
              <a:buFont typeface="Arial" charset="0"/>
              <a:buChar char="•"/>
              <a:defRPr/>
            </a:pPr>
            <a:endParaRPr lang="en-ZA" sz="1600" dirty="0" smtClean="0">
              <a:solidFill>
                <a:prstClr val="black"/>
              </a:solidFill>
              <a:latin typeface="Arial" pitchFamily="34" charset="0"/>
              <a:cs typeface="Arial" pitchFamily="34" charset="0"/>
            </a:endParaRPr>
          </a:p>
          <a:p>
            <a:pPr marL="171450" indent="-171450" defTabSz="914400" fontAlgn="ctr">
              <a:spcBef>
                <a:spcPts val="0"/>
              </a:spcBef>
              <a:buFont typeface="Arial" charset="0"/>
              <a:buChar char="•"/>
              <a:defRPr/>
            </a:pPr>
            <a:r>
              <a:rPr lang="en-ZA" sz="1600" dirty="0">
                <a:solidFill>
                  <a:prstClr val="black"/>
                </a:solidFill>
                <a:latin typeface="Arial" pitchFamily="34" charset="0"/>
                <a:cs typeface="Arial" pitchFamily="34" charset="0"/>
              </a:rPr>
              <a:t>No deployment of security in offices on Sundays due to budget constraints which makes the Province vulnerable to burglaries.</a:t>
            </a:r>
          </a:p>
          <a:p>
            <a:pPr marL="171450" lvl="0" indent="-171450" defTabSz="914400" fontAlgn="ctr">
              <a:spcBef>
                <a:spcPts val="0"/>
              </a:spcBef>
              <a:buFont typeface="Arial" charset="0"/>
              <a:buChar char="•"/>
              <a:defRPr/>
            </a:pPr>
            <a:endParaRPr lang="en-ZA" sz="1600" dirty="0" smtClean="0">
              <a:solidFill>
                <a:prstClr val="black"/>
              </a:solidFill>
              <a:latin typeface="Arial" pitchFamily="34" charset="0"/>
              <a:cs typeface="Arial" pitchFamily="34" charset="0"/>
            </a:endParaRPr>
          </a:p>
          <a:p>
            <a:pPr marL="0" lvl="0" indent="0" defTabSz="914400" fontAlgn="ctr">
              <a:spcBef>
                <a:spcPts val="0"/>
              </a:spcBef>
              <a:buNone/>
              <a:defRPr/>
            </a:pPr>
            <a:endParaRPr lang="en-ZA" sz="1600" dirty="0">
              <a:solidFill>
                <a:prstClr val="black"/>
              </a:solidFill>
              <a:latin typeface="Arial" pitchFamily="34" charset="0"/>
              <a:cs typeface="Arial" pitchFamily="34" charset="0"/>
            </a:endParaRPr>
          </a:p>
          <a:p>
            <a:pPr marL="0" lvl="0" indent="0" defTabSz="914400" fontAlgn="ctr">
              <a:spcBef>
                <a:spcPts val="0"/>
              </a:spcBef>
              <a:buNone/>
              <a:defRPr/>
            </a:pPr>
            <a:endParaRPr lang="en-US" sz="1600" dirty="0" smtClean="0">
              <a:solidFill>
                <a:prstClr val="black"/>
              </a:solidFill>
              <a:latin typeface="Arial" pitchFamily="34" charset="0"/>
              <a:cs typeface="Arial" pitchFamily="34" charset="0"/>
            </a:endParaRPr>
          </a:p>
          <a:p>
            <a:pPr marL="0" lvl="0" indent="0" defTabSz="914400" fontAlgn="ctr">
              <a:spcBef>
                <a:spcPts val="0"/>
              </a:spcBef>
              <a:buNone/>
              <a:defRPr/>
            </a:pPr>
            <a:endParaRPr lang="en-US" sz="1600" dirty="0">
              <a:solidFill>
                <a:prstClr val="black"/>
              </a:solidFill>
              <a:latin typeface="Arial" pitchFamily="34" charset="0"/>
              <a:cs typeface="Arial" pitchFamily="34" charset="0"/>
            </a:endParaRPr>
          </a:p>
          <a:p>
            <a:pPr marL="171450" lvl="0" indent="-171450" defTabSz="914400" fontAlgn="ctr">
              <a:spcBef>
                <a:spcPts val="0"/>
              </a:spcBef>
              <a:buFont typeface="Arial" charset="0"/>
              <a:buChar char="•"/>
              <a:defRPr/>
            </a:pPr>
            <a:endParaRPr lang="en-US" sz="1600" dirty="0">
              <a:solidFill>
                <a:prstClr val="black"/>
              </a:solidFill>
              <a:latin typeface="Arial" pitchFamily="34" charset="0"/>
              <a:cs typeface="Arial" pitchFamily="34" charset="0"/>
            </a:endParaRPr>
          </a:p>
          <a:p>
            <a:pPr marL="0" lvl="0" indent="0" defTabSz="914400" fontAlgn="ctr">
              <a:spcBef>
                <a:spcPts val="0"/>
              </a:spcBef>
              <a:buNone/>
              <a:defRPr/>
            </a:pPr>
            <a:endParaRPr lang="en-US" sz="1600" dirty="0">
              <a:solidFill>
                <a:prstClr val="black"/>
              </a:solidFill>
              <a:latin typeface="Arial" pitchFamily="34" charset="0"/>
              <a:cs typeface="Arial" pitchFamily="34" charset="0"/>
            </a:endParaRPr>
          </a:p>
          <a:p>
            <a:pPr marL="171450" lvl="0" indent="-171450" defTabSz="914400" fontAlgn="ctr">
              <a:spcBef>
                <a:spcPts val="0"/>
              </a:spcBef>
              <a:buFont typeface="Arial" charset="0"/>
              <a:buChar char="•"/>
              <a:defRPr/>
            </a:pPr>
            <a:endParaRPr lang="en-US" sz="1600" dirty="0">
              <a:solidFill>
                <a:prstClr val="black"/>
              </a:solidFill>
              <a:latin typeface="Arial" pitchFamily="34" charset="0"/>
              <a:cs typeface="Arial" pitchFamily="34" charset="0"/>
            </a:endParaRPr>
          </a:p>
          <a:p>
            <a:pPr marL="171450" lvl="0" indent="-171450" defTabSz="914400" fontAlgn="ctr">
              <a:spcBef>
                <a:spcPts val="0"/>
              </a:spcBef>
              <a:buFont typeface="Arial" charset="0"/>
              <a:buChar char="•"/>
              <a:defRPr/>
            </a:pPr>
            <a:endParaRPr lang="en-ZA" sz="1600" dirty="0">
              <a:solidFill>
                <a:prstClr val="black"/>
              </a:solidFill>
              <a:latin typeface="Arial" pitchFamily="34" charset="0"/>
              <a:cs typeface="Arial" pitchFamily="34" charset="0"/>
            </a:endParaRPr>
          </a:p>
          <a:p>
            <a:pPr marL="0" lvl="0" indent="0" defTabSz="914400" fontAlgn="ctr">
              <a:spcBef>
                <a:spcPts val="0"/>
              </a:spcBef>
              <a:buNone/>
              <a:defRPr/>
            </a:pPr>
            <a:endParaRPr lang="en-ZA" sz="1600" dirty="0">
              <a:solidFill>
                <a:prstClr val="black"/>
              </a:solidFill>
              <a:latin typeface="Arial" pitchFamily="34" charset="0"/>
              <a:cs typeface="Arial" pitchFamily="34" charset="0"/>
            </a:endParaRPr>
          </a:p>
          <a:p>
            <a:endParaRPr lang="en-ZA" dirty="0"/>
          </a:p>
        </p:txBody>
      </p:sp>
      <p:sp>
        <p:nvSpPr>
          <p:cNvPr id="4" name="Text Placeholder 3"/>
          <p:cNvSpPr>
            <a:spLocks noGrp="1"/>
          </p:cNvSpPr>
          <p:nvPr>
            <p:ph type="body" sz="quarter" idx="3"/>
          </p:nvPr>
        </p:nvSpPr>
        <p:spPr>
          <a:xfrm>
            <a:off x="4532312" y="928048"/>
            <a:ext cx="4041775" cy="627797"/>
          </a:xfrm>
        </p:spPr>
        <p:txBody>
          <a:bodyPr anchor="ctr">
            <a:normAutofit lnSpcReduction="10000"/>
          </a:bodyPr>
          <a:lstStyle/>
          <a:p>
            <a:pPr lvl="0" algn="ctr" defTabSz="914400">
              <a:spcBef>
                <a:spcPts val="0"/>
              </a:spcBef>
            </a:pPr>
            <a:endParaRPr lang="en-ZA" sz="1800" dirty="0" smtClean="0">
              <a:solidFill>
                <a:prstClr val="black"/>
              </a:solidFill>
              <a:latin typeface="Arial" pitchFamily="34" charset="0"/>
              <a:cs typeface="Arial" pitchFamily="34" charset="0"/>
            </a:endParaRPr>
          </a:p>
          <a:p>
            <a:pPr lvl="0" algn="ctr" defTabSz="914400">
              <a:spcBef>
                <a:spcPts val="0"/>
              </a:spcBef>
            </a:pPr>
            <a:r>
              <a:rPr lang="en-ZA" sz="1800" dirty="0" smtClean="0">
                <a:solidFill>
                  <a:prstClr val="black"/>
                </a:solidFill>
                <a:latin typeface="Arial" pitchFamily="34" charset="0"/>
                <a:cs typeface="Arial" pitchFamily="34" charset="0"/>
              </a:rPr>
              <a:t>Intervention </a:t>
            </a:r>
            <a:endParaRPr lang="en-ZA" sz="1800" dirty="0">
              <a:solidFill>
                <a:prstClr val="black"/>
              </a:solidFill>
              <a:latin typeface="Arial" pitchFamily="34" charset="0"/>
              <a:cs typeface="Arial" pitchFamily="34" charset="0"/>
            </a:endParaRPr>
          </a:p>
          <a:p>
            <a:pPr algn="ctr"/>
            <a:endParaRPr lang="en-ZA" dirty="0"/>
          </a:p>
        </p:txBody>
      </p:sp>
      <p:sp>
        <p:nvSpPr>
          <p:cNvPr id="6" name="Content Placeholder 5"/>
          <p:cNvSpPr>
            <a:spLocks noGrp="1"/>
          </p:cNvSpPr>
          <p:nvPr>
            <p:ph sz="quarter" idx="4"/>
          </p:nvPr>
        </p:nvSpPr>
        <p:spPr>
          <a:xfrm>
            <a:off x="4667250" y="1351129"/>
            <a:ext cx="4041775" cy="4631030"/>
          </a:xfrm>
        </p:spPr>
        <p:txBody>
          <a:bodyPr>
            <a:noAutofit/>
          </a:bodyPr>
          <a:lstStyle/>
          <a:p>
            <a:pPr marL="0" lvl="0" indent="0" defTabSz="914400" fontAlgn="ctr">
              <a:spcBef>
                <a:spcPts val="0"/>
              </a:spcBef>
              <a:buNone/>
              <a:defRPr/>
            </a:pPr>
            <a:endParaRPr lang="en-US" sz="1400" dirty="0" smtClean="0">
              <a:solidFill>
                <a:prstClr val="black"/>
              </a:solidFill>
              <a:latin typeface="Arial" pitchFamily="34" charset="0"/>
              <a:cs typeface="Arial" pitchFamily="34" charset="0"/>
            </a:endParaRPr>
          </a:p>
          <a:p>
            <a:pPr marL="171450" indent="-171450" defTabSz="914400" fontAlgn="ctr">
              <a:lnSpc>
                <a:spcPct val="80000"/>
              </a:lnSpc>
              <a:spcBef>
                <a:spcPts val="0"/>
              </a:spcBef>
              <a:buFont typeface="Arial" charset="0"/>
              <a:buChar char="•"/>
              <a:defRPr/>
            </a:pPr>
            <a:r>
              <a:rPr lang="en-ZA" sz="1200" dirty="0">
                <a:solidFill>
                  <a:prstClr val="black"/>
                </a:solidFill>
                <a:latin typeface="Arial" pitchFamily="34" charset="0"/>
                <a:cs typeface="Arial" pitchFamily="34" charset="0"/>
              </a:rPr>
              <a:t>Finalisation of PPP with banks which will impact on the different approach in dealing with banks</a:t>
            </a:r>
          </a:p>
          <a:p>
            <a:pPr marL="171450" indent="-171450" defTabSz="914400" fontAlgn="ctr">
              <a:lnSpc>
                <a:spcPct val="80000"/>
              </a:lnSpc>
              <a:spcBef>
                <a:spcPts val="0"/>
              </a:spcBef>
              <a:buFont typeface="Arial" charset="0"/>
              <a:buChar char="•"/>
              <a:defRPr/>
            </a:pPr>
            <a:endParaRPr lang="en-ZA" sz="1200" dirty="0">
              <a:solidFill>
                <a:prstClr val="black"/>
              </a:solidFill>
              <a:latin typeface="Arial" pitchFamily="34" charset="0"/>
              <a:cs typeface="Arial" pitchFamily="34" charset="0"/>
            </a:endParaRPr>
          </a:p>
          <a:p>
            <a:pPr marL="171450" indent="-171450" defTabSz="914400" fontAlgn="ctr">
              <a:lnSpc>
                <a:spcPct val="80000"/>
              </a:lnSpc>
              <a:spcBef>
                <a:spcPts val="0"/>
              </a:spcBef>
              <a:buFont typeface="Arial" charset="0"/>
              <a:buChar char="•"/>
              <a:defRPr/>
            </a:pPr>
            <a:r>
              <a:rPr lang="en-ZA" sz="1200" dirty="0">
                <a:solidFill>
                  <a:prstClr val="black"/>
                </a:solidFill>
                <a:latin typeface="Arial" pitchFamily="34" charset="0"/>
                <a:cs typeface="Arial" pitchFamily="34" charset="0"/>
              </a:rPr>
              <a:t>IT to source an alternative solution to the cables </a:t>
            </a:r>
          </a:p>
          <a:p>
            <a:pPr marL="171450" indent="-171450" defTabSz="914400" fontAlgn="ctr">
              <a:lnSpc>
                <a:spcPct val="80000"/>
              </a:lnSpc>
              <a:spcBef>
                <a:spcPts val="0"/>
              </a:spcBef>
              <a:buFont typeface="Arial" charset="0"/>
              <a:buChar char="•"/>
              <a:defRPr/>
            </a:pPr>
            <a:endParaRPr lang="en-ZA" sz="1200" dirty="0">
              <a:solidFill>
                <a:prstClr val="black"/>
              </a:solidFill>
              <a:latin typeface="Arial" pitchFamily="34" charset="0"/>
              <a:cs typeface="Arial" pitchFamily="34" charset="0"/>
            </a:endParaRPr>
          </a:p>
          <a:p>
            <a:pPr marL="171450" indent="-171450" defTabSz="914400" fontAlgn="ctr">
              <a:lnSpc>
                <a:spcPct val="80000"/>
              </a:lnSpc>
              <a:spcBef>
                <a:spcPts val="0"/>
              </a:spcBef>
              <a:buFont typeface="Arial" charset="0"/>
              <a:buChar char="•"/>
              <a:defRPr/>
            </a:pPr>
            <a:r>
              <a:rPr lang="en-ZA" sz="1200" dirty="0">
                <a:solidFill>
                  <a:prstClr val="black"/>
                </a:solidFill>
                <a:latin typeface="Arial" pitchFamily="34" charset="0"/>
                <a:cs typeface="Arial" pitchFamily="34" charset="0"/>
              </a:rPr>
              <a:t>Finalisation of operating hours for Inspectorate to respond accordingly to the needs of the Province and overtime budget to be availed as part of strategy for </a:t>
            </a:r>
            <a:r>
              <a:rPr lang="en-ZA" sz="1200" dirty="0" err="1">
                <a:solidFill>
                  <a:prstClr val="black"/>
                </a:solidFill>
                <a:latin typeface="Arial" pitchFamily="34" charset="0"/>
                <a:cs typeface="Arial" pitchFamily="34" charset="0"/>
              </a:rPr>
              <a:t>WoQ</a:t>
            </a:r>
            <a:endParaRPr lang="en-ZA" sz="1200" dirty="0">
              <a:solidFill>
                <a:prstClr val="black"/>
              </a:solidFill>
              <a:latin typeface="Arial" pitchFamily="34" charset="0"/>
              <a:cs typeface="Arial" pitchFamily="34" charset="0"/>
            </a:endParaRPr>
          </a:p>
          <a:p>
            <a:pPr marL="0" indent="0" defTabSz="914400" fontAlgn="ctr">
              <a:lnSpc>
                <a:spcPct val="80000"/>
              </a:lnSpc>
              <a:spcBef>
                <a:spcPts val="0"/>
              </a:spcBef>
              <a:buNone/>
              <a:defRPr/>
            </a:pPr>
            <a:endParaRPr lang="en-US" sz="1200" dirty="0">
              <a:solidFill>
                <a:prstClr val="black"/>
              </a:solidFill>
              <a:latin typeface="Arial" pitchFamily="34" charset="0"/>
              <a:cs typeface="Arial" pitchFamily="34" charset="0"/>
            </a:endParaRPr>
          </a:p>
          <a:p>
            <a:pPr marL="171450" indent="-171450" defTabSz="914400" fontAlgn="ctr">
              <a:lnSpc>
                <a:spcPct val="80000"/>
              </a:lnSpc>
              <a:spcBef>
                <a:spcPts val="0"/>
              </a:spcBef>
              <a:buFont typeface="Arial" charset="0"/>
              <a:buChar char="•"/>
              <a:defRPr/>
            </a:pPr>
            <a:endParaRPr lang="en-US" sz="1200" dirty="0">
              <a:solidFill>
                <a:prstClr val="black"/>
              </a:solidFill>
              <a:latin typeface="Arial" pitchFamily="34" charset="0"/>
              <a:cs typeface="Arial" pitchFamily="34" charset="0"/>
            </a:endParaRPr>
          </a:p>
          <a:p>
            <a:pPr marL="171450" indent="-171450" defTabSz="914400" fontAlgn="ctr">
              <a:lnSpc>
                <a:spcPct val="80000"/>
              </a:lnSpc>
              <a:spcBef>
                <a:spcPts val="0"/>
              </a:spcBef>
              <a:buFont typeface="Arial" charset="0"/>
              <a:buChar char="•"/>
              <a:defRPr/>
            </a:pPr>
            <a:endParaRPr lang="en-US" sz="1200" dirty="0">
              <a:solidFill>
                <a:prstClr val="black"/>
              </a:solidFill>
              <a:latin typeface="Arial" pitchFamily="34" charset="0"/>
              <a:cs typeface="Arial" pitchFamily="34" charset="0"/>
            </a:endParaRPr>
          </a:p>
          <a:p>
            <a:pPr marL="171450" indent="-171450" defTabSz="914400" fontAlgn="ctr">
              <a:lnSpc>
                <a:spcPct val="80000"/>
              </a:lnSpc>
              <a:spcBef>
                <a:spcPts val="0"/>
              </a:spcBef>
              <a:buFont typeface="Arial" charset="0"/>
              <a:buChar char="•"/>
              <a:defRPr/>
            </a:pPr>
            <a:r>
              <a:rPr lang="en-US" sz="1200" dirty="0">
                <a:solidFill>
                  <a:prstClr val="black"/>
                </a:solidFill>
                <a:latin typeface="Arial" pitchFamily="34" charset="0"/>
                <a:cs typeface="Arial" pitchFamily="34" charset="0"/>
              </a:rPr>
              <a:t>Public Works to be held to account so that leases are signed on time and ensuring compliance of the terms of the lease agreement with landlords.</a:t>
            </a:r>
          </a:p>
          <a:p>
            <a:pPr marL="171450" indent="-171450" defTabSz="914400" fontAlgn="ctr">
              <a:lnSpc>
                <a:spcPct val="80000"/>
              </a:lnSpc>
              <a:spcBef>
                <a:spcPts val="0"/>
              </a:spcBef>
              <a:buFont typeface="Arial" charset="0"/>
              <a:buChar char="•"/>
              <a:defRPr/>
            </a:pPr>
            <a:endParaRPr lang="en-US" sz="1200" dirty="0">
              <a:solidFill>
                <a:prstClr val="black"/>
              </a:solidFill>
              <a:latin typeface="Arial" pitchFamily="34" charset="0"/>
              <a:cs typeface="Arial" pitchFamily="34" charset="0"/>
            </a:endParaRPr>
          </a:p>
          <a:p>
            <a:pPr marL="171450" indent="-171450" defTabSz="914400" fontAlgn="ctr">
              <a:lnSpc>
                <a:spcPct val="80000"/>
              </a:lnSpc>
              <a:spcBef>
                <a:spcPts val="0"/>
              </a:spcBef>
              <a:buFont typeface="Arial" charset="0"/>
              <a:buChar char="•"/>
              <a:defRPr/>
            </a:pPr>
            <a:r>
              <a:rPr lang="en-US" sz="1200" dirty="0">
                <a:solidFill>
                  <a:prstClr val="black"/>
                </a:solidFill>
                <a:latin typeface="Arial" pitchFamily="34" charset="0"/>
                <a:cs typeface="Arial" pitchFamily="34" charset="0"/>
              </a:rPr>
              <a:t>High risk offices to be prioritized and budget availed to upgrade the security measures.</a:t>
            </a:r>
          </a:p>
          <a:p>
            <a:pPr marL="171450" indent="-171450" defTabSz="914400" fontAlgn="ctr">
              <a:lnSpc>
                <a:spcPct val="80000"/>
              </a:lnSpc>
              <a:spcBef>
                <a:spcPts val="0"/>
              </a:spcBef>
              <a:buFont typeface="Arial" charset="0"/>
              <a:buChar char="•"/>
              <a:defRPr/>
            </a:pPr>
            <a:endParaRPr lang="en-US" sz="1200" dirty="0">
              <a:solidFill>
                <a:prstClr val="black"/>
              </a:solidFill>
              <a:latin typeface="Arial" pitchFamily="34" charset="0"/>
              <a:cs typeface="Arial" pitchFamily="34" charset="0"/>
            </a:endParaRPr>
          </a:p>
          <a:p>
            <a:pPr marL="171450" indent="-171450" defTabSz="914400" fontAlgn="ctr">
              <a:lnSpc>
                <a:spcPct val="80000"/>
              </a:lnSpc>
              <a:spcBef>
                <a:spcPts val="0"/>
              </a:spcBef>
              <a:buFont typeface="Arial" charset="0"/>
              <a:buChar char="•"/>
              <a:defRPr/>
            </a:pPr>
            <a:endParaRPr lang="en-US" sz="1200" dirty="0">
              <a:solidFill>
                <a:prstClr val="black"/>
              </a:soli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2538E8B7-8BD9-9F48-9FB6-4E0DFEDB8449}" type="slidenum">
              <a:rPr lang="en-US" b="1" smtClean="0">
                <a:solidFill>
                  <a:prstClr val="black"/>
                </a:solidFill>
              </a:rPr>
              <a:pPr/>
              <a:t>60</a:t>
            </a:fld>
            <a:endParaRPr lang="en-US" b="1" dirty="0">
              <a:solidFill>
                <a:prstClr val="black"/>
              </a:solidFill>
            </a:endParaRPr>
          </a:p>
        </p:txBody>
      </p:sp>
    </p:spTree>
    <p:extLst>
      <p:ext uri="{BB962C8B-B14F-4D97-AF65-F5344CB8AC3E}">
        <p14:creationId xmlns:p14="http://schemas.microsoft.com/office/powerpoint/2010/main" xmlns="" val="9430259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838200"/>
            <a:ext cx="8610600" cy="5016758"/>
          </a:xfrm>
          <a:prstGeom prst="rect">
            <a:avLst/>
          </a:prstGeom>
          <a:noFill/>
        </p:spPr>
        <p:txBody>
          <a:bodyPr wrap="square" rtlCol="0">
            <a:spAutoFit/>
          </a:bodyPr>
          <a:lstStyle/>
          <a:p>
            <a:pPr algn="ctr">
              <a:lnSpc>
                <a:spcPct val="200000"/>
              </a:lnSpc>
            </a:pPr>
            <a:r>
              <a:rPr lang="en-US" sz="8000" dirty="0" smtClean="0"/>
              <a:t>THANK YOU</a:t>
            </a:r>
          </a:p>
          <a:p>
            <a:pPr algn="ctr">
              <a:lnSpc>
                <a:spcPct val="200000"/>
              </a:lnSpc>
            </a:pPr>
            <a:endParaRPr lang="en-US" sz="8000" dirty="0"/>
          </a:p>
        </p:txBody>
      </p:sp>
      <p:sp>
        <p:nvSpPr>
          <p:cNvPr id="2" name="Slide Number Placeholder 1"/>
          <p:cNvSpPr>
            <a:spLocks noGrp="1"/>
          </p:cNvSpPr>
          <p:nvPr>
            <p:ph type="sldNum" sz="quarter" idx="12"/>
          </p:nvPr>
        </p:nvSpPr>
        <p:spPr>
          <a:xfrm>
            <a:off x="7010400" y="6492875"/>
            <a:ext cx="2133600" cy="365125"/>
          </a:xfrm>
        </p:spPr>
        <p:txBody>
          <a:bodyPr/>
          <a:lstStyle/>
          <a:p>
            <a:fld id="{2538E8B7-8BD9-9F48-9FB6-4E0DFEDB8449}" type="slidenum">
              <a:rPr lang="en-US" b="1" smtClean="0">
                <a:solidFill>
                  <a:schemeClr val="tx1"/>
                </a:solidFill>
              </a:rPr>
              <a:pPr/>
              <a:t>61</a:t>
            </a:fld>
            <a:endParaRPr lang="en-US" b="1" dirty="0">
              <a:solidFill>
                <a:schemeClr val="tx1"/>
              </a:solidFill>
            </a:endParaRPr>
          </a:p>
        </p:txBody>
      </p:sp>
    </p:spTree>
    <p:extLst>
      <p:ext uri="{BB962C8B-B14F-4D97-AF65-F5344CB8AC3E}">
        <p14:creationId xmlns:p14="http://schemas.microsoft.com/office/powerpoint/2010/main" xmlns="" val="17793033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538E8B7-8BD9-9F48-9FB6-4E0DFEDB8449}" type="slidenum">
              <a:rPr lang="en-US" b="1" smtClean="0">
                <a:solidFill>
                  <a:schemeClr val="tx1"/>
                </a:solidFill>
              </a:rPr>
              <a:pPr/>
              <a:t>7</a:t>
            </a:fld>
            <a:endParaRPr lang="en-US" b="1" dirty="0">
              <a:solidFill>
                <a:schemeClr val="tx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
            <a:ext cx="9144000" cy="6004193"/>
          </a:xfrm>
          <a:prstGeom prst="rect">
            <a:avLst/>
          </a:prstGeom>
        </p:spPr>
      </p:pic>
    </p:spTree>
    <p:extLst>
      <p:ext uri="{BB962C8B-B14F-4D97-AF65-F5344CB8AC3E}">
        <p14:creationId xmlns:p14="http://schemas.microsoft.com/office/powerpoint/2010/main" xmlns="" val="28997372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538E8B7-8BD9-9F48-9FB6-4E0DFEDB8449}" type="slidenum">
              <a:rPr lang="en-US" b="1" smtClean="0">
                <a:solidFill>
                  <a:schemeClr val="tx1"/>
                </a:solidFill>
              </a:rPr>
              <a:pPr/>
              <a:t>8</a:t>
            </a:fld>
            <a:endParaRPr lang="en-US" b="1" dirty="0">
              <a:solidFill>
                <a:schemeClr val="tx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5916058"/>
          </a:xfrm>
          <a:prstGeom prst="rect">
            <a:avLst/>
          </a:prstGeom>
        </p:spPr>
      </p:pic>
    </p:spTree>
    <p:extLst>
      <p:ext uri="{BB962C8B-B14F-4D97-AF65-F5344CB8AC3E}">
        <p14:creationId xmlns:p14="http://schemas.microsoft.com/office/powerpoint/2010/main" xmlns="" val="34026803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114" y="274638"/>
            <a:ext cx="8229600" cy="1143000"/>
          </a:xfrm>
        </p:spPr>
        <p:txBody>
          <a:bodyPr/>
          <a:lstStyle/>
          <a:p>
            <a:r>
              <a:rPr lang="en-ZA" dirty="0" smtClean="0"/>
              <a:t>Summary on Birth Registration </a:t>
            </a:r>
            <a:endParaRPr lang="en-ZA" dirty="0"/>
          </a:p>
        </p:txBody>
      </p:sp>
      <p:sp>
        <p:nvSpPr>
          <p:cNvPr id="3" name="Slide Number Placeholder 2"/>
          <p:cNvSpPr>
            <a:spLocks noGrp="1"/>
          </p:cNvSpPr>
          <p:nvPr>
            <p:ph type="sldNum" sz="quarter" idx="12"/>
          </p:nvPr>
        </p:nvSpPr>
        <p:spPr>
          <a:xfrm>
            <a:off x="7010400" y="6492875"/>
            <a:ext cx="2133600" cy="365125"/>
          </a:xfrm>
        </p:spPr>
        <p:txBody>
          <a:bodyPr/>
          <a:lstStyle/>
          <a:p>
            <a:fld id="{2538E8B7-8BD9-9F48-9FB6-4E0DFEDB8449}" type="slidenum">
              <a:rPr lang="en-US" b="1" smtClean="0">
                <a:solidFill>
                  <a:schemeClr val="tx1"/>
                </a:solidFill>
              </a:rPr>
              <a:pPr/>
              <a:t>9</a:t>
            </a:fld>
            <a:endParaRPr lang="en-US" b="1" dirty="0">
              <a:solidFill>
                <a:schemeClr val="tx1"/>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3999934842"/>
              </p:ext>
            </p:extLst>
          </p:nvPr>
        </p:nvGraphicFramePr>
        <p:xfrm>
          <a:off x="473726" y="1417637"/>
          <a:ext cx="8207566" cy="4278082"/>
        </p:xfrm>
        <a:graphic>
          <a:graphicData uri="http://schemas.openxmlformats.org/drawingml/2006/table">
            <a:tbl>
              <a:tblPr/>
              <a:tblGrid>
                <a:gridCol w="2091606">
                  <a:extLst>
                    <a:ext uri="{9D8B030D-6E8A-4147-A177-3AD203B41FA5}">
                      <a16:colId xmlns:a16="http://schemas.microsoft.com/office/drawing/2014/main" xmlns="" val="2701272711"/>
                    </a:ext>
                  </a:extLst>
                </a:gridCol>
                <a:gridCol w="2012177">
                  <a:extLst>
                    <a:ext uri="{9D8B030D-6E8A-4147-A177-3AD203B41FA5}">
                      <a16:colId xmlns:a16="http://schemas.microsoft.com/office/drawing/2014/main" xmlns="" val="3079257265"/>
                    </a:ext>
                  </a:extLst>
                </a:gridCol>
                <a:gridCol w="2091606">
                  <a:extLst>
                    <a:ext uri="{9D8B030D-6E8A-4147-A177-3AD203B41FA5}">
                      <a16:colId xmlns:a16="http://schemas.microsoft.com/office/drawing/2014/main" xmlns="" val="678947067"/>
                    </a:ext>
                  </a:extLst>
                </a:gridCol>
                <a:gridCol w="2012177">
                  <a:extLst>
                    <a:ext uri="{9D8B030D-6E8A-4147-A177-3AD203B41FA5}">
                      <a16:colId xmlns:a16="http://schemas.microsoft.com/office/drawing/2014/main" xmlns="" val="1295734963"/>
                    </a:ext>
                  </a:extLst>
                </a:gridCol>
              </a:tblGrid>
              <a:tr h="1276635">
                <a:tc>
                  <a:txBody>
                    <a:bodyPr/>
                    <a:lstStyle/>
                    <a:p>
                      <a:pPr algn="ctr" fontAlgn="t"/>
                      <a:r>
                        <a:rPr lang="en-ZA" sz="1400" b="1" i="0" u="none" strike="noStrike" dirty="0">
                          <a:effectLst/>
                          <a:latin typeface="Arial" panose="020B0604020202020204" pitchFamily="34" charset="0"/>
                          <a:cs typeface="Arial" panose="020B0604020202020204" pitchFamily="34" charset="0"/>
                        </a:rPr>
                        <a:t>Births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t"/>
                      <a:r>
                        <a:rPr lang="en-ZA" sz="1400" b="1" i="0" u="none" strike="noStrike" dirty="0">
                          <a:effectLst/>
                          <a:latin typeface="Arial" panose="020B0604020202020204" pitchFamily="34" charset="0"/>
                          <a:cs typeface="Arial" panose="020B0604020202020204" pitchFamily="34" charset="0"/>
                        </a:rPr>
                        <a:t> ANNUAL TARGET 2018/19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t"/>
                      <a:r>
                        <a:rPr lang="en-ZA" sz="1400" b="1" i="0" u="none" strike="noStrike" dirty="0">
                          <a:effectLst/>
                          <a:latin typeface="Arial" panose="020B0604020202020204" pitchFamily="34" charset="0"/>
                          <a:cs typeface="Arial" panose="020B0604020202020204" pitchFamily="34" charset="0"/>
                        </a:rPr>
                        <a:t>ANNUAL PERFORMANCE 2018/19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t"/>
                      <a:r>
                        <a:rPr lang="en-ZA" sz="1400" b="1" i="0" u="none" strike="noStrike" dirty="0">
                          <a:effectLst/>
                          <a:latin typeface="Arial" panose="020B0604020202020204" pitchFamily="34" charset="0"/>
                          <a:cs typeface="Arial" panose="020B0604020202020204" pitchFamily="34" charset="0"/>
                        </a:rPr>
                        <a:t>VARIANCE 2018/19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208982190"/>
                  </a:ext>
                </a:extLst>
              </a:tr>
              <a:tr h="692642">
                <a:tc>
                  <a:txBody>
                    <a:bodyPr/>
                    <a:lstStyle/>
                    <a:p>
                      <a:pPr algn="l" fontAlgn="b"/>
                      <a:r>
                        <a:rPr lang="en-ZA" sz="1400" b="0" i="0" u="none" strike="noStrike" dirty="0" smtClean="0">
                          <a:effectLst/>
                          <a:latin typeface="Arial" panose="020B0604020202020204" pitchFamily="34" charset="0"/>
                          <a:cs typeface="Arial" panose="020B0604020202020204" pitchFamily="34" charset="0"/>
                        </a:rPr>
                        <a:t>Johannesburg</a:t>
                      </a:r>
                      <a:endParaRPr lang="en-ZA" sz="1400" b="0" i="0" u="none" strike="noStrike" dirty="0">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dirty="0">
                          <a:effectLst/>
                          <a:latin typeface="Arial" panose="020B0604020202020204" pitchFamily="34" charset="0"/>
                          <a:cs typeface="Arial" panose="020B0604020202020204" pitchFamily="34" charset="0"/>
                        </a:rPr>
                        <a:t>54041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dirty="0">
                          <a:effectLst/>
                          <a:latin typeface="Arial" panose="020B0604020202020204" pitchFamily="34" charset="0"/>
                          <a:cs typeface="Arial" panose="020B0604020202020204" pitchFamily="34" charset="0"/>
                        </a:rPr>
                        <a:t>54064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effectLst/>
                          <a:latin typeface="Arial" panose="020B0604020202020204" pitchFamily="34" charset="0"/>
                          <a:cs typeface="Arial" panose="020B0604020202020204" pitchFamily="34" charset="0"/>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76963056"/>
                  </a:ext>
                </a:extLst>
              </a:tr>
              <a:tr h="461761">
                <a:tc>
                  <a:txBody>
                    <a:bodyPr/>
                    <a:lstStyle/>
                    <a:p>
                      <a:pPr algn="l" fontAlgn="b"/>
                      <a:r>
                        <a:rPr lang="en-ZA" sz="1400" b="0" i="0" u="none" strike="noStrike" dirty="0" smtClean="0">
                          <a:effectLst/>
                          <a:latin typeface="Arial" panose="020B0604020202020204" pitchFamily="34" charset="0"/>
                          <a:cs typeface="Arial" panose="020B0604020202020204" pitchFamily="34" charset="0"/>
                        </a:rPr>
                        <a:t>West Rand</a:t>
                      </a:r>
                      <a:endParaRPr lang="en-ZA" sz="1400" b="0" i="0" u="none" strike="noStrike" dirty="0">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dirty="0">
                          <a:effectLst/>
                          <a:latin typeface="Arial" panose="020B0604020202020204" pitchFamily="34" charset="0"/>
                          <a:cs typeface="Arial" panose="020B0604020202020204" pitchFamily="34" charset="0"/>
                        </a:rPr>
                        <a:t>13431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dirty="0">
                          <a:effectLst/>
                          <a:latin typeface="Arial" panose="020B0604020202020204" pitchFamily="34" charset="0"/>
                          <a:cs typeface="Arial" panose="020B0604020202020204" pitchFamily="34" charset="0"/>
                        </a:rPr>
                        <a:t>12749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FF0000"/>
                          </a:solidFill>
                          <a:effectLst/>
                          <a:latin typeface="Arial" panose="020B0604020202020204" pitchFamily="34" charset="0"/>
                          <a:cs typeface="Arial" panose="020B0604020202020204" pitchFamily="34" charset="0"/>
                        </a:rPr>
                        <a:t>-682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67976058"/>
                  </a:ext>
                </a:extLst>
              </a:tr>
              <a:tr h="461761">
                <a:tc>
                  <a:txBody>
                    <a:bodyPr/>
                    <a:lstStyle/>
                    <a:p>
                      <a:pPr algn="l" fontAlgn="b"/>
                      <a:r>
                        <a:rPr lang="en-ZA" sz="1400" b="0" i="0" u="none" strike="noStrike" dirty="0" smtClean="0">
                          <a:effectLst/>
                          <a:latin typeface="Arial" panose="020B0604020202020204" pitchFamily="34" charset="0"/>
                          <a:cs typeface="Arial" panose="020B0604020202020204" pitchFamily="34" charset="0"/>
                        </a:rPr>
                        <a:t>Tshwane</a:t>
                      </a:r>
                      <a:endParaRPr lang="en-ZA" sz="1400" b="0" i="0" u="none" strike="noStrike" dirty="0">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effectLst/>
                          <a:latin typeface="Arial" panose="020B0604020202020204" pitchFamily="34" charset="0"/>
                          <a:cs typeface="Arial" panose="020B0604020202020204" pitchFamily="34" charset="0"/>
                        </a:rPr>
                        <a:t>54242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dirty="0">
                          <a:effectLst/>
                          <a:latin typeface="Arial" panose="020B0604020202020204" pitchFamily="34" charset="0"/>
                          <a:cs typeface="Arial" panose="020B0604020202020204" pitchFamily="34" charset="0"/>
                        </a:rPr>
                        <a:t>55522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effectLst/>
                          <a:latin typeface="Arial" panose="020B0604020202020204" pitchFamily="34" charset="0"/>
                          <a:cs typeface="Arial" panose="020B0604020202020204" pitchFamily="34" charset="0"/>
                        </a:rPr>
                        <a:t>1280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65266921"/>
                  </a:ext>
                </a:extLst>
              </a:tr>
              <a:tr h="461761">
                <a:tc>
                  <a:txBody>
                    <a:bodyPr/>
                    <a:lstStyle/>
                    <a:p>
                      <a:pPr algn="l" fontAlgn="b"/>
                      <a:r>
                        <a:rPr lang="en-ZA" sz="1400" b="0" i="0" u="none" strike="noStrike" dirty="0" smtClean="0">
                          <a:effectLst/>
                          <a:latin typeface="Arial" panose="020B0604020202020204" pitchFamily="34" charset="0"/>
                          <a:cs typeface="Arial" panose="020B0604020202020204" pitchFamily="34" charset="0"/>
                        </a:rPr>
                        <a:t>Ekurhuleni</a:t>
                      </a:r>
                      <a:endParaRPr lang="en-ZA" sz="1400" b="0" i="0" u="none" strike="noStrike" dirty="0">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effectLst/>
                          <a:latin typeface="Arial" panose="020B0604020202020204" pitchFamily="34" charset="0"/>
                          <a:cs typeface="Arial" panose="020B0604020202020204" pitchFamily="34" charset="0"/>
                        </a:rPr>
                        <a:t>53911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dirty="0">
                          <a:effectLst/>
                          <a:latin typeface="Arial" panose="020B0604020202020204" pitchFamily="34" charset="0"/>
                          <a:cs typeface="Arial" panose="020B0604020202020204" pitchFamily="34" charset="0"/>
                        </a:rPr>
                        <a:t>53306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dirty="0">
                          <a:solidFill>
                            <a:srgbClr val="FF0000"/>
                          </a:solidFill>
                          <a:effectLst/>
                          <a:latin typeface="Arial" panose="020B0604020202020204" pitchFamily="34" charset="0"/>
                          <a:cs typeface="Arial" panose="020B0604020202020204" pitchFamily="34" charset="0"/>
                        </a:rPr>
                        <a:t>-605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00919388"/>
                  </a:ext>
                </a:extLst>
              </a:tr>
              <a:tr h="461761">
                <a:tc>
                  <a:txBody>
                    <a:bodyPr/>
                    <a:lstStyle/>
                    <a:p>
                      <a:pPr algn="l" fontAlgn="b"/>
                      <a:r>
                        <a:rPr lang="en-ZA" sz="1400" b="0" i="0" u="none" strike="noStrike" dirty="0" smtClean="0">
                          <a:effectLst/>
                          <a:latin typeface="Arial" panose="020B0604020202020204" pitchFamily="34" charset="0"/>
                          <a:cs typeface="Arial" panose="020B0604020202020204" pitchFamily="34" charset="0"/>
                        </a:rPr>
                        <a:t>Sedibeng</a:t>
                      </a:r>
                      <a:endParaRPr lang="en-ZA" sz="1400" b="0" i="0" u="none" strike="noStrike" dirty="0">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effectLst/>
                          <a:latin typeface="Arial" panose="020B0604020202020204" pitchFamily="34" charset="0"/>
                          <a:cs typeface="Arial" panose="020B0604020202020204" pitchFamily="34" charset="0"/>
                        </a:rPr>
                        <a:t>12581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dirty="0">
                          <a:effectLst/>
                          <a:latin typeface="Arial" panose="020B0604020202020204" pitchFamily="34" charset="0"/>
                          <a:cs typeface="Arial" panose="020B0604020202020204" pitchFamily="34" charset="0"/>
                        </a:rPr>
                        <a:t>13008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dirty="0">
                          <a:effectLst/>
                          <a:latin typeface="Arial" panose="020B0604020202020204" pitchFamily="34" charset="0"/>
                          <a:cs typeface="Arial" panose="020B0604020202020204" pitchFamily="34" charset="0"/>
                        </a:rPr>
                        <a:t>427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4523729"/>
                  </a:ext>
                </a:extLst>
              </a:tr>
              <a:tr h="461761">
                <a:tc>
                  <a:txBody>
                    <a:bodyPr/>
                    <a:lstStyle/>
                    <a:p>
                      <a:pPr algn="l" fontAlgn="t"/>
                      <a:r>
                        <a:rPr lang="en-ZA" sz="1400" b="1" i="0" u="none" strike="noStrike" dirty="0">
                          <a:effectLst/>
                          <a:latin typeface="Arial" panose="020B0604020202020204" pitchFamily="34" charset="0"/>
                          <a:cs typeface="Arial" panose="020B0604020202020204" pitchFamily="34" charset="0"/>
                        </a:rPr>
                        <a:t> GP Province 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00"/>
                    </a:solidFill>
                  </a:tcPr>
                </a:tc>
                <a:tc>
                  <a:txBody>
                    <a:bodyPr/>
                    <a:lstStyle/>
                    <a:p>
                      <a:pPr algn="ctr" fontAlgn="ctr"/>
                      <a:r>
                        <a:rPr lang="en-ZA" sz="1400" b="1" i="0" u="none" strike="noStrike">
                          <a:effectLst/>
                          <a:latin typeface="Arial" panose="020B0604020202020204" pitchFamily="34" charset="0"/>
                          <a:cs typeface="Arial" panose="020B0604020202020204" pitchFamily="34" charset="0"/>
                        </a:rPr>
                        <a:t>188206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ZA" sz="1400" b="1" i="0" u="none" strike="noStrike">
                          <a:effectLst/>
                          <a:latin typeface="Arial" panose="020B0604020202020204" pitchFamily="34" charset="0"/>
                          <a:cs typeface="Arial" panose="020B0604020202020204" pitchFamily="34" charset="0"/>
                        </a:rPr>
                        <a:t>188649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ZA" sz="1400" b="1" i="0" u="none" strike="noStrike" dirty="0">
                          <a:effectLst/>
                          <a:latin typeface="Arial" panose="020B0604020202020204" pitchFamily="34" charset="0"/>
                          <a:cs typeface="Arial" panose="020B0604020202020204" pitchFamily="34" charset="0"/>
                        </a:rPr>
                        <a:t>443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4274766555"/>
                  </a:ext>
                </a:extLst>
              </a:tr>
            </a:tbl>
          </a:graphicData>
        </a:graphic>
      </p:graphicFrame>
    </p:spTree>
    <p:extLst>
      <p:ext uri="{BB962C8B-B14F-4D97-AF65-F5344CB8AC3E}">
        <p14:creationId xmlns:p14="http://schemas.microsoft.com/office/powerpoint/2010/main" xmlns="" val="6970575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12687</TotalTime>
  <Words>5519</Words>
  <Application>Microsoft Office PowerPoint</Application>
  <PresentationFormat>On-screen Show (4:3)</PresentationFormat>
  <Paragraphs>2975</Paragraphs>
  <Slides>61</Slides>
  <Notes>21</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61</vt:i4>
      </vt:variant>
    </vt:vector>
  </HeadingPairs>
  <TitlesOfParts>
    <vt:vector size="62" baseType="lpstr">
      <vt:lpstr>Office Theme</vt:lpstr>
      <vt:lpstr> Portfolio Committee Presentation   State of the Province : Gauteng  03 SEPTEMBER 2019</vt:lpstr>
      <vt:lpstr>Slide 2</vt:lpstr>
      <vt:lpstr>SENIOR MANAGEMENT STRUCTURE: ORGANOGRAM</vt:lpstr>
      <vt:lpstr>Slide 4</vt:lpstr>
      <vt:lpstr>DISTRICT  FOOTPRINT</vt:lpstr>
      <vt:lpstr>CIVIC AFFAIRS</vt:lpstr>
      <vt:lpstr>Slide 7</vt:lpstr>
      <vt:lpstr>Slide 8</vt:lpstr>
      <vt:lpstr>Summary on Birth Registration </vt:lpstr>
      <vt:lpstr> Challenges on Birth Registrations </vt:lpstr>
      <vt:lpstr>Summary of Smart Cards issuance  </vt:lpstr>
      <vt:lpstr>APPLICATION VOLUME  PER OFFICE </vt:lpstr>
      <vt:lpstr> APPLICATION VOLUME  PER OFFICE </vt:lpstr>
      <vt:lpstr> APPLICATION VOLUME  PER OFFICE </vt:lpstr>
      <vt:lpstr>UNCOLLECTED SMART ID CARDS AND GREEN ID BOOKS </vt:lpstr>
      <vt:lpstr>LATE REGISTRATION OF BIRTH –ALL CATEGORIES</vt:lpstr>
      <vt:lpstr>UNABRIDGED CERTIFICATES</vt:lpstr>
      <vt:lpstr>AMENDMENTS &amp; RECTIFICATION INFORMATION</vt:lpstr>
      <vt:lpstr>MOBILE UNIT INFORMATION</vt:lpstr>
      <vt:lpstr>STAKEHOLDER FORA</vt:lpstr>
      <vt:lpstr>STAKEHOLDER FORA</vt:lpstr>
      <vt:lpstr>WAR ON QUEUE</vt:lpstr>
      <vt:lpstr>WAR ON QUEUES </vt:lpstr>
      <vt:lpstr>WAR ON QUEUES STRATEGY</vt:lpstr>
      <vt:lpstr>WAR ON QUEUES STRATEGY</vt:lpstr>
      <vt:lpstr>IMMIGRATION</vt:lpstr>
      <vt:lpstr>Employers Charged for 2018/2019</vt:lpstr>
      <vt:lpstr>Transgressors Charged </vt:lpstr>
      <vt:lpstr>General Inspection </vt:lpstr>
      <vt:lpstr>Direct Deportation</vt:lpstr>
      <vt:lpstr>Transfers to Lindela</vt:lpstr>
      <vt:lpstr>Fraudulent Marriages </vt:lpstr>
      <vt:lpstr>Cases ref to Inspectorate</vt:lpstr>
      <vt:lpstr>NUMBER OF INSPECTORATE OFFICIALS AND RESOURCES PER OFFICE</vt:lpstr>
      <vt:lpstr>Special  Operation JHB Central</vt:lpstr>
      <vt:lpstr>IMMIGRATION SERVICES CONTINUE </vt:lpstr>
      <vt:lpstr>HUMAN RESOURCE MANAGEMENT</vt:lpstr>
      <vt:lpstr>CAPACITY LEVELS </vt:lpstr>
      <vt:lpstr>PROVINCIAL EQUITY</vt:lpstr>
      <vt:lpstr>EMPLOYMENT EQUITY REPRESENTATION </vt:lpstr>
      <vt:lpstr>Attrition Rate </vt:lpstr>
      <vt:lpstr>Slide 42</vt:lpstr>
      <vt:lpstr>EMPLOYEE WELLNESS PROGRAMMES </vt:lpstr>
      <vt:lpstr>EMPLOYEE WELLNESS PROGRAMMES </vt:lpstr>
      <vt:lpstr>SKILLS DEVELOPMENT</vt:lpstr>
      <vt:lpstr>LABOUR RELATIONS CASES  </vt:lpstr>
      <vt:lpstr>COUNTER CORRUPTION CASES 2016/17</vt:lpstr>
      <vt:lpstr>Slide 48</vt:lpstr>
      <vt:lpstr>BUDGET AND EXPENDITURE 2018-19</vt:lpstr>
      <vt:lpstr> Analysis:  The leasing of vehicle amount have been reduced as the Province is procuring departmental owned vehicles. The spending pattern is inline with the spending guideline to prevent underspending or overspending. </vt:lpstr>
      <vt:lpstr>ASSET MANAGEMENT AND PAYMENTS OF INVOICES</vt:lpstr>
      <vt:lpstr>Slide 52</vt:lpstr>
      <vt:lpstr>FLEET MANAGEMENT</vt:lpstr>
      <vt:lpstr>STATE-OWNED BUILDINGS</vt:lpstr>
      <vt:lpstr>LEASE PERIOD OF OFFICES</vt:lpstr>
      <vt:lpstr>LEASE PERIOD OF OFFICES</vt:lpstr>
      <vt:lpstr>SECURITY SERVICES</vt:lpstr>
      <vt:lpstr>SECURITY SERVICES</vt:lpstr>
      <vt:lpstr>SECURITY SERVICES</vt:lpstr>
      <vt:lpstr> Provincial Challenges </vt:lpstr>
      <vt:lpstr>Slide 61</vt:lpstr>
    </vt:vector>
  </TitlesOfParts>
  <Company>Home Affairs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Zimele Ngxongo</dc:creator>
  <cp:lastModifiedBy>PUMZA</cp:lastModifiedBy>
  <cp:revision>779</cp:revision>
  <cp:lastPrinted>2017-12-28T10:33:17Z</cp:lastPrinted>
  <dcterms:created xsi:type="dcterms:W3CDTF">2017-04-09T15:34:02Z</dcterms:created>
  <dcterms:modified xsi:type="dcterms:W3CDTF">2019-09-05T09:37:05Z</dcterms:modified>
</cp:coreProperties>
</file>