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handoutMasterIdLst>
    <p:handoutMasterId r:id="rId60"/>
  </p:handoutMasterIdLst>
  <p:sldIdLst>
    <p:sldId id="516" r:id="rId2"/>
    <p:sldId id="636" r:id="rId3"/>
    <p:sldId id="637" r:id="rId4"/>
    <p:sldId id="518" r:id="rId5"/>
    <p:sldId id="629" r:id="rId6"/>
    <p:sldId id="542" r:id="rId7"/>
    <p:sldId id="510" r:id="rId8"/>
    <p:sldId id="623" r:id="rId9"/>
    <p:sldId id="524" r:id="rId10"/>
    <p:sldId id="537" r:id="rId11"/>
    <p:sldId id="528" r:id="rId12"/>
    <p:sldId id="635" r:id="rId13"/>
    <p:sldId id="531" r:id="rId14"/>
    <p:sldId id="533" r:id="rId15"/>
    <p:sldId id="535" r:id="rId16"/>
    <p:sldId id="536" r:id="rId17"/>
    <p:sldId id="624" r:id="rId18"/>
    <p:sldId id="630" r:id="rId19"/>
    <p:sldId id="631" r:id="rId20"/>
    <p:sldId id="632" r:id="rId21"/>
    <p:sldId id="633" r:id="rId22"/>
    <p:sldId id="634" r:id="rId23"/>
    <p:sldId id="373" r:id="rId24"/>
    <p:sldId id="638" r:id="rId25"/>
    <p:sldId id="639" r:id="rId26"/>
    <p:sldId id="640" r:id="rId27"/>
    <p:sldId id="641" r:id="rId28"/>
    <p:sldId id="642" r:id="rId29"/>
    <p:sldId id="643" r:id="rId30"/>
    <p:sldId id="644" r:id="rId31"/>
    <p:sldId id="645" r:id="rId32"/>
    <p:sldId id="646" r:id="rId33"/>
    <p:sldId id="647" r:id="rId34"/>
    <p:sldId id="648" r:id="rId35"/>
    <p:sldId id="649" r:id="rId36"/>
    <p:sldId id="650" r:id="rId37"/>
    <p:sldId id="292" r:id="rId38"/>
    <p:sldId id="303" r:id="rId39"/>
    <p:sldId id="305" r:id="rId40"/>
    <p:sldId id="306" r:id="rId41"/>
    <p:sldId id="307" r:id="rId42"/>
    <p:sldId id="394" r:id="rId43"/>
    <p:sldId id="395" r:id="rId44"/>
    <p:sldId id="396" r:id="rId45"/>
    <p:sldId id="397" r:id="rId46"/>
    <p:sldId id="399" r:id="rId47"/>
    <p:sldId id="400" r:id="rId48"/>
    <p:sldId id="651" r:id="rId49"/>
    <p:sldId id="652" r:id="rId50"/>
    <p:sldId id="653" r:id="rId51"/>
    <p:sldId id="654" r:id="rId52"/>
    <p:sldId id="655" r:id="rId53"/>
    <p:sldId id="656" r:id="rId54"/>
    <p:sldId id="657" r:id="rId55"/>
    <p:sldId id="658" r:id="rId56"/>
    <p:sldId id="659" r:id="rId57"/>
    <p:sldId id="521" r:id="rId58"/>
  </p:sldIdLst>
  <p:sldSz cx="9144000" cy="6858000" type="screen4x3"/>
  <p:notesSz cx="6797675" cy="9926638"/>
  <p:defaultTextStyle>
    <a:defPPr>
      <a:defRPr lang="en-US"/>
    </a:defPPr>
    <a:lvl1pPr algn="l" rtl="0" fontAlgn="base">
      <a:spcBef>
        <a:spcPct val="0"/>
      </a:spcBef>
      <a:spcAft>
        <a:spcPct val="0"/>
      </a:spcAft>
      <a:defRPr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b="1" kern="1200">
        <a:solidFill>
          <a:schemeClr val="tx1"/>
        </a:solidFill>
        <a:latin typeface="Arial" pitchFamily="34" charset="0"/>
        <a:ea typeface="+mn-ea"/>
        <a:cs typeface="Arial" pitchFamily="34" charset="0"/>
      </a:defRPr>
    </a:lvl5pPr>
    <a:lvl6pPr marL="2286000" algn="l" defTabSz="914400" rtl="0" eaLnBrk="1" latinLnBrk="0" hangingPunct="1">
      <a:defRPr b="1" kern="1200">
        <a:solidFill>
          <a:schemeClr val="tx1"/>
        </a:solidFill>
        <a:latin typeface="Arial" pitchFamily="34" charset="0"/>
        <a:ea typeface="+mn-ea"/>
        <a:cs typeface="Arial" pitchFamily="34" charset="0"/>
      </a:defRPr>
    </a:lvl6pPr>
    <a:lvl7pPr marL="2743200" algn="l" defTabSz="914400" rtl="0" eaLnBrk="1" latinLnBrk="0" hangingPunct="1">
      <a:defRPr b="1" kern="1200">
        <a:solidFill>
          <a:schemeClr val="tx1"/>
        </a:solidFill>
        <a:latin typeface="Arial" pitchFamily="34" charset="0"/>
        <a:ea typeface="+mn-ea"/>
        <a:cs typeface="Arial" pitchFamily="34" charset="0"/>
      </a:defRPr>
    </a:lvl7pPr>
    <a:lvl8pPr marL="3200400" algn="l" defTabSz="914400" rtl="0" eaLnBrk="1" latinLnBrk="0" hangingPunct="1">
      <a:defRPr b="1" kern="1200">
        <a:solidFill>
          <a:schemeClr val="tx1"/>
        </a:solidFill>
        <a:latin typeface="Arial" pitchFamily="34" charset="0"/>
        <a:ea typeface="+mn-ea"/>
        <a:cs typeface="Arial" pitchFamily="34" charset="0"/>
      </a:defRPr>
    </a:lvl8pPr>
    <a:lvl9pPr marL="3657600" algn="l" defTabSz="914400" rtl="0" eaLnBrk="1" latinLnBrk="0" hangingPunct="1">
      <a:defRPr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had Osman" initials="FO" lastIdx="0" clrIdx="0">
    <p:extLst>
      <p:ext uri="{19B8F6BF-5375-455C-9EA6-DF929625EA0E}">
        <p15:presenceInfo xmlns:p15="http://schemas.microsoft.com/office/powerpoint/2012/main" xmlns="" userId="S-1-5-21-2380184862-309048139-2695422336-323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CFCFE"/>
    <a:srgbClr val="00FF00"/>
    <a:srgbClr val="FF3300"/>
    <a:srgbClr val="E6FBFE"/>
    <a:srgbClr val="FFCCCC"/>
    <a:srgbClr val="FF9900"/>
    <a:srgbClr val="EF4718"/>
    <a:srgbClr val="2CA04D"/>
    <a:srgbClr val="FFCC00"/>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42" autoAdjust="0"/>
    <p:restoredTop sz="93011" autoAdjust="0"/>
  </p:normalViewPr>
  <p:slideViewPr>
    <p:cSldViewPr>
      <p:cViewPr varScale="1">
        <p:scale>
          <a:sx n="76" d="100"/>
          <a:sy n="76" d="100"/>
        </p:scale>
        <p:origin x="-1254"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ustice\Documents\SPM\Reports\Quarterly%20Reports\2019-20\Q1\Q1%202019-20%20APP%20Performance%20Calculations%20%2009%20July%202019.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justice\Documents\SPM\Reports\Quarterly%20Reports\2019-20\Q1\Q1%202019-20%20APP%20Performance%20Calculations%20%2009%20July%20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depthPercent val="100"/>
      <c:rAngAx val="1"/>
    </c:view3D>
    <c:floor>
      <c:spPr>
        <a:solidFill>
          <a:schemeClr val="bg1">
            <a:lumMod val="95000"/>
          </a:schemeClr>
        </a:solidFill>
        <a:ln>
          <a:solidFill>
            <a:schemeClr val="bg1">
              <a:lumMod val="85000"/>
            </a:schemeClr>
          </a:solidFill>
        </a:ln>
        <a:effectLst/>
        <a:sp3d>
          <a:contourClr>
            <a:schemeClr val="bg1">
              <a:lumMod val="85000"/>
            </a:schemeClr>
          </a:contourClr>
        </a:sp3d>
      </c:spPr>
    </c:floor>
    <c:sideWall>
      <c:spPr>
        <a:noFill/>
        <a:ln>
          <a:noFill/>
        </a:ln>
        <a:effectLst/>
        <a:sp3d/>
      </c:spPr>
    </c:sideWall>
    <c:backWall>
      <c:spPr>
        <a:noFill/>
        <a:ln>
          <a:noFill/>
        </a:ln>
        <a:effectLst/>
        <a:sp3d/>
      </c:spPr>
    </c:backWall>
    <c:plotArea>
      <c:layout/>
      <c:bar3DChart>
        <c:barDir val="col"/>
        <c:grouping val="clustered"/>
        <c:ser>
          <c:idx val="0"/>
          <c:order val="0"/>
          <c:spPr>
            <a:solidFill>
              <a:schemeClr val="accent1"/>
            </a:solidFill>
            <a:ln>
              <a:noFill/>
            </a:ln>
            <a:effectLst/>
            <a:sp3d>
              <a:contourClr>
                <a:schemeClr val="accent1"/>
              </a:contourClr>
            </a:sp3d>
          </c:spPr>
          <c:dPt>
            <c:idx val="0"/>
            <c:spPr>
              <a:solidFill>
                <a:srgbClr val="38F866"/>
              </a:solidFill>
              <a:ln>
                <a:noFill/>
              </a:ln>
              <a:effectLst/>
              <a:sp3d>
                <a:contourClr>
                  <a:schemeClr val="accent1"/>
                </a:contourClr>
              </a:sp3d>
            </c:spPr>
            <c:extLst xmlns:c16r2="http://schemas.microsoft.com/office/drawing/2015/06/chart">
              <c:ext xmlns:c16="http://schemas.microsoft.com/office/drawing/2014/chart" uri="{C3380CC4-5D6E-409C-BE32-E72D297353CC}">
                <c16:uniqueId val="{00000001-CF2B-4F07-B956-829187E508BA}"/>
              </c:ext>
            </c:extLst>
          </c:dPt>
          <c:dPt>
            <c:idx val="1"/>
            <c:spPr>
              <a:solidFill>
                <a:srgbClr val="FFFF00"/>
              </a:solidFill>
              <a:ln>
                <a:noFill/>
              </a:ln>
              <a:effectLst/>
              <a:sp3d>
                <a:contourClr>
                  <a:schemeClr val="accent1"/>
                </a:contourClr>
              </a:sp3d>
            </c:spPr>
            <c:extLst xmlns:c16r2="http://schemas.microsoft.com/office/drawing/2015/06/chart">
              <c:ext xmlns:c16="http://schemas.microsoft.com/office/drawing/2014/chart" uri="{C3380CC4-5D6E-409C-BE32-E72D297353CC}">
                <c16:uniqueId val="{00000003-CF2B-4F07-B956-829187E508BA}"/>
              </c:ext>
            </c:extLst>
          </c:dPt>
          <c:dPt>
            <c:idx val="2"/>
            <c:spPr>
              <a:solidFill>
                <a:srgbClr val="FF0000"/>
              </a:solidFill>
              <a:ln>
                <a:noFill/>
              </a:ln>
              <a:effectLst/>
              <a:sp3d>
                <a:contourClr>
                  <a:schemeClr val="accent1"/>
                </a:contourClr>
              </a:sp3d>
            </c:spPr>
            <c:extLst xmlns:c16r2="http://schemas.microsoft.com/office/drawing/2015/06/chart">
              <c:ext xmlns:c16="http://schemas.microsoft.com/office/drawing/2014/chart" uri="{C3380CC4-5D6E-409C-BE32-E72D297353CC}">
                <c16:uniqueId val="{00000005-CF2B-4F07-B956-829187E508BA}"/>
              </c:ext>
            </c:extLst>
          </c:dPt>
          <c:dLbls>
            <c:dLbl>
              <c:idx val="0"/>
              <c:layout>
                <c:manualLayout>
                  <c:x val="2.8742508103918204E-2"/>
                  <c:y val="-2.281443715639443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2B-4F07-B956-829187E508BA}"/>
                </c:ext>
              </c:extLst>
            </c:dLbl>
            <c:dLbl>
              <c:idx val="1"/>
              <c:layout>
                <c:manualLayout>
                  <c:x val="3.786223969710209E-2"/>
                  <c:y val="-3.092145949288806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F2B-4F07-B956-829187E508BA}"/>
                </c:ext>
              </c:extLst>
            </c:dLbl>
            <c:dLbl>
              <c:idx val="2"/>
              <c:layout>
                <c:manualLayout>
                  <c:x val="3.1272696417534981E-2"/>
                  <c:y val="-2.00215232836155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F2B-4F07-B956-829187E508B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0"/>
              </c:ext>
            </c:extLst>
          </c:dLbls>
          <c:cat>
            <c:strRef>
              <c:f>DTPS!$A$3:$A$5</c:f>
              <c:strCache>
                <c:ptCount val="3"/>
                <c:pt idx="0">
                  <c:v>Fully Achieved</c:v>
                </c:pt>
                <c:pt idx="1">
                  <c:v>Partially Achieved</c:v>
                </c:pt>
                <c:pt idx="2">
                  <c:v>Not Achieved</c:v>
                </c:pt>
              </c:strCache>
            </c:strRef>
          </c:cat>
          <c:val>
            <c:numRef>
              <c:f>DTPS!$B$3:$B$5</c:f>
              <c:numCache>
                <c:formatCode>General</c:formatCode>
                <c:ptCount val="3"/>
                <c:pt idx="0">
                  <c:v>20</c:v>
                </c:pt>
                <c:pt idx="1">
                  <c:v>0</c:v>
                </c:pt>
                <c:pt idx="2">
                  <c:v>1</c:v>
                </c:pt>
              </c:numCache>
            </c:numRef>
          </c:val>
          <c:extLst xmlns:c16r2="http://schemas.microsoft.com/office/drawing/2015/06/chart">
            <c:ext xmlns:c16="http://schemas.microsoft.com/office/drawing/2014/chart" uri="{C3380CC4-5D6E-409C-BE32-E72D297353CC}">
              <c16:uniqueId val="{00000006-CF2B-4F07-B956-829187E508BA}"/>
            </c:ext>
          </c:extLst>
        </c:ser>
        <c:dLbls/>
        <c:shape val="box"/>
        <c:axId val="71028736"/>
        <c:axId val="71030272"/>
        <c:axId val="0"/>
      </c:bar3DChart>
      <c:catAx>
        <c:axId val="71028736"/>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030272"/>
        <c:crosses val="autoZero"/>
        <c:auto val="1"/>
        <c:lblAlgn val="ctr"/>
        <c:lblOffset val="100"/>
      </c:catAx>
      <c:valAx>
        <c:axId val="7103027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028736"/>
        <c:crosses val="autoZero"/>
        <c:crossBetween val="between"/>
      </c:valAx>
      <c:spPr>
        <a:noFill/>
        <a:ln>
          <a:noFill/>
        </a:ln>
        <a:effectLst/>
      </c:spPr>
    </c:plotArea>
    <c:plotVisOnly val="1"/>
    <c:dispBlanksAs val="gap"/>
  </c:chart>
  <c:spPr>
    <a:solidFill>
      <a:schemeClr val="bg1"/>
    </a:solidFill>
    <a:ln w="9525" cap="flat" cmpd="sng" algn="ctr">
      <a:solidFill>
        <a:schemeClr val="tx1"/>
      </a:solid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dPt>
            <c:idx val="0"/>
            <c:spPr>
              <a:solidFill>
                <a:srgbClr val="38F866"/>
              </a:solidFill>
              <a:ln w="19050">
                <a:solidFill>
                  <a:srgbClr val="38F866"/>
                </a:solidFill>
              </a:ln>
              <a:effectLst>
                <a:innerShdw blurRad="114300">
                  <a:schemeClr val="accent1">
                    <a:lumMod val="75000"/>
                  </a:schemeClr>
                </a:innerShdw>
              </a:effectLst>
              <a:scene3d>
                <a:camera prst="orthographicFront"/>
                <a:lightRig rig="threePt" dir="t"/>
              </a:scene3d>
              <a:sp3d contourW="19050" prstMaterial="flat">
                <a:contourClr>
                  <a:srgbClr val="38F866"/>
                </a:contourClr>
              </a:sp3d>
            </c:spPr>
            <c:extLst xmlns:c16r2="http://schemas.microsoft.com/office/drawing/2015/06/chart">
              <c:ext xmlns:c16="http://schemas.microsoft.com/office/drawing/2014/chart" uri="{C3380CC4-5D6E-409C-BE32-E72D297353CC}">
                <c16:uniqueId val="{00000001-4E76-4D4D-8B36-E67C82855188}"/>
              </c:ext>
            </c:extLst>
          </c:dPt>
          <c:dPt>
            <c:idx val="1"/>
            <c:spPr>
              <a:solidFill>
                <a:srgbClr val="FFFF00"/>
              </a:solidFill>
              <a:ln w="19050">
                <a:solidFill>
                  <a:srgbClr val="FFFF00"/>
                </a:solidFill>
              </a:ln>
              <a:effectLst>
                <a:innerShdw blurRad="114300">
                  <a:schemeClr val="accent2">
                    <a:lumMod val="75000"/>
                  </a:schemeClr>
                </a:innerShdw>
              </a:effectLst>
              <a:scene3d>
                <a:camera prst="orthographicFront"/>
                <a:lightRig rig="threePt" dir="t"/>
              </a:scene3d>
              <a:sp3d contourW="19050" prstMaterial="flat">
                <a:contourClr>
                  <a:srgbClr val="FFFF00"/>
                </a:contourClr>
              </a:sp3d>
            </c:spPr>
            <c:extLst xmlns:c16r2="http://schemas.microsoft.com/office/drawing/2015/06/chart">
              <c:ext xmlns:c16="http://schemas.microsoft.com/office/drawing/2014/chart" uri="{C3380CC4-5D6E-409C-BE32-E72D297353CC}">
                <c16:uniqueId val="{00000003-4E76-4D4D-8B36-E67C82855188}"/>
              </c:ext>
            </c:extLst>
          </c:dPt>
          <c:dPt>
            <c:idx val="2"/>
            <c:spPr>
              <a:solidFill>
                <a:srgbClr val="FF0000"/>
              </a:solidFill>
              <a:ln w="19050">
                <a:solidFill>
                  <a:srgbClr val="FF0000"/>
                </a:solidFill>
              </a:ln>
              <a:effectLst>
                <a:innerShdw blurRad="114300">
                  <a:schemeClr val="accent3">
                    <a:lumMod val="75000"/>
                  </a:schemeClr>
                </a:innerShdw>
              </a:effectLst>
              <a:scene3d>
                <a:camera prst="orthographicFront"/>
                <a:lightRig rig="threePt" dir="t"/>
              </a:scene3d>
              <a:sp3d contourW="19050" prstMaterial="flat">
                <a:contourClr>
                  <a:srgbClr val="FF0000"/>
                </a:contourClr>
              </a:sp3d>
            </c:spPr>
            <c:extLst xmlns:c16r2="http://schemas.microsoft.com/office/drawing/2015/06/chart">
              <c:ext xmlns:c16="http://schemas.microsoft.com/office/drawing/2014/chart" uri="{C3380CC4-5D6E-409C-BE32-E72D297353CC}">
                <c16:uniqueId val="{00000005-4E76-4D4D-8B36-E67C82855188}"/>
              </c:ext>
            </c:extLst>
          </c:dPt>
          <c:dLbls>
            <c:dLbl>
              <c:idx val="0"/>
              <c:layout>
                <c:manualLayout>
                  <c:x val="-9.0468854576679233E-2"/>
                  <c:y val="-0.39150831304043932"/>
                </c:manualLayout>
              </c:layout>
              <c:dLblPos val="bestFit"/>
              <c:showVal val="1"/>
              <c:showCatName val="1"/>
              <c:extLst xmlns:c16r2="http://schemas.microsoft.com/office/drawing/2015/06/chart">
                <c:ext xmlns:c15="http://schemas.microsoft.com/office/drawing/2012/chart" uri="{CE6537A1-D6FC-4f65-9D91-7224C49458BB}">
                  <c15:layout>
                    <c:manualLayout>
                      <c:w val="0.24612770062831543"/>
                      <c:h val="0.1916477250860911"/>
                    </c:manualLayout>
                  </c15:layout>
                </c:ext>
                <c:ext xmlns:c16="http://schemas.microsoft.com/office/drawing/2014/chart" uri="{C3380CC4-5D6E-409C-BE32-E72D297353CC}">
                  <c16:uniqueId val="{00000001-4E76-4D4D-8B36-E67C82855188}"/>
                </c:ext>
              </c:extLst>
            </c:dLbl>
            <c:dLbl>
              <c:idx val="1"/>
              <c:layout>
                <c:manualLayout>
                  <c:x val="-7.6361332453203853E-2"/>
                  <c:y val="0.13079773014484303"/>
                </c:manualLayout>
              </c:layout>
              <c:dLblPos val="bestFit"/>
              <c:showVal val="1"/>
              <c:showCatName val="1"/>
              <c:extLst xmlns:c16r2="http://schemas.microsoft.com/office/drawing/2015/06/chart">
                <c:ext xmlns:c15="http://schemas.microsoft.com/office/drawing/2012/chart" uri="{CE6537A1-D6FC-4f65-9D91-7224C49458BB}">
                  <c15:layout>
                    <c:manualLayout>
                      <c:w val="0.18622754491017962"/>
                      <c:h val="0.1267361111111111"/>
                    </c:manualLayout>
                  </c15:layout>
                </c:ext>
                <c:ext xmlns:c16="http://schemas.microsoft.com/office/drawing/2014/chart" uri="{C3380CC4-5D6E-409C-BE32-E72D297353CC}">
                  <c16:uniqueId val="{00000003-4E76-4D4D-8B36-E67C82855188}"/>
                </c:ext>
              </c:extLst>
            </c:dLbl>
            <c:dLbl>
              <c:idx val="2"/>
              <c:layout>
                <c:manualLayout>
                  <c:x val="0.10495379320099948"/>
                  <c:y val="4.7130358705161857E-2"/>
                </c:manualLayout>
              </c:layout>
              <c:dLblPos val="bestFit"/>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4E76-4D4D-8B36-E67C82855188}"/>
                </c:ext>
              </c:extLst>
            </c:dLbl>
            <c:spPr>
              <a:solidFill>
                <a:sysClr val="window" lastClr="FFFFFF">
                  <a:alpha val="90000"/>
                </a:sysClr>
              </a:solidFill>
              <a:ln w="12700" cap="flat" cmpd="sng" algn="ctr">
                <a:solidFill>
                  <a:schemeClr val="tx1"/>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n-US"/>
              </a:p>
            </c:txPr>
            <c:dLblPos val="inEnd"/>
            <c:showVal val="1"/>
            <c:showCatName val="1"/>
            <c:extLst xmlns:c16r2="http://schemas.microsoft.com/office/drawing/2015/06/chart">
              <c:ext xmlns:c15="http://schemas.microsoft.com/office/drawing/2012/chart" uri="{CE6537A1-D6FC-4f65-9D91-7224C49458BB}"/>
            </c:extLst>
          </c:dLbls>
          <c:cat>
            <c:strRef>
              <c:f>DTPS!$A$3:$A$5</c:f>
              <c:strCache>
                <c:ptCount val="3"/>
                <c:pt idx="0">
                  <c:v>Fully Achieved</c:v>
                </c:pt>
                <c:pt idx="1">
                  <c:v>Partially Achieved</c:v>
                </c:pt>
                <c:pt idx="2">
                  <c:v>Not Achieved</c:v>
                </c:pt>
              </c:strCache>
            </c:strRef>
          </c:cat>
          <c:val>
            <c:numRef>
              <c:f>DTPS!$C$3:$C$5</c:f>
              <c:numCache>
                <c:formatCode>0%</c:formatCode>
                <c:ptCount val="3"/>
                <c:pt idx="0">
                  <c:v>0.95000000000000007</c:v>
                </c:pt>
                <c:pt idx="1">
                  <c:v>0</c:v>
                </c:pt>
                <c:pt idx="2">
                  <c:v>0.05</c:v>
                </c:pt>
              </c:numCache>
            </c:numRef>
          </c:val>
          <c:extLst xmlns:c16r2="http://schemas.microsoft.com/office/drawing/2015/06/chart">
            <c:ext xmlns:c16="http://schemas.microsoft.com/office/drawing/2014/chart" uri="{C3380CC4-5D6E-409C-BE32-E72D297353CC}">
              <c16:uniqueId val="{00000006-4E76-4D4D-8B36-E67C82855188}"/>
            </c:ext>
          </c:extLst>
        </c:ser>
        <c:dLbls>
          <c:showCatName val="1"/>
        </c:dLbls>
      </c:pie3DChart>
      <c:spPr>
        <a:noFill/>
        <a:ln>
          <a:noFill/>
        </a:ln>
        <a:effectLst/>
      </c:spPr>
    </c:plotArea>
    <c:legend>
      <c:legendPos val="b"/>
      <c:layout/>
      <c:spPr>
        <a:noFill/>
        <a:ln>
          <a:noFill/>
        </a:ln>
        <a:effectLst/>
      </c:spPr>
      <c:txPr>
        <a:bodyPr rot="0" spcFirstLastPara="1" vertOverflow="ellipsis" vert="horz" wrap="square" anchor="ctr" anchorCtr="1"/>
        <a:lstStyle/>
        <a:p>
          <a:pPr rtl="0">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zero"/>
  </c:chart>
  <c:spPr>
    <a:solidFill>
      <a:schemeClr val="bg1"/>
    </a:solidFill>
    <a:ln w="9525" cap="flat" cmpd="sng" algn="ctr">
      <a:solidFill>
        <a:schemeClr val="tx1"/>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DC86797C-0EAA-4835-9CA3-6B5CFEFCD302}" type="datetimeFigureOut">
              <a:rPr lang="en-US"/>
              <a:pPr>
                <a:defRPr/>
              </a:pPr>
              <a:t>9/4/2019</a:t>
            </a:fld>
            <a:endParaRPr lang="en-ZA"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3A035F56-8059-484F-84EF-27E4F3861C6B}" type="slidenum">
              <a:rPr lang="en-ZA"/>
              <a:pPr>
                <a:defRPr/>
              </a:pPr>
              <a:t>‹#›</a:t>
            </a:fld>
            <a:endParaRPr lang="en-ZA" dirty="0"/>
          </a:p>
        </p:txBody>
      </p:sp>
    </p:spTree>
    <p:extLst>
      <p:ext uri="{BB962C8B-B14F-4D97-AF65-F5344CB8AC3E}">
        <p14:creationId xmlns:p14="http://schemas.microsoft.com/office/powerpoint/2010/main" xmlns="" val="2300680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mn-cs"/>
              </a:defRPr>
            </a:lvl1pPr>
          </a:lstStyle>
          <a:p>
            <a:pPr>
              <a:defRPr/>
            </a:pPr>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mn-cs"/>
              </a:defRPr>
            </a:lvl1pPr>
          </a:lstStyle>
          <a:p>
            <a:pPr>
              <a:defRPr/>
            </a:pPr>
            <a:fld id="{7FDCE99A-3146-4BA1-BCB2-19B27B05AC6D}" type="datetimeFigureOut">
              <a:rPr lang="en-US"/>
              <a:pPr>
                <a:defRPr/>
              </a:pPr>
              <a:t>9/4/2019</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mn-cs"/>
              </a:defRPr>
            </a:lvl1pPr>
          </a:lstStyle>
          <a:p>
            <a:pPr>
              <a:defRPr/>
            </a:pPr>
            <a:fld id="{2ACEF963-89FD-494C-9260-DDF89D775176}" type="slidenum">
              <a:rPr lang="en-ZA"/>
              <a:pPr>
                <a:defRPr/>
              </a:pPr>
              <a:t>‹#›</a:t>
            </a:fld>
            <a:endParaRPr lang="en-ZA" dirty="0"/>
          </a:p>
        </p:txBody>
      </p:sp>
    </p:spTree>
    <p:extLst>
      <p:ext uri="{BB962C8B-B14F-4D97-AF65-F5344CB8AC3E}">
        <p14:creationId xmlns:p14="http://schemas.microsoft.com/office/powerpoint/2010/main" xmlns="" val="68995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a:defRPr/>
            </a:pPr>
            <a:fld id="{25BA5889-994E-41FB-AE9E-5A35EB2BBB48}" type="slidenum">
              <a:rPr lang="en-ZA" smtClean="0"/>
              <a:pPr>
                <a:defRPr/>
              </a:pPr>
              <a:t>1</a:t>
            </a:fld>
            <a:endParaRPr lang="en-ZA" dirty="0"/>
          </a:p>
        </p:txBody>
      </p:sp>
    </p:spTree>
    <p:extLst>
      <p:ext uri="{BB962C8B-B14F-4D97-AF65-F5344CB8AC3E}">
        <p14:creationId xmlns:p14="http://schemas.microsoft.com/office/powerpoint/2010/main" xmlns="" val="412945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61150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50280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1629080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22549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5A497AE-4649-49E7-B440-548FA4D529C1}"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930583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66E30-C371-480C-95FF-910C1F659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24618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C66E30-C371-480C-95FF-910C1F659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745455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af-ZA"/>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5889-994E-41FB-AE9E-5A35EB2BBB48}" type="slidenum">
              <a:rPr kumimoji="0" lang="en-ZA" sz="1200" b="1"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ZA" sz="1200" b="1"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xmlns="" val="412945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6D7854F-BB25-4EBF-AC24-38D00AAFAF4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59761D-B61F-4481-B4A1-07F1D6F7B42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6750"/>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74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A1D51D-AA7E-43DD-855A-A4617F4375F0}"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5163"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457200" y="1600200"/>
            <a:ext cx="4038600" cy="4421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lipArt Placeholder 3"/>
          <p:cNvSpPr>
            <a:spLocks noGrp="1"/>
          </p:cNvSpPr>
          <p:nvPr>
            <p:ph type="clipArt" sz="half" idx="2"/>
          </p:nvPr>
        </p:nvSpPr>
        <p:spPr>
          <a:xfrm>
            <a:off x="4648200" y="1600200"/>
            <a:ext cx="4038600" cy="4421188"/>
          </a:xfrm>
        </p:spPr>
        <p:txBody>
          <a:bodyPr/>
          <a:lstStyle/>
          <a:p>
            <a:pPr lvl="0"/>
            <a:endParaRPr lang="en-ZA" noProof="0" dirty="0"/>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a:xfrm>
            <a:off x="7226622" y="6245225"/>
            <a:ext cx="1593850" cy="476250"/>
          </a:xfrm>
        </p:spPr>
        <p:txBody>
          <a:bodyPr/>
          <a:lstStyle>
            <a:lvl1pPr>
              <a:defRPr/>
            </a:lvl1pPr>
          </a:lstStyle>
          <a:p>
            <a:pPr>
              <a:defRPr/>
            </a:pPr>
            <a:fld id="{5F104B22-8847-4421-A6B2-15511A0D707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2A525F6-AA27-4C0C-9780-FABF772D3FB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941FF1-1831-4115-95E2-37176DA718F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421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72A1F5D-8F71-48D7-8FB7-AD8F773A142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US" dirty="0"/>
          </a:p>
        </p:txBody>
      </p:sp>
      <p:sp>
        <p:nvSpPr>
          <p:cNvPr id="8" name="Footer Placeholder 7"/>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69F013F5-858A-469D-A2E9-42C3871D9D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US" dirty="0"/>
          </a:p>
        </p:txBody>
      </p:sp>
      <p:sp>
        <p:nvSpPr>
          <p:cNvPr id="4" name="Footer Placeholder 3"/>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E0F97061-FD04-4B12-96C1-6B37E956F7E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p>
        </p:txBody>
      </p:sp>
      <p:sp>
        <p:nvSpPr>
          <p:cNvPr id="3" name="Footer Placeholder 2"/>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E8305AC6-5B65-4BF6-976A-1909E30F54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41FDEF-A3C4-47E6-9B56-B356F55E6CF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dirty="0"/>
          </a:p>
        </p:txBody>
      </p:sp>
      <p:sp>
        <p:nvSpPr>
          <p:cNvPr id="6" name="Footer Placeholder 5"/>
          <p:cNvSpPr>
            <a:spLocks noGrp="1"/>
          </p:cNvSpPr>
          <p:nvPr>
            <p:ph type="ftr" sz="quarter" idx="11"/>
          </p:nvPr>
        </p:nvSpPr>
        <p:spPr/>
        <p:txBody>
          <a:bodyPr/>
          <a:lstStyle>
            <a:lvl1pPr>
              <a:defRPr>
                <a:solidFill>
                  <a:srgbClr val="E15415"/>
                </a:solidFill>
              </a:defRPr>
            </a:lvl1pPr>
          </a:lstStyle>
          <a:p>
            <a:pPr>
              <a:defRPr/>
            </a:pPr>
            <a:r>
              <a:rPr lang="en-ZA" dirty="0"/>
              <a:t>Building a better life for all through an enabling and sustainable world class information and communication technologies environment.</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BCA85EA-5CE5-457D-B8E3-C0C09F0CB7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44751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 Third level</a:t>
            </a:r>
          </a:p>
          <a:p>
            <a:pPr lvl="3"/>
            <a:endParaRPr lang="en-US"/>
          </a:p>
        </p:txBody>
      </p:sp>
      <p:sp>
        <p:nvSpPr>
          <p:cNvPr id="1028" name="Rectangle 4"/>
          <p:cNvSpPr>
            <a:spLocks noGrp="1" noChangeArrowheads="1"/>
          </p:cNvSpPr>
          <p:nvPr>
            <p:ph type="dt" sz="half" idx="2"/>
          </p:nvPr>
        </p:nvSpPr>
        <p:spPr bwMode="auto">
          <a:xfrm>
            <a:off x="457200" y="6245225"/>
            <a:ext cx="101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2254250" y="6426200"/>
            <a:ext cx="4679950"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solidFill>
                  <a:srgbClr val="E15415"/>
                </a:solidFill>
                <a:latin typeface="+mn-lt"/>
                <a:cs typeface="+mn-cs"/>
              </a:defRPr>
            </a:lvl1pPr>
          </a:lstStyle>
          <a:p>
            <a:pPr>
              <a:defRPr/>
            </a:pPr>
            <a:r>
              <a:rPr lang="en-ZA" dirty="0"/>
              <a:t>Building a better life for all through an enabling and sustainable world class information and communication technologies environment.</a:t>
            </a:r>
            <a:endParaRPr lang="en-US" dirty="0"/>
          </a:p>
        </p:txBody>
      </p:sp>
      <p:sp>
        <p:nvSpPr>
          <p:cNvPr id="1030" name="Rectangle 6"/>
          <p:cNvSpPr>
            <a:spLocks noGrp="1" noChangeArrowheads="1"/>
          </p:cNvSpPr>
          <p:nvPr>
            <p:ph type="sldNum" sz="quarter" idx="4"/>
          </p:nvPr>
        </p:nvSpPr>
        <p:spPr bwMode="auto">
          <a:xfrm>
            <a:off x="7092950" y="6245225"/>
            <a:ext cx="159385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3DAF0D4-8F83-44C5-8484-415C99B2E3B5}" type="slidenum">
              <a:rPr lang="en-US"/>
              <a:pPr>
                <a:defRPr/>
              </a:pPr>
              <a:t>‹#›</a:t>
            </a:fld>
            <a:endParaRPr lang="en-US" dirty="0"/>
          </a:p>
        </p:txBody>
      </p:sp>
      <p:pic>
        <p:nvPicPr>
          <p:cNvPr id="1031" name="Picture 7" descr="DoC Corporate ID"/>
          <p:cNvPicPr>
            <a:picLocks noChangeAspect="1" noChangeArrowheads="1"/>
          </p:cNvPicPr>
          <p:nvPr userDrawn="1"/>
        </p:nvPicPr>
        <p:blipFill>
          <a:blip r:embed="rId14" cstate="print"/>
          <a:srcRect/>
          <a:stretch>
            <a:fillRect/>
          </a:stretch>
        </p:blipFill>
        <p:spPr bwMode="auto">
          <a:xfrm>
            <a:off x="5943600" y="0"/>
            <a:ext cx="3149600" cy="10255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hf hdr="0" dt="0"/>
  <p:txStyles>
    <p:titleStyle>
      <a:lvl1pPr algn="ctr" rtl="0" eaLnBrk="0" fontAlgn="base" hangingPunct="0">
        <a:spcBef>
          <a:spcPct val="0"/>
        </a:spcBef>
        <a:spcAft>
          <a:spcPct val="0"/>
        </a:spcAft>
        <a:defRPr sz="2800" b="1">
          <a:solidFill>
            <a:srgbClr val="996633"/>
          </a:solidFill>
          <a:latin typeface="+mj-lt"/>
          <a:ea typeface="+mj-ea"/>
          <a:cs typeface="+mj-cs"/>
        </a:defRPr>
      </a:lvl1pPr>
      <a:lvl2pPr algn="ctr" rtl="0" eaLnBrk="0" fontAlgn="base" hangingPunct="0">
        <a:spcBef>
          <a:spcPct val="0"/>
        </a:spcBef>
        <a:spcAft>
          <a:spcPct val="0"/>
        </a:spcAft>
        <a:defRPr sz="2800" b="1">
          <a:solidFill>
            <a:srgbClr val="996633"/>
          </a:solidFill>
          <a:latin typeface="Bookman Old Style" pitchFamily="18" charset="0"/>
        </a:defRPr>
      </a:lvl2pPr>
      <a:lvl3pPr algn="ctr" rtl="0" eaLnBrk="0" fontAlgn="base" hangingPunct="0">
        <a:spcBef>
          <a:spcPct val="0"/>
        </a:spcBef>
        <a:spcAft>
          <a:spcPct val="0"/>
        </a:spcAft>
        <a:defRPr sz="2800" b="1">
          <a:solidFill>
            <a:srgbClr val="996633"/>
          </a:solidFill>
          <a:latin typeface="Bookman Old Style" pitchFamily="18" charset="0"/>
        </a:defRPr>
      </a:lvl3pPr>
      <a:lvl4pPr algn="ctr" rtl="0" eaLnBrk="0" fontAlgn="base" hangingPunct="0">
        <a:spcBef>
          <a:spcPct val="0"/>
        </a:spcBef>
        <a:spcAft>
          <a:spcPct val="0"/>
        </a:spcAft>
        <a:defRPr sz="2800" b="1">
          <a:solidFill>
            <a:srgbClr val="996633"/>
          </a:solidFill>
          <a:latin typeface="Bookman Old Style" pitchFamily="18" charset="0"/>
        </a:defRPr>
      </a:lvl4pPr>
      <a:lvl5pPr algn="ctr" rtl="0" eaLnBrk="0" fontAlgn="base" hangingPunct="0">
        <a:spcBef>
          <a:spcPct val="0"/>
        </a:spcBef>
        <a:spcAft>
          <a:spcPct val="0"/>
        </a:spcAft>
        <a:defRPr sz="2800" b="1">
          <a:solidFill>
            <a:srgbClr val="996633"/>
          </a:solidFill>
          <a:latin typeface="Bookman Old Style" pitchFamily="18" charset="0"/>
        </a:defRPr>
      </a:lvl5pPr>
      <a:lvl6pPr marL="457200" algn="ctr" rtl="0" fontAlgn="base">
        <a:spcBef>
          <a:spcPct val="0"/>
        </a:spcBef>
        <a:spcAft>
          <a:spcPct val="0"/>
        </a:spcAft>
        <a:defRPr sz="2800" b="1">
          <a:solidFill>
            <a:srgbClr val="996633"/>
          </a:solidFill>
          <a:latin typeface="Bookman Old Style" pitchFamily="18" charset="0"/>
        </a:defRPr>
      </a:lvl6pPr>
      <a:lvl7pPr marL="914400" algn="ctr" rtl="0" fontAlgn="base">
        <a:spcBef>
          <a:spcPct val="0"/>
        </a:spcBef>
        <a:spcAft>
          <a:spcPct val="0"/>
        </a:spcAft>
        <a:defRPr sz="2800" b="1">
          <a:solidFill>
            <a:srgbClr val="996633"/>
          </a:solidFill>
          <a:latin typeface="Bookman Old Style" pitchFamily="18" charset="0"/>
        </a:defRPr>
      </a:lvl7pPr>
      <a:lvl8pPr marL="1371600" algn="ctr" rtl="0" fontAlgn="base">
        <a:spcBef>
          <a:spcPct val="0"/>
        </a:spcBef>
        <a:spcAft>
          <a:spcPct val="0"/>
        </a:spcAft>
        <a:defRPr sz="2800" b="1">
          <a:solidFill>
            <a:srgbClr val="996633"/>
          </a:solidFill>
          <a:latin typeface="Bookman Old Style" pitchFamily="18" charset="0"/>
        </a:defRPr>
      </a:lvl8pPr>
      <a:lvl9pPr marL="1828800" algn="ctr" rtl="0" fontAlgn="base">
        <a:spcBef>
          <a:spcPct val="0"/>
        </a:spcBef>
        <a:spcAft>
          <a:spcPct val="0"/>
        </a:spcAft>
        <a:defRPr sz="2800" b="1">
          <a:solidFill>
            <a:srgbClr val="996633"/>
          </a:solidFill>
          <a:latin typeface="Bookman Old Style"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rgbClr val="006600"/>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rgbClr val="006600"/>
          </a:solidFill>
          <a:latin typeface="+mn-lt"/>
        </a:defRPr>
      </a:lvl2pPr>
      <a:lvl3pPr marL="1143000" indent="-228600" algn="l" rtl="0" eaLnBrk="0" fontAlgn="base" hangingPunct="0">
        <a:spcBef>
          <a:spcPct val="20000"/>
        </a:spcBef>
        <a:spcAft>
          <a:spcPct val="0"/>
        </a:spcAft>
        <a:buFont typeface="Wingdings" pitchFamily="2" charset="2"/>
        <a:buChar char=")"/>
        <a:defRPr sz="2000">
          <a:solidFill>
            <a:srgbClr val="006600"/>
          </a:solidFill>
          <a:latin typeface="+mn-lt"/>
        </a:defRPr>
      </a:lvl3pPr>
      <a:lvl4pPr marL="1600200" indent="-228600" algn="l" rtl="0" eaLnBrk="0" fontAlgn="base" hangingPunct="0">
        <a:spcBef>
          <a:spcPct val="20000"/>
        </a:spcBef>
        <a:spcAft>
          <a:spcPct val="0"/>
        </a:spcAft>
        <a:buChar char="–"/>
        <a:defRPr sz="2000">
          <a:solidFill>
            <a:srgbClr val="006600"/>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5.emf"/><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7.emf"/><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8.e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9.emf"/><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www.wcapecolab.org/future-innovation-lab" TargetMode="External"/><Relationship Id="rId4"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package" Target="../embeddings/Microsoft_Office_Excel_Worksheet1.xlsx"/><Relationship Id="rId4" Type="http://schemas.openxmlformats.org/officeDocument/2006/relationships/image" Target="../media/image3.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98500" y="3140968"/>
            <a:ext cx="7775575" cy="2422525"/>
          </a:xfrm>
        </p:spPr>
        <p:txBody>
          <a:bodyPr/>
          <a:lstStyle/>
          <a:p>
            <a:pPr eaLnBrk="1" hangingPunct="1">
              <a:lnSpc>
                <a:spcPct val="150000"/>
              </a:lnSpc>
            </a:pP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TO THE PORTFOLIO COMMITTEE ON COMMUNICATIONS</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OF PERFORMANCE FOR</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QUARTER 1 OF THE 2019/20 FINANCIAL YEAR</a:t>
            </a:r>
            <a:br>
              <a:rPr lang="en-US" sz="2400"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r>
            <a:br>
              <a:rPr lang="en-US" sz="2400" i="1"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t>
            </a:r>
            <a:r>
              <a:rPr lang="en-US" sz="2000" dirty="0">
                <a:solidFill>
                  <a:srgbClr val="FF0000"/>
                </a:solidFill>
                <a:latin typeface="Arial" pitchFamily="34" charset="0"/>
                <a:ea typeface="ＭＳ Ｐゴシック" pitchFamily="34" charset="-128"/>
              </a:rPr>
              <a:t>03 September  2019</a:t>
            </a:r>
            <a:br>
              <a:rPr lang="en-US" sz="2000" dirty="0">
                <a:solidFill>
                  <a:srgbClr val="FF0000"/>
                </a:solidFill>
                <a:latin typeface="Arial" pitchFamily="34" charset="0"/>
                <a:ea typeface="ＭＳ Ｐゴシック" pitchFamily="34" charset="-128"/>
              </a:rPr>
            </a:br>
            <a:r>
              <a:rPr lang="en-US" sz="2000" dirty="0">
                <a:solidFill>
                  <a:srgbClr val="FF0000"/>
                </a:solidFill>
                <a:latin typeface="Arial" pitchFamily="34" charset="0"/>
                <a:ea typeface="ＭＳ Ｐゴシック" pitchFamily="34" charset="-128"/>
              </a:rPr>
              <a:t/>
            </a:r>
            <a:br>
              <a:rPr lang="en-US" sz="20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t>
            </a:r>
            <a:br>
              <a:rPr lang="en-US" sz="2400" dirty="0">
                <a:solidFill>
                  <a:srgbClr val="FF0000"/>
                </a:solidFill>
                <a:latin typeface="Arial" pitchFamily="34" charset="0"/>
                <a:ea typeface="ＭＳ Ｐゴシック" pitchFamily="34" charset="-128"/>
              </a:rPr>
            </a:br>
            <a:endParaRPr lang="en-US" sz="2400" dirty="0">
              <a:solidFill>
                <a:srgbClr val="FF0000"/>
              </a:solidFill>
            </a:endParaRPr>
          </a:p>
        </p:txBody>
      </p:sp>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5" name="Picture 6" descr="approved-logo.jpg"/>
          <p:cNvPicPr>
            <a:picLocks noChangeAspect="1"/>
          </p:cNvPicPr>
          <p:nvPr/>
        </p:nvPicPr>
        <p:blipFill>
          <a:blip r:embed="rId3" cstate="print"/>
          <a:srcRect/>
          <a:stretch>
            <a:fillRect/>
          </a:stretch>
        </p:blipFill>
        <p:spPr bwMode="auto">
          <a:xfrm>
            <a:off x="152400" y="0"/>
            <a:ext cx="2771775" cy="931863"/>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Tree>
    <p:extLst>
      <p:ext uri="{BB962C8B-B14F-4D97-AF65-F5344CB8AC3E}">
        <p14:creationId xmlns:p14="http://schemas.microsoft.com/office/powerpoint/2010/main" xmlns="" val="85443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413" y="112474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10</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3242990424"/>
              </p:ext>
            </p:extLst>
          </p:nvPr>
        </p:nvGraphicFramePr>
        <p:xfrm>
          <a:off x="179512" y="1285354"/>
          <a:ext cx="8784976" cy="427367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20000"/>
                    </a:ext>
                  </a:extLst>
                </a:gridCol>
                <a:gridCol w="1512168">
                  <a:extLst>
                    <a:ext uri="{9D8B030D-6E8A-4147-A177-3AD203B41FA5}">
                      <a16:colId xmlns:a16="http://schemas.microsoft.com/office/drawing/2014/main" xmlns="" val="20001"/>
                    </a:ext>
                  </a:extLst>
                </a:gridCol>
                <a:gridCol w="1656184">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224136">
                  <a:extLst>
                    <a:ext uri="{9D8B030D-6E8A-4147-A177-3AD203B41FA5}">
                      <a16:colId xmlns:a16="http://schemas.microsoft.com/office/drawing/2014/main" xmlns="" val="20004"/>
                    </a:ext>
                  </a:extLst>
                </a:gridCol>
                <a:gridCol w="1368152">
                  <a:extLst>
                    <a:ext uri="{9D8B030D-6E8A-4147-A177-3AD203B41FA5}">
                      <a16:colId xmlns:a16="http://schemas.microsoft.com/office/drawing/2014/main" xmlns="" val="20005"/>
                    </a:ext>
                  </a:extLst>
                </a:gridCol>
              </a:tblGrid>
              <a:tr h="541177">
                <a:tc gridSpan="6">
                  <a:txBody>
                    <a:bodyPr/>
                    <a:lstStyle/>
                    <a:p>
                      <a:pPr algn="l"/>
                      <a:r>
                        <a:rPr lang="en-ZA" sz="1300" dirty="0">
                          <a:solidFill>
                            <a:schemeClr val="tx1"/>
                          </a:solidFill>
                          <a:latin typeface="Arial" panose="020B0604020202020204" pitchFamily="34" charset="0"/>
                          <a:cs typeface="Arial" panose="020B0604020202020204" pitchFamily="34" charset="0"/>
                        </a:rPr>
                        <a:t>Programme Purpose: T</a:t>
                      </a:r>
                      <a:r>
                        <a:rPr lang="en-GB" sz="1300" dirty="0">
                          <a:solidFill>
                            <a:schemeClr val="tx1"/>
                          </a:solidFill>
                          <a:latin typeface="Arial" panose="020B0604020202020204" pitchFamily="34" charset="0"/>
                          <a:cs typeface="Arial" panose="020B0604020202020204" pitchFamily="34" charset="0"/>
                        </a:rPr>
                        <a:t>o ensure alignment between South Africa’s foreign policy and international activities in the field of ICT</a:t>
                      </a: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52125807"/>
                  </a:ext>
                </a:extLst>
              </a:tr>
              <a:tr h="541177">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50481519"/>
                  </a:ext>
                </a:extLst>
              </a:tr>
              <a:tr h="541177">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Objective: Advance South Africa’s National ICT interests in Regional and International Forums towards attaining partnerships for economic growth and development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401480036"/>
                  </a:ext>
                </a:extLst>
              </a:tr>
              <a:tr h="541177">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236638">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One (1) RSA Position Paper advanced for </a:t>
                      </a:r>
                      <a:r>
                        <a:rPr lang="en-ZA" sz="1300" dirty="0" err="1">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ITU</a:t>
                      </a: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-WRC-19 focused on Spectrum management and allocations for future technologies to support the digital development agenda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Regional consultation conducted on preliminary position for WRC-19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2 Regional consultation meetings took place in June 2019.</a:t>
                      </a:r>
                      <a:b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br>
                      <a: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SADC 6th WRC Preparatory meeting in June 2019 and the ATU 3rd WRC preparatory meeting.</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solidFill>
                      <a:srgbClr val="ECFCFE"/>
                    </a:solidFill>
                  </a:tcPr>
                </a:tc>
                <a:extLst>
                  <a:ext uri="{0D108BD9-81ED-4DB2-BD59-A6C34878D82A}">
                    <a16:rowId xmlns:a16="http://schemas.microsoft.com/office/drawing/2014/main" xmlns="" val="10001"/>
                  </a:ext>
                </a:extLst>
              </a:tr>
            </a:tbl>
          </a:graphicData>
        </a:graphic>
      </p:graphicFrame>
      <p:sp>
        <p:nvSpPr>
          <p:cNvPr id="9" name="Rectangle 8"/>
          <p:cNvSpPr/>
          <p:nvPr/>
        </p:nvSpPr>
        <p:spPr>
          <a:xfrm>
            <a:off x="2843808" y="260648"/>
            <a:ext cx="4896544" cy="430887"/>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AFFAIRS (2)</a:t>
            </a:r>
          </a:p>
        </p:txBody>
      </p:sp>
    </p:spTree>
    <p:extLst>
      <p:ext uri="{BB962C8B-B14F-4D97-AF65-F5344CB8AC3E}">
        <p14:creationId xmlns:p14="http://schemas.microsoft.com/office/powerpoint/2010/main" xmlns="" val="4021402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11</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(1)</a:t>
            </a:r>
          </a:p>
        </p:txBody>
      </p:sp>
      <p:graphicFrame>
        <p:nvGraphicFramePr>
          <p:cNvPr id="15" name="Table 14"/>
          <p:cNvGraphicFramePr>
            <a:graphicFrameLocks noGrp="1"/>
          </p:cNvGraphicFramePr>
          <p:nvPr>
            <p:extLst>
              <p:ext uri="{D42A27DB-BD31-4B8C-83A1-F6EECF244321}">
                <p14:modId xmlns:p14="http://schemas.microsoft.com/office/powerpoint/2010/main" xmlns="" val="288695214"/>
              </p:ext>
            </p:extLst>
          </p:nvPr>
        </p:nvGraphicFramePr>
        <p:xfrm>
          <a:off x="219076" y="1340768"/>
          <a:ext cx="8745412" cy="3890538"/>
        </p:xfrm>
        <a:graphic>
          <a:graphicData uri="http://schemas.openxmlformats.org/drawingml/2006/table">
            <a:tbl>
              <a:tblPr firstRow="1" bandRow="1">
                <a:tableStyleId>{5C22544A-7EE6-4342-B048-85BDC9FD1C3A}</a:tableStyleId>
              </a:tblPr>
              <a:tblGrid>
                <a:gridCol w="147260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tblGrid>
              <a:tr h="504056">
                <a:tc gridSpan="6">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233886730"/>
                  </a:ext>
                </a:extLst>
              </a:tr>
              <a:tr h="129520">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336389782"/>
                  </a:ext>
                </a:extLst>
              </a:tr>
              <a:tr h="143232">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Develop and implement ICT Policy &amp; legislation aimed at improving access and affordability of ICTs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96401208"/>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Progress</a:t>
                      </a:r>
                      <a:r>
                        <a:rPr lang="en-ZA" sz="1200" b="1" baseline="0" dirty="0">
                          <a:solidFill>
                            <a:schemeClr val="tx1"/>
                          </a:solidFill>
                          <a:latin typeface="Arial" panose="020B0604020202020204" pitchFamily="34" charset="0"/>
                          <a:cs typeface="Arial" panose="020B0604020202020204" pitchFamily="34" charset="0"/>
                        </a:rPr>
                        <a:t> to date</a:t>
                      </a:r>
                      <a:endParaRPr lang="en-ZA" sz="12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2244618">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the ICT SMME Development Strategy facilitated focusing on identified priority areas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Programme to support, sustain and grow existing ICT SMME beneficiaries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defTabSz="914400" rtl="0" eaLnBrk="1" latinLnBrk="0" hangingPunct="1">
                        <a:lnSpc>
                          <a:spcPct val="107000"/>
                        </a:lnSpc>
                        <a:spcAft>
                          <a:spcPts val="0"/>
                        </a:spcAft>
                        <a:buFont typeface="Arial" panose="020B0604020202020204" pitchFamily="34" charset="0"/>
                        <a:buNone/>
                      </a:pPr>
                      <a:r>
                        <a:rPr lang="en-ZA" sz="1300" kern="12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Programme to support, sustain and grow existing ICT SMME beneficiaries developed. The Programme has been signed-off by the ADDG and has been submitted to the Office of the DG for final approval. The submission register page, Memo to DG and Copy of the Programme is attached as evidence).</a:t>
                      </a: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9895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12</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71469" y="116632"/>
            <a:ext cx="5112568" cy="769441"/>
          </a:xfrm>
          <a:prstGeom prst="rect">
            <a:avLst/>
          </a:prstGeom>
        </p:spPr>
        <p:txBody>
          <a:bodyPr wrap="square">
            <a:spAutoFit/>
          </a:bodyPr>
          <a:lstStyle/>
          <a:p>
            <a:pPr lvl="0" algn="ctr" eaLnBrk="0" hangingPunct="0">
              <a:defRPr/>
            </a:pPr>
            <a:r>
              <a:rPr lang="en-ZA" sz="2200" dirty="0">
                <a:solidFill>
                  <a:srgbClr val="FF0000"/>
                </a:solidFill>
              </a:rPr>
              <a:t>ICT POLICY, RESEARCH AND CAPACITY DEVELOPMENT (2)</a:t>
            </a:r>
          </a:p>
        </p:txBody>
      </p:sp>
      <p:graphicFrame>
        <p:nvGraphicFramePr>
          <p:cNvPr id="15" name="Table 14"/>
          <p:cNvGraphicFramePr>
            <a:graphicFrameLocks noGrp="1"/>
          </p:cNvGraphicFramePr>
          <p:nvPr>
            <p:extLst>
              <p:ext uri="{D42A27DB-BD31-4B8C-83A1-F6EECF244321}">
                <p14:modId xmlns:p14="http://schemas.microsoft.com/office/powerpoint/2010/main" xmlns="" val="3257560955"/>
              </p:ext>
            </p:extLst>
          </p:nvPr>
        </p:nvGraphicFramePr>
        <p:xfrm>
          <a:off x="219076" y="1340768"/>
          <a:ext cx="8745412" cy="4986909"/>
        </p:xfrm>
        <a:graphic>
          <a:graphicData uri="http://schemas.openxmlformats.org/drawingml/2006/table">
            <a:tbl>
              <a:tblPr firstRow="1" bandRow="1">
                <a:tableStyleId>{5C22544A-7EE6-4342-B048-85BDC9FD1C3A}</a:tableStyleId>
              </a:tblPr>
              <a:tblGrid>
                <a:gridCol w="1472604">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080120">
                  <a:extLst>
                    <a:ext uri="{9D8B030D-6E8A-4147-A177-3AD203B41FA5}">
                      <a16:colId xmlns:a16="http://schemas.microsoft.com/office/drawing/2014/main" xmlns="" val="20005"/>
                    </a:ext>
                  </a:extLst>
                </a:gridCol>
              </a:tblGrid>
              <a:tr h="144016">
                <a:tc gridSpan="6">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develop ICT policies and legislation that support the development of an ICT sector that creates favourable conditions for accelerated and shared economic growth. Develop strategies that increase the adoption and use of ICTs by the majority of the South African population to bridge the digital divide.</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06762558"/>
                  </a:ext>
                </a:extLst>
              </a:tr>
              <a:tr h="0">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Goal: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An Inclusive Information Society and Knowledge Economy driven through a comprehensive e-Strategy and access to 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23385256"/>
                  </a:ext>
                </a:extLst>
              </a:tr>
              <a:tr h="0">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 Objective: </a:t>
                      </a:r>
                      <a:r>
                        <a:rPr lang="en-GB" sz="1200" b="1" i="0" u="none" strike="noStrike" kern="1200" baseline="0" dirty="0">
                          <a:solidFill>
                            <a:schemeClr val="tx1"/>
                          </a:solidFill>
                          <a:latin typeface="Arial" panose="020B0604020202020204" pitchFamily="34" charset="0"/>
                          <a:ea typeface="+mn-ea"/>
                          <a:cs typeface="Arial" panose="020B0604020202020204" pitchFamily="34" charset="0"/>
                        </a:rPr>
                        <a:t>Develop and implement a National e-Strategy that will give priority to e-Government services</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56355297"/>
                  </a:ext>
                </a:extLst>
              </a:tr>
              <a:tr h="216024">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Progress</a:t>
                      </a:r>
                      <a:r>
                        <a:rPr lang="en-ZA" sz="1200" b="1" baseline="0" dirty="0">
                          <a:solidFill>
                            <a:schemeClr val="tx1"/>
                          </a:solidFill>
                          <a:latin typeface="Arial" panose="020B0604020202020204" pitchFamily="34" charset="0"/>
                          <a:cs typeface="Arial" panose="020B0604020202020204" pitchFamily="34" charset="0"/>
                        </a:rPr>
                        <a:t> to date</a:t>
                      </a:r>
                      <a:endParaRPr lang="en-ZA" sz="12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194615">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the e-Government Programme for Smart Communities facilitated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e-Government Programme for Smart Communities developed and approved</a:t>
                      </a:r>
                      <a:endParaRPr lang="en-ZA"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e-Government programme for Smart communities approved by 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2"/>
                  </a:ext>
                </a:extLst>
              </a:tr>
              <a:tr h="1194615">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National Digital Skills Strategy submitted to Cabinet for approval</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SEIAS conducted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Post a working session with DPME, DPME advised that the Department should complete the Final SEIAS Template. The template was completed and submitted to DPME. The Department also requested DPME to issue a Quality Assurance Sign off form.</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2460769876"/>
                  </a:ext>
                </a:extLst>
              </a:tr>
            </a:tbl>
          </a:graphicData>
        </a:graphic>
      </p:graphicFrame>
    </p:spTree>
    <p:extLst>
      <p:ext uri="{BB962C8B-B14F-4D97-AF65-F5344CB8AC3E}">
        <p14:creationId xmlns:p14="http://schemas.microsoft.com/office/powerpoint/2010/main" xmlns="" val="38145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13</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188640"/>
            <a:ext cx="5112568" cy="707886"/>
          </a:xfrm>
          <a:prstGeom prst="rect">
            <a:avLst/>
          </a:prstGeom>
        </p:spPr>
        <p:txBody>
          <a:bodyPr wrap="square">
            <a:spAutoFit/>
          </a:bodyPr>
          <a:lstStyle/>
          <a:p>
            <a:pPr lvl="0" algn="ctr" eaLnBrk="0" hangingPunct="0">
              <a:defRPr/>
            </a:pPr>
            <a:r>
              <a:rPr lang="en-ZA" sz="2000" dirty="0">
                <a:solidFill>
                  <a:srgbClr val="FF0000"/>
                </a:solidFill>
              </a:rPr>
              <a:t>ICT ENTERPRISE DEVELOPMENT AND PUBLIC ENTITIES OVERSIGHT (1)</a:t>
            </a:r>
          </a:p>
        </p:txBody>
      </p:sp>
      <p:graphicFrame>
        <p:nvGraphicFramePr>
          <p:cNvPr id="15" name="Table 14"/>
          <p:cNvGraphicFramePr>
            <a:graphicFrameLocks noGrp="1"/>
          </p:cNvGraphicFramePr>
          <p:nvPr>
            <p:extLst>
              <p:ext uri="{D42A27DB-BD31-4B8C-83A1-F6EECF244321}">
                <p14:modId xmlns:p14="http://schemas.microsoft.com/office/powerpoint/2010/main" xmlns="" val="1390101483"/>
              </p:ext>
            </p:extLst>
          </p:nvPr>
        </p:nvGraphicFramePr>
        <p:xfrm>
          <a:off x="179512" y="1052736"/>
          <a:ext cx="8745413" cy="5384673"/>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224136">
                  <a:extLst>
                    <a:ext uri="{9D8B030D-6E8A-4147-A177-3AD203B41FA5}">
                      <a16:colId xmlns:a16="http://schemas.microsoft.com/office/drawing/2014/main" xmlns="" val="20001"/>
                    </a:ext>
                  </a:extLst>
                </a:gridCol>
                <a:gridCol w="2448272">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128892">
                  <a:extLst>
                    <a:ext uri="{9D8B030D-6E8A-4147-A177-3AD203B41FA5}">
                      <a16:colId xmlns:a16="http://schemas.microsoft.com/office/drawing/2014/main" xmlns="" val="20004"/>
                    </a:ext>
                  </a:extLst>
                </a:gridCol>
                <a:gridCol w="1279817">
                  <a:extLst>
                    <a:ext uri="{9D8B030D-6E8A-4147-A177-3AD203B41FA5}">
                      <a16:colId xmlns:a16="http://schemas.microsoft.com/office/drawing/2014/main" xmlns="" val="20005"/>
                    </a:ext>
                  </a:extLst>
                </a:gridCol>
              </a:tblGrid>
              <a:tr h="0">
                <a:tc gridSpan="6">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oversee and manage government’s shareholding interest in the ICT public entities and state-owned companies.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31202189"/>
                  </a:ext>
                </a:extLst>
              </a:tr>
              <a:tr h="0">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Optimally functional department and SOEs that effectively deliver on their respective mandate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227456906"/>
                  </a:ext>
                </a:extLst>
              </a:tr>
              <a:tr h="0">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Improve performance of SOEs through proactive and stringent oversight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83751202"/>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Progress</a:t>
                      </a:r>
                      <a:r>
                        <a:rPr lang="en-ZA" sz="1200" b="1" baseline="0" dirty="0">
                          <a:solidFill>
                            <a:schemeClr val="tx1"/>
                          </a:solidFill>
                          <a:latin typeface="Arial" panose="020B0604020202020204" pitchFamily="34" charset="0"/>
                          <a:cs typeface="Arial" panose="020B0604020202020204" pitchFamily="34" charset="0"/>
                        </a:rPr>
                        <a:t> to date</a:t>
                      </a:r>
                      <a:endParaRPr lang="en-ZA" sz="12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0">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28 Quarterly SOE</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Performance Reports</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analysed and</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submitted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7 Quarterly SOE Performance Reports analysed and submitted (Q4 of 2018/19)</a:t>
                      </a:r>
                      <a:endParaRPr lang="en-ZA" sz="13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7 quarterly SOE Performance reports analysed and submitted (Q4 of 2018/19).</a:t>
                      </a:r>
                      <a:endParaRPr lang="en-ZA" sz="13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r h="0">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Corporatisation of</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the Postbank and</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licensing facilitated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through undertaking</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an Amendment of the</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Postbank Act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Transfer of assets &amp; liabilities to the Postbank SOC facilitated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Transfer of assets and liabilities facilitated with the transfer date gazetted as 1 April 2019.</a:t>
                      </a:r>
                      <a:endParaRPr lang="en-ZA" sz="13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2"/>
                  </a:ext>
                </a:extLst>
              </a:tr>
              <a:tr h="0">
                <a:tc>
                  <a:txBody>
                    <a:bodyPr/>
                    <a:lstStyle/>
                    <a:p>
                      <a:pPr>
                        <a:lnSpc>
                          <a:spcPct val="107000"/>
                        </a:lnSpc>
                        <a:spcAft>
                          <a:spcPts val="80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IT Company Bill submitted to Cabinet for approval</a:t>
                      </a:r>
                      <a:endParaRPr lang="en-ZA" sz="13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80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IT Company Bill consulted with relevant stakeholders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Engaged National Treasury (NT) and </a:t>
                      </a:r>
                      <a:r>
                        <a:rPr lang="en-ZA" sz="1300" dirty="0" err="1">
                          <a:solidFill>
                            <a:srgbClr val="000000"/>
                          </a:solidFill>
                          <a:effectLst/>
                          <a:latin typeface="Arial" panose="020B0604020202020204" pitchFamily="34" charset="0"/>
                          <a:ea typeface="Arial Narrow" panose="020B0606020202030204" pitchFamily="34" charset="0"/>
                          <a:cs typeface="Arial" panose="020B0604020202020204" pitchFamily="34" charset="0"/>
                        </a:rPr>
                        <a:t>DPSA</a:t>
                      </a: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 Inputs/comments were incorporated in the Bill.</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497182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14</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2959213743"/>
              </p:ext>
            </p:extLst>
          </p:nvPr>
        </p:nvGraphicFramePr>
        <p:xfrm>
          <a:off x="87722" y="1329615"/>
          <a:ext cx="8968555" cy="3377057"/>
        </p:xfrm>
        <a:graphic>
          <a:graphicData uri="http://schemas.openxmlformats.org/drawingml/2006/table">
            <a:tbl>
              <a:tblPr firstRow="1" bandRow="1">
                <a:tableStyleId>{5C22544A-7EE6-4342-B048-85BDC9FD1C3A}</a:tableStyleId>
              </a:tblPr>
              <a:tblGrid>
                <a:gridCol w="1677047">
                  <a:extLst>
                    <a:ext uri="{9D8B030D-6E8A-4147-A177-3AD203B41FA5}">
                      <a16:colId xmlns:a16="http://schemas.microsoft.com/office/drawing/2014/main" xmlns="" val="20000"/>
                    </a:ext>
                  </a:extLst>
                </a:gridCol>
                <a:gridCol w="2178941">
                  <a:extLst>
                    <a:ext uri="{9D8B030D-6E8A-4147-A177-3AD203B41FA5}">
                      <a16:colId xmlns:a16="http://schemas.microsoft.com/office/drawing/2014/main" xmlns="" val="20001"/>
                    </a:ext>
                  </a:extLst>
                </a:gridCol>
                <a:gridCol w="2050134">
                  <a:extLst>
                    <a:ext uri="{9D8B030D-6E8A-4147-A177-3AD203B41FA5}">
                      <a16:colId xmlns:a16="http://schemas.microsoft.com/office/drawing/2014/main" xmlns="" val="20002"/>
                    </a:ext>
                  </a:extLst>
                </a:gridCol>
                <a:gridCol w="947896">
                  <a:extLst>
                    <a:ext uri="{9D8B030D-6E8A-4147-A177-3AD203B41FA5}">
                      <a16:colId xmlns:a16="http://schemas.microsoft.com/office/drawing/2014/main" xmlns="" val="20003"/>
                    </a:ext>
                  </a:extLst>
                </a:gridCol>
                <a:gridCol w="1020811">
                  <a:extLst>
                    <a:ext uri="{9D8B030D-6E8A-4147-A177-3AD203B41FA5}">
                      <a16:colId xmlns:a16="http://schemas.microsoft.com/office/drawing/2014/main" xmlns="" val="20004"/>
                    </a:ext>
                  </a:extLst>
                </a:gridCol>
                <a:gridCol w="1093726">
                  <a:extLst>
                    <a:ext uri="{9D8B030D-6E8A-4147-A177-3AD203B41FA5}">
                      <a16:colId xmlns:a16="http://schemas.microsoft.com/office/drawing/2014/main" xmlns="" val="20005"/>
                    </a:ext>
                  </a:extLst>
                </a:gridCol>
              </a:tblGrid>
              <a:tr h="0">
                <a:tc gridSpan="6">
                  <a:txBody>
                    <a:bodyPr/>
                    <a:lstStyle/>
                    <a:p>
                      <a:pPr algn="l"/>
                      <a:r>
                        <a:rPr lang="en-ZA" sz="1200" dirty="0">
                          <a:solidFill>
                            <a:schemeClr val="tx1"/>
                          </a:solidFill>
                          <a:latin typeface="Arial" panose="020B0604020202020204" pitchFamily="34" charset="0"/>
                          <a:cs typeface="Arial" panose="020B0604020202020204" pitchFamily="34" charset="0"/>
                        </a:rPr>
                        <a:t>Programme purpose: T</a:t>
                      </a:r>
                      <a:r>
                        <a:rPr lang="en-GB" sz="1200" dirty="0">
                          <a:solidFill>
                            <a:schemeClr val="tx1"/>
                          </a:solidFill>
                          <a:latin typeface="Arial" panose="020B0604020202020204" pitchFamily="34" charset="0"/>
                          <a:cs typeface="Arial" panose="020B0604020202020204" pitchFamily="34" charset="0"/>
                        </a:rPr>
                        <a:t>o oversee and manage government’s shareholding interest in the ICT public entities and state-owned companies. </a:t>
                      </a:r>
                      <a:endParaRPr lang="en-ZA" sz="12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25991656"/>
                  </a:ext>
                </a:extLst>
              </a:tr>
              <a:tr h="130017">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Goal: Optimally functional department and SOEs that effectively deliver on their respective mandate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00154613"/>
                  </a:ext>
                </a:extLst>
              </a:tr>
              <a:tr h="143729">
                <a:tc gridSpan="6">
                  <a:txBody>
                    <a:bodyPr/>
                    <a:lstStyle/>
                    <a:p>
                      <a:pPr algn="l"/>
                      <a:r>
                        <a:rPr lang="en-ZA" sz="1200" b="1" i="0" u="none" strike="noStrike" kern="1200" baseline="0" dirty="0">
                          <a:solidFill>
                            <a:schemeClr val="tx1"/>
                          </a:solidFill>
                          <a:latin typeface="Arial" panose="020B0604020202020204" pitchFamily="34" charset="0"/>
                          <a:ea typeface="+mn-ea"/>
                          <a:cs typeface="Arial" panose="020B0604020202020204" pitchFamily="34" charset="0"/>
                        </a:rPr>
                        <a:t>Strategic Objective: Improve performance of SOEs through proactive and stringent oversight </a:t>
                      </a:r>
                      <a:endParaRPr lang="en-ZA" sz="12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6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39712443"/>
                  </a:ext>
                </a:extLst>
              </a:tr>
              <a:tr h="0">
                <a:tc>
                  <a:txBody>
                    <a:bodyPr/>
                    <a:lstStyle/>
                    <a:p>
                      <a:pPr algn="ctr"/>
                      <a:r>
                        <a:rPr lang="en-ZA" sz="1200" b="1" dirty="0">
                          <a:solidFill>
                            <a:schemeClr val="tx1"/>
                          </a:solidFill>
                          <a:latin typeface="Arial" panose="020B0604020202020204" pitchFamily="34" charset="0"/>
                          <a:cs typeface="Arial" panose="020B0604020202020204" pitchFamily="34" charset="0"/>
                        </a:rPr>
                        <a:t>Annual</a:t>
                      </a:r>
                      <a:r>
                        <a:rPr lang="en-ZA" sz="1200" b="1" baseline="0" dirty="0">
                          <a:solidFill>
                            <a:schemeClr val="tx1"/>
                          </a:solidFill>
                          <a:latin typeface="Arial" panose="020B0604020202020204" pitchFamily="34" charset="0"/>
                          <a:cs typeface="Arial" panose="020B0604020202020204" pitchFamily="34" charset="0"/>
                        </a:rPr>
                        <a:t> </a:t>
                      </a:r>
                      <a:r>
                        <a:rPr lang="en-ZA" sz="12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200" b="1" dirty="0">
                          <a:solidFill>
                            <a:schemeClr val="tx1"/>
                          </a:solidFill>
                          <a:latin typeface="Arial" panose="020B0604020202020204" pitchFamily="34" charset="0"/>
                          <a:cs typeface="Arial" panose="020B0604020202020204" pitchFamily="34" charset="0"/>
                        </a:rPr>
                        <a:t>Progress</a:t>
                      </a:r>
                      <a:r>
                        <a:rPr lang="en-ZA" sz="1200" b="1" baseline="0" dirty="0">
                          <a:solidFill>
                            <a:schemeClr val="tx1"/>
                          </a:solidFill>
                          <a:latin typeface="Arial" panose="020B0604020202020204" pitchFamily="34" charset="0"/>
                          <a:cs typeface="Arial" panose="020B0604020202020204" pitchFamily="34" charset="0"/>
                        </a:rPr>
                        <a:t> to date</a:t>
                      </a:r>
                      <a:endParaRPr lang="en-ZA" sz="12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52302">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ICT Infrastructure</a:t>
                      </a:r>
                      <a:endParaRPr lang="en-ZA" sz="13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Company Bill</a:t>
                      </a:r>
                      <a:endParaRPr lang="en-ZA" sz="13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submitted to Cabinet</a:t>
                      </a:r>
                      <a:endParaRPr lang="en-ZA" sz="13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Arial" panose="020B0604020202020204" pitchFamily="34" charset="0"/>
                        </a:rPr>
                        <a:t>for approval</a:t>
                      </a:r>
                      <a:endParaRPr lang="en-ZA" sz="130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State ICT</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Infrastructure</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Company</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Bill consulted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with relevant</a:t>
                      </a:r>
                      <a:endParaRPr lang="en-ZA" sz="13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stakeholders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indent="0" algn="l" defTabSz="914400" rtl="0" eaLnBrk="1" latinLnBrk="0" hangingPunct="1">
                        <a:lnSpc>
                          <a:spcPct val="107000"/>
                        </a:lnSpc>
                        <a:spcAft>
                          <a:spcPts val="0"/>
                        </a:spcAft>
                        <a:buFont typeface="Arial" panose="020B0604020202020204" pitchFamily="34" charset="0"/>
                        <a:buNone/>
                      </a:pPr>
                      <a:r>
                        <a:rPr lang="en-ZA" sz="1300" kern="12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Meeting requests sent to National Treasury (NT) and DPSA officials as relevant stakeholders in this process. The Bill was discussed with the officials and inputs/comments were incorporated in the Bill.</a:t>
                      </a: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1"/>
                  </a:ext>
                </a:extLst>
              </a:tr>
            </a:tbl>
          </a:graphicData>
        </a:graphic>
      </p:graphicFrame>
      <p:sp>
        <p:nvSpPr>
          <p:cNvPr id="9" name="Rectangle 8"/>
          <p:cNvSpPr/>
          <p:nvPr/>
        </p:nvSpPr>
        <p:spPr>
          <a:xfrm>
            <a:off x="2843808" y="188640"/>
            <a:ext cx="5112568" cy="707886"/>
          </a:xfrm>
          <a:prstGeom prst="rect">
            <a:avLst/>
          </a:prstGeom>
        </p:spPr>
        <p:txBody>
          <a:bodyPr wrap="square">
            <a:spAutoFit/>
          </a:bodyPr>
          <a:lstStyle/>
          <a:p>
            <a:pPr lvl="0" algn="ctr" eaLnBrk="0" hangingPunct="0">
              <a:defRPr/>
            </a:pPr>
            <a:r>
              <a:rPr lang="en-ZA" sz="2000" dirty="0">
                <a:solidFill>
                  <a:srgbClr val="FF0000"/>
                </a:solidFill>
              </a:rPr>
              <a:t>ICT ENTERPRISE DEVELOPMENT AND PUBLIC ENTITIES OVERSIGHT (2)</a:t>
            </a:r>
          </a:p>
        </p:txBody>
      </p:sp>
    </p:spTree>
    <p:extLst>
      <p:ext uri="{BB962C8B-B14F-4D97-AF65-F5344CB8AC3E}">
        <p14:creationId xmlns:p14="http://schemas.microsoft.com/office/powerpoint/2010/main" xmlns="" val="2415349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15</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(1)</a:t>
            </a:r>
          </a:p>
        </p:txBody>
      </p:sp>
      <p:graphicFrame>
        <p:nvGraphicFramePr>
          <p:cNvPr id="15" name="Table 14"/>
          <p:cNvGraphicFramePr>
            <a:graphicFrameLocks noGrp="1"/>
          </p:cNvGraphicFramePr>
          <p:nvPr>
            <p:extLst>
              <p:ext uri="{D42A27DB-BD31-4B8C-83A1-F6EECF244321}">
                <p14:modId xmlns:p14="http://schemas.microsoft.com/office/powerpoint/2010/main" xmlns="" val="2418768780"/>
              </p:ext>
            </p:extLst>
          </p:nvPr>
        </p:nvGraphicFramePr>
        <p:xfrm>
          <a:off x="107504" y="1052736"/>
          <a:ext cx="8856984" cy="5436235"/>
        </p:xfrm>
        <a:graphic>
          <a:graphicData uri="http://schemas.openxmlformats.org/drawingml/2006/table">
            <a:tbl>
              <a:tblPr firstRow="1" bandRow="1">
                <a:tableStyleId>{5C22544A-7EE6-4342-B048-85BDC9FD1C3A}</a:tableStyleId>
              </a:tblPr>
              <a:tblGrid>
                <a:gridCol w="1191691">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2120677">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144016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tblGrid>
              <a:tr h="0">
                <a:tc gridSpan="6">
                  <a:txBody>
                    <a:bodyPr/>
                    <a:lstStyle/>
                    <a:p>
                      <a:pPr algn="l"/>
                      <a:r>
                        <a:rPr lang="en-ZA" sz="1300" b="1" dirty="0">
                          <a:solidFill>
                            <a:schemeClr val="tx1"/>
                          </a:solidFill>
                          <a:latin typeface="Arial" panose="020B0604020202020204" pitchFamily="34" charset="0"/>
                          <a:cs typeface="Arial" panose="020B0604020202020204" pitchFamily="34" charset="0"/>
                        </a:rPr>
                        <a:t>Programme Purpose: To </a:t>
                      </a:r>
                      <a:r>
                        <a:rPr lang="en-GB" sz="1300" b="1" dirty="0">
                          <a:solidFill>
                            <a:schemeClr val="tx1"/>
                          </a:solidFill>
                          <a:latin typeface="Arial" panose="020B0604020202020204" pitchFamily="34" charset="0"/>
                          <a:cs typeface="Arial" panose="020B0604020202020204" pitchFamily="34" charset="0"/>
                        </a:rPr>
                        <a:t>promote investment in robust, reliable, secure and affordable ICT infrastructure that supports the provision of a multiplicity of applications and services.</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32747333"/>
                  </a:ext>
                </a:extLst>
              </a:tr>
              <a:tr h="0">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Strategic Goal: Broadband connectivity that provides secure and affordable access for all citizens to education, health and other government services and stimulates socio-economic development </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46428169"/>
                  </a:ext>
                </a:extLst>
              </a:tr>
              <a:tr h="0">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Strategic Objective: Coordinate the Broadband connectivity to achieve 100% population coverage </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4272289711"/>
                  </a:ext>
                </a:extLst>
              </a:tr>
              <a:tr h="0">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752302">
                <a:tc>
                  <a:txBody>
                    <a:bodyPr/>
                    <a:lstStyle/>
                    <a:p>
                      <a:pPr>
                        <a:lnSpc>
                          <a:spcPct val="107000"/>
                        </a:lnSpc>
                        <a:spcAft>
                          <a:spcPts val="0"/>
                        </a:spcAft>
                      </a:pPr>
                      <a:r>
                        <a:rPr lang="en-US" sz="1300" dirty="0">
                          <a:effectLst/>
                          <a:latin typeface="Arial" panose="020B0604020202020204" pitchFamily="34" charset="0"/>
                          <a:ea typeface="Times New Roman" panose="02020603050405020304" pitchFamily="18" charset="0"/>
                          <a:cs typeface="Times New Roman" panose="02020603050405020304" pitchFamily="18" charset="0"/>
                        </a:rPr>
                        <a:t>Provision of broadband services to  570 connected sites,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Q4 (2018/19) monitoring report developed on the provision of broadband services to  570 connected sites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Q4 (2018/19) monitoring report  on the provision of broadband services to 98 connected sites was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algn="ctr" defTabSz="914400" rtl="0" eaLnBrk="1" latinLnBrk="0" hangingPunct="1"/>
                      <a:r>
                        <a:rPr lang="en-ZA" sz="1300" kern="1200" dirty="0">
                          <a:solidFill>
                            <a:schemeClr val="dk1"/>
                          </a:solidFill>
                          <a:latin typeface="Arial" panose="020B0604020202020204" pitchFamily="34" charset="0"/>
                          <a:ea typeface="+mn-ea"/>
                          <a:cs typeface="Arial" panose="020B0604020202020204" pitchFamily="34" charset="0"/>
                        </a:rPr>
                        <a:t>Not Achieved </a:t>
                      </a:r>
                    </a:p>
                  </a:txBody>
                  <a:tcPr marL="25400" marR="25400" marT="25400" marB="25400">
                    <a:solidFill>
                      <a:srgbClr val="FF3300"/>
                    </a:solidFill>
                  </a:tcPr>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Budget constraint and failed SITA procurement process largely contributed to non-achievement</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GB"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To date 478 of the 570 have been connected (infrastructure &amp; services) </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solidFill>
                      <a:srgbClr val="ECFCFE"/>
                    </a:solidFill>
                  </a:tcPr>
                </a:tc>
                <a:extLst>
                  <a:ext uri="{0D108BD9-81ED-4DB2-BD59-A6C34878D82A}">
                    <a16:rowId xmlns:a16="http://schemas.microsoft.com/office/drawing/2014/main" xmlns="" val="10001"/>
                  </a:ext>
                </a:extLst>
              </a:tr>
              <a:tr h="752302">
                <a:tc>
                  <a:txBody>
                    <a:bodyPr/>
                    <a:lstStyle/>
                    <a:p>
                      <a:pPr>
                        <a:lnSpc>
                          <a:spcPct val="107000"/>
                        </a:lnSpc>
                        <a:spcAft>
                          <a:spcPts val="0"/>
                        </a:spcAft>
                      </a:pPr>
                      <a:r>
                        <a:rPr lang="en-US"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Operations of the Rapid Deployment National Co-ordination Centre maintained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Resolution of issues referred to the RDCC facilitated and quarter 1 progress report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All resolutions referred to RDCC were resolved and feedback provided to all stakeholders. Key Stakeholders to support the establishment of GIS database and Automated wayleave application system have been engaged extensively.</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solidFill>
                      <a:srgbClr val="ECFCFE"/>
                    </a:solidFill>
                  </a:tcPr>
                </a:tc>
                <a:extLst>
                  <a:ext uri="{0D108BD9-81ED-4DB2-BD59-A6C34878D82A}">
                    <a16:rowId xmlns:a16="http://schemas.microsoft.com/office/drawing/2014/main" xmlns="" val="4230812210"/>
                  </a:ext>
                </a:extLst>
              </a:tr>
            </a:tbl>
          </a:graphicData>
        </a:graphic>
      </p:graphicFrame>
    </p:spTree>
    <p:extLst>
      <p:ext uri="{BB962C8B-B14F-4D97-AF65-F5344CB8AC3E}">
        <p14:creationId xmlns:p14="http://schemas.microsoft.com/office/powerpoint/2010/main" xmlns="" val="381715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16</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xmlns="" val="593008786"/>
              </p:ext>
            </p:extLst>
          </p:nvPr>
        </p:nvGraphicFramePr>
        <p:xfrm>
          <a:off x="179512" y="1312493"/>
          <a:ext cx="8745413" cy="5031086"/>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xmlns="" val="20000"/>
                    </a:ext>
                  </a:extLst>
                </a:gridCol>
                <a:gridCol w="1440160">
                  <a:extLst>
                    <a:ext uri="{9D8B030D-6E8A-4147-A177-3AD203B41FA5}">
                      <a16:colId xmlns:a16="http://schemas.microsoft.com/office/drawing/2014/main" xmlns="" val="20001"/>
                    </a:ext>
                  </a:extLst>
                </a:gridCol>
                <a:gridCol w="2160240">
                  <a:extLst>
                    <a:ext uri="{9D8B030D-6E8A-4147-A177-3AD203B41FA5}">
                      <a16:colId xmlns:a16="http://schemas.microsoft.com/office/drawing/2014/main" xmlns="" val="20002"/>
                    </a:ext>
                  </a:extLst>
                </a:gridCol>
                <a:gridCol w="936104">
                  <a:extLst>
                    <a:ext uri="{9D8B030D-6E8A-4147-A177-3AD203B41FA5}">
                      <a16:colId xmlns:a16="http://schemas.microsoft.com/office/drawing/2014/main" xmlns="" val="20003"/>
                    </a:ext>
                  </a:extLst>
                </a:gridCol>
                <a:gridCol w="1200900">
                  <a:extLst>
                    <a:ext uri="{9D8B030D-6E8A-4147-A177-3AD203B41FA5}">
                      <a16:colId xmlns:a16="http://schemas.microsoft.com/office/drawing/2014/main" xmlns="" val="20004"/>
                    </a:ext>
                  </a:extLst>
                </a:gridCol>
                <a:gridCol w="1279817">
                  <a:extLst>
                    <a:ext uri="{9D8B030D-6E8A-4147-A177-3AD203B41FA5}">
                      <a16:colId xmlns:a16="http://schemas.microsoft.com/office/drawing/2014/main" xmlns="" val="20005"/>
                    </a:ext>
                  </a:extLst>
                </a:gridCol>
              </a:tblGrid>
              <a:tr h="445162">
                <a:tc gridSpan="6">
                  <a:txBody>
                    <a:bodyPr/>
                    <a:lstStyle/>
                    <a:p>
                      <a:pPr algn="l"/>
                      <a:r>
                        <a:rPr lang="en-ZA" sz="1300" b="1" dirty="0">
                          <a:solidFill>
                            <a:schemeClr val="tx1"/>
                          </a:solidFill>
                          <a:latin typeface="Arial" panose="020B0604020202020204" pitchFamily="34" charset="0"/>
                          <a:cs typeface="Arial" panose="020B0604020202020204" pitchFamily="34" charset="0"/>
                        </a:rPr>
                        <a:t>Programme Purpose: To </a:t>
                      </a:r>
                      <a:r>
                        <a:rPr lang="en-GB" sz="1300" b="1" dirty="0">
                          <a:solidFill>
                            <a:schemeClr val="tx1"/>
                          </a:solidFill>
                          <a:latin typeface="Arial" panose="020B0604020202020204" pitchFamily="34" charset="0"/>
                          <a:cs typeface="Arial" panose="020B0604020202020204" pitchFamily="34" charset="0"/>
                        </a:rPr>
                        <a:t>promote investment in robust, reliable, secure and affordable ICT infrastructure that supports the provision of a multiplicity of applications and services.</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581446916"/>
                  </a:ext>
                </a:extLst>
              </a:tr>
              <a:tr h="445162">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Strategic Goal: Broadband connectivity that provides secure and affordable access for all citizens to education, health and other government services and stimulates socio-economic development </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452167656"/>
                  </a:ext>
                </a:extLst>
              </a:tr>
              <a:tr h="264315">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Strategic Objective: Coordinate the Broadband connectivity to achieve 100% population coverage </a:t>
                      </a:r>
                      <a:endParaRPr lang="en-ZA" sz="1300" b="1"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68114106"/>
                  </a:ext>
                </a:extLst>
              </a:tr>
              <a:tr h="445162">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639243">
                <a:tc>
                  <a:txBody>
                    <a:bodyPr/>
                    <a:lstStyle/>
                    <a:p>
                      <a:pPr>
                        <a:lnSpc>
                          <a:spcPct val="107000"/>
                        </a:lnSpc>
                        <a:spcAft>
                          <a:spcPts val="0"/>
                        </a:spcAft>
                      </a:pPr>
                      <a:r>
                        <a:rPr lang="en-US"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Operations of the certified Cybersecurity Hub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Quarter 1 monitoring report developed on increased service offerings and operations of the Cybersecurity Hub</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Quarter 1 monitoring report on increased service offerings and operations of the Cybersecurity Hub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10002"/>
                  </a:ext>
                </a:extLst>
              </a:tr>
              <a:tr h="1639243">
                <a:tc>
                  <a:txBody>
                    <a:bodyPr/>
                    <a:lstStyle/>
                    <a:p>
                      <a:pPr>
                        <a:lnSpc>
                          <a:spcPct val="107000"/>
                        </a:lnSpc>
                        <a:spcAft>
                          <a:spcPts val="0"/>
                        </a:spcAft>
                      </a:pPr>
                      <a:r>
                        <a:rPr lang="en-US" sz="1300" dirty="0">
                          <a:effectLst/>
                          <a:latin typeface="Arial" panose="020B0604020202020204" pitchFamily="34" charset="0"/>
                          <a:ea typeface="Times New Roman" panose="02020603050405020304" pitchFamily="18" charset="0"/>
                          <a:cs typeface="Arial" panose="020B0604020202020204" pitchFamily="34" charset="0"/>
                        </a:rPr>
                        <a:t>Draft WRC-19 Outcomes report developed to inform the revision of the 2020 National Radio Frequency Plan</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Arial" panose="020B0604020202020204" pitchFamily="34" charset="0"/>
                        </a:rPr>
                        <a:t>RSA Position for WRC 19 developed and submitted to Ministry for approval</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25400" marR="25400" marT="25400" marB="2540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300" kern="1200" dirty="0">
                          <a:solidFill>
                            <a:schemeClr val="dk1"/>
                          </a:solidFill>
                          <a:effectLst/>
                          <a:latin typeface="Arial" panose="020B0604020202020204" pitchFamily="34" charset="0"/>
                          <a:ea typeface="+mn-ea"/>
                          <a:cs typeface="Arial" panose="020B0604020202020204" pitchFamily="34" charset="0"/>
                        </a:rPr>
                        <a:t>2nd draft report detailing RSA preliminary positions has been prepared and submitted to the Minister.</a:t>
                      </a: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marL="25400" marR="25400" marT="25400" marB="25400"/>
                </a:tc>
                <a:extLst>
                  <a:ext uri="{0D108BD9-81ED-4DB2-BD59-A6C34878D82A}">
                    <a16:rowId xmlns:a16="http://schemas.microsoft.com/office/drawing/2014/main" xmlns="" val="3228610396"/>
                  </a:ext>
                </a:extLst>
              </a:tr>
            </a:tbl>
          </a:graphicData>
        </a:graphic>
      </p:graphicFrame>
      <p:sp>
        <p:nvSpPr>
          <p:cNvPr id="9" name="Rectangle 8"/>
          <p:cNvSpPr/>
          <p:nvPr/>
        </p:nvSpPr>
        <p:spPr>
          <a:xfrm>
            <a:off x="2843808" y="333817"/>
            <a:ext cx="5251450" cy="430887"/>
          </a:xfrm>
          <a:prstGeom prst="rect">
            <a:avLst/>
          </a:prstGeom>
        </p:spPr>
        <p:txBody>
          <a:bodyPr wrap="square">
            <a:spAutoFit/>
          </a:bodyPr>
          <a:lstStyle/>
          <a:p>
            <a:pPr lvl="0" algn="ctr" eaLnBrk="0" hangingPunct="0">
              <a:defRPr/>
            </a:pPr>
            <a:r>
              <a:rPr lang="en-ZA" sz="2200" dirty="0">
                <a:solidFill>
                  <a:srgbClr val="FF0000"/>
                </a:solidFill>
              </a:rPr>
              <a:t>ICT INFRASTRUCTURE SUPPORT (2)</a:t>
            </a:r>
          </a:p>
        </p:txBody>
      </p:sp>
    </p:spTree>
    <p:extLst>
      <p:ext uri="{BB962C8B-B14F-4D97-AF65-F5344CB8AC3E}">
        <p14:creationId xmlns:p14="http://schemas.microsoft.com/office/powerpoint/2010/main" xmlns="" val="77843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8460432" y="6553150"/>
            <a:ext cx="432048" cy="476250"/>
          </a:xfrm>
        </p:spPr>
        <p:txBody>
          <a:bodyPr/>
          <a:lstStyle/>
          <a:p>
            <a:pPr>
              <a:defRPr/>
            </a:pPr>
            <a:fld id="{D0FB1A35-26F3-4129-92ED-E891618A16E1}" type="slidenum">
              <a:rPr lang="en-US" smtClean="0"/>
              <a:pPr>
                <a:defRPr/>
              </a:pPr>
              <a:t>17</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2" name="Rectangle 1"/>
          <p:cNvSpPr/>
          <p:nvPr/>
        </p:nvSpPr>
        <p:spPr>
          <a:xfrm>
            <a:off x="774378" y="1707431"/>
            <a:ext cx="7595244" cy="4154984"/>
          </a:xfrm>
          <a:prstGeom prst="rect">
            <a:avLst/>
          </a:prstGeom>
        </p:spPr>
        <p:txBody>
          <a:bodyPr wrap="square">
            <a:spAutoFit/>
          </a:bodyPr>
          <a:lstStyle/>
          <a:p>
            <a:pPr algn="ctr"/>
            <a:endParaRPr lang="en-ZA" sz="2400" dirty="0">
              <a:solidFill>
                <a:srgbClr val="FF0000"/>
              </a:solidFill>
              <a:ea typeface="ＭＳ Ｐゴシック" pitchFamily="34" charset="-128"/>
              <a:cs typeface="+mj-cs"/>
            </a:endParaRPr>
          </a:p>
          <a:p>
            <a:pPr algn="ctr"/>
            <a:r>
              <a:rPr lang="en-ZA" sz="2400" dirty="0">
                <a:solidFill>
                  <a:srgbClr val="FF0000"/>
                </a:solidFill>
                <a:ea typeface="ＭＳ Ｐゴシック" pitchFamily="34" charset="-128"/>
                <a:cs typeface="+mj-cs"/>
              </a:rPr>
              <a:t>FINANCIAL INFORMATION </a:t>
            </a:r>
          </a:p>
          <a:p>
            <a:pPr algn="ctr"/>
            <a:endParaRPr lang="en-ZA" sz="2400" dirty="0">
              <a:solidFill>
                <a:srgbClr val="FF0000"/>
              </a:solidFill>
              <a:ea typeface="ＭＳ Ｐゴシック" pitchFamily="34" charset="-128"/>
              <a:cs typeface="+mj-cs"/>
            </a:endParaRPr>
          </a:p>
          <a:p>
            <a:pPr algn="ctr"/>
            <a:endParaRPr lang="en-ZA" sz="2400" strike="sngStrike"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a:p>
            <a:pPr algn="ctr"/>
            <a:r>
              <a:rPr lang="en-US" sz="2400" dirty="0">
                <a:solidFill>
                  <a:srgbClr val="FF0000"/>
                </a:solidFill>
              </a:rPr>
              <a:t>PERIOD: 01 APRIL TO 30 JUNE 2019 </a:t>
            </a:r>
          </a:p>
          <a:p>
            <a:pPr algn="ctr"/>
            <a:endParaRPr lang="en-US" sz="2400" u="sng" dirty="0">
              <a:solidFill>
                <a:srgbClr val="FF0000"/>
              </a:solidFill>
            </a:endParaRPr>
          </a:p>
          <a:p>
            <a:pPr algn="ctr"/>
            <a:endParaRPr lang="en-US" sz="2400" strike="sngStrike" dirty="0"/>
          </a:p>
          <a:p>
            <a:pPr algn="ctr"/>
            <a:endParaRPr lang="en-ZA" sz="2400"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a:p>
            <a:pPr algn="ctr"/>
            <a:endParaRPr lang="en-ZA" sz="2400" dirty="0">
              <a:solidFill>
                <a:srgbClr val="FF0000"/>
              </a:solidFill>
              <a:ea typeface="ＭＳ Ｐゴシック" pitchFamily="34" charset="-128"/>
              <a:cs typeface="+mj-cs"/>
            </a:endParaRPr>
          </a:p>
        </p:txBody>
      </p:sp>
    </p:spTree>
    <p:extLst>
      <p:ext uri="{BB962C8B-B14F-4D97-AF65-F5344CB8AC3E}">
        <p14:creationId xmlns:p14="http://schemas.microsoft.com/office/powerpoint/2010/main" xmlns="" val="333175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a:xfrm>
            <a:off x="467545" y="5211849"/>
            <a:ext cx="7787208" cy="1100399"/>
          </a:xfrm>
        </p:spPr>
        <p:txBody>
          <a:bodyPr/>
          <a:lstStyle/>
          <a:p>
            <a:pPr marL="0" indent="0">
              <a:buNone/>
            </a:pPr>
            <a:r>
              <a:rPr lang="en-ZA" sz="1600" dirty="0">
                <a:solidFill>
                  <a:schemeClr val="tx1"/>
                </a:solidFill>
                <a:latin typeface="Arial" panose="020B0604020202020204" pitchFamily="34" charset="0"/>
                <a:cs typeface="Arial" panose="020B0604020202020204" pitchFamily="34" charset="0"/>
              </a:rPr>
              <a:t>Increases to the 2019 MTEF baseline by 64,4% from R1 billion to R1,6 billion. The increase is mainly due to additional funds allocated for the  SAPO R474,6 million for the USO’s and to Sentech R192 million for the DTT (Dual illumination). </a:t>
            </a: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18</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915815" y="260649"/>
            <a:ext cx="3877607" cy="461665"/>
          </a:xfrm>
          <a:prstGeom prst="rect">
            <a:avLst/>
          </a:prstGeom>
        </p:spPr>
        <p:txBody>
          <a:bodyPr wrap="square">
            <a:spAutoFit/>
          </a:bodyPr>
          <a:lstStyle/>
          <a:p>
            <a:pPr algn="ctr" eaLnBrk="0" hangingPunct="0">
              <a:defRPr/>
            </a:pPr>
            <a:r>
              <a:rPr lang="en-ZA" sz="2400" dirty="0">
                <a:solidFill>
                  <a:srgbClr val="FF0000"/>
                </a:solidFill>
              </a:rPr>
              <a:t>2019 MTEF Baseline</a:t>
            </a:r>
            <a:endParaRPr lang="en-US" sz="2400" dirty="0">
              <a:solidFill>
                <a:srgbClr val="FF0000"/>
              </a:solidFill>
            </a:endParaRPr>
          </a:p>
        </p:txBody>
      </p:sp>
      <p:pic>
        <p:nvPicPr>
          <p:cNvPr id="12" name="Picture 7" descr="approved-logo.jpg"/>
          <p:cNvPicPr>
            <a:picLocks noChangeAspect="1"/>
          </p:cNvPicPr>
          <p:nvPr/>
        </p:nvPicPr>
        <p:blipFill>
          <a:blip r:embed="rId2" cstate="print"/>
          <a:srcRect/>
          <a:stretch>
            <a:fillRect/>
          </a:stretch>
        </p:blipFill>
        <p:spPr bwMode="auto">
          <a:xfrm>
            <a:off x="26888" y="5947"/>
            <a:ext cx="2771775" cy="937579"/>
          </a:xfrm>
          <a:prstGeom prst="rect">
            <a:avLst/>
          </a:prstGeom>
          <a:noFill/>
          <a:ln w="9525">
            <a:noFill/>
            <a:miter lim="800000"/>
            <a:headEnd/>
            <a:tailEnd/>
          </a:ln>
        </p:spPr>
      </p:pic>
      <p:pic>
        <p:nvPicPr>
          <p:cNvPr id="14" name="Picture 13">
            <a:extLst>
              <a:ext uri="{FF2B5EF4-FFF2-40B4-BE49-F238E27FC236}">
                <a16:creationId xmlns:a16="http://schemas.microsoft.com/office/drawing/2014/main" xmlns="" id="{BA678554-15F4-459C-B46F-87AAC45980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9142" y="200870"/>
            <a:ext cx="1017927" cy="719629"/>
          </a:xfrm>
          <a:prstGeom prst="rect">
            <a:avLst/>
          </a:prstGeom>
        </p:spPr>
      </p:pic>
      <p:sp>
        <p:nvSpPr>
          <p:cNvPr id="15"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5" cstate="print"/>
          <a:stretch>
            <a:fillRect/>
          </a:stretch>
        </p:blipFill>
        <p:spPr>
          <a:xfrm>
            <a:off x="467545" y="1153831"/>
            <a:ext cx="8064896" cy="3903285"/>
          </a:xfrm>
          <a:prstGeom prst="rect">
            <a:avLst/>
          </a:prstGeom>
        </p:spPr>
      </p:pic>
    </p:spTree>
    <p:extLst>
      <p:ext uri="{BB962C8B-B14F-4D97-AF65-F5344CB8AC3E}">
        <p14:creationId xmlns:p14="http://schemas.microsoft.com/office/powerpoint/2010/main" xmlns="" val="319104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19</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915815" y="260649"/>
            <a:ext cx="3877607" cy="461665"/>
          </a:xfrm>
          <a:prstGeom prst="rect">
            <a:avLst/>
          </a:prstGeom>
        </p:spPr>
        <p:txBody>
          <a:bodyPr wrap="square">
            <a:spAutoFit/>
          </a:bodyPr>
          <a:lstStyle/>
          <a:p>
            <a:pPr algn="ctr" eaLnBrk="0" hangingPunct="0">
              <a:defRPr/>
            </a:pPr>
            <a:r>
              <a:rPr lang="en-ZA" sz="2400" dirty="0">
                <a:solidFill>
                  <a:srgbClr val="FF0000"/>
                </a:solidFill>
              </a:rPr>
              <a:t>2019 MTEF Baseline</a:t>
            </a:r>
            <a:endParaRPr lang="en-US" sz="2400" dirty="0">
              <a:solidFill>
                <a:srgbClr val="FF0000"/>
              </a:solidFill>
            </a:endParaRPr>
          </a:p>
        </p:txBody>
      </p:sp>
      <p:pic>
        <p:nvPicPr>
          <p:cNvPr id="12" name="Picture 7" descr="approved-logo.jpg"/>
          <p:cNvPicPr>
            <a:picLocks noChangeAspect="1"/>
          </p:cNvPicPr>
          <p:nvPr/>
        </p:nvPicPr>
        <p:blipFill>
          <a:blip r:embed="rId2" cstate="print"/>
          <a:srcRect/>
          <a:stretch>
            <a:fillRect/>
          </a:stretch>
        </p:blipFill>
        <p:spPr bwMode="auto">
          <a:xfrm>
            <a:off x="26888" y="5947"/>
            <a:ext cx="2771775" cy="937579"/>
          </a:xfrm>
          <a:prstGeom prst="rect">
            <a:avLst/>
          </a:prstGeom>
          <a:noFill/>
          <a:ln w="9525">
            <a:noFill/>
            <a:miter lim="800000"/>
            <a:headEnd/>
            <a:tailEnd/>
          </a:ln>
        </p:spPr>
      </p:pic>
      <p:pic>
        <p:nvPicPr>
          <p:cNvPr id="14" name="Picture 13">
            <a:extLst>
              <a:ext uri="{FF2B5EF4-FFF2-40B4-BE49-F238E27FC236}">
                <a16:creationId xmlns:a16="http://schemas.microsoft.com/office/drawing/2014/main" xmlns="" id="{BA678554-15F4-459C-B46F-87AAC45980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9142" y="200870"/>
            <a:ext cx="1017927" cy="719629"/>
          </a:xfrm>
          <a:prstGeom prst="rect">
            <a:avLst/>
          </a:prstGeom>
        </p:spPr>
      </p:pic>
      <p:sp>
        <p:nvSpPr>
          <p:cNvPr id="17"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5" cstate="print"/>
          <a:stretch>
            <a:fillRect/>
          </a:stretch>
        </p:blipFill>
        <p:spPr>
          <a:xfrm>
            <a:off x="755576" y="1395292"/>
            <a:ext cx="7776864" cy="2249731"/>
          </a:xfrm>
          <a:prstGeom prst="rect">
            <a:avLst/>
          </a:prstGeom>
        </p:spPr>
      </p:pic>
    </p:spTree>
    <p:extLst>
      <p:ext uri="{BB962C8B-B14F-4D97-AF65-F5344CB8AC3E}">
        <p14:creationId xmlns:p14="http://schemas.microsoft.com/office/powerpoint/2010/main" xmlns="" val="638863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2</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PRESENTATION OVERVIEW</a:t>
            </a:r>
          </a:p>
        </p:txBody>
      </p:sp>
      <p:sp>
        <p:nvSpPr>
          <p:cNvPr id="3" name="Rectangle 2">
            <a:extLst>
              <a:ext uri="{FF2B5EF4-FFF2-40B4-BE49-F238E27FC236}">
                <a16:creationId xmlns:a16="http://schemas.microsoft.com/office/drawing/2014/main" xmlns="" id="{C30AC193-C237-4FC0-BD43-5718A9D16FE8}"/>
              </a:ext>
            </a:extLst>
          </p:cNvPr>
          <p:cNvSpPr/>
          <p:nvPr/>
        </p:nvSpPr>
        <p:spPr>
          <a:xfrm>
            <a:off x="467544" y="1278288"/>
            <a:ext cx="8064896" cy="2701509"/>
          </a:xfrm>
          <a:prstGeom prst="rect">
            <a:avLst/>
          </a:prstGeom>
        </p:spPr>
        <p:txBody>
          <a:bodyPr wrap="square">
            <a:spAutoFit/>
          </a:bodyPr>
          <a:lstStyle/>
          <a:p>
            <a:pPr marL="342900" lvl="0" indent="-342900">
              <a:lnSpc>
                <a:spcPct val="150000"/>
              </a:lnSpc>
              <a:spcBef>
                <a:spcPts val="0"/>
              </a:spcBef>
              <a:spcAft>
                <a:spcPts val="1200"/>
              </a:spcAft>
              <a:buFont typeface="Wingdings" panose="05000000000000000000" pitchFamily="2" charset="2"/>
              <a:buChar char="q"/>
              <a:defRPr/>
            </a:pPr>
            <a:r>
              <a:rPr lang="en-US" sz="2400" b="0" dirty="0">
                <a:ea typeface="ヒラギノ角ゴ Pro W3" pitchFamily="-44" charset="-128"/>
              </a:rPr>
              <a:t>DTPS Vision, Mission &amp; Values</a:t>
            </a:r>
          </a:p>
          <a:p>
            <a:pPr marL="457200" lvl="0" indent="-457200">
              <a:lnSpc>
                <a:spcPct val="150000"/>
              </a:lnSpc>
              <a:spcBef>
                <a:spcPts val="0"/>
              </a:spcBef>
              <a:spcAft>
                <a:spcPts val="1200"/>
              </a:spcAft>
              <a:buFont typeface="Wingdings" panose="05000000000000000000" pitchFamily="2" charset="2"/>
              <a:buChar char="q"/>
              <a:defRPr/>
            </a:pPr>
            <a:r>
              <a:rPr lang="en-GB" sz="2400" b="0" dirty="0"/>
              <a:t>2019/20 Q 1 programme performance</a:t>
            </a:r>
          </a:p>
          <a:p>
            <a:pPr marL="457200" lvl="0" indent="-457200">
              <a:lnSpc>
                <a:spcPct val="150000"/>
              </a:lnSpc>
              <a:spcBef>
                <a:spcPts val="0"/>
              </a:spcBef>
              <a:spcAft>
                <a:spcPts val="1200"/>
              </a:spcAft>
              <a:buFont typeface="Wingdings" panose="05000000000000000000" pitchFamily="2" charset="2"/>
              <a:buChar char="q"/>
              <a:defRPr/>
            </a:pPr>
            <a:r>
              <a:rPr lang="en-US" sz="2400" b="0" dirty="0">
                <a:ea typeface="ヒラギノ角ゴ Pro W3" pitchFamily="-44" charset="-128"/>
              </a:rPr>
              <a:t>2019/20 Q 1 financial performance </a:t>
            </a:r>
          </a:p>
          <a:p>
            <a:pPr marL="457200" lvl="0" indent="-457200">
              <a:lnSpc>
                <a:spcPct val="150000"/>
              </a:lnSpc>
              <a:spcBef>
                <a:spcPts val="0"/>
              </a:spcBef>
              <a:spcAft>
                <a:spcPts val="1200"/>
              </a:spcAft>
              <a:buFont typeface="Wingdings" panose="05000000000000000000" pitchFamily="2" charset="2"/>
              <a:buChar char="q"/>
              <a:defRPr/>
            </a:pPr>
            <a:r>
              <a:rPr lang="en-US" sz="2400" b="0" dirty="0">
                <a:ea typeface="ヒラギノ角ゴ Pro W3" pitchFamily="-44" charset="-128"/>
              </a:rPr>
              <a:t>2019/20 </a:t>
            </a:r>
            <a:r>
              <a:rPr lang="en-US" sz="2400" b="0" dirty="0" err="1">
                <a:ea typeface="ヒラギノ角ゴ Pro W3" pitchFamily="-44" charset="-128"/>
              </a:rPr>
              <a:t>Q1</a:t>
            </a:r>
            <a:r>
              <a:rPr lang="en-US" sz="2400" b="0" dirty="0">
                <a:ea typeface="ヒラギノ角ゴ Pro W3" pitchFamily="-44" charset="-128"/>
              </a:rPr>
              <a:t> High-level Performance of Entities </a:t>
            </a:r>
            <a:endParaRPr lang="en-ZA" sz="2400" b="0" dirty="0">
              <a:ea typeface="ヒラギノ角ゴ Pro W3" pitchFamily="-44" charset="-128"/>
            </a:endParaRPr>
          </a:p>
        </p:txBody>
      </p:sp>
    </p:spTree>
    <p:extLst>
      <p:ext uri="{BB962C8B-B14F-4D97-AF65-F5344CB8AC3E}">
        <p14:creationId xmlns:p14="http://schemas.microsoft.com/office/powerpoint/2010/main" xmlns="" val="3139371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20</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88590" y="108222"/>
            <a:ext cx="837142" cy="837142"/>
          </a:xfrm>
          <a:prstGeom prst="rect">
            <a:avLst/>
          </a:prstGeom>
        </p:spPr>
      </p:pic>
      <p:sp>
        <p:nvSpPr>
          <p:cNvPr id="9" name="Rectangle 8"/>
          <p:cNvSpPr/>
          <p:nvPr/>
        </p:nvSpPr>
        <p:spPr>
          <a:xfrm>
            <a:off x="2899542" y="149731"/>
            <a:ext cx="3851920" cy="830997"/>
          </a:xfrm>
          <a:prstGeom prst="rect">
            <a:avLst/>
          </a:prstGeom>
        </p:spPr>
        <p:txBody>
          <a:bodyPr wrap="square">
            <a:spAutoFit/>
          </a:bodyPr>
          <a:lstStyle/>
          <a:p>
            <a:pPr lvl="0" algn="ctr" eaLnBrk="0" hangingPunct="0">
              <a:defRPr/>
            </a:pPr>
            <a:r>
              <a:rPr lang="en-ZA" sz="2400" dirty="0">
                <a:solidFill>
                  <a:srgbClr val="FF0000"/>
                </a:solidFill>
              </a:rPr>
              <a:t>Expenditure per Programme</a:t>
            </a:r>
            <a:endParaRPr lang="en-US" sz="2400" dirty="0">
              <a:solidFill>
                <a:srgbClr val="FF0000"/>
              </a:solidFill>
            </a:endParaRPr>
          </a:p>
        </p:txBody>
      </p:sp>
      <p:pic>
        <p:nvPicPr>
          <p:cNvPr id="14" name="Picture 7" descr="approved-logo.jpg"/>
          <p:cNvPicPr>
            <a:picLocks noChangeAspect="1"/>
          </p:cNvPicPr>
          <p:nvPr/>
        </p:nvPicPr>
        <p:blipFill>
          <a:blip r:embed="rId3" cstate="print"/>
          <a:srcRect/>
          <a:stretch>
            <a:fillRect/>
          </a:stretch>
        </p:blipFill>
        <p:spPr bwMode="auto">
          <a:xfrm>
            <a:off x="27219" y="-1045"/>
            <a:ext cx="2771775" cy="937579"/>
          </a:xfrm>
          <a:prstGeom prst="rect">
            <a:avLst/>
          </a:prstGeom>
          <a:noFill/>
          <a:ln w="9525">
            <a:noFill/>
            <a:miter lim="800000"/>
            <a:headEnd/>
            <a:tailEnd/>
          </a:ln>
        </p:spPr>
      </p:pic>
      <p:pic>
        <p:nvPicPr>
          <p:cNvPr id="15" name="Picture 14">
            <a:extLst>
              <a:ext uri="{FF2B5EF4-FFF2-40B4-BE49-F238E27FC236}">
                <a16:creationId xmlns:a16="http://schemas.microsoft.com/office/drawing/2014/main" xmlns="" id="{BA678554-15F4-459C-B46F-87AAC45980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83195" y="208549"/>
            <a:ext cx="1017927" cy="719629"/>
          </a:xfrm>
          <a:prstGeom prst="rect">
            <a:avLst/>
          </a:prstGeom>
        </p:spPr>
      </p:pic>
      <p:sp>
        <p:nvSpPr>
          <p:cNvPr id="1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4" name="Text Placeholder 3"/>
          <p:cNvSpPr>
            <a:spLocks noGrp="1"/>
          </p:cNvSpPr>
          <p:nvPr>
            <p:ph type="body" sz="half" idx="1"/>
          </p:nvPr>
        </p:nvSpPr>
        <p:spPr>
          <a:xfrm>
            <a:off x="323527" y="5364013"/>
            <a:ext cx="8352929" cy="1208237"/>
          </a:xfrm>
        </p:spPr>
        <p:txBody>
          <a:bodyPr/>
          <a:lstStyle/>
          <a:p>
            <a:pPr marL="0" indent="0">
              <a:buNone/>
            </a:pPr>
            <a:r>
              <a:rPr lang="en-ZA" sz="1400" b="1" dirty="0">
                <a:solidFill>
                  <a:schemeClr val="tx1"/>
                </a:solidFill>
                <a:latin typeface="Arial" panose="020B0604020202020204" pitchFamily="34" charset="0"/>
                <a:cs typeface="Arial" panose="020B0604020202020204" pitchFamily="34" charset="0"/>
              </a:rPr>
              <a:t>Overall spending </a:t>
            </a:r>
            <a:r>
              <a:rPr lang="en-ZA" sz="1400" dirty="0">
                <a:solidFill>
                  <a:schemeClr val="tx1"/>
                </a:solidFill>
                <a:latin typeface="Arial" panose="020B0604020202020204" pitchFamily="34" charset="0"/>
                <a:cs typeface="Arial" panose="020B0604020202020204" pitchFamily="34" charset="0"/>
              </a:rPr>
              <a:t>at 30 June 2019 was 26,2% of the allocated budget. Mainly due to international membership fees paid during the 1</a:t>
            </a:r>
            <a:r>
              <a:rPr lang="en-ZA" sz="1400" baseline="30000" dirty="0">
                <a:solidFill>
                  <a:schemeClr val="tx1"/>
                </a:solidFill>
                <a:latin typeface="Arial" panose="020B0604020202020204" pitchFamily="34" charset="0"/>
                <a:cs typeface="Arial" panose="020B0604020202020204" pitchFamily="34" charset="0"/>
              </a:rPr>
              <a:t>st</a:t>
            </a:r>
            <a:r>
              <a:rPr lang="en-ZA" sz="1400" dirty="0">
                <a:solidFill>
                  <a:schemeClr val="tx1"/>
                </a:solidFill>
                <a:latin typeface="Arial" panose="020B0604020202020204" pitchFamily="34" charset="0"/>
                <a:cs typeface="Arial" panose="020B0604020202020204" pitchFamily="34" charset="0"/>
              </a:rPr>
              <a:t> quarter, hence the 62% spending under International Branch. </a:t>
            </a:r>
          </a:p>
          <a:p>
            <a:pPr marL="0" indent="0">
              <a:buNone/>
            </a:pPr>
            <a:r>
              <a:rPr lang="en-ZA" sz="1400" dirty="0">
                <a:solidFill>
                  <a:schemeClr val="tx1"/>
                </a:solidFill>
                <a:latin typeface="Arial" panose="020B0604020202020204" pitchFamily="34" charset="0"/>
                <a:cs typeface="Arial" panose="020B0604020202020204" pitchFamily="34" charset="0"/>
              </a:rPr>
              <a:t>Administration – Includes payment of R26 million to Draft FCB (Court order) and </a:t>
            </a:r>
            <a:r>
              <a:rPr lang="en-ZA" sz="1400" dirty="0" err="1">
                <a:solidFill>
                  <a:schemeClr val="tx1"/>
                </a:solidFill>
                <a:latin typeface="Arial" panose="020B0604020202020204" pitchFamily="34" charset="0"/>
                <a:cs typeface="Arial" panose="020B0604020202020204" pitchFamily="34" charset="0"/>
              </a:rPr>
              <a:t>Gitshasbaya</a:t>
            </a:r>
            <a:r>
              <a:rPr lang="en-ZA" sz="1400" dirty="0">
                <a:solidFill>
                  <a:schemeClr val="tx1"/>
                </a:solidFill>
                <a:latin typeface="Arial" panose="020B0604020202020204" pitchFamily="34" charset="0"/>
                <a:cs typeface="Arial" panose="020B0604020202020204" pitchFamily="34" charset="0"/>
              </a:rPr>
              <a:t> (R3m settlement agreement)</a:t>
            </a:r>
          </a:p>
          <a:p>
            <a:pPr marL="0" indent="0">
              <a:buNone/>
            </a:pPr>
            <a:r>
              <a:rPr lang="en-ZA" sz="1400" dirty="0">
                <a:solidFill>
                  <a:schemeClr val="tx1"/>
                </a:solidFill>
                <a:latin typeface="Arial" panose="020B0604020202020204" pitchFamily="34" charset="0"/>
                <a:cs typeface="Arial" panose="020B0604020202020204" pitchFamily="34" charset="0"/>
              </a:rPr>
              <a:t>Spending in other Branches is on par.</a:t>
            </a:r>
          </a:p>
        </p:txBody>
      </p:sp>
      <p:pic>
        <p:nvPicPr>
          <p:cNvPr id="6" name="Picture 5"/>
          <p:cNvPicPr>
            <a:picLocks noChangeAspect="1"/>
          </p:cNvPicPr>
          <p:nvPr/>
        </p:nvPicPr>
        <p:blipFill>
          <a:blip r:embed="rId5" cstate="print"/>
          <a:stretch>
            <a:fillRect/>
          </a:stretch>
        </p:blipFill>
        <p:spPr>
          <a:xfrm>
            <a:off x="179512" y="1033278"/>
            <a:ext cx="8746219" cy="4279773"/>
          </a:xfrm>
          <a:prstGeom prst="rect">
            <a:avLst/>
          </a:prstGeom>
        </p:spPr>
      </p:pic>
    </p:spTree>
    <p:extLst>
      <p:ext uri="{BB962C8B-B14F-4D97-AF65-F5344CB8AC3E}">
        <p14:creationId xmlns:p14="http://schemas.microsoft.com/office/powerpoint/2010/main" xmlns="" val="118714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81008" y="3933056"/>
            <a:ext cx="8026433" cy="2312169"/>
          </a:xfrm>
        </p:spPr>
        <p:txBody>
          <a:bodyPr/>
          <a:lstStyle/>
          <a:p>
            <a:pPr>
              <a:buFont typeface="Arial" panose="020B0604020202020204" pitchFamily="34" charset="0"/>
              <a:buChar char="•"/>
            </a:pPr>
            <a:r>
              <a:rPr lang="en-ZA" sz="1600" b="1" dirty="0">
                <a:solidFill>
                  <a:schemeClr val="tx1"/>
                </a:solidFill>
                <a:latin typeface="Arial" panose="020B0604020202020204" pitchFamily="34" charset="0"/>
                <a:cs typeface="Arial" panose="020B0604020202020204" pitchFamily="34" charset="0"/>
              </a:rPr>
              <a:t>COE</a:t>
            </a:r>
            <a:r>
              <a:rPr lang="en-ZA" sz="1600" dirty="0">
                <a:solidFill>
                  <a:schemeClr val="tx1"/>
                </a:solidFill>
                <a:latin typeface="Arial" panose="020B0604020202020204" pitchFamily="34" charset="0"/>
                <a:cs typeface="Arial" panose="020B0604020202020204" pitchFamily="34" charset="0"/>
              </a:rPr>
              <a:t> – Underspending due to posts not filled. </a:t>
            </a:r>
          </a:p>
          <a:p>
            <a:pPr>
              <a:buFont typeface="Arial" panose="020B0604020202020204" pitchFamily="34" charset="0"/>
              <a:buChar char="•"/>
            </a:pPr>
            <a:r>
              <a:rPr lang="en-ZA" sz="1600" b="1" dirty="0">
                <a:solidFill>
                  <a:schemeClr val="tx1"/>
                </a:solidFill>
                <a:latin typeface="Arial" panose="020B0604020202020204" pitchFamily="34" charset="0"/>
                <a:cs typeface="Arial" panose="020B0604020202020204" pitchFamily="34" charset="0"/>
              </a:rPr>
              <a:t>G&amp;S</a:t>
            </a:r>
            <a:r>
              <a:rPr lang="en-ZA" sz="1600" dirty="0">
                <a:solidFill>
                  <a:schemeClr val="tx1"/>
                </a:solidFill>
                <a:latin typeface="Arial" panose="020B0604020202020204" pitchFamily="34" charset="0"/>
                <a:cs typeface="Arial" panose="020B0604020202020204" pitchFamily="34" charset="0"/>
              </a:rPr>
              <a:t> – Underspending due to the SA Connect Broadband project. Invoices received are currently paid against the R100 million advance made in 2018/19 financial year.</a:t>
            </a:r>
          </a:p>
          <a:p>
            <a:pPr>
              <a:buFont typeface="Arial" panose="020B0604020202020204" pitchFamily="34" charset="0"/>
              <a:buChar char="•"/>
            </a:pPr>
            <a:r>
              <a:rPr lang="en-ZA" sz="1600" b="1" dirty="0">
                <a:solidFill>
                  <a:schemeClr val="tx1"/>
                </a:solidFill>
                <a:latin typeface="Arial" panose="020B0604020202020204" pitchFamily="34" charset="0"/>
                <a:cs typeface="Arial" panose="020B0604020202020204" pitchFamily="34" charset="0"/>
              </a:rPr>
              <a:t>Transfers &amp; Subsidies </a:t>
            </a:r>
            <a:r>
              <a:rPr lang="en-ZA" sz="1600" dirty="0">
                <a:solidFill>
                  <a:schemeClr val="tx1"/>
                </a:solidFill>
                <a:latin typeface="Arial" panose="020B0604020202020204" pitchFamily="34" charset="0"/>
                <a:cs typeface="Arial" panose="020B0604020202020204" pitchFamily="34" charset="0"/>
              </a:rPr>
              <a:t>– International membership fees paid in the 1</a:t>
            </a:r>
            <a:r>
              <a:rPr lang="en-ZA" sz="1600" baseline="30000" dirty="0">
                <a:solidFill>
                  <a:schemeClr val="tx1"/>
                </a:solidFill>
                <a:latin typeface="Arial" panose="020B0604020202020204" pitchFamily="34" charset="0"/>
                <a:cs typeface="Arial" panose="020B0604020202020204" pitchFamily="34" charset="0"/>
              </a:rPr>
              <a:t>st</a:t>
            </a:r>
            <a:r>
              <a:rPr lang="en-ZA" sz="1600" dirty="0">
                <a:solidFill>
                  <a:schemeClr val="tx1"/>
                </a:solidFill>
                <a:latin typeface="Arial" panose="020B0604020202020204" pitchFamily="34" charset="0"/>
                <a:cs typeface="Arial" panose="020B0604020202020204" pitchFamily="34" charset="0"/>
              </a:rPr>
              <a:t> quarter as well as the court order settlement (R26m) and settlement agreement (R3m)</a:t>
            </a:r>
          </a:p>
          <a:p>
            <a:pPr>
              <a:buFont typeface="Arial" panose="020B0604020202020204" pitchFamily="34" charset="0"/>
              <a:buChar char="•"/>
            </a:pPr>
            <a:r>
              <a:rPr lang="en-ZA" sz="1600" b="1" dirty="0">
                <a:solidFill>
                  <a:schemeClr val="tx1"/>
                </a:solidFill>
                <a:latin typeface="Arial" panose="020B0604020202020204" pitchFamily="34" charset="0"/>
                <a:cs typeface="Arial" panose="020B0604020202020204" pitchFamily="34" charset="0"/>
              </a:rPr>
              <a:t>Capital Assets </a:t>
            </a:r>
            <a:r>
              <a:rPr lang="en-ZA" sz="1600" dirty="0">
                <a:solidFill>
                  <a:schemeClr val="tx1"/>
                </a:solidFill>
                <a:latin typeface="Arial" panose="020B0604020202020204" pitchFamily="34" charset="0"/>
                <a:cs typeface="Arial" panose="020B0604020202020204" pitchFamily="34" charset="0"/>
              </a:rPr>
              <a:t>– Slow spending under Capital assets.</a:t>
            </a: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21</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3" name="Rectangle 12"/>
          <p:cNvSpPr/>
          <p:nvPr/>
        </p:nvSpPr>
        <p:spPr>
          <a:xfrm>
            <a:off x="2915816" y="212714"/>
            <a:ext cx="4162425" cy="707886"/>
          </a:xfrm>
          <a:prstGeom prst="rect">
            <a:avLst/>
          </a:prstGeom>
        </p:spPr>
        <p:txBody>
          <a:bodyPr wrap="square">
            <a:spAutoFit/>
          </a:bodyPr>
          <a:lstStyle/>
          <a:p>
            <a:pPr lvl="0" algn="ctr" eaLnBrk="0" hangingPunct="0">
              <a:defRPr/>
            </a:pPr>
            <a:r>
              <a:rPr lang="en-ZA" sz="2000" dirty="0">
                <a:solidFill>
                  <a:srgbClr val="FF0000"/>
                </a:solidFill>
              </a:rPr>
              <a:t>Expenditure per Economic Classification</a:t>
            </a:r>
            <a:endParaRPr lang="en-US" sz="2000" dirty="0">
              <a:solidFill>
                <a:srgbClr val="FF0000"/>
              </a:solidFill>
            </a:endParaRPr>
          </a:p>
        </p:txBody>
      </p:sp>
      <p:pic>
        <p:nvPicPr>
          <p:cNvPr id="12" name="Picture 7" descr="approved-logo.jpg"/>
          <p:cNvPicPr>
            <a:picLocks noChangeAspect="1"/>
          </p:cNvPicPr>
          <p:nvPr/>
        </p:nvPicPr>
        <p:blipFill>
          <a:blip r:embed="rId3" cstate="print"/>
          <a:srcRect/>
          <a:stretch>
            <a:fillRect/>
          </a:stretch>
        </p:blipFill>
        <p:spPr bwMode="auto">
          <a:xfrm>
            <a:off x="26888" y="5947"/>
            <a:ext cx="2771775" cy="937579"/>
          </a:xfrm>
          <a:prstGeom prst="rect">
            <a:avLst/>
          </a:prstGeom>
          <a:noFill/>
          <a:ln w="9525">
            <a:noFill/>
            <a:miter lim="800000"/>
            <a:headEnd/>
            <a:tailEnd/>
          </a:ln>
        </p:spPr>
      </p:pic>
      <p:pic>
        <p:nvPicPr>
          <p:cNvPr id="14" name="Picture 13">
            <a:extLst>
              <a:ext uri="{FF2B5EF4-FFF2-40B4-BE49-F238E27FC236}">
                <a16:creationId xmlns:a16="http://schemas.microsoft.com/office/drawing/2014/main" xmlns="" id="{BA678554-15F4-459C-B46F-87AAC45980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5620" y="163717"/>
            <a:ext cx="1017927" cy="719629"/>
          </a:xfrm>
          <a:prstGeom prst="rect">
            <a:avLst/>
          </a:prstGeom>
        </p:spPr>
      </p:pic>
      <p:sp>
        <p:nvSpPr>
          <p:cNvPr id="15"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2" name="Picture 1"/>
          <p:cNvPicPr>
            <a:picLocks noChangeAspect="1"/>
          </p:cNvPicPr>
          <p:nvPr/>
        </p:nvPicPr>
        <p:blipFill>
          <a:blip r:embed="rId5" cstate="print"/>
          <a:stretch>
            <a:fillRect/>
          </a:stretch>
        </p:blipFill>
        <p:spPr>
          <a:xfrm>
            <a:off x="614554" y="1210070"/>
            <a:ext cx="7992887" cy="2146922"/>
          </a:xfrm>
          <a:prstGeom prst="rect">
            <a:avLst/>
          </a:prstGeom>
        </p:spPr>
      </p:pic>
    </p:spTree>
    <p:extLst>
      <p:ext uri="{BB962C8B-B14F-4D97-AF65-F5344CB8AC3E}">
        <p14:creationId xmlns:p14="http://schemas.microsoft.com/office/powerpoint/2010/main" xmlns="" val="3030944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
          </p:nvPr>
        </p:nvSpPr>
        <p:spPr>
          <a:xfrm>
            <a:off x="590324" y="3989289"/>
            <a:ext cx="7923314" cy="2239342"/>
          </a:xfrm>
        </p:spPr>
        <p:txBody>
          <a:bodyPr/>
          <a:lstStyle/>
          <a:p>
            <a:pPr>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All transfers made to Public Entities as per the allocated budget and in line with the agreed schedule with National Treasury at the beginning of the financial year.</a:t>
            </a:r>
          </a:p>
          <a:p>
            <a:pPr>
              <a:buFont typeface="Arial" panose="020B0604020202020204" pitchFamily="34" charset="0"/>
              <a:buChar char="•"/>
            </a:pPr>
            <a:r>
              <a:rPr lang="en-ZA" sz="2000" dirty="0">
                <a:solidFill>
                  <a:schemeClr val="tx1"/>
                </a:solidFill>
                <a:latin typeface="Arial" panose="020B0604020202020204" pitchFamily="34" charset="0"/>
                <a:cs typeface="Arial" panose="020B0604020202020204" pitchFamily="34" charset="0"/>
              </a:rPr>
              <a:t>International membership fees amounting to R30m were paid in full during the 1</a:t>
            </a:r>
            <a:r>
              <a:rPr lang="en-ZA" sz="2000" baseline="30000" dirty="0">
                <a:solidFill>
                  <a:schemeClr val="tx1"/>
                </a:solidFill>
                <a:latin typeface="Arial" panose="020B0604020202020204" pitchFamily="34" charset="0"/>
                <a:cs typeface="Arial" panose="020B0604020202020204" pitchFamily="34" charset="0"/>
              </a:rPr>
              <a:t>st</a:t>
            </a:r>
            <a:r>
              <a:rPr lang="en-ZA" sz="2000" dirty="0">
                <a:solidFill>
                  <a:schemeClr val="tx1"/>
                </a:solidFill>
                <a:latin typeface="Arial" panose="020B0604020202020204" pitchFamily="34" charset="0"/>
                <a:cs typeface="Arial" panose="020B0604020202020204" pitchFamily="34" charset="0"/>
              </a:rPr>
              <a:t> quarter. </a:t>
            </a:r>
          </a:p>
          <a:p>
            <a:pPr marL="0" indent="0">
              <a:buNone/>
            </a:pPr>
            <a:endParaRPr lang="en-ZA" sz="2000" dirty="0">
              <a:solidFill>
                <a:schemeClr val="tx1"/>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pPr>
              <a:defRPr/>
            </a:pPr>
            <a:fld id="{D0FB1A35-26F3-4129-92ED-E891618A16E1}" type="slidenum">
              <a:rPr lang="en-US" smtClean="0"/>
              <a:pPr>
                <a:defRPr/>
              </a:pPr>
              <a:t>22</a:t>
            </a:fld>
            <a:endParaRPr lang="en-US" dirty="0"/>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3347864" y="315539"/>
            <a:ext cx="2891508" cy="461665"/>
          </a:xfrm>
          <a:prstGeom prst="rect">
            <a:avLst/>
          </a:prstGeom>
        </p:spPr>
        <p:txBody>
          <a:bodyPr wrap="square">
            <a:spAutoFit/>
          </a:bodyPr>
          <a:lstStyle/>
          <a:p>
            <a:pPr lvl="0" algn="ctr" eaLnBrk="0" hangingPunct="0">
              <a:defRPr/>
            </a:pPr>
            <a:r>
              <a:rPr lang="en-ZA" sz="2400" kern="0" dirty="0">
                <a:solidFill>
                  <a:srgbClr val="FF0000"/>
                </a:solidFill>
              </a:rPr>
              <a:t>Transfers</a:t>
            </a:r>
            <a:endParaRPr lang="en-US" sz="2400" kern="0" dirty="0">
              <a:solidFill>
                <a:srgbClr val="FF0000"/>
              </a:solidFill>
            </a:endParaRPr>
          </a:p>
        </p:txBody>
      </p:sp>
      <p:pic>
        <p:nvPicPr>
          <p:cNvPr id="12" name="Picture 7" descr="approved-logo.jpg"/>
          <p:cNvPicPr>
            <a:picLocks noChangeAspect="1"/>
          </p:cNvPicPr>
          <p:nvPr/>
        </p:nvPicPr>
        <p:blipFill>
          <a:blip r:embed="rId3" cstate="print"/>
          <a:srcRect/>
          <a:stretch>
            <a:fillRect/>
          </a:stretch>
        </p:blipFill>
        <p:spPr bwMode="auto">
          <a:xfrm>
            <a:off x="31493" y="28143"/>
            <a:ext cx="2771775" cy="937579"/>
          </a:xfrm>
          <a:prstGeom prst="rect">
            <a:avLst/>
          </a:prstGeom>
          <a:noFill/>
          <a:ln w="9525">
            <a:noFill/>
            <a:miter lim="800000"/>
            <a:headEnd/>
            <a:tailEnd/>
          </a:ln>
        </p:spPr>
      </p:pic>
      <p:pic>
        <p:nvPicPr>
          <p:cNvPr id="13" name="Picture 12">
            <a:extLst>
              <a:ext uri="{FF2B5EF4-FFF2-40B4-BE49-F238E27FC236}">
                <a16:creationId xmlns:a16="http://schemas.microsoft.com/office/drawing/2014/main" xmlns="" id="{BA678554-15F4-459C-B46F-87AAC459806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81873" y="220463"/>
            <a:ext cx="1017927" cy="719629"/>
          </a:xfrm>
          <a:prstGeom prst="rect">
            <a:avLst/>
          </a:prstGeom>
        </p:spPr>
      </p:pic>
      <p:sp>
        <p:nvSpPr>
          <p:cNvPr id="14"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pic>
        <p:nvPicPr>
          <p:cNvPr id="3" name="Picture 2"/>
          <p:cNvPicPr>
            <a:picLocks noChangeAspect="1"/>
          </p:cNvPicPr>
          <p:nvPr/>
        </p:nvPicPr>
        <p:blipFill>
          <a:blip r:embed="rId5" cstate="print"/>
          <a:stretch>
            <a:fillRect/>
          </a:stretch>
        </p:blipFill>
        <p:spPr>
          <a:xfrm>
            <a:off x="757277" y="1216585"/>
            <a:ext cx="7742271" cy="2556704"/>
          </a:xfrm>
          <a:prstGeom prst="rect">
            <a:avLst/>
          </a:prstGeom>
        </p:spPr>
      </p:pic>
    </p:spTree>
    <p:extLst>
      <p:ext uri="{BB962C8B-B14F-4D97-AF65-F5344CB8AC3E}">
        <p14:creationId xmlns:p14="http://schemas.microsoft.com/office/powerpoint/2010/main" xmlns="" val="2332293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28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marL="355600" indent="-355600" algn="ctr">
              <a:defRPr/>
            </a:pPr>
            <a:r>
              <a:rPr lang="en-US" sz="3200" b="1" dirty="0">
                <a:solidFill>
                  <a:srgbClr val="FF0000"/>
                </a:solidFill>
                <a:latin typeface="Arial" pitchFamily="34" charset="0"/>
                <a:cs typeface="Arial" pitchFamily="34" charset="0"/>
              </a:rPr>
              <a:t>SOEs QUARTER 1 PERFORMANCE</a:t>
            </a:r>
          </a:p>
          <a:p>
            <a:pPr marL="355600" indent="-355600" algn="ctr">
              <a:defRPr/>
            </a:pPr>
            <a:endParaRPr lang="en-US" sz="28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Tree>
    <p:extLst>
      <p:ext uri="{BB962C8B-B14F-4D97-AF65-F5344CB8AC3E}">
        <p14:creationId xmlns:p14="http://schemas.microsoft.com/office/powerpoint/2010/main" xmlns="" val="2675839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just">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BBI accomplished an 89% performance during the quarter under review. The Company achieved seventeen (17) of the nineteen (19) targets. Non-achieved targets relate to financial sustainability and economic transformation.</a:t>
            </a:r>
            <a:endParaRPr lang="en-US" sz="20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10" name="Rectangle 9">
            <a:extLst>
              <a:ext uri="{FF2B5EF4-FFF2-40B4-BE49-F238E27FC236}">
                <a16:creationId xmlns:a16="http://schemas.microsoft.com/office/drawing/2014/main" xmlns="" id="{46DC2038-2BBF-4118-AC32-DFC3B7C4BCB9}"/>
              </a:ext>
            </a:extLst>
          </p:cNvPr>
          <p:cNvSpPr/>
          <p:nvPr/>
        </p:nvSpPr>
        <p:spPr>
          <a:xfrm>
            <a:off x="3059832" y="586353"/>
            <a:ext cx="5256584" cy="400110"/>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US" sz="2000" b="1" i="0" u="none" strike="noStrike" kern="1200" cap="none" spc="0" normalizeH="0" baseline="0" noProof="0" dirty="0">
                <a:ln>
                  <a:noFill/>
                </a:ln>
                <a:solidFill>
                  <a:srgbClr val="FF0000"/>
                </a:solidFill>
                <a:effectLst/>
                <a:uLnTx/>
                <a:uFillTx/>
                <a:latin typeface="Arial" charset="0"/>
                <a:ea typeface="+mn-ea"/>
                <a:cs typeface="+mn-cs"/>
              </a:rPr>
              <a:t>BBI PERFORMANCE OVERVIEW</a:t>
            </a:r>
            <a:endParaRPr kumimoji="0" lang="en-ZA" altLang="en-US" sz="2000" b="1" i="0" u="none" strike="noStrike" kern="1200" cap="none" spc="0" normalizeH="0" baseline="0" noProof="0" dirty="0">
              <a:ln>
                <a:noFill/>
              </a:ln>
              <a:solidFill>
                <a:srgbClr val="EF4718"/>
              </a:solidFill>
              <a:effectLst/>
              <a:uLnTx/>
              <a:uFillTx/>
              <a:latin typeface="Arial" charset="0"/>
              <a:ea typeface="+mn-ea"/>
              <a:cs typeface="+mn-cs"/>
            </a:endParaRPr>
          </a:p>
        </p:txBody>
      </p:sp>
    </p:spTree>
    <p:extLst>
      <p:ext uri="{BB962C8B-B14F-4D97-AF65-F5344CB8AC3E}">
        <p14:creationId xmlns:p14="http://schemas.microsoft.com/office/powerpoint/2010/main" xmlns="" val="2101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lvl="0" algn="ctr">
              <a:lnSpc>
                <a:spcPct val="120000"/>
              </a:lnSpc>
              <a:defRPr/>
            </a:pPr>
            <a:endParaRPr lang="en-ZA" sz="700" dirty="0">
              <a:solidFill>
                <a:prstClr val="black"/>
              </a:solidFill>
            </a:endParaRPr>
          </a:p>
          <a:p>
            <a:pPr marL="342900" lvl="0" indent="-342900" algn="just">
              <a:lnSpc>
                <a:spcPct val="120000"/>
              </a:lnSpc>
              <a:buFont typeface="Wingdings" panose="05000000000000000000" pitchFamily="2" charset="2"/>
              <a:buChar char="q"/>
              <a:defRPr/>
            </a:pPr>
            <a:r>
              <a:rPr lang="en-US" sz="2000" dirty="0">
                <a:solidFill>
                  <a:prstClr val="black"/>
                </a:solidFill>
                <a:latin typeface="Arial" panose="020B0604020202020204" pitchFamily="34" charset="0"/>
                <a:cs typeface="Arial" panose="020B0604020202020204" pitchFamily="34" charset="0"/>
              </a:rPr>
              <a:t>BBI achieved the revenue target during the first quarter.  The total revenue for the first quarter improved by 22% when compared to the same period last year. The actual revenue reported amounted to R121 552 million which is 1% above the budget of R121 595 million. The Company attributes this performance to higher than budgeted administration fee from the CSIR during April 2019.</a:t>
            </a:r>
            <a:endParaRPr lang="en-ZA" sz="2000" dirty="0">
              <a:solidFill>
                <a:prstClr val="black"/>
              </a:solidFill>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q"/>
              <a:defRPr/>
            </a:pPr>
            <a:endParaRPr lang="en-ZA" sz="2000" dirty="0">
              <a:solidFill>
                <a:prstClr val="black"/>
              </a:solidFill>
              <a:latin typeface="Arial" panose="020B0604020202020204" pitchFamily="34" charset="0"/>
              <a:cs typeface="Arial" panose="020B0604020202020204" pitchFamily="34" charset="0"/>
            </a:endParaRPr>
          </a:p>
          <a:p>
            <a:pPr marL="342900" lvl="0" indent="-342900" algn="just">
              <a:lnSpc>
                <a:spcPct val="120000"/>
              </a:lnSpc>
              <a:buFont typeface="Wingdings" panose="05000000000000000000" pitchFamily="2" charset="2"/>
              <a:buChar char="q"/>
              <a:defRPr/>
            </a:pPr>
            <a:r>
              <a:rPr lang="en-ZA" sz="2000" dirty="0">
                <a:solidFill>
                  <a:prstClr val="black"/>
                </a:solidFill>
                <a:latin typeface="Arial" panose="020B0604020202020204" pitchFamily="34" charset="0"/>
                <a:cs typeface="Arial" panose="020B0604020202020204" pitchFamily="34" charset="0"/>
              </a:rPr>
              <a:t>Albeit improved revenue, BBI did not achieve the target to sign new sales contracts of R100 million, the actual new sales contract signed amounted to R81 million. BBI also missed the target of a percentage of BBBEE spent on Black-Owned Entities, the Company achieved 35% of total B-BBEE spent on black-owned entities when compared to 40% target for the quarter under review.</a:t>
            </a:r>
          </a:p>
          <a:p>
            <a:pPr marL="355600" indent="-355600" algn="ctr">
              <a:defRPr/>
            </a:pPr>
            <a:endParaRPr lang="en-US" sz="28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10" name="Rectangle 9">
            <a:extLst>
              <a:ext uri="{FF2B5EF4-FFF2-40B4-BE49-F238E27FC236}">
                <a16:creationId xmlns:a16="http://schemas.microsoft.com/office/drawing/2014/main" xmlns="" id="{D38E6D0E-2704-40CE-A480-C7471CFCA288}"/>
              </a:ext>
            </a:extLst>
          </p:cNvPr>
          <p:cNvSpPr/>
          <p:nvPr/>
        </p:nvSpPr>
        <p:spPr>
          <a:xfrm>
            <a:off x="3131840" y="644514"/>
            <a:ext cx="5256584" cy="400110"/>
          </a:xfrm>
          <a:prstGeom prst="rect">
            <a:avLst/>
          </a:prstGeom>
        </p:spPr>
        <p:txBody>
          <a:bodyPr wrap="square">
            <a:spAutoFit/>
          </a:bodyPr>
          <a:lstStyle/>
          <a:p>
            <a:pPr eaLnBrk="0" hangingPunct="0">
              <a:spcBef>
                <a:spcPct val="50000"/>
              </a:spcBef>
              <a:buClr>
                <a:srgbClr val="000000"/>
              </a:buClr>
            </a:pPr>
            <a:r>
              <a:rPr kumimoji="0" lang="en-US" sz="2000" b="1" i="0" u="none" strike="noStrike" kern="1200" cap="none" spc="0" normalizeH="0" baseline="0" noProof="0" dirty="0">
                <a:ln>
                  <a:noFill/>
                </a:ln>
                <a:solidFill>
                  <a:srgbClr val="FF0000"/>
                </a:solidFill>
                <a:effectLst/>
                <a:uLnTx/>
                <a:uFillTx/>
                <a:latin typeface="Arial" charset="0"/>
                <a:ea typeface="+mn-ea"/>
                <a:cs typeface="+mn-cs"/>
              </a:rPr>
              <a:t>BBI </a:t>
            </a:r>
            <a:r>
              <a:rPr lang="en-ZA" sz="2000" dirty="0">
                <a:solidFill>
                  <a:srgbClr val="FF0000"/>
                </a:solidFill>
              </a:rPr>
              <a:t>FINANCIAL</a:t>
            </a:r>
            <a:r>
              <a:rPr lang="en-ZA" sz="2000" dirty="0">
                <a:solidFill>
                  <a:prstClr val="black"/>
                </a:solidFill>
              </a:rPr>
              <a:t> </a:t>
            </a:r>
            <a:r>
              <a:rPr lang="en-ZA" sz="2000" dirty="0">
                <a:solidFill>
                  <a:srgbClr val="FF0000"/>
                </a:solidFill>
              </a:rPr>
              <a:t>PERFORMANCE</a:t>
            </a:r>
            <a:endParaRPr kumimoji="0" lang="en-ZA" altLang="en-US" sz="2000" b="1" i="0" u="none" strike="noStrike" kern="1200" cap="none" spc="0" normalizeH="0" baseline="0" noProof="0" dirty="0">
              <a:ln>
                <a:noFill/>
              </a:ln>
              <a:solidFill>
                <a:srgbClr val="EF4718"/>
              </a:solidFill>
              <a:effectLst/>
              <a:uLnTx/>
              <a:uFillTx/>
              <a:latin typeface="Arial" charset="0"/>
              <a:ea typeface="+mn-ea"/>
              <a:cs typeface="+mn-cs"/>
            </a:endParaRPr>
          </a:p>
        </p:txBody>
      </p:sp>
    </p:spTree>
    <p:extLst>
      <p:ext uri="{BB962C8B-B14F-4D97-AF65-F5344CB8AC3E}">
        <p14:creationId xmlns:p14="http://schemas.microsoft.com/office/powerpoint/2010/main" xmlns="" val="342554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67544" y="1524000"/>
            <a:ext cx="8062093" cy="4713312"/>
          </a:xfrm>
          <a:prstGeom prst="rect">
            <a:avLst/>
          </a:prstGeom>
          <a:ln>
            <a:miter lim="800000"/>
            <a:headEnd/>
            <a:tailEnd/>
          </a:ln>
        </p:spPr>
        <p:txBody>
          <a:bodyPr vert="horz" wrap="square" lIns="91440" tIns="45720" rIns="91440" bIns="45720" numCol="1" anchor="t" anchorCtr="0" compatLnSpc="1">
            <a:prstTxWarp prst="textNoShape">
              <a:avLst/>
            </a:prstTxWarp>
            <a:normAutofit fontScale="32500" lnSpcReduction="20000"/>
          </a:bodyPr>
          <a:lstStyle/>
          <a:p>
            <a:pPr marL="342900" lvl="0" indent="-342900" algn="just">
              <a:lnSpc>
                <a:spcPct val="120000"/>
              </a:lnSpc>
              <a:buFont typeface="Wingdings" panose="05000000000000000000" pitchFamily="2" charset="2"/>
              <a:buChar char="q"/>
              <a:defRPr/>
            </a:pPr>
            <a:r>
              <a:rPr lang="en-ZA" sz="5500" dirty="0">
                <a:solidFill>
                  <a:prstClr val="black"/>
                </a:solidFill>
                <a:latin typeface="Arial" panose="020B0604020202020204" pitchFamily="34" charset="0"/>
                <a:cs typeface="Arial" panose="020B0604020202020204" pitchFamily="34" charset="0"/>
              </a:rPr>
              <a:t>The year to date cost of sales (excluding depreciation) reported by BBI was 22% higher when compared to the same period last year. The actual cost of sales (excluding depreciation) amounted to R 56 989 million which is 6% below the budget of R 60 628 million for Q1. </a:t>
            </a:r>
          </a:p>
          <a:p>
            <a:pPr marL="342900" lvl="0" indent="-342900" algn="just">
              <a:lnSpc>
                <a:spcPct val="120000"/>
              </a:lnSpc>
              <a:buFont typeface="Wingdings" panose="05000000000000000000" pitchFamily="2" charset="2"/>
              <a:buChar char="q"/>
            </a:pPr>
            <a:r>
              <a:rPr lang="en-ZA" sz="5500" dirty="0">
                <a:solidFill>
                  <a:prstClr val="black"/>
                </a:solidFill>
                <a:latin typeface="Arial" panose="020B0604020202020204" pitchFamily="34" charset="0"/>
                <a:cs typeface="Arial" panose="020B0604020202020204" pitchFamily="34" charset="0"/>
              </a:rPr>
              <a:t>BBI’s reported year-to-date fruitless and wasteful expenditure discovered amounted to R16 500 which is made up of interest charged on late payments, mainly by Eskom and Local Municipalities.</a:t>
            </a:r>
          </a:p>
          <a:p>
            <a:pPr marL="342900" lvl="0" indent="-342900" algn="just">
              <a:lnSpc>
                <a:spcPct val="120000"/>
              </a:lnSpc>
              <a:buFont typeface="Wingdings" panose="05000000000000000000" pitchFamily="2" charset="2"/>
              <a:buChar char="q"/>
              <a:defRPr/>
            </a:pPr>
            <a:r>
              <a:rPr lang="en-ZA" sz="5500" dirty="0">
                <a:solidFill>
                  <a:prstClr val="black"/>
                </a:solidFill>
                <a:latin typeface="Arial" panose="020B0604020202020204" pitchFamily="34" charset="0"/>
                <a:cs typeface="Arial" panose="020B0604020202020204" pitchFamily="34" charset="0"/>
              </a:rPr>
              <a:t>The Company recorded a positive Earnings Before Interest, Taxes, Depreciation and Amortization (EBITDA) during the period under review. The actual EBITDA amounted to R 19 558 million when compared to a budget of R7 745 million. </a:t>
            </a:r>
          </a:p>
          <a:p>
            <a:pPr marL="342900" lvl="0" indent="-342900" algn="just">
              <a:lnSpc>
                <a:spcPct val="120000"/>
              </a:lnSpc>
              <a:buFont typeface="Wingdings" panose="05000000000000000000" pitchFamily="2" charset="2"/>
              <a:buChar char="q"/>
            </a:pPr>
            <a:r>
              <a:rPr lang="en-ZA" sz="5500" dirty="0">
                <a:solidFill>
                  <a:prstClr val="black"/>
                </a:solidFill>
                <a:latin typeface="Arial" panose="020B0604020202020204" pitchFamily="34" charset="0"/>
                <a:cs typeface="Arial" panose="020B0604020202020204" pitchFamily="34" charset="0"/>
              </a:rPr>
              <a:t>A decline of R5 455 million in cash movement was reported during the quarter under review, however, the Company remains cash positive with the closing cash balance of R89 684 million</a:t>
            </a:r>
            <a:endParaRPr lang="en-US" sz="5500" b="1" dirty="0">
              <a:solidFill>
                <a:schemeClr val="tx2"/>
              </a:solidFill>
              <a:latin typeface="Arial" pitchFamily="34" charset="0"/>
              <a:cs typeface="Arial" pitchFamily="34" charset="0"/>
            </a:endParaRPr>
          </a:p>
          <a:p>
            <a:pPr marL="355600" indent="-355600"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2" name="Rectangle 1">
            <a:extLst>
              <a:ext uri="{FF2B5EF4-FFF2-40B4-BE49-F238E27FC236}">
                <a16:creationId xmlns:a16="http://schemas.microsoft.com/office/drawing/2014/main" xmlns="" id="{6FDC06D6-F407-40AA-B368-EAA8F8D146A6}"/>
              </a:ext>
            </a:extLst>
          </p:cNvPr>
          <p:cNvSpPr/>
          <p:nvPr/>
        </p:nvSpPr>
        <p:spPr>
          <a:xfrm>
            <a:off x="3203848" y="695400"/>
            <a:ext cx="3758401" cy="369332"/>
          </a:xfrm>
          <a:prstGeom prst="rect">
            <a:avLst/>
          </a:prstGeom>
        </p:spPr>
        <p:txBody>
          <a:bodyPr wrap="none">
            <a:spAutoFit/>
          </a:bodyPr>
          <a:lstStyle/>
          <a:p>
            <a:pPr eaLnBrk="0" hangingPunct="0">
              <a:spcBef>
                <a:spcPct val="50000"/>
              </a:spcBef>
              <a:buClr>
                <a:srgbClr val="000000"/>
              </a:buClr>
            </a:pPr>
            <a:r>
              <a:rPr lang="en-US" dirty="0">
                <a:solidFill>
                  <a:srgbClr val="FF0000"/>
                </a:solidFill>
                <a:latin typeface="Arial" charset="0"/>
              </a:rPr>
              <a:t>BBI </a:t>
            </a:r>
            <a:r>
              <a:rPr lang="en-ZA" dirty="0">
                <a:solidFill>
                  <a:srgbClr val="FF0000"/>
                </a:solidFill>
              </a:rPr>
              <a:t>FINANCIAL</a:t>
            </a:r>
            <a:r>
              <a:rPr lang="en-ZA" dirty="0">
                <a:solidFill>
                  <a:prstClr val="black"/>
                </a:solidFill>
              </a:rPr>
              <a:t> </a:t>
            </a:r>
            <a:r>
              <a:rPr lang="en-ZA" dirty="0">
                <a:solidFill>
                  <a:srgbClr val="FF0000"/>
                </a:solidFill>
              </a:rPr>
              <a:t>PERFORMANCE</a:t>
            </a:r>
            <a:endParaRPr lang="en-ZA" altLang="en-US" dirty="0">
              <a:solidFill>
                <a:srgbClr val="EF4718"/>
              </a:solidFill>
              <a:latin typeface="Arial" charset="0"/>
            </a:endParaRPr>
          </a:p>
        </p:txBody>
      </p:sp>
    </p:spTree>
    <p:extLst>
      <p:ext uri="{BB962C8B-B14F-4D97-AF65-F5344CB8AC3E}">
        <p14:creationId xmlns:p14="http://schemas.microsoft.com/office/powerpoint/2010/main" xmlns="" val="592669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just">
              <a:buFont typeface="Wingdings" panose="05000000000000000000" pitchFamily="2" charset="2"/>
              <a:buChar char="q"/>
            </a:pPr>
            <a:r>
              <a:rPr lang="en-ZA" sz="1900" dirty="0">
                <a:solidFill>
                  <a:prstClr val="black"/>
                </a:solidFill>
                <a:latin typeface="Arial" panose="020B0604020202020204" pitchFamily="34" charset="0"/>
                <a:cs typeface="Arial" panose="020B0604020202020204" pitchFamily="34" charset="0"/>
              </a:rPr>
              <a:t>As at 30 June 2019, the staff complement at BBI stood at 142, consisting of 137 permanent staff and 5 contract employees. The overall gender split is 65% males and 35% females respectively. </a:t>
            </a:r>
          </a:p>
          <a:p>
            <a:pPr marL="342900" lvl="0" indent="-342900" algn="just">
              <a:buFont typeface="Wingdings" panose="05000000000000000000" pitchFamily="2" charset="2"/>
              <a:buChar char="q"/>
            </a:pPr>
            <a:endParaRPr lang="en-ZA" sz="1900"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q"/>
            </a:pPr>
            <a:r>
              <a:rPr lang="en-ZA" sz="1900" dirty="0">
                <a:solidFill>
                  <a:prstClr val="black"/>
                </a:solidFill>
                <a:latin typeface="Arial" panose="020B0604020202020204" pitchFamily="34" charset="0"/>
                <a:cs typeface="Arial" panose="020B0604020202020204" pitchFamily="34" charset="0"/>
              </a:rPr>
              <a:t>Network performance rebates were achieved at 0.25% compared to the target of 0.3% and the actual time to restore core network faults targets was also achieved at 5.7 hours when compared to the target of 7.5 hours.</a:t>
            </a:r>
          </a:p>
          <a:p>
            <a:pPr marL="342900" lvl="0" indent="-342900" algn="just">
              <a:buFont typeface="Wingdings" panose="05000000000000000000" pitchFamily="2" charset="2"/>
              <a:buChar char="q"/>
            </a:pPr>
            <a:endParaRPr lang="en-ZA" sz="1900" dirty="0">
              <a:solidFill>
                <a:prstClr val="black"/>
              </a:solidFill>
              <a:latin typeface="Arial" panose="020B0604020202020204" pitchFamily="34" charset="0"/>
              <a:cs typeface="Arial" panose="020B0604020202020204" pitchFamily="34" charset="0"/>
            </a:endParaRPr>
          </a:p>
          <a:p>
            <a:pPr marL="342900" lvl="0" indent="-342900" algn="just">
              <a:buFont typeface="Wingdings" panose="05000000000000000000" pitchFamily="2" charset="2"/>
              <a:buChar char="q"/>
            </a:pPr>
            <a:r>
              <a:rPr lang="en-ZA" sz="1900" dirty="0">
                <a:solidFill>
                  <a:prstClr val="black"/>
                </a:solidFill>
                <a:latin typeface="Arial" panose="020B0604020202020204" pitchFamily="34" charset="0"/>
                <a:cs typeface="Arial" panose="020B0604020202020204" pitchFamily="34" charset="0"/>
              </a:rPr>
              <a:t>For the SA Connect project, BBI has successfully tested 276 sites out of 570 sites allocated for Phase 1A and 117 out of 400 sites were successfully tested end-to-end for SA Connect Phase 1B project. </a:t>
            </a:r>
            <a:endParaRPr lang="en-US" sz="1900" dirty="0">
              <a:solidFill>
                <a:prstClr val="black"/>
              </a:solidFill>
              <a:latin typeface="Arial" panose="020B0604020202020204" pitchFamily="34" charset="0"/>
              <a:cs typeface="Arial" panose="020B0604020202020204" pitchFamily="34" charset="0"/>
            </a:endParaRPr>
          </a:p>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2" name="Rectangle 1">
            <a:extLst>
              <a:ext uri="{FF2B5EF4-FFF2-40B4-BE49-F238E27FC236}">
                <a16:creationId xmlns:a16="http://schemas.microsoft.com/office/drawing/2014/main" xmlns="" id="{FE3E01AA-EAD7-43C1-8DF5-C4EA373DA9CA}"/>
              </a:ext>
            </a:extLst>
          </p:cNvPr>
          <p:cNvSpPr/>
          <p:nvPr/>
        </p:nvSpPr>
        <p:spPr>
          <a:xfrm>
            <a:off x="3662599" y="530645"/>
            <a:ext cx="4348306" cy="369332"/>
          </a:xfrm>
          <a:prstGeom prst="rect">
            <a:avLst/>
          </a:prstGeom>
        </p:spPr>
        <p:txBody>
          <a:bodyPr wrap="none">
            <a:spAutoFit/>
          </a:bodyPr>
          <a:lstStyle/>
          <a:p>
            <a:pPr eaLnBrk="0" hangingPunct="0">
              <a:spcBef>
                <a:spcPct val="50000"/>
              </a:spcBef>
              <a:buClr>
                <a:srgbClr val="000000"/>
              </a:buClr>
            </a:pPr>
            <a:r>
              <a:rPr lang="en-US" dirty="0">
                <a:solidFill>
                  <a:srgbClr val="FF0000"/>
                </a:solidFill>
                <a:latin typeface="Arial" charset="0"/>
              </a:rPr>
              <a:t>BBI NON-</a:t>
            </a:r>
            <a:r>
              <a:rPr lang="en-ZA" dirty="0">
                <a:solidFill>
                  <a:srgbClr val="FF0000"/>
                </a:solidFill>
              </a:rPr>
              <a:t>FINANCIAL</a:t>
            </a:r>
            <a:r>
              <a:rPr lang="en-ZA" dirty="0">
                <a:solidFill>
                  <a:prstClr val="black"/>
                </a:solidFill>
              </a:rPr>
              <a:t> </a:t>
            </a:r>
            <a:r>
              <a:rPr lang="en-ZA" dirty="0">
                <a:solidFill>
                  <a:srgbClr val="FF0000"/>
                </a:solidFill>
              </a:rPr>
              <a:t>PERFORMANCE</a:t>
            </a:r>
            <a:endParaRPr lang="en-ZA" altLang="en-US" dirty="0">
              <a:solidFill>
                <a:srgbClr val="EF4718"/>
              </a:solidFill>
              <a:latin typeface="Arial" charset="0"/>
            </a:endParaRPr>
          </a:p>
        </p:txBody>
      </p:sp>
    </p:spTree>
    <p:extLst>
      <p:ext uri="{BB962C8B-B14F-4D97-AF65-F5344CB8AC3E}">
        <p14:creationId xmlns:p14="http://schemas.microsoft.com/office/powerpoint/2010/main" xmlns="" val="388493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pic>
        <p:nvPicPr>
          <p:cNvPr id="10" name="Content Placeholder 5">
            <a:extLst>
              <a:ext uri="{FF2B5EF4-FFF2-40B4-BE49-F238E27FC236}">
                <a16:creationId xmlns:a16="http://schemas.microsoft.com/office/drawing/2014/main" xmlns="" id="{674FF7CC-63FF-4A78-BA86-874DA73918FB}"/>
              </a:ext>
            </a:extLst>
          </p:cNvPr>
          <p:cNvPicPr>
            <a:picLocks noGrp="1" noChangeAspect="1"/>
          </p:cNvPicPr>
          <p:nvPr>
            <p:ph idx="1"/>
          </p:nvPr>
        </p:nvPicPr>
        <p:blipFill>
          <a:blip r:embed="rId4" cstate="print"/>
          <a:stretch>
            <a:fillRect/>
          </a:stretch>
        </p:blipFill>
        <p:spPr>
          <a:xfrm>
            <a:off x="691921" y="1731963"/>
            <a:ext cx="7760156" cy="4221162"/>
          </a:xfrm>
          <a:prstGeom prst="rect">
            <a:avLst/>
          </a:prstGeom>
        </p:spPr>
      </p:pic>
      <p:sp>
        <p:nvSpPr>
          <p:cNvPr id="3" name="Rectangle 2">
            <a:extLst>
              <a:ext uri="{FF2B5EF4-FFF2-40B4-BE49-F238E27FC236}">
                <a16:creationId xmlns:a16="http://schemas.microsoft.com/office/drawing/2014/main" xmlns="" id="{7848451A-81BD-47EC-A02B-B14E7417323F}"/>
              </a:ext>
            </a:extLst>
          </p:cNvPr>
          <p:cNvSpPr/>
          <p:nvPr/>
        </p:nvSpPr>
        <p:spPr>
          <a:xfrm>
            <a:off x="3491880" y="593979"/>
            <a:ext cx="3950697" cy="369332"/>
          </a:xfrm>
          <a:prstGeom prst="rect">
            <a:avLst/>
          </a:prstGeom>
        </p:spPr>
        <p:txBody>
          <a:bodyPr wrap="none">
            <a:spAutoFit/>
          </a:bodyPr>
          <a:lstStyle/>
          <a:p>
            <a:pPr eaLnBrk="0" hangingPunct="0">
              <a:spcBef>
                <a:spcPct val="50000"/>
              </a:spcBef>
              <a:buClr>
                <a:srgbClr val="000000"/>
              </a:buClr>
            </a:pPr>
            <a:r>
              <a:rPr lang="en-US" dirty="0">
                <a:solidFill>
                  <a:srgbClr val="FF0000"/>
                </a:solidFill>
                <a:latin typeface="Arial" charset="0"/>
              </a:rPr>
              <a:t>SITA Q1</a:t>
            </a:r>
            <a:r>
              <a:rPr lang="en-ZA" dirty="0">
                <a:solidFill>
                  <a:prstClr val="black"/>
                </a:solidFill>
              </a:rPr>
              <a:t> </a:t>
            </a:r>
            <a:r>
              <a:rPr lang="en-ZA" dirty="0">
                <a:solidFill>
                  <a:srgbClr val="FF0000"/>
                </a:solidFill>
              </a:rPr>
              <a:t>OVERAL</a:t>
            </a:r>
            <a:r>
              <a:rPr lang="en-ZA" dirty="0">
                <a:solidFill>
                  <a:prstClr val="black"/>
                </a:solidFill>
              </a:rPr>
              <a:t> </a:t>
            </a:r>
            <a:r>
              <a:rPr lang="en-ZA" dirty="0">
                <a:solidFill>
                  <a:srgbClr val="FF0000"/>
                </a:solidFill>
              </a:rPr>
              <a:t>PERFORMANCE</a:t>
            </a:r>
            <a:endParaRPr lang="en-ZA" altLang="en-US" dirty="0">
              <a:solidFill>
                <a:srgbClr val="EF4718"/>
              </a:solidFill>
              <a:latin typeface="Arial" charset="0"/>
            </a:endParaRPr>
          </a:p>
        </p:txBody>
      </p:sp>
    </p:spTree>
    <p:extLst>
      <p:ext uri="{BB962C8B-B14F-4D97-AF65-F5344CB8AC3E}">
        <p14:creationId xmlns:p14="http://schemas.microsoft.com/office/powerpoint/2010/main" xmlns="" val="407378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a:bodyPr>
          <a:lstStyle/>
          <a:p>
            <a:pPr lvl="0">
              <a:buFont typeface="Wingdings" panose="05000000000000000000" pitchFamily="2" charset="2"/>
              <a:buChar char="q"/>
            </a:pPr>
            <a:r>
              <a:rPr lang="en-ZA" sz="1800" dirty="0">
                <a:solidFill>
                  <a:prstClr val="black"/>
                </a:solidFill>
                <a:latin typeface="Arial" panose="020B0604020202020204" pitchFamily="34" charset="0"/>
                <a:cs typeface="Arial" panose="020B0604020202020204" pitchFamily="34" charset="0"/>
              </a:rPr>
              <a:t>A total of eight (8) targets were planned to be completed for the period under review.</a:t>
            </a:r>
          </a:p>
          <a:p>
            <a:pPr lvl="0">
              <a:buFont typeface="Wingdings" panose="05000000000000000000" pitchFamily="2" charset="2"/>
              <a:buChar char="q"/>
            </a:pPr>
            <a:endParaRPr lang="en-ZA" sz="18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ZA" sz="1800" dirty="0">
                <a:solidFill>
                  <a:prstClr val="black"/>
                </a:solidFill>
                <a:latin typeface="Arial" panose="020B0604020202020204" pitchFamily="34" charset="0"/>
                <a:cs typeface="Arial" panose="020B0604020202020204" pitchFamily="34" charset="0"/>
              </a:rPr>
              <a:t>SITA managed to achieve four (4) targets with four (4) targets not achieved, representing a 50% achievement and 50% non-achievement as depicted in the figure above.</a:t>
            </a:r>
          </a:p>
          <a:p>
            <a:pPr lvl="0">
              <a:buFont typeface="Wingdings" panose="05000000000000000000" pitchFamily="2" charset="2"/>
              <a:buChar char="q"/>
            </a:pPr>
            <a:endParaRPr lang="en-ZA" sz="18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ZA" sz="1800" dirty="0">
                <a:solidFill>
                  <a:prstClr val="black"/>
                </a:solidFill>
                <a:latin typeface="Arial" panose="020B0604020202020204" pitchFamily="34" charset="0"/>
                <a:cs typeface="Arial" panose="020B0604020202020204" pitchFamily="34" charset="0"/>
              </a:rPr>
              <a:t>Based on the above results it can be observed that although SITA’s Q1 performance has improved when compared to the same periods in the previous years, the agency is still under performing.</a:t>
            </a:r>
          </a:p>
          <a:p>
            <a:pPr lvl="0">
              <a:buFont typeface="Wingdings" panose="05000000000000000000" pitchFamily="2" charset="2"/>
              <a:buChar char="q"/>
            </a:pPr>
            <a:endParaRPr lang="en-ZA" sz="18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ZA" sz="1800" dirty="0">
                <a:solidFill>
                  <a:prstClr val="black"/>
                </a:solidFill>
                <a:latin typeface="Arial" panose="020B0604020202020204" pitchFamily="34" charset="0"/>
                <a:cs typeface="Arial" panose="020B0604020202020204" pitchFamily="34" charset="0"/>
              </a:rPr>
              <a:t>The company attributes this to SLAs that were not signed, and poor performance on targets relating to procurement and industry which were not achieved.</a:t>
            </a:r>
          </a:p>
          <a:p>
            <a:endParaRPr lang="en-ZA" dirty="0"/>
          </a:p>
        </p:txBody>
      </p:sp>
      <p:sp>
        <p:nvSpPr>
          <p:cNvPr id="5" name="Rectangle 4">
            <a:extLst>
              <a:ext uri="{FF2B5EF4-FFF2-40B4-BE49-F238E27FC236}">
                <a16:creationId xmlns:a16="http://schemas.microsoft.com/office/drawing/2014/main" xmlns="" id="{557C44F6-EA0A-44AD-BF32-C733BCBF73F2}"/>
              </a:ext>
            </a:extLst>
          </p:cNvPr>
          <p:cNvSpPr/>
          <p:nvPr/>
        </p:nvSpPr>
        <p:spPr>
          <a:xfrm>
            <a:off x="3491880" y="618331"/>
            <a:ext cx="3888432" cy="369332"/>
          </a:xfrm>
          <a:prstGeom prst="rect">
            <a:avLst/>
          </a:prstGeom>
        </p:spPr>
        <p:txBody>
          <a:bodyPr wrap="square">
            <a:spAutoFit/>
          </a:bodyPr>
          <a:lstStyle/>
          <a:p>
            <a:pPr lvl="0" algn="just" eaLnBrk="0" hangingPunct="0">
              <a:defRPr/>
            </a:pPr>
            <a:r>
              <a:rPr lang="en-ZA" kern="0" dirty="0">
                <a:solidFill>
                  <a:srgbClr val="FF0000"/>
                </a:solidFill>
              </a:rPr>
              <a:t>SITA OVERALL PERFORMANCE</a:t>
            </a:r>
            <a:endParaRPr lang="en-US" kern="0" dirty="0">
              <a:solidFill>
                <a:srgbClr val="FF0000"/>
              </a:solidFill>
            </a:endParaRPr>
          </a:p>
        </p:txBody>
      </p:sp>
    </p:spTree>
    <p:extLst>
      <p:ext uri="{BB962C8B-B14F-4D97-AF65-F5344CB8AC3E}">
        <p14:creationId xmlns:p14="http://schemas.microsoft.com/office/powerpoint/2010/main" xmlns="" val="33477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3</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188640"/>
            <a:ext cx="5544615" cy="400110"/>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PRESENTATION OVERVIEW</a:t>
            </a:r>
          </a:p>
        </p:txBody>
      </p:sp>
      <p:sp>
        <p:nvSpPr>
          <p:cNvPr id="14" name="Rectangle 13">
            <a:extLst>
              <a:ext uri="{FF2B5EF4-FFF2-40B4-BE49-F238E27FC236}">
                <a16:creationId xmlns:a16="http://schemas.microsoft.com/office/drawing/2014/main" xmlns="" id="{769FA8A7-362C-428F-86DC-BCB9119FF34D}"/>
              </a:ext>
            </a:extLst>
          </p:cNvPr>
          <p:cNvSpPr/>
          <p:nvPr/>
        </p:nvSpPr>
        <p:spPr>
          <a:xfrm>
            <a:off x="240042" y="1031107"/>
            <a:ext cx="8779259" cy="1353897"/>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Bef>
                <a:spcPts val="0"/>
              </a:spcBef>
              <a:spcAft>
                <a:spcPts val="0"/>
              </a:spcAft>
            </a:pPr>
            <a:r>
              <a:rPr lang="en-ZA" sz="1900" b="1" dirty="0">
                <a:solidFill>
                  <a:srgbClr val="C00000"/>
                </a:solidFill>
                <a:latin typeface="Arial" panose="020B0604020202020204" pitchFamily="34" charset="0"/>
                <a:cs typeface="Arial" panose="020B0604020202020204" pitchFamily="34" charset="0"/>
              </a:rPr>
              <a:t>VISION</a:t>
            </a:r>
            <a:r>
              <a:rPr lang="en-ZA" sz="1900" dirty="0">
                <a:solidFill>
                  <a:prstClr val="black"/>
                </a:solidFill>
                <a:latin typeface="Arial" panose="020B0604020202020204" pitchFamily="34" charset="0"/>
                <a:cs typeface="Arial" panose="020B0604020202020204" pitchFamily="34" charset="0"/>
              </a:rPr>
              <a:t>: </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South Africa as a global leader in the development and use of information and communication technologies for socio-economic development</a:t>
            </a:r>
            <a:endParaRPr lang="en-ZA" sz="1900" dirty="0">
              <a:solidFill>
                <a:prstClr val="black"/>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xmlns="" id="{99569F21-64E7-4017-B904-BA884B5C0D3E}"/>
              </a:ext>
            </a:extLst>
          </p:cNvPr>
          <p:cNvSpPr/>
          <p:nvPr/>
        </p:nvSpPr>
        <p:spPr>
          <a:xfrm>
            <a:off x="335006" y="2780928"/>
            <a:ext cx="3893431" cy="354680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spcBef>
                <a:spcPts val="0"/>
              </a:spcBef>
              <a:spcAft>
                <a:spcPts val="0"/>
              </a:spcAft>
            </a:pPr>
            <a:r>
              <a:rPr lang="en-ZA" sz="1900" b="1" dirty="0">
                <a:solidFill>
                  <a:srgbClr val="C00000"/>
                </a:solidFill>
                <a:latin typeface="Arial" panose="020B0604020202020204" pitchFamily="34" charset="0"/>
                <a:cs typeface="Arial" panose="020B0604020202020204" pitchFamily="34" charset="0"/>
              </a:rPr>
              <a:t>MISSION</a:t>
            </a:r>
            <a:r>
              <a:rPr lang="en-ZA" sz="1900" dirty="0">
                <a:solidFill>
                  <a:prstClr val="black"/>
                </a:solidFill>
                <a:latin typeface="Arial" panose="020B0604020202020204" pitchFamily="34" charset="0"/>
                <a:cs typeface="Arial" panose="020B0604020202020204" pitchFamily="34" charset="0"/>
              </a:rPr>
              <a:t>: </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Building a better life for all through an enabling and sustainable world class information and communication</a:t>
            </a:r>
          </a:p>
          <a:p>
            <a:pPr algn="ctr">
              <a:lnSpc>
                <a:spcPct val="150000"/>
              </a:lnSpc>
              <a:spcBef>
                <a:spcPts val="0"/>
              </a:spcBef>
              <a:spcAft>
                <a:spcPts val="0"/>
              </a:spcAft>
            </a:pPr>
            <a:r>
              <a:rPr lang="en-GB" sz="1900" dirty="0">
                <a:solidFill>
                  <a:prstClr val="black"/>
                </a:solidFill>
                <a:latin typeface="Arial" panose="020B0604020202020204" pitchFamily="34" charset="0"/>
                <a:cs typeface="Arial" panose="020B0604020202020204" pitchFamily="34" charset="0"/>
              </a:rPr>
              <a:t>technologies environment</a:t>
            </a:r>
          </a:p>
          <a:p>
            <a:pPr algn="ctr">
              <a:lnSpc>
                <a:spcPct val="150000"/>
              </a:lnSpc>
              <a:spcBef>
                <a:spcPts val="0"/>
              </a:spcBef>
              <a:spcAft>
                <a:spcPts val="0"/>
              </a:spcAft>
            </a:pPr>
            <a:endParaRPr lang="en-GB" sz="1900" dirty="0">
              <a:solidFill>
                <a:prstClr val="black"/>
              </a:solidFill>
              <a:latin typeface="Arial" panose="020B0604020202020204" pitchFamily="34" charset="0"/>
              <a:cs typeface="Arial" panose="020B0604020202020204" pitchFamily="34" charset="0"/>
            </a:endParaRPr>
          </a:p>
          <a:p>
            <a:pPr algn="ctr">
              <a:lnSpc>
                <a:spcPct val="150000"/>
              </a:lnSpc>
              <a:spcBef>
                <a:spcPts val="0"/>
              </a:spcBef>
              <a:spcAft>
                <a:spcPts val="0"/>
              </a:spcAft>
            </a:pPr>
            <a:endParaRPr lang="en-GB" sz="1900" dirty="0">
              <a:solidFill>
                <a:prstClr val="black"/>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F2806429-B201-4BF7-954B-5801967FF6DA}"/>
              </a:ext>
            </a:extLst>
          </p:cNvPr>
          <p:cNvSpPr/>
          <p:nvPr/>
        </p:nvSpPr>
        <p:spPr>
          <a:xfrm>
            <a:off x="4932040" y="2793454"/>
            <a:ext cx="3893431" cy="3546805"/>
          </a:xfrm>
          <a:prstGeom prst="rect">
            <a:avLst/>
          </a:prstGeom>
          <a:solidFill>
            <a:srgbClr val="FFC000"/>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spcBef>
                <a:spcPts val="0"/>
              </a:spcBef>
              <a:spcAft>
                <a:spcPts val="0"/>
              </a:spcAft>
            </a:pPr>
            <a:r>
              <a:rPr lang="en-ZA" sz="1900" dirty="0">
                <a:solidFill>
                  <a:srgbClr val="C00000"/>
                </a:solidFill>
                <a:latin typeface="Arial" panose="020B0604020202020204" pitchFamily="34" charset="0"/>
                <a:cs typeface="Arial" panose="020B0604020202020204" pitchFamily="34" charset="0"/>
              </a:rPr>
              <a:t>VALUES</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Transparency;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Respect;</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Accountability;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Fairness;</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Integrity;</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Excellence; and</a:t>
            </a:r>
          </a:p>
          <a:p>
            <a:pPr marL="342900" indent="-342900" algn="just">
              <a:lnSpc>
                <a:spcPct val="150000"/>
              </a:lnSpc>
              <a:spcBef>
                <a:spcPts val="0"/>
              </a:spcBef>
              <a:spcAft>
                <a:spcPts val="0"/>
              </a:spcAft>
              <a:buFont typeface="Arial"/>
              <a:buChar char="•"/>
            </a:pPr>
            <a:r>
              <a:rPr lang="en-GB" sz="1900" dirty="0">
                <a:solidFill>
                  <a:prstClr val="black"/>
                </a:solidFill>
                <a:latin typeface="Arial" panose="020B0604020202020204" pitchFamily="34" charset="0"/>
                <a:cs typeface="Arial" panose="020B0604020202020204" pitchFamily="34" charset="0"/>
              </a:rPr>
              <a:t>Innovation</a:t>
            </a:r>
            <a:r>
              <a:rPr lang="en-ZA" sz="1900" dirty="0">
                <a:solidFill>
                  <a:prstClr val="black"/>
                </a:solidFill>
                <a:latin typeface="Arial" panose="020B0604020202020204" pitchFamily="34" charset="0"/>
                <a:cs typeface="Arial" panose="020B0604020202020204" pitchFamily="34" charset="0"/>
              </a:rPr>
              <a:t> </a:t>
            </a:r>
            <a:endParaRPr lang="en-ZA" sz="19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4492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a:bodyPr>
          <a:lstStyle/>
          <a:p>
            <a:pPr lvl="0">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To remedy the poor APP performance, SITA has undertaken to enhance its strategic performance reviews at their Executives (Exco) meetings in order to ensure that the agency focuses more on activities that would assist to achieve the targets for the remaining quarters of the current financial year. </a:t>
            </a:r>
          </a:p>
          <a:p>
            <a:pPr lvl="0">
              <a:buFont typeface="Wingdings" panose="05000000000000000000" pitchFamily="2" charset="2"/>
              <a:buChar char="q"/>
            </a:pPr>
            <a:endParaRPr lang="en-ZA" sz="20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SITA is also encouraged to align its plans with that of the department and take part in matters relating to digital transformation of Government, cyber security and Fourth Industrial Revolution (4IR)</a:t>
            </a:r>
          </a:p>
          <a:p>
            <a:endParaRPr lang="en-ZA" dirty="0"/>
          </a:p>
        </p:txBody>
      </p:sp>
      <p:sp>
        <p:nvSpPr>
          <p:cNvPr id="2" name="Rectangle 1">
            <a:extLst>
              <a:ext uri="{FF2B5EF4-FFF2-40B4-BE49-F238E27FC236}">
                <a16:creationId xmlns:a16="http://schemas.microsoft.com/office/drawing/2014/main" xmlns="" id="{8B8A7821-C1DF-4155-A73A-03F2BF6756F5}"/>
              </a:ext>
            </a:extLst>
          </p:cNvPr>
          <p:cNvSpPr/>
          <p:nvPr/>
        </p:nvSpPr>
        <p:spPr>
          <a:xfrm>
            <a:off x="3419872" y="695400"/>
            <a:ext cx="3888432" cy="369332"/>
          </a:xfrm>
          <a:prstGeom prst="rect">
            <a:avLst/>
          </a:prstGeom>
        </p:spPr>
        <p:txBody>
          <a:bodyPr wrap="square">
            <a:spAutoFit/>
          </a:bodyPr>
          <a:lstStyle/>
          <a:p>
            <a:pPr lvl="0" algn="ctr" eaLnBrk="0" hangingPunct="0">
              <a:defRPr/>
            </a:pPr>
            <a:r>
              <a:rPr lang="en-ZA" kern="0" dirty="0">
                <a:solidFill>
                  <a:srgbClr val="FF0000"/>
                </a:solidFill>
              </a:rPr>
              <a:t>SITA OVERALL PERFORMANCE</a:t>
            </a:r>
            <a:endParaRPr lang="en-US" kern="0" dirty="0">
              <a:solidFill>
                <a:srgbClr val="FF0000"/>
              </a:solidFill>
            </a:endParaRPr>
          </a:p>
        </p:txBody>
      </p:sp>
    </p:spTree>
    <p:extLst>
      <p:ext uri="{BB962C8B-B14F-4D97-AF65-F5344CB8AC3E}">
        <p14:creationId xmlns:p14="http://schemas.microsoft.com/office/powerpoint/2010/main" xmlns="" val="701118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a:bodyPr>
          <a:lstStyle/>
          <a:p>
            <a:pPr lvl="0" algn="just" eaLnBrk="0" fontAlgn="base" hangingPunct="0">
              <a:spcBef>
                <a:spcPct val="0"/>
              </a:spcBef>
              <a:spcAft>
                <a:spcPct val="0"/>
              </a:spcAft>
              <a:buFont typeface="Wingdings" panose="05000000000000000000" pitchFamily="2" charset="2"/>
              <a:buChar char="q"/>
              <a:defRPr/>
            </a:pPr>
            <a:r>
              <a:rPr lang="en-ZA" sz="2000" dirty="0">
                <a:solidFill>
                  <a:prstClr val="black"/>
                </a:solidFill>
                <a:latin typeface="Arial" panose="020B0604020202020204" pitchFamily="34" charset="0"/>
                <a:cs typeface="Arial" panose="020B0604020202020204" pitchFamily="34" charset="0"/>
              </a:rPr>
              <a:t>SITA missed its Q1 budgeted revenue target of R1.41 billion by 23.91% due to lower than expected revenue from SAPS, DOD, other departments not paying for services rendered and to gross deficits yielded by some strategic projects and revenue targets that were not met.</a:t>
            </a:r>
            <a:r>
              <a:rPr lang="en-ZA" sz="1800" b="1" kern="0" dirty="0">
                <a:solidFill>
                  <a:srgbClr val="FF0000"/>
                </a:solidFill>
                <a:latin typeface="Arial" pitchFamily="34" charset="0"/>
                <a:cs typeface="Arial" pitchFamily="34" charset="0"/>
              </a:rPr>
              <a:t> </a:t>
            </a:r>
            <a:endParaRPr lang="en-US" sz="1800" b="1" kern="0" dirty="0">
              <a:solidFill>
                <a:srgbClr val="FF0000"/>
              </a:solidFill>
              <a:latin typeface="Arial" pitchFamily="34" charset="0"/>
              <a:cs typeface="Arial" pitchFamily="34" charset="0"/>
            </a:endParaRPr>
          </a:p>
          <a:p>
            <a:pPr marL="0" lvl="0" indent="0">
              <a:buNone/>
            </a:pPr>
            <a:endParaRPr lang="en-ZA" sz="20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The deficit before tax amounted to R41.2m compared to a budgeted deficit of R311.6m. </a:t>
            </a:r>
          </a:p>
          <a:p>
            <a:pPr lvl="0">
              <a:buFont typeface="Wingdings" panose="05000000000000000000" pitchFamily="2" charset="2"/>
              <a:buChar char="q"/>
            </a:pPr>
            <a:endParaRPr lang="en-ZA" sz="20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Total trade and other receivables amounted to R1.776bn as at 30 June 2019 compared to R1.636bn as at 31 March 2019</a:t>
            </a:r>
            <a:r>
              <a:rPr lang="en-ZA"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 Gross trade debtors amounted to R1.239m (net of unapplied cash) as at 30 June 2019 compared to R1.337bn as at 31 March 2019. </a:t>
            </a:r>
            <a:endParaRPr lang="en-ZA" sz="2000" dirty="0">
              <a:solidFill>
                <a:prstClr val="black"/>
              </a:solidFill>
              <a:latin typeface="Arial" panose="020B0604020202020204" pitchFamily="34" charset="0"/>
              <a:cs typeface="Arial" panose="020B0604020202020204" pitchFamily="34" charset="0"/>
            </a:endParaRPr>
          </a:p>
          <a:p>
            <a:endParaRPr lang="en-ZA" dirty="0"/>
          </a:p>
        </p:txBody>
      </p:sp>
      <p:sp>
        <p:nvSpPr>
          <p:cNvPr id="2" name="Rectangle 1">
            <a:extLst>
              <a:ext uri="{FF2B5EF4-FFF2-40B4-BE49-F238E27FC236}">
                <a16:creationId xmlns:a16="http://schemas.microsoft.com/office/drawing/2014/main" xmlns="" id="{C7CCDD33-FD66-4DE6-A1C7-D64C13784CA4}"/>
              </a:ext>
            </a:extLst>
          </p:cNvPr>
          <p:cNvSpPr/>
          <p:nvPr/>
        </p:nvSpPr>
        <p:spPr>
          <a:xfrm>
            <a:off x="3131840" y="695400"/>
            <a:ext cx="4104456" cy="369332"/>
          </a:xfrm>
          <a:prstGeom prst="rect">
            <a:avLst/>
          </a:prstGeom>
        </p:spPr>
        <p:txBody>
          <a:bodyPr wrap="square">
            <a:spAutoFit/>
          </a:bodyPr>
          <a:lstStyle/>
          <a:p>
            <a:r>
              <a:rPr lang="en-ZA" kern="0" dirty="0">
                <a:solidFill>
                  <a:srgbClr val="FF0000"/>
                </a:solidFill>
              </a:rPr>
              <a:t>SITA FINANCIAL PERFORMANCE</a:t>
            </a:r>
            <a:endParaRPr lang="en-ZA" dirty="0"/>
          </a:p>
        </p:txBody>
      </p:sp>
    </p:spTree>
    <p:extLst>
      <p:ext uri="{BB962C8B-B14F-4D97-AF65-F5344CB8AC3E}">
        <p14:creationId xmlns:p14="http://schemas.microsoft.com/office/powerpoint/2010/main" xmlns="" val="969707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lnSpcReduction="10000"/>
          </a:bodyPr>
          <a:lstStyle/>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Total trade and other payables as at 30 June 2019 amounted to R1.092bn compared to R1.300bn as at 31 March 2019. Included in the total trade and other payables balance as at 30 June 2019 is trade payables amounting to R932.2m compared to R1.217bn as at 31 March 2019.</a:t>
            </a:r>
            <a:r>
              <a:rPr lang="en-ZA" sz="2000" dirty="0">
                <a:solidFill>
                  <a:prstClr val="black"/>
                </a:solidFill>
                <a:latin typeface="Arial" panose="020B0604020202020204" pitchFamily="34" charset="0"/>
                <a:cs typeface="Arial" panose="020B0604020202020204" pitchFamily="34" charset="0"/>
              </a:rPr>
              <a:t> </a:t>
            </a:r>
          </a:p>
          <a:p>
            <a:pPr marL="0" lvl="0" indent="0">
              <a:buNone/>
            </a:pPr>
            <a:endParaRPr lang="en-ZA" sz="20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Cash and cash equivalents amounted to R723.5m as at 30 June 2019 compared with cash and cash equivalents of R1.378bn as at 30 June 2018.</a:t>
            </a:r>
          </a:p>
          <a:p>
            <a:pPr lvl="0">
              <a:buFont typeface="Wingdings" panose="05000000000000000000" pitchFamily="2" charset="2"/>
              <a:buChar char="q"/>
            </a:pPr>
            <a:endParaRPr lang="en-ZA" sz="20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Although the available cash balance of R599.9m as at 30 June 2019 enables SITA to be financially sustainable for 22 working days, forecasted deferred payments related to key strategic projects as at 09 July 2019 amounted to R237.2m (NNUP: R110.2m &amp; IBM: R127m.</a:t>
            </a:r>
            <a:endParaRPr lang="en-ZA" sz="2000" dirty="0">
              <a:solidFill>
                <a:prstClr val="black"/>
              </a:solidFill>
              <a:latin typeface="Arial" panose="020B0604020202020204" pitchFamily="34" charset="0"/>
              <a:cs typeface="Arial" panose="020B0604020202020204" pitchFamily="34" charset="0"/>
            </a:endParaRPr>
          </a:p>
          <a:p>
            <a:endParaRPr lang="en-ZA" dirty="0"/>
          </a:p>
        </p:txBody>
      </p:sp>
      <p:sp>
        <p:nvSpPr>
          <p:cNvPr id="10" name="Rectangle 9">
            <a:extLst>
              <a:ext uri="{FF2B5EF4-FFF2-40B4-BE49-F238E27FC236}">
                <a16:creationId xmlns:a16="http://schemas.microsoft.com/office/drawing/2014/main" xmlns="" id="{3B386263-2506-4EB4-A22D-935657872FAE}"/>
              </a:ext>
            </a:extLst>
          </p:cNvPr>
          <p:cNvSpPr/>
          <p:nvPr/>
        </p:nvSpPr>
        <p:spPr>
          <a:xfrm>
            <a:off x="3131840" y="695400"/>
            <a:ext cx="4104456" cy="369332"/>
          </a:xfrm>
          <a:prstGeom prst="rect">
            <a:avLst/>
          </a:prstGeom>
        </p:spPr>
        <p:txBody>
          <a:bodyPr wrap="square">
            <a:spAutoFit/>
          </a:bodyPr>
          <a:lstStyle/>
          <a:p>
            <a:r>
              <a:rPr lang="en-ZA" kern="0" dirty="0">
                <a:solidFill>
                  <a:srgbClr val="FF0000"/>
                </a:solidFill>
              </a:rPr>
              <a:t>SITA FINANCIAL PERFORMANCE</a:t>
            </a:r>
            <a:endParaRPr lang="en-ZA" dirty="0"/>
          </a:p>
        </p:txBody>
      </p:sp>
    </p:spTree>
    <p:extLst>
      <p:ext uri="{BB962C8B-B14F-4D97-AF65-F5344CB8AC3E}">
        <p14:creationId xmlns:p14="http://schemas.microsoft.com/office/powerpoint/2010/main" xmlns="" val="1071454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a:bodyPr>
          <a:lstStyle/>
          <a:p>
            <a:pPr marL="0" indent="0">
              <a:buNone/>
            </a:pPr>
            <a:r>
              <a:rPr lang="en-ZA" b="1" dirty="0">
                <a:solidFill>
                  <a:srgbClr val="FF0000"/>
                </a:solidFill>
                <a:latin typeface="Arial" panose="020B0604020202020204" pitchFamily="34" charset="0"/>
                <a:ea typeface="+mj-ea"/>
                <a:cs typeface="Arial" panose="020B0604020202020204" pitchFamily="34" charset="0"/>
              </a:rPr>
              <a:t/>
            </a:r>
            <a:br>
              <a:rPr lang="en-ZA" b="1" dirty="0">
                <a:solidFill>
                  <a:srgbClr val="FF0000"/>
                </a:solidFill>
                <a:latin typeface="Arial" panose="020B0604020202020204" pitchFamily="34" charset="0"/>
                <a:ea typeface="+mj-ea"/>
                <a:cs typeface="Arial" panose="020B0604020202020204" pitchFamily="34" charset="0"/>
              </a:rPr>
            </a:br>
            <a:r>
              <a:rPr lang="en-ZA" b="1" dirty="0">
                <a:solidFill>
                  <a:srgbClr val="FF0000"/>
                </a:solidFill>
                <a:latin typeface="Arial" panose="020B0604020202020204" pitchFamily="34" charset="0"/>
                <a:ea typeface="+mj-ea"/>
                <a:cs typeface="Arial" panose="020B0604020202020204" pitchFamily="34" charset="0"/>
              </a:rPr>
              <a:t/>
            </a:r>
            <a:br>
              <a:rPr lang="en-ZA" b="1" dirty="0">
                <a:solidFill>
                  <a:srgbClr val="FF0000"/>
                </a:solidFill>
                <a:latin typeface="Arial" panose="020B0604020202020204" pitchFamily="34" charset="0"/>
                <a:ea typeface="+mj-ea"/>
                <a:cs typeface="Arial" panose="020B0604020202020204" pitchFamily="34" charset="0"/>
              </a:rPr>
            </a:br>
            <a:r>
              <a:rPr lang="en-GB" sz="2000" dirty="0">
                <a:solidFill>
                  <a:prstClr val="black"/>
                </a:solidFill>
                <a:latin typeface="Arial" panose="020B0604020202020204" pitchFamily="34" charset="0"/>
                <a:ea typeface="+mj-ea"/>
                <a:cs typeface="Arial" panose="020B0604020202020204" pitchFamily="34" charset="0"/>
              </a:rPr>
              <a:t>Sentech has posted an impressive performance with all 9 targets fully achieved, during the period under review.</a:t>
            </a:r>
            <a:endParaRPr lang="en-ZA" sz="2000" dirty="0"/>
          </a:p>
        </p:txBody>
      </p:sp>
      <p:sp>
        <p:nvSpPr>
          <p:cNvPr id="2" name="Rectangle 1">
            <a:extLst>
              <a:ext uri="{FF2B5EF4-FFF2-40B4-BE49-F238E27FC236}">
                <a16:creationId xmlns:a16="http://schemas.microsoft.com/office/drawing/2014/main" xmlns="" id="{24BD8E4D-BFBD-4D02-BB5B-E6029C77BA9A}"/>
              </a:ext>
            </a:extLst>
          </p:cNvPr>
          <p:cNvSpPr/>
          <p:nvPr/>
        </p:nvSpPr>
        <p:spPr>
          <a:xfrm>
            <a:off x="3059832" y="695400"/>
            <a:ext cx="4608512" cy="369332"/>
          </a:xfrm>
          <a:prstGeom prst="rect">
            <a:avLst/>
          </a:prstGeom>
        </p:spPr>
        <p:txBody>
          <a:bodyPr wrap="square">
            <a:spAutoFit/>
          </a:bodyPr>
          <a:lstStyle/>
          <a:p>
            <a:pPr lvl="0" algn="just" eaLnBrk="0" hangingPunct="0">
              <a:defRPr/>
            </a:pPr>
            <a:r>
              <a:rPr lang="en-ZA" kern="0" dirty="0">
                <a:solidFill>
                  <a:srgbClr val="FF0000"/>
                </a:solidFill>
              </a:rPr>
              <a:t>SENTECH QUARTER 1 PERFORMANCE</a:t>
            </a:r>
            <a:endParaRPr lang="en-US" kern="0" dirty="0">
              <a:solidFill>
                <a:srgbClr val="FF0000"/>
              </a:solidFill>
            </a:endParaRPr>
          </a:p>
        </p:txBody>
      </p:sp>
    </p:spTree>
    <p:extLst>
      <p:ext uri="{BB962C8B-B14F-4D97-AF65-F5344CB8AC3E}">
        <p14:creationId xmlns:p14="http://schemas.microsoft.com/office/powerpoint/2010/main" xmlns="" val="1687131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fontScale="92500" lnSpcReduction="20000"/>
          </a:bodyPr>
          <a:lstStyle/>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Sentech revenue from continuing operations increased by 14% to R342m against a target of R299m. Cash generated from operations decreased from R123m in 2018 to R63m. This is attributed to the SABC’s failure to service its debt. </a:t>
            </a:r>
          </a:p>
          <a:p>
            <a:pPr marL="0" indent="0">
              <a:buNone/>
            </a:pPr>
            <a:endParaRPr lang="en-ZA" sz="2000" dirty="0">
              <a:solidFill>
                <a:prstClr val="black"/>
              </a:solidFill>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Signal Distribution business (both radio and TV) continues to be the entity’s main revenue with an impressive Year-on-Year growth.  Medium Wave is the only platform that posted a 9% decline.  </a:t>
            </a:r>
          </a:p>
          <a:p>
            <a:pPr lvl="0">
              <a:buFont typeface="Wingdings" panose="05000000000000000000" pitchFamily="2" charset="2"/>
              <a:buChar char="q"/>
            </a:pPr>
            <a:endParaRPr lang="en-ZA" sz="2000" dirty="0">
              <a:solidFill>
                <a:prstClr val="black"/>
              </a:solidFill>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Operating costs were 1% below budget at R303m against a budget of R307m.  According to Sentech this is mainly due to: reduced satellite costs owing to favourable exchange rates during the period,</a:t>
            </a:r>
            <a:r>
              <a:rPr lang="en-ZA" sz="2000" dirty="0">
                <a:solidFill>
                  <a:prstClr val="black"/>
                </a:solidFill>
                <a:latin typeface="Arial" panose="020B0604020202020204" pitchFamily="34" charset="0"/>
                <a:cs typeface="Arial" panose="020B0604020202020204" pitchFamily="34" charset="0"/>
              </a:rPr>
              <a:t> </a:t>
            </a:r>
            <a:r>
              <a:rPr lang="en-GB" sz="2000" dirty="0">
                <a:solidFill>
                  <a:prstClr val="black"/>
                </a:solidFill>
                <a:latin typeface="Arial" panose="020B0604020202020204" pitchFamily="34" charset="0"/>
                <a:cs typeface="Arial" panose="020B0604020202020204" pitchFamily="34" charset="0"/>
              </a:rPr>
              <a:t>lesser energy costs, saving in maintenance as maintenance activities were delayed.  </a:t>
            </a:r>
          </a:p>
          <a:p>
            <a:pPr lvl="0">
              <a:buFont typeface="Wingdings" panose="05000000000000000000" pitchFamily="2" charset="2"/>
              <a:buChar char="q"/>
            </a:pPr>
            <a:endParaRPr lang="en-GB" sz="1800" dirty="0">
              <a:solidFill>
                <a:prstClr val="black"/>
              </a:solidFill>
              <a:latin typeface="Arial" panose="020B0604020202020204" pitchFamily="34" charset="0"/>
              <a:cs typeface="Arial" panose="020B0604020202020204" pitchFamily="34" charset="0"/>
            </a:endParaRPr>
          </a:p>
          <a:p>
            <a:pPr lvl="0">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Earnings Before Income Tax (EBIT) was R43m above budget (R72m actual vs R29m budget) owing to lower costs during the period.</a:t>
            </a:r>
            <a:endParaRPr lang="en-ZA" dirty="0"/>
          </a:p>
        </p:txBody>
      </p:sp>
      <p:sp>
        <p:nvSpPr>
          <p:cNvPr id="3" name="Rectangle 2">
            <a:extLst>
              <a:ext uri="{FF2B5EF4-FFF2-40B4-BE49-F238E27FC236}">
                <a16:creationId xmlns:a16="http://schemas.microsoft.com/office/drawing/2014/main" xmlns="" id="{04EDE75C-7E50-4AA6-8A38-925AF020266A}"/>
              </a:ext>
            </a:extLst>
          </p:cNvPr>
          <p:cNvSpPr/>
          <p:nvPr/>
        </p:nvSpPr>
        <p:spPr>
          <a:xfrm>
            <a:off x="2924175" y="686398"/>
            <a:ext cx="4467890" cy="369332"/>
          </a:xfrm>
          <a:prstGeom prst="rect">
            <a:avLst/>
          </a:prstGeom>
        </p:spPr>
        <p:txBody>
          <a:bodyPr wrap="none">
            <a:spAutoFit/>
          </a:bodyPr>
          <a:lstStyle/>
          <a:p>
            <a:pPr lvl="0" algn="just" eaLnBrk="0" hangingPunct="0">
              <a:defRPr/>
            </a:pPr>
            <a:r>
              <a:rPr lang="en-ZA" kern="0" dirty="0">
                <a:solidFill>
                  <a:srgbClr val="FF0000"/>
                </a:solidFill>
              </a:rPr>
              <a:t>SENTECH FINANCIAL PERFORMANCE</a:t>
            </a:r>
            <a:endParaRPr lang="en-US" kern="0" dirty="0">
              <a:solidFill>
                <a:srgbClr val="FF0000"/>
              </a:solidFill>
            </a:endParaRPr>
          </a:p>
        </p:txBody>
      </p:sp>
    </p:spTree>
    <p:extLst>
      <p:ext uri="{BB962C8B-B14F-4D97-AF65-F5344CB8AC3E}">
        <p14:creationId xmlns:p14="http://schemas.microsoft.com/office/powerpoint/2010/main" xmlns="" val="582492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lnSpcReduction="10000"/>
          </a:bodyPr>
          <a:lstStyle/>
          <a:p>
            <a:pPr lvl="0"/>
            <a:r>
              <a:rPr lang="en-ZA" sz="2000" dirty="0">
                <a:solidFill>
                  <a:prstClr val="black"/>
                </a:solidFill>
                <a:latin typeface="Arial" panose="020B0604020202020204" pitchFamily="34" charset="0"/>
                <a:cs typeface="Arial" panose="020B0604020202020204" pitchFamily="34" charset="0"/>
              </a:rPr>
              <a:t>For the period under review, the entity’s current assets, including cash and cash equivalent of R1bn stood at R1.8bn.  Its current liabilities for the period was R458m, thus putting the entity in a favourable solvency ratio</a:t>
            </a:r>
          </a:p>
          <a:p>
            <a:pPr marL="0" lvl="0" indent="0">
              <a:buNone/>
            </a:pPr>
            <a:endParaRPr lang="en-ZA" sz="2000" dirty="0">
              <a:solidFill>
                <a:prstClr val="black"/>
              </a:solidFill>
            </a:endParaRPr>
          </a:p>
          <a:p>
            <a:pPr lvl="0"/>
            <a:r>
              <a:rPr lang="en-GB" sz="2000" dirty="0">
                <a:solidFill>
                  <a:prstClr val="black"/>
                </a:solidFill>
                <a:latin typeface="Arial" panose="020B0604020202020204" pitchFamily="34" charset="0"/>
                <a:cs typeface="Arial" panose="020B0604020202020204" pitchFamily="34" charset="0"/>
              </a:rPr>
              <a:t>The Trade and other receivables of R684m underlines the risk posed continuously by the SABC’s financial woes to Sentech’s financial position.  This debt covers both for the SABC (R627m) and community broadcasters (R50m). Government announced a bailout to rescue the SABC.</a:t>
            </a:r>
            <a:r>
              <a:rPr lang="en-ZA" sz="2000" dirty="0">
                <a:solidFill>
                  <a:prstClr val="black"/>
                </a:solidFill>
                <a:latin typeface="Arial" panose="020B0604020202020204" pitchFamily="34" charset="0"/>
                <a:cs typeface="Arial" panose="020B0604020202020204" pitchFamily="34" charset="0"/>
              </a:rPr>
              <a:t> There is still no clarity regarding the escalating R50m community broadcasters’ debt</a:t>
            </a:r>
          </a:p>
          <a:p>
            <a:pPr marL="0" lvl="0" indent="0">
              <a:buNone/>
            </a:pPr>
            <a:endParaRPr lang="en-ZA" sz="2000" dirty="0">
              <a:solidFill>
                <a:prstClr val="black"/>
              </a:solidFill>
            </a:endParaRPr>
          </a:p>
          <a:p>
            <a:pPr lvl="0"/>
            <a:r>
              <a:rPr lang="en-GB" sz="2000" dirty="0">
                <a:solidFill>
                  <a:prstClr val="black"/>
                </a:solidFill>
                <a:latin typeface="Arial" panose="020B0604020202020204" pitchFamily="34" charset="0"/>
                <a:cs typeface="Arial" panose="020B0604020202020204" pitchFamily="34" charset="0"/>
              </a:rPr>
              <a:t>The entity’s profit for the quarter is R27m.  While applauding this, the concern is that it is a precarious profit as it came as a result of delayed maintenance and fluctuating exchange rates. </a:t>
            </a:r>
          </a:p>
          <a:p>
            <a:pPr lvl="0"/>
            <a:endParaRPr lang="en-ZA" dirty="0"/>
          </a:p>
        </p:txBody>
      </p:sp>
      <p:sp>
        <p:nvSpPr>
          <p:cNvPr id="2" name="Rectangle 1">
            <a:extLst>
              <a:ext uri="{FF2B5EF4-FFF2-40B4-BE49-F238E27FC236}">
                <a16:creationId xmlns:a16="http://schemas.microsoft.com/office/drawing/2014/main" xmlns="" id="{6B7F4E30-82B1-4F66-8A2B-2258061997E7}"/>
              </a:ext>
            </a:extLst>
          </p:cNvPr>
          <p:cNvSpPr/>
          <p:nvPr/>
        </p:nvSpPr>
        <p:spPr>
          <a:xfrm>
            <a:off x="3258263" y="686398"/>
            <a:ext cx="4467890" cy="369332"/>
          </a:xfrm>
          <a:prstGeom prst="rect">
            <a:avLst/>
          </a:prstGeom>
        </p:spPr>
        <p:txBody>
          <a:bodyPr wrap="none">
            <a:spAutoFit/>
          </a:bodyPr>
          <a:lstStyle/>
          <a:p>
            <a:pPr lvl="0" algn="just" eaLnBrk="0" hangingPunct="0">
              <a:defRPr/>
            </a:pPr>
            <a:r>
              <a:rPr lang="en-ZA" kern="0" dirty="0">
                <a:solidFill>
                  <a:srgbClr val="FF0000"/>
                </a:solidFill>
              </a:rPr>
              <a:t>SENTECH FINANCIAL PERFORMANCE</a:t>
            </a:r>
            <a:endParaRPr lang="en-US" kern="0" dirty="0">
              <a:solidFill>
                <a:srgbClr val="FF0000"/>
              </a:solidFill>
            </a:endParaRPr>
          </a:p>
        </p:txBody>
      </p:sp>
    </p:spTree>
    <p:extLst>
      <p:ext uri="{BB962C8B-B14F-4D97-AF65-F5344CB8AC3E}">
        <p14:creationId xmlns:p14="http://schemas.microsoft.com/office/powerpoint/2010/main" xmlns="" val="694672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457200" y="1524000"/>
            <a:ext cx="8072437" cy="3810000"/>
          </a:xfrm>
          <a:prstGeom prst="rect">
            <a:avLst/>
          </a:prstGeom>
          <a:ln>
            <a:miter lim="800000"/>
            <a:headEnd/>
            <a:tailEnd/>
          </a:ln>
        </p:spPr>
        <p:txBody>
          <a:bodyPr vert="horz" wrap="square" lIns="91440" tIns="45720" rIns="91440" bIns="45720" numCol="1" anchor="t" anchorCtr="0" compatLnSpc="1">
            <a:prstTxWarp prst="textNoShape">
              <a:avLst/>
            </a:prstTxWarp>
            <a:normAutofit/>
          </a:bodyPr>
          <a:lstStyle/>
          <a:p>
            <a:pPr marL="355600" indent="-355600" algn="ctr">
              <a:defRPr/>
            </a:pPr>
            <a:endParaRPr lang="en-US" sz="19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a:p>
            <a:pPr algn="ctr">
              <a:defRPr/>
            </a:pPr>
            <a:endParaRPr lang="en-US" sz="2800" b="1" dirty="0">
              <a:solidFill>
                <a:schemeClr val="tx2"/>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12606" y="152400"/>
            <a:ext cx="834062" cy="834063"/>
          </a:xfrm>
          <a:prstGeom prst="rect">
            <a:avLst/>
          </a:prstGeom>
          <a:ln w="12700">
            <a:miter lim="400000"/>
          </a:ln>
        </p:spPr>
      </p:pic>
      <p:sp>
        <p:nvSpPr>
          <p:cNvPr id="4" name="Content Placeholder 3">
            <a:extLst>
              <a:ext uri="{FF2B5EF4-FFF2-40B4-BE49-F238E27FC236}">
                <a16:creationId xmlns:a16="http://schemas.microsoft.com/office/drawing/2014/main" xmlns="" id="{AAF8E445-27D7-4199-969E-E708FC4C67A3}"/>
              </a:ext>
            </a:extLst>
          </p:cNvPr>
          <p:cNvSpPr>
            <a:spLocks noGrp="1"/>
          </p:cNvSpPr>
          <p:nvPr>
            <p:ph idx="1"/>
          </p:nvPr>
        </p:nvSpPr>
        <p:spPr>
          <a:xfrm>
            <a:off x="251520" y="1524000"/>
            <a:ext cx="8435280" cy="4602163"/>
          </a:xfrm>
        </p:spPr>
        <p:txBody>
          <a:bodyPr>
            <a:normAutofit/>
          </a:bodyPr>
          <a:lstStyle/>
          <a:p>
            <a:pPr marL="0" lvl="0" indent="0">
              <a:buNone/>
            </a:pPr>
            <a:r>
              <a:rPr lang="en-GB" sz="2000" b="1" dirty="0">
                <a:solidFill>
                  <a:prstClr val="black"/>
                </a:solidFill>
                <a:latin typeface="Arial" panose="020B0604020202020204" pitchFamily="34" charset="0"/>
                <a:cs typeface="Arial" panose="020B0604020202020204" pitchFamily="34" charset="0"/>
              </a:rPr>
              <a:t>Organisational health (including Corporate Governance matters): </a:t>
            </a:r>
          </a:p>
          <a:p>
            <a:pPr marL="0" lvl="0" indent="0">
              <a:buNone/>
            </a:pPr>
            <a:endParaRPr lang="en-ZA" sz="2000" dirty="0">
              <a:solidFill>
                <a:prstClr val="black"/>
              </a:solidFill>
              <a:latin typeface="Arial" panose="020B0604020202020204" pitchFamily="34" charset="0"/>
              <a:cs typeface="Arial" panose="020B0604020202020204" pitchFamily="34" charset="0"/>
            </a:endParaRPr>
          </a:p>
          <a:p>
            <a:pPr lvl="0"/>
            <a:r>
              <a:rPr lang="en-GB" sz="2000" dirty="0">
                <a:solidFill>
                  <a:prstClr val="black"/>
                </a:solidFill>
                <a:latin typeface="Arial" panose="020B0604020202020204" pitchFamily="34" charset="0"/>
                <a:cs typeface="Arial" panose="020B0604020202020204" pitchFamily="34" charset="0"/>
              </a:rPr>
              <a:t>During the period, the entity was rattled by the resignation of two non-executive directors, including the Chairperson.  </a:t>
            </a:r>
          </a:p>
          <a:p>
            <a:pPr lvl="0"/>
            <a:endParaRPr lang="en-ZA" sz="2000" dirty="0">
              <a:solidFill>
                <a:prstClr val="black"/>
              </a:solidFill>
              <a:latin typeface="Arial" panose="020B0604020202020204" pitchFamily="34" charset="0"/>
              <a:cs typeface="Arial" panose="020B0604020202020204" pitchFamily="34" charset="0"/>
            </a:endParaRPr>
          </a:p>
          <a:p>
            <a:pPr lvl="0"/>
            <a:r>
              <a:rPr lang="en-GB" sz="2000" dirty="0">
                <a:solidFill>
                  <a:prstClr val="black"/>
                </a:solidFill>
                <a:latin typeface="Arial" panose="020B0604020202020204" pitchFamily="34" charset="0"/>
                <a:cs typeface="Arial" panose="020B0604020202020204" pitchFamily="34" charset="0"/>
              </a:rPr>
              <a:t> As at the end of June 2019, the entity had 524 headcount. 87% of its staff is black and 34% female.        </a:t>
            </a:r>
            <a:endParaRPr lang="en-ZA" sz="2000" dirty="0">
              <a:solidFill>
                <a:prstClr val="black"/>
              </a:solidFill>
              <a:latin typeface="Arial" panose="020B0604020202020204" pitchFamily="34" charset="0"/>
              <a:cs typeface="Arial" panose="020B0604020202020204" pitchFamily="34" charset="0"/>
            </a:endParaRPr>
          </a:p>
          <a:p>
            <a:pPr lvl="0"/>
            <a:endParaRPr lang="en-ZA" dirty="0"/>
          </a:p>
        </p:txBody>
      </p:sp>
      <p:sp>
        <p:nvSpPr>
          <p:cNvPr id="2" name="Rectangle 1">
            <a:extLst>
              <a:ext uri="{FF2B5EF4-FFF2-40B4-BE49-F238E27FC236}">
                <a16:creationId xmlns:a16="http://schemas.microsoft.com/office/drawing/2014/main" xmlns="" id="{53CCC8CB-766D-46D6-8E9A-C97693BC61CF}"/>
              </a:ext>
            </a:extLst>
          </p:cNvPr>
          <p:cNvSpPr/>
          <p:nvPr/>
        </p:nvSpPr>
        <p:spPr>
          <a:xfrm>
            <a:off x="2989493" y="695400"/>
            <a:ext cx="5057795" cy="369332"/>
          </a:xfrm>
          <a:prstGeom prst="rect">
            <a:avLst/>
          </a:prstGeom>
        </p:spPr>
        <p:txBody>
          <a:bodyPr wrap="none">
            <a:spAutoFit/>
          </a:bodyPr>
          <a:lstStyle/>
          <a:p>
            <a:pPr lvl="0" algn="just" eaLnBrk="0" hangingPunct="0">
              <a:defRPr/>
            </a:pPr>
            <a:r>
              <a:rPr lang="en-ZA" kern="0" dirty="0">
                <a:solidFill>
                  <a:srgbClr val="FF0000"/>
                </a:solidFill>
              </a:rPr>
              <a:t>SENTECH NON-FINANCIAL PERFORMANCE</a:t>
            </a:r>
            <a:endParaRPr lang="en-US" kern="0" dirty="0">
              <a:solidFill>
                <a:srgbClr val="FF0000"/>
              </a:solidFill>
            </a:endParaRPr>
          </a:p>
        </p:txBody>
      </p:sp>
    </p:spTree>
    <p:extLst>
      <p:ext uri="{BB962C8B-B14F-4D97-AF65-F5344CB8AC3E}">
        <p14:creationId xmlns:p14="http://schemas.microsoft.com/office/powerpoint/2010/main" xmlns="" val="1477916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2400" y="89983"/>
            <a:ext cx="901700" cy="901700"/>
          </a:xfrm>
          <a:prstGeom prst="rect">
            <a:avLst/>
          </a:prstGeom>
        </p:spPr>
      </p:pic>
      <p:sp>
        <p:nvSpPr>
          <p:cNvPr id="4" name="Rectangle 3"/>
          <p:cNvSpPr/>
          <p:nvPr/>
        </p:nvSpPr>
        <p:spPr>
          <a:xfrm>
            <a:off x="3327613" y="309953"/>
            <a:ext cx="4536504" cy="646331"/>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US" b="1" i="0" u="none" strike="noStrike" kern="1200" cap="none" spc="0" normalizeH="0" baseline="0" noProof="0" dirty="0" err="1">
                <a:ln>
                  <a:noFill/>
                </a:ln>
                <a:solidFill>
                  <a:srgbClr val="FF0000"/>
                </a:solidFill>
                <a:effectLst/>
                <a:uLnTx/>
                <a:uFillTx/>
                <a:latin typeface="Arial" charset="0"/>
                <a:ea typeface="+mn-ea"/>
                <a:cs typeface="+mn-cs"/>
              </a:rPr>
              <a:t>NEMISA</a:t>
            </a:r>
            <a:r>
              <a:rPr kumimoji="0" lang="en-US" b="1" i="0" u="none" strike="noStrike" kern="1200" cap="none" spc="0" normalizeH="0" baseline="0" noProof="0" dirty="0">
                <a:ln>
                  <a:noFill/>
                </a:ln>
                <a:solidFill>
                  <a:srgbClr val="FF0000"/>
                </a:solidFill>
                <a:effectLst/>
                <a:uLnTx/>
                <a:uFillTx/>
                <a:latin typeface="Arial" charset="0"/>
                <a:ea typeface="+mn-ea"/>
                <a:cs typeface="+mn-cs"/>
              </a:rPr>
              <a:t> </a:t>
            </a:r>
            <a:r>
              <a:rPr kumimoji="0" lang="en-US" b="1" i="0" u="none" strike="noStrike" kern="1200" cap="none" spc="0" normalizeH="0" baseline="0" noProof="0" dirty="0" err="1">
                <a:ln>
                  <a:noFill/>
                </a:ln>
                <a:solidFill>
                  <a:srgbClr val="FF0000"/>
                </a:solidFill>
                <a:effectLst/>
                <a:uLnTx/>
                <a:uFillTx/>
                <a:latin typeface="Arial" charset="0"/>
                <a:ea typeface="+mn-ea"/>
                <a:cs typeface="+mn-cs"/>
              </a:rPr>
              <a:t>Q1</a:t>
            </a:r>
            <a:r>
              <a:rPr kumimoji="0" lang="en-US" b="1" i="0" u="none" strike="noStrike" kern="1200" cap="none" spc="0" normalizeH="0" baseline="0" noProof="0" dirty="0">
                <a:ln>
                  <a:noFill/>
                </a:ln>
                <a:solidFill>
                  <a:srgbClr val="FF0000"/>
                </a:solidFill>
                <a:effectLst/>
                <a:uLnTx/>
                <a:uFillTx/>
                <a:latin typeface="Arial" charset="0"/>
                <a:ea typeface="+mn-ea"/>
                <a:cs typeface="+mn-cs"/>
              </a:rPr>
              <a:t> PERFORMANCE OVERVIEW</a:t>
            </a:r>
            <a:endParaRPr kumimoji="0" lang="en-ZA" altLang="en-US" b="1" i="0" u="none" strike="noStrike" kern="1200" cap="none" spc="0" normalizeH="0" baseline="0" noProof="0" dirty="0">
              <a:ln>
                <a:noFill/>
              </a:ln>
              <a:solidFill>
                <a:srgbClr val="EF4718"/>
              </a:solidFill>
              <a:effectLst/>
              <a:uLnTx/>
              <a:uFillTx/>
              <a:latin typeface="Arial" charset="0"/>
              <a:ea typeface="+mn-ea"/>
              <a:cs typeface="+mn-cs"/>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a:xfrm>
            <a:off x="179511" y="1295873"/>
            <a:ext cx="8665005" cy="5078313"/>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ZA" sz="200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No-financial achievement</a:t>
            </a:r>
            <a:r>
              <a:rPr kumimoji="0" lang="en-ZA" sz="2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20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GB" sz="1800" b="0" i="0" u="none" strike="noStrike" kern="1200" cap="none" spc="0" normalizeH="0" baseline="0" noProof="0" dirty="0">
                <a:ln>
                  <a:noFill/>
                </a:ln>
                <a:solidFill>
                  <a:srgbClr val="000000"/>
                </a:solidFill>
                <a:effectLst/>
                <a:uLnTx/>
                <a:uFillTx/>
                <a:latin typeface="Arial" charset="0"/>
                <a:ea typeface="+mn-ea"/>
                <a:cs typeface="+mn-cs"/>
              </a:rPr>
              <a:t>NEMISA achieved all 7 (100%) of the targets planned for the quarter under review. The f</a:t>
            </a:r>
            <a:r>
              <a:rPr kumimoji="0" lang="en-ZA" sz="1800" b="0" i="0" u="none" strike="noStrike" kern="1200" cap="none" spc="0" normalizeH="0" baseline="0" noProof="0" dirty="0">
                <a:ln>
                  <a:noFill/>
                </a:ln>
                <a:solidFill>
                  <a:srgbClr val="000000"/>
                </a:solidFill>
                <a:effectLst/>
                <a:uLnTx/>
                <a:uFillTx/>
                <a:latin typeface="Arial" charset="0"/>
                <a:ea typeface="+mn-ea"/>
                <a:cs typeface="+mn-cs"/>
              </a:rPr>
              <a:t>our training targets under programme 3 had no targets for the quarter, but it should be noted that training has already commenced in Q1.</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charset="0"/>
              <a:ea typeface="+mn-ea"/>
              <a:cs typeface="+mn-cs"/>
            </a:endParaRPr>
          </a:p>
          <a:p>
            <a:pPr marL="442913" marR="0" lvl="1" indent="-2667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following targets were achieved:</a:t>
            </a:r>
          </a:p>
          <a:p>
            <a:pPr marL="442913" marR="0" lvl="1" indent="-26670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endParaRPr kumimoji="0" lang="en-ZA" sz="1200" b="0" i="0" u="none" strike="noStrike" kern="1200" cap="none" spc="0" normalizeH="0" baseline="0" noProof="0" dirty="0">
              <a:ln>
                <a:noFill/>
              </a:ln>
              <a:solidFill>
                <a:srgbClr val="000000"/>
              </a:solidFill>
              <a:effectLst/>
              <a:uLnTx/>
              <a:uFillTx/>
              <a:latin typeface="Arial" charset="0"/>
              <a:ea typeface="+mn-ea"/>
              <a:cs typeface="+mn-cs"/>
            </a:endParaRP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2: Developed an Advocacy and awareness action plan</a:t>
            </a: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3: The Specifications for the Learning Management System were </a:t>
            </a:r>
            <a:r>
              <a:rPr kumimoji="0" lang="en-US"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finalised</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4: The research instrument for the Environmental Scan were defined and the scope validated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4: Signed agreements on post graduate research areas</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4: Signed agreements on non-graduate research areas</a:t>
            </a: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4: National research colloquium concept document was developed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Program 4: Arrangements for hosting the 4IR symposium concluded</a:t>
            </a: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720725" marR="0" lvl="2" indent="-277813" algn="just" defTabSz="803275" rtl="0" eaLnBrk="1" fontAlgn="base" latinLnBrk="0" hangingPunct="1">
              <a:lnSpc>
                <a:spcPct val="100000"/>
              </a:lnSpc>
              <a:spcBef>
                <a:spcPct val="0"/>
              </a:spcBef>
              <a:spcAft>
                <a:spcPts val="0"/>
              </a:spcAft>
              <a:buClrTx/>
              <a:buSzTx/>
              <a:buFont typeface="Arial" panose="020B0604020202020204" pitchFamily="34" charset="0"/>
              <a:buChar char="•"/>
              <a:tabLst>
                <a:tab pos="442913" algn="l"/>
              </a:tabLst>
              <a:defRPr/>
            </a:pPr>
            <a:endParaRPr kumimoji="0" lang="en-ZA" sz="1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NEMISA also hosted the IBM Corporate Social Corps (CSC) team of 10 international consultants for a month and benefited from diverse range of international expertise and recommendations on new projects and the improvement of current projects.</a:t>
            </a:r>
            <a:endParaRPr kumimoji="0" lang="en-ZA" sz="18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9083331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2400" y="89983"/>
            <a:ext cx="901700" cy="901700"/>
          </a:xfrm>
          <a:prstGeom prst="rect">
            <a:avLst/>
          </a:prstGeom>
        </p:spPr>
      </p:pic>
      <p:sp>
        <p:nvSpPr>
          <p:cNvPr id="4" name="Rectangle 3"/>
          <p:cNvSpPr/>
          <p:nvPr/>
        </p:nvSpPr>
        <p:spPr>
          <a:xfrm>
            <a:off x="3203848" y="582788"/>
            <a:ext cx="4752528" cy="369332"/>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US" b="1" i="0" u="none" strike="noStrike" kern="1200" cap="none" spc="0" normalizeH="0" baseline="0" noProof="0" dirty="0">
                <a:ln>
                  <a:noFill/>
                </a:ln>
                <a:solidFill>
                  <a:srgbClr val="FF0000"/>
                </a:solidFill>
                <a:effectLst/>
                <a:uLnTx/>
                <a:uFillTx/>
                <a:latin typeface="Arial" charset="0"/>
                <a:ea typeface="+mn-ea"/>
                <a:cs typeface="+mn-cs"/>
              </a:rPr>
              <a:t>NEMISA Q1 PERFORMANCE OVERVIEW</a:t>
            </a:r>
            <a:endParaRPr kumimoji="0" lang="en-ZA" altLang="en-US" b="1" i="0" u="none" strike="noStrike" kern="1200" cap="none" spc="0" normalizeH="0" baseline="0" noProof="0" dirty="0">
              <a:ln>
                <a:noFill/>
              </a:ln>
              <a:solidFill>
                <a:srgbClr val="EF4718"/>
              </a:solidFill>
              <a:effectLst/>
              <a:uLnTx/>
              <a:uFillTx/>
              <a:latin typeface="Arial" charset="0"/>
              <a:ea typeface="+mn-ea"/>
              <a:cs typeface="+mn-cs"/>
            </a:endParaRPr>
          </a:p>
        </p:txBody>
      </p:sp>
      <p:sp>
        <p:nvSpPr>
          <p:cNvPr id="11" name="Slide Number Placeholder 10"/>
          <p:cNvSpPr>
            <a:spLocks noGrp="1"/>
          </p:cNvSpPr>
          <p:nvPr>
            <p:ph type="sldNum" sz="quarter" idx="12"/>
          </p:nvPr>
        </p:nvSpPr>
        <p:spPr>
          <a:xfrm flipH="1">
            <a:off x="8844517" y="6572272"/>
            <a:ext cx="299483" cy="28572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a:xfrm>
            <a:off x="179512" y="1198383"/>
            <a:ext cx="8784976" cy="4757008"/>
          </a:xfrm>
          <a:prstGeom prst="rect">
            <a:avLst/>
          </a:prstGeom>
        </p:spPr>
        <p:txBody>
          <a:bodyPr wrap="square">
            <a:spAutoFit/>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kumimoji="0" lang="en-ZA" sz="180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Financial achievement</a:t>
            </a:r>
            <a:r>
              <a:rPr kumimoji="0" lang="en-ZA" sz="18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sz="180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INCOME</a:t>
            </a: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442913" marR="0" lvl="1" indent="-2667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42913" algn="l"/>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NEMISA received Appropriation Income amounting to R23,8 million for the quarter under review. </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Broken down as follows: </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Operational appropriation income: R12,1 million and Digital skills roll-out: R11,7 million.</a:t>
            </a:r>
          </a:p>
          <a:p>
            <a:pPr marL="442913" marR="0" lvl="1" indent="-2667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42913" algn="l"/>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Other income (including interest received) amounted to R1,1 million.</a:t>
            </a:r>
          </a:p>
          <a:p>
            <a:pPr marL="442913" marR="0" lvl="1" indent="-2667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42913" algn="l"/>
              </a:tabLst>
              <a:defRPr/>
            </a:pP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Expenditure </a:t>
            </a:r>
          </a:p>
          <a:p>
            <a:pPr marL="176213" marR="0" lvl="0" indent="-176213"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ZA" sz="1200" b="0" i="0" u="none" strike="noStrike" kern="1200" cap="none" spc="0" normalizeH="0" baseline="0" noProof="0" dirty="0">
              <a:ln>
                <a:noFill/>
              </a:ln>
              <a:solidFill>
                <a:srgbClr val="000000"/>
              </a:solidFill>
              <a:effectLst/>
              <a:uLnTx/>
              <a:uFillTx/>
              <a:latin typeface="Arial" charset="0"/>
              <a:ea typeface="+mn-ea"/>
              <a:cs typeface="+mn-cs"/>
            </a:endParaRPr>
          </a:p>
          <a:p>
            <a:pPr marL="442913" marR="0" lvl="1" indent="-2667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42913" algn="l"/>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Direct expenditure amounted to R9,9 million.</a:t>
            </a: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442913" marR="0" lvl="1" indent="-26670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tab pos="442913" algn="l"/>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Overhead expenditure amounted to R12,1 million </a:t>
            </a: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Direct expenditure relates to the In-house training unit, implementing digital skills </a:t>
            </a:r>
            <a:r>
              <a:rPr kumimoji="0" lang="en-US" sz="1600" b="0" i="0" u="none" strike="noStrike" kern="1200" cap="none" spc="0" normalizeH="0" baseline="0" noProof="0" dirty="0" err="1">
                <a:ln>
                  <a:noFill/>
                </a:ln>
                <a:solidFill>
                  <a:srgbClr val="000000"/>
                </a:solidFill>
                <a:effectLst/>
                <a:uLnTx/>
                <a:uFillTx/>
                <a:latin typeface="Arial" charset="0"/>
                <a:ea typeface="+mn-ea"/>
                <a:cs typeface="+mn-cs"/>
              </a:rPr>
              <a:t>programmes</a:t>
            </a:r>
            <a:r>
              <a:rPr kumimoji="0" lang="en-US" sz="1600" b="0" i="0" u="none" strike="noStrike" kern="1200" cap="none" spc="0" normalizeH="0" baseline="0" noProof="0" dirty="0">
                <a:ln>
                  <a:noFill/>
                </a:ln>
                <a:solidFill>
                  <a:srgbClr val="000000"/>
                </a:solidFill>
                <a:effectLst/>
                <a:uLnTx/>
                <a:uFillTx/>
                <a:latin typeface="Arial" charset="0"/>
                <a:ea typeface="+mn-ea"/>
                <a:cs typeface="+mn-cs"/>
              </a:rPr>
              <a:t> and strengthening the current digital skills CoLab activities. The R9,9 million can be broken up as follows: CoLabs R9,8 million and In-House Unit amounting to R246,948.</a:t>
            </a: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charset="0"/>
                <a:ea typeface="+mn-ea"/>
                <a:cs typeface="+mn-cs"/>
              </a:rPr>
              <a:t> </a:t>
            </a:r>
            <a:endPar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94636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2400" y="89983"/>
            <a:ext cx="901700" cy="901700"/>
          </a:xfrm>
          <a:prstGeom prst="rect">
            <a:avLst/>
          </a:prstGeom>
        </p:spPr>
      </p:pic>
      <p:sp>
        <p:nvSpPr>
          <p:cNvPr id="4" name="Rectangle 3"/>
          <p:cNvSpPr/>
          <p:nvPr/>
        </p:nvSpPr>
        <p:spPr>
          <a:xfrm>
            <a:off x="3635895" y="752120"/>
            <a:ext cx="4248473" cy="400110"/>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ZA" altLang="en-US" sz="2000" b="1" i="0" u="none" strike="noStrike" kern="1200" cap="none" spc="0" normalizeH="0" baseline="0" noProof="0" dirty="0">
                <a:ln>
                  <a:noFill/>
                </a:ln>
                <a:solidFill>
                  <a:srgbClr val="EF4718"/>
                </a:solidFill>
                <a:effectLst/>
                <a:uLnTx/>
                <a:uFillTx/>
                <a:latin typeface="Arial" charset="0"/>
                <a:ea typeface="+mn-ea"/>
                <a:cs typeface="+mn-cs"/>
              </a:rPr>
              <a:t>CoLab Additional Achievements</a:t>
            </a:r>
          </a:p>
        </p:txBody>
      </p:sp>
      <p:sp>
        <p:nvSpPr>
          <p:cNvPr id="11" name="Slide Number Placeholder 10"/>
          <p:cNvSpPr>
            <a:spLocks noGrp="1"/>
          </p:cNvSpPr>
          <p:nvPr>
            <p:ph type="sldNum" sz="quarter" idx="12"/>
          </p:nvPr>
        </p:nvSpPr>
        <p:spPr>
          <a:xfrm flipH="1">
            <a:off x="8844517" y="6572272"/>
            <a:ext cx="299483" cy="28572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a:xfrm>
            <a:off x="179512" y="1292317"/>
            <a:ext cx="8665005" cy="4739759"/>
          </a:xfrm>
          <a:prstGeom prst="rect">
            <a:avLst/>
          </a:prstGeom>
        </p:spPr>
        <p:txBody>
          <a:bodyPr wrap="square">
            <a:spAutoFit/>
          </a:bodyPr>
          <a:lstStyle/>
          <a:p>
            <a:pPr marL="0" marR="0" lvl="2" indent="0" algn="just" defTabSz="914400" rtl="0" eaLnBrk="1" fontAlgn="base"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err="1">
                <a:ln>
                  <a:noFill/>
                </a:ln>
                <a:solidFill>
                  <a:srgbClr val="000000"/>
                </a:solidFill>
                <a:effectLst/>
                <a:uLnTx/>
                <a:uFillTx/>
                <a:latin typeface="Arial" pitchFamily="34" charset="0"/>
                <a:ea typeface="ＭＳ Ｐゴシック" charset="-128"/>
                <a:cs typeface="Arial" panose="020B0604020202020204" pitchFamily="34" charset="0"/>
              </a:rPr>
              <a:t>KwaZulu</a:t>
            </a:r>
            <a:r>
              <a:rPr kumimoji="0" lang="en-ZA" sz="18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 Natal CoLab</a:t>
            </a: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CoLab has been awarded a grant (R400 000) by the Medical Research Council to undertake an analysis of three database data silos that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DoH</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operates. The goal is to have an interoperable data analysis system. Further, they will be interrogating the data for trends, data on the burden of disease, and correlations. They will also be animating the data to create a "cognitive view" of the state of health.</a:t>
            </a: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CoLab Director, Dr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Surendra</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Thakur has been appointed to serve on the Ministerial 4IR task team for Post-School Education and Training. </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2" indent="0" algn="just" defTabSz="914400" rtl="0" eaLnBrk="1" fontAlgn="base"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Northern Cape &amp; Southern Gauteng CoLab</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NC/SG CoLab offered the Cell Phone Repair technician course for the first time in Kimberley to unemployed youth from the area. Due to the huge success additional funding was given by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DEDAT</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for an Incubation period after the course to assist youth to start their own Cell Phone Repair shops. Since this intervention, the CoLab had interactions with National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DEDAT</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and Charles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Mabuza</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who is the custodian of the ICT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SMME</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policy for the country. Additional funding was sourced to complete the cycle and the first Cell Phone repair “Shop” will be launched in October in Kimberley.</a:t>
            </a:r>
          </a:p>
        </p:txBody>
      </p:sp>
    </p:spTree>
    <p:extLst>
      <p:ext uri="{BB962C8B-B14F-4D97-AF65-F5344CB8AC3E}">
        <p14:creationId xmlns:p14="http://schemas.microsoft.com/office/powerpoint/2010/main" xmlns="" val="297568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16387" name="Text Box 3"/>
          <p:cNvSpPr txBox="1">
            <a:spLocks noChangeArrowheads="1"/>
          </p:cNvSpPr>
          <p:nvPr/>
        </p:nvSpPr>
        <p:spPr bwMode="auto">
          <a:xfrm>
            <a:off x="143508" y="1155409"/>
            <a:ext cx="8856984" cy="1544655"/>
          </a:xfrm>
          <a:prstGeom prst="rect">
            <a:avLst/>
          </a:prstGeom>
          <a:noFill/>
          <a:ln w="9525">
            <a:noFill/>
            <a:miter lim="800000"/>
            <a:headEnd/>
            <a:tailEnd/>
          </a:ln>
        </p:spPr>
        <p:txBody>
          <a:bodyPr wrap="square" lIns="92075" tIns="46038" rIns="92075" bIns="46038">
            <a:spAutoFit/>
          </a:bodyPr>
          <a:lstStyle/>
          <a:p>
            <a:pPr marL="285750" indent="-285750" algn="just" eaLnBrk="0" hangingPunct="0">
              <a:spcBef>
                <a:spcPts val="400"/>
              </a:spcBef>
              <a:spcAft>
                <a:spcPts val="400"/>
              </a:spcAft>
              <a:buFont typeface="Wingdings" panose="05000000000000000000" pitchFamily="2" charset="2"/>
              <a:buChar char="q"/>
              <a:defRPr/>
            </a:pPr>
            <a:r>
              <a:rPr lang="en-ZA" sz="1600" b="0" dirty="0"/>
              <a:t>The Department committed to achieving 21 (twenty one) Annual Performance Plan (APP) targets by the end of Quarter 1 (01 April 2019 - 30 June 2019) of the 2019/20 financial year. </a:t>
            </a:r>
          </a:p>
          <a:p>
            <a:pPr marL="285750" indent="-285750" algn="just" eaLnBrk="0" hangingPunct="0">
              <a:spcBef>
                <a:spcPts val="400"/>
              </a:spcBef>
              <a:spcAft>
                <a:spcPts val="400"/>
              </a:spcAft>
              <a:buFont typeface="Wingdings" panose="05000000000000000000" pitchFamily="2" charset="2"/>
              <a:buChar char="q"/>
              <a:defRPr/>
            </a:pPr>
            <a:r>
              <a:rPr lang="en-ZA" sz="1600" b="0" dirty="0"/>
              <a:t>As at the end of the First Quarter, 20 quarterly targets were Achieved, while 1 was Not Achieved.</a:t>
            </a:r>
          </a:p>
          <a:p>
            <a:pPr marL="285750" indent="-285750" algn="just" eaLnBrk="0" hangingPunct="0">
              <a:spcBef>
                <a:spcPts val="400"/>
              </a:spcBef>
              <a:spcAft>
                <a:spcPts val="400"/>
              </a:spcAft>
              <a:buFont typeface="Wingdings" panose="05000000000000000000" pitchFamily="2" charset="2"/>
              <a:buChar char="q"/>
              <a:defRPr/>
            </a:pPr>
            <a:r>
              <a:rPr lang="en-ZA" sz="1700" b="0" dirty="0"/>
              <a:t>This reflects 95% achievement as at the end of Quarter 1</a:t>
            </a: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4</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4" y="4462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1</a:t>
            </a:r>
          </a:p>
          <a:p>
            <a:pPr lvl="0" algn="ctr" eaLnBrk="0" hangingPunct="0">
              <a:spcBef>
                <a:spcPts val="600"/>
              </a:spcBef>
              <a:spcAft>
                <a:spcPts val="600"/>
              </a:spcAft>
              <a:defRPr/>
            </a:pPr>
            <a:r>
              <a:rPr lang="en-US" sz="2000" dirty="0">
                <a:solidFill>
                  <a:srgbClr val="FF0000"/>
                </a:solidFill>
              </a:rPr>
              <a:t>PERFORMANCE OVERVIEW</a:t>
            </a:r>
          </a:p>
        </p:txBody>
      </p:sp>
      <p:graphicFrame>
        <p:nvGraphicFramePr>
          <p:cNvPr id="15" name="Chart 14"/>
          <p:cNvGraphicFramePr/>
          <p:nvPr>
            <p:extLst>
              <p:ext uri="{D42A27DB-BD31-4B8C-83A1-F6EECF244321}">
                <p14:modId xmlns:p14="http://schemas.microsoft.com/office/powerpoint/2010/main" xmlns="" val="2681290353"/>
              </p:ext>
            </p:extLst>
          </p:nvPr>
        </p:nvGraphicFramePr>
        <p:xfrm>
          <a:off x="321538" y="3126422"/>
          <a:ext cx="4322469" cy="33491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p:nvPr>
            <p:extLst>
              <p:ext uri="{D42A27DB-BD31-4B8C-83A1-F6EECF244321}">
                <p14:modId xmlns:p14="http://schemas.microsoft.com/office/powerpoint/2010/main" xmlns="" val="4038375787"/>
              </p:ext>
            </p:extLst>
          </p:nvPr>
        </p:nvGraphicFramePr>
        <p:xfrm>
          <a:off x="4788024" y="3123632"/>
          <a:ext cx="3921100" cy="33519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3957674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2400" y="89983"/>
            <a:ext cx="901700" cy="901700"/>
          </a:xfrm>
          <a:prstGeom prst="rect">
            <a:avLst/>
          </a:prstGeom>
        </p:spPr>
      </p:pic>
      <p:sp>
        <p:nvSpPr>
          <p:cNvPr id="4" name="Rectangle 3"/>
          <p:cNvSpPr/>
          <p:nvPr/>
        </p:nvSpPr>
        <p:spPr>
          <a:xfrm>
            <a:off x="3221595" y="359448"/>
            <a:ext cx="4680521" cy="707886"/>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ZA" altLang="en-US" sz="2000" b="1" i="0" u="none" strike="noStrike" kern="1200" cap="none" spc="0" normalizeH="0" baseline="0" noProof="0" dirty="0">
                <a:ln>
                  <a:noFill/>
                </a:ln>
                <a:solidFill>
                  <a:srgbClr val="EF4718"/>
                </a:solidFill>
                <a:effectLst/>
                <a:uLnTx/>
                <a:uFillTx/>
                <a:latin typeface="Arial" charset="0"/>
                <a:ea typeface="+mn-ea"/>
                <a:cs typeface="+mn-cs"/>
              </a:rPr>
              <a:t>CoLab Additional Achievements cont.</a:t>
            </a:r>
          </a:p>
        </p:txBody>
      </p:sp>
      <p:sp>
        <p:nvSpPr>
          <p:cNvPr id="11" name="Slide Number Placeholder 10"/>
          <p:cNvSpPr>
            <a:spLocks noGrp="1"/>
          </p:cNvSpPr>
          <p:nvPr>
            <p:ph type="sldNum" sz="quarter" idx="12"/>
          </p:nvPr>
        </p:nvSpPr>
        <p:spPr>
          <a:xfrm flipH="1">
            <a:off x="8844517" y="6572272"/>
            <a:ext cx="299483" cy="28572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a:xfrm>
            <a:off x="179512" y="1239506"/>
            <a:ext cx="8665005" cy="5078313"/>
          </a:xfrm>
          <a:prstGeom prst="rect">
            <a:avLst/>
          </a:prstGeom>
        </p:spPr>
        <p:txBody>
          <a:bodyPr wrap="square">
            <a:spAutoFit/>
          </a:bodyPr>
          <a:lstStyle/>
          <a:p>
            <a:pPr marL="0" marR="0" lvl="2" indent="0" algn="just" defTabSz="914400" rtl="0" eaLnBrk="1" fontAlgn="base"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Limpopo CoLab</a:t>
            </a:r>
          </a:p>
          <a:p>
            <a:pPr marL="0" marR="0" lvl="2" indent="0" algn="just" defTabSz="914400" rtl="0" eaLnBrk="1" fontAlgn="base"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Office of the Premier in Limpopo now calls for the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CoLab’s</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participation when matters relating to 4IR are tabled. The office of the Deputy Vice Chancellor Research, Innovation and Partnerships at the University of Limpopo called upon the CoLab to play a thought leadership role in matters relating to 4IR.</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2" indent="0" algn="just" defTabSz="914400" rtl="0" eaLnBrk="1" fontAlgn="base"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0000"/>
                </a:solidFill>
                <a:effectLst/>
                <a:uLnTx/>
                <a:uFillTx/>
                <a:latin typeface="Arial" pitchFamily="34" charset="0"/>
                <a:ea typeface="ＭＳ Ｐゴシック" charset="-128"/>
                <a:cs typeface="Arial" panose="020B0604020202020204" pitchFamily="34" charset="0"/>
              </a:rPr>
              <a:t>Western Cape CoLab</a:t>
            </a: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n-ZA"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Western Cape CoLab launched its new Future-Innovation Lab in a recently announced multi-year partnership with Samsung. This initiative forms part of Samsung South Africa's R280-million Equity Equivalent Investment Programme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EEIP</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launched on the 7th of May 2019.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EEIP</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is an initiative of the Department of Trade and Industry (DTI) where multinational companies are invited to participate &amp; contribute positively towards B-</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BBEE</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a:t>
            </a: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EEIP</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R&amp;D Academy of the Samsung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EEIP</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project, branded as the Future-Innovation Lab, is facilitated by the Research and Innovation portfolio at The University of the Western Cape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UWC</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through the CoLab. Samsung’s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EEIP</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initiative is projected to have a measurable impact on job creation and a contribution of nearly R1-billion to the South African economy at large. </a:t>
            </a:r>
          </a:p>
        </p:txBody>
      </p:sp>
    </p:spTree>
    <p:extLst>
      <p:ext uri="{BB962C8B-B14F-4D97-AF65-F5344CB8AC3E}">
        <p14:creationId xmlns:p14="http://schemas.microsoft.com/office/powerpoint/2010/main" xmlns="" val="3818184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a:xfrm>
            <a:off x="0" y="6572272"/>
            <a:ext cx="9144000" cy="285728"/>
          </a:xfrm>
          <a:solidFill>
            <a:srgbClr val="EF4718"/>
          </a:solidFill>
          <a:ln>
            <a:noFill/>
          </a:ln>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1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1142984"/>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8" name="Picture 7" descr="approved-logo.jpg"/>
          <p:cNvPicPr>
            <a:picLocks noChangeAspect="1"/>
          </p:cNvPicPr>
          <p:nvPr/>
        </p:nvPicPr>
        <p:blipFill>
          <a:blip r:embed="rId3" cstate="print"/>
          <a:stretch>
            <a:fillRect/>
          </a:stretch>
        </p:blipFill>
        <p:spPr>
          <a:xfrm>
            <a:off x="179512" y="116632"/>
            <a:ext cx="2771800" cy="93141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72400" y="89983"/>
            <a:ext cx="901700" cy="901700"/>
          </a:xfrm>
          <a:prstGeom prst="rect">
            <a:avLst/>
          </a:prstGeom>
        </p:spPr>
      </p:pic>
      <p:sp>
        <p:nvSpPr>
          <p:cNvPr id="4" name="Rectangle 3"/>
          <p:cNvSpPr/>
          <p:nvPr/>
        </p:nvSpPr>
        <p:spPr>
          <a:xfrm>
            <a:off x="3275856" y="696912"/>
            <a:ext cx="4752528" cy="400110"/>
          </a:xfrm>
          <a:prstGeom prst="rect">
            <a:avLst/>
          </a:prstGeom>
        </p:spPr>
        <p:txBody>
          <a:bodyPr wrap="square">
            <a:spAutoFit/>
          </a:bodyPr>
          <a:lstStyle/>
          <a:p>
            <a:pPr marL="0" marR="0" lvl="0" indent="0" algn="ctr" defTabSz="914400" rtl="0" eaLnBrk="0" fontAlgn="base" latinLnBrk="0" hangingPunct="0">
              <a:lnSpc>
                <a:spcPct val="100000"/>
              </a:lnSpc>
              <a:spcBef>
                <a:spcPct val="50000"/>
              </a:spcBef>
              <a:spcAft>
                <a:spcPct val="0"/>
              </a:spcAft>
              <a:buClr>
                <a:srgbClr val="000000"/>
              </a:buClr>
              <a:buSzTx/>
              <a:buFontTx/>
              <a:buNone/>
              <a:tabLst/>
              <a:defRPr/>
            </a:pPr>
            <a:r>
              <a:rPr kumimoji="0" lang="en-ZA" altLang="en-US" sz="2000" b="1" i="0" u="none" strike="noStrike" kern="1200" cap="none" spc="0" normalizeH="0" baseline="0" noProof="0" dirty="0">
                <a:ln>
                  <a:noFill/>
                </a:ln>
                <a:solidFill>
                  <a:srgbClr val="EF4718"/>
                </a:solidFill>
                <a:effectLst/>
                <a:uLnTx/>
                <a:uFillTx/>
                <a:latin typeface="Arial" charset="0"/>
                <a:ea typeface="+mn-ea"/>
                <a:cs typeface="+mn-cs"/>
              </a:rPr>
              <a:t>CoLab Additional Achievements cont.</a:t>
            </a:r>
          </a:p>
        </p:txBody>
      </p:sp>
      <p:sp>
        <p:nvSpPr>
          <p:cNvPr id="11" name="Slide Number Placeholder 10"/>
          <p:cNvSpPr>
            <a:spLocks noGrp="1"/>
          </p:cNvSpPr>
          <p:nvPr>
            <p:ph type="sldNum" sz="quarter" idx="12"/>
          </p:nvPr>
        </p:nvSpPr>
        <p:spPr>
          <a:xfrm flipH="1">
            <a:off x="8844517" y="6572272"/>
            <a:ext cx="299483" cy="285728"/>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A930C-9F51-4BB6-8DBB-EDAB0DE2C28C}"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Rectangle 9"/>
          <p:cNvSpPr/>
          <p:nvPr/>
        </p:nvSpPr>
        <p:spPr>
          <a:xfrm>
            <a:off x="179512" y="1239506"/>
            <a:ext cx="8665005" cy="2800767"/>
          </a:xfrm>
          <a:prstGeom prst="rect">
            <a:avLst/>
          </a:prstGeom>
        </p:spPr>
        <p:txBody>
          <a:bodyPr wrap="square">
            <a:spAutoFit/>
          </a:bodyPr>
          <a:lstStyle/>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charset="0"/>
                <a:ea typeface="+mn-ea"/>
                <a:cs typeface="+mn-cs"/>
              </a:rPr>
              <a:t>The Future-Innovation Lab at </a:t>
            </a:r>
            <a:r>
              <a:rPr kumimoji="0" lang="en-ZA" sz="1600" b="0" i="0" u="none" strike="noStrike" kern="1200" cap="none" spc="0" normalizeH="0" baseline="0" noProof="0" dirty="0" err="1">
                <a:ln>
                  <a:noFill/>
                </a:ln>
                <a:solidFill>
                  <a:srgbClr val="000000"/>
                </a:solidFill>
                <a:effectLst/>
                <a:uLnTx/>
                <a:uFillTx/>
                <a:latin typeface="Arial" charset="0"/>
                <a:ea typeface="+mn-ea"/>
                <a:cs typeface="+mn-cs"/>
              </a:rPr>
              <a:t>UWC</a:t>
            </a:r>
            <a:r>
              <a:rPr kumimoji="0" lang="en-ZA" sz="1600" b="0" i="0" u="none" strike="noStrike" kern="1200" cap="none" spc="0" normalizeH="0" baseline="0" noProof="0" dirty="0">
                <a:ln>
                  <a:noFill/>
                </a:ln>
                <a:solidFill>
                  <a:srgbClr val="000000"/>
                </a:solidFill>
                <a:effectLst/>
                <a:uLnTx/>
                <a:uFillTx/>
                <a:latin typeface="Arial" charset="0"/>
                <a:ea typeface="+mn-ea"/>
                <a:cs typeface="+mn-cs"/>
              </a:rPr>
              <a:t> aims to provide an opportunity to deserving previously disadvantaged youth (18-35), to gain skills in software development and digital social innovation. Unemployed matriculates and graduates with a strong interest in software development and innovation and who are prepared to work hard can benefit from this programme. Mathematics and some software development experience would be beneficial, but is not compulsory. The total programme will run over a 6-months period and can accommodate 80 young people. The CoLab and Samsung have done all the preparatory work since April 2019 and it now ready for the first cohort of 40 students will start the training in September 2019.</a:t>
            </a:r>
          </a:p>
          <a:p>
            <a:pPr marL="285750" marR="0" lvl="0" indent="-285750" algn="just" defTabSz="914400" rtl="0" eaLnBrk="1" fontAlgn="base" latinLnBrk="0" hangingPunct="1">
              <a:lnSpc>
                <a:spcPct val="100000"/>
              </a:lnSpc>
              <a:spcBef>
                <a:spcPct val="0"/>
              </a:spcBef>
              <a:spcAft>
                <a:spcPts val="0"/>
              </a:spcAft>
              <a:buClrTx/>
              <a:buSzTx/>
              <a:buFont typeface="Arial" panose="020B0604020202020204" pitchFamily="34" charset="0"/>
              <a:buChar char="•"/>
              <a:tabLst/>
              <a:defRPr/>
            </a:pPr>
            <a:endParaRPr kumimoji="0" lang="en-ZA" sz="1600" b="0" i="0" u="none" strike="noStrike" kern="1200" cap="none" spc="0" normalizeH="0" baseline="0" noProof="0" dirty="0">
              <a:ln>
                <a:noFill/>
              </a:ln>
              <a:solidFill>
                <a:srgbClr val="000000"/>
              </a:solidFill>
              <a:effectLst/>
              <a:uLnTx/>
              <a:uFillTx/>
              <a:latin typeface="Arial" charset="0"/>
              <a:ea typeface="+mn-ea"/>
              <a:cs typeface="+mn-cs"/>
            </a:endParaRPr>
          </a:p>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q"/>
              <a:tabLst/>
              <a:defRPr/>
            </a:pPr>
            <a:r>
              <a:rPr kumimoji="0" lang="en-ZA" sz="1400" b="0" i="0" u="none" strike="noStrike" kern="1200" cap="none" spc="0" normalizeH="0" baseline="0" noProof="0" dirty="0">
                <a:ln>
                  <a:noFill/>
                </a:ln>
                <a:solidFill>
                  <a:srgbClr val="000000"/>
                </a:solidFill>
                <a:effectLst/>
                <a:uLnTx/>
                <a:uFillTx/>
                <a:latin typeface="Arial" charset="0"/>
                <a:ea typeface="+mn-ea"/>
                <a:cs typeface="+mn-cs"/>
              </a:rPr>
              <a:t>Project website:</a:t>
            </a:r>
            <a:r>
              <a:rPr kumimoji="0" lang="en-US" sz="1600" b="1" i="0" u="none" strike="noStrike" kern="1200" cap="none" spc="0" normalizeH="0" baseline="0" noProof="0" dirty="0">
                <a:ln>
                  <a:noFill/>
                </a:ln>
                <a:solidFill>
                  <a:srgbClr val="000000"/>
                </a:solidFill>
                <a:effectLst/>
                <a:uLnTx/>
                <a:uFillTx/>
                <a:latin typeface="Arial" charset="0"/>
                <a:ea typeface="+mn-ea"/>
                <a:cs typeface="+mn-cs"/>
              </a:rPr>
              <a:t> </a:t>
            </a:r>
            <a:r>
              <a:rPr kumimoji="0" lang="en-ZA" sz="1400" b="1" i="0" u="sng" strike="noStrike" kern="1200" cap="none" spc="0" normalizeH="0" baseline="0" noProof="0" dirty="0">
                <a:ln>
                  <a:noFill/>
                </a:ln>
                <a:solidFill>
                  <a:srgbClr val="000000"/>
                </a:solidFill>
                <a:effectLst/>
                <a:uLnTx/>
                <a:uFillTx/>
                <a:latin typeface="Arial" charset="0"/>
                <a:ea typeface="+mn-ea"/>
                <a:cs typeface="+mn-cs"/>
                <a:hlinkClick r:id="rId5"/>
              </a:rPr>
              <a:t>https://www.wcapecolab.org/future-innovation-lab</a:t>
            </a:r>
            <a:endParaRPr kumimoji="0" lang="en-ZA" sz="16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2088179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256186" y="141514"/>
            <a:ext cx="834062" cy="834063"/>
          </a:xfrm>
          <a:prstGeom prst="rect">
            <a:avLst/>
          </a:prstGeom>
          <a:ln w="12700">
            <a:miter lim="400000"/>
          </a:ln>
        </p:spPr>
      </p:pic>
      <p:graphicFrame>
        <p:nvGraphicFramePr>
          <p:cNvPr id="10" name="Table 9"/>
          <p:cNvGraphicFramePr>
            <a:graphicFrameLocks noGrp="1"/>
          </p:cNvGraphicFramePr>
          <p:nvPr>
            <p:extLst/>
          </p:nvPr>
        </p:nvGraphicFramePr>
        <p:xfrm>
          <a:off x="53752" y="1952553"/>
          <a:ext cx="9036496" cy="4579411"/>
        </p:xfrm>
        <a:graphic>
          <a:graphicData uri="http://schemas.openxmlformats.org/drawingml/2006/table">
            <a:tbl>
              <a:tblPr firstRow="1" bandRow="1">
                <a:tableStyleId>{5C22544A-7EE6-4342-B048-85BDC9FD1C3A}</a:tableStyleId>
              </a:tblPr>
              <a:tblGrid>
                <a:gridCol w="2203008">
                  <a:extLst>
                    <a:ext uri="{9D8B030D-6E8A-4147-A177-3AD203B41FA5}">
                      <a16:colId xmlns:a16="http://schemas.microsoft.com/office/drawing/2014/main" xmlns="" val="20000"/>
                    </a:ext>
                  </a:extLst>
                </a:gridCol>
                <a:gridCol w="2203008">
                  <a:extLst>
                    <a:ext uri="{9D8B030D-6E8A-4147-A177-3AD203B41FA5}">
                      <a16:colId xmlns:a16="http://schemas.microsoft.com/office/drawing/2014/main" xmlns="" val="20001"/>
                    </a:ext>
                  </a:extLst>
                </a:gridCol>
                <a:gridCol w="2557631">
                  <a:extLst>
                    <a:ext uri="{9D8B030D-6E8A-4147-A177-3AD203B41FA5}">
                      <a16:colId xmlns:a16="http://schemas.microsoft.com/office/drawing/2014/main" xmlns="" val="20002"/>
                    </a:ext>
                  </a:extLst>
                </a:gridCol>
                <a:gridCol w="2072849">
                  <a:extLst>
                    <a:ext uri="{9D8B030D-6E8A-4147-A177-3AD203B41FA5}">
                      <a16:colId xmlns:a16="http://schemas.microsoft.com/office/drawing/2014/main" xmlns="" val="20003"/>
                    </a:ext>
                  </a:extLst>
                </a:gridCol>
              </a:tblGrid>
              <a:tr h="320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Annual Target </a:t>
                      </a:r>
                    </a:p>
                  </a:txBody>
                  <a:tcPr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Quarterly Target</a:t>
                      </a:r>
                    </a:p>
                  </a:txBody>
                  <a:tcPr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Actual Performance</a:t>
                      </a:r>
                    </a:p>
                  </a:txBody>
                  <a:tcPr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Status</a:t>
                      </a:r>
                    </a:p>
                  </a:txBody>
                  <a:tcPr anchor="ctr">
                    <a:solidFill>
                      <a:schemeClr val="accent6">
                        <a:lumMod val="75000"/>
                      </a:schemeClr>
                    </a:solidFill>
                  </a:tcPr>
                </a:tc>
                <a:extLst>
                  <a:ext uri="{0D108BD9-81ED-4DB2-BD59-A6C34878D82A}">
                    <a16:rowId xmlns:a16="http://schemas.microsoft.com/office/drawing/2014/main" xmlns="" val="10000"/>
                  </a:ext>
                </a:extLst>
              </a:tr>
              <a:tr h="11801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100% of valid invoices paid within 30 days from date of receipt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kern="1200" baseline="0" dirty="0">
                          <a:solidFill>
                            <a:schemeClr val="tx1"/>
                          </a:solidFill>
                          <a:latin typeface="Arial" panose="020B0604020202020204" pitchFamily="34" charset="0"/>
                          <a:ea typeface="+mn-ea"/>
                          <a:cs typeface="Arial" panose="020B0604020202020204" pitchFamily="34" charset="0"/>
                        </a:rPr>
                        <a:t>Q1: </a:t>
                      </a:r>
                      <a:r>
                        <a:rPr lang="en-ZA" sz="1400" i="0" kern="1200" baseline="0" dirty="0">
                          <a:solidFill>
                            <a:schemeClr val="tx1"/>
                          </a:solidFill>
                          <a:latin typeface="Arial" panose="020B0604020202020204" pitchFamily="34" charset="0"/>
                          <a:ea typeface="+mn-ea"/>
                          <a:cs typeface="Arial" panose="020B0604020202020204" pitchFamily="34" charset="0"/>
                        </a:rPr>
                        <a:t>100% of valid invoices paid within 30 days from date of receipt </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kern="1200" baseline="0" dirty="0">
                          <a:solidFill>
                            <a:schemeClr val="tx1"/>
                          </a:solidFill>
                          <a:latin typeface="Arial" panose="020B0604020202020204" pitchFamily="34" charset="0"/>
                          <a:ea typeface="+mn-ea"/>
                          <a:cs typeface="Arial" panose="020B0604020202020204" pitchFamily="34" charset="0"/>
                        </a:rPr>
                        <a:t>Achieved.</a:t>
                      </a:r>
                      <a:endParaRPr lang="en-ZA" sz="14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100% of valid invoices paid within 30 days from date of receipt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Achieved</a:t>
                      </a:r>
                    </a:p>
                  </a:txBody>
                  <a:tcPr>
                    <a:solidFill>
                      <a:srgbClr val="92D050"/>
                    </a:solidFill>
                  </a:tcPr>
                </a:tc>
                <a:extLst>
                  <a:ext uri="{0D108BD9-81ED-4DB2-BD59-A6C34878D82A}">
                    <a16:rowId xmlns:a16="http://schemas.microsoft.com/office/drawing/2014/main" xmlns="" val="2449357065"/>
                  </a:ext>
                </a:extLst>
              </a:tr>
              <a:tr h="27151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
                      </a:r>
                      <a:br>
                        <a:rPr lang="en-ZA" sz="1400" i="0" kern="1200" baseline="0" dirty="0">
                          <a:solidFill>
                            <a:schemeClr val="tx1"/>
                          </a:solidFill>
                          <a:latin typeface="Arial" panose="020B0604020202020204" pitchFamily="34" charset="0"/>
                          <a:ea typeface="+mn-ea"/>
                          <a:cs typeface="Arial" panose="020B0604020202020204" pitchFamily="34" charset="0"/>
                        </a:rPr>
                      </a:br>
                      <a:r>
                        <a:rPr lang="en-ZA" sz="1400" i="0" kern="1200" baseline="0" dirty="0">
                          <a:solidFill>
                            <a:schemeClr val="tx1"/>
                          </a:solidFill>
                          <a:latin typeface="Arial" panose="020B0604020202020204" pitchFamily="34" charset="0"/>
                          <a:ea typeface="+mn-ea"/>
                          <a:cs typeface="Arial" panose="020B0604020202020204" pitchFamily="34" charset="0"/>
                        </a:rPr>
                        <a:t/>
                      </a:r>
                      <a:br>
                        <a:rPr lang="en-ZA" sz="1400" i="0" kern="1200" baseline="0" dirty="0">
                          <a:solidFill>
                            <a:schemeClr val="tx1"/>
                          </a:solidFill>
                          <a:latin typeface="Arial" panose="020B0604020202020204" pitchFamily="34" charset="0"/>
                          <a:ea typeface="+mn-ea"/>
                          <a:cs typeface="Arial" panose="020B0604020202020204" pitchFamily="34" charset="0"/>
                        </a:rPr>
                      </a:br>
                      <a:r>
                        <a:rPr lang="en-ZA" sz="1400" i="0" kern="1200" baseline="0" dirty="0">
                          <a:solidFill>
                            <a:schemeClr val="tx1"/>
                          </a:solidFill>
                          <a:latin typeface="Arial" panose="020B0604020202020204" pitchFamily="34" charset="0"/>
                          <a:ea typeface="+mn-ea"/>
                          <a:cs typeface="Arial" panose="020B0604020202020204" pitchFamily="34" charset="0"/>
                        </a:rPr>
                        <a:t>2020-2023 Research Plan approved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4x Quarterly reports on implementation of the 2019-2022 Research Plan, submitted to Exco by Exco by Q4</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i="0" kern="1200" baseline="0" dirty="0">
                          <a:solidFill>
                            <a:schemeClr val="tx1"/>
                          </a:solidFill>
                          <a:latin typeface="Arial" panose="020B0604020202020204" pitchFamily="34" charset="0"/>
                          <a:ea typeface="+mn-ea"/>
                          <a:cs typeface="Arial" panose="020B0604020202020204" pitchFamily="34" charset="0"/>
                        </a:rPr>
                        <a:t>Q1:</a:t>
                      </a:r>
                      <a:r>
                        <a:rPr lang="en-ZA" sz="1400" i="0" kern="1200" baseline="0" dirty="0">
                          <a:solidFill>
                            <a:schemeClr val="tx1"/>
                          </a:solidFill>
                          <a:latin typeface="Arial" panose="020B0604020202020204" pitchFamily="34" charset="0"/>
                          <a:ea typeface="+mn-ea"/>
                          <a:cs typeface="Arial" panose="020B0604020202020204" pitchFamily="34" charset="0"/>
                        </a:rPr>
                        <a:t> Quarterly report on implementation of the 2019-2022 Research Plan, submitted to Exco </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kern="1200" baseline="0" dirty="0">
                          <a:solidFill>
                            <a:schemeClr val="tx1"/>
                          </a:solidFill>
                          <a:latin typeface="Arial" panose="020B0604020202020204" pitchFamily="34" charset="0"/>
                          <a:ea typeface="+mn-ea"/>
                          <a:cs typeface="Arial" panose="020B0604020202020204" pitchFamily="34" charset="0"/>
                        </a:rPr>
                        <a:t>Achieved.</a:t>
                      </a:r>
                      <a:endParaRPr lang="en-ZA" sz="1400" i="0"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kern="1200" baseline="0" dirty="0">
                          <a:solidFill>
                            <a:schemeClr val="tx1"/>
                          </a:solidFill>
                          <a:latin typeface="Arial" panose="020B0604020202020204" pitchFamily="34" charset="0"/>
                          <a:ea typeface="+mn-ea"/>
                          <a:cs typeface="Arial" panose="020B0604020202020204" pitchFamily="34" charset="0"/>
                        </a:rPr>
                        <a:t> </a:t>
                      </a:r>
                      <a:endParaRPr lang="en-ZA" sz="1400" i="0" kern="1200" baseline="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baseline="0" dirty="0">
                          <a:solidFill>
                            <a:schemeClr val="tx1"/>
                          </a:solidFill>
                          <a:latin typeface="Arial" panose="020B0604020202020204" pitchFamily="34" charset="0"/>
                          <a:ea typeface="+mn-ea"/>
                          <a:cs typeface="Arial" panose="020B0604020202020204" pitchFamily="34" charset="0"/>
                        </a:rPr>
                        <a:t>The 2019-2022 Research Plan has been developed and approved by both EXCO and the Board.</a:t>
                      </a:r>
                      <a:endParaRPr lang="en-ZA" sz="1400" i="0" kern="1200" baseline="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baseline="0" dirty="0">
                          <a:solidFill>
                            <a:schemeClr val="tx1"/>
                          </a:solidFill>
                          <a:latin typeface="Arial" panose="020B0604020202020204" pitchFamily="34" charset="0"/>
                          <a:ea typeface="+mn-ea"/>
                          <a:cs typeface="Arial" panose="020B0604020202020204" pitchFamily="34" charset="0"/>
                        </a:rPr>
                        <a:t>With respect to implementation of the Research Plan, the Terms of reference (TOR) for USAF Programme Evaluation have been developed, were advertised and are being evaluated </a:t>
                      </a:r>
                    </a:p>
                  </a:txBody>
                  <a:tcPr>
                    <a:solidFill>
                      <a:schemeClr val="accent6">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Achieved</a:t>
                      </a:r>
                    </a:p>
                  </a:txBody>
                  <a:tcPr>
                    <a:solidFill>
                      <a:srgbClr val="92D050"/>
                    </a:solidFill>
                  </a:tcPr>
                </a:tc>
                <a:extLst>
                  <a:ext uri="{0D108BD9-81ED-4DB2-BD59-A6C34878D82A}">
                    <a16:rowId xmlns:a16="http://schemas.microsoft.com/office/drawing/2014/main" xmlns="" val="1289069861"/>
                  </a:ext>
                </a:extLst>
              </a:tr>
            </a:tbl>
          </a:graphicData>
        </a:graphic>
      </p:graphicFrame>
      <p:sp>
        <p:nvSpPr>
          <p:cNvPr id="3" name="Rectangle 2"/>
          <p:cNvSpPr/>
          <p:nvPr/>
        </p:nvSpPr>
        <p:spPr>
          <a:xfrm>
            <a:off x="515512" y="1279354"/>
            <a:ext cx="8229600" cy="36933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rgbClr val="FF6600"/>
                </a:solidFill>
                <a:effectLst/>
                <a:uLnTx/>
                <a:uFillTx/>
                <a:latin typeface="Arial" pitchFamily="34" charset="0"/>
                <a:ea typeface="+mn-ea"/>
                <a:cs typeface="Arial" pitchFamily="34" charset="0"/>
              </a:rPr>
              <a:t>USAASA Q1 PERFORMANCE PER PLANNED TARGETS</a:t>
            </a:r>
          </a:p>
        </p:txBody>
      </p:sp>
      <p:sp>
        <p:nvSpPr>
          <p:cNvPr id="2" name="Rectangle 1">
            <a:extLst>
              <a:ext uri="{FF2B5EF4-FFF2-40B4-BE49-F238E27FC236}">
                <a16:creationId xmlns:a16="http://schemas.microsoft.com/office/drawing/2014/main" xmlns="" id="{45666883-92EC-417D-882D-40545DCA90E6}"/>
              </a:ext>
            </a:extLst>
          </p:cNvPr>
          <p:cNvSpPr/>
          <p:nvPr/>
        </p:nvSpPr>
        <p:spPr>
          <a:xfrm>
            <a:off x="2924174" y="496669"/>
            <a:ext cx="5176217" cy="646331"/>
          </a:xfrm>
          <a:prstGeom prst="rect">
            <a:avLst/>
          </a:prstGeom>
        </p:spPr>
        <p:txBody>
          <a:bodyPr wrap="square">
            <a:spAutoFit/>
          </a:bodyPr>
          <a:lstStyle/>
          <a:p>
            <a:pPr lvl="0" algn="ctr" eaLnBrk="0" hangingPunct="0">
              <a:defRPr/>
            </a:pPr>
            <a:r>
              <a:rPr lang="en-US" i="1" dirty="0">
                <a:solidFill>
                  <a:srgbClr val="FF6600"/>
                </a:solidFill>
              </a:rPr>
              <a:t>USAASA Q1 PERFORMANCE PER PLANNED TARGETS</a:t>
            </a:r>
          </a:p>
        </p:txBody>
      </p:sp>
    </p:spTree>
    <p:extLst>
      <p:ext uri="{BB962C8B-B14F-4D97-AF65-F5344CB8AC3E}">
        <p14:creationId xmlns:p14="http://schemas.microsoft.com/office/powerpoint/2010/main" xmlns="" val="1034686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328081" y="152400"/>
            <a:ext cx="834062" cy="834063"/>
          </a:xfrm>
          <a:prstGeom prst="rect">
            <a:avLst/>
          </a:prstGeom>
          <a:ln w="12700">
            <a:miter lim="400000"/>
          </a:ln>
        </p:spPr>
      </p:pic>
      <p:sp>
        <p:nvSpPr>
          <p:cNvPr id="10" name="Rectangle 9"/>
          <p:cNvSpPr/>
          <p:nvPr/>
        </p:nvSpPr>
        <p:spPr>
          <a:xfrm>
            <a:off x="381000" y="1301125"/>
            <a:ext cx="8153400" cy="369332"/>
          </a:xfrm>
          <a:prstGeom prst="rect">
            <a:avLst/>
          </a:prstGeom>
        </p:spPr>
        <p:txBody>
          <a:bodyPr wrap="square">
            <a:spAutoFit/>
          </a:body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sz="1800" b="1" i="1" u="none" strike="noStrike" kern="1200" cap="none" spc="0" normalizeH="0" baseline="0" noProof="0" dirty="0">
                <a:ln>
                  <a:noFill/>
                </a:ln>
                <a:solidFill>
                  <a:srgbClr val="FF6600"/>
                </a:solidFill>
                <a:effectLst/>
                <a:uLnTx/>
                <a:uFillTx/>
                <a:latin typeface="Arial" pitchFamily="34" charset="0"/>
                <a:ea typeface="+mn-ea"/>
                <a:cs typeface="Arial" pitchFamily="34" charset="0"/>
              </a:rPr>
              <a:t>USAF Q1 PERFORMANCE PER PLANNED TARGETS</a:t>
            </a:r>
          </a:p>
        </p:txBody>
      </p:sp>
      <p:graphicFrame>
        <p:nvGraphicFramePr>
          <p:cNvPr id="12" name="Table 11"/>
          <p:cNvGraphicFramePr>
            <a:graphicFrameLocks noGrp="1"/>
          </p:cNvGraphicFramePr>
          <p:nvPr>
            <p:extLst>
              <p:ext uri="{D42A27DB-BD31-4B8C-83A1-F6EECF244321}">
                <p14:modId xmlns:p14="http://schemas.microsoft.com/office/powerpoint/2010/main" xmlns="" val="1890679702"/>
              </p:ext>
            </p:extLst>
          </p:nvPr>
        </p:nvGraphicFramePr>
        <p:xfrm>
          <a:off x="152400" y="2004646"/>
          <a:ext cx="8686800" cy="1264431"/>
        </p:xfrm>
        <a:graphic>
          <a:graphicData uri="http://schemas.openxmlformats.org/drawingml/2006/table">
            <a:tbl>
              <a:tblPr firstRow="1" bandRow="1">
                <a:tableStyleId>{5C22544A-7EE6-4342-B048-85BDC9FD1C3A}</a:tableStyleId>
              </a:tblPr>
              <a:tblGrid>
                <a:gridCol w="2117756">
                  <a:extLst>
                    <a:ext uri="{9D8B030D-6E8A-4147-A177-3AD203B41FA5}">
                      <a16:colId xmlns:a16="http://schemas.microsoft.com/office/drawing/2014/main" xmlns="" val="20000"/>
                    </a:ext>
                  </a:extLst>
                </a:gridCol>
                <a:gridCol w="2117756">
                  <a:extLst>
                    <a:ext uri="{9D8B030D-6E8A-4147-A177-3AD203B41FA5}">
                      <a16:colId xmlns:a16="http://schemas.microsoft.com/office/drawing/2014/main" xmlns="" val="20001"/>
                    </a:ext>
                  </a:extLst>
                </a:gridCol>
                <a:gridCol w="2458655">
                  <a:extLst>
                    <a:ext uri="{9D8B030D-6E8A-4147-A177-3AD203B41FA5}">
                      <a16:colId xmlns:a16="http://schemas.microsoft.com/office/drawing/2014/main" xmlns="" val="20002"/>
                    </a:ext>
                  </a:extLst>
                </a:gridCol>
                <a:gridCol w="1992633">
                  <a:extLst>
                    <a:ext uri="{9D8B030D-6E8A-4147-A177-3AD203B41FA5}">
                      <a16:colId xmlns:a16="http://schemas.microsoft.com/office/drawing/2014/main" xmlns="" val="20003"/>
                    </a:ext>
                  </a:extLst>
                </a:gridCol>
              </a:tblGrid>
              <a:tr h="532911">
                <a:tc>
                  <a:txBody>
                    <a:bodyPr/>
                    <a:lstStyle/>
                    <a:p>
                      <a:pPr algn="ctr"/>
                      <a:r>
                        <a:rPr lang="en-ZA" sz="1400" i="0" dirty="0">
                          <a:solidFill>
                            <a:schemeClr val="bg1"/>
                          </a:solidFill>
                          <a:latin typeface="Arial" panose="020B0604020202020204" pitchFamily="34" charset="0"/>
                          <a:cs typeface="Arial" panose="020B0604020202020204" pitchFamily="34" charset="0"/>
                        </a:rPr>
                        <a:t>Annual</a:t>
                      </a:r>
                      <a:r>
                        <a:rPr lang="en-ZA" sz="1400" i="0" baseline="0" dirty="0">
                          <a:solidFill>
                            <a:schemeClr val="bg1"/>
                          </a:solidFill>
                          <a:latin typeface="Arial" panose="020B0604020202020204" pitchFamily="34" charset="0"/>
                          <a:cs typeface="Arial" panose="020B0604020202020204" pitchFamily="34" charset="0"/>
                        </a:rPr>
                        <a:t> </a:t>
                      </a:r>
                      <a:r>
                        <a:rPr lang="en-ZA" sz="1400" i="0" dirty="0">
                          <a:solidFill>
                            <a:schemeClr val="bg1"/>
                          </a:solidFill>
                          <a:latin typeface="Arial" panose="020B0604020202020204" pitchFamily="34" charset="0"/>
                          <a:cs typeface="Arial" panose="020B0604020202020204" pitchFamily="34" charset="0"/>
                        </a:rPr>
                        <a:t>Target </a:t>
                      </a:r>
                    </a:p>
                  </a:txBody>
                  <a:tcPr anchor="ctr">
                    <a:solidFill>
                      <a:schemeClr val="accent6">
                        <a:lumMod val="75000"/>
                      </a:schemeClr>
                    </a:solidFill>
                  </a:tcPr>
                </a:tc>
                <a:tc>
                  <a:txBody>
                    <a:bodyPr/>
                    <a:lstStyle/>
                    <a:p>
                      <a:pPr algn="ctr"/>
                      <a:r>
                        <a:rPr lang="en-ZA" sz="1400" i="0" dirty="0">
                          <a:solidFill>
                            <a:schemeClr val="bg1"/>
                          </a:solidFill>
                          <a:latin typeface="Arial" panose="020B0604020202020204" pitchFamily="34" charset="0"/>
                          <a:cs typeface="Arial" panose="020B0604020202020204" pitchFamily="34" charset="0"/>
                        </a:rPr>
                        <a:t>Quarterly Target</a:t>
                      </a:r>
                    </a:p>
                  </a:txBody>
                  <a:tcPr anchor="ctr">
                    <a:solidFill>
                      <a:schemeClr val="accent6">
                        <a:lumMod val="75000"/>
                      </a:schemeClr>
                    </a:solidFill>
                  </a:tcPr>
                </a:tc>
                <a:tc>
                  <a:txBody>
                    <a:bodyPr/>
                    <a:lstStyle/>
                    <a:p>
                      <a:pPr algn="ctr"/>
                      <a:r>
                        <a:rPr lang="en-ZA" sz="1400" i="0" dirty="0">
                          <a:solidFill>
                            <a:schemeClr val="bg1"/>
                          </a:solidFill>
                          <a:latin typeface="Arial" panose="020B0604020202020204" pitchFamily="34" charset="0"/>
                          <a:cs typeface="Arial" panose="020B0604020202020204" pitchFamily="34" charset="0"/>
                        </a:rPr>
                        <a:t>Actual Performance</a:t>
                      </a:r>
                    </a:p>
                  </a:txBody>
                  <a:tcPr anchor="ctr">
                    <a:solidFill>
                      <a:schemeClr val="accent6">
                        <a:lumMod val="75000"/>
                      </a:schemeClr>
                    </a:solidFill>
                  </a:tcPr>
                </a:tc>
                <a:tc>
                  <a:txBody>
                    <a:bodyPr/>
                    <a:lstStyle/>
                    <a:p>
                      <a:pPr algn="ctr"/>
                      <a:r>
                        <a:rPr lang="en-ZA" sz="1400" i="0" dirty="0">
                          <a:solidFill>
                            <a:schemeClr val="bg1"/>
                          </a:solidFill>
                          <a:latin typeface="Arial" panose="020B0604020202020204" pitchFamily="34" charset="0"/>
                          <a:cs typeface="Arial" panose="020B0604020202020204" pitchFamily="34" charset="0"/>
                        </a:rPr>
                        <a:t>Status</a:t>
                      </a:r>
                    </a:p>
                  </a:txBody>
                  <a:tcPr anchor="ctr">
                    <a:solidFill>
                      <a:schemeClr val="accent6">
                        <a:lumMod val="75000"/>
                      </a:schemeClr>
                    </a:solidFill>
                  </a:tcPr>
                </a:tc>
                <a:extLst>
                  <a:ext uri="{0D108BD9-81ED-4DB2-BD59-A6C34878D82A}">
                    <a16:rowId xmlns:a16="http://schemas.microsoft.com/office/drawing/2014/main" xmlns="" val="10000"/>
                  </a:ext>
                </a:extLst>
              </a:tr>
              <a:tr h="705323">
                <a:tc>
                  <a:txBody>
                    <a:bodyPr/>
                    <a:lstStyle/>
                    <a:p>
                      <a:pPr algn="just"/>
                      <a:r>
                        <a:rPr lang="en-ZA" sz="1400" i="0" kern="1200" dirty="0">
                          <a:solidFill>
                            <a:schemeClr val="dk1"/>
                          </a:solidFill>
                          <a:effectLst/>
                          <a:latin typeface="Arial" panose="020B0604020202020204" pitchFamily="34" charset="0"/>
                          <a:ea typeface="+mn-ea"/>
                          <a:cs typeface="Arial" panose="020B0604020202020204" pitchFamily="34" charset="0"/>
                        </a:rPr>
                        <a:t>70% of internet access at existing connected sites</a:t>
                      </a:r>
                    </a:p>
                  </a:txBody>
                  <a:tcP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b="1" i="0" kern="1200" dirty="0">
                          <a:solidFill>
                            <a:schemeClr val="dk1"/>
                          </a:solidFill>
                          <a:effectLst/>
                          <a:latin typeface="Arial" panose="020B0604020202020204" pitchFamily="34" charset="0"/>
                          <a:ea typeface="+mn-ea"/>
                          <a:cs typeface="Arial" panose="020B0604020202020204" pitchFamily="34" charset="0"/>
                        </a:rPr>
                        <a:t>Q1: </a:t>
                      </a:r>
                      <a:r>
                        <a:rPr lang="en-ZA" sz="1400" i="0" kern="1200" dirty="0">
                          <a:solidFill>
                            <a:schemeClr val="dk1"/>
                          </a:solidFill>
                          <a:effectLst/>
                          <a:latin typeface="Arial" panose="020B0604020202020204" pitchFamily="34" charset="0"/>
                          <a:ea typeface="+mn-ea"/>
                          <a:cs typeface="Arial" panose="020B0604020202020204" pitchFamily="34" charset="0"/>
                        </a:rPr>
                        <a:t>70% of internet access at existing connected sites</a:t>
                      </a:r>
                    </a:p>
                  </a:txBody>
                  <a:tcPr>
                    <a:solidFill>
                      <a:schemeClr val="accent6">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i="0" kern="1200" dirty="0">
                          <a:solidFill>
                            <a:schemeClr val="dk1"/>
                          </a:solidFill>
                          <a:effectLst/>
                          <a:latin typeface="Arial" panose="020B0604020202020204" pitchFamily="34" charset="0"/>
                          <a:ea typeface="+mn-ea"/>
                          <a:cs typeface="Arial" panose="020B0604020202020204" pitchFamily="34" charset="0"/>
                        </a:rPr>
                        <a:t>90% of internet access at existing connected sites</a:t>
                      </a:r>
                      <a:endParaRPr lang="en-ZA" sz="1400" i="0" kern="1200" dirty="0">
                        <a:solidFill>
                          <a:schemeClr val="dk1"/>
                        </a:solidFill>
                        <a:effectLst/>
                        <a:latin typeface="Arial" panose="020B0604020202020204" pitchFamily="34" charset="0"/>
                        <a:ea typeface="+mn-ea"/>
                        <a:cs typeface="Arial" panose="020B0604020202020204" pitchFamily="34" charset="0"/>
                      </a:endParaRPr>
                    </a:p>
                  </a:txBody>
                  <a:tcP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i="0" kern="1200" baseline="0" dirty="0">
                          <a:solidFill>
                            <a:schemeClr val="tx1"/>
                          </a:solidFill>
                          <a:latin typeface="Arial" panose="020B0604020202020204" pitchFamily="34" charset="0"/>
                          <a:ea typeface="+mn-ea"/>
                          <a:cs typeface="Arial" panose="020B0604020202020204" pitchFamily="34" charset="0"/>
                        </a:rPr>
                        <a:t>Achieved </a:t>
                      </a:r>
                    </a:p>
                    <a:p>
                      <a:endParaRPr lang="en-ZA" sz="1400" i="0" dirty="0"/>
                    </a:p>
                  </a:txBody>
                  <a:tcPr>
                    <a:solidFill>
                      <a:srgbClr val="92D050"/>
                    </a:solidFill>
                  </a:tcPr>
                </a:tc>
                <a:extLst>
                  <a:ext uri="{0D108BD9-81ED-4DB2-BD59-A6C34878D82A}">
                    <a16:rowId xmlns:a16="http://schemas.microsoft.com/office/drawing/2014/main" xmlns="" val="729901827"/>
                  </a:ext>
                </a:extLst>
              </a:tr>
            </a:tbl>
          </a:graphicData>
        </a:graphic>
      </p:graphicFrame>
    </p:spTree>
    <p:extLst>
      <p:ext uri="{BB962C8B-B14F-4D97-AF65-F5344CB8AC3E}">
        <p14:creationId xmlns:p14="http://schemas.microsoft.com/office/powerpoint/2010/main" xmlns="" val="72990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3"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4" cstate="print">
            <a:extLst/>
          </a:blip>
          <a:stretch>
            <a:fillRect/>
          </a:stretch>
        </p:blipFill>
        <p:spPr>
          <a:xfrm>
            <a:off x="8328081" y="152400"/>
            <a:ext cx="834062" cy="834063"/>
          </a:xfrm>
          <a:prstGeom prst="rect">
            <a:avLst/>
          </a:prstGeom>
          <a:ln w="12700">
            <a:miter lim="400000"/>
          </a:ln>
        </p:spPr>
      </p:pic>
      <p:sp>
        <p:nvSpPr>
          <p:cNvPr id="3" name="Rectangle 2"/>
          <p:cNvSpPr/>
          <p:nvPr/>
        </p:nvSpPr>
        <p:spPr>
          <a:xfrm>
            <a:off x="971600" y="461834"/>
            <a:ext cx="8305800" cy="369332"/>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FINANCIAL PERFORMANCE</a:t>
            </a:r>
            <a:endParaRPr kumimoji="0" lang="en-GB" sz="1800" b="1" i="1"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4" name="Rectangle 3"/>
          <p:cNvSpPr/>
          <p:nvPr/>
        </p:nvSpPr>
        <p:spPr>
          <a:xfrm>
            <a:off x="152400" y="1919764"/>
            <a:ext cx="8382000" cy="338554"/>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New" panose="02070309020205020404" pitchFamily="49" charset="0"/>
              </a:rPr>
              <a:t>  USAASA</a:t>
            </a:r>
          </a:p>
        </p:txBody>
      </p:sp>
      <p:sp>
        <p:nvSpPr>
          <p:cNvPr id="5" name="Rectangle 4"/>
          <p:cNvSpPr/>
          <p:nvPr/>
        </p:nvSpPr>
        <p:spPr>
          <a:xfrm>
            <a:off x="228600" y="2258318"/>
            <a:ext cx="8763000" cy="3785652"/>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For the period ended  30 June 2019, USAASA’s total revenue was R23.861 million; which is made up of Government transfers to the amount of R23.460 million; bank interests to the amount of R401 000.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The Agency spending for the quarter amounted to R20.734 million and reported the surplus amounting to R3.127 million.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R11.608 million (56%) was spent on employee related costs, R4.154 million (20%) on general expenses, R3.726 million (18%) on Depreciation and amortization and R1.246 million (6%) on lease rentals</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Saving in the quarter under review is due to vacancies not filled and less spending on items such as cooperate branding, recruitment and research.</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570307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3"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4" cstate="print">
            <a:extLst/>
          </a:blip>
          <a:stretch>
            <a:fillRect/>
          </a:stretch>
        </p:blipFill>
        <p:spPr>
          <a:xfrm>
            <a:off x="8328081" y="152400"/>
            <a:ext cx="834062" cy="834063"/>
          </a:xfrm>
          <a:prstGeom prst="rect">
            <a:avLst/>
          </a:prstGeom>
          <a:ln w="12700">
            <a:miter lim="400000"/>
          </a:ln>
        </p:spPr>
      </p:pic>
      <p:sp>
        <p:nvSpPr>
          <p:cNvPr id="10" name="Rectangle 9"/>
          <p:cNvSpPr/>
          <p:nvPr/>
        </p:nvSpPr>
        <p:spPr>
          <a:xfrm>
            <a:off x="971600" y="523488"/>
            <a:ext cx="8305800" cy="369332"/>
          </a:xfrm>
          <a:prstGeom prst="rect">
            <a:avLst/>
          </a:prstGeom>
        </p:spPr>
        <p:txBody>
          <a:bodyPr wrap="square">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ZA" sz="1800" b="1" i="1"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rPr>
              <a:t>FINANCIAL PERFORMANCE</a:t>
            </a:r>
            <a:endParaRPr kumimoji="0" lang="en-GB" sz="1800" b="1" i="1" u="none" strike="noStrike" kern="1200" cap="none" spc="0" normalizeH="0" baseline="0" noProof="0" dirty="0">
              <a:ln>
                <a:noFill/>
              </a:ln>
              <a:solidFill>
                <a:srgbClr val="FF6600"/>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181315" y="1577443"/>
            <a:ext cx="8839200" cy="338554"/>
          </a:xfrm>
          <a:prstGeom prst="rect">
            <a:avLst/>
          </a:prstGeom>
        </p:spPr>
        <p:txBody>
          <a:bodyPr wrap="square">
            <a:spAutoFit/>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New" panose="02070309020205020404" pitchFamily="49" charset="0"/>
              </a:rPr>
              <a:t>USAF</a:t>
            </a:r>
          </a:p>
        </p:txBody>
      </p:sp>
      <p:sp>
        <p:nvSpPr>
          <p:cNvPr id="2" name="Rectangle 1"/>
          <p:cNvSpPr/>
          <p:nvPr/>
        </p:nvSpPr>
        <p:spPr>
          <a:xfrm>
            <a:off x="159543" y="1797665"/>
            <a:ext cx="8860971" cy="4893647"/>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total revenue recorded by USAF for the period under review is R44.227 million; which included government grants to the amount of R23.185 million and interest to the amount of R21.042 million.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Fund incurred an expenditure amounting to R6.219 million; and reported a surplus of R38.008 million.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Agency spent R5.937 million (95%) on Broadband project; R157 000 (3%) on Audit fees; R124 000 (2%) on DTT project.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Courier New" panose="02070309020205020404" pitchFamily="49" charset="0"/>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Expenditure on Broadband connectivity relates to the maintenance of connectivity in Chief Albert Luthuli and Mutale amounting to R2.4 million and Broadband connectivity expenditure of Impendle and Nyandeni amounting to R2.5 million. </a:t>
            </a: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Huge underspending for the period is due to Rapid and Connectivity sites for FY2018/19 not being paid in Q1 and distribution of STBs being on hold pending finalisation of new installer contracts.</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093614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0" y="1301125"/>
            <a:ext cx="8991600" cy="5210799"/>
          </a:xfrm>
          <a:prstGeom prst="rect">
            <a:avLst/>
          </a:prstGeom>
          <a:ln>
            <a:miter lim="800000"/>
            <a:headEnd/>
            <a:tailEnd/>
          </a:ln>
        </p:spPr>
        <p:txBody>
          <a:bodyPr vert="horz" wrap="square" lIns="91440" tIns="45720" rIns="91440" bIns="45720" numCol="1" anchor="t" anchorCtr="0" compatLnSpc="1">
            <a:prstTxWarp prst="textNoShape">
              <a:avLst/>
            </a:prstTxWarp>
            <a:noAutofit/>
          </a:bodyPr>
          <a:lstStyle/>
          <a:p>
            <a:pPr indent="-355600" algn="just">
              <a:defRPr/>
            </a:pPr>
            <a:r>
              <a:rPr lang="en-ZA" sz="1800" b="1" dirty="0">
                <a:solidFill>
                  <a:schemeClr val="tx1"/>
                </a:solidFill>
                <a:latin typeface="Arial" panose="020B0604020202020204" pitchFamily="34" charset="0"/>
                <a:cs typeface="Arial" panose="020B0604020202020204" pitchFamily="34" charset="0"/>
              </a:rPr>
              <a:t>Overview performance </a:t>
            </a:r>
            <a:r>
              <a:rPr lang="en-ZA" sz="1800" dirty="0">
                <a:solidFill>
                  <a:schemeClr val="tx1"/>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q"/>
              <a:defRPr/>
            </a:pPr>
            <a:r>
              <a:rPr lang="en-ZA" sz="1800" dirty="0">
                <a:solidFill>
                  <a:schemeClr val="tx1"/>
                </a:solidFill>
                <a:latin typeface="Arial" panose="020B0604020202020204" pitchFamily="34" charset="0"/>
                <a:cs typeface="Arial" panose="020B0604020202020204" pitchFamily="34" charset="0"/>
              </a:rPr>
              <a:t>ZADNA achieved 77% of the planned targets for the quarter 1 of the 2019/20 financial year. Targets that are not achieved are in relation to the appointment of the service provider to manage the Second Level Registration (SLR) and the maintenance of organisational deliver capacity. </a:t>
            </a:r>
          </a:p>
          <a:p>
            <a:pPr marL="742950" lvl="1" indent="-285750" algn="just">
              <a:buFont typeface="Courier New" panose="02070309020205020404" pitchFamily="49" charset="0"/>
              <a:buChar char="o"/>
              <a:defRPr/>
            </a:pPr>
            <a:r>
              <a:rPr lang="en-ZA" sz="1800" dirty="0">
                <a:solidFill>
                  <a:schemeClr val="tx1"/>
                </a:solidFill>
                <a:latin typeface="Arial" panose="020B0604020202020204" pitchFamily="34" charset="0"/>
                <a:cs typeface="Arial" panose="020B0604020202020204" pitchFamily="34" charset="0"/>
              </a:rPr>
              <a:t> </a:t>
            </a:r>
            <a:r>
              <a:rPr lang="en-ZA" sz="1800" b="1" dirty="0">
                <a:solidFill>
                  <a:schemeClr val="tx1"/>
                </a:solidFill>
                <a:latin typeface="Arial" panose="020B0604020202020204" pitchFamily="34" charset="0"/>
                <a:cs typeface="Arial" panose="020B0604020202020204" pitchFamily="34" charset="0"/>
              </a:rPr>
              <a:t>SLR</a:t>
            </a:r>
            <a:r>
              <a:rPr lang="en-ZA" sz="1800" dirty="0">
                <a:solidFill>
                  <a:schemeClr val="tx1"/>
                </a:solidFill>
                <a:latin typeface="Arial" panose="020B0604020202020204" pitchFamily="34" charset="0"/>
                <a:cs typeface="Arial" panose="020B0604020202020204" pitchFamily="34" charset="0"/>
              </a:rPr>
              <a:t> – This was not achieved as the Department and ZADNA are to engage further and agree as there are serious implications relating to the possible rationalisation of ZADNA with other Regulators. </a:t>
            </a:r>
          </a:p>
          <a:p>
            <a:pPr marL="742950" lvl="1" indent="-285750" algn="just">
              <a:buFont typeface="Courier New" panose="02070309020205020404" pitchFamily="49" charset="0"/>
              <a:buChar char="o"/>
              <a:defRPr/>
            </a:pPr>
            <a:r>
              <a:rPr lang="en-ZA" sz="1800" b="1" dirty="0">
                <a:solidFill>
                  <a:schemeClr val="tx1"/>
                </a:solidFill>
                <a:latin typeface="Arial" panose="020B0604020202020204" pitchFamily="34" charset="0"/>
                <a:cs typeface="Arial" panose="020B0604020202020204" pitchFamily="34" charset="0"/>
              </a:rPr>
              <a:t>Organisational delivery capacity</a:t>
            </a:r>
            <a:r>
              <a:rPr lang="en-ZA" sz="1800" dirty="0">
                <a:solidFill>
                  <a:schemeClr val="tx1"/>
                </a:solidFill>
                <a:latin typeface="Arial" panose="020B0604020202020204" pitchFamily="34" charset="0"/>
                <a:cs typeface="Arial" panose="020B0604020202020204" pitchFamily="34" charset="0"/>
              </a:rPr>
              <a:t> – ZADNA was to develop a draft annual statistics report on salary and job grading. The contracted service provider delayed the  </a:t>
            </a:r>
            <a:r>
              <a:rPr lang="en-ZA" sz="1800" dirty="0" err="1">
                <a:solidFill>
                  <a:schemeClr val="tx1"/>
                </a:solidFill>
                <a:latin typeface="Arial" panose="020B0604020202020204" pitchFamily="34" charset="0"/>
                <a:cs typeface="Arial" panose="020B0604020202020204" pitchFamily="34" charset="0"/>
              </a:rPr>
              <a:t>finalizatoion</a:t>
            </a:r>
            <a:r>
              <a:rPr lang="en-ZA" sz="1800" dirty="0">
                <a:solidFill>
                  <a:schemeClr val="tx1"/>
                </a:solidFill>
                <a:latin typeface="Arial" panose="020B0604020202020204" pitchFamily="34" charset="0"/>
                <a:cs typeface="Arial" panose="020B0604020202020204" pitchFamily="34" charset="0"/>
              </a:rPr>
              <a:t> of the report. ZADNA </a:t>
            </a:r>
            <a:r>
              <a:rPr lang="en-ZA" sz="1800" dirty="0" err="1">
                <a:solidFill>
                  <a:schemeClr val="tx1"/>
                </a:solidFill>
                <a:latin typeface="Arial" panose="020B0604020202020204" pitchFamily="34" charset="0"/>
                <a:cs typeface="Arial" panose="020B0604020202020204" pitchFamily="34" charset="0"/>
              </a:rPr>
              <a:t>plannes</a:t>
            </a:r>
            <a:r>
              <a:rPr lang="en-ZA" sz="1800" dirty="0">
                <a:solidFill>
                  <a:schemeClr val="tx1"/>
                </a:solidFill>
                <a:latin typeface="Arial" panose="020B0604020202020204" pitchFamily="34" charset="0"/>
                <a:cs typeface="Arial" panose="020B0604020202020204" pitchFamily="34" charset="0"/>
              </a:rPr>
              <a:t> to get </a:t>
            </a:r>
            <a:r>
              <a:rPr lang="en-ZA" sz="1800" dirty="0" err="1">
                <a:solidFill>
                  <a:schemeClr val="tx1"/>
                </a:solidFill>
                <a:latin typeface="Arial" panose="020B0604020202020204" pitchFamily="34" charset="0"/>
                <a:cs typeface="Arial" panose="020B0604020202020204" pitchFamily="34" charset="0"/>
              </a:rPr>
              <a:t>reqular</a:t>
            </a:r>
            <a:r>
              <a:rPr lang="en-ZA" sz="1800" dirty="0">
                <a:solidFill>
                  <a:schemeClr val="tx1"/>
                </a:solidFill>
                <a:latin typeface="Arial" panose="020B0604020202020204" pitchFamily="34" charset="0"/>
                <a:cs typeface="Arial" panose="020B0604020202020204" pitchFamily="34" charset="0"/>
              </a:rPr>
              <a:t> updates going forward from the service provider. </a:t>
            </a:r>
          </a:p>
          <a:p>
            <a:pPr marL="742950" lvl="1" indent="-285750" algn="just">
              <a:buFont typeface="Courier New" panose="02070309020205020404" pitchFamily="49" charset="0"/>
              <a:buChar char="o"/>
              <a:defRPr/>
            </a:pPr>
            <a:r>
              <a:rPr lang="en-ZA" sz="1800" dirty="0">
                <a:solidFill>
                  <a:schemeClr val="tx1"/>
                </a:solidFill>
                <a:latin typeface="Arial" panose="020B0604020202020204" pitchFamily="34" charset="0"/>
                <a:cs typeface="Arial" panose="020B0604020202020204" pitchFamily="34" charset="0"/>
              </a:rPr>
              <a:t>Furthermore, ZADNA was to complete quarterly employee performance assessment- This was not completed as some of the employees were off-sick during the assessment period.</a:t>
            </a:r>
          </a:p>
          <a:p>
            <a:pPr marL="285750" indent="-285750" algn="just">
              <a:buFont typeface="Arial" panose="020B0604020202020204" pitchFamily="34" charset="0"/>
              <a:buChar char="•"/>
              <a:defRPr/>
            </a:pPr>
            <a:endParaRPr lang="en-ZA" sz="1800" dirty="0">
              <a:latin typeface="Arial" panose="020B0604020202020204" pitchFamily="34" charset="0"/>
              <a:cs typeface="Arial" panose="020B0604020202020204" pitchFamily="34" charset="0"/>
            </a:endParaRPr>
          </a:p>
          <a:p>
            <a:pPr marL="355600" indent="-355600" algn="ctr">
              <a:defRPr/>
            </a:pPr>
            <a:endParaRPr lang="en-US" sz="1600" b="1" dirty="0">
              <a:solidFill>
                <a:srgbClr val="FF0000"/>
              </a:solidFill>
              <a:cs typeface="Arial" pitchFamily="34" charset="0"/>
            </a:endParaRPr>
          </a:p>
          <a:p>
            <a:pPr marL="355600" indent="-355600" algn="ctr">
              <a:defRPr/>
            </a:pPr>
            <a:endParaRPr lang="en-US" sz="1600" b="1" dirty="0">
              <a:solidFill>
                <a:srgbClr val="FF0000"/>
              </a:solidFill>
              <a:cs typeface="Arial" pitchFamily="34" charset="0"/>
            </a:endParaRPr>
          </a:p>
          <a:p>
            <a:pPr marL="355600" indent="-355600" algn="ctr">
              <a:defRPr/>
            </a:pPr>
            <a:endParaRPr lang="en-US" sz="1600" b="1" dirty="0">
              <a:solidFill>
                <a:srgbClr val="FF0000"/>
              </a:solidFill>
              <a:cs typeface="Arial" pitchFamily="34" charset="0"/>
            </a:endParaRPr>
          </a:p>
          <a:p>
            <a:pPr marL="355600" indent="-355600" algn="ctr">
              <a:defRPr/>
            </a:pPr>
            <a:endParaRPr lang="en-US" sz="1600" b="1" dirty="0">
              <a:solidFill>
                <a:schemeClr val="tx2"/>
              </a:solidFill>
              <a:cs typeface="Arial" pitchFamily="34" charset="0"/>
            </a:endParaRPr>
          </a:p>
          <a:p>
            <a:pPr marL="355600" indent="-355600" algn="ctr">
              <a:defRPr/>
            </a:pPr>
            <a:endParaRPr lang="en-US" sz="1600" b="1" dirty="0">
              <a:solidFill>
                <a:schemeClr val="tx2"/>
              </a:solidFill>
              <a:cs typeface="Arial" pitchFamily="34" charset="0"/>
            </a:endParaRPr>
          </a:p>
          <a:p>
            <a:pPr algn="ctr">
              <a:defRPr/>
            </a:pPr>
            <a:endParaRPr lang="en-US" sz="1600" b="1" dirty="0">
              <a:solidFill>
                <a:schemeClr val="tx2"/>
              </a:solidFill>
              <a:cs typeface="Arial" pitchFamily="34" charset="0"/>
            </a:endParaRPr>
          </a:p>
          <a:p>
            <a:pPr algn="ctr">
              <a:defRPr/>
            </a:pPr>
            <a:endParaRPr lang="en-US" sz="1600" b="1" dirty="0">
              <a:solidFill>
                <a:schemeClr val="tx2"/>
              </a:solidFill>
              <a:cs typeface="Arial" pitchFamily="34" charset="0"/>
            </a:endParaRPr>
          </a:p>
          <a:p>
            <a:pPr algn="ctr">
              <a:defRPr/>
            </a:pPr>
            <a:endParaRPr lang="en-US" sz="1600" b="1" dirty="0">
              <a:solidFill>
                <a:schemeClr val="tx2"/>
              </a:solidFill>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48</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328081" y="152400"/>
            <a:ext cx="834062" cy="834063"/>
          </a:xfrm>
          <a:prstGeom prst="rect">
            <a:avLst/>
          </a:prstGeom>
          <a:ln w="12700">
            <a:miter lim="400000"/>
          </a:ln>
        </p:spPr>
      </p:pic>
      <p:sp>
        <p:nvSpPr>
          <p:cNvPr id="2" name="Rectangle 1">
            <a:extLst>
              <a:ext uri="{FF2B5EF4-FFF2-40B4-BE49-F238E27FC236}">
                <a16:creationId xmlns:a16="http://schemas.microsoft.com/office/drawing/2014/main" xmlns="" id="{4BE391F6-5EAE-4B29-BC23-DB57B83ADC0E}"/>
              </a:ext>
            </a:extLst>
          </p:cNvPr>
          <p:cNvSpPr/>
          <p:nvPr/>
        </p:nvSpPr>
        <p:spPr>
          <a:xfrm>
            <a:off x="2554020" y="558839"/>
            <a:ext cx="4626010" cy="369332"/>
          </a:xfrm>
          <a:prstGeom prst="rect">
            <a:avLst/>
          </a:prstGeom>
        </p:spPr>
        <p:txBody>
          <a:bodyPr wrap="none">
            <a:spAutoFit/>
          </a:bodyPr>
          <a:lstStyle/>
          <a:p>
            <a:pPr lvl="1" algn="ctr" fontAlgn="auto">
              <a:spcBef>
                <a:spcPts val="0"/>
              </a:spcBef>
              <a:spcAft>
                <a:spcPts val="0"/>
              </a:spcAft>
              <a:defRPr/>
            </a:pPr>
            <a:r>
              <a:rPr lang="en-ZA" i="1" dirty="0">
                <a:solidFill>
                  <a:srgbClr val="FF6600"/>
                </a:solidFill>
              </a:rPr>
              <a:t>ZADNA OVERVIEW PERFORMANCE</a:t>
            </a:r>
            <a:endParaRPr lang="en-GB" i="1" dirty="0">
              <a:solidFill>
                <a:srgbClr val="FF6600"/>
              </a:solidFill>
            </a:endParaRPr>
          </a:p>
        </p:txBody>
      </p:sp>
    </p:spTree>
    <p:extLst>
      <p:ext uri="{BB962C8B-B14F-4D97-AF65-F5344CB8AC3E}">
        <p14:creationId xmlns:p14="http://schemas.microsoft.com/office/powerpoint/2010/main" xmlns="" val="1819572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0" y="1301125"/>
            <a:ext cx="8991600" cy="5210799"/>
          </a:xfrm>
          <a:prstGeom prst="rect">
            <a:avLst/>
          </a:prstGeom>
          <a:ln>
            <a:miter lim="800000"/>
            <a:headEnd/>
            <a:tailEnd/>
          </a:ln>
        </p:spPr>
        <p:txBody>
          <a:bodyPr vert="horz" wrap="square" lIns="91440" tIns="45720" rIns="91440" bIns="45720" numCol="1" anchor="t" anchorCtr="0" compatLnSpc="1">
            <a:prstTxWarp prst="textNoShape">
              <a:avLst/>
            </a:prstTxWarp>
            <a:noAutofit/>
          </a:bodyPr>
          <a:lstStyle/>
          <a:p>
            <a:pPr marL="285750" indent="-285750" algn="just">
              <a:buFont typeface="Arial" panose="020B0604020202020204" pitchFamily="34" charset="0"/>
              <a:buChar char="•"/>
              <a:defRPr/>
            </a:pPr>
            <a:r>
              <a:rPr lang="en-ZA" sz="1800" dirty="0">
                <a:solidFill>
                  <a:schemeClr val="tx1"/>
                </a:solidFill>
                <a:latin typeface="Arial" panose="020B0604020202020204" pitchFamily="34" charset="0"/>
                <a:cs typeface="Arial" panose="020B0604020202020204" pitchFamily="34" charset="0"/>
              </a:rPr>
              <a:t>Progress on the non- achieved targets will be monitored during the following the quarters. </a:t>
            </a:r>
          </a:p>
          <a:p>
            <a:pPr marL="285750" indent="-285750" algn="just">
              <a:buFont typeface="Arial" panose="020B0604020202020204" pitchFamily="34" charset="0"/>
              <a:buChar char="•"/>
              <a:defRPr/>
            </a:pPr>
            <a:r>
              <a:rPr lang="en-ZA" sz="1800" dirty="0">
                <a:solidFill>
                  <a:schemeClr val="tx1"/>
                </a:solidFill>
                <a:latin typeface="Arial" panose="020B0604020202020204" pitchFamily="34" charset="0"/>
                <a:cs typeface="Arial" panose="020B0604020202020204" pitchFamily="34" charset="0"/>
              </a:rPr>
              <a:t>ZADNA conducted various Registrar-Reseller workshops in Limpopo and Gauteng where participants received training on how to became .ZA accredited registrars and resellers.</a:t>
            </a:r>
          </a:p>
          <a:p>
            <a:pPr marL="285750" indent="-285750" algn="just">
              <a:buFont typeface="Arial" panose="020B0604020202020204" pitchFamily="34" charset="0"/>
              <a:buChar char="•"/>
              <a:defRPr/>
            </a:pPr>
            <a:r>
              <a:rPr lang="en-ZA" sz="1800" dirty="0">
                <a:solidFill>
                  <a:schemeClr val="tx1"/>
                </a:solidFill>
                <a:latin typeface="Arial" panose="020B0604020202020204" pitchFamily="34" charset="0"/>
                <a:cs typeface="Arial" panose="020B0604020202020204" pitchFamily="34" charset="0"/>
              </a:rPr>
              <a:t>The targeted groups for the workshops were SMMEs, Youth and Young Entrepreneurs, the main objectives for these workshops is to upskills SMMEs and young entrepreneurs with necessary skills and also to alleviate unemployment amongst youth.  </a:t>
            </a:r>
          </a:p>
          <a:p>
            <a:pPr marL="285750" indent="-285750" algn="just">
              <a:buFont typeface="Arial" panose="020B0604020202020204" pitchFamily="34" charset="0"/>
              <a:buChar char="•"/>
              <a:defRPr/>
            </a:pPr>
            <a:r>
              <a:rPr lang="en-ZA" sz="1800" dirty="0">
                <a:solidFill>
                  <a:schemeClr val="tx1"/>
                </a:solidFill>
                <a:latin typeface="Arial" panose="020B0604020202020204" pitchFamily="34" charset="0"/>
                <a:cs typeface="Arial" panose="020B0604020202020204" pitchFamily="34" charset="0"/>
              </a:rPr>
              <a:t>ZADNA in collaboration with DTPS hosted various exhibitions and raised awareness on the importance of having .ZA online identity and presence especially for businesses.</a:t>
            </a:r>
          </a:p>
          <a:p>
            <a:pPr marL="285750" indent="-285750" algn="just" defTabSz="900113">
              <a:buFont typeface="Arial" panose="020B0604020202020204" pitchFamily="34" charset="0"/>
              <a:buChar char="•"/>
              <a:tabLst>
                <a:tab pos="265113" algn="l"/>
              </a:tabLst>
              <a:defRPr/>
            </a:pPr>
            <a:r>
              <a:rPr lang="en-ZA" sz="1800" dirty="0">
                <a:solidFill>
                  <a:schemeClr val="tx1"/>
                </a:solidFill>
                <a:latin typeface="Arial" panose="020B0604020202020204" pitchFamily="34" charset="0"/>
                <a:cs typeface="Arial" panose="020B0604020202020204" pitchFamily="34" charset="0"/>
              </a:rPr>
              <a:t>  ZADNA conducted a benchmark exercise with focus on SLRs comparing .ZA against other TLDs i.e. UK, .CO, KE with respect to pricing, regulatory aspect. </a:t>
            </a:r>
          </a:p>
          <a:p>
            <a:pPr marL="285750" indent="-285750" algn="just">
              <a:buFont typeface="Arial" panose="020B0604020202020204" pitchFamily="34" charset="0"/>
              <a:buChar char="•"/>
              <a:defRPr/>
            </a:pPr>
            <a:endParaRPr lang="en-US" sz="1800" dirty="0">
              <a:solidFill>
                <a:schemeClr val="tx1"/>
              </a:solidFill>
              <a:latin typeface="Arial" panose="020B0604020202020204" pitchFamily="34" charset="0"/>
              <a:cs typeface="Arial" panose="020B0604020202020204" pitchFamily="34" charset="0"/>
            </a:endParaRPr>
          </a:p>
          <a:p>
            <a:pPr marL="355600" indent="-355600" algn="ctr">
              <a:defRPr/>
            </a:pPr>
            <a:endParaRPr lang="en-US" sz="1600" b="1" dirty="0">
              <a:solidFill>
                <a:schemeClr val="tx1"/>
              </a:solidFill>
              <a:cs typeface="Arial" pitchFamily="34" charset="0"/>
            </a:endParaRPr>
          </a:p>
          <a:p>
            <a:pPr marL="355600" indent="-355600" algn="ctr">
              <a:defRPr/>
            </a:pPr>
            <a:endParaRPr lang="en-US" sz="1600" b="1" dirty="0">
              <a:solidFill>
                <a:schemeClr val="tx1"/>
              </a:solidFill>
              <a:cs typeface="Arial" pitchFamily="34" charset="0"/>
            </a:endParaRPr>
          </a:p>
          <a:p>
            <a:pPr marL="355600" indent="-355600" algn="ctr">
              <a:defRPr/>
            </a:pPr>
            <a:endParaRPr lang="en-US" sz="1600" b="1" dirty="0">
              <a:solidFill>
                <a:schemeClr val="tx1"/>
              </a:solidFill>
              <a:cs typeface="Arial" pitchFamily="34" charset="0"/>
            </a:endParaRPr>
          </a:p>
          <a:p>
            <a:pPr marL="355600" indent="-355600" algn="ctr">
              <a:defRPr/>
            </a:pPr>
            <a:endParaRPr lang="en-US" sz="1600" b="1" dirty="0">
              <a:solidFill>
                <a:schemeClr val="tx1"/>
              </a:solidFill>
              <a:cs typeface="Arial" pitchFamily="34" charset="0"/>
            </a:endParaRPr>
          </a:p>
          <a:p>
            <a:pPr marL="355600" indent="-355600" algn="ctr">
              <a:defRPr/>
            </a:pPr>
            <a:endParaRPr lang="en-US" sz="1600" b="1" dirty="0">
              <a:solidFill>
                <a:schemeClr val="tx1"/>
              </a:solidFill>
              <a:cs typeface="Arial" pitchFamily="34" charset="0"/>
            </a:endParaRPr>
          </a:p>
          <a:p>
            <a:pPr algn="ctr">
              <a:defRPr/>
            </a:pPr>
            <a:endParaRPr lang="en-US" sz="1600" b="1" dirty="0">
              <a:solidFill>
                <a:schemeClr val="tx1"/>
              </a:solidFill>
              <a:cs typeface="Arial" pitchFamily="34" charset="0"/>
            </a:endParaRPr>
          </a:p>
          <a:p>
            <a:pPr algn="ctr">
              <a:defRPr/>
            </a:pPr>
            <a:endParaRPr lang="en-US" sz="1600" b="1" dirty="0">
              <a:solidFill>
                <a:schemeClr val="tx1"/>
              </a:solidFill>
              <a:cs typeface="Arial" pitchFamily="34" charset="0"/>
            </a:endParaRPr>
          </a:p>
          <a:p>
            <a:pPr algn="ctr">
              <a:defRPr/>
            </a:pPr>
            <a:endParaRPr lang="en-US" sz="1600" b="1" dirty="0">
              <a:solidFill>
                <a:schemeClr val="tx1"/>
              </a:solidFill>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49</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328081" y="152400"/>
            <a:ext cx="834062" cy="834063"/>
          </a:xfrm>
          <a:prstGeom prst="rect">
            <a:avLst/>
          </a:prstGeom>
          <a:ln w="12700">
            <a:miter lim="400000"/>
          </a:ln>
        </p:spPr>
      </p:pic>
      <p:sp>
        <p:nvSpPr>
          <p:cNvPr id="10" name="Rectangle 9">
            <a:extLst>
              <a:ext uri="{FF2B5EF4-FFF2-40B4-BE49-F238E27FC236}">
                <a16:creationId xmlns:a16="http://schemas.microsoft.com/office/drawing/2014/main" xmlns="" id="{FD77A022-CF1A-49D8-8C87-B71BE61D03C5}"/>
              </a:ext>
            </a:extLst>
          </p:cNvPr>
          <p:cNvSpPr/>
          <p:nvPr/>
        </p:nvSpPr>
        <p:spPr>
          <a:xfrm>
            <a:off x="2554020" y="558839"/>
            <a:ext cx="4626010" cy="369332"/>
          </a:xfrm>
          <a:prstGeom prst="rect">
            <a:avLst/>
          </a:prstGeom>
        </p:spPr>
        <p:txBody>
          <a:bodyPr wrap="none">
            <a:spAutoFit/>
          </a:bodyPr>
          <a:lstStyle/>
          <a:p>
            <a:pPr lvl="1" algn="ctr" fontAlgn="auto">
              <a:spcBef>
                <a:spcPts val="0"/>
              </a:spcBef>
              <a:spcAft>
                <a:spcPts val="0"/>
              </a:spcAft>
              <a:defRPr/>
            </a:pPr>
            <a:r>
              <a:rPr lang="en-ZA" i="1" dirty="0">
                <a:solidFill>
                  <a:srgbClr val="FF6600"/>
                </a:solidFill>
              </a:rPr>
              <a:t>ZADNA OVERVIEW PERFORMANCE</a:t>
            </a:r>
            <a:endParaRPr lang="en-GB" i="1" dirty="0">
              <a:solidFill>
                <a:srgbClr val="FF6600"/>
              </a:solidFill>
            </a:endParaRPr>
          </a:p>
        </p:txBody>
      </p:sp>
    </p:spTree>
    <p:extLst>
      <p:ext uri="{BB962C8B-B14F-4D97-AF65-F5344CB8AC3E}">
        <p14:creationId xmlns:p14="http://schemas.microsoft.com/office/powerpoint/2010/main" xmlns="" val="382913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5</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627784" y="-2738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1</a:t>
            </a:r>
          </a:p>
          <a:p>
            <a:pPr lvl="0" algn="ctr" eaLnBrk="0" hangingPunct="0">
              <a:spcBef>
                <a:spcPts val="600"/>
              </a:spcBef>
              <a:spcAft>
                <a:spcPts val="600"/>
              </a:spcAft>
              <a:defRPr/>
            </a:pPr>
            <a:r>
              <a:rPr lang="en-US" sz="2000" dirty="0">
                <a:solidFill>
                  <a:srgbClr val="FF0000"/>
                </a:solidFill>
              </a:rPr>
              <a:t>SIGNIFICANT ACHIEVEMENTS </a:t>
            </a:r>
          </a:p>
        </p:txBody>
      </p:sp>
      <p:sp>
        <p:nvSpPr>
          <p:cNvPr id="2" name="Rectangle 1"/>
          <p:cNvSpPr/>
          <p:nvPr/>
        </p:nvSpPr>
        <p:spPr>
          <a:xfrm>
            <a:off x="25940" y="1048082"/>
            <a:ext cx="9001000" cy="5909310"/>
          </a:xfrm>
          <a:prstGeom prst="rect">
            <a:avLst/>
          </a:prstGeom>
        </p:spPr>
        <p:txBody>
          <a:bodyPr wrap="square">
            <a:spAutoFit/>
          </a:bodyPr>
          <a:lstStyle/>
          <a:p>
            <a:pPr marL="285750" indent="-285750" algn="just" eaLnBrk="0" hangingPunct="0">
              <a:spcBef>
                <a:spcPts val="0"/>
              </a:spcBef>
              <a:spcAft>
                <a:spcPts val="0"/>
              </a:spcAft>
              <a:buFont typeface="Wingdings" panose="05000000000000000000" pitchFamily="2" charset="2"/>
              <a:buChar char="q"/>
              <a:defRPr/>
            </a:pPr>
            <a:r>
              <a:rPr lang="en-ZA" sz="1400" dirty="0"/>
              <a:t>Reconfiguration Project </a:t>
            </a:r>
          </a:p>
          <a:p>
            <a:pPr marL="557212" lvl="1" indent="-285750" algn="just" eaLnBrk="0" hangingPunct="0">
              <a:spcBef>
                <a:spcPts val="0"/>
              </a:spcBef>
              <a:spcAft>
                <a:spcPts val="0"/>
              </a:spcAft>
              <a:buFont typeface="Wingdings" panose="05000000000000000000" pitchFamily="2" charset="2"/>
              <a:buChar char="§"/>
              <a:defRPr/>
            </a:pPr>
            <a:r>
              <a:rPr lang="en-ZA" sz="1400" b="0" dirty="0"/>
              <a:t>Reconfiguration Project Team to monitor and report progress of NMOG was established.</a:t>
            </a:r>
          </a:p>
          <a:p>
            <a:pPr marL="271462" algn="just" eaLnBrk="0" hangingPunct="0">
              <a:spcBef>
                <a:spcPts val="0"/>
              </a:spcBef>
              <a:spcAft>
                <a:spcPts val="0"/>
              </a:spcAft>
              <a:defRPr/>
            </a:pPr>
            <a:endParaRPr lang="en-ZA" sz="1400" b="0" dirty="0">
              <a:solidFill>
                <a:srgbClr val="FF0000"/>
              </a:solidFill>
            </a:endParaRPr>
          </a:p>
          <a:p>
            <a:pPr marL="268288" indent="-268288" algn="just" eaLnBrk="0" hangingPunct="0">
              <a:spcBef>
                <a:spcPts val="0"/>
              </a:spcBef>
              <a:spcAft>
                <a:spcPts val="0"/>
              </a:spcAft>
              <a:buFont typeface="Wingdings" panose="05000000000000000000" pitchFamily="2" charset="2"/>
              <a:buChar char="q"/>
              <a:defRPr/>
            </a:pPr>
            <a:r>
              <a:rPr lang="en-ZA" sz="1400" dirty="0"/>
              <a:t>WRC-19 Preparations</a:t>
            </a:r>
          </a:p>
          <a:p>
            <a:pPr marL="557212" indent="-285750" algn="just" eaLnBrk="0" hangingPunct="0">
              <a:spcBef>
                <a:spcPts val="0"/>
              </a:spcBef>
              <a:spcAft>
                <a:spcPts val="0"/>
              </a:spcAft>
              <a:buFont typeface="Wingdings" panose="05000000000000000000" pitchFamily="2" charset="2"/>
              <a:buChar char="§"/>
              <a:defRPr/>
            </a:pPr>
            <a:r>
              <a:rPr lang="en-ZA" sz="1400" b="0" dirty="0"/>
              <a:t>Two regional consultation meetings took place in June 2019 </a:t>
            </a:r>
          </a:p>
          <a:p>
            <a:pPr marL="557212" indent="-285750" algn="just" eaLnBrk="0" hangingPunct="0">
              <a:spcBef>
                <a:spcPts val="0"/>
              </a:spcBef>
              <a:spcAft>
                <a:spcPts val="0"/>
              </a:spcAft>
              <a:buFont typeface="Wingdings" panose="05000000000000000000" pitchFamily="2" charset="2"/>
              <a:buChar char="§"/>
              <a:defRPr/>
            </a:pPr>
            <a:r>
              <a:rPr lang="en-ZA" sz="1400" b="0" dirty="0"/>
              <a:t>2nd draft report detailing RSA preliminary positions has been prepared and submitted to the Minister</a:t>
            </a:r>
          </a:p>
          <a:p>
            <a:pPr marL="271462" algn="just" eaLnBrk="0" hangingPunct="0">
              <a:spcBef>
                <a:spcPts val="0"/>
              </a:spcBef>
              <a:spcAft>
                <a:spcPts val="0"/>
              </a:spcAft>
              <a:defRPr/>
            </a:pPr>
            <a:endParaRPr lang="en-ZA" sz="1400" b="0" dirty="0">
              <a:solidFill>
                <a:srgbClr val="FF0000"/>
              </a:solidFill>
            </a:endParaRPr>
          </a:p>
          <a:p>
            <a:pPr marL="268288" indent="-268288" algn="just" eaLnBrk="0" hangingPunct="0">
              <a:spcBef>
                <a:spcPts val="0"/>
              </a:spcBef>
              <a:spcAft>
                <a:spcPts val="0"/>
              </a:spcAft>
              <a:buFont typeface="Wingdings" panose="05000000000000000000" pitchFamily="2" charset="2"/>
              <a:buChar char="q"/>
              <a:defRPr/>
            </a:pPr>
            <a:r>
              <a:rPr lang="en-ZA" sz="1400" dirty="0"/>
              <a:t>ICT SMME Development Strategy </a:t>
            </a:r>
          </a:p>
          <a:p>
            <a:pPr marL="557212" indent="-285750" algn="just" eaLnBrk="0" hangingPunct="0">
              <a:spcBef>
                <a:spcPts val="0"/>
              </a:spcBef>
              <a:spcAft>
                <a:spcPts val="0"/>
              </a:spcAft>
              <a:buFont typeface="Wingdings" panose="05000000000000000000" pitchFamily="2" charset="2"/>
              <a:buChar char="§"/>
              <a:defRPr/>
            </a:pPr>
            <a:r>
              <a:rPr lang="en-ZA" sz="1400" b="0" dirty="0"/>
              <a:t>Programme to support, sustain and grow existing ICT SMME beneficiaries has been developed focusing on identified priority areas</a:t>
            </a:r>
          </a:p>
          <a:p>
            <a:pPr marL="557212" indent="-285750" algn="just" eaLnBrk="0" hangingPunct="0">
              <a:spcBef>
                <a:spcPts val="0"/>
              </a:spcBef>
              <a:spcAft>
                <a:spcPts val="0"/>
              </a:spcAft>
              <a:buFont typeface="Wingdings" panose="05000000000000000000" pitchFamily="2" charset="2"/>
              <a:buChar char="§"/>
              <a:defRPr/>
            </a:pPr>
            <a:endParaRPr lang="en-ZA" sz="1400" b="0" dirty="0">
              <a:solidFill>
                <a:srgbClr val="FF0000"/>
              </a:solidFill>
            </a:endParaRPr>
          </a:p>
          <a:p>
            <a:pPr marL="268288" indent="-268288" algn="just" eaLnBrk="0" hangingPunct="0">
              <a:spcBef>
                <a:spcPts val="0"/>
              </a:spcBef>
              <a:spcAft>
                <a:spcPts val="0"/>
              </a:spcAft>
              <a:buFont typeface="Wingdings" panose="05000000000000000000" pitchFamily="2" charset="2"/>
              <a:buChar char="q"/>
              <a:defRPr/>
            </a:pPr>
            <a:r>
              <a:rPr lang="en-ZA" sz="1400" dirty="0"/>
              <a:t>Corporatisation of the Postbank </a:t>
            </a:r>
          </a:p>
          <a:p>
            <a:pPr marL="557212" indent="-285750" algn="just" eaLnBrk="0" hangingPunct="0">
              <a:spcBef>
                <a:spcPts val="0"/>
              </a:spcBef>
              <a:spcAft>
                <a:spcPts val="0"/>
              </a:spcAft>
              <a:buFont typeface="Wingdings" panose="05000000000000000000" pitchFamily="2" charset="2"/>
              <a:buChar char="§"/>
              <a:defRPr/>
            </a:pPr>
            <a:r>
              <a:rPr lang="en-ZA" sz="1400" b="0" dirty="0"/>
              <a:t>Transfer of assets and liabilities facilitated with the transfer date gazetted as 1 April 2019.</a:t>
            </a:r>
          </a:p>
          <a:p>
            <a:pPr marL="271462" algn="just" eaLnBrk="0" hangingPunct="0">
              <a:spcBef>
                <a:spcPts val="0"/>
              </a:spcBef>
              <a:spcAft>
                <a:spcPts val="0"/>
              </a:spcAft>
              <a:defRPr/>
            </a:pPr>
            <a:endParaRPr lang="en-ZA" sz="1400" b="0" dirty="0">
              <a:solidFill>
                <a:srgbClr val="FF0000"/>
              </a:solidFill>
            </a:endParaRPr>
          </a:p>
          <a:p>
            <a:pPr marL="268288" indent="-268288" algn="just" eaLnBrk="0" hangingPunct="0">
              <a:spcBef>
                <a:spcPts val="0"/>
              </a:spcBef>
              <a:spcAft>
                <a:spcPts val="0"/>
              </a:spcAft>
              <a:buFont typeface="Wingdings" panose="05000000000000000000" pitchFamily="2" charset="2"/>
              <a:buChar char="q"/>
              <a:defRPr/>
            </a:pPr>
            <a:r>
              <a:rPr lang="en-ZA" sz="1400" dirty="0"/>
              <a:t>State IT Company &amp; State ICT Infrastructure Company Bills</a:t>
            </a:r>
          </a:p>
          <a:p>
            <a:pPr marL="557212" indent="-285750" algn="just" eaLnBrk="0" hangingPunct="0">
              <a:spcBef>
                <a:spcPts val="0"/>
              </a:spcBef>
              <a:spcAft>
                <a:spcPts val="0"/>
              </a:spcAft>
              <a:buFont typeface="Wingdings" panose="05000000000000000000" pitchFamily="2" charset="2"/>
              <a:buChar char="§"/>
              <a:defRPr/>
            </a:pPr>
            <a:r>
              <a:rPr lang="en-ZA" sz="1400" b="0" dirty="0"/>
              <a:t>The Bills were consulted with relevant stakeholders and inputs/comments were incorporated in the Bills</a:t>
            </a:r>
          </a:p>
          <a:p>
            <a:pPr marL="271462" algn="just" eaLnBrk="0" hangingPunct="0">
              <a:spcBef>
                <a:spcPts val="0"/>
              </a:spcBef>
              <a:spcAft>
                <a:spcPts val="0"/>
              </a:spcAft>
              <a:defRPr/>
            </a:pPr>
            <a:endParaRPr lang="en-ZA" sz="1400" b="0" dirty="0"/>
          </a:p>
          <a:p>
            <a:pPr marL="268288" indent="-268288" algn="just" eaLnBrk="0" hangingPunct="0">
              <a:spcBef>
                <a:spcPts val="0"/>
              </a:spcBef>
              <a:spcAft>
                <a:spcPts val="0"/>
              </a:spcAft>
              <a:buFont typeface="Wingdings" panose="05000000000000000000" pitchFamily="2" charset="2"/>
              <a:buChar char="q"/>
              <a:defRPr/>
            </a:pPr>
            <a:r>
              <a:rPr lang="en-US" sz="1400" dirty="0"/>
              <a:t>Cybersecurity</a:t>
            </a:r>
          </a:p>
          <a:p>
            <a:pPr marL="557212" indent="-285750" algn="just" eaLnBrk="0" hangingPunct="0">
              <a:spcBef>
                <a:spcPts val="0"/>
              </a:spcBef>
              <a:spcAft>
                <a:spcPts val="0"/>
              </a:spcAft>
              <a:buFont typeface="Wingdings" panose="05000000000000000000" pitchFamily="2" charset="2"/>
              <a:buChar char="§"/>
              <a:defRPr/>
            </a:pPr>
            <a:r>
              <a:rPr lang="en-ZA" sz="1400" b="0" dirty="0"/>
              <a:t>Quarter 1 monitoring report on increased service offerings and operations of the Cybersecurity Hub developed</a:t>
            </a:r>
            <a:r>
              <a:rPr lang="en-US" sz="1400" b="0" dirty="0"/>
              <a:t> </a:t>
            </a:r>
          </a:p>
          <a:p>
            <a:pPr marL="557212" indent="-285750" algn="just" eaLnBrk="0" hangingPunct="0">
              <a:spcBef>
                <a:spcPts val="0"/>
              </a:spcBef>
              <a:spcAft>
                <a:spcPts val="0"/>
              </a:spcAft>
              <a:buFont typeface="Wingdings" panose="05000000000000000000" pitchFamily="2" charset="2"/>
              <a:buChar char="§"/>
              <a:defRPr/>
            </a:pPr>
            <a:endParaRPr lang="en-US" sz="1400" b="0" dirty="0"/>
          </a:p>
          <a:p>
            <a:pPr marL="268288" indent="-268288" algn="just" eaLnBrk="0" hangingPunct="0">
              <a:spcBef>
                <a:spcPts val="0"/>
              </a:spcBef>
              <a:spcAft>
                <a:spcPts val="0"/>
              </a:spcAft>
              <a:buFont typeface="Wingdings" panose="05000000000000000000" pitchFamily="2" charset="2"/>
              <a:buChar char="q"/>
              <a:defRPr/>
            </a:pPr>
            <a:r>
              <a:rPr lang="en-US" sz="1400" dirty="0"/>
              <a:t>BRICS</a:t>
            </a:r>
          </a:p>
          <a:p>
            <a:pPr marL="541338" lvl="1" indent="-273050" algn="just" eaLnBrk="0" hangingPunct="0">
              <a:spcBef>
                <a:spcPts val="0"/>
              </a:spcBef>
              <a:spcAft>
                <a:spcPts val="0"/>
              </a:spcAft>
              <a:buFont typeface="Wingdings" panose="05000000000000000000" pitchFamily="2" charset="2"/>
              <a:buChar char="§"/>
              <a:defRPr/>
            </a:pPr>
            <a:r>
              <a:rPr lang="en-ZA" sz="1400" b="0" dirty="0">
                <a:solidFill>
                  <a:srgbClr val="000000"/>
                </a:solidFill>
                <a:ea typeface="Arial Narrow" panose="020B0606020202030204" pitchFamily="34" charset="0"/>
                <a:cs typeface="Times New Roman" panose="02020603050405020304" pitchFamily="18" charset="0"/>
              </a:rPr>
              <a:t>Draft RSA Position Paper developed for BRICS ICT Ministerial 2019 meeting &amp; </a:t>
            </a:r>
            <a:r>
              <a:rPr lang="en-GB" sz="1400" b="0" dirty="0">
                <a:solidFill>
                  <a:srgbClr val="000000"/>
                </a:solidFill>
                <a:cs typeface="Times New Roman" panose="02020603050405020304" pitchFamily="18" charset="0"/>
              </a:rPr>
              <a:t>Stakeholder engagement conducted to prepare for </a:t>
            </a:r>
            <a:r>
              <a:rPr lang="en-GB" sz="1400" b="0" dirty="0" err="1">
                <a:solidFill>
                  <a:srgbClr val="000000"/>
                </a:solidFill>
                <a:cs typeface="Times New Roman" panose="02020603050405020304" pitchFamily="18" charset="0"/>
              </a:rPr>
              <a:t>SA’s</a:t>
            </a:r>
            <a:r>
              <a:rPr lang="en-GB" sz="1400" b="0" dirty="0">
                <a:solidFill>
                  <a:srgbClr val="000000"/>
                </a:solidFill>
                <a:cs typeface="Times New Roman" panose="02020603050405020304" pitchFamily="18" charset="0"/>
              </a:rPr>
              <a:t> participation at the BRICS Ministerial meetings</a:t>
            </a:r>
          </a:p>
          <a:p>
            <a:pPr marL="541338" lvl="1" indent="-273050" algn="just" eaLnBrk="0" hangingPunct="0">
              <a:spcBef>
                <a:spcPts val="0"/>
              </a:spcBef>
              <a:spcAft>
                <a:spcPts val="0"/>
              </a:spcAft>
              <a:buFont typeface="Wingdings" panose="05000000000000000000" pitchFamily="2" charset="2"/>
              <a:buChar char="§"/>
              <a:defRPr/>
            </a:pPr>
            <a:endParaRPr lang="en-ZA" sz="1400" b="0" dirty="0">
              <a:latin typeface="Calibri" panose="020F0502020204030204" pitchFamily="34" charset="0"/>
              <a:ea typeface="Calibri" panose="020F0502020204030204" pitchFamily="34" charset="0"/>
              <a:cs typeface="Times New Roman" panose="02020603050405020304" pitchFamily="18" charset="0"/>
            </a:endParaRPr>
          </a:p>
          <a:p>
            <a:pPr marL="268288" indent="-268288" algn="just" eaLnBrk="0" hangingPunct="0">
              <a:spcBef>
                <a:spcPts val="0"/>
              </a:spcBef>
              <a:spcAft>
                <a:spcPts val="0"/>
              </a:spcAft>
              <a:buFont typeface="Wingdings" panose="05000000000000000000" pitchFamily="2" charset="2"/>
              <a:buChar char="q"/>
              <a:defRPr/>
            </a:pPr>
            <a:endParaRPr lang="en-ZA" sz="1400" b="0" dirty="0"/>
          </a:p>
        </p:txBody>
      </p:sp>
    </p:spTree>
    <p:extLst>
      <p:ext uri="{BB962C8B-B14F-4D97-AF65-F5344CB8AC3E}">
        <p14:creationId xmlns:p14="http://schemas.microsoft.com/office/powerpoint/2010/main" xmlns="" val="3032909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122321" y="1251598"/>
            <a:ext cx="8915400" cy="5869554"/>
          </a:xfrm>
          <a:prstGeom prst="rect">
            <a:avLst/>
          </a:prstGeom>
          <a:ln>
            <a:miter lim="800000"/>
            <a:headEnd/>
            <a:tailEnd/>
          </a:ln>
        </p:spPr>
        <p:txBody>
          <a:bodyPr vert="horz" wrap="square" lIns="91440" tIns="45720" rIns="91440" bIns="45720" numCol="1" anchor="t" anchorCtr="0" compatLnSpc="1">
            <a:prstTxWarp prst="textNoShape">
              <a:avLst/>
            </a:prstTxWarp>
            <a:noAutofit/>
          </a:bodyPr>
          <a:lstStyle/>
          <a:p>
            <a:pPr marL="355600" indent="-355600" algn="ctr">
              <a:defRPr/>
            </a:pPr>
            <a:endParaRPr lang="en-US" sz="1600" b="1" dirty="0">
              <a:solidFill>
                <a:schemeClr val="tx1"/>
              </a:solidFill>
              <a:latin typeface="Arial" pitchFamily="34" charset="0"/>
              <a:cs typeface="Arial" pitchFamily="34" charset="0"/>
            </a:endParaRPr>
          </a:p>
          <a:p>
            <a:pPr algn="just">
              <a:defRPr/>
            </a:pPr>
            <a:r>
              <a:rPr lang="en-ZA" sz="1800" b="1" dirty="0">
                <a:solidFill>
                  <a:schemeClr val="tx1"/>
                </a:solidFill>
                <a:latin typeface="Arial" panose="020B0604020202020204" pitchFamily="34" charset="0"/>
                <a:cs typeface="Arial" panose="020B0604020202020204" pitchFamily="34" charset="0"/>
              </a:rPr>
              <a:t>Financial performance:</a:t>
            </a:r>
          </a:p>
          <a:p>
            <a:pPr marL="285750" indent="-285750" algn="just">
              <a:buFont typeface="Arial" panose="020B0604020202020204" pitchFamily="34" charset="0"/>
              <a:buChar char="•"/>
            </a:pPr>
            <a:r>
              <a:rPr lang="en-ZA" sz="1800" dirty="0">
                <a:solidFill>
                  <a:schemeClr val="tx1"/>
                </a:solidFill>
                <a:latin typeface="Arial" panose="020B0604020202020204" pitchFamily="34" charset="0"/>
                <a:cs typeface="Arial" panose="020B0604020202020204" pitchFamily="34" charset="0"/>
              </a:rPr>
              <a:t>For the period under review, the ZADNA generated revenue amounting to </a:t>
            </a:r>
            <a:r>
              <a:rPr lang="en-US" sz="1800" dirty="0">
                <a:solidFill>
                  <a:schemeClr val="tx1"/>
                </a:solidFill>
                <a:latin typeface="Arial" panose="020B0604020202020204" pitchFamily="34" charset="0"/>
                <a:cs typeface="Arial" panose="020B0604020202020204" pitchFamily="34" charset="0"/>
              </a:rPr>
              <a:t>R3,686 million against the budgeted revenue of about R4,270 million from the ZA Central Registry. </a:t>
            </a:r>
            <a:r>
              <a:rPr lang="en-ZA" sz="1800" dirty="0">
                <a:solidFill>
                  <a:schemeClr val="tx1"/>
                </a:solidFill>
                <a:latin typeface="Arial" panose="020B0604020202020204" pitchFamily="34" charset="0"/>
                <a:cs typeface="Arial" panose="020B0604020202020204" pitchFamily="34" charset="0"/>
              </a:rPr>
              <a:t>In addition to this amount, ZADNA earned interest of about R43 542. The total revenue generated for the period ending 30 June 2019 amounted to R3,730 million.  </a:t>
            </a:r>
          </a:p>
          <a:p>
            <a:pPr marL="285750" indent="-285750" algn="just">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800" dirty="0">
                <a:solidFill>
                  <a:schemeClr val="tx1"/>
                </a:solidFill>
                <a:latin typeface="Arial" panose="020B0604020202020204" pitchFamily="34" charset="0"/>
                <a:cs typeface="Arial" panose="020B0604020202020204" pitchFamily="34" charset="0"/>
              </a:rPr>
              <a:t>The total expenditure for the same period amounted to R3,075 million. The expenditure is mainly driven by compensation of employees’ related costs, meeting reimbursements, legal fees and travel arrangement costs relating to ICANN conference. The other funds were spent on other operational activities. </a:t>
            </a:r>
          </a:p>
          <a:p>
            <a:pPr marL="285750" indent="-285750" algn="just">
              <a:buFont typeface="Arial" panose="020B0604020202020204" pitchFamily="34" charset="0"/>
              <a:buChar char="•"/>
            </a:pPr>
            <a:endParaRPr lang="en-ZA" sz="18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ZA" sz="1800" dirty="0">
                <a:solidFill>
                  <a:schemeClr val="tx1"/>
                </a:solidFill>
                <a:latin typeface="Arial" panose="020B0604020202020204" pitchFamily="34" charset="0"/>
                <a:cs typeface="Arial" panose="020B0604020202020204" pitchFamily="34" charset="0"/>
              </a:rPr>
              <a:t>Overspending was recorded in the following expenditure items (legal fees R1,236 million, meeting reimbursements R995,066, Registrar-Reseller project R84,276 and stakeholder Relations R 180 000). By the end of 2018/19 financial year ZADNA recorded a surplus amounting to R655 000.</a:t>
            </a:r>
          </a:p>
          <a:p>
            <a:pPr algn="just">
              <a:defRPr/>
            </a:pPr>
            <a:endParaRPr lang="en-ZA" sz="1600" b="1" dirty="0">
              <a:solidFill>
                <a:schemeClr val="tx1"/>
              </a:solidFill>
            </a:endParaRPr>
          </a:p>
          <a:p>
            <a:pPr marL="355600" indent="-355600" algn="ctr">
              <a:defRPr/>
            </a:pPr>
            <a:r>
              <a:rPr lang="en-US" sz="1600" b="1" dirty="0">
                <a:solidFill>
                  <a:schemeClr val="tx1"/>
                </a:solidFill>
                <a:latin typeface="Arial" pitchFamily="34" charset="0"/>
                <a:cs typeface="Arial" pitchFamily="34" charset="0"/>
              </a:rPr>
              <a:t> </a:t>
            </a: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8021" y="112018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24541" y="106758"/>
            <a:ext cx="834062" cy="834063"/>
          </a:xfrm>
          <a:prstGeom prst="rect">
            <a:avLst/>
          </a:prstGeom>
          <a:ln w="12700">
            <a:miter lim="400000"/>
          </a:ln>
        </p:spPr>
      </p:pic>
      <p:pic>
        <p:nvPicPr>
          <p:cNvPr id="10" name="Picture 9">
            <a:extLst>
              <a:ext uri="{FF2B5EF4-FFF2-40B4-BE49-F238E27FC236}">
                <a16:creationId xmlns:a16="http://schemas.microsoft.com/office/drawing/2014/main" xmlns="" id="{0018C0C9-C2E0-45B6-BEB8-1A1EFAE54AA5}"/>
              </a:ext>
            </a:extLst>
          </p:cNvPr>
          <p:cNvPicPr>
            <a:picLocks noChangeAspect="1"/>
          </p:cNvPicPr>
          <p:nvPr/>
        </p:nvPicPr>
        <p:blipFill>
          <a:blip r:embed="rId4" cstate="print"/>
          <a:stretch>
            <a:fillRect/>
          </a:stretch>
        </p:blipFill>
        <p:spPr>
          <a:xfrm>
            <a:off x="3203848" y="585990"/>
            <a:ext cx="3816424" cy="560019"/>
          </a:xfrm>
          <a:prstGeom prst="rect">
            <a:avLst/>
          </a:prstGeom>
        </p:spPr>
      </p:pic>
    </p:spTree>
    <p:extLst>
      <p:ext uri="{BB962C8B-B14F-4D97-AF65-F5344CB8AC3E}">
        <p14:creationId xmlns:p14="http://schemas.microsoft.com/office/powerpoint/2010/main" xmlns="" val="111342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Placeholder 16"/>
          <p:cNvSpPr>
            <a:spLocks noGrp="1"/>
          </p:cNvSpPr>
          <p:nvPr>
            <p:ph type="body" sz="half" idx="2"/>
          </p:nvPr>
        </p:nvSpPr>
        <p:spPr bwMode="auto">
          <a:xfrm>
            <a:off x="122321" y="1251598"/>
            <a:ext cx="8915400" cy="5869554"/>
          </a:xfrm>
          <a:prstGeom prst="rect">
            <a:avLst/>
          </a:prstGeom>
          <a:ln>
            <a:miter lim="800000"/>
            <a:headEnd/>
            <a:tailEnd/>
          </a:ln>
        </p:spPr>
        <p:txBody>
          <a:bodyPr vert="horz" wrap="square" lIns="91440" tIns="45720" rIns="91440" bIns="45720" numCol="1" anchor="t" anchorCtr="0" compatLnSpc="1">
            <a:prstTxWarp prst="textNoShape">
              <a:avLst/>
            </a:prstTxWarp>
            <a:noAutofit/>
          </a:bodyPr>
          <a:lstStyle/>
          <a:p>
            <a:pPr marL="355600" indent="-355600" algn="ctr">
              <a:defRPr/>
            </a:pPr>
            <a:endParaRPr lang="en-US" sz="1600" b="1" dirty="0">
              <a:solidFill>
                <a:schemeClr val="tx1"/>
              </a:solidFill>
              <a:latin typeface="Arial" pitchFamily="34" charset="0"/>
              <a:cs typeface="Arial" pitchFamily="34" charset="0"/>
            </a:endParaRPr>
          </a:p>
          <a:p>
            <a:pPr marL="285750" indent="-285750" algn="just">
              <a:buFont typeface="Arial" panose="020B0604020202020204" pitchFamily="34" charset="0"/>
              <a:buChar char="•"/>
            </a:pPr>
            <a:r>
              <a:rPr lang="en-ZA" sz="1800" dirty="0">
                <a:solidFill>
                  <a:schemeClr val="tx1"/>
                </a:solidFill>
                <a:latin typeface="Arial" panose="020B0604020202020204" pitchFamily="34" charset="0"/>
                <a:cs typeface="Arial" panose="020B0604020202020204" pitchFamily="34" charset="0"/>
              </a:rPr>
              <a:t>The expenditure was kept to a minimum 49% of the budgeted expenses, with an exception in the month of June where employee cost increased as the results of bonuses payments that were made.</a:t>
            </a:r>
          </a:p>
          <a:p>
            <a:pPr marL="285750" indent="-285750" algn="just">
              <a:buFont typeface="Arial" panose="020B0604020202020204" pitchFamily="34" charset="0"/>
              <a:buChar char="•"/>
            </a:pPr>
            <a:endParaRPr lang="en-ZA" sz="1600" dirty="0">
              <a:solidFill>
                <a:schemeClr val="tx1"/>
              </a:solidFill>
              <a:latin typeface="Arial" panose="020B0604020202020204" pitchFamily="34" charset="0"/>
              <a:cs typeface="Arial" panose="020B0604020202020204" pitchFamily="34" charset="0"/>
            </a:endParaRPr>
          </a:p>
          <a:p>
            <a:pPr algn="just">
              <a:defRPr/>
            </a:pPr>
            <a:endParaRPr lang="en-ZA" sz="1600" b="1" dirty="0">
              <a:solidFill>
                <a:schemeClr val="tx1"/>
              </a:solidFill>
            </a:endParaRPr>
          </a:p>
          <a:p>
            <a:pPr marL="355600" indent="-355600" algn="ctr">
              <a:defRPr/>
            </a:pPr>
            <a:r>
              <a:rPr lang="en-US" sz="1600" b="1" dirty="0">
                <a:solidFill>
                  <a:schemeClr val="tx1"/>
                </a:solidFill>
                <a:latin typeface="Arial" pitchFamily="34" charset="0"/>
                <a:cs typeface="Arial" pitchFamily="34" charset="0"/>
              </a:rPr>
              <a:t> </a:t>
            </a: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marL="355600" indent="-355600"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a:p>
            <a:pPr algn="ctr">
              <a:defRPr/>
            </a:pPr>
            <a:endParaRPr lang="en-US" sz="1600" b="1" dirty="0">
              <a:solidFill>
                <a:schemeClr val="tx1"/>
              </a:solidFill>
              <a:latin typeface="Arial" pitchFamily="34" charset="0"/>
              <a:cs typeface="Arial" pitchFamily="34" charset="0"/>
            </a:endParaRPr>
          </a:p>
        </p:txBody>
      </p:sp>
      <p:sp>
        <p:nvSpPr>
          <p:cNvPr id="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South Africa a Global Leader in Harnessing ICTs for Socio-economic Development</a:t>
            </a:r>
          </a:p>
        </p:txBody>
      </p:sp>
      <p:pic>
        <p:nvPicPr>
          <p:cNvPr id="7" name="Picture 7" descr="approved-logo.jpg"/>
          <p:cNvPicPr>
            <a:picLocks noChangeAspect="1"/>
          </p:cNvPicPr>
          <p:nvPr/>
        </p:nvPicPr>
        <p:blipFill>
          <a:blip r:embed="rId2" cstate="print"/>
          <a:srcRect/>
          <a:stretch>
            <a:fillRect/>
          </a:stretch>
        </p:blipFill>
        <p:spPr bwMode="auto">
          <a:xfrm>
            <a:off x="152400" y="152400"/>
            <a:ext cx="2771775" cy="931862"/>
          </a:xfrm>
          <a:prstGeom prst="rect">
            <a:avLst/>
          </a:prstGeom>
          <a:noFill/>
          <a:ln w="9525">
            <a:noFill/>
            <a:miter lim="800000"/>
            <a:headEnd/>
            <a:tailEnd/>
          </a:ln>
        </p:spPr>
      </p:pic>
      <p:cxnSp>
        <p:nvCxnSpPr>
          <p:cNvPr id="8" name="Straight Connector 7"/>
          <p:cNvCxnSpPr/>
          <p:nvPr/>
        </p:nvCxnSpPr>
        <p:spPr bwMode="auto">
          <a:xfrm>
            <a:off x="8021" y="1120189"/>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2051" name="Slide Number Placeholder 5"/>
          <p:cNvSpPr>
            <a:spLocks noGrp="1"/>
          </p:cNvSpPr>
          <p:nvPr>
            <p:ph type="sldNum" sz="quarter" idx="4294967295"/>
          </p:nvPr>
        </p:nvSpPr>
        <p:spPr bwMode="auto">
          <a:xfrm>
            <a:off x="8701088" y="6524625"/>
            <a:ext cx="442912" cy="333375"/>
          </a:xfrm>
          <a:prstGeom prst="rect">
            <a:avLst/>
          </a:prstGeom>
          <a:noFill/>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BCA6BEB-4214-4F78-93CE-020475A33577}" type="slidenum">
              <a:rPr kumimoji="0" lang="en-US" sz="1400" b="1" i="0" u="none" strike="noStrike" kern="1200" cap="none" spc="0" normalizeH="0" baseline="0" noProof="0">
                <a:ln>
                  <a:noFill/>
                </a:ln>
                <a:solidFill>
                  <a:srgbClr val="663300"/>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1400" b="1" i="0" u="none" strike="noStrike" kern="1200" cap="none" spc="0" normalizeH="0" baseline="0" noProof="0" dirty="0">
              <a:ln>
                <a:noFill/>
              </a:ln>
              <a:solidFill>
                <a:srgbClr val="663300"/>
              </a:solidFill>
              <a:effectLst/>
              <a:uLnTx/>
              <a:uFillTx/>
              <a:latin typeface="Calibri"/>
              <a:ea typeface="+mn-ea"/>
              <a:cs typeface="+mn-cs"/>
            </a:endParaRPr>
          </a:p>
        </p:txBody>
      </p:sp>
      <p:pic>
        <p:nvPicPr>
          <p:cNvPr id="9" name="Picture 1" descr="Picture 1"/>
          <p:cNvPicPr>
            <a:picLocks noChangeAspect="1"/>
          </p:cNvPicPr>
          <p:nvPr/>
        </p:nvPicPr>
        <p:blipFill>
          <a:blip r:embed="rId3" cstate="print">
            <a:extLst/>
          </a:blip>
          <a:stretch>
            <a:fillRect/>
          </a:stretch>
        </p:blipFill>
        <p:spPr>
          <a:xfrm>
            <a:off x="8124541" y="106758"/>
            <a:ext cx="834062" cy="834063"/>
          </a:xfrm>
          <a:prstGeom prst="rect">
            <a:avLst/>
          </a:prstGeom>
          <a:ln w="12700">
            <a:miter lim="400000"/>
          </a:ln>
        </p:spPr>
      </p:pic>
      <p:pic>
        <p:nvPicPr>
          <p:cNvPr id="10" name="Picture 9">
            <a:extLst>
              <a:ext uri="{FF2B5EF4-FFF2-40B4-BE49-F238E27FC236}">
                <a16:creationId xmlns:a16="http://schemas.microsoft.com/office/drawing/2014/main" xmlns="" id="{7742DD8A-12A9-49BA-80C8-BD8AEEF9C289}"/>
              </a:ext>
            </a:extLst>
          </p:cNvPr>
          <p:cNvPicPr>
            <a:picLocks noChangeAspect="1"/>
          </p:cNvPicPr>
          <p:nvPr/>
        </p:nvPicPr>
        <p:blipFill>
          <a:blip r:embed="rId4" cstate="print"/>
          <a:stretch>
            <a:fillRect/>
          </a:stretch>
        </p:blipFill>
        <p:spPr>
          <a:xfrm>
            <a:off x="3203848" y="585990"/>
            <a:ext cx="3816424" cy="560019"/>
          </a:xfrm>
          <a:prstGeom prst="rect">
            <a:avLst/>
          </a:prstGeom>
        </p:spPr>
      </p:pic>
    </p:spTree>
    <p:extLst>
      <p:ext uri="{BB962C8B-B14F-4D97-AF65-F5344CB8AC3E}">
        <p14:creationId xmlns:p14="http://schemas.microsoft.com/office/powerpoint/2010/main" xmlns="" val="40683960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98500" y="3140968"/>
            <a:ext cx="7775575" cy="2422525"/>
          </a:xfrm>
        </p:spPr>
        <p:txBody>
          <a:bodyPr/>
          <a:lstStyle/>
          <a:p>
            <a:pPr eaLnBrk="1" hangingPunct="1">
              <a:lnSpc>
                <a:spcPct val="150000"/>
              </a:lnSpc>
            </a:pP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TO THE PORTFOLIO COMMITTEE ON COMMUNICATIONS</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PRESENTATION OF PERFORMANCE FOR</a:t>
            </a:r>
            <a:br>
              <a:rPr lang="en-US" sz="24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QUARTER 1 OF THE 2019/20 FINANCIAL YEAR</a:t>
            </a:r>
            <a:br>
              <a:rPr lang="en-US" sz="2400"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r>
            <a:br>
              <a:rPr lang="en-US" sz="2400" i="1" dirty="0">
                <a:solidFill>
                  <a:srgbClr val="FF0000"/>
                </a:solidFill>
                <a:latin typeface="Arial" pitchFamily="34" charset="0"/>
                <a:ea typeface="ＭＳ Ｐゴシック" pitchFamily="34" charset="-128"/>
              </a:rPr>
            </a:br>
            <a:r>
              <a:rPr lang="en-US" sz="2400" i="1" dirty="0">
                <a:solidFill>
                  <a:srgbClr val="FF0000"/>
                </a:solidFill>
                <a:latin typeface="Arial" pitchFamily="34" charset="0"/>
                <a:ea typeface="ＭＳ Ｐゴシック" pitchFamily="34" charset="-128"/>
              </a:rPr>
              <a:t>					</a:t>
            </a:r>
            <a:r>
              <a:rPr lang="en-US" sz="2000" dirty="0">
                <a:solidFill>
                  <a:srgbClr val="FF0000"/>
                </a:solidFill>
                <a:latin typeface="Arial" pitchFamily="34" charset="0"/>
                <a:ea typeface="ＭＳ Ｐゴシック" pitchFamily="34" charset="-128"/>
              </a:rPr>
              <a:t/>
            </a:r>
            <a:br>
              <a:rPr lang="en-US" sz="2000" dirty="0">
                <a:solidFill>
                  <a:srgbClr val="FF0000"/>
                </a:solidFill>
                <a:latin typeface="Arial" pitchFamily="34" charset="0"/>
                <a:ea typeface="ＭＳ Ｐゴシック" pitchFamily="34" charset="-128"/>
              </a:rPr>
            </a:br>
            <a:r>
              <a:rPr lang="en-US" sz="2000" dirty="0">
                <a:solidFill>
                  <a:srgbClr val="FF0000"/>
                </a:solidFill>
                <a:latin typeface="Arial" pitchFamily="34" charset="0"/>
                <a:ea typeface="ＭＳ Ｐゴシック" pitchFamily="34" charset="-128"/>
              </a:rPr>
              <a:t/>
            </a:r>
            <a:br>
              <a:rPr lang="en-US" sz="2000" dirty="0">
                <a:solidFill>
                  <a:srgbClr val="FF0000"/>
                </a:solidFill>
                <a:latin typeface="Arial" pitchFamily="34" charset="0"/>
                <a:ea typeface="ＭＳ Ｐゴシック" pitchFamily="34" charset="-128"/>
              </a:rPr>
            </a:br>
            <a:r>
              <a:rPr lang="en-US" sz="2400" dirty="0">
                <a:solidFill>
                  <a:srgbClr val="FF0000"/>
                </a:solidFill>
                <a:latin typeface="Arial" pitchFamily="34" charset="0"/>
                <a:ea typeface="ＭＳ Ｐゴシック" pitchFamily="34" charset="-128"/>
              </a:rPr>
              <a:t> </a:t>
            </a:r>
            <a:br>
              <a:rPr lang="en-US" sz="2400" dirty="0">
                <a:solidFill>
                  <a:srgbClr val="FF0000"/>
                </a:solidFill>
                <a:latin typeface="Arial" pitchFamily="34" charset="0"/>
                <a:ea typeface="ＭＳ Ｐゴシック" pitchFamily="34" charset="-128"/>
              </a:rPr>
            </a:br>
            <a:endParaRPr lang="en-US" sz="2400" dirty="0">
              <a:solidFill>
                <a:srgbClr val="FF0000"/>
              </a:solidFill>
            </a:endParaRPr>
          </a:p>
        </p:txBody>
      </p:sp>
      <p:cxnSp>
        <p:nvCxnSpPr>
          <p:cNvPr id="8" name="Straight Connector 7"/>
          <p:cNvCxnSpPr/>
          <p:nvPr/>
        </p:nvCxnSpPr>
        <p:spPr bwMode="auto">
          <a:xfrm>
            <a:off x="0" y="1050925"/>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pic>
        <p:nvPicPr>
          <p:cNvPr id="5" name="Picture 6" descr="approved-logo.jpg"/>
          <p:cNvPicPr>
            <a:picLocks noChangeAspect="1"/>
          </p:cNvPicPr>
          <p:nvPr/>
        </p:nvPicPr>
        <p:blipFill>
          <a:blip r:embed="rId3" cstate="print"/>
          <a:srcRect/>
          <a:stretch>
            <a:fillRect/>
          </a:stretch>
        </p:blipFill>
        <p:spPr bwMode="auto">
          <a:xfrm>
            <a:off x="152400" y="0"/>
            <a:ext cx="2771775" cy="931863"/>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924806031"/>
              </p:ext>
            </p:extLst>
          </p:nvPr>
        </p:nvGraphicFramePr>
        <p:xfrm>
          <a:off x="683571" y="1556789"/>
          <a:ext cx="7920876" cy="4705368"/>
        </p:xfrm>
        <a:graphic>
          <a:graphicData uri="http://schemas.openxmlformats.org/drawingml/2006/table">
            <a:tbl>
              <a:tblPr firstRow="1" firstCol="1" bandRow="1">
                <a:tableStyleId>{5C22544A-7EE6-4342-B048-85BDC9FD1C3A}</a:tableStyleId>
              </a:tblPr>
              <a:tblGrid>
                <a:gridCol w="2193134">
                  <a:extLst>
                    <a:ext uri="{9D8B030D-6E8A-4147-A177-3AD203B41FA5}">
                      <a16:colId xmlns:a16="http://schemas.microsoft.com/office/drawing/2014/main" xmlns="" val="3513432281"/>
                    </a:ext>
                  </a:extLst>
                </a:gridCol>
                <a:gridCol w="521439">
                  <a:extLst>
                    <a:ext uri="{9D8B030D-6E8A-4147-A177-3AD203B41FA5}">
                      <a16:colId xmlns:a16="http://schemas.microsoft.com/office/drawing/2014/main" xmlns="" val="2359541362"/>
                    </a:ext>
                  </a:extLst>
                </a:gridCol>
                <a:gridCol w="521439">
                  <a:extLst>
                    <a:ext uri="{9D8B030D-6E8A-4147-A177-3AD203B41FA5}">
                      <a16:colId xmlns:a16="http://schemas.microsoft.com/office/drawing/2014/main" xmlns="" val="1602554713"/>
                    </a:ext>
                  </a:extLst>
                </a:gridCol>
                <a:gridCol w="500847">
                  <a:extLst>
                    <a:ext uri="{9D8B030D-6E8A-4147-A177-3AD203B41FA5}">
                      <a16:colId xmlns:a16="http://schemas.microsoft.com/office/drawing/2014/main" xmlns="" val="2024580653"/>
                    </a:ext>
                  </a:extLst>
                </a:gridCol>
                <a:gridCol w="500847">
                  <a:extLst>
                    <a:ext uri="{9D8B030D-6E8A-4147-A177-3AD203B41FA5}">
                      <a16:colId xmlns:a16="http://schemas.microsoft.com/office/drawing/2014/main" xmlns="" val="3334636515"/>
                    </a:ext>
                  </a:extLst>
                </a:gridCol>
                <a:gridCol w="591307">
                  <a:extLst>
                    <a:ext uri="{9D8B030D-6E8A-4147-A177-3AD203B41FA5}">
                      <a16:colId xmlns:a16="http://schemas.microsoft.com/office/drawing/2014/main" xmlns="" val="2659977534"/>
                    </a:ext>
                  </a:extLst>
                </a:gridCol>
                <a:gridCol w="653822">
                  <a:extLst>
                    <a:ext uri="{9D8B030D-6E8A-4147-A177-3AD203B41FA5}">
                      <a16:colId xmlns:a16="http://schemas.microsoft.com/office/drawing/2014/main" xmlns="" val="251284179"/>
                    </a:ext>
                  </a:extLst>
                </a:gridCol>
                <a:gridCol w="653822">
                  <a:extLst>
                    <a:ext uri="{9D8B030D-6E8A-4147-A177-3AD203B41FA5}">
                      <a16:colId xmlns:a16="http://schemas.microsoft.com/office/drawing/2014/main" xmlns="" val="311481305"/>
                    </a:ext>
                  </a:extLst>
                </a:gridCol>
                <a:gridCol w="564831">
                  <a:extLst>
                    <a:ext uri="{9D8B030D-6E8A-4147-A177-3AD203B41FA5}">
                      <a16:colId xmlns:a16="http://schemas.microsoft.com/office/drawing/2014/main" xmlns="" val="4093035480"/>
                    </a:ext>
                  </a:extLst>
                </a:gridCol>
                <a:gridCol w="609694">
                  <a:extLst>
                    <a:ext uri="{9D8B030D-6E8A-4147-A177-3AD203B41FA5}">
                      <a16:colId xmlns:a16="http://schemas.microsoft.com/office/drawing/2014/main" xmlns="" val="4013044820"/>
                    </a:ext>
                  </a:extLst>
                </a:gridCol>
                <a:gridCol w="609694">
                  <a:extLst>
                    <a:ext uri="{9D8B030D-6E8A-4147-A177-3AD203B41FA5}">
                      <a16:colId xmlns:a16="http://schemas.microsoft.com/office/drawing/2014/main" xmlns="" val="4111218662"/>
                    </a:ext>
                  </a:extLst>
                </a:gridCol>
              </a:tblGrid>
              <a:tr h="543814">
                <a:tc rowSpan="2">
                  <a:txBody>
                    <a:bodyPr/>
                    <a:lstStyle/>
                    <a:p>
                      <a:pPr>
                        <a:spcAft>
                          <a:spcPts val="0"/>
                        </a:spcAft>
                      </a:pPr>
                      <a:r>
                        <a:rPr lang="en-ZA" sz="1200" b="1" dirty="0">
                          <a:solidFill>
                            <a:schemeClr val="tx1"/>
                          </a:solidFill>
                          <a:effectLst/>
                          <a:latin typeface="Arial" panose="020B0604020202020204" pitchFamily="34" charset="0"/>
                          <a:cs typeface="Arial" panose="020B0604020202020204" pitchFamily="34" charset="0"/>
                        </a:rPr>
                        <a:t>Strategic Themes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b"/>
                </a:tc>
                <a:tc gridSpan="4">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Number of KPIs measured</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5">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KPIs Achieved</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65811788"/>
                  </a:ext>
                </a:extLst>
              </a:tr>
              <a:tr h="280147">
                <a:tc vMerge="1">
                  <a:txBody>
                    <a:bodyPr/>
                    <a:lstStyle/>
                    <a:p>
                      <a:endParaRPr lang="en-ZA"/>
                    </a:p>
                  </a:txBody>
                  <a:tcP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Q4</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Year</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Q4</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Year</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511439294"/>
                  </a:ext>
                </a:extLst>
              </a:tr>
              <a:tr h="474601">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Systems of Processes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325805026"/>
                  </a:ext>
                </a:extLst>
              </a:tr>
              <a:tr h="807483">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Asset and Infrastructure Optimisation</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1</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867835091"/>
                  </a:ext>
                </a:extLst>
              </a:tr>
              <a:tr h="543814">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Diversify Funding and Revenue</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2</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671924609"/>
                  </a:ext>
                </a:extLst>
              </a:tr>
              <a:tr h="543814">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 Future products and Services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2</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2</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231211125"/>
                  </a:ext>
                </a:extLst>
              </a:tr>
              <a:tr h="543814">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Customer and Communities First</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3</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1</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573766244"/>
                  </a:ext>
                </a:extLst>
              </a:tr>
              <a:tr h="301022">
                <a:tc>
                  <a:txBody>
                    <a:bodyPr/>
                    <a:lstStyle/>
                    <a:p>
                      <a:pPr marL="342900" lvl="0" indent="-342900">
                        <a:spcAft>
                          <a:spcPts val="1000"/>
                        </a:spcAft>
                        <a:buClr>
                          <a:srgbClr val="000000"/>
                        </a:buClr>
                        <a:buFont typeface="+mj-lt"/>
                        <a:buAutoNum type="arabicPeriod"/>
                        <a:tabLst>
                          <a:tab pos="114935" algn="l"/>
                        </a:tabLst>
                      </a:pPr>
                      <a:r>
                        <a:rPr lang="en-ZA" sz="1200" b="1" dirty="0">
                          <a:solidFill>
                            <a:schemeClr val="tx1"/>
                          </a:solidFill>
                          <a:effectLst/>
                          <a:latin typeface="Arial" panose="020B0604020202020204" pitchFamily="34" charset="0"/>
                          <a:cs typeface="Arial" panose="020B0604020202020204" pitchFamily="34" charset="0"/>
                        </a:rPr>
                        <a:t>Culture of Excellence</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N/A</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0</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503396241"/>
                  </a:ext>
                </a:extLst>
              </a:tr>
              <a:tr h="280147">
                <a:tc>
                  <a:txBody>
                    <a:bodyPr/>
                    <a:lstStyle/>
                    <a:p>
                      <a:pPr>
                        <a:spcAft>
                          <a:spcPts val="0"/>
                        </a:spcAft>
                      </a:pPr>
                      <a:r>
                        <a:rPr lang="en-ZA" sz="1200" b="1" dirty="0">
                          <a:solidFill>
                            <a:schemeClr val="tx1"/>
                          </a:solidFill>
                          <a:effectLst/>
                          <a:latin typeface="Arial" panose="020B0604020202020204" pitchFamily="34" charset="0"/>
                          <a:cs typeface="Arial" panose="020B0604020202020204" pitchFamily="34" charset="0"/>
                        </a:rPr>
                        <a:t>Total number of KPIs</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12</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15</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13</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15</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17</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6</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 </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 </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1784972658"/>
                  </a:ext>
                </a:extLst>
              </a:tr>
              <a:tr h="386712">
                <a:tc gridSpan="5">
                  <a:txBody>
                    <a:bodyPr/>
                    <a:lstStyle/>
                    <a:p>
                      <a:pPr>
                        <a:spcAft>
                          <a:spcPts val="0"/>
                        </a:spcAft>
                      </a:pPr>
                      <a:r>
                        <a:rPr lang="en-ZA" sz="1200" b="1" dirty="0">
                          <a:solidFill>
                            <a:schemeClr val="tx1"/>
                          </a:solidFill>
                          <a:effectLst/>
                          <a:latin typeface="Arial" panose="020B0604020202020204" pitchFamily="34" charset="0"/>
                          <a:cs typeface="Arial" panose="020B0604020202020204" pitchFamily="34" charset="0"/>
                        </a:rPr>
                        <a:t>% of KPIs Achieved</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nchor="ct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spcAft>
                          <a:spcPts val="0"/>
                        </a:spcAft>
                      </a:pPr>
                      <a:r>
                        <a:rPr lang="en-ZA" sz="1200" b="1">
                          <a:solidFill>
                            <a:schemeClr val="tx1"/>
                          </a:solidFill>
                          <a:effectLst/>
                          <a:latin typeface="Arial" panose="020B0604020202020204" pitchFamily="34" charset="0"/>
                          <a:cs typeface="Arial" panose="020B0604020202020204" pitchFamily="34" charset="0"/>
                        </a:rPr>
                        <a:t> </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a:solidFill>
                            <a:schemeClr val="tx1"/>
                          </a:solidFill>
                          <a:effectLst/>
                          <a:latin typeface="Arial" panose="020B0604020202020204" pitchFamily="34" charset="0"/>
                          <a:cs typeface="Arial" panose="020B0604020202020204" pitchFamily="34" charset="0"/>
                        </a:rPr>
                        <a:t>50%</a:t>
                      </a:r>
                      <a:endParaRPr lang="en-ZA" sz="1200" b="1">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spcAft>
                          <a:spcPts val="0"/>
                        </a:spcAft>
                      </a:pPr>
                      <a:r>
                        <a:rPr lang="en-ZA" sz="1200" b="1" dirty="0">
                          <a:solidFill>
                            <a:schemeClr val="tx1"/>
                          </a:solidFill>
                          <a:effectLst/>
                          <a:latin typeface="Arial" panose="020B0604020202020204" pitchFamily="34" charset="0"/>
                          <a:cs typeface="Arial" panose="020B0604020202020204" pitchFamily="34" charset="0"/>
                        </a:rPr>
                        <a:t> </a:t>
                      </a:r>
                      <a:endParaRPr lang="en-ZA" sz="12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51435" marR="51435" marT="9525" marB="0"/>
                </a:tc>
                <a:extLst>
                  <a:ext uri="{0D108BD9-81ED-4DB2-BD59-A6C34878D82A}">
                    <a16:rowId xmlns:a16="http://schemas.microsoft.com/office/drawing/2014/main" xmlns="" val="530469284"/>
                  </a:ext>
                </a:extLst>
              </a:tr>
            </a:tbl>
          </a:graphicData>
        </a:graphic>
      </p:graphicFrame>
      <p:sp>
        <p:nvSpPr>
          <p:cNvPr id="9" name="Rectangle 8"/>
          <p:cNvSpPr/>
          <p:nvPr/>
        </p:nvSpPr>
        <p:spPr>
          <a:xfrm>
            <a:off x="2777626" y="105675"/>
            <a:ext cx="5328592" cy="800219"/>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SAPO QUARTER 1</a:t>
            </a:r>
          </a:p>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PERFORMANCE OVERVIEW</a:t>
            </a:r>
          </a:p>
        </p:txBody>
      </p:sp>
    </p:spTree>
    <p:extLst>
      <p:ext uri="{BB962C8B-B14F-4D97-AF65-F5344CB8AC3E}">
        <p14:creationId xmlns:p14="http://schemas.microsoft.com/office/powerpoint/2010/main" xmlns="" val="15723520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6387" name="Text Box 3"/>
          <p:cNvSpPr txBox="1">
            <a:spLocks noChangeArrowheads="1"/>
          </p:cNvSpPr>
          <p:nvPr/>
        </p:nvSpPr>
        <p:spPr bwMode="auto">
          <a:xfrm>
            <a:off x="143508" y="1155409"/>
            <a:ext cx="8748972" cy="7212873"/>
          </a:xfrm>
          <a:prstGeom prst="rect">
            <a:avLst/>
          </a:prstGeom>
          <a:noFill/>
          <a:ln w="9525">
            <a:noFill/>
            <a:miter lim="800000"/>
            <a:headEnd/>
            <a:tailEnd/>
          </a:ln>
        </p:spPr>
        <p:txBody>
          <a:bodyPr wrap="square" lIns="92075" tIns="46038" rIns="92075" bIns="46038">
            <a:spAutoFit/>
          </a:bodyPr>
          <a:lstStyle/>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For quarter 1 SAPO realised total revenue of R1.358 billion and this was an under performance  of R116 million as when compared to the budgeted revenue of R1.473 billion.</a:t>
            </a: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Revenue  is mainly driven by mail revenue which contributes about 50% whilst SASSA project revenue contributes 20%.</a:t>
            </a: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Total expenditure for the quarter amounted to R1.527 billion, it was under budget by R203 million when compared to the budgeted expenditure of R1.775 billion. The employee costs contributes 59% of the total expenditure.</a:t>
            </a: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Security costs incurred due to the SASSA contract amounted to R96 million and this has increased the total expenses and to mitigate against the increase of this figure SAPO is exploring innovative ways of distributing the social grants.</a:t>
            </a: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Revenue of R18 million was realised from the DTT project and motor vehicle licencing (MVL) revenue is R81 million, total R81million revenue realised on the MVL majority was recorded on the renewals in Gauteng, Eastern Cape and Kwazulu Natal.</a:t>
            </a: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net loss for the quarter is R 141 million, this is an improvement when compared to the net loss recorded in the 1</a:t>
            </a:r>
            <a:r>
              <a:rPr kumimoji="0" lang="en-ZA" sz="1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st</a:t>
            </a:r>
            <a:r>
              <a:rPr kumimoji="0" lang="en-ZA"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quarter of 2018/19 financial period of R268 million.  </a:t>
            </a: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85750" marR="0" lvl="0" indent="-285750" algn="just" defTabSz="914400" rtl="0" eaLnBrk="0" fontAlgn="base" latinLnBrk="0" hangingPunct="0">
              <a:lnSpc>
                <a:spcPct val="100000"/>
              </a:lnSpc>
              <a:spcBef>
                <a:spcPts val="400"/>
              </a:spcBef>
              <a:spcAft>
                <a:spcPts val="400"/>
              </a:spcAft>
              <a:buClrTx/>
              <a:buSzTx/>
              <a:buFont typeface="Wingdings" panose="05000000000000000000" pitchFamily="2" charset="2"/>
              <a:buChar char="q"/>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0" marR="0" lvl="0" indent="0" algn="just" defTabSz="914400" rtl="0" eaLnBrk="0" fontAlgn="base" latinLnBrk="0" hangingPunct="0">
              <a:lnSpc>
                <a:spcPct val="100000"/>
              </a:lnSpc>
              <a:spcBef>
                <a:spcPts val="400"/>
              </a:spcBef>
              <a:spcAft>
                <a:spcPts val="400"/>
              </a:spcAft>
              <a:buClrTx/>
              <a:buSzTx/>
              <a:buFontTx/>
              <a:buNone/>
              <a:tabLst/>
              <a:defRPr/>
            </a:pPr>
            <a:endParaRPr kumimoji="0" lang="en-ZA" sz="17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2627785" y="364610"/>
            <a:ext cx="5328591"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SAPO PERFORMANCE OVERVIEW</a:t>
            </a:r>
          </a:p>
        </p:txBody>
      </p:sp>
    </p:spTree>
    <p:extLst>
      <p:ext uri="{BB962C8B-B14F-4D97-AF65-F5344CB8AC3E}">
        <p14:creationId xmlns:p14="http://schemas.microsoft.com/office/powerpoint/2010/main" xmlns="" val="1796412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 name="Picture 7" descr="approved-logo.jpg"/>
          <p:cNvPicPr>
            <a:picLocks noChangeAspect="1"/>
          </p:cNvPicPr>
          <p:nvPr/>
        </p:nvPicPr>
        <p:blipFill>
          <a:blip r:embed="rId3"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12" name="Rectangle 11"/>
          <p:cNvSpPr/>
          <p:nvPr/>
        </p:nvSpPr>
        <p:spPr>
          <a:xfrm>
            <a:off x="3347864" y="490994"/>
            <a:ext cx="453650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SAPO</a:t>
            </a:r>
            <a:r>
              <a:rPr lang="en-US" sz="2000" dirty="0">
                <a:solidFill>
                  <a:srgbClr val="FF0000"/>
                </a:solidFill>
              </a:rPr>
              <a:t> </a:t>
            </a: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FINANCIAL PERFORMANCE</a:t>
            </a:r>
          </a:p>
        </p:txBody>
      </p:sp>
      <p:graphicFrame>
        <p:nvGraphicFramePr>
          <p:cNvPr id="3" name="Object 2"/>
          <p:cNvGraphicFramePr>
            <a:graphicFrameLocks noChangeAspect="1"/>
          </p:cNvGraphicFramePr>
          <p:nvPr>
            <p:extLst/>
          </p:nvPr>
        </p:nvGraphicFramePr>
        <p:xfrm>
          <a:off x="899592" y="1193676"/>
          <a:ext cx="6912768" cy="4857750"/>
        </p:xfrm>
        <a:graphic>
          <a:graphicData uri="http://schemas.openxmlformats.org/presentationml/2006/ole">
            <p:oleObj spid="_x0000_s3078" name="Worksheet" r:id="rId5" imgW="4743519" imgH="4857917" progId="Excel.Sheet.12">
              <p:embed/>
            </p:oleObj>
          </a:graphicData>
        </a:graphic>
      </p:graphicFrame>
    </p:spTree>
    <p:extLst>
      <p:ext uri="{BB962C8B-B14F-4D97-AF65-F5344CB8AC3E}">
        <p14:creationId xmlns:p14="http://schemas.microsoft.com/office/powerpoint/2010/main" xmlns="" val="7870714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836712"/>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pic>
        <p:nvPicPr>
          <p:cNvPr id="10" name="Picture 7" descr="approved-logo.jpg"/>
          <p:cNvPicPr>
            <a:picLocks noChangeAspect="1"/>
          </p:cNvPicPr>
          <p:nvPr/>
        </p:nvPicPr>
        <p:blipFill>
          <a:blip r:embed="rId2" cstate="print"/>
          <a:srcRect/>
          <a:stretch>
            <a:fillRect/>
          </a:stretch>
        </p:blipFill>
        <p:spPr bwMode="auto">
          <a:xfrm>
            <a:off x="0" y="28144"/>
            <a:ext cx="2771775" cy="799440"/>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00392" y="7020"/>
            <a:ext cx="864096" cy="831280"/>
          </a:xfrm>
          <a:prstGeom prst="rect">
            <a:avLst/>
          </a:prstGeom>
        </p:spPr>
      </p:pic>
      <p:sp>
        <p:nvSpPr>
          <p:cNvPr id="12" name="Rectangle 11"/>
          <p:cNvSpPr/>
          <p:nvPr/>
        </p:nvSpPr>
        <p:spPr>
          <a:xfrm>
            <a:off x="2843807" y="327006"/>
            <a:ext cx="525658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SIGNIFICANT ACHIEVEMENTS </a:t>
            </a:r>
          </a:p>
        </p:txBody>
      </p:sp>
      <p:sp>
        <p:nvSpPr>
          <p:cNvPr id="2" name="Rectangle 1"/>
          <p:cNvSpPr/>
          <p:nvPr/>
        </p:nvSpPr>
        <p:spPr>
          <a:xfrm>
            <a:off x="25940" y="1048082"/>
            <a:ext cx="9001000" cy="2785378"/>
          </a:xfrm>
          <a:prstGeom prst="rect">
            <a:avLst/>
          </a:prstGeom>
        </p:spPr>
        <p:txBody>
          <a:bodyPr wrap="square">
            <a:spAutoFit/>
          </a:bodyPr>
          <a:lstStyle/>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r>
              <a:rPr kumimoji="0" lang="en-GB"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On the SASSA project, the total number of beneficiaries paid through SAPO/Postbank grew to 7,9 million in June. 1,616 Cash Pay Points were handled through 651 routes in June 2019.</a:t>
            </a:r>
          </a:p>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itchFamily="34" charset="0"/>
                <a:ea typeface="Calibri" panose="020F0502020204030204" pitchFamily="34" charset="0"/>
                <a:cs typeface="Arial" pitchFamily="34" charset="0"/>
              </a:rPr>
              <a:t>Improvement in the preferential procurement and Enterprise development. BEE spend year to date is 117%, which is above the target of 80%. </a:t>
            </a:r>
          </a:p>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endParaRPr kumimoji="0" lang="en-ZA"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71462" marR="0" lvl="0" indent="0" algn="just" defTabSz="914400" rtl="0" eaLnBrk="0" fontAlgn="base" latinLnBrk="0" hangingPunct="0">
              <a:lnSpc>
                <a:spcPct val="100000"/>
              </a:lnSpc>
              <a:spcBef>
                <a:spcPts val="0"/>
              </a:spcBef>
              <a:spcAft>
                <a:spcPts val="0"/>
              </a:spcAft>
              <a:buClrTx/>
              <a:buSzTx/>
              <a:buFontTx/>
              <a:buNone/>
              <a:tabLst/>
              <a:defRPr/>
            </a:pPr>
            <a:endParaRPr kumimoji="0" lang="en-ZA"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541338" marR="0" lvl="1" indent="-273050" algn="just" defTabSz="914400" rtl="0" eaLnBrk="0" fontAlgn="base" latinLnBrk="0" hangingPunct="0">
              <a:lnSpc>
                <a:spcPct val="100000"/>
              </a:lnSpc>
              <a:spcBef>
                <a:spcPts val="0"/>
              </a:spcBef>
              <a:spcAft>
                <a:spcPts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68288" marR="0" lvl="0" indent="-268288" algn="just" defTabSz="914400" rtl="0" eaLnBrk="0" fontAlgn="base" latinLnBrk="0" hangingPunct="0">
              <a:lnSpc>
                <a:spcPct val="100000"/>
              </a:lnSpc>
              <a:spcBef>
                <a:spcPts val="0"/>
              </a:spcBef>
              <a:spcAft>
                <a:spcPts val="0"/>
              </a:spcAft>
              <a:buClrTx/>
              <a:buSzTx/>
              <a:buFont typeface="Wingdings" panose="05000000000000000000" pitchFamily="2" charset="2"/>
              <a:buChar char="q"/>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3809854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marL="0" marR="0" lvl="0" indent="0" algn="ctr" defTabSz="914400" rtl="0" eaLnBrk="1" fontAlgn="base" latinLnBrk="0" hangingPunct="1">
              <a:lnSpc>
                <a:spcPct val="100000"/>
              </a:lnSpc>
              <a:spcBef>
                <a:spcPts val="600"/>
              </a:spcBef>
              <a:spcAft>
                <a:spcPct val="0"/>
              </a:spcAft>
              <a:buClrTx/>
              <a:buSzTx/>
              <a:buFontTx/>
              <a:buNone/>
              <a:tabLst/>
              <a:defRPr/>
            </a:pPr>
            <a:r>
              <a:rPr kumimoji="0" lang="en-ZA"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rPr>
              <a:t>Building a better life for all through an enabling and sustainable world class information and communication technologies environment.</a:t>
            </a:r>
            <a:endParaRPr kumimoji="0" lang="en-US" sz="12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FB1A35-26F3-4129-92ED-E891618A16E1}"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a:off x="179512" y="1196752"/>
            <a:ext cx="8604448" cy="2477601"/>
          </a:xfrm>
          <a:prstGeom prst="rect">
            <a:avLst/>
          </a:prstGeom>
        </p:spPr>
        <p:txBody>
          <a:bodyPr wrap="square">
            <a:spAutoFit/>
          </a:bodyPr>
          <a:lstStyle/>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Revenue performed below budget by R116m (8%) due to lower than projected revenue performance in Mail – R40m, Parcel – R20m and DTT revenue – R42m</a:t>
            </a:r>
          </a:p>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r>
              <a:rPr kumimoji="0" lang="en-ZA"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Address provision below the target of 125 000 by 43% at 53 347 as at end of Q1 </a:t>
            </a:r>
          </a:p>
          <a:p>
            <a:pPr marL="285750" marR="0" lvl="0" indent="-285750" algn="just" defTabSz="914400" rtl="0" eaLnBrk="1" fontAlgn="base" latinLnBrk="0" hangingPunct="1">
              <a:lnSpc>
                <a:spcPct val="100000"/>
              </a:lnSpc>
              <a:spcBef>
                <a:spcPts val="1200"/>
              </a:spcBef>
              <a:spcAft>
                <a:spcPts val="200"/>
              </a:spcAft>
              <a:buClrTx/>
              <a:buSzTx/>
              <a:buFont typeface="Wingdings" panose="05000000000000000000" pitchFamily="2" charset="2"/>
              <a:buChar char="q"/>
              <a:tabLst/>
              <a:defRPr/>
            </a:pPr>
            <a:endParaRPr kumimoji="0" lang="en-ZA"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Times New Roman" panose="02020603050405020304" pitchFamily="18"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ZA" sz="1600" b="0" i="0" u="none" strike="noStrike" kern="1200" cap="none" spc="0" normalizeH="0" baseline="0" noProof="0" dirty="0">
              <a:ln>
                <a:noFill/>
              </a:ln>
              <a:solidFill>
                <a:srgbClr val="000000"/>
              </a:solidFill>
              <a:effectLst/>
              <a:uLnTx/>
              <a:uFillTx/>
              <a:latin typeface="Arial" pitchFamily="34" charset="0"/>
              <a:ea typeface="+mn-ea"/>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ZA" sz="15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68288" marR="0" lvl="0" indent="0" algn="just" defTabSz="914400" rtl="0" eaLnBrk="1" fontAlgn="base" latinLnBrk="0" hangingPunct="1">
              <a:lnSpc>
                <a:spcPct val="100000"/>
              </a:lnSpc>
              <a:spcBef>
                <a:spcPct val="0"/>
              </a:spcBef>
              <a:spcAft>
                <a:spcPct val="0"/>
              </a:spcAft>
              <a:buClrTx/>
              <a:buSzTx/>
              <a:buFontTx/>
              <a:buNone/>
              <a:tabLst/>
              <a:defRPr/>
            </a:pPr>
            <a:endParaRPr kumimoji="0" lang="en-ZA" sz="15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pic>
        <p:nvPicPr>
          <p:cNvPr id="10" name="Picture 7" descr="approved-logo.jpg"/>
          <p:cNvPicPr>
            <a:picLocks noChangeAspect="1"/>
          </p:cNvPicPr>
          <p:nvPr/>
        </p:nvPicPr>
        <p:blipFill>
          <a:blip r:embed="rId2" cstate="print"/>
          <a:srcRect/>
          <a:stretch>
            <a:fillRect/>
          </a:stretch>
        </p:blipFill>
        <p:spPr bwMode="auto">
          <a:xfrm>
            <a:off x="0" y="28144"/>
            <a:ext cx="2771775" cy="94345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644974" y="535420"/>
            <a:ext cx="5544615" cy="400110"/>
          </a:xfrm>
          <a:prstGeom prst="rect">
            <a:avLst/>
          </a:prstGeom>
        </p:spPr>
        <p:txBody>
          <a:bodyPr wrap="square">
            <a:spAutoFit/>
          </a:bodyPr>
          <a:lstStyle/>
          <a:p>
            <a:pPr marL="0" marR="0" lvl="0" indent="0" algn="ctr" defTabSz="914400" rtl="0" eaLnBrk="0" fontAlgn="base" latinLnBrk="0" hangingPunct="0">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AREAS OF UNDER-ACHIEVEMENT</a:t>
            </a:r>
          </a:p>
        </p:txBody>
      </p:sp>
    </p:spTree>
    <p:extLst>
      <p:ext uri="{BB962C8B-B14F-4D97-AF65-F5344CB8AC3E}">
        <p14:creationId xmlns:p14="http://schemas.microsoft.com/office/powerpoint/2010/main" xmlns="" val="2727511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sp>
        <p:nvSpPr>
          <p:cNvPr id="15364" name="Text Box 3"/>
          <p:cNvSpPr txBox="1">
            <a:spLocks noChangeArrowheads="1"/>
          </p:cNvSpPr>
          <p:nvPr/>
        </p:nvSpPr>
        <p:spPr bwMode="auto">
          <a:xfrm>
            <a:off x="261938" y="1392964"/>
            <a:ext cx="8667750" cy="4340292"/>
          </a:xfrm>
          <a:prstGeom prst="rect">
            <a:avLst/>
          </a:prstGeom>
          <a:noFill/>
          <a:ln w="9525">
            <a:noFill/>
            <a:miter lim="800000"/>
            <a:headEnd/>
            <a:tailEnd/>
          </a:ln>
        </p:spPr>
        <p:txBody>
          <a:bodyPr lIns="92075" tIns="46038" rIns="92075" bIns="46038">
            <a:spAutoFit/>
          </a:bodyPr>
          <a:lstStyle/>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r>
              <a:rPr lang="en-US" sz="6000" dirty="0">
                <a:solidFill>
                  <a:srgbClr val="FF0000"/>
                </a:solidFill>
                <a:latin typeface="Arial" charset="0"/>
                <a:ea typeface="ＭＳ Ｐゴシック" charset="-128"/>
                <a:cs typeface="+mn-cs"/>
              </a:rPr>
              <a:t>THANK YOU</a:t>
            </a: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US" sz="2400" dirty="0">
              <a:solidFill>
                <a:schemeClr val="bg1">
                  <a:lumMod val="50000"/>
                </a:schemeClr>
              </a:solidFill>
              <a:latin typeface="Arial" charset="0"/>
              <a:ea typeface="ＭＳ Ｐゴシック" charset="-128"/>
              <a:cs typeface="+mn-cs"/>
            </a:endParaRPr>
          </a:p>
          <a:p>
            <a:pPr algn="ctr">
              <a:defRPr/>
            </a:pPr>
            <a:endParaRPr lang="en-ZA" sz="2400" dirty="0">
              <a:solidFill>
                <a:schemeClr val="bg1">
                  <a:lumMod val="50000"/>
                </a:schemeClr>
              </a:solidFill>
              <a:latin typeface="Arial" charset="0"/>
              <a:ea typeface="ＭＳ Ｐゴシック" charset="-128"/>
              <a:cs typeface="+mn-cs"/>
            </a:endParaRPr>
          </a:p>
        </p:txBody>
      </p:sp>
      <p:cxnSp>
        <p:nvCxnSpPr>
          <p:cNvPr id="7" name="Straight Connector 6"/>
          <p:cNvCxnSpPr/>
          <p:nvPr/>
        </p:nvCxnSpPr>
        <p:spPr bwMode="auto">
          <a:xfrm>
            <a:off x="0" y="1143000"/>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6" name="Slide Number Placeholder 5"/>
          <p:cNvSpPr>
            <a:spLocks noGrp="1"/>
          </p:cNvSpPr>
          <p:nvPr>
            <p:ph type="sldNum" sz="quarter" idx="12"/>
          </p:nvPr>
        </p:nvSpPr>
        <p:spPr>
          <a:xfrm>
            <a:off x="7946702" y="6553150"/>
            <a:ext cx="1593850" cy="476250"/>
          </a:xfrm>
        </p:spPr>
        <p:txBody>
          <a:bodyPr/>
          <a:lstStyle/>
          <a:p>
            <a:pPr algn="ctr">
              <a:defRPr/>
            </a:pPr>
            <a:fld id="{E7E121AC-CB2F-48A1-9156-4FA17DE39A11}" type="slidenum">
              <a:rPr lang="en-US" altLang="en-US" smtClean="0">
                <a:ea typeface="ＭＳ Ｐゴシック" pitchFamily="34" charset="-128"/>
              </a:rPr>
              <a:pPr algn="ctr">
                <a:defRPr/>
              </a:pPr>
              <a:t>57</a:t>
            </a:fld>
            <a:endParaRPr lang="en-US" altLang="en-US" dirty="0">
              <a:ea typeface="ＭＳ Ｐゴシック" pitchFamily="34" charset="-128"/>
            </a:endParaRPr>
          </a:p>
        </p:txBody>
      </p:sp>
      <p:pic>
        <p:nvPicPr>
          <p:cNvPr id="8" name="Picture 7" descr="approved-logo.jpg"/>
          <p:cNvPicPr>
            <a:picLocks noChangeAspect="1"/>
          </p:cNvPicPr>
          <p:nvPr/>
        </p:nvPicPr>
        <p:blipFill>
          <a:blip r:embed="rId2" cstate="print"/>
          <a:srcRect/>
          <a:stretch>
            <a:fillRect/>
          </a:stretch>
        </p:blipFill>
        <p:spPr bwMode="auto">
          <a:xfrm>
            <a:off x="34740" y="116632"/>
            <a:ext cx="2771775" cy="943457"/>
          </a:xfrm>
          <a:prstGeom prst="rect">
            <a:avLst/>
          </a:prstGeom>
          <a:noFill/>
          <a:ln w="9525">
            <a:noFill/>
            <a:miter lim="800000"/>
            <a:headEnd/>
            <a:tailEnd/>
          </a:ln>
        </p:spPr>
      </p:pic>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376" y="142062"/>
            <a:ext cx="1008112" cy="942040"/>
          </a:xfrm>
          <a:prstGeom prst="rect">
            <a:avLst/>
          </a:prstGeom>
        </p:spPr>
      </p:pic>
    </p:spTree>
    <p:extLst>
      <p:ext uri="{BB962C8B-B14F-4D97-AF65-F5344CB8AC3E}">
        <p14:creationId xmlns:p14="http://schemas.microsoft.com/office/powerpoint/2010/main" xmlns="" val="35877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6</a:t>
            </a:fld>
            <a:endParaRPr lang="en-US" dirty="0"/>
          </a:p>
        </p:txBody>
      </p:sp>
      <p:sp>
        <p:nvSpPr>
          <p:cNvPr id="2" name="Rectangle 1"/>
          <p:cNvSpPr/>
          <p:nvPr/>
        </p:nvSpPr>
        <p:spPr>
          <a:xfrm>
            <a:off x="179512" y="1196752"/>
            <a:ext cx="8604448" cy="2369880"/>
          </a:xfrm>
          <a:prstGeom prst="rect">
            <a:avLst/>
          </a:prstGeom>
        </p:spPr>
        <p:txBody>
          <a:bodyPr wrap="square">
            <a:spAutoFit/>
          </a:bodyPr>
          <a:lstStyle/>
          <a:p>
            <a:pPr algn="just" eaLnBrk="0" hangingPunct="0">
              <a:spcBef>
                <a:spcPts val="0"/>
              </a:spcBef>
              <a:spcAft>
                <a:spcPts val="0"/>
              </a:spcAft>
              <a:defRPr/>
            </a:pPr>
            <a:r>
              <a:rPr lang="en-ZA" sz="1500" b="0" dirty="0"/>
              <a:t>The Department did not achieve 1 of its 21 planned targets for Quarter 1, as reflected below:</a:t>
            </a:r>
          </a:p>
          <a:p>
            <a:pPr algn="just" eaLnBrk="0" hangingPunct="0">
              <a:spcBef>
                <a:spcPts val="0"/>
              </a:spcBef>
              <a:spcAft>
                <a:spcPts val="0"/>
              </a:spcAft>
              <a:defRPr/>
            </a:pPr>
            <a:endParaRPr lang="en-ZA" sz="700" b="0" dirty="0"/>
          </a:p>
          <a:p>
            <a:pPr marL="285750" indent="-285750" algn="just">
              <a:buFont typeface="Wingdings" panose="05000000000000000000" pitchFamily="2" charset="2"/>
              <a:buChar char="q"/>
            </a:pPr>
            <a:r>
              <a:rPr lang="en-ZA" sz="1600" dirty="0"/>
              <a:t>Q4 (2018/19) monitoring report developed on the provision of broadband services to  570 connected sites</a:t>
            </a:r>
          </a:p>
          <a:p>
            <a:pPr algn="just"/>
            <a:r>
              <a:rPr lang="en-ZA" sz="1600" dirty="0"/>
              <a:t>	</a:t>
            </a:r>
          </a:p>
          <a:p>
            <a:pPr lvl="1"/>
            <a:r>
              <a:rPr lang="en-ZA" sz="1600" b="0" dirty="0"/>
              <a:t>Monitoring report was developed however provision of broadband services was to only </a:t>
            </a:r>
            <a:r>
              <a:rPr lang="en-ZA" sz="1600" b="0" dirty="0">
                <a:solidFill>
                  <a:srgbClr val="000000"/>
                </a:solidFill>
                <a:ea typeface="Arial Narrow" panose="020B0606020202030204" pitchFamily="34" charset="0"/>
                <a:cs typeface="Times New Roman" panose="02020603050405020304" pitchFamily="18" charset="0"/>
              </a:rPr>
              <a:t> 98 sites.</a:t>
            </a:r>
          </a:p>
          <a:p>
            <a:pPr lvl="1"/>
            <a:endParaRPr lang="en-ZA" sz="1600" b="0" dirty="0">
              <a:solidFill>
                <a:srgbClr val="000000"/>
              </a:solidFill>
              <a:cs typeface="Times New Roman" panose="02020603050405020304" pitchFamily="18" charset="0"/>
            </a:endParaRPr>
          </a:p>
          <a:p>
            <a:pPr algn="just"/>
            <a:endParaRPr lang="en-ZA" sz="1500" dirty="0"/>
          </a:p>
          <a:p>
            <a:pPr marL="268288" algn="just"/>
            <a:endParaRPr lang="en-ZA" sz="1500" b="0" dirty="0"/>
          </a:p>
        </p:txBody>
      </p:sp>
      <p:pic>
        <p:nvPicPr>
          <p:cNvPr id="10" name="Picture 7" descr="approved-logo.jpg"/>
          <p:cNvPicPr>
            <a:picLocks noChangeAspect="1"/>
          </p:cNvPicPr>
          <p:nvPr/>
        </p:nvPicPr>
        <p:blipFill>
          <a:blip r:embed="rId2" cstate="print"/>
          <a:srcRect/>
          <a:stretch>
            <a:fillRect/>
          </a:stretch>
        </p:blipFill>
        <p:spPr bwMode="auto">
          <a:xfrm>
            <a:off x="0" y="28144"/>
            <a:ext cx="2771775" cy="943456"/>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62788" y="44624"/>
            <a:ext cx="901700" cy="901700"/>
          </a:xfrm>
          <a:prstGeom prst="rect">
            <a:avLst/>
          </a:prstGeom>
        </p:spPr>
      </p:pic>
      <p:sp>
        <p:nvSpPr>
          <p:cNvPr id="9" name="Rectangle 8"/>
          <p:cNvSpPr/>
          <p:nvPr/>
        </p:nvSpPr>
        <p:spPr>
          <a:xfrm>
            <a:off x="2627784" y="118954"/>
            <a:ext cx="5544615" cy="861774"/>
          </a:xfrm>
          <a:prstGeom prst="rect">
            <a:avLst/>
          </a:prstGeom>
        </p:spPr>
        <p:txBody>
          <a:bodyPr wrap="square">
            <a:spAutoFit/>
          </a:bodyPr>
          <a:lstStyle/>
          <a:p>
            <a:pPr algn="ctr" eaLnBrk="0" hangingPunct="0">
              <a:spcBef>
                <a:spcPts val="600"/>
              </a:spcBef>
              <a:spcAft>
                <a:spcPts val="600"/>
              </a:spcAft>
              <a:defRPr/>
            </a:pPr>
            <a:r>
              <a:rPr lang="en-US" sz="2000" dirty="0">
                <a:solidFill>
                  <a:srgbClr val="FF0000"/>
                </a:solidFill>
              </a:rPr>
              <a:t>QUARTER 1</a:t>
            </a:r>
          </a:p>
          <a:p>
            <a:pPr lvl="0" algn="ctr" eaLnBrk="0" hangingPunct="0">
              <a:spcBef>
                <a:spcPts val="600"/>
              </a:spcBef>
              <a:spcAft>
                <a:spcPts val="600"/>
              </a:spcAft>
              <a:defRPr/>
            </a:pPr>
            <a:r>
              <a:rPr lang="en-US" sz="2000" dirty="0">
                <a:solidFill>
                  <a:srgbClr val="FF0000"/>
                </a:solidFill>
              </a:rPr>
              <a:t>AREARS OF UNDER-ACHIEVEMENT</a:t>
            </a:r>
          </a:p>
        </p:txBody>
      </p:sp>
    </p:spTree>
    <p:extLst>
      <p:ext uri="{BB962C8B-B14F-4D97-AF65-F5344CB8AC3E}">
        <p14:creationId xmlns:p14="http://schemas.microsoft.com/office/powerpoint/2010/main" xmlns="" val="252511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1052736"/>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7</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a:t>
            </a:r>
            <a:r>
              <a:rPr lang="en-US" sz="2200" dirty="0">
                <a:solidFill>
                  <a:srgbClr val="FF0000"/>
                </a:solidFill>
              </a:rPr>
              <a:t>(1)</a:t>
            </a:r>
            <a:endParaRPr lang="en-US" sz="2200" b="1" dirty="0">
              <a:solidFill>
                <a:srgbClr val="FF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xmlns="" val="3783473459"/>
              </p:ext>
            </p:extLst>
          </p:nvPr>
        </p:nvGraphicFramePr>
        <p:xfrm>
          <a:off x="125412" y="1159772"/>
          <a:ext cx="8911084" cy="5437580"/>
        </p:xfrm>
        <a:graphic>
          <a:graphicData uri="http://schemas.openxmlformats.org/drawingml/2006/table">
            <a:tbl>
              <a:tblPr firstRow="1" bandRow="1">
                <a:tableStyleId>{5C22544A-7EE6-4342-B048-85BDC9FD1C3A}</a:tableStyleId>
              </a:tblPr>
              <a:tblGrid>
                <a:gridCol w="1191549">
                  <a:extLst>
                    <a:ext uri="{9D8B030D-6E8A-4147-A177-3AD203B41FA5}">
                      <a16:colId xmlns:a16="http://schemas.microsoft.com/office/drawing/2014/main" xmlns="" val="20000"/>
                    </a:ext>
                  </a:extLst>
                </a:gridCol>
                <a:gridCol w="1991686">
                  <a:extLst>
                    <a:ext uri="{9D8B030D-6E8A-4147-A177-3AD203B41FA5}">
                      <a16:colId xmlns:a16="http://schemas.microsoft.com/office/drawing/2014/main" xmlns="" val="20001"/>
                    </a:ext>
                  </a:extLst>
                </a:gridCol>
                <a:gridCol w="1991686">
                  <a:extLst>
                    <a:ext uri="{9D8B030D-6E8A-4147-A177-3AD203B41FA5}">
                      <a16:colId xmlns:a16="http://schemas.microsoft.com/office/drawing/2014/main" xmlns="" val="20002"/>
                    </a:ext>
                  </a:extLst>
                </a:gridCol>
                <a:gridCol w="1066975">
                  <a:extLst>
                    <a:ext uri="{9D8B030D-6E8A-4147-A177-3AD203B41FA5}">
                      <a16:colId xmlns:a16="http://schemas.microsoft.com/office/drawing/2014/main" xmlns="" val="20003"/>
                    </a:ext>
                  </a:extLst>
                </a:gridCol>
                <a:gridCol w="1138106">
                  <a:extLst>
                    <a:ext uri="{9D8B030D-6E8A-4147-A177-3AD203B41FA5}">
                      <a16:colId xmlns:a16="http://schemas.microsoft.com/office/drawing/2014/main" xmlns="" val="20004"/>
                    </a:ext>
                  </a:extLst>
                </a:gridCol>
                <a:gridCol w="1531082">
                  <a:extLst>
                    <a:ext uri="{9D8B030D-6E8A-4147-A177-3AD203B41FA5}">
                      <a16:colId xmlns:a16="http://schemas.microsoft.com/office/drawing/2014/main" xmlns="" val="20005"/>
                    </a:ext>
                  </a:extLst>
                </a:gridCol>
              </a:tblGrid>
              <a:tr h="362305">
                <a:tc gridSpan="6">
                  <a:txBody>
                    <a:bodyPr/>
                    <a:lstStyle/>
                    <a:p>
                      <a:pPr algn="l"/>
                      <a:r>
                        <a:rPr lang="en-ZA" sz="1300" dirty="0">
                          <a:solidFill>
                            <a:schemeClr val="tx1"/>
                          </a:solidFill>
                          <a:latin typeface="Arial" panose="020B0604020202020204" pitchFamily="34" charset="0"/>
                          <a:cs typeface="Arial" panose="020B0604020202020204" pitchFamily="34" charset="0"/>
                        </a:rPr>
                        <a:t>Programme Purpose: T</a:t>
                      </a:r>
                      <a:r>
                        <a:rPr lang="en-GB" sz="1300" dirty="0">
                          <a:solidFill>
                            <a:schemeClr val="tx1"/>
                          </a:solidFill>
                          <a:latin typeface="Arial" panose="020B0604020202020204" pitchFamily="34" charset="0"/>
                          <a:cs typeface="Arial" panose="020B0604020202020204" pitchFamily="34" charset="0"/>
                        </a:rPr>
                        <a:t>o provide strategic leadership, management and support service to the department.</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469726625"/>
                  </a:ext>
                </a:extLst>
              </a:tr>
              <a:tr h="362305">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Goal: Optimally functional Department and SOEs that effectively deliver on their respective mandates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39166685"/>
                  </a:ext>
                </a:extLst>
              </a:tr>
              <a:tr h="243146">
                <a:tc gridSpan="6">
                  <a:txBody>
                    <a:bodyPr/>
                    <a:lstStyle/>
                    <a:p>
                      <a:pPr algn="l"/>
                      <a:r>
                        <a:rPr lang="en-ZA" sz="1300" b="1" i="0" u="none" strike="noStrike" kern="1200" baseline="0" dirty="0">
                          <a:solidFill>
                            <a:schemeClr val="dk1"/>
                          </a:solidFill>
                          <a:latin typeface="Arial" panose="020B0604020202020204" pitchFamily="34" charset="0"/>
                          <a:ea typeface="+mn-ea"/>
                          <a:cs typeface="Arial" panose="020B0604020202020204" pitchFamily="34" charset="0"/>
                        </a:rPr>
                        <a:t>Strat. Objective: Create a high performing organisation to enable achievement of the Department’s mandate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340254700"/>
                  </a:ext>
                </a:extLst>
              </a:tr>
              <a:tr h="409509">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nchor="ctr">
                    <a:solidFill>
                      <a:srgbClr val="ECFCFE"/>
                    </a:solidFill>
                  </a:tcPr>
                </a:tc>
                <a:tc>
                  <a:txBody>
                    <a:bodyPr/>
                    <a:lstStyle/>
                    <a:p>
                      <a:pPr algn="ctr"/>
                      <a:r>
                        <a:rPr lang="en-ZA" sz="1300" b="1" dirty="0">
                          <a:solidFill>
                            <a:schemeClr val="tx1"/>
                          </a:solidFill>
                          <a:latin typeface="Arial" panose="020B0604020202020204" pitchFamily="34" charset="0"/>
                          <a:cs typeface="Arial" panose="020B0604020202020204" pitchFamily="34" charset="0"/>
                        </a:rPr>
                        <a:t>Explanation of Variance</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271961993"/>
                  </a:ext>
                </a:extLst>
              </a:tr>
              <a:tr h="923634">
                <a:tc rowSpan="2">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Departmental Budget and Procurement Plan developed and monitored, according to Departmental priorities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the approved 2019/20 Departmental Budget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approved 2019/20 budget monitored through a budget advisory committee meeting held on 18 June 2019.</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gn="ctr"/>
                      <a:r>
                        <a:rPr lang="en-ZA" sz="1300" dirty="0">
                          <a:latin typeface="Arial" panose="020B0604020202020204" pitchFamily="34" charset="0"/>
                          <a:cs typeface="Arial" panose="020B0604020202020204" pitchFamily="34" charset="0"/>
                        </a:rPr>
                        <a:t>Achieved</a:t>
                      </a:r>
                      <a:endParaRPr lang="en-ZA" sz="13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279608">
                <a:tc v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Implementation of the approved 2019/20 Procurement Plan, focusing on enhancing industry transformation and youth economic inclusion monitored.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Quarterly monitoring report on the implementation of the approved 2019/20 Procurement Plan was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Achieved</a:t>
                      </a:r>
                      <a:endParaRPr lang="en-ZA" sz="13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16566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Strategic Risk Assessments conducted and Risk Register updated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r>
                        <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2019/20 Strategic Risk Reports compiled, presented to relevant Governance structures and approved</a:t>
                      </a:r>
                    </a:p>
                  </a:txBody>
                  <a:tcPr/>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2019/20 Strategic Risk Reports were compiled, presented and approved by relevant Governance Structures (REC, DEC &amp; DG).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Achieved</a:t>
                      </a:r>
                      <a:endParaRPr lang="en-ZA" sz="13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54315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0"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8</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92586"/>
            <a:ext cx="4896544" cy="430887"/>
          </a:xfrm>
          <a:prstGeom prst="rect">
            <a:avLst/>
          </a:prstGeom>
        </p:spPr>
        <p:txBody>
          <a:bodyPr wrap="square">
            <a:spAutoFit/>
          </a:bodyPr>
          <a:lstStyle/>
          <a:p>
            <a:pPr lvl="0" algn="ctr" eaLnBrk="0" hangingPunct="0">
              <a:defRPr/>
            </a:pPr>
            <a:r>
              <a:rPr lang="en-US" sz="2200" b="1" dirty="0">
                <a:solidFill>
                  <a:srgbClr val="FF0000"/>
                </a:solidFill>
              </a:rPr>
              <a:t>ADMINISTRATION (2) </a:t>
            </a:r>
          </a:p>
        </p:txBody>
      </p:sp>
      <p:graphicFrame>
        <p:nvGraphicFramePr>
          <p:cNvPr id="15" name="Table 14"/>
          <p:cNvGraphicFramePr>
            <a:graphicFrameLocks noGrp="1"/>
          </p:cNvGraphicFramePr>
          <p:nvPr>
            <p:extLst>
              <p:ext uri="{D42A27DB-BD31-4B8C-83A1-F6EECF244321}">
                <p14:modId xmlns:p14="http://schemas.microsoft.com/office/powerpoint/2010/main" xmlns="" val="3667649913"/>
              </p:ext>
            </p:extLst>
          </p:nvPr>
        </p:nvGraphicFramePr>
        <p:xfrm>
          <a:off x="113638" y="1052736"/>
          <a:ext cx="8812368" cy="5544026"/>
        </p:xfrm>
        <a:graphic>
          <a:graphicData uri="http://schemas.openxmlformats.org/drawingml/2006/table">
            <a:tbl>
              <a:tblPr firstRow="1" bandRow="1">
                <a:tableStyleId>{5C22544A-7EE6-4342-B048-85BDC9FD1C3A}</a:tableStyleId>
              </a:tblPr>
              <a:tblGrid>
                <a:gridCol w="1290010">
                  <a:extLst>
                    <a:ext uri="{9D8B030D-6E8A-4147-A177-3AD203B41FA5}">
                      <a16:colId xmlns:a16="http://schemas.microsoft.com/office/drawing/2014/main" xmlns="" val="20000"/>
                    </a:ext>
                  </a:extLst>
                </a:gridCol>
                <a:gridCol w="1504471">
                  <a:extLst>
                    <a:ext uri="{9D8B030D-6E8A-4147-A177-3AD203B41FA5}">
                      <a16:colId xmlns:a16="http://schemas.microsoft.com/office/drawing/2014/main" xmlns="" val="20001"/>
                    </a:ext>
                  </a:extLst>
                </a:gridCol>
                <a:gridCol w="2812415">
                  <a:extLst>
                    <a:ext uri="{9D8B030D-6E8A-4147-A177-3AD203B41FA5}">
                      <a16:colId xmlns:a16="http://schemas.microsoft.com/office/drawing/2014/main" xmlns="" val="933402251"/>
                    </a:ext>
                  </a:extLst>
                </a:gridCol>
                <a:gridCol w="865358">
                  <a:extLst>
                    <a:ext uri="{9D8B030D-6E8A-4147-A177-3AD203B41FA5}">
                      <a16:colId xmlns:a16="http://schemas.microsoft.com/office/drawing/2014/main" xmlns="" val="20003"/>
                    </a:ext>
                  </a:extLst>
                </a:gridCol>
                <a:gridCol w="1153811">
                  <a:extLst>
                    <a:ext uri="{9D8B030D-6E8A-4147-A177-3AD203B41FA5}">
                      <a16:colId xmlns:a16="http://schemas.microsoft.com/office/drawing/2014/main" xmlns="" val="20004"/>
                    </a:ext>
                  </a:extLst>
                </a:gridCol>
                <a:gridCol w="1186303">
                  <a:extLst>
                    <a:ext uri="{9D8B030D-6E8A-4147-A177-3AD203B41FA5}">
                      <a16:colId xmlns:a16="http://schemas.microsoft.com/office/drawing/2014/main" xmlns="" val="20005"/>
                    </a:ext>
                  </a:extLst>
                </a:gridCol>
              </a:tblGrid>
              <a:tr h="259556">
                <a:tc gridSpan="6">
                  <a:txBody>
                    <a:bodyPr/>
                    <a:lstStyle/>
                    <a:p>
                      <a:pPr algn="l"/>
                      <a:r>
                        <a:rPr lang="en-ZA" sz="1300" dirty="0">
                          <a:solidFill>
                            <a:schemeClr val="tx1"/>
                          </a:solidFill>
                          <a:latin typeface="Arial" panose="020B0604020202020204" pitchFamily="34" charset="0"/>
                          <a:cs typeface="Arial" panose="020B0604020202020204" pitchFamily="34" charset="0"/>
                        </a:rPr>
                        <a:t>Programme Purpose: T</a:t>
                      </a:r>
                      <a:r>
                        <a:rPr lang="en-GB" sz="1300" dirty="0">
                          <a:solidFill>
                            <a:schemeClr val="tx1"/>
                          </a:solidFill>
                          <a:latin typeface="Arial" panose="020B0604020202020204" pitchFamily="34" charset="0"/>
                          <a:cs typeface="Arial" panose="020B0604020202020204" pitchFamily="34" charset="0"/>
                        </a:rPr>
                        <a:t>o provide strategic leadership, management and support service to the department.</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35098271"/>
                  </a:ext>
                </a:extLst>
              </a:tr>
              <a:tr h="259556">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Goal: Optimally functional Department and SOEs that effectively deliver on their respective mandates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002851524"/>
                  </a:ext>
                </a:extLst>
              </a:tr>
              <a:tr h="259556">
                <a:tc gridSpan="6">
                  <a:txBody>
                    <a:bodyPr/>
                    <a:lstStyle/>
                    <a:p>
                      <a:pPr algn="l"/>
                      <a:r>
                        <a:rPr lang="en-ZA" sz="1300" b="1" i="0" u="none" strike="noStrike" kern="1200" baseline="0" dirty="0">
                          <a:solidFill>
                            <a:schemeClr val="dk1"/>
                          </a:solidFill>
                          <a:latin typeface="Arial" panose="020B0604020202020204" pitchFamily="34" charset="0"/>
                          <a:ea typeface="+mn-ea"/>
                          <a:cs typeface="Arial" panose="020B0604020202020204" pitchFamily="34" charset="0"/>
                        </a:rPr>
                        <a:t>Strat. Objective: Create a high performing organisation to enable achievement of the Department’s mandate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901888383"/>
                  </a:ext>
                </a:extLst>
              </a:tr>
              <a:tr h="699607">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nchor="ctr"/>
                </a:tc>
                <a:tc>
                  <a:txBody>
                    <a:bodyPr/>
                    <a:lstStyle/>
                    <a:p>
                      <a:pPr algn="ctr"/>
                      <a:r>
                        <a:rPr lang="en-ZA" sz="1300" b="1" dirty="0" err="1">
                          <a:solidFill>
                            <a:schemeClr val="tx1"/>
                          </a:solidFill>
                          <a:latin typeface="Arial" panose="020B0604020202020204" pitchFamily="34" charset="0"/>
                          <a:cs typeface="Arial" panose="020B0604020202020204" pitchFamily="34" charset="0"/>
                        </a:rPr>
                        <a:t>Explan-ation</a:t>
                      </a:r>
                      <a:r>
                        <a:rPr lang="en-ZA" sz="1300" b="1" dirty="0">
                          <a:solidFill>
                            <a:schemeClr val="tx1"/>
                          </a:solidFill>
                          <a:latin typeface="Arial" panose="020B0604020202020204" pitchFamily="34" charset="0"/>
                          <a:cs typeface="Arial" panose="020B0604020202020204" pitchFamily="34" charset="0"/>
                        </a:rPr>
                        <a:t> of Variance</a:t>
                      </a:r>
                    </a:p>
                  </a:txBody>
                  <a:tcPr anchor="ct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000"/>
                  </a:ext>
                </a:extLst>
              </a:tr>
              <a:tr h="985971">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Strategic Risk Assessments conducted and Risk Register updated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Quarterly progress report on risk mitigation developed</a:t>
                      </a:r>
                    </a:p>
                  </a:txBody>
                  <a:tcPr/>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Quarterly progress report on risk mitigation was developed.</a:t>
                      </a:r>
                      <a:endPar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endParaRPr>
                    </a:p>
                  </a:txBody>
                  <a:tcPr marL="25400" marR="25400" marT="25400" marB="25400"/>
                </a:tc>
                <a:tc>
                  <a:txBody>
                    <a:bodyPr/>
                    <a:lstStyle/>
                    <a:p>
                      <a:pPr algn="ctr"/>
                      <a:r>
                        <a:rPr lang="en-ZA" sz="13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1175970">
                <a:tc>
                  <a:txBody>
                    <a:bodyPr/>
                    <a:lstStyle/>
                    <a:p>
                      <a:pPr>
                        <a:lnSpc>
                          <a:spcPct val="107000"/>
                        </a:lnSpc>
                        <a:spcAft>
                          <a:spcPts val="0"/>
                        </a:spcAft>
                      </a:pPr>
                      <a:r>
                        <a:rPr lang="en-ZA" sz="1300" dirty="0">
                          <a:effectLst/>
                          <a:latin typeface="Arial" panose="020B0604020202020204" pitchFamily="34" charset="0"/>
                          <a:ea typeface="Times New Roman" panose="02020603050405020304" pitchFamily="18" charset="0"/>
                          <a:cs typeface="Times New Roman" panose="02020603050405020304" pitchFamily="18" charset="0"/>
                        </a:rPr>
                        <a:t>Implementation of approved Workplace Skills Plan in line with DTPS mandate facilitated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Workplace Skills Plan (WSP) developed and approved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nSpc>
                          <a:spcPct val="107000"/>
                        </a:lnSpc>
                        <a:spcAft>
                          <a:spcPts val="0"/>
                        </a:spcAft>
                      </a:pPr>
                      <a:r>
                        <a:rPr lang="en-ZA" sz="130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WSP developed, approved and submitted to relevant SETAs.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25400" marR="25400" marT="25400" marB="25400"/>
                </a:tc>
                <a:tc>
                  <a:txBody>
                    <a:bodyPr/>
                    <a:lstStyle/>
                    <a:p>
                      <a:pPr algn="ctr"/>
                      <a:r>
                        <a:rPr lang="en-ZA" sz="13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563882">
                <a:tc>
                  <a:txBody>
                    <a:bodyPr/>
                    <a:lstStyle/>
                    <a:p>
                      <a:pPr marL="0" algn="l" defTabSz="914400" rtl="0" eaLnBrk="1" latinLnBrk="0" hangingPunct="1">
                        <a:lnSpc>
                          <a:spcPct val="107000"/>
                        </a:lnSpc>
                        <a:spcAft>
                          <a:spcPts val="0"/>
                        </a:spcAft>
                      </a:pPr>
                      <a:r>
                        <a:rPr lang="en-ZA" sz="1300" kern="120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Implementation of approved Workplace Skills Plan in line with DTPS mandate facilitated</a:t>
                      </a:r>
                    </a:p>
                  </a:txBody>
                  <a:tcPr marL="25400" marR="25400" marT="25400" marB="25400"/>
                </a:tc>
                <a:tc>
                  <a:txBody>
                    <a:bodyPr/>
                    <a:lstStyle/>
                    <a:p>
                      <a:pPr marL="0" algn="l" defTabSz="914400" rtl="0" eaLnBrk="1" latinLnBrk="0" hangingPunct="1">
                        <a:lnSpc>
                          <a:spcPct val="107000"/>
                        </a:lnSpc>
                        <a:spcAft>
                          <a:spcPts val="0"/>
                        </a:spcAft>
                      </a:pPr>
                      <a:r>
                        <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Workplace Skills Plan (WSP) developed and approved</a:t>
                      </a:r>
                    </a:p>
                  </a:txBody>
                  <a:tcPr marL="25400" marR="25400" marT="25400" marB="25400"/>
                </a:tc>
                <a:tc>
                  <a:txBody>
                    <a:bodyPr/>
                    <a:lstStyle/>
                    <a:p>
                      <a:pPr marL="0" algn="l" defTabSz="914400" rtl="0" eaLnBrk="1" latinLnBrk="0" hangingPunct="1">
                        <a:lnSpc>
                          <a:spcPct val="107000"/>
                        </a:lnSpc>
                        <a:spcAft>
                          <a:spcPts val="0"/>
                        </a:spcAft>
                      </a:pPr>
                      <a:r>
                        <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Reconfiguration Project Team was established.</a:t>
                      </a:r>
                    </a:p>
                    <a:p>
                      <a:pPr marL="0" algn="l" defTabSz="914400" rtl="0" eaLnBrk="1" latinLnBrk="0" hangingPunct="1">
                        <a:lnSpc>
                          <a:spcPct val="107000"/>
                        </a:lnSpc>
                        <a:spcAft>
                          <a:spcPts val="0"/>
                        </a:spcAft>
                      </a:pPr>
                      <a:r>
                        <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HR, OD, </a:t>
                      </a:r>
                      <a:r>
                        <a:rPr lang="en-ZA" sz="1300" kern="1200" dirty="0" err="1">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LR</a:t>
                      </a:r>
                      <a:r>
                        <a:rPr lang="en-ZA" sz="13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&amp; Change Management; Infrastructure; Finance; Information Communications Technology; Legal; and Communications Workstreams have been established</a:t>
                      </a:r>
                    </a:p>
                  </a:txBody>
                  <a:tcPr marL="25400" marR="25400" marT="25400" marB="25400"/>
                </a:tc>
                <a:tc>
                  <a:txBody>
                    <a:bodyPr/>
                    <a:lstStyle/>
                    <a:p>
                      <a:pPr algn="ctr"/>
                      <a:r>
                        <a:rPr lang="en-ZA" sz="1300" dirty="0">
                          <a:solidFill>
                            <a:schemeClr val="tx1"/>
                          </a:solidFill>
                          <a:latin typeface="Arial" panose="020B0604020202020204" pitchFamily="34" charset="0"/>
                          <a:cs typeface="Arial" panose="020B0604020202020204" pitchFamily="34" charset="0"/>
                        </a:rPr>
                        <a:t>Achieved </a:t>
                      </a: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3781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5"/>
          <p:cNvSpPr>
            <a:spLocks noGrp="1"/>
          </p:cNvSpPr>
          <p:nvPr>
            <p:ph type="ftr" sz="quarter" idx="11"/>
          </p:nvPr>
        </p:nvSpPr>
        <p:spPr>
          <a:xfrm>
            <a:off x="0" y="6572250"/>
            <a:ext cx="9144000" cy="285750"/>
          </a:xfrm>
          <a:solidFill>
            <a:srgbClr val="EF4718"/>
          </a:solidFill>
        </p:spPr>
        <p:txBody>
          <a:bodyPr/>
          <a:lstStyle/>
          <a:p>
            <a:pPr>
              <a:spcBef>
                <a:spcPts val="600"/>
              </a:spcBef>
            </a:pPr>
            <a:r>
              <a:rPr lang="en-ZA" dirty="0">
                <a:solidFill>
                  <a:schemeClr val="bg1"/>
                </a:solidFill>
                <a:latin typeface="Arial" pitchFamily="34" charset="0"/>
                <a:cs typeface="Arial" pitchFamily="34" charset="0"/>
              </a:rPr>
              <a:t>Building a better life for all through an enabling and sustainable world class information and communication technologies environment.</a:t>
            </a:r>
            <a:endParaRPr lang="en-US" dirty="0">
              <a:solidFill>
                <a:schemeClr val="bg1"/>
              </a:solidFill>
              <a:latin typeface="Arial" pitchFamily="34" charset="0"/>
              <a:cs typeface="Arial" pitchFamily="34" charset="0"/>
            </a:endParaRPr>
          </a:p>
        </p:txBody>
      </p:sp>
      <p:cxnSp>
        <p:nvCxnSpPr>
          <p:cNvPr id="7" name="Straight Connector 6"/>
          <p:cNvCxnSpPr/>
          <p:nvPr/>
        </p:nvCxnSpPr>
        <p:spPr bwMode="auto">
          <a:xfrm>
            <a:off x="413" y="980728"/>
            <a:ext cx="9144000" cy="1588"/>
          </a:xfrm>
          <a:prstGeom prst="line">
            <a:avLst/>
          </a:prstGeom>
          <a:ln>
            <a:solidFill>
              <a:srgbClr val="EF4718"/>
            </a:solidFill>
            <a:headEnd type="none" w="med" len="med"/>
            <a:tailEnd type="none" w="med" len="med"/>
          </a:ln>
        </p:spPr>
        <p:style>
          <a:lnRef idx="3">
            <a:schemeClr val="accent5"/>
          </a:lnRef>
          <a:fillRef idx="0">
            <a:schemeClr val="accent5"/>
          </a:fillRef>
          <a:effectRef idx="2">
            <a:schemeClr val="accent5"/>
          </a:effectRef>
          <a:fontRef idx="minor">
            <a:schemeClr val="tx1"/>
          </a:fontRef>
        </p:style>
      </p:cxnSp>
      <p:sp>
        <p:nvSpPr>
          <p:cNvPr id="8" name="Slide Number Placeholder 7"/>
          <p:cNvSpPr>
            <a:spLocks noGrp="1"/>
          </p:cNvSpPr>
          <p:nvPr>
            <p:ph type="sldNum" sz="quarter" idx="12"/>
          </p:nvPr>
        </p:nvSpPr>
        <p:spPr>
          <a:xfrm>
            <a:off x="7298630" y="6553150"/>
            <a:ext cx="1593850" cy="476250"/>
          </a:xfrm>
        </p:spPr>
        <p:txBody>
          <a:bodyPr/>
          <a:lstStyle/>
          <a:p>
            <a:pPr>
              <a:defRPr/>
            </a:pPr>
            <a:fld id="{D0FB1A35-26F3-4129-92ED-E891618A16E1}" type="slidenum">
              <a:rPr lang="en-US" smtClean="0"/>
              <a:pPr>
                <a:defRPr/>
              </a:pPr>
              <a:t>9</a:t>
            </a:fld>
            <a:endParaRPr lang="en-US" dirty="0"/>
          </a:p>
        </p:txBody>
      </p:sp>
      <p:pic>
        <p:nvPicPr>
          <p:cNvPr id="10" name="Picture 7" descr="approved-logo.jpg"/>
          <p:cNvPicPr>
            <a:picLocks noChangeAspect="1"/>
          </p:cNvPicPr>
          <p:nvPr/>
        </p:nvPicPr>
        <p:blipFill>
          <a:blip r:embed="rId2" cstate="print"/>
          <a:srcRect/>
          <a:stretch>
            <a:fillRect/>
          </a:stretch>
        </p:blipFill>
        <p:spPr bwMode="auto">
          <a:xfrm>
            <a:off x="0" y="28143"/>
            <a:ext cx="2771775" cy="937579"/>
          </a:xfrm>
          <a:prstGeom prst="rect">
            <a:avLst/>
          </a:prstGeom>
          <a:noFill/>
          <a:ln w="9525">
            <a:noFill/>
            <a:miter lim="800000"/>
            <a:headEnd/>
            <a:tailEnd/>
          </a:ln>
        </p:spPr>
      </p:pic>
      <p:pic>
        <p:nvPicPr>
          <p:cNvPr id="11"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23225" y="44624"/>
            <a:ext cx="901700" cy="901700"/>
          </a:xfrm>
          <a:prstGeom prst="rect">
            <a:avLst/>
          </a:prstGeom>
        </p:spPr>
      </p:pic>
      <p:sp>
        <p:nvSpPr>
          <p:cNvPr id="12" name="Rectangle 11"/>
          <p:cNvSpPr/>
          <p:nvPr/>
        </p:nvSpPr>
        <p:spPr>
          <a:xfrm>
            <a:off x="2843808" y="260648"/>
            <a:ext cx="4896544" cy="430887"/>
          </a:xfrm>
          <a:prstGeom prst="rect">
            <a:avLst/>
          </a:prstGeom>
        </p:spPr>
        <p:txBody>
          <a:bodyPr wrap="square">
            <a:spAutoFit/>
          </a:bodyPr>
          <a:lstStyle/>
          <a:p>
            <a:pPr lvl="0" algn="ctr" eaLnBrk="0" hangingPunct="0">
              <a:defRPr/>
            </a:pPr>
            <a:r>
              <a:rPr lang="en-US" sz="2200" b="1" dirty="0">
                <a:solidFill>
                  <a:srgbClr val="FF0000"/>
                </a:solidFill>
                <a:latin typeface="Arial" panose="020B0604020202020204" pitchFamily="34" charset="0"/>
                <a:cs typeface="Arial" panose="020B0604020202020204" pitchFamily="34" charset="0"/>
              </a:rPr>
              <a:t>ICT INTERNATIONAL AFFAIRS (1)</a:t>
            </a:r>
          </a:p>
        </p:txBody>
      </p:sp>
      <p:graphicFrame>
        <p:nvGraphicFramePr>
          <p:cNvPr id="15" name="Table 14"/>
          <p:cNvGraphicFramePr>
            <a:graphicFrameLocks noGrp="1"/>
          </p:cNvGraphicFramePr>
          <p:nvPr>
            <p:extLst>
              <p:ext uri="{D42A27DB-BD31-4B8C-83A1-F6EECF244321}">
                <p14:modId xmlns:p14="http://schemas.microsoft.com/office/powerpoint/2010/main" xmlns="" val="2266233515"/>
              </p:ext>
            </p:extLst>
          </p:nvPr>
        </p:nvGraphicFramePr>
        <p:xfrm>
          <a:off x="179512" y="1052736"/>
          <a:ext cx="8784976" cy="553593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20000"/>
                    </a:ext>
                  </a:extLst>
                </a:gridCol>
                <a:gridCol w="1728192">
                  <a:extLst>
                    <a:ext uri="{9D8B030D-6E8A-4147-A177-3AD203B41FA5}">
                      <a16:colId xmlns:a16="http://schemas.microsoft.com/office/drawing/2014/main" xmlns="" val="20001"/>
                    </a:ext>
                  </a:extLst>
                </a:gridCol>
                <a:gridCol w="1728192">
                  <a:extLst>
                    <a:ext uri="{9D8B030D-6E8A-4147-A177-3AD203B41FA5}">
                      <a16:colId xmlns:a16="http://schemas.microsoft.com/office/drawing/2014/main" xmlns="" val="20002"/>
                    </a:ext>
                  </a:extLst>
                </a:gridCol>
                <a:gridCol w="864096">
                  <a:extLst>
                    <a:ext uri="{9D8B030D-6E8A-4147-A177-3AD203B41FA5}">
                      <a16:colId xmlns:a16="http://schemas.microsoft.com/office/drawing/2014/main" xmlns="" val="20003"/>
                    </a:ext>
                  </a:extLst>
                </a:gridCol>
                <a:gridCol w="1368152">
                  <a:extLst>
                    <a:ext uri="{9D8B030D-6E8A-4147-A177-3AD203B41FA5}">
                      <a16:colId xmlns:a16="http://schemas.microsoft.com/office/drawing/2014/main" xmlns="" val="20004"/>
                    </a:ext>
                  </a:extLst>
                </a:gridCol>
                <a:gridCol w="1512168">
                  <a:extLst>
                    <a:ext uri="{9D8B030D-6E8A-4147-A177-3AD203B41FA5}">
                      <a16:colId xmlns:a16="http://schemas.microsoft.com/office/drawing/2014/main" xmlns="" val="20005"/>
                    </a:ext>
                  </a:extLst>
                </a:gridCol>
              </a:tblGrid>
              <a:tr h="365958">
                <a:tc gridSpan="6">
                  <a:txBody>
                    <a:bodyPr/>
                    <a:lstStyle/>
                    <a:p>
                      <a:pPr algn="l"/>
                      <a:r>
                        <a:rPr lang="en-ZA" sz="1300" dirty="0">
                          <a:solidFill>
                            <a:schemeClr val="tx1"/>
                          </a:solidFill>
                          <a:latin typeface="Arial" panose="020B0604020202020204" pitchFamily="34" charset="0"/>
                          <a:cs typeface="Arial" panose="020B0604020202020204" pitchFamily="34" charset="0"/>
                        </a:rPr>
                        <a:t>Programme Purpose: T</a:t>
                      </a:r>
                      <a:r>
                        <a:rPr lang="en-GB" sz="1300" dirty="0">
                          <a:solidFill>
                            <a:schemeClr val="tx1"/>
                          </a:solidFill>
                          <a:latin typeface="Arial" panose="020B0604020202020204" pitchFamily="34" charset="0"/>
                          <a:cs typeface="Arial" panose="020B0604020202020204" pitchFamily="34" charset="0"/>
                        </a:rPr>
                        <a:t>o ensure alignment between South Africa’s foreign policy and international activities in the field of ICT</a:t>
                      </a: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616036599"/>
                  </a:ext>
                </a:extLst>
              </a:tr>
              <a:tr h="217288">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Goal: South Africa has a modern, sustainable and competitive postal and telecommunications sector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09602454"/>
                  </a:ext>
                </a:extLst>
              </a:tr>
              <a:tr h="365958">
                <a:tc gridSpan="6">
                  <a:txBody>
                    <a:bodyPr/>
                    <a:lstStyle/>
                    <a:p>
                      <a:pPr algn="l"/>
                      <a:r>
                        <a:rPr lang="en-ZA" sz="1300" b="1" i="0" u="none" strike="noStrike" kern="1200" baseline="0" dirty="0">
                          <a:solidFill>
                            <a:schemeClr val="tx1"/>
                          </a:solidFill>
                          <a:latin typeface="Arial" panose="020B0604020202020204" pitchFamily="34" charset="0"/>
                          <a:ea typeface="+mn-ea"/>
                          <a:cs typeface="Arial" panose="020B0604020202020204" pitchFamily="34" charset="0"/>
                        </a:rPr>
                        <a:t>Strat Objective: Advance South Africa’s National ICT interests in Regional and International Forums towards attaining partnerships for economic growth and development </a:t>
                      </a: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tc hMerge="1">
                  <a:txBody>
                    <a:bodyPr/>
                    <a:lstStyle/>
                    <a:p>
                      <a:pPr algn="ctr"/>
                      <a:endParaRPr lang="en-ZA" sz="13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60397091"/>
                  </a:ext>
                </a:extLst>
              </a:tr>
              <a:tr h="365958">
                <a:tc>
                  <a:txBody>
                    <a:bodyPr/>
                    <a:lstStyle/>
                    <a:p>
                      <a:pPr algn="ctr"/>
                      <a:r>
                        <a:rPr lang="en-ZA" sz="1300" b="1" dirty="0">
                          <a:solidFill>
                            <a:schemeClr val="tx1"/>
                          </a:solidFill>
                          <a:latin typeface="Arial" panose="020B0604020202020204" pitchFamily="34" charset="0"/>
                          <a:cs typeface="Arial" panose="020B0604020202020204" pitchFamily="34" charset="0"/>
                        </a:rPr>
                        <a:t>Annual</a:t>
                      </a:r>
                      <a:r>
                        <a:rPr lang="en-ZA" sz="1300" b="1" baseline="0"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Target </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Quarterly Target</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Actual Performance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Status</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Explanation of Variance</a:t>
                      </a:r>
                    </a:p>
                  </a:txBody>
                  <a:tcPr/>
                </a:tc>
                <a:tc>
                  <a:txBody>
                    <a:bodyPr/>
                    <a:lstStyle/>
                    <a:p>
                      <a:pPr algn="ctr"/>
                      <a:r>
                        <a:rPr lang="en-ZA" sz="1300" b="1" dirty="0">
                          <a:solidFill>
                            <a:schemeClr val="tx1"/>
                          </a:solidFill>
                          <a:latin typeface="Arial" panose="020B0604020202020204" pitchFamily="34" charset="0"/>
                          <a:cs typeface="Arial" panose="020B0604020202020204" pitchFamily="34" charset="0"/>
                        </a:rPr>
                        <a:t>Progress</a:t>
                      </a:r>
                      <a:r>
                        <a:rPr lang="en-ZA" sz="1300" b="1" baseline="0" dirty="0">
                          <a:solidFill>
                            <a:schemeClr val="tx1"/>
                          </a:solidFill>
                          <a:latin typeface="Arial" panose="020B0604020202020204" pitchFamily="34" charset="0"/>
                          <a:cs typeface="Arial" panose="020B0604020202020204" pitchFamily="34" charset="0"/>
                        </a:rPr>
                        <a:t> to date</a:t>
                      </a:r>
                      <a:endParaRPr lang="en-ZA" sz="13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1105404">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Two partnership programmes secured towards the development of 4IR in South Africa</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Proposal developed on opportunities for RSA to support capacity building, training, skills and innovation for 4IR</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The proposal on opportunities for RSA to support capacity building, training, skills and innovation for 4IR was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1"/>
                  </a:ext>
                </a:extLst>
              </a:tr>
              <a:tr h="787287">
                <a:tc rowSpan="2">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One (1) RSA Position Paper for BRICS ICT Ministerial 2019 developed and Outcomes Report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First draft of RSA Position Paper developed for BRICS ICT Ministerial 2019 meeting</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Draft Position Paper Framework for BRICS 2019 developed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a:t>
                      </a:r>
                      <a:endParaRPr lang="en-ZA" sz="130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2"/>
                  </a:ext>
                </a:extLst>
              </a:tr>
              <a:tr h="1136216">
                <a:tc vMerge="1">
                  <a:txBody>
                    <a:bodyPr/>
                    <a:lstStyle/>
                    <a:p>
                      <a:pPr>
                        <a:lnSpc>
                          <a:spcPct val="107000"/>
                        </a:lnSpc>
                        <a:spcAft>
                          <a:spcPts val="0"/>
                        </a:spcAft>
                      </a:pP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Stakeholder engagement conducted to prepare for </a:t>
                      </a:r>
                      <a:r>
                        <a:rPr lang="en-ZA" sz="1300" dirty="0" err="1">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SA’s</a:t>
                      </a: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 participation at the 5th BRICS Ministerial meetings</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ZA" sz="1300" dirty="0">
                          <a:solidFill>
                            <a:srgbClr val="000000"/>
                          </a:solidFill>
                          <a:effectLst/>
                          <a:latin typeface="Arial" panose="020B0604020202020204" pitchFamily="34" charset="0"/>
                          <a:ea typeface="Arial Narrow" panose="020B0606020202030204" pitchFamily="34" charset="0"/>
                          <a:cs typeface="Times New Roman" panose="02020603050405020304" pitchFamily="18" charset="0"/>
                        </a:rPr>
                        <a:t>Stakeholder Engagement conducted</a:t>
                      </a:r>
                      <a:endParaRPr lang="en-ZA"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ZA" sz="1300" dirty="0">
                          <a:latin typeface="Arial" panose="020B0604020202020204" pitchFamily="34" charset="0"/>
                          <a:cs typeface="Arial" panose="020B0604020202020204" pitchFamily="34" charset="0"/>
                        </a:rPr>
                        <a:t>Achieved </a:t>
                      </a:r>
                      <a:endParaRPr lang="en-ZA" sz="1300" i="0" dirty="0">
                        <a:solidFill>
                          <a:schemeClr val="tx1"/>
                        </a:solidFill>
                        <a:latin typeface="Arial" panose="020B0604020202020204" pitchFamily="34" charset="0"/>
                        <a:cs typeface="Arial" panose="020B0604020202020204" pitchFamily="34" charset="0"/>
                      </a:endParaRPr>
                    </a:p>
                  </a:txBody>
                  <a:tcPr>
                    <a:solidFill>
                      <a:srgbClr val="00FF0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ZA" sz="1300" dirty="0">
                          <a:latin typeface="Arial" panose="020B0604020202020204" pitchFamily="34" charset="0"/>
                          <a:cs typeface="Arial" panose="020B0604020202020204" pitchFamily="34" charset="0"/>
                        </a:rPr>
                        <a:t>N/A</a:t>
                      </a:r>
                      <a:endParaRPr lang="en-ZA" sz="1300"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29529243"/>
                  </a:ext>
                </a:extLst>
              </a:tr>
            </a:tbl>
          </a:graphicData>
        </a:graphic>
      </p:graphicFrame>
    </p:spTree>
    <p:extLst>
      <p:ext uri="{BB962C8B-B14F-4D97-AF65-F5344CB8AC3E}">
        <p14:creationId xmlns:p14="http://schemas.microsoft.com/office/powerpoint/2010/main" xmlns="" val="356658875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22611</TotalTime>
  <Words>5782</Words>
  <Application>Microsoft Office PowerPoint</Application>
  <PresentationFormat>On-screen Show (4:3)</PresentationFormat>
  <Paragraphs>813</Paragraphs>
  <Slides>57</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Default Design</vt:lpstr>
      <vt:lpstr>Worksheet</vt:lpstr>
      <vt:lpstr> PRESENTATION TO THE PORTFOLIO COMMITTEE ON COMMUNICATIONS  PRESENTATION OF PERFORMANCE FOR QUARTER 1 OF THE 2019/20 FINANCIAL YEAR       03 September  2019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 PRESENTATION TO THE PORTFOLIO COMMITTEE ON COMMUNICATIONS  PRESENTATION OF PERFORMANCE FOR QUARTER 1 OF THE 2019/20 FINANCIAL YEAR           </vt:lpstr>
      <vt:lpstr>Slide 53</vt:lpstr>
      <vt:lpstr>Slide 54</vt:lpstr>
      <vt:lpstr>Slide 55</vt:lpstr>
      <vt:lpstr>Slide 56</vt:lpstr>
      <vt:lpstr>Slide 57</vt:lpstr>
    </vt:vector>
  </TitlesOfParts>
  <Company>Department Of Communications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PUMZA</cp:lastModifiedBy>
  <cp:revision>749</cp:revision>
  <cp:lastPrinted>2018-05-21T13:35:54Z</cp:lastPrinted>
  <dcterms:created xsi:type="dcterms:W3CDTF">2006-03-29T18:40:00Z</dcterms:created>
  <dcterms:modified xsi:type="dcterms:W3CDTF">2019-09-04T08:20:26Z</dcterms:modified>
</cp:coreProperties>
</file>