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475" r:id="rId2"/>
    <p:sldId id="527" r:id="rId3"/>
    <p:sldId id="528" r:id="rId4"/>
    <p:sldId id="504" r:id="rId5"/>
    <p:sldId id="562" r:id="rId6"/>
    <p:sldId id="563" r:id="rId7"/>
    <p:sldId id="557" r:id="rId8"/>
    <p:sldId id="560" r:id="rId9"/>
    <p:sldId id="561" r:id="rId10"/>
    <p:sldId id="551" r:id="rId11"/>
    <p:sldId id="521" r:id="rId12"/>
    <p:sldId id="552" r:id="rId13"/>
    <p:sldId id="524" r:id="rId14"/>
    <p:sldId id="553" r:id="rId15"/>
    <p:sldId id="525" r:id="rId16"/>
    <p:sldId id="526" r:id="rId17"/>
    <p:sldId id="554" r:id="rId18"/>
    <p:sldId id="555" r:id="rId19"/>
    <p:sldId id="556" r:id="rId20"/>
    <p:sldId id="543" r:id="rId21"/>
    <p:sldId id="544" r:id="rId22"/>
    <p:sldId id="545" r:id="rId23"/>
    <p:sldId id="546" r:id="rId24"/>
    <p:sldId id="547" r:id="rId25"/>
    <p:sldId id="548"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3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83462" autoAdjust="0"/>
  </p:normalViewPr>
  <p:slideViewPr>
    <p:cSldViewPr snapToGrid="0" snapToObjects="1">
      <p:cViewPr varScale="1">
        <p:scale>
          <a:sx n="63" d="100"/>
          <a:sy n="63" d="100"/>
        </p:scale>
        <p:origin x="-1620" y="-96"/>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latin typeface="Arial" panose="020B0604020202020204" pitchFamily="34" charset="0"/>
                <a:cs typeface="Arial" panose="020B0604020202020204" pitchFamily="34" charset="0"/>
              </a:rPr>
              <a:t>Quarterly performance per Programme</a:t>
            </a:r>
            <a:endParaRPr lang="en-US" b="1" dirty="0">
              <a:latin typeface="Arial" panose="020B0604020202020204" pitchFamily="34" charset="0"/>
              <a:cs typeface="Arial" panose="020B0604020202020204" pitchFamily="34" charset="0"/>
            </a:endParaRPr>
          </a:p>
        </c:rich>
      </c:tx>
      <c:layout>
        <c:manualLayout>
          <c:xMode val="edge"/>
          <c:yMode val="edge"/>
          <c:x val="0.10788048118821701"/>
          <c:y val="9.4851044649822309E-3"/>
        </c:manualLayout>
      </c:layout>
      <c:spPr>
        <a:noFill/>
        <a:ln>
          <a:noFill/>
        </a:ln>
        <a:effectLst/>
      </c:spPr>
    </c:title>
    <c:plotArea>
      <c:layout>
        <c:manualLayout>
          <c:layoutTarget val="inner"/>
          <c:xMode val="edge"/>
          <c:yMode val="edge"/>
          <c:x val="8.3247594050743667E-2"/>
          <c:y val="0.16712962962962963"/>
          <c:w val="0.90286351706036749"/>
          <c:h val="0.61956765820939064"/>
        </c:manualLayout>
      </c:layout>
      <c:barChart>
        <c:barDir val="col"/>
        <c:grouping val="clustered"/>
        <c:ser>
          <c:idx val="0"/>
          <c:order val="0"/>
          <c:tx>
            <c:strRef>
              <c:f>'Annual stats '!$B$3</c:f>
              <c:strCache>
                <c:ptCount val="1"/>
                <c:pt idx="0">
                  <c:v>Planned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'!$B$4:$B$7</c:f>
              <c:numCache>
                <c:formatCode>General</c:formatCode>
                <c:ptCount val="4"/>
                <c:pt idx="0">
                  <c:v>7</c:v>
                </c:pt>
                <c:pt idx="1">
                  <c:v>1</c:v>
                </c:pt>
                <c:pt idx="2">
                  <c:v>4</c:v>
                </c:pt>
                <c:pt idx="3">
                  <c:v>2</c:v>
                </c:pt>
              </c:numCache>
            </c:numRef>
          </c:val>
          <c:extLst xmlns:c16r2="http://schemas.microsoft.com/office/drawing/2015/06/chart">
            <c:ext xmlns:c16="http://schemas.microsoft.com/office/drawing/2014/chart" uri="{C3380CC4-5D6E-409C-BE32-E72D297353CC}">
              <c16:uniqueId val="{00000000-DF91-442F-88AD-487949B9A57D}"/>
            </c:ext>
          </c:extLst>
        </c:ser>
        <c:ser>
          <c:idx val="1"/>
          <c:order val="1"/>
          <c:tx>
            <c:strRef>
              <c:f>'Annual stats '!$C$3</c:f>
              <c:strCache>
                <c:ptCount val="1"/>
                <c:pt idx="0">
                  <c:v>Achieved</c:v>
                </c:pt>
              </c:strCache>
            </c:strRef>
          </c:tx>
          <c:spPr>
            <a:solidFill>
              <a:srgbClr val="00B050"/>
            </a:solidFill>
            <a:ln>
              <a:noFill/>
            </a:ln>
            <a:effectLst/>
          </c:spPr>
          <c:cat>
            <c:strRef>
              <c:f>'Annual stats '!$A$4:$A$7</c:f>
              <c:strCache>
                <c:ptCount val="4"/>
                <c:pt idx="0">
                  <c:v>Programme 1</c:v>
                </c:pt>
                <c:pt idx="1">
                  <c:v>Programme 2</c:v>
                </c:pt>
                <c:pt idx="2">
                  <c:v>Programme 3</c:v>
                </c:pt>
                <c:pt idx="3">
                  <c:v>Programme 4</c:v>
                </c:pt>
              </c:strCache>
            </c:strRef>
          </c:cat>
          <c:val>
            <c:numRef>
              <c:f>'Annual stats '!$C$4:$C$7</c:f>
              <c:numCache>
                <c:formatCode>General</c:formatCode>
                <c:ptCount val="4"/>
                <c:pt idx="0">
                  <c:v>4</c:v>
                </c:pt>
                <c:pt idx="1">
                  <c:v>1</c:v>
                </c:pt>
                <c:pt idx="2">
                  <c:v>1</c:v>
                </c:pt>
                <c:pt idx="3">
                  <c:v>1</c:v>
                </c:pt>
              </c:numCache>
            </c:numRef>
          </c:val>
          <c:extLst xmlns:c16r2="http://schemas.microsoft.com/office/drawing/2015/06/chart">
            <c:ext xmlns:c16="http://schemas.microsoft.com/office/drawing/2014/chart" uri="{C3380CC4-5D6E-409C-BE32-E72D297353CC}">
              <c16:uniqueId val="{00000001-DF91-442F-88AD-487949B9A57D}"/>
            </c:ext>
          </c:extLst>
        </c:ser>
        <c:ser>
          <c:idx val="3"/>
          <c:order val="2"/>
          <c:tx>
            <c:strRef>
              <c:f>'Annual stats '!$D$3</c:f>
              <c:strCache>
                <c:ptCount val="1"/>
                <c:pt idx="0">
                  <c:v>Not achieved</c:v>
                </c:pt>
              </c:strCache>
            </c:strRef>
          </c:tx>
          <c:spPr>
            <a:solidFill>
              <a:srgbClr val="FF0000"/>
            </a:solidFill>
            <a:ln>
              <a:noFill/>
            </a:ln>
            <a:effectLst/>
          </c:spPr>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91-442F-88AD-487949B9A57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91-442F-88AD-487949B9A5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'!$D$4:$D$7</c:f>
              <c:numCache>
                <c:formatCode>General</c:formatCode>
                <c:ptCount val="4"/>
                <c:pt idx="0">
                  <c:v>3</c:v>
                </c:pt>
                <c:pt idx="1">
                  <c:v>0</c:v>
                </c:pt>
                <c:pt idx="2">
                  <c:v>3</c:v>
                </c:pt>
                <c:pt idx="3">
                  <c:v>1</c:v>
                </c:pt>
              </c:numCache>
            </c:numRef>
          </c:val>
          <c:extLst xmlns:c16r2="http://schemas.microsoft.com/office/drawing/2015/06/chart">
            <c:ext xmlns:c16="http://schemas.microsoft.com/office/drawing/2014/chart" uri="{C3380CC4-5D6E-409C-BE32-E72D297353CC}">
              <c16:uniqueId val="{00000004-DF91-442F-88AD-487949B9A57D}"/>
            </c:ext>
          </c:extLst>
        </c:ser>
        <c:dLbls/>
        <c:gapWidth val="219"/>
        <c:overlap val="-27"/>
        <c:axId val="76798976"/>
        <c:axId val="86201088"/>
      </c:barChart>
      <c:catAx>
        <c:axId val="767989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201088"/>
        <c:crosses val="autoZero"/>
        <c:auto val="1"/>
        <c:lblAlgn val="ctr"/>
        <c:lblOffset val="100"/>
      </c:catAx>
      <c:valAx>
        <c:axId val="862010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98976"/>
        <c:crosses val="autoZero"/>
        <c:crossBetween val="between"/>
      </c:valAx>
      <c:spPr>
        <a:noFill/>
        <a:ln w="25400">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ZA" sz="1400" dirty="0"/>
              <a:t>Overall First Quarter Performance</a:t>
            </a:r>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4A12-40B8-88EF-42C58CF4C244}"/>
              </c:ext>
            </c:extLst>
          </c:dPt>
          <c:dPt>
            <c:idx val="1"/>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4A12-40B8-88EF-42C58CF4C244}"/>
              </c:ext>
            </c:extLst>
          </c:dPt>
          <c:dPt>
            <c:idx val="2"/>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4A12-40B8-88EF-42C58CF4C244}"/>
              </c:ext>
            </c:extLst>
          </c:dPt>
          <c:dLbls>
            <c:dLbl>
              <c:idx val="0"/>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
            <c:dLbl>
              <c:idx val="1"/>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
            <c:dLbl>
              <c:idx val="2"/>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dLblPos val="bestFit"/>
            <c:showVal val="1"/>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'Annual stats '!$M$14:$O$14</c:f>
              <c:strCache>
                <c:ptCount val="3"/>
                <c:pt idx="0">
                  <c:v>Achieved</c:v>
                </c:pt>
                <c:pt idx="1">
                  <c:v>Partially achieved</c:v>
                </c:pt>
                <c:pt idx="2">
                  <c:v>Not achieved</c:v>
                </c:pt>
              </c:strCache>
            </c:strRef>
          </c:cat>
          <c:val>
            <c:numRef>
              <c:f>'Annual stats '!$M$15:$O$15</c:f>
              <c:numCache>
                <c:formatCode>0%</c:formatCode>
                <c:ptCount val="3"/>
                <c:pt idx="0">
                  <c:v>0.5</c:v>
                </c:pt>
                <c:pt idx="1">
                  <c:v>0</c:v>
                </c:pt>
                <c:pt idx="2">
                  <c:v>0.5</c:v>
                </c:pt>
              </c:numCache>
            </c:numRef>
          </c:val>
          <c:extLst xmlns:c16r2="http://schemas.microsoft.com/office/drawing/2015/06/chart">
            <c:ext xmlns:c16="http://schemas.microsoft.com/office/drawing/2014/chart" uri="{C3380CC4-5D6E-409C-BE32-E72D297353CC}">
              <c16:uniqueId val="{00000006-4A12-40B8-88EF-42C58CF4C244}"/>
            </c:ext>
          </c:extLst>
        </c:ser>
        <c:dLbls/>
      </c:pie3DChart>
      <c:spPr>
        <a:noFill/>
        <a:ln>
          <a:noFill/>
        </a:ln>
        <a:effectLst/>
      </c:spPr>
    </c:plotArea>
    <c:legend>
      <c:legendPos val="r"/>
      <c:layout/>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D0EB31F-6593-4022-9F79-5AFDAAD83CFD}">
      <dgm:prSet>
        <dgm:style>
          <a:lnRef idx="1">
            <a:schemeClr val="dk1"/>
          </a:lnRef>
          <a:fillRef idx="2">
            <a:schemeClr val="dk1"/>
          </a:fillRef>
          <a:effectRef idx="1">
            <a:schemeClr val="dk1"/>
          </a:effectRef>
          <a:fontRef idx="minor">
            <a:schemeClr val="dk1"/>
          </a:fontRef>
        </dgm:style>
      </dgm:prSet>
      <dgm:spPr>
        <a:solidFill>
          <a:schemeClr val="accent3">
            <a:lumMod val="40000"/>
            <a:lumOff val="60000"/>
          </a:schemeClr>
        </a:solidFill>
      </dgm:spPr>
      <dgm:t>
        <a:bodyPr/>
        <a:lstStyle/>
        <a:p>
          <a:pPr algn="just" rtl="0"/>
          <a:r>
            <a:rPr lang="en-US" b="1" dirty="0">
              <a:solidFill>
                <a:srgbClr val="C00000"/>
              </a:solidFill>
              <a:latin typeface="Arial" panose="020B0604020202020204" pitchFamily="34" charset="0"/>
              <a:cs typeface="Arial" panose="020B0604020202020204" pitchFamily="34" charset="0"/>
            </a:rPr>
            <a:t>MISSION</a:t>
          </a:r>
        </a:p>
        <a:p>
          <a:pPr algn="just" rtl="0"/>
          <a:r>
            <a:rPr lang="en-ZA" b="0" dirty="0">
              <a:solidFill>
                <a:schemeClr val="tx1"/>
              </a:solidFill>
              <a:latin typeface="Arial" panose="020B0604020202020204" pitchFamily="34" charset="0"/>
              <a:cs typeface="Arial" panose="020B0604020202020204" pitchFamily="34" charset="0"/>
            </a:rPr>
            <a:t>Create an enabling environment for the provision of inclusive communication services to all South Africans in a manner that promotes socio-economic development and investment through broadcasting, new media, print media and other new technologies and brand the country locally and internationally.</a:t>
          </a:r>
          <a:endParaRPr lang="en-US" dirty="0">
            <a:solidFill>
              <a:schemeClr val="tx1"/>
            </a:solidFill>
            <a:latin typeface="Arial" panose="020B0604020202020204" pitchFamily="34" charset="0"/>
            <a:cs typeface="Arial" panose="020B0604020202020204" pitchFamily="34" charset="0"/>
          </a:endParaRPr>
        </a:p>
      </dgm:t>
    </dgm:pt>
    <dgm:pt modelId="{874EB2CC-F9D1-4ED9-8900-5FE371F7DC3C}" type="parTrans" cxnId="{FF758A17-AECC-4794-BA1C-0C745AE36DC0}">
      <dgm:prSet/>
      <dgm:spPr/>
      <dgm:t>
        <a:bodyPr/>
        <a:lstStyle/>
        <a:p>
          <a:pPr algn="just"/>
          <a:endParaRPr lang="en-US"/>
        </a:p>
      </dgm:t>
    </dgm:pt>
    <dgm:pt modelId="{6C15DBF3-BC35-482D-BD9F-AB440DD4E248}" type="sibTrans" cxnId="{FF758A17-AECC-4794-BA1C-0C745AE36DC0}">
      <dgm:prSet/>
      <dgm:spPr/>
      <dgm:t>
        <a:bodyPr/>
        <a:lstStyle/>
        <a:p>
          <a:pPr algn="just"/>
          <a:endParaRPr lang="en-US"/>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US"/>
        </a:p>
      </dgm:t>
    </dgm:pt>
    <dgm:pt modelId="{1692BF11-CAEC-4592-A180-32D09107A052}" type="pres">
      <dgm:prSet presAssocID="{6D0EB31F-6593-4022-9F79-5AFDAAD83CFD}" presName="parentText" presStyleLbl="node1" presStyleIdx="0" presStyleCnt="1" custScaleY="58533" custLinFactNeighborY="-3839">
        <dgm:presLayoutVars>
          <dgm:chMax val="0"/>
          <dgm:bulletEnabled val="1"/>
        </dgm:presLayoutVars>
      </dgm:prSet>
      <dgm:spPr/>
      <dgm:t>
        <a:bodyPr/>
        <a:lstStyle/>
        <a:p>
          <a:endParaRPr lang="en-US"/>
        </a:p>
      </dgm:t>
    </dgm:pt>
  </dgm:ptLst>
  <dgm:cxnLst>
    <dgm:cxn modelId="{FF758A17-AECC-4794-BA1C-0C745AE36DC0}" srcId="{3C4A8AA8-3D0E-4F88-8273-1F35BBA6FD66}" destId="{6D0EB31F-6593-4022-9F79-5AFDAAD83CFD}" srcOrd="0" destOrd="0" parTransId="{874EB2CC-F9D1-4ED9-8900-5FE371F7DC3C}" sibTransId="{6C15DBF3-BC35-482D-BD9F-AB440DD4E248}"/>
    <dgm:cxn modelId="{62D06A8C-C999-4FDC-9267-FD8144F81C75}" type="presOf" srcId="{3C4A8AA8-3D0E-4F88-8273-1F35BBA6FD66}" destId="{7119F704-33DB-4DC1-8DD7-4F87FB542776}" srcOrd="0" destOrd="0" presId="urn:microsoft.com/office/officeart/2005/8/layout/vList2"/>
    <dgm:cxn modelId="{0B5C3E23-F040-446F-9FEF-13F0F8B0678B}" type="presOf" srcId="{6D0EB31F-6593-4022-9F79-5AFDAAD83CFD}" destId="{1692BF11-CAEC-4592-A180-32D09107A052}" srcOrd="0" destOrd="0" presId="urn:microsoft.com/office/officeart/2005/8/layout/vList2"/>
    <dgm:cxn modelId="{4A7A0A87-4CB9-41AC-B592-A5C7E9724B10}" type="presParOf" srcId="{7119F704-33DB-4DC1-8DD7-4F87FB542776}" destId="{1692BF11-CAEC-4592-A180-32D09107A05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92BF11-CAEC-4592-A180-32D09107A052}">
      <dsp:nvSpPr>
        <dsp:cNvPr id="0" name=""/>
        <dsp:cNvSpPr/>
      </dsp:nvSpPr>
      <dsp:spPr>
        <a:xfrm>
          <a:off x="0" y="10"/>
          <a:ext cx="5624762" cy="3495403"/>
        </a:xfrm>
        <a:prstGeom prst="roundRect">
          <a:avLst/>
        </a:prstGeom>
        <a:solidFill>
          <a:schemeClr val="accent3">
            <a:lumMod val="40000"/>
            <a:lumOff val="6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n-US" sz="2300" b="1" kern="1200" dirty="0">
              <a:solidFill>
                <a:srgbClr val="C00000"/>
              </a:solidFill>
              <a:latin typeface="Arial" panose="020B0604020202020204" pitchFamily="34" charset="0"/>
              <a:cs typeface="Arial" panose="020B0604020202020204" pitchFamily="34" charset="0"/>
            </a:rPr>
            <a:t>MISSION</a:t>
          </a:r>
        </a:p>
        <a:p>
          <a:pPr lvl="0" algn="just" defTabSz="1022350" rtl="0">
            <a:lnSpc>
              <a:spcPct val="90000"/>
            </a:lnSpc>
            <a:spcBef>
              <a:spcPct val="0"/>
            </a:spcBef>
            <a:spcAft>
              <a:spcPct val="35000"/>
            </a:spcAft>
          </a:pPr>
          <a:r>
            <a:rPr lang="en-ZA" sz="2300" b="0" kern="1200" dirty="0">
              <a:solidFill>
                <a:schemeClr val="tx1"/>
              </a:solidFill>
              <a:latin typeface="Arial" panose="020B0604020202020204" pitchFamily="34" charset="0"/>
              <a:cs typeface="Arial" panose="020B0604020202020204" pitchFamily="34" charset="0"/>
            </a:rPr>
            <a:t>Create an enabling environment for the provision of inclusive communication services to all South Africans in a manner that promotes socio-economic development and investment through broadcasting, new media, print media and other new technologies and brand the country locally and internationally.</a:t>
          </a:r>
          <a:endParaRPr lang="en-US" sz="2300" kern="1200" dirty="0">
            <a:solidFill>
              <a:schemeClr val="tx1"/>
            </a:solidFill>
            <a:latin typeface="Arial" panose="020B0604020202020204" pitchFamily="34" charset="0"/>
            <a:cs typeface="Arial" panose="020B0604020202020204" pitchFamily="34" charset="0"/>
          </a:endParaRPr>
        </a:p>
      </dsp:txBody>
      <dsp:txXfrm>
        <a:off x="0" y="10"/>
        <a:ext cx="5624762" cy="34954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8056"/>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7" y="1"/>
            <a:ext cx="2945659" cy="498056"/>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2019/09/04</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4" y="9428586"/>
            <a:ext cx="2945659" cy="498055"/>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6"/>
            <a:ext cx="2945659" cy="498055"/>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400404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33</a:t>
            </a:fld>
            <a:endParaRPr lang="en-ZA" dirty="0"/>
          </a:p>
        </p:txBody>
      </p:sp>
    </p:spTree>
    <p:extLst>
      <p:ext uri="{BB962C8B-B14F-4D97-AF65-F5344CB8AC3E}">
        <p14:creationId xmlns:p14="http://schemas.microsoft.com/office/powerpoint/2010/main" xmlns="" val="177608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34</a:t>
            </a:fld>
            <a:endParaRPr lang="en-ZA" dirty="0"/>
          </a:p>
        </p:txBody>
      </p:sp>
    </p:spTree>
    <p:extLst>
      <p:ext uri="{BB962C8B-B14F-4D97-AF65-F5344CB8AC3E}">
        <p14:creationId xmlns:p14="http://schemas.microsoft.com/office/powerpoint/2010/main" xmlns="" val="21517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35</a:t>
            </a:fld>
            <a:endParaRPr lang="en-ZA" dirty="0"/>
          </a:p>
        </p:txBody>
      </p:sp>
    </p:spTree>
    <p:extLst>
      <p:ext uri="{BB962C8B-B14F-4D97-AF65-F5344CB8AC3E}">
        <p14:creationId xmlns:p14="http://schemas.microsoft.com/office/powerpoint/2010/main" xmlns="" val="211072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36</a:t>
            </a:fld>
            <a:endParaRPr lang="en-ZA" dirty="0"/>
          </a:p>
        </p:txBody>
      </p:sp>
    </p:spTree>
    <p:extLst>
      <p:ext uri="{BB962C8B-B14F-4D97-AF65-F5344CB8AC3E}">
        <p14:creationId xmlns:p14="http://schemas.microsoft.com/office/powerpoint/2010/main" xmlns="" val="121262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37</a:t>
            </a:fld>
            <a:endParaRPr lang="en-ZA" dirty="0"/>
          </a:p>
        </p:txBody>
      </p:sp>
    </p:spTree>
    <p:extLst>
      <p:ext uri="{BB962C8B-B14F-4D97-AF65-F5344CB8AC3E}">
        <p14:creationId xmlns:p14="http://schemas.microsoft.com/office/powerpoint/2010/main" xmlns="" val="152415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20</a:t>
            </a:fld>
            <a:endParaRPr lang="en-ZA" dirty="0"/>
          </a:p>
        </p:txBody>
      </p:sp>
    </p:spTree>
    <p:extLst>
      <p:ext uri="{BB962C8B-B14F-4D97-AF65-F5344CB8AC3E}">
        <p14:creationId xmlns:p14="http://schemas.microsoft.com/office/powerpoint/2010/main" xmlns="" val="96385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25</a:t>
            </a:fld>
            <a:endParaRPr lang="en-ZA" dirty="0"/>
          </a:p>
        </p:txBody>
      </p:sp>
    </p:spTree>
    <p:extLst>
      <p:ext uri="{BB962C8B-B14F-4D97-AF65-F5344CB8AC3E}">
        <p14:creationId xmlns:p14="http://schemas.microsoft.com/office/powerpoint/2010/main" xmlns="" val="298136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27</a:t>
            </a:fld>
            <a:endParaRPr lang="en-ZA" dirty="0"/>
          </a:p>
        </p:txBody>
      </p:sp>
    </p:spTree>
    <p:extLst>
      <p:ext uri="{BB962C8B-B14F-4D97-AF65-F5344CB8AC3E}">
        <p14:creationId xmlns:p14="http://schemas.microsoft.com/office/powerpoint/2010/main" xmlns="" val="89431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28</a:t>
            </a:fld>
            <a:endParaRPr lang="en-ZA" dirty="0"/>
          </a:p>
        </p:txBody>
      </p:sp>
    </p:spTree>
    <p:extLst>
      <p:ext uri="{BB962C8B-B14F-4D97-AF65-F5344CB8AC3E}">
        <p14:creationId xmlns:p14="http://schemas.microsoft.com/office/powerpoint/2010/main" xmlns="" val="31770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29</a:t>
            </a:fld>
            <a:endParaRPr lang="en-ZA" dirty="0"/>
          </a:p>
        </p:txBody>
      </p:sp>
    </p:spTree>
    <p:extLst>
      <p:ext uri="{BB962C8B-B14F-4D97-AF65-F5344CB8AC3E}">
        <p14:creationId xmlns:p14="http://schemas.microsoft.com/office/powerpoint/2010/main" xmlns="" val="333685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30</a:t>
            </a:fld>
            <a:endParaRPr lang="en-ZA" dirty="0"/>
          </a:p>
        </p:txBody>
      </p:sp>
    </p:spTree>
    <p:extLst>
      <p:ext uri="{BB962C8B-B14F-4D97-AF65-F5344CB8AC3E}">
        <p14:creationId xmlns:p14="http://schemas.microsoft.com/office/powerpoint/2010/main" xmlns="" val="249817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31</a:t>
            </a:fld>
            <a:endParaRPr lang="en-ZA" dirty="0"/>
          </a:p>
        </p:txBody>
      </p:sp>
    </p:spTree>
    <p:extLst>
      <p:ext uri="{BB962C8B-B14F-4D97-AF65-F5344CB8AC3E}">
        <p14:creationId xmlns:p14="http://schemas.microsoft.com/office/powerpoint/2010/main" xmlns="" val="320775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32</a:t>
            </a:fld>
            <a:endParaRPr lang="en-ZA" dirty="0"/>
          </a:p>
        </p:txBody>
      </p:sp>
    </p:spTree>
    <p:extLst>
      <p:ext uri="{BB962C8B-B14F-4D97-AF65-F5344CB8AC3E}">
        <p14:creationId xmlns:p14="http://schemas.microsoft.com/office/powerpoint/2010/main" xmlns="" val="93981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93ABE-49B9-44CF-A838-2E9D5588065A}"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05A8E-85D0-4D41-8B70-5246BEAFAD9D}"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A202C-D336-4732-BB89-00E5151749A2}"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a:xfrm>
            <a:off x="7226622" y="6245225"/>
            <a:ext cx="1593850" cy="476250"/>
          </a:xfrm>
        </p:spPr>
        <p:txBody>
          <a:bodyPr/>
          <a:lstStyle>
            <a:lvl1pPr>
              <a:defRPr/>
            </a:lvl1pPr>
          </a:lstStyle>
          <a:p>
            <a:pPr>
              <a:defRPr/>
            </a:pPr>
            <a:fld id="{5F104B22-8847-4421-A6B2-15511A0D7075}" type="slidenum">
              <a:rPr lang="en-US"/>
              <a:pPr>
                <a:defRPr/>
              </a:pPr>
              <a:t>‹#›</a:t>
            </a:fld>
            <a:endParaRPr lang="en-US" dirty="0"/>
          </a:p>
        </p:txBody>
      </p:sp>
    </p:spTree>
    <p:extLst>
      <p:ext uri="{BB962C8B-B14F-4D97-AF65-F5344CB8AC3E}">
        <p14:creationId xmlns:p14="http://schemas.microsoft.com/office/powerpoint/2010/main" xmlns="" val="414795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9D0C8-168C-42FD-A3B1-FAF141F1BF37}"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1D44D-5B9B-4272-B58D-F14F6356C10B}" type="datetime1">
              <a:rPr lang="en-US" smtClean="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8E961-1A3C-4FC9-BEBE-51B729B296D2}" type="datetime1">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97C77-A778-44F5-BF3C-A215C1687532}" type="datetime1">
              <a:rPr lang="en-US" smtClean="0"/>
              <a:pPr/>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EB77DC-F08D-4278-9ADD-F5293A118D44}" type="datetime1">
              <a:rPr lang="en-US" smtClean="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C87EA-5C25-4DA3-99AB-B73C6BA0C086}" type="datetime1">
              <a:rPr lang="en-US" smtClean="0"/>
              <a:pPr/>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9B6E1-D081-4456-9028-B81DBE0BD02F}" type="datetime1">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7F7250-EAB3-4361-92F3-CA0F41A0768D}" type="datetime1">
              <a:rPr lang="en-US" smtClean="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F9BF-AE9D-499E-9521-9177A9262DAD}" type="datetime1">
              <a:rPr lang="en-US" smtClean="0"/>
              <a:pPr/>
              <a:t>9/4/2019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471" y="238539"/>
            <a:ext cx="3962400" cy="3148045"/>
          </a:xfrm>
        </p:spPr>
        <p:txBody>
          <a:bodyPr>
            <a:noAutofit/>
          </a:bodyPr>
          <a:lstStyle/>
          <a:p>
            <a:pPr lvl="1" algn="ctr" defTabSz="457200"/>
            <a:r>
              <a:rPr lang="en-ZA" sz="2000" b="1" dirty="0">
                <a:solidFill>
                  <a:schemeClr val="accent6">
                    <a:lumMod val="75000"/>
                  </a:schemeClr>
                </a:solidFill>
              </a:rPr>
              <a:t> </a:t>
            </a:r>
            <a:r>
              <a:rPr lang="en-ZA" sz="2000" b="1" dirty="0">
                <a:solidFill>
                  <a:srgbClr val="C00000"/>
                </a:solidFill>
              </a:rPr>
              <a:t>Presentation to the Portfolio Committee on Communications: </a:t>
            </a:r>
            <a:r>
              <a:rPr lang="en-ZA" sz="2000" b="1" dirty="0">
                <a:solidFill>
                  <a:schemeClr val="accent6">
                    <a:lumMod val="75000"/>
                  </a:schemeClr>
                </a:solidFill>
              </a:rPr>
              <a:t/>
            </a:r>
            <a:br>
              <a:rPr lang="en-ZA" sz="2000" b="1" dirty="0">
                <a:solidFill>
                  <a:schemeClr val="accent6">
                    <a:lumMod val="75000"/>
                  </a:schemeClr>
                </a:solidFill>
              </a:rPr>
            </a:br>
            <a:r>
              <a:rPr lang="en-ZA" sz="2000" b="1" dirty="0">
                <a:solidFill>
                  <a:schemeClr val="accent6">
                    <a:lumMod val="75000"/>
                  </a:schemeClr>
                </a:solidFill>
              </a:rPr>
              <a:t>2019/20 Quarter 1 Performance Report </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3200" b="1" dirty="0">
                <a:solidFill>
                  <a:schemeClr val="accent6">
                    <a:lumMod val="75000"/>
                  </a:schemeClr>
                </a:solidFill>
              </a:rPr>
              <a:t/>
            </a:r>
            <a:br>
              <a:rPr lang="en-ZA" sz="3200" b="1" dirty="0">
                <a:solidFill>
                  <a:schemeClr val="accent6">
                    <a:lumMod val="75000"/>
                  </a:schemeClr>
                </a:solidFill>
              </a:rPr>
            </a:br>
            <a:r>
              <a:rPr lang="en-ZA" b="1" dirty="0">
                <a:solidFill>
                  <a:schemeClr val="accent3">
                    <a:lumMod val="75000"/>
                  </a:schemeClr>
                </a:solidFill>
                <a:latin typeface="Arial" panose="020B0604020202020204" pitchFamily="34" charset="0"/>
                <a:cs typeface="Arial" panose="020B0604020202020204" pitchFamily="34" charset="0"/>
              </a:rPr>
              <a:t>3 September 2019</a:t>
            </a:r>
            <a:r>
              <a:rPr lang="en-ZA" sz="3200" b="1" dirty="0">
                <a:solidFill>
                  <a:schemeClr val="accent6">
                    <a:lumMod val="75000"/>
                  </a:schemeClr>
                </a:solidFill>
                <a:latin typeface="Arial" panose="020B0604020202020204" pitchFamily="34" charset="0"/>
                <a:cs typeface="Arial" panose="020B0604020202020204" pitchFamily="34" charset="0"/>
              </a:rPr>
              <a:t/>
            </a:r>
            <a:br>
              <a:rPr lang="en-ZA" sz="3200" b="1" dirty="0">
                <a:solidFill>
                  <a:schemeClr val="accent6">
                    <a:lumMod val="75000"/>
                  </a:schemeClr>
                </a:solidFill>
                <a:latin typeface="Arial" panose="020B0604020202020204" pitchFamily="34" charset="0"/>
                <a:cs typeface="Arial" panose="020B0604020202020204" pitchFamily="34" charset="0"/>
              </a:rPr>
            </a:br>
            <a:endParaRPr lang="en-US" sz="32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300410" y="5703355"/>
            <a:ext cx="1018120" cy="1018120"/>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xmlns="" val="134233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Title 5"/>
          <p:cNvSpPr txBox="1">
            <a:spLocks/>
          </p:cNvSpPr>
          <p:nvPr/>
        </p:nvSpPr>
        <p:spPr>
          <a:xfrm>
            <a:off x="1" y="1"/>
            <a:ext cx="9143999" cy="705080"/>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solidFill>
                  <a:schemeClr val="accent6"/>
                </a:solidFill>
                <a:cs typeface="Arial" panose="020B0604020202020204" pitchFamily="34" charset="0"/>
              </a:rPr>
              <a:t>Programme 2: Communications Policy, Research and Development [1]</a:t>
            </a:r>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211357563"/>
              </p:ext>
            </p:extLst>
          </p:nvPr>
        </p:nvGraphicFramePr>
        <p:xfrm>
          <a:off x="1" y="775943"/>
          <a:ext cx="9144000" cy="6091889"/>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xmlns="" val="20000"/>
                    </a:ext>
                  </a:extLst>
                </a:gridCol>
              </a:tblGrid>
              <a:tr h="298188">
                <a:tc>
                  <a:txBody>
                    <a:bodyPr/>
                    <a:lstStyle/>
                    <a:p>
                      <a:pPr algn="just">
                        <a:lnSpc>
                          <a:spcPct val="107000"/>
                        </a:lnSpc>
                        <a:spcAft>
                          <a:spcPts val="0"/>
                        </a:spcAft>
                      </a:pPr>
                      <a:r>
                        <a:rPr lang="en-ZA" sz="1800" dirty="0">
                          <a:solidFill>
                            <a:schemeClr val="tx1"/>
                          </a:solidFill>
                          <a:effectLst/>
                          <a:latin typeface="+mj-lt"/>
                          <a:cs typeface="Arial" panose="020B0604020202020204" pitchFamily="34" charset="0"/>
                        </a:rPr>
                        <a:t>Strategic Goal: A responsive communications policy regulatory environment and improved country branding</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solidFill>
                  </a:tcPr>
                </a:tc>
                <a:extLst>
                  <a:ext uri="{0D108BD9-81ED-4DB2-BD59-A6C34878D82A}">
                    <a16:rowId xmlns:a16="http://schemas.microsoft.com/office/drawing/2014/main" xmlns="" val="10000"/>
                  </a:ext>
                </a:extLst>
              </a:tr>
              <a:tr h="592926">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800" dirty="0">
                          <a:solidFill>
                            <a:schemeClr val="tx1"/>
                          </a:solidFill>
                          <a:effectLst/>
                          <a:latin typeface="+mj-lt"/>
                          <a:cs typeface="Arial" panose="020B0604020202020204" pitchFamily="34" charset="0"/>
                        </a:rPr>
                        <a:t>Strategic Objective:  Improve universal access to broadcasting services and information by all citizens in 2019</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1"/>
                  </a:ext>
                </a:extLst>
              </a:tr>
              <a:tr h="390964">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Programme Purpose: Conduct research and develop communications and broadcasting policies</a:t>
                      </a:r>
                    </a:p>
                  </a:txBody>
                  <a:tcPr marL="63722" marR="63722" marT="0" marB="0">
                    <a:solidFill>
                      <a:schemeClr val="accent6">
                        <a:lumMod val="60000"/>
                        <a:lumOff val="40000"/>
                      </a:schemeClr>
                    </a:solidFill>
                  </a:tcPr>
                </a:tc>
                <a:extLst>
                  <a:ext uri="{0D108BD9-81ED-4DB2-BD59-A6C34878D82A}">
                    <a16:rowId xmlns:a16="http://schemas.microsoft.com/office/drawing/2014/main" xmlns="" val="10002"/>
                  </a:ext>
                </a:extLst>
              </a:tr>
              <a:tr h="453402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dirty="0">
                          <a:solidFill>
                            <a:schemeClr val="tx1"/>
                          </a:solidFill>
                          <a:latin typeface="+mj-lt"/>
                          <a:cs typeface="Arial" panose="020B0604020202020204" pitchFamily="34" charset="0"/>
                        </a:rPr>
                        <a:t>The Department  is finalising the draft </a:t>
                      </a:r>
                      <a:r>
                        <a:rPr lang="en-US" sz="1800" b="1" i="0" u="none" strike="noStrike" kern="1200" baseline="0" dirty="0">
                          <a:solidFill>
                            <a:schemeClr val="tx1"/>
                          </a:solidFill>
                          <a:latin typeface="+mj-lt"/>
                          <a:ea typeface="+mn-ea"/>
                          <a:cs typeface="Arial" panose="020B0604020202020204" pitchFamily="34" charset="0"/>
                        </a:rPr>
                        <a:t>Audio-Visual and Digital Content Strategy for the 4IR </a:t>
                      </a:r>
                      <a:r>
                        <a:rPr lang="en-US" sz="1800" b="0" i="0" u="none" strike="noStrike" kern="1200" baseline="0" dirty="0">
                          <a:solidFill>
                            <a:schemeClr val="tx1"/>
                          </a:solidFill>
                          <a:latin typeface="+mj-lt"/>
                          <a:ea typeface="+mn-ea"/>
                          <a:cs typeface="Arial" panose="020B0604020202020204" pitchFamily="34" charset="0"/>
                        </a:rPr>
                        <a:t>that will be incorporated into the comprehensive Policy Paper for the 4IR</a:t>
                      </a:r>
                      <a:endParaRPr lang="en-ZA" sz="1800" b="0" dirty="0">
                        <a:solidFill>
                          <a:schemeClr val="tx1"/>
                        </a:solidFill>
                        <a:latin typeface="+mj-lt"/>
                        <a:cs typeface="Arial" panose="020B0604020202020204" pitchFamily="34" charset="0"/>
                      </a:endParaRPr>
                    </a:p>
                    <a:p>
                      <a:pPr marL="285750" indent="-285750" algn="just">
                        <a:buFont typeface="Arial" panose="020B0604020202020204" pitchFamily="34" charset="0"/>
                        <a:buChar char="•"/>
                      </a:pPr>
                      <a:r>
                        <a:rPr lang="en-ZA" sz="1800" b="0" kern="1200" baseline="0" dirty="0">
                          <a:solidFill>
                            <a:schemeClr val="tx1"/>
                          </a:solidFill>
                          <a:effectLst/>
                          <a:latin typeface="+mj-lt"/>
                          <a:ea typeface="+mn-ea"/>
                          <a:cs typeface="Arial" panose="020B0604020202020204" pitchFamily="34" charset="0"/>
                        </a:rPr>
                        <a:t>The draft strategy responds to the following critical areas:</a:t>
                      </a:r>
                    </a:p>
                    <a:p>
                      <a:pPr marL="285750" indent="-285750" algn="just">
                        <a:buFont typeface="Arial" panose="020B0604020202020204" pitchFamily="34" charset="0"/>
                        <a:buChar char="•"/>
                      </a:pPr>
                      <a:r>
                        <a:rPr lang="en-ZA" sz="1800" b="0" kern="1200" baseline="0" dirty="0">
                          <a:solidFill>
                            <a:schemeClr val="tx1"/>
                          </a:solidFill>
                          <a:effectLst/>
                          <a:latin typeface="+mj-lt"/>
                          <a:ea typeface="+mn-ea"/>
                          <a:cs typeface="Arial" panose="020B0604020202020204" pitchFamily="34" charset="0"/>
                        </a:rPr>
                        <a:t>Increasing foreign direct investment in broadcasting from the current 20% to 49%; </a:t>
                      </a:r>
                    </a:p>
                    <a:p>
                      <a:pPr marL="285750" indent="-285750" algn="just">
                        <a:buFont typeface="Arial" panose="020B0604020202020204" pitchFamily="34" charset="0"/>
                        <a:buChar char="•"/>
                      </a:pPr>
                      <a:r>
                        <a:rPr lang="en-ZA" sz="1800" b="0" kern="1200" baseline="0" dirty="0">
                          <a:solidFill>
                            <a:schemeClr val="tx1"/>
                          </a:solidFill>
                          <a:effectLst/>
                          <a:latin typeface="+mj-lt"/>
                          <a:ea typeface="+mn-ea"/>
                          <a:cs typeface="Arial" panose="020B0604020202020204" pitchFamily="34" charset="0"/>
                        </a:rPr>
                        <a:t>Stimulating the economy and create potential job opportunities and innovation;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j-lt"/>
                          <a:ea typeface="+mn-ea"/>
                          <a:cs typeface="Arial" panose="020B0604020202020204" pitchFamily="34" charset="0"/>
                        </a:rPr>
                        <a:t>Addressing the new licensing regime that has to reduce the turnaround times of approval by half;</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j-lt"/>
                          <a:ea typeface="+mn-ea"/>
                          <a:cs typeface="Arial" panose="020B0604020202020204" pitchFamily="34" charset="0"/>
                        </a:rPr>
                        <a:t>Ensuring that there is a fair and effective competition that will reduce costs and introduce new services, address the new digital skills and come up with new agile institutional arrangements and frameworks that are able to support the development of the sector within the 4IR environment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kern="1200" dirty="0">
                          <a:solidFill>
                            <a:schemeClr val="tx1"/>
                          </a:solidFill>
                          <a:effectLst/>
                          <a:latin typeface="+mj-lt"/>
                          <a:ea typeface="+mn-ea"/>
                          <a:cs typeface="Arial" panose="020B0604020202020204" pitchFamily="34" charset="0"/>
                        </a:rPr>
                        <a:t>The Department is</a:t>
                      </a:r>
                      <a:r>
                        <a:rPr lang="en-ZA" sz="1800" b="0" kern="1200" baseline="0" dirty="0">
                          <a:solidFill>
                            <a:schemeClr val="tx1"/>
                          </a:solidFill>
                          <a:effectLst/>
                          <a:latin typeface="+mj-lt"/>
                          <a:ea typeface="+mn-ea"/>
                          <a:cs typeface="Arial" panose="020B0604020202020204" pitchFamily="34" charset="0"/>
                        </a:rPr>
                        <a:t> also finalising the </a:t>
                      </a:r>
                      <a:r>
                        <a:rPr lang="en-ZA" sz="1800" b="1" kern="1200" dirty="0">
                          <a:solidFill>
                            <a:schemeClr val="tx1"/>
                          </a:solidFill>
                          <a:effectLst/>
                          <a:latin typeface="+mj-lt"/>
                          <a:ea typeface="+mn-ea"/>
                          <a:cs typeface="Arial" panose="020B0604020202020204" pitchFamily="34" charset="0"/>
                        </a:rPr>
                        <a:t>Broadcasting  Amendment Bill</a:t>
                      </a:r>
                      <a:r>
                        <a:rPr lang="en-ZA" sz="1800" b="0" kern="1200" dirty="0">
                          <a:solidFill>
                            <a:schemeClr val="tx1"/>
                          </a:solidFill>
                          <a:effectLst/>
                          <a:latin typeface="+mj-lt"/>
                          <a:ea typeface="+mn-ea"/>
                          <a:cs typeface="Arial" panose="020B0604020202020204" pitchFamily="34" charset="0"/>
                        </a:rPr>
                        <a:t>.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a:solidFill>
                            <a:schemeClr val="tx1"/>
                          </a:solidFill>
                          <a:latin typeface="+mj-lt"/>
                          <a:ea typeface="+mn-ea"/>
                          <a:cs typeface="Arial" panose="020B0604020202020204" pitchFamily="34" charset="0"/>
                        </a:rPr>
                        <a:t>The purpose of the amendments is to address:</a:t>
                      </a:r>
                    </a:p>
                    <a:p>
                      <a:pPr marL="285750" indent="-285750" algn="just">
                        <a:buFont typeface="Arial" panose="020B0604020202020204" pitchFamily="34" charset="0"/>
                        <a:buChar char="•"/>
                      </a:pPr>
                      <a:r>
                        <a:rPr lang="en-ZA" sz="1800" b="0" i="0" u="none" strike="noStrike" kern="1200" baseline="0" dirty="0">
                          <a:solidFill>
                            <a:schemeClr val="tx1"/>
                          </a:solidFill>
                          <a:latin typeface="+mj-lt"/>
                          <a:ea typeface="+mn-ea"/>
                          <a:cs typeface="Arial" panose="020B0604020202020204" pitchFamily="34" charset="0"/>
                        </a:rPr>
                        <a:t>The governance matters in relation to the size and composition of the SABC Board;</a:t>
                      </a:r>
                    </a:p>
                    <a:p>
                      <a:pPr marL="285750" indent="-285750" algn="just">
                        <a:buFont typeface="Arial" panose="020B0604020202020204" pitchFamily="34" charset="0"/>
                        <a:buChar char="•"/>
                      </a:pPr>
                      <a:r>
                        <a:rPr lang="en-ZA" sz="1800" b="0" i="0" u="none" strike="noStrike" kern="1200" baseline="0" dirty="0">
                          <a:solidFill>
                            <a:schemeClr val="tx1"/>
                          </a:solidFill>
                          <a:latin typeface="+mj-lt"/>
                          <a:ea typeface="+mn-ea"/>
                          <a:cs typeface="Arial" panose="020B0604020202020204" pitchFamily="34" charset="0"/>
                        </a:rPr>
                        <a:t>The appointment procedure for the non-executive board of directors; and</a:t>
                      </a:r>
                    </a:p>
                    <a:p>
                      <a:pPr marL="285750" indent="-285750" algn="just">
                        <a:buFont typeface="Arial" panose="020B0604020202020204" pitchFamily="34" charset="0"/>
                        <a:buChar char="•"/>
                      </a:pPr>
                      <a:r>
                        <a:rPr lang="en-ZA" sz="1800" b="0" i="0" u="none" strike="noStrike" kern="1200" baseline="0" dirty="0">
                          <a:solidFill>
                            <a:schemeClr val="tx1"/>
                          </a:solidFill>
                          <a:latin typeface="+mj-lt"/>
                          <a:ea typeface="+mn-ea"/>
                          <a:cs typeface="Arial" panose="020B0604020202020204" pitchFamily="34" charset="0"/>
                        </a:rPr>
                        <a:t>The removal and resignation of non-executive members of the Board</a:t>
                      </a:r>
                      <a:endParaRPr lang="en-ZA" sz="1800" b="0" dirty="0">
                        <a:latin typeface="+mj-lt"/>
                        <a:cs typeface="Arial" panose="020B0604020202020204" pitchFamily="34" charset="0"/>
                      </a:endParaRPr>
                    </a:p>
                  </a:txBody>
                  <a:tcPr marL="63722" marR="63722"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3263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11</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3771928865"/>
              </p:ext>
            </p:extLst>
          </p:nvPr>
        </p:nvGraphicFramePr>
        <p:xfrm>
          <a:off x="137749" y="969848"/>
          <a:ext cx="8767068" cy="5063828"/>
        </p:xfrm>
        <a:graphic>
          <a:graphicData uri="http://schemas.openxmlformats.org/drawingml/2006/table">
            <a:tbl>
              <a:tblPr firstRow="1" bandRow="1">
                <a:tableStyleId>{93296810-A885-4BE3-A3E7-6D5BEEA58F35}</a:tableStyleId>
              </a:tblPr>
              <a:tblGrid>
                <a:gridCol w="1427966">
                  <a:extLst>
                    <a:ext uri="{9D8B030D-6E8A-4147-A177-3AD203B41FA5}">
                      <a16:colId xmlns:a16="http://schemas.microsoft.com/office/drawing/2014/main" xmlns="" val="20000"/>
                    </a:ext>
                  </a:extLst>
                </a:gridCol>
                <a:gridCol w="1619480">
                  <a:extLst>
                    <a:ext uri="{9D8B030D-6E8A-4147-A177-3AD203B41FA5}">
                      <a16:colId xmlns:a16="http://schemas.microsoft.com/office/drawing/2014/main" xmlns="" val="20001"/>
                    </a:ext>
                  </a:extLst>
                </a:gridCol>
                <a:gridCol w="1575412">
                  <a:extLst>
                    <a:ext uri="{9D8B030D-6E8A-4147-A177-3AD203B41FA5}">
                      <a16:colId xmlns:a16="http://schemas.microsoft.com/office/drawing/2014/main" xmlns="" val="20002"/>
                    </a:ext>
                  </a:extLst>
                </a:gridCol>
                <a:gridCol w="1156771">
                  <a:extLst>
                    <a:ext uri="{9D8B030D-6E8A-4147-A177-3AD203B41FA5}">
                      <a16:colId xmlns:a16="http://schemas.microsoft.com/office/drawing/2014/main" xmlns="" val="20003"/>
                    </a:ext>
                  </a:extLst>
                </a:gridCol>
                <a:gridCol w="903383">
                  <a:extLst>
                    <a:ext uri="{9D8B030D-6E8A-4147-A177-3AD203B41FA5}">
                      <a16:colId xmlns:a16="http://schemas.microsoft.com/office/drawing/2014/main" xmlns="" val="20004"/>
                    </a:ext>
                  </a:extLst>
                </a:gridCol>
                <a:gridCol w="2084056">
                  <a:extLst>
                    <a:ext uri="{9D8B030D-6E8A-4147-A177-3AD203B41FA5}">
                      <a16:colId xmlns:a16="http://schemas.microsoft.com/office/drawing/2014/main" xmlns="" val="20005"/>
                    </a:ext>
                  </a:extLst>
                </a:gridCol>
              </a:tblGrid>
              <a:tr h="792270">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2809883">
                <a:tc>
                  <a:txBody>
                    <a:bodyPr/>
                    <a:lstStyle/>
                    <a:p>
                      <a:pPr algn="just">
                        <a:lnSpc>
                          <a:spcPct val="107000"/>
                        </a:lnSpc>
                        <a:spcAft>
                          <a:spcPts val="0"/>
                        </a:spcAft>
                      </a:pPr>
                      <a:r>
                        <a:rPr lang="en-ZA" sz="1600" dirty="0">
                          <a:effectLst/>
                          <a:latin typeface="+mj-lt"/>
                          <a:cs typeface="Arial" panose="020B0604020202020204" pitchFamily="34" charset="0"/>
                        </a:rPr>
                        <a:t>PMO established and operationalised to support the Presidential Commission</a:t>
                      </a:r>
                    </a:p>
                    <a:p>
                      <a:pPr algn="just">
                        <a:lnSpc>
                          <a:spcPct val="107000"/>
                        </a:lnSpc>
                        <a:spcAft>
                          <a:spcPts val="0"/>
                        </a:spcAft>
                      </a:pPr>
                      <a:r>
                        <a:rPr lang="en-ZA" sz="1600" dirty="0">
                          <a:effectLst/>
                          <a:latin typeface="+mj-lt"/>
                          <a:cs typeface="Arial" panose="020B0604020202020204" pitchFamily="34" charset="0"/>
                        </a:rPr>
                        <a:t>on Fourth Industrial</a:t>
                      </a:r>
                    </a:p>
                    <a:p>
                      <a:pPr algn="just">
                        <a:lnSpc>
                          <a:spcPct val="107000"/>
                        </a:lnSpc>
                        <a:spcAft>
                          <a:spcPts val="0"/>
                        </a:spcAft>
                      </a:pPr>
                      <a:r>
                        <a:rPr lang="en-ZA" sz="1600" dirty="0">
                          <a:effectLst/>
                          <a:latin typeface="+mj-lt"/>
                          <a:cs typeface="Arial" panose="020B0604020202020204" pitchFamily="34" charset="0"/>
                        </a:rPr>
                        <a:t>Revolution</a:t>
                      </a:r>
                    </a:p>
                  </a:txBody>
                  <a:tcPr marL="25400" marR="25400" marT="25400" marB="25400"/>
                </a:tc>
                <a:tc>
                  <a:txBody>
                    <a:bodyPr/>
                    <a:lstStyle/>
                    <a:p>
                      <a:pPr algn="just">
                        <a:lnSpc>
                          <a:spcPct val="107000"/>
                        </a:lnSpc>
                        <a:spcAft>
                          <a:spcPts val="0"/>
                        </a:spcAft>
                      </a:pPr>
                      <a:r>
                        <a:rPr lang="en-ZA" sz="1600" dirty="0">
                          <a:effectLst/>
                          <a:latin typeface="+mj-lt"/>
                          <a:cs typeface="Arial" panose="020B0604020202020204" pitchFamily="34" charset="0"/>
                        </a:rPr>
                        <a:t>PMO capacity requirements determined to support the Presidential Commission on Fourth Industrial Revolution</a:t>
                      </a:r>
                      <a:endParaRPr lang="en-ZA" sz="1600" dirty="0">
                        <a:effectLst/>
                        <a:latin typeface="+mj-lt"/>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dirty="0">
                          <a:effectLst/>
                          <a:latin typeface="+mj-lt"/>
                          <a:cs typeface="Arial" panose="020B0604020202020204" pitchFamily="34" charset="0"/>
                        </a:rPr>
                        <a:t>PMO capacity requirements determined to support the Presidential Commission on Fourth Industrial Revolution</a:t>
                      </a:r>
                      <a:endParaRPr lang="en-ZA" sz="1600" dirty="0">
                        <a:effectLst/>
                        <a:latin typeface="+mj-lt"/>
                        <a:ea typeface="Calibri" panose="020F0502020204030204" pitchFamily="34" charset="0"/>
                        <a:cs typeface="Arial" panose="020B0604020202020204" pitchFamily="34" charset="0"/>
                      </a:endParaRPr>
                    </a:p>
                    <a:p>
                      <a:pPr>
                        <a:lnSpc>
                          <a:spcPct val="107000"/>
                        </a:lnSpc>
                        <a:spcAft>
                          <a:spcPts val="0"/>
                        </a:spcAft>
                      </a:pPr>
                      <a:endParaRPr lang="en-ZA" sz="1600" dirty="0">
                        <a:effectLst/>
                        <a:latin typeface="+mj-lt"/>
                        <a:ea typeface="Calibri" panose="020F0502020204030204" pitchFamily="34" charset="0"/>
                        <a:cs typeface="Times New Roman" panose="02020603050405020304" pitchFamily="18" charset="0"/>
                      </a:endParaRPr>
                    </a:p>
                  </a:txBody>
                  <a:tcPr marL="25400" marR="25400" marT="25400" marB="25400"/>
                </a:tc>
                <a:tc>
                  <a:txBody>
                    <a:bodyPr/>
                    <a:lstStyle/>
                    <a:p>
                      <a:pPr algn="ctr"/>
                      <a:endParaRPr lang="en-ZA" sz="1600" dirty="0">
                        <a:solidFill>
                          <a:schemeClr val="tx1"/>
                        </a:solidFill>
                        <a:latin typeface="+mj-lt"/>
                        <a:cs typeface="Arial" panose="020B0604020202020204" pitchFamily="34" charset="0"/>
                      </a:endParaRPr>
                    </a:p>
                  </a:txBody>
                  <a:tcPr>
                    <a:solidFill>
                      <a:srgbClr val="00B05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mj-lt"/>
                          <a:cs typeface="Arial" panose="020B0604020202020204" pitchFamily="34" charset="0"/>
                        </a:rPr>
                        <a:t>-</a:t>
                      </a:r>
                      <a:endParaRPr lang="en-ZA" sz="1600" b="0" i="0" dirty="0">
                        <a:latin typeface="+mj-lt"/>
                        <a:cs typeface="Arial" panose="020B0604020202020204" pitchFamily="34" charset="0"/>
                      </a:endParaRPr>
                    </a:p>
                  </a:txBody>
                  <a:tcPr/>
                </a:tc>
                <a:tc>
                  <a:txBody>
                    <a:bodyPr/>
                    <a:lstStyle/>
                    <a:p>
                      <a:pPr algn="l">
                        <a:lnSpc>
                          <a:spcPct val="107000"/>
                        </a:lnSpc>
                        <a:spcAft>
                          <a:spcPts val="0"/>
                        </a:spcAft>
                      </a:pPr>
                      <a:r>
                        <a:rPr lang="en-ZA" sz="1600" dirty="0">
                          <a:effectLst/>
                          <a:latin typeface="+mj-lt"/>
                          <a:cs typeface="Arial" panose="020B0604020202020204" pitchFamily="34" charset="0"/>
                        </a:rPr>
                        <a:t>The PMO capacity requirements resulted in the determination of the following required capacity for the PMO:</a:t>
                      </a:r>
                    </a:p>
                    <a:p>
                      <a:pPr algn="just">
                        <a:lnSpc>
                          <a:spcPct val="107000"/>
                        </a:lnSpc>
                        <a:spcAft>
                          <a:spcPts val="0"/>
                        </a:spcAft>
                      </a:pPr>
                      <a:r>
                        <a:rPr lang="en-ZA" sz="1600" dirty="0">
                          <a:effectLst/>
                          <a:latin typeface="+mj-lt"/>
                          <a:cs typeface="Arial" panose="020B0604020202020204" pitchFamily="34" charset="0"/>
                        </a:rPr>
                        <a:t>•1 x Head of PMO</a:t>
                      </a:r>
                    </a:p>
                    <a:p>
                      <a:pPr algn="just">
                        <a:lnSpc>
                          <a:spcPct val="107000"/>
                        </a:lnSpc>
                        <a:spcAft>
                          <a:spcPts val="0"/>
                        </a:spcAft>
                      </a:pPr>
                      <a:r>
                        <a:rPr lang="en-ZA" sz="1600" dirty="0">
                          <a:effectLst/>
                          <a:latin typeface="+mj-lt"/>
                          <a:cs typeface="Arial" panose="020B0604020202020204" pitchFamily="34" charset="0"/>
                        </a:rPr>
                        <a:t>•1x</a:t>
                      </a:r>
                      <a:r>
                        <a:rPr lang="en-ZA" sz="1600" baseline="0" dirty="0">
                          <a:effectLst/>
                          <a:latin typeface="+mj-lt"/>
                          <a:cs typeface="Arial" panose="020B0604020202020204" pitchFamily="34" charset="0"/>
                        </a:rPr>
                        <a:t> </a:t>
                      </a:r>
                      <a:r>
                        <a:rPr lang="en-ZA" sz="1600" dirty="0">
                          <a:effectLst/>
                          <a:latin typeface="+mj-lt"/>
                          <a:cs typeface="Arial" panose="020B0604020202020204" pitchFamily="34" charset="0"/>
                        </a:rPr>
                        <a:t>Senior Research Expert </a:t>
                      </a:r>
                    </a:p>
                    <a:p>
                      <a:pPr algn="just">
                        <a:lnSpc>
                          <a:spcPct val="107000"/>
                        </a:lnSpc>
                        <a:spcAft>
                          <a:spcPts val="0"/>
                        </a:spcAft>
                      </a:pPr>
                      <a:r>
                        <a:rPr lang="en-ZA" sz="1600" dirty="0">
                          <a:effectLst/>
                          <a:latin typeface="+mj-lt"/>
                          <a:cs typeface="Arial" panose="020B0604020202020204" pitchFamily="34" charset="0"/>
                        </a:rPr>
                        <a:t>•7 x Research Experts</a:t>
                      </a:r>
                      <a:endParaRPr lang="en-ZA" sz="1600" dirty="0">
                        <a:effectLst/>
                        <a:latin typeface="+mj-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r h="1461675">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Broadcasting Amendment Act</a:t>
                      </a:r>
                      <a:r>
                        <a:rPr lang="en-US" sz="1600" baseline="0" dirty="0">
                          <a:effectLst/>
                          <a:latin typeface="+mj-lt"/>
                          <a:ea typeface="Calibri" panose="020F0502020204030204" pitchFamily="34" charset="0"/>
                          <a:cs typeface="Times New Roman" panose="02020603050405020304" pitchFamily="18" charset="0"/>
                        </a:rPr>
                        <a:t> implemented </a:t>
                      </a:r>
                      <a:endParaRPr lang="en-ZA" sz="1600" dirty="0">
                        <a:effectLst/>
                        <a:latin typeface="+mj-lt"/>
                        <a:ea typeface="Calibri" panose="020F0502020204030204" pitchFamily="34" charset="0"/>
                        <a:cs typeface="Times New Roman" panose="02020603050405020304" pitchFamily="18" charset="0"/>
                      </a:endParaRPr>
                    </a:p>
                  </a:txBody>
                  <a:tcPr marL="25400" marR="25400" marT="25400" marB="25400"/>
                </a:tc>
                <a:tc>
                  <a:txBody>
                    <a:bodyPr/>
                    <a:lstStyle/>
                    <a:p>
                      <a:r>
                        <a:rPr lang="en-US" sz="1600" kern="1200" dirty="0">
                          <a:solidFill>
                            <a:schemeClr val="dk1"/>
                          </a:solidFill>
                          <a:effectLst/>
                          <a:latin typeface="+mj-lt"/>
                          <a:ea typeface="Times New Roman" panose="02020603050405020304" pitchFamily="18" charset="0"/>
                          <a:cs typeface="Times New Roman" panose="02020603050405020304" pitchFamily="18" charset="0"/>
                        </a:rPr>
                        <a:t>Broadcasting  Amendment Bill    submitted to Cabinet for approval</a:t>
                      </a:r>
                      <a:endParaRPr lang="en-ZA" sz="1600" kern="1200" dirty="0">
                        <a:solidFill>
                          <a:schemeClr val="dk1"/>
                        </a:solidFill>
                        <a:effectLst/>
                        <a:latin typeface="+mj-lt"/>
                        <a:ea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No target set for Q1. </a:t>
                      </a:r>
                      <a:endParaRPr lang="en-ZA" sz="1600" dirty="0">
                        <a:effectLst/>
                        <a:latin typeface="+mj-lt"/>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j-lt"/>
                          <a:cs typeface="Arial" panose="020B0604020202020204" pitchFamily="34" charset="0"/>
                        </a:rPr>
                        <a:t>-</a:t>
                      </a:r>
                      <a:endParaRPr lang="en-ZA" sz="1600" dirty="0">
                        <a:solidFill>
                          <a:schemeClr val="tx1"/>
                        </a:solidFill>
                        <a:latin typeface="+mj-lt"/>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mj-lt"/>
                          <a:cs typeface="Arial" panose="020B0604020202020204" pitchFamily="34" charset="0"/>
                        </a:rPr>
                        <a:t>-</a:t>
                      </a:r>
                      <a:endParaRPr lang="en-ZA" sz="1600" b="0" i="0" dirty="0">
                        <a:latin typeface="+mj-lt"/>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mj-lt"/>
                          <a:cs typeface="Arial" panose="020B0604020202020204" pitchFamily="34" charset="0"/>
                        </a:rPr>
                        <a:t>The</a:t>
                      </a:r>
                      <a:r>
                        <a:rPr lang="en-US" sz="1600" b="0" i="0" baseline="0" dirty="0">
                          <a:latin typeface="+mj-lt"/>
                          <a:cs typeface="Arial" panose="020B0604020202020204" pitchFamily="34" charset="0"/>
                        </a:rPr>
                        <a:t> department is currently finalizing the Bill. </a:t>
                      </a:r>
                      <a:endParaRPr lang="en-ZA" sz="1600" b="0" i="0" dirty="0">
                        <a:latin typeface="+mj-lt"/>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10" name="Title 5"/>
          <p:cNvSpPr txBox="1">
            <a:spLocks/>
          </p:cNvSpPr>
          <p:nvPr/>
        </p:nvSpPr>
        <p:spPr>
          <a:xfrm>
            <a:off x="152163" y="181513"/>
            <a:ext cx="8743710" cy="706417"/>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solidFill>
                  <a:schemeClr val="accent6"/>
                </a:solidFill>
                <a:cs typeface="Arial" panose="020B0604020202020204" pitchFamily="34" charset="0"/>
              </a:rPr>
              <a:t>Programme 2: Communications Policy, Research and Development [2]</a:t>
            </a:r>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Tree>
    <p:extLst>
      <p:ext uri="{BB962C8B-B14F-4D97-AF65-F5344CB8AC3E}">
        <p14:creationId xmlns:p14="http://schemas.microsoft.com/office/powerpoint/2010/main" xmlns="" val="377503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Title 5"/>
          <p:cNvSpPr txBox="1">
            <a:spLocks/>
          </p:cNvSpPr>
          <p:nvPr/>
        </p:nvSpPr>
        <p:spPr>
          <a:xfrm>
            <a:off x="88135" y="28096"/>
            <a:ext cx="8857746" cy="108080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200" b="1" dirty="0">
                <a:solidFill>
                  <a:schemeClr val="accent6"/>
                </a:solidFill>
                <a:latin typeface="Arial" panose="020B0604020202020204" pitchFamily="34" charset="0"/>
                <a:cs typeface="Arial" panose="020B0604020202020204" pitchFamily="34" charset="0"/>
              </a:rPr>
              <a:t>Programme 3: Industry and Capacity Development [1]</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800" b="1" dirty="0"/>
              <a:t/>
            </a:r>
            <a:br>
              <a:rPr lang="en-ZA" sz="2800" b="1" dirty="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357517702"/>
              </p:ext>
            </p:extLst>
          </p:nvPr>
        </p:nvGraphicFramePr>
        <p:xfrm>
          <a:off x="88135" y="1202266"/>
          <a:ext cx="8857745" cy="5308238"/>
        </p:xfrm>
        <a:graphic>
          <a:graphicData uri="http://schemas.openxmlformats.org/drawingml/2006/table">
            <a:tbl>
              <a:tblPr firstRow="1" firstCol="1" bandRow="1">
                <a:tableStyleId>{5C22544A-7EE6-4342-B048-85BDC9FD1C3A}</a:tableStyleId>
              </a:tblPr>
              <a:tblGrid>
                <a:gridCol w="8857745">
                  <a:extLst>
                    <a:ext uri="{9D8B030D-6E8A-4147-A177-3AD203B41FA5}">
                      <a16:colId xmlns:a16="http://schemas.microsoft.com/office/drawing/2014/main" xmlns="" val="20000"/>
                    </a:ext>
                  </a:extLst>
                </a:gridCol>
              </a:tblGrid>
              <a:tr h="172863">
                <a:tc>
                  <a:txBody>
                    <a:bodyPr/>
                    <a:lstStyle/>
                    <a:p>
                      <a:pPr>
                        <a:lnSpc>
                          <a:spcPct val="107000"/>
                        </a:lnSpc>
                        <a:spcAft>
                          <a:spcPts val="0"/>
                        </a:spcAft>
                      </a:pPr>
                      <a:r>
                        <a:rPr lang="en-ZA" sz="1600" dirty="0">
                          <a:solidFill>
                            <a:schemeClr val="tx1"/>
                          </a:solidFill>
                          <a:effectLst/>
                          <a:latin typeface="+mj-lt"/>
                          <a:cs typeface="Arial" panose="020B0604020202020204" pitchFamily="34" charset="0"/>
                        </a:rPr>
                        <a:t>Strategic Goal: Transformed communications sector</a:t>
                      </a:r>
                      <a:endParaRPr lang="en-ZA" sz="16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solidFill>
                  </a:tcPr>
                </a:tc>
                <a:extLst>
                  <a:ext uri="{0D108BD9-81ED-4DB2-BD59-A6C34878D82A}">
                    <a16:rowId xmlns:a16="http://schemas.microsoft.com/office/drawing/2014/main" xmlns="" val="10000"/>
                  </a:ext>
                </a:extLst>
              </a:tr>
              <a:tr h="378351">
                <a:tc>
                  <a:txBody>
                    <a:bodyPr/>
                    <a:lstStyle/>
                    <a:p>
                      <a:pPr>
                        <a:lnSpc>
                          <a:spcPct val="107000"/>
                        </a:lnSpc>
                        <a:spcAft>
                          <a:spcPts val="0"/>
                        </a:spcAft>
                      </a:pPr>
                      <a:r>
                        <a:rPr lang="en-ZA" sz="1600" dirty="0">
                          <a:solidFill>
                            <a:schemeClr val="tx1"/>
                          </a:solidFill>
                          <a:effectLst/>
                          <a:latin typeface="+mj-lt"/>
                          <a:cs typeface="Arial" panose="020B0604020202020204" pitchFamily="34" charset="0"/>
                        </a:rPr>
                        <a:t>Strategic Objective: Support the growth and development of the creative industries sector by 2019</a:t>
                      </a:r>
                      <a:endParaRPr lang="en-ZA" sz="16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1"/>
                  </a:ext>
                </a:extLst>
              </a:tr>
              <a:tr h="775535">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6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Programme Purpose: Manage enterprise development, digital migration and industry research. Implement a structured programme of engagement of stakeholders in support of the department’s programmes and projects</a:t>
                      </a:r>
                      <a:endParaRPr lang="en-ZA" sz="16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2"/>
                  </a:ext>
                </a:extLst>
              </a:tr>
              <a:tr h="3755831">
                <a:tc>
                  <a:txBody>
                    <a:bodyPr/>
                    <a:lstStyle/>
                    <a:p>
                      <a:pPr marL="285750" indent="-285750" algn="just">
                        <a:spcAft>
                          <a:spcPts val="600"/>
                        </a:spcAft>
                        <a:buFont typeface="Arial" panose="020B0604020202020204" pitchFamily="34" charset="0"/>
                        <a:buChar char="•"/>
                      </a:pPr>
                      <a:r>
                        <a:rPr lang="en-ZA" sz="1800" b="0" kern="1200" dirty="0">
                          <a:solidFill>
                            <a:schemeClr val="dk1"/>
                          </a:solidFill>
                          <a:effectLst/>
                          <a:latin typeface="+mj-lt"/>
                          <a:ea typeface="+mn-ea"/>
                          <a:cs typeface="Arial" panose="020B0604020202020204" pitchFamily="34" charset="0"/>
                        </a:rPr>
                        <a:t>Completion of rolling out Broadcasting Digital Migration (BDM) remains key deliverables for the department. </a:t>
                      </a:r>
                    </a:p>
                    <a:p>
                      <a:pPr marL="285750" indent="-285750" algn="just">
                        <a:spcAft>
                          <a:spcPts val="600"/>
                        </a:spcAft>
                        <a:buFont typeface="Arial" panose="020B0604020202020204" pitchFamily="34" charset="0"/>
                        <a:buChar char="•"/>
                      </a:pPr>
                      <a:r>
                        <a:rPr lang="en-ZA" sz="1800" b="0" kern="1200" dirty="0">
                          <a:solidFill>
                            <a:schemeClr val="dk1"/>
                          </a:solidFill>
                          <a:effectLst/>
                          <a:latin typeface="+mj-lt"/>
                          <a:ea typeface="+mn-ea"/>
                          <a:cs typeface="Arial" panose="020B0604020202020204" pitchFamily="34" charset="0"/>
                        </a:rPr>
                        <a:t>The process of reviewing the BDM</a:t>
                      </a:r>
                      <a:r>
                        <a:rPr lang="en-ZA" sz="1800" b="0" kern="1200" baseline="0" dirty="0">
                          <a:solidFill>
                            <a:schemeClr val="dk1"/>
                          </a:solidFill>
                          <a:effectLst/>
                          <a:latin typeface="+mj-lt"/>
                          <a:ea typeface="+mn-ea"/>
                          <a:cs typeface="Arial" panose="020B0604020202020204" pitchFamily="34" charset="0"/>
                        </a:rPr>
                        <a:t> delivery model is underway</a:t>
                      </a:r>
                    </a:p>
                    <a:p>
                      <a:pPr marL="285750" indent="-285750" algn="just">
                        <a:lnSpc>
                          <a:spcPts val="2000"/>
                        </a:lnSpc>
                        <a:spcAft>
                          <a:spcPts val="600"/>
                        </a:spcAft>
                        <a:buFont typeface="Arial" panose="020B0604020202020204" pitchFamily="34" charset="0"/>
                        <a:buChar char="•"/>
                      </a:pPr>
                      <a:r>
                        <a:rPr lang="en-ZA" sz="1800" b="0" dirty="0">
                          <a:solidFill>
                            <a:prstClr val="black"/>
                          </a:solidFill>
                          <a:latin typeface="+mj-lt"/>
                          <a:cs typeface="Arial" panose="020B0604020202020204" pitchFamily="34" charset="0"/>
                        </a:rPr>
                        <a:t>Consumer awareness Education, and registration campaigns continued to clear the affected towns as per the Analogue switch off plans in the Free State province. </a:t>
                      </a:r>
                    </a:p>
                    <a:p>
                      <a:pPr marL="285750" indent="-285750" algn="just">
                        <a:lnSpc>
                          <a:spcPts val="2000"/>
                        </a:lnSpc>
                        <a:spcAft>
                          <a:spcPts val="600"/>
                        </a:spcAft>
                        <a:buFont typeface="Arial" panose="020B0604020202020204" pitchFamily="34" charset="0"/>
                        <a:buChar char="•"/>
                      </a:pPr>
                      <a:r>
                        <a:rPr lang="en-ZA" sz="1800" b="0" dirty="0">
                          <a:solidFill>
                            <a:prstClr val="black"/>
                          </a:solidFill>
                          <a:latin typeface="+mj-lt"/>
                          <a:cs typeface="Arial" panose="020B0604020202020204" pitchFamily="34" charset="0"/>
                        </a:rPr>
                        <a:t>By the end of the quarter, a total number of 5 442 Direct to Home (DTH) additional STBs were produced and delivered to the South African Post Office warehouses.</a:t>
                      </a:r>
                    </a:p>
                    <a:p>
                      <a:pPr marL="285750" indent="-285750" algn="just">
                        <a:lnSpc>
                          <a:spcPts val="2000"/>
                        </a:lnSpc>
                        <a:spcAft>
                          <a:spcPts val="600"/>
                        </a:spcAft>
                        <a:buFont typeface="Arial" panose="020B0604020202020204" pitchFamily="34" charset="0"/>
                        <a:buChar char="•"/>
                      </a:pPr>
                      <a:r>
                        <a:rPr lang="en-ZA" sz="1800" b="0" dirty="0">
                          <a:solidFill>
                            <a:prstClr val="black"/>
                          </a:solidFill>
                          <a:latin typeface="+mj-lt"/>
                          <a:cs typeface="Arial" panose="020B0604020202020204" pitchFamily="34" charset="0"/>
                        </a:rPr>
                        <a:t>This lead to the deliveries to SAPO warehouses making a total of 891 870 and 405 073 Satellite dishes produced and delivered to date. </a:t>
                      </a:r>
                    </a:p>
                    <a:p>
                      <a:pPr marL="285750" indent="-285750" algn="just">
                        <a:lnSpc>
                          <a:spcPts val="2000"/>
                        </a:lnSpc>
                        <a:spcAft>
                          <a:spcPts val="600"/>
                        </a:spcAft>
                        <a:buFont typeface="Arial" panose="020B0604020202020204" pitchFamily="34" charset="0"/>
                        <a:buChar char="•"/>
                      </a:pPr>
                      <a:r>
                        <a:rPr lang="en-ZA" sz="1800" b="0" dirty="0">
                          <a:solidFill>
                            <a:prstClr val="black"/>
                          </a:solidFill>
                          <a:latin typeface="+mj-lt"/>
                          <a:cs typeface="Arial" panose="020B0604020202020204" pitchFamily="34" charset="0"/>
                        </a:rPr>
                        <a:t>Registration statistics for qualifying indigents reached 1 million mark.</a:t>
                      </a:r>
                    </a:p>
                    <a:p>
                      <a:pPr marL="285750" indent="-285750" algn="just">
                        <a:lnSpc>
                          <a:spcPts val="2000"/>
                        </a:lnSpc>
                        <a:spcAft>
                          <a:spcPts val="600"/>
                        </a:spcAft>
                        <a:buFont typeface="Arial" panose="020B0604020202020204" pitchFamily="34" charset="0"/>
                        <a:buChar char="•"/>
                      </a:pPr>
                      <a:r>
                        <a:rPr lang="en-ZA" sz="1800" b="0" dirty="0">
                          <a:solidFill>
                            <a:prstClr val="black"/>
                          </a:solidFill>
                          <a:latin typeface="+mj-lt"/>
                          <a:cs typeface="Arial" panose="020B0604020202020204" pitchFamily="34" charset="0"/>
                        </a:rPr>
                        <a:t>Engagements on the prioritisation of areas that have potential for early release of spectrum have commenced with preliminary report tabled by the CSIR.</a:t>
                      </a:r>
                      <a:r>
                        <a:rPr lang="en-ZA" sz="1800" dirty="0">
                          <a:solidFill>
                            <a:prstClr val="black"/>
                          </a:solidFill>
                          <a:latin typeface="+mj-lt"/>
                          <a:cs typeface="Arial" panose="020B0604020202020204" pitchFamily="34" charset="0"/>
                        </a:rPr>
                        <a:t> </a:t>
                      </a:r>
                    </a:p>
                    <a:p>
                      <a:pPr marL="285750" indent="-285750" algn="just">
                        <a:buFont typeface="Arial" panose="020B0604020202020204" pitchFamily="34" charset="0"/>
                        <a:buChar char="•"/>
                      </a:pPr>
                      <a:endParaRPr lang="en-ZA" sz="1600" b="0" dirty="0">
                        <a:latin typeface="+mj-lt"/>
                        <a:cs typeface="Arial" panose="020B0604020202020204" pitchFamily="34" charset="0"/>
                      </a:endParaRPr>
                    </a:p>
                  </a:txBody>
                  <a:tcPr marL="63722" marR="63722"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3640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13</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2867065771"/>
              </p:ext>
            </p:extLst>
          </p:nvPr>
        </p:nvGraphicFramePr>
        <p:xfrm>
          <a:off x="125412" y="1266935"/>
          <a:ext cx="8767068" cy="5334539"/>
        </p:xfrm>
        <a:graphic>
          <a:graphicData uri="http://schemas.openxmlformats.org/drawingml/2006/table">
            <a:tbl>
              <a:tblPr firstRow="1" bandRow="1">
                <a:tableStyleId>{93296810-A885-4BE3-A3E7-6D5BEEA58F35}</a:tableStyleId>
              </a:tblPr>
              <a:tblGrid>
                <a:gridCol w="1427966">
                  <a:extLst>
                    <a:ext uri="{9D8B030D-6E8A-4147-A177-3AD203B41FA5}">
                      <a16:colId xmlns:a16="http://schemas.microsoft.com/office/drawing/2014/main" xmlns="" val="20000"/>
                    </a:ext>
                  </a:extLst>
                </a:gridCol>
                <a:gridCol w="1465244">
                  <a:extLst>
                    <a:ext uri="{9D8B030D-6E8A-4147-A177-3AD203B41FA5}">
                      <a16:colId xmlns:a16="http://schemas.microsoft.com/office/drawing/2014/main" xmlns="" val="20001"/>
                    </a:ext>
                  </a:extLst>
                </a:gridCol>
                <a:gridCol w="1597445">
                  <a:extLst>
                    <a:ext uri="{9D8B030D-6E8A-4147-A177-3AD203B41FA5}">
                      <a16:colId xmlns:a16="http://schemas.microsoft.com/office/drawing/2014/main" xmlns="" val="20002"/>
                    </a:ext>
                  </a:extLst>
                </a:gridCol>
                <a:gridCol w="848299">
                  <a:extLst>
                    <a:ext uri="{9D8B030D-6E8A-4147-A177-3AD203B41FA5}">
                      <a16:colId xmlns:a16="http://schemas.microsoft.com/office/drawing/2014/main" xmlns="" val="20003"/>
                    </a:ext>
                  </a:extLst>
                </a:gridCol>
                <a:gridCol w="1784733">
                  <a:extLst>
                    <a:ext uri="{9D8B030D-6E8A-4147-A177-3AD203B41FA5}">
                      <a16:colId xmlns:a16="http://schemas.microsoft.com/office/drawing/2014/main" xmlns="" val="20004"/>
                    </a:ext>
                  </a:extLst>
                </a:gridCol>
                <a:gridCol w="1643381">
                  <a:extLst>
                    <a:ext uri="{9D8B030D-6E8A-4147-A177-3AD203B41FA5}">
                      <a16:colId xmlns:a16="http://schemas.microsoft.com/office/drawing/2014/main" xmlns="" val="20005"/>
                    </a:ext>
                  </a:extLst>
                </a:gridCol>
              </a:tblGrid>
              <a:tr h="710405">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1878564">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kern="1200" dirty="0">
                          <a:solidFill>
                            <a:schemeClr val="dk1"/>
                          </a:solidFill>
                          <a:effectLst/>
                          <a:latin typeface="+mn-lt"/>
                          <a:ea typeface="Calibri" panose="020F0502020204030204" pitchFamily="34" charset="0"/>
                          <a:cs typeface="Arial" panose="020B0604020202020204" pitchFamily="34" charset="0"/>
                        </a:rPr>
                        <a:t>Analogue signal switched off in identified provinces</a:t>
                      </a:r>
                    </a:p>
                    <a:p>
                      <a:pPr algn="just">
                        <a:lnSpc>
                          <a:spcPct val="107000"/>
                        </a:lnSpc>
                        <a:spcAft>
                          <a:spcPts val="0"/>
                        </a:spcAft>
                      </a:pPr>
                      <a:endParaRPr lang="en-ZA" sz="1600" dirty="0">
                        <a:effectLst/>
                        <a:latin typeface="+mn-lt"/>
                        <a:cs typeface="Arial" panose="020B0604020202020204" pitchFamily="34" charset="0"/>
                      </a:endParaRPr>
                    </a:p>
                  </a:txBody>
                  <a:tcPr marL="25400" marR="25400" marT="25400" marB="2540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Arial" panose="020B0604020202020204" pitchFamily="34" charset="0"/>
                        </a:rPr>
                        <a:t>-</a:t>
                      </a:r>
                      <a:r>
                        <a:rPr lang="en-ZA" sz="1600" kern="1200" dirty="0">
                          <a:solidFill>
                            <a:schemeClr val="dk1"/>
                          </a:solidFill>
                          <a:effectLst/>
                          <a:latin typeface="+mn-lt"/>
                          <a:ea typeface="Calibri" panose="020F0502020204030204" pitchFamily="34" charset="0"/>
                          <a:cs typeface="Arial" panose="020B0604020202020204" pitchFamily="34" charset="0"/>
                        </a:rPr>
                        <a:t>Revised Analogue Signal Switch off (ASO) Plan developed for early release of digital</a:t>
                      </a:r>
                      <a:r>
                        <a:rPr lang="en-ZA" sz="1600" kern="1200" baseline="0" dirty="0">
                          <a:solidFill>
                            <a:schemeClr val="dk1"/>
                          </a:solidFill>
                          <a:effectLst/>
                          <a:latin typeface="+mn-lt"/>
                          <a:ea typeface="Calibri" panose="020F0502020204030204" pitchFamily="34" charset="0"/>
                          <a:cs typeface="Arial" panose="020B0604020202020204" pitchFamily="34" charset="0"/>
                        </a:rPr>
                        <a:t> </a:t>
                      </a:r>
                      <a:r>
                        <a:rPr lang="en-ZA" sz="1600" kern="1200" dirty="0">
                          <a:solidFill>
                            <a:schemeClr val="dk1"/>
                          </a:solidFill>
                          <a:effectLst/>
                          <a:latin typeface="+mn-lt"/>
                          <a:ea typeface="Calibri" panose="020F0502020204030204" pitchFamily="34" charset="0"/>
                          <a:cs typeface="Arial" panose="020B0604020202020204" pitchFamily="34" charset="0"/>
                        </a:rPr>
                        <a:t>dividend spectrum</a:t>
                      </a:r>
                    </a:p>
                    <a:p>
                      <a:pPr algn="just">
                        <a:lnSpc>
                          <a:spcPct val="107000"/>
                        </a:lnSpc>
                        <a:spcAft>
                          <a:spcPts val="0"/>
                        </a:spcAft>
                      </a:pPr>
                      <a:endParaRPr lang="en-ZA" sz="1600" dirty="0">
                        <a:effectLst/>
                        <a:latin typeface="+mn-lt"/>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a:t>
                      </a:r>
                      <a:r>
                        <a:rPr lang="en-ZA" sz="1600" kern="1200" dirty="0">
                          <a:solidFill>
                            <a:schemeClr val="dk1"/>
                          </a:solidFill>
                          <a:effectLst/>
                          <a:latin typeface="+mn-lt"/>
                          <a:ea typeface="Calibri" panose="020F0502020204030204" pitchFamily="34" charset="0"/>
                          <a:cs typeface="Arial" panose="020B0604020202020204" pitchFamily="34" charset="0"/>
                        </a:rPr>
                        <a:t>Not achieved. A</a:t>
                      </a:r>
                      <a:r>
                        <a:rPr lang="en-ZA" sz="1600" kern="1200" baseline="0" dirty="0">
                          <a:solidFill>
                            <a:schemeClr val="dk1"/>
                          </a:solidFill>
                          <a:effectLst/>
                          <a:latin typeface="+mn-lt"/>
                          <a:ea typeface="Calibri" panose="020F0502020204030204" pitchFamily="34" charset="0"/>
                          <a:cs typeface="Arial" panose="020B0604020202020204" pitchFamily="34" charset="0"/>
                        </a:rPr>
                        <a:t> </a:t>
                      </a:r>
                      <a:r>
                        <a:rPr lang="en-ZA" sz="1600" kern="1200" dirty="0">
                          <a:solidFill>
                            <a:schemeClr val="dk1"/>
                          </a:solidFill>
                          <a:effectLst/>
                          <a:latin typeface="+mn-lt"/>
                          <a:ea typeface="Calibri" panose="020F0502020204030204" pitchFamily="34" charset="0"/>
                          <a:cs typeface="Arial" panose="020B0604020202020204" pitchFamily="34" charset="0"/>
                        </a:rPr>
                        <a:t>Revised Analogue Signal Switch off (ASO) Plan was not produced</a:t>
                      </a:r>
                    </a:p>
                    <a:p>
                      <a:pPr>
                        <a:lnSpc>
                          <a:spcPct val="107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25400" marR="25400" marT="25400" marB="25400"/>
                </a:tc>
                <a:tc>
                  <a:txBody>
                    <a:bodyPr/>
                    <a:lstStyle/>
                    <a:p>
                      <a:pPr algn="ctr"/>
                      <a:endParaRPr lang="en-ZA" sz="1600" dirty="0">
                        <a:solidFill>
                          <a:schemeClr val="tx1"/>
                        </a:solidFill>
                        <a:latin typeface="+mn-lt"/>
                        <a:cs typeface="Arial" panose="020B0604020202020204" pitchFamily="34" charset="0"/>
                      </a:endParaRP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mn-lt"/>
                          <a:cs typeface="Arial" panose="020B0604020202020204" pitchFamily="34" charset="0"/>
                        </a:rPr>
                        <a:t>A</a:t>
                      </a:r>
                      <a:r>
                        <a:rPr lang="en-US" sz="1600" b="0" i="0" baseline="0" dirty="0">
                          <a:latin typeface="+mn-lt"/>
                          <a:cs typeface="Arial" panose="020B0604020202020204" pitchFamily="34" charset="0"/>
                        </a:rPr>
                        <a:t> r</a:t>
                      </a:r>
                      <a:r>
                        <a:rPr lang="en-US" sz="1600" b="0" i="0" dirty="0">
                          <a:latin typeface="+mn-lt"/>
                          <a:cs typeface="Arial" panose="020B0604020202020204" pitchFamily="34" charset="0"/>
                        </a:rPr>
                        <a:t>evised Analogue Signal Switch off (ASO) Plan is pending the approval, it will be produced in the second quarter.</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mn-lt"/>
                          <a:cs typeface="Arial" panose="020B0604020202020204" pitchFamily="34" charset="0"/>
                        </a:rPr>
                        <a:t>The revised</a:t>
                      </a:r>
                      <a:r>
                        <a:rPr lang="en-US" sz="1600" b="0" i="0" baseline="0" dirty="0">
                          <a:latin typeface="+mn-lt"/>
                          <a:cs typeface="Arial" panose="020B0604020202020204" pitchFamily="34" charset="0"/>
                        </a:rPr>
                        <a:t> analogue switch off plan will be produced in the second quarter. </a:t>
                      </a:r>
                      <a:endParaRPr lang="en-ZA" sz="1600" b="0" i="0" dirty="0">
                        <a:latin typeface="+mn-lt"/>
                        <a:cs typeface="Arial" panose="020B0604020202020204" pitchFamily="34" charset="0"/>
                      </a:endParaRPr>
                    </a:p>
                  </a:txBody>
                  <a:tcPr/>
                </a:tc>
                <a:extLst>
                  <a:ext uri="{0D108BD9-81ED-4DB2-BD59-A6C34878D82A}">
                    <a16:rowId xmlns:a16="http://schemas.microsoft.com/office/drawing/2014/main" xmlns="" val="10001"/>
                  </a:ext>
                </a:extLst>
              </a:tr>
              <a:tr h="1508961">
                <a:tc>
                  <a:txBody>
                    <a:bodyPr/>
                    <a:lstStyle/>
                    <a:p>
                      <a:pPr>
                        <a:lnSpc>
                          <a:spcPct val="107000"/>
                        </a:lnSpc>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BDM consumer awareness and education plan implemented  </a:t>
                      </a:r>
                    </a:p>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mn-ea"/>
                          <a:cs typeface="Arial" panose="020B0604020202020204" pitchFamily="34" charset="0"/>
                        </a:rPr>
                        <a:t>Implement consumer awareness and education plan</a:t>
                      </a:r>
                      <a:endParaRPr lang="en-ZA" sz="1400" kern="1200" dirty="0">
                        <a:solidFill>
                          <a:schemeClr val="dk1"/>
                        </a:solidFill>
                        <a:effectLst/>
                        <a:latin typeface="+mn-lt"/>
                        <a:ea typeface="Calibri" panose="020F0502020204030204" pitchFamily="34" charset="0"/>
                        <a:cs typeface="Arial" panose="020B0604020202020204" pitchFamily="34" charset="0"/>
                      </a:endParaRPr>
                    </a:p>
                    <a:p>
                      <a:endPar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a:solidFill>
                            <a:schemeClr val="dk1"/>
                          </a:solidFill>
                          <a:effectLst/>
                          <a:latin typeface="+mn-lt"/>
                          <a:ea typeface="+mn-ea"/>
                          <a:cs typeface="Arial" panose="020B0604020202020204" pitchFamily="34" charset="0"/>
                        </a:rPr>
                        <a:t>Not achieved. A report was compiled however the Consumer awareness and education plan was not approved.</a:t>
                      </a:r>
                    </a:p>
                  </a:txBody>
                  <a:tcPr marL="25400" marR="25400" marT="25400" marB="254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30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mn-lt"/>
                          <a:ea typeface="Calibri" panose="020F0502020204030204" pitchFamily="34" charset="0"/>
                          <a:cs typeface="Arial" panose="020B0604020202020204" pitchFamily="34" charset="0"/>
                        </a:rPr>
                        <a:t>The Consumer awareness and education plan was not approved. The target is currently subject to the APP review since it proved vague when measuring it in terms of the TID.</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10" name="Title 5"/>
          <p:cNvSpPr txBox="1">
            <a:spLocks/>
          </p:cNvSpPr>
          <p:nvPr/>
        </p:nvSpPr>
        <p:spPr>
          <a:xfrm>
            <a:off x="152163" y="181513"/>
            <a:ext cx="8743710" cy="809187"/>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6" name="Title 5"/>
          <p:cNvSpPr txBox="1">
            <a:spLocks/>
          </p:cNvSpPr>
          <p:nvPr/>
        </p:nvSpPr>
        <p:spPr>
          <a:xfrm>
            <a:off x="125412" y="28096"/>
            <a:ext cx="8770461" cy="108080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200" b="1" dirty="0">
                <a:solidFill>
                  <a:schemeClr val="accent6"/>
                </a:solidFill>
                <a:latin typeface="Arial" panose="020B0604020202020204" pitchFamily="34" charset="0"/>
                <a:cs typeface="Arial" panose="020B0604020202020204" pitchFamily="34" charset="0"/>
              </a:rPr>
              <a:t>Programme 3: Industry and Capacity Development [2]</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800" b="1" dirty="0"/>
              <a:t/>
            </a:r>
            <a:br>
              <a:rPr lang="en-ZA" sz="2800" b="1" dirty="0"/>
            </a:br>
            <a:endParaRPr lang="en-ZA" sz="2800" b="1" dirty="0"/>
          </a:p>
        </p:txBody>
      </p:sp>
    </p:spTree>
    <p:extLst>
      <p:ext uri="{BB962C8B-B14F-4D97-AF65-F5344CB8AC3E}">
        <p14:creationId xmlns:p14="http://schemas.microsoft.com/office/powerpoint/2010/main" xmlns="" val="217237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Title 5"/>
          <p:cNvSpPr txBox="1">
            <a:spLocks/>
          </p:cNvSpPr>
          <p:nvPr/>
        </p:nvSpPr>
        <p:spPr>
          <a:xfrm>
            <a:off x="152163" y="28096"/>
            <a:ext cx="8743710" cy="108080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solidFill>
                <a:cs typeface="Arial" panose="020B0604020202020204" pitchFamily="34" charset="0"/>
              </a:rPr>
              <a:t>Programme 3: Industry and Capacity Development [3]</a:t>
            </a:r>
            <a:r>
              <a:rPr lang="en-ZA" sz="3600" b="1" dirty="0">
                <a:cs typeface="Arial" panose="020B0604020202020204" pitchFamily="34" charset="0"/>
              </a:rPr>
              <a:t/>
            </a:r>
            <a:br>
              <a:rPr lang="en-ZA" sz="3600" b="1" dirty="0">
                <a:cs typeface="Arial" panose="020B0604020202020204" pitchFamily="34" charset="0"/>
              </a:rPr>
            </a:br>
            <a:r>
              <a:rPr lang="en-ZA" sz="3600" b="1" dirty="0"/>
              <a:t/>
            </a:r>
            <a:br>
              <a:rPr lang="en-ZA" sz="3600" b="1" dirty="0"/>
            </a:br>
            <a:endParaRPr lang="en-ZA" sz="36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086889215"/>
              </p:ext>
            </p:extLst>
          </p:nvPr>
        </p:nvGraphicFramePr>
        <p:xfrm>
          <a:off x="152161" y="922638"/>
          <a:ext cx="8793719" cy="5706258"/>
        </p:xfrm>
        <a:graphic>
          <a:graphicData uri="http://schemas.openxmlformats.org/drawingml/2006/table">
            <a:tbl>
              <a:tblPr firstRow="1" firstCol="1" bandRow="1">
                <a:tableStyleId>{5C22544A-7EE6-4342-B048-85BDC9FD1C3A}</a:tableStyleId>
              </a:tblPr>
              <a:tblGrid>
                <a:gridCol w="8793719">
                  <a:extLst>
                    <a:ext uri="{9D8B030D-6E8A-4147-A177-3AD203B41FA5}">
                      <a16:colId xmlns:a16="http://schemas.microsoft.com/office/drawing/2014/main" xmlns="" val="20000"/>
                    </a:ext>
                  </a:extLst>
                </a:gridCol>
              </a:tblGrid>
              <a:tr h="333701">
                <a:tc>
                  <a:txBody>
                    <a:bodyPr/>
                    <a:lstStyle/>
                    <a:p>
                      <a:pPr>
                        <a:lnSpc>
                          <a:spcPct val="107000"/>
                        </a:lnSpc>
                        <a:spcAft>
                          <a:spcPts val="0"/>
                        </a:spcAft>
                      </a:pPr>
                      <a:r>
                        <a:rPr lang="en-ZA" sz="1800" dirty="0">
                          <a:solidFill>
                            <a:schemeClr val="tx1"/>
                          </a:solidFill>
                          <a:effectLst/>
                          <a:latin typeface="+mj-lt"/>
                          <a:cs typeface="Arial" panose="020B0604020202020204" pitchFamily="34" charset="0"/>
                        </a:rPr>
                        <a:t>Strategic Goal: Transformed communications sector</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solidFill>
                  </a:tcPr>
                </a:tc>
                <a:extLst>
                  <a:ext uri="{0D108BD9-81ED-4DB2-BD59-A6C34878D82A}">
                    <a16:rowId xmlns:a16="http://schemas.microsoft.com/office/drawing/2014/main" xmlns="" val="10000"/>
                  </a:ext>
                </a:extLst>
              </a:tr>
              <a:tr h="540717">
                <a:tc>
                  <a:txBody>
                    <a:bodyPr/>
                    <a:lstStyle/>
                    <a:p>
                      <a:pPr>
                        <a:lnSpc>
                          <a:spcPct val="107000"/>
                        </a:lnSpc>
                        <a:spcAft>
                          <a:spcPts val="0"/>
                        </a:spcAft>
                      </a:pPr>
                      <a:r>
                        <a:rPr lang="en-ZA" sz="1800" dirty="0">
                          <a:solidFill>
                            <a:schemeClr val="tx1"/>
                          </a:solidFill>
                          <a:effectLst/>
                          <a:latin typeface="+mj-lt"/>
                          <a:cs typeface="Arial" panose="020B0604020202020204" pitchFamily="34" charset="0"/>
                        </a:rPr>
                        <a:t>Strategic Objective: Support the growth and development of the creative industries sector by 2019</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1"/>
                  </a:ext>
                </a:extLst>
              </a:tr>
              <a:tr h="817206">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Programme Purpose: Manage enterprise development, digital migration and industry research. Implement a structured programme of engagement of stakeholders in support of the department’s programmes and projects</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2"/>
                  </a:ext>
                </a:extLst>
              </a:tr>
              <a:tr h="3905072">
                <a:tc>
                  <a:txBody>
                    <a:bodyPr/>
                    <a:lstStyle/>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800" b="0" kern="1200" dirty="0">
                          <a:solidFill>
                            <a:schemeClr val="tx1"/>
                          </a:solidFill>
                          <a:effectLst/>
                          <a:latin typeface="+mj-lt"/>
                          <a:ea typeface="+mn-ea"/>
                          <a:cs typeface="Arial" panose="020B0604020202020204" pitchFamily="34" charset="0"/>
                        </a:rPr>
                        <a:t>The DoC</a:t>
                      </a:r>
                      <a:r>
                        <a:rPr lang="en-ZA" sz="1800" b="0" kern="1200" baseline="0" dirty="0">
                          <a:solidFill>
                            <a:schemeClr val="tx1"/>
                          </a:solidFill>
                          <a:effectLst/>
                          <a:latin typeface="+mj-lt"/>
                          <a:ea typeface="+mn-ea"/>
                          <a:cs typeface="Arial" panose="020B0604020202020204" pitchFamily="34" charset="0"/>
                        </a:rPr>
                        <a:t> </a:t>
                      </a:r>
                      <a:r>
                        <a:rPr lang="en-ZA" sz="1800" b="0" kern="1200" dirty="0">
                          <a:solidFill>
                            <a:schemeClr val="tx1"/>
                          </a:solidFill>
                          <a:effectLst/>
                          <a:latin typeface="+mj-lt"/>
                          <a:ea typeface="+mn-ea"/>
                          <a:cs typeface="Arial" panose="020B0604020202020204" pitchFamily="34" charset="0"/>
                        </a:rPr>
                        <a:t>is</a:t>
                      </a:r>
                      <a:r>
                        <a:rPr lang="en-ZA" sz="1800" b="0" kern="1200" baseline="0" dirty="0">
                          <a:solidFill>
                            <a:schemeClr val="tx1"/>
                          </a:solidFill>
                          <a:effectLst/>
                          <a:latin typeface="+mj-lt"/>
                          <a:ea typeface="+mn-ea"/>
                          <a:cs typeface="Arial" panose="020B0604020202020204" pitchFamily="34" charset="0"/>
                        </a:rPr>
                        <a:t> conducting enterprise development for emerging content producers (mainly youth) through training on entrepreneurship, protection of intellectual property and monetisation of content online and in the digital platforms.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800" b="0" kern="1200" baseline="0" dirty="0">
                          <a:solidFill>
                            <a:schemeClr val="tx1"/>
                          </a:solidFill>
                          <a:effectLst/>
                          <a:latin typeface="+mj-lt"/>
                          <a:ea typeface="+mn-ea"/>
                          <a:cs typeface="Arial" panose="020B0604020202020204" pitchFamily="34" charset="0"/>
                        </a:rPr>
                        <a:t>The programme is conducted with </a:t>
                      </a:r>
                      <a:r>
                        <a:rPr lang="en-ZA" sz="1800" b="0" kern="1200" dirty="0">
                          <a:solidFill>
                            <a:schemeClr val="tx1"/>
                          </a:solidFill>
                          <a:effectLst/>
                          <a:latin typeface="+mj-lt"/>
                          <a:ea typeface="+mn-ea"/>
                          <a:cs typeface="Arial" panose="020B0604020202020204" pitchFamily="34" charset="0"/>
                        </a:rPr>
                        <a:t>Small Enterprise Development Agency (SEDA) in consultation with the Department of Sports,</a:t>
                      </a:r>
                      <a:r>
                        <a:rPr lang="en-ZA" sz="1800" b="0" kern="1200" baseline="0" dirty="0">
                          <a:solidFill>
                            <a:schemeClr val="tx1"/>
                          </a:solidFill>
                          <a:effectLst/>
                          <a:latin typeface="+mj-lt"/>
                          <a:ea typeface="+mn-ea"/>
                          <a:cs typeface="Arial" panose="020B0604020202020204" pitchFamily="34" charset="0"/>
                        </a:rPr>
                        <a:t> </a:t>
                      </a:r>
                      <a:r>
                        <a:rPr lang="en-ZA" sz="1800" b="0" kern="1200" dirty="0">
                          <a:solidFill>
                            <a:schemeClr val="tx1"/>
                          </a:solidFill>
                          <a:effectLst/>
                          <a:latin typeface="+mj-lt"/>
                          <a:ea typeface="+mn-ea"/>
                          <a:cs typeface="Arial" panose="020B0604020202020204" pitchFamily="34" charset="0"/>
                        </a:rPr>
                        <a:t>Arts and Culture and Provincial Departments.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800" b="0" dirty="0">
                          <a:solidFill>
                            <a:prstClr val="black"/>
                          </a:solidFill>
                          <a:latin typeface="+mj-lt"/>
                          <a:cs typeface="Arial" panose="020B0604020202020204" pitchFamily="34" charset="0"/>
                        </a:rPr>
                        <a:t>As per the international participation and engagements, the Sixth SADC Preparatory Meeting for WRC-19 was convened from the 28th to 31st May at the Avani Maseru Hotel in Maseru, Lesotho.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800" b="0" dirty="0">
                          <a:solidFill>
                            <a:prstClr val="black"/>
                          </a:solidFill>
                          <a:latin typeface="+mj-lt"/>
                          <a:cs typeface="Arial" panose="020B0604020202020204" pitchFamily="34" charset="0"/>
                        </a:rPr>
                        <a:t>This event was hosted by the Government of Lesotho, through its National Regulatory Authority (NRA), namely Lesotho Communications Authority (LCA). At this meeting, SADC Member States were invited to consider retaining existing FSS access to 27.5 -29.5 GHz for broadband service to homes and businesses in urban, suburban, rural areas, and for aeronautical, maritime and land-based applications, amongst other aspects</a:t>
                      </a:r>
                      <a:endParaRPr lang="en-ZA" sz="1800" dirty="0">
                        <a:solidFill>
                          <a:prstClr val="black"/>
                        </a:solidFill>
                        <a:latin typeface="+mj-lt"/>
                        <a:cs typeface="Arial" panose="020B0604020202020204" pitchFamily="34" charset="0"/>
                      </a:endParaRPr>
                    </a:p>
                  </a:txBody>
                  <a:tcPr marL="63722" marR="63722"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3121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855090499"/>
              </p:ext>
            </p:extLst>
          </p:nvPr>
        </p:nvGraphicFramePr>
        <p:xfrm>
          <a:off x="152163" y="1143000"/>
          <a:ext cx="8892478" cy="5379866"/>
        </p:xfrm>
        <a:graphic>
          <a:graphicData uri="http://schemas.openxmlformats.org/drawingml/2006/table">
            <a:tbl>
              <a:tblPr firstRow="1" bandRow="1">
                <a:tableStyleId>{93296810-A885-4BE3-A3E7-6D5BEEA58F35}</a:tableStyleId>
              </a:tblPr>
              <a:tblGrid>
                <a:gridCol w="1884197">
                  <a:extLst>
                    <a:ext uri="{9D8B030D-6E8A-4147-A177-3AD203B41FA5}">
                      <a16:colId xmlns:a16="http://schemas.microsoft.com/office/drawing/2014/main" xmlns="" val="20000"/>
                    </a:ext>
                  </a:extLst>
                </a:gridCol>
                <a:gridCol w="1095097">
                  <a:extLst>
                    <a:ext uri="{9D8B030D-6E8A-4147-A177-3AD203B41FA5}">
                      <a16:colId xmlns:a16="http://schemas.microsoft.com/office/drawing/2014/main" xmlns="" val="20001"/>
                    </a:ext>
                  </a:extLst>
                </a:gridCol>
                <a:gridCol w="1173318">
                  <a:extLst>
                    <a:ext uri="{9D8B030D-6E8A-4147-A177-3AD203B41FA5}">
                      <a16:colId xmlns:a16="http://schemas.microsoft.com/office/drawing/2014/main" xmlns="" val="20002"/>
                    </a:ext>
                  </a:extLst>
                </a:gridCol>
                <a:gridCol w="737514">
                  <a:extLst>
                    <a:ext uri="{9D8B030D-6E8A-4147-A177-3AD203B41FA5}">
                      <a16:colId xmlns:a16="http://schemas.microsoft.com/office/drawing/2014/main" xmlns="" val="20003"/>
                    </a:ext>
                  </a:extLst>
                </a:gridCol>
                <a:gridCol w="2078450">
                  <a:extLst>
                    <a:ext uri="{9D8B030D-6E8A-4147-A177-3AD203B41FA5}">
                      <a16:colId xmlns:a16="http://schemas.microsoft.com/office/drawing/2014/main" xmlns="" val="20004"/>
                    </a:ext>
                  </a:extLst>
                </a:gridCol>
                <a:gridCol w="1923902">
                  <a:extLst>
                    <a:ext uri="{9D8B030D-6E8A-4147-A177-3AD203B41FA5}">
                      <a16:colId xmlns:a16="http://schemas.microsoft.com/office/drawing/2014/main" xmlns="" val="20005"/>
                    </a:ext>
                  </a:extLst>
                </a:gridCol>
              </a:tblGrid>
              <a:tr h="935542">
                <a:tc>
                  <a:txBody>
                    <a:bodyPr/>
                    <a:lstStyle/>
                    <a:p>
                      <a:pPr algn="ctr"/>
                      <a:r>
                        <a:rPr lang="en-ZA" sz="1400" dirty="0"/>
                        <a:t>Annual</a:t>
                      </a:r>
                      <a:r>
                        <a:rPr lang="en-ZA" sz="1400" baseline="0" dirty="0"/>
                        <a:t> </a:t>
                      </a:r>
                      <a:r>
                        <a:rPr lang="en-ZA" sz="1400" dirty="0"/>
                        <a:t>Target </a:t>
                      </a:r>
                      <a:endParaRPr lang="en-ZA"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400" dirty="0"/>
                        <a:t>Quarterly Target</a:t>
                      </a:r>
                      <a:endParaRPr lang="en-ZA"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400" dirty="0"/>
                        <a:t>Actual Performance</a:t>
                      </a:r>
                      <a:endParaRPr lang="en-ZA"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400" dirty="0"/>
                        <a:t>Status</a:t>
                      </a:r>
                      <a:endParaRPr lang="en-ZA"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400" dirty="0"/>
                        <a:t>Explanation of Variance</a:t>
                      </a:r>
                      <a:endParaRPr lang="en-ZA" sz="1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400" dirty="0"/>
                        <a:t>Current progress</a:t>
                      </a:r>
                      <a:r>
                        <a:rPr lang="en-ZA" sz="1400" baseline="0" dirty="0"/>
                        <a:t> to date</a:t>
                      </a:r>
                      <a:endParaRPr lang="en-ZA" sz="1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444324">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2000" dirty="0">
                          <a:effectLst/>
                          <a:latin typeface="+mj-lt"/>
                          <a:ea typeface="Calibri" panose="020F0502020204030204" pitchFamily="34" charset="0"/>
                          <a:cs typeface="Arial" panose="020B0604020202020204" pitchFamily="34" charset="0"/>
                        </a:rPr>
                        <a:t>Implementation of the Audio-Visual SMME Programme focusing on 4IR skills and Enterprise Development</a:t>
                      </a:r>
                    </a:p>
                    <a:p>
                      <a:pPr algn="just">
                        <a:lnSpc>
                          <a:spcPct val="107000"/>
                        </a:lnSpc>
                        <a:spcAft>
                          <a:spcPts val="0"/>
                        </a:spcAft>
                      </a:pPr>
                      <a:endParaRPr lang="en-ZA" sz="2000" dirty="0">
                        <a:effectLst/>
                        <a:latin typeface="+mj-lt"/>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2000" dirty="0">
                          <a:effectLst/>
                          <a:latin typeface="+mj-lt"/>
                          <a:ea typeface="Calibri" panose="020F0502020204030204" pitchFamily="34" charset="0"/>
                          <a:cs typeface="Arial" panose="020B0604020202020204" pitchFamily="34" charset="0"/>
                        </a:rPr>
                        <a:t>Audio-Visual SMME Programme developed</a:t>
                      </a:r>
                    </a:p>
                    <a:p>
                      <a:pPr algn="just">
                        <a:lnSpc>
                          <a:spcPct val="107000"/>
                        </a:lnSpc>
                        <a:spcAft>
                          <a:spcPts val="0"/>
                        </a:spcAft>
                      </a:pPr>
                      <a:endParaRPr lang="en-ZA" sz="2000" dirty="0">
                        <a:effectLst/>
                        <a:latin typeface="+mj-lt"/>
                        <a:ea typeface="Calibri" panose="020F0502020204030204" pitchFamily="34" charset="0"/>
                        <a:cs typeface="Arial" panose="020B0604020202020204" pitchFamily="34" charset="0"/>
                      </a:endParaRPr>
                    </a:p>
                  </a:txBody>
                  <a:tcPr marL="25400" marR="25400" marT="25400" marB="25400">
                    <a:solidFill>
                      <a:schemeClr val="accent6">
                        <a:lumMod val="20000"/>
                        <a:lumOff val="80000"/>
                      </a:schemeClr>
                    </a:solidFill>
                  </a:tcPr>
                </a:tc>
                <a:tc>
                  <a:txBody>
                    <a:bodyPr/>
                    <a:lstStyle/>
                    <a:p>
                      <a:pPr>
                        <a:lnSpc>
                          <a:spcPct val="107000"/>
                        </a:lnSpc>
                        <a:spcAft>
                          <a:spcPts val="0"/>
                        </a:spcAft>
                      </a:pPr>
                      <a:r>
                        <a:rPr lang="en-ZA" sz="2000" dirty="0">
                          <a:effectLst/>
                          <a:latin typeface="+mj-lt"/>
                          <a:ea typeface="Calibri" panose="020F0502020204030204" pitchFamily="34" charset="0"/>
                          <a:cs typeface="Arial" panose="020B0604020202020204" pitchFamily="34" charset="0"/>
                        </a:rPr>
                        <a:t>Not achieved.</a:t>
                      </a:r>
                      <a:r>
                        <a:rPr lang="en-ZA" sz="2000" baseline="0" dirty="0">
                          <a:effectLst/>
                          <a:latin typeface="+mj-lt"/>
                          <a:ea typeface="Calibri" panose="020F0502020204030204" pitchFamily="34" charset="0"/>
                          <a:cs typeface="Arial" panose="020B0604020202020204" pitchFamily="34" charset="0"/>
                        </a:rPr>
                        <a:t> </a:t>
                      </a:r>
                      <a:endParaRPr lang="en-ZA" sz="2000" dirty="0">
                        <a:effectLst/>
                        <a:latin typeface="+mj-lt"/>
                        <a:ea typeface="Calibri" panose="020F0502020204030204" pitchFamily="34" charset="0"/>
                        <a:cs typeface="Times New Roman" panose="02020603050405020304" pitchFamily="18" charset="0"/>
                      </a:endParaRPr>
                    </a:p>
                  </a:txBody>
                  <a:tcPr marL="25400" marR="25400" marT="25400" marB="25400">
                    <a:solidFill>
                      <a:schemeClr val="accent6">
                        <a:lumMod val="20000"/>
                        <a:lumOff val="80000"/>
                      </a:schemeClr>
                    </a:solidFill>
                  </a:tcPr>
                </a:tc>
                <a:tc>
                  <a:txBody>
                    <a:bodyPr/>
                    <a:lstStyle/>
                    <a:p>
                      <a:pPr algn="ctr"/>
                      <a:endParaRPr lang="en-ZA" sz="2000" dirty="0">
                        <a:solidFill>
                          <a:schemeClr val="tx1"/>
                        </a:solidFill>
                        <a:latin typeface="+mj-lt"/>
                        <a:cs typeface="Arial" panose="020B0604020202020204" pitchFamily="34" charset="0"/>
                      </a:endParaRPr>
                    </a:p>
                  </a:txBody>
                  <a:tcPr>
                    <a:solidFill>
                      <a:srgbClr val="FF0000"/>
                    </a:solidFill>
                  </a:tcPr>
                </a:tc>
                <a:tc>
                  <a:txBody>
                    <a:bodyPr/>
                    <a:lstStyle/>
                    <a:p>
                      <a:pPr>
                        <a:lnSpc>
                          <a:spcPct val="107000"/>
                        </a:lnSpc>
                        <a:spcAft>
                          <a:spcPts val="0"/>
                        </a:spcAft>
                      </a:pPr>
                      <a:r>
                        <a:rPr lang="en-ZA" sz="2000" dirty="0">
                          <a:effectLst/>
                          <a:latin typeface="+mj-lt"/>
                          <a:ea typeface="Calibri" panose="020F0502020204030204" pitchFamily="34" charset="0"/>
                          <a:cs typeface="Arial" panose="020B0604020202020204" pitchFamily="34" charset="0"/>
                        </a:rPr>
                        <a:t>The Audio-Visual SMME Programme was not developed, however, forging partnership with stakeholders such as Small Enterprise Development Agency (SEDA) has taken place</a:t>
                      </a:r>
                      <a:endParaRPr lang="en-ZA" sz="2000" dirty="0">
                        <a:effectLst/>
                        <a:latin typeface="+mj-lt"/>
                        <a:ea typeface="Calibri" panose="020F0502020204030204" pitchFamily="34" charset="0"/>
                        <a:cs typeface="Times New Roman" panose="02020603050405020304" pitchFamily="18" charset="0"/>
                      </a:endParaRPr>
                    </a:p>
                  </a:txBody>
                  <a:tcP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2000" dirty="0">
                          <a:effectLst/>
                          <a:latin typeface="+mj-lt"/>
                          <a:ea typeface="Calibri" panose="020F0502020204030204" pitchFamily="34" charset="0"/>
                          <a:cs typeface="Arial" panose="020B0604020202020204" pitchFamily="34" charset="0"/>
                        </a:rPr>
                        <a:t>The Enterprise Development will develop the Audio-Visual SMME Programme in the second quarter.</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2000" b="0" i="0" dirty="0">
                        <a:latin typeface="+mj-lt"/>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
        <p:nvSpPr>
          <p:cNvPr id="10" name="Title 5"/>
          <p:cNvSpPr txBox="1">
            <a:spLocks/>
          </p:cNvSpPr>
          <p:nvPr/>
        </p:nvSpPr>
        <p:spPr>
          <a:xfrm>
            <a:off x="152163" y="181514"/>
            <a:ext cx="8743710" cy="51255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6" name="Title 5"/>
          <p:cNvSpPr txBox="1">
            <a:spLocks/>
          </p:cNvSpPr>
          <p:nvPr/>
        </p:nvSpPr>
        <p:spPr>
          <a:xfrm>
            <a:off x="165537" y="204531"/>
            <a:ext cx="8865729" cy="908185"/>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endParaRPr lang="en-ZA" sz="3600" b="1" dirty="0">
              <a:solidFill>
                <a:schemeClr val="accent6"/>
              </a:solidFill>
              <a:cs typeface="Arial" panose="020B0604020202020204" pitchFamily="34" charset="0"/>
            </a:endParaRPr>
          </a:p>
          <a:p>
            <a:pPr algn="l"/>
            <a:r>
              <a:rPr lang="en-ZA" sz="3400" b="1" dirty="0">
                <a:solidFill>
                  <a:schemeClr val="accent6"/>
                </a:solidFill>
                <a:cs typeface="Arial" panose="020B0604020202020204" pitchFamily="34" charset="0"/>
              </a:rPr>
              <a:t>Programme 3: Industry and Capacity Development [4]</a:t>
            </a:r>
            <a:r>
              <a:rPr lang="en-ZA" sz="3400" b="1" dirty="0">
                <a:cs typeface="Arial" panose="020B0604020202020204" pitchFamily="34" charset="0"/>
              </a:rPr>
              <a:t/>
            </a:r>
            <a:br>
              <a:rPr lang="en-ZA" sz="3400" b="1" dirty="0">
                <a:cs typeface="Arial" panose="020B0604020202020204" pitchFamily="34" charset="0"/>
              </a:rPr>
            </a:br>
            <a:endParaRPr lang="en-ZA" sz="3400" b="1" dirty="0">
              <a:cs typeface="Arial" panose="020B0604020202020204" pitchFamily="34" charset="0"/>
            </a:endParaRPr>
          </a:p>
          <a:p>
            <a:pPr algn="l"/>
            <a:r>
              <a:rPr lang="en-ZA" sz="3600" b="1" dirty="0"/>
              <a:t/>
            </a:r>
            <a:br>
              <a:rPr lang="en-ZA" sz="3600" b="1" dirty="0"/>
            </a:br>
            <a:endParaRPr lang="en-ZA" sz="3600" b="1" dirty="0"/>
          </a:p>
        </p:txBody>
      </p:sp>
    </p:spTree>
    <p:extLst>
      <p:ext uri="{BB962C8B-B14F-4D97-AF65-F5344CB8AC3E}">
        <p14:creationId xmlns:p14="http://schemas.microsoft.com/office/powerpoint/2010/main" xmlns="" val="198934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16</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2435928126"/>
              </p:ext>
            </p:extLst>
          </p:nvPr>
        </p:nvGraphicFramePr>
        <p:xfrm>
          <a:off x="152162" y="1243212"/>
          <a:ext cx="8914719" cy="5010659"/>
        </p:xfrm>
        <a:graphic>
          <a:graphicData uri="http://schemas.openxmlformats.org/drawingml/2006/table">
            <a:tbl>
              <a:tblPr firstRow="1" bandRow="1">
                <a:tableStyleId>{93296810-A885-4BE3-A3E7-6D5BEEA58F35}</a:tableStyleId>
              </a:tblPr>
              <a:tblGrid>
                <a:gridCol w="1888910">
                  <a:extLst>
                    <a:ext uri="{9D8B030D-6E8A-4147-A177-3AD203B41FA5}">
                      <a16:colId xmlns:a16="http://schemas.microsoft.com/office/drawing/2014/main" xmlns="" val="20000"/>
                    </a:ext>
                  </a:extLst>
                </a:gridCol>
                <a:gridCol w="1097835">
                  <a:extLst>
                    <a:ext uri="{9D8B030D-6E8A-4147-A177-3AD203B41FA5}">
                      <a16:colId xmlns:a16="http://schemas.microsoft.com/office/drawing/2014/main" xmlns="" val="20001"/>
                    </a:ext>
                  </a:extLst>
                </a:gridCol>
                <a:gridCol w="1926814">
                  <a:extLst>
                    <a:ext uri="{9D8B030D-6E8A-4147-A177-3AD203B41FA5}">
                      <a16:colId xmlns:a16="http://schemas.microsoft.com/office/drawing/2014/main" xmlns="" val="20002"/>
                    </a:ext>
                  </a:extLst>
                </a:gridCol>
                <a:gridCol w="851384">
                  <a:extLst>
                    <a:ext uri="{9D8B030D-6E8A-4147-A177-3AD203B41FA5}">
                      <a16:colId xmlns:a16="http://schemas.microsoft.com/office/drawing/2014/main" xmlns="" val="20003"/>
                    </a:ext>
                  </a:extLst>
                </a:gridCol>
                <a:gridCol w="1221063">
                  <a:extLst>
                    <a:ext uri="{9D8B030D-6E8A-4147-A177-3AD203B41FA5}">
                      <a16:colId xmlns:a16="http://schemas.microsoft.com/office/drawing/2014/main" xmlns="" val="20004"/>
                    </a:ext>
                  </a:extLst>
                </a:gridCol>
                <a:gridCol w="1928713">
                  <a:extLst>
                    <a:ext uri="{9D8B030D-6E8A-4147-A177-3AD203B41FA5}">
                      <a16:colId xmlns:a16="http://schemas.microsoft.com/office/drawing/2014/main" xmlns="" val="20005"/>
                    </a:ext>
                  </a:extLst>
                </a:gridCol>
              </a:tblGrid>
              <a:tr h="734569">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25698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2000" kern="1200" dirty="0">
                          <a:solidFill>
                            <a:schemeClr val="dk1"/>
                          </a:solidFill>
                          <a:effectLst/>
                          <a:latin typeface="+mj-lt"/>
                          <a:ea typeface="Calibri" panose="020F0502020204030204" pitchFamily="34" charset="0"/>
                          <a:cs typeface="Arial" panose="020B0604020202020204" pitchFamily="34" charset="0"/>
                        </a:rPr>
                        <a:t>One (1) RSA Position Paper advanced for ITU-WRC-19 focused on Spectrum management and allocations for future technologies to support the development agenda jointly with the DTPS</a:t>
                      </a:r>
                    </a:p>
                  </a:txBody>
                  <a:tcPr marL="25400" marR="25400" marT="25400" marB="25400">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kern="1200" dirty="0">
                          <a:solidFill>
                            <a:schemeClr val="dk1"/>
                          </a:solidFill>
                          <a:effectLst/>
                          <a:latin typeface="+mj-lt"/>
                          <a:ea typeface="Calibri" panose="020F0502020204030204" pitchFamily="34" charset="0"/>
                          <a:cs typeface="Arial" panose="020B0604020202020204" pitchFamily="34" charset="0"/>
                        </a:rPr>
                        <a:t>Regional consultation conducted on preliminary position for WRC-19</a:t>
                      </a:r>
                    </a:p>
                    <a:p>
                      <a:endParaRPr lang="en-ZA" sz="2000" kern="1200" dirty="0">
                        <a:solidFill>
                          <a:schemeClr val="dk1"/>
                        </a:solidFill>
                        <a:effectLst/>
                        <a:latin typeface="+mj-lt"/>
                        <a:ea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just">
                        <a:lnSpc>
                          <a:spcPct val="107000"/>
                        </a:lnSpc>
                        <a:spcAft>
                          <a:spcPts val="0"/>
                        </a:spcAft>
                      </a:pPr>
                      <a:r>
                        <a:rPr lang="en-ZA" sz="2000" kern="1200" dirty="0">
                          <a:solidFill>
                            <a:schemeClr val="dk1"/>
                          </a:solidFill>
                          <a:effectLst/>
                          <a:latin typeface="+mj-lt"/>
                          <a:ea typeface="Calibri" panose="020F0502020204030204" pitchFamily="34" charset="0"/>
                          <a:cs typeface="Arial" panose="020B0604020202020204" pitchFamily="34" charset="0"/>
                        </a:rPr>
                        <a:t>Regional consultations were </a:t>
                      </a:r>
                    </a:p>
                    <a:p>
                      <a:pPr algn="just">
                        <a:lnSpc>
                          <a:spcPct val="107000"/>
                        </a:lnSpc>
                        <a:spcAft>
                          <a:spcPts val="0"/>
                        </a:spcAft>
                      </a:pPr>
                      <a:r>
                        <a:rPr lang="en-ZA" sz="2000" kern="1200" dirty="0">
                          <a:solidFill>
                            <a:schemeClr val="dk1"/>
                          </a:solidFill>
                          <a:effectLst/>
                          <a:latin typeface="+mj-lt"/>
                          <a:ea typeface="Calibri" panose="020F0502020204030204" pitchFamily="34" charset="0"/>
                          <a:cs typeface="Arial" panose="020B0604020202020204" pitchFamily="34" charset="0"/>
                        </a:rPr>
                        <a:t>conducted on </a:t>
                      </a:r>
                    </a:p>
                    <a:p>
                      <a:pPr algn="just">
                        <a:lnSpc>
                          <a:spcPct val="107000"/>
                        </a:lnSpc>
                        <a:spcAft>
                          <a:spcPts val="0"/>
                        </a:spcAft>
                      </a:pPr>
                      <a:r>
                        <a:rPr lang="en-ZA" sz="2000" kern="1200" dirty="0">
                          <a:solidFill>
                            <a:schemeClr val="dk1"/>
                          </a:solidFill>
                          <a:effectLst/>
                          <a:latin typeface="+mj-lt"/>
                          <a:ea typeface="Calibri" panose="020F0502020204030204" pitchFamily="34" charset="0"/>
                          <a:cs typeface="Arial" panose="020B0604020202020204" pitchFamily="34" charset="0"/>
                        </a:rPr>
                        <a:t>preliminary position for </a:t>
                      </a:r>
                    </a:p>
                    <a:p>
                      <a:pPr algn="just">
                        <a:lnSpc>
                          <a:spcPct val="107000"/>
                        </a:lnSpc>
                        <a:spcAft>
                          <a:spcPts val="0"/>
                        </a:spcAft>
                      </a:pPr>
                      <a:r>
                        <a:rPr lang="en-ZA" sz="2000" kern="1200" dirty="0">
                          <a:solidFill>
                            <a:schemeClr val="dk1"/>
                          </a:solidFill>
                          <a:effectLst/>
                          <a:latin typeface="+mj-lt"/>
                          <a:ea typeface="Calibri" panose="020F0502020204030204" pitchFamily="34" charset="0"/>
                          <a:cs typeface="Arial" panose="020B0604020202020204" pitchFamily="34" charset="0"/>
                        </a:rPr>
                        <a:t>WRC-19 at the Sixth SADC Preparatory Meeting for WRC-19 </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2000" kern="1200" dirty="0">
                        <a:solidFill>
                          <a:schemeClr val="dk1"/>
                        </a:solidFill>
                        <a:effectLst/>
                        <a:latin typeface="+mj-lt"/>
                        <a:ea typeface="+mn-ea"/>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000" dirty="0">
                        <a:solidFill>
                          <a:schemeClr val="tx1"/>
                        </a:solidFill>
                        <a:latin typeface="+mj-lt"/>
                        <a:cs typeface="Arial" panose="020B0604020202020204" pitchFamily="34" charset="0"/>
                      </a:endParaRP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j-lt"/>
                          <a:ea typeface="Calibri" panose="020F0502020204030204" pitchFamily="34" charset="0"/>
                          <a:cs typeface="Arial" panose="020B0604020202020204" pitchFamily="34" charset="0"/>
                        </a:rPr>
                        <a:t>-</a:t>
                      </a:r>
                      <a:endParaRPr lang="en-ZA" sz="2000" kern="1200" dirty="0">
                        <a:solidFill>
                          <a:schemeClr val="dk1"/>
                        </a:solidFill>
                        <a:effectLst/>
                        <a:latin typeface="+mj-lt"/>
                        <a:ea typeface="Calibri" panose="020F050202020403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i="0" dirty="0">
                          <a:latin typeface="+mj-lt"/>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10" name="Title 5"/>
          <p:cNvSpPr txBox="1">
            <a:spLocks/>
          </p:cNvSpPr>
          <p:nvPr/>
        </p:nvSpPr>
        <p:spPr>
          <a:xfrm>
            <a:off x="152163" y="181514"/>
            <a:ext cx="8743710" cy="51255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6" name="Title 5"/>
          <p:cNvSpPr txBox="1">
            <a:spLocks/>
          </p:cNvSpPr>
          <p:nvPr/>
        </p:nvSpPr>
        <p:spPr>
          <a:xfrm>
            <a:off x="152162" y="181514"/>
            <a:ext cx="8914719" cy="927390"/>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200" b="1" dirty="0">
                <a:solidFill>
                  <a:schemeClr val="accent6"/>
                </a:solidFill>
                <a:latin typeface="Arial" panose="020B0604020202020204" pitchFamily="34" charset="0"/>
                <a:cs typeface="Arial" panose="020B0604020202020204" pitchFamily="34" charset="0"/>
              </a:rPr>
              <a:t>Programme 3: Industry and Capacity Development [5]</a:t>
            </a:r>
            <a:r>
              <a:rPr lang="en-ZA" sz="2400" b="1" dirty="0">
                <a:latin typeface="Arial" panose="020B0604020202020204" pitchFamily="34" charset="0"/>
                <a:cs typeface="Arial" panose="020B0604020202020204" pitchFamily="34" charset="0"/>
              </a:rPr>
              <a:t/>
            </a:r>
            <a:br>
              <a:rPr lang="en-ZA" sz="2400" b="1" dirty="0">
                <a:latin typeface="Arial" panose="020B0604020202020204" pitchFamily="34" charset="0"/>
                <a:cs typeface="Arial" panose="020B0604020202020204" pitchFamily="34" charset="0"/>
              </a:rPr>
            </a:br>
            <a:r>
              <a:rPr lang="en-ZA" sz="2800" b="1" dirty="0"/>
              <a:t/>
            </a:r>
            <a:br>
              <a:rPr lang="en-ZA" sz="2800" b="1" dirty="0"/>
            </a:br>
            <a:endParaRPr lang="en-ZA" sz="2800" b="1" dirty="0"/>
          </a:p>
        </p:txBody>
      </p:sp>
    </p:spTree>
    <p:extLst>
      <p:ext uri="{BB962C8B-B14F-4D97-AF65-F5344CB8AC3E}">
        <p14:creationId xmlns:p14="http://schemas.microsoft.com/office/powerpoint/2010/main" xmlns="" val="267648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Title 5"/>
          <p:cNvSpPr txBox="1">
            <a:spLocks/>
          </p:cNvSpPr>
          <p:nvPr/>
        </p:nvSpPr>
        <p:spPr>
          <a:xfrm>
            <a:off x="152163" y="143218"/>
            <a:ext cx="8743710" cy="5679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solidFill>
                <a:cs typeface="Arial" panose="020B0604020202020204" pitchFamily="34" charset="0"/>
              </a:rPr>
              <a:t>Programme 4: Entity Oversight [1]</a:t>
            </a:r>
            <a:r>
              <a:rPr lang="en-ZA" sz="3600" b="1" dirty="0">
                <a:cs typeface="Arial" panose="020B0604020202020204" pitchFamily="34" charset="0"/>
              </a:rPr>
              <a:t/>
            </a:r>
            <a:br>
              <a:rPr lang="en-ZA" sz="3600" b="1" dirty="0">
                <a:cs typeface="Arial" panose="020B0604020202020204" pitchFamily="34" charset="0"/>
              </a:rPr>
            </a:br>
            <a:r>
              <a:rPr lang="en-ZA" sz="3600" b="1" dirty="0"/>
              <a:t/>
            </a:r>
            <a:br>
              <a:rPr lang="en-ZA" sz="3600" b="1" dirty="0"/>
            </a:br>
            <a:endParaRPr lang="en-ZA" sz="36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959201877"/>
              </p:ext>
            </p:extLst>
          </p:nvPr>
        </p:nvGraphicFramePr>
        <p:xfrm>
          <a:off x="152163" y="748306"/>
          <a:ext cx="8743709" cy="5881682"/>
        </p:xfrm>
        <a:graphic>
          <a:graphicData uri="http://schemas.openxmlformats.org/drawingml/2006/table">
            <a:tbl>
              <a:tblPr firstRow="1" firstCol="1" bandRow="1">
                <a:tableStyleId>{5C22544A-7EE6-4342-B048-85BDC9FD1C3A}</a:tableStyleId>
              </a:tblPr>
              <a:tblGrid>
                <a:gridCol w="8743709">
                  <a:extLst>
                    <a:ext uri="{9D8B030D-6E8A-4147-A177-3AD203B41FA5}">
                      <a16:colId xmlns:a16="http://schemas.microsoft.com/office/drawing/2014/main" xmlns="" val="20000"/>
                    </a:ext>
                  </a:extLst>
                </a:gridCol>
              </a:tblGrid>
              <a:tr h="337751">
                <a:tc>
                  <a:txBody>
                    <a:bodyPr/>
                    <a:lstStyle/>
                    <a:p>
                      <a:pPr>
                        <a:lnSpc>
                          <a:spcPct val="107000"/>
                        </a:lnSpc>
                        <a:spcAft>
                          <a:spcPts val="0"/>
                        </a:spcAft>
                      </a:pPr>
                      <a:r>
                        <a:rPr lang="en-ZA" sz="1800" dirty="0">
                          <a:solidFill>
                            <a:schemeClr val="tx1"/>
                          </a:solidFill>
                          <a:effectLst/>
                          <a:latin typeface="+mj-lt"/>
                          <a:cs typeface="Arial" panose="020B0604020202020204" pitchFamily="34" charset="0"/>
                        </a:rPr>
                        <a:t>Strategic Goal: Effective and efficient strategic leadership, governance and administration</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solidFill>
                  </a:tcPr>
                </a:tc>
                <a:extLst>
                  <a:ext uri="{0D108BD9-81ED-4DB2-BD59-A6C34878D82A}">
                    <a16:rowId xmlns:a16="http://schemas.microsoft.com/office/drawing/2014/main" xmlns="" val="10000"/>
                  </a:ext>
                </a:extLst>
              </a:tr>
              <a:tr h="500130">
                <a:tc>
                  <a:txBody>
                    <a:bodyPr/>
                    <a:lstStyle/>
                    <a:p>
                      <a:pPr>
                        <a:lnSpc>
                          <a:spcPct val="107000"/>
                        </a:lnSpc>
                        <a:spcAft>
                          <a:spcPts val="0"/>
                        </a:spcAft>
                      </a:pPr>
                      <a:r>
                        <a:rPr lang="en-ZA" sz="1800" dirty="0">
                          <a:solidFill>
                            <a:schemeClr val="tx1"/>
                          </a:solidFill>
                          <a:effectLst/>
                          <a:latin typeface="+mj-lt"/>
                          <a:cs typeface="Arial" panose="020B0604020202020204" pitchFamily="34" charset="0"/>
                        </a:rPr>
                        <a:t>Strategic Objective: Ensure SOC adherence to good governance and Financial stability by 2019; Ensure compliance with statutory requirements and good governance practices by 2019</a:t>
                      </a:r>
                      <a:r>
                        <a:rPr lang="en-ZA" sz="1800" baseline="0" dirty="0">
                          <a:solidFill>
                            <a:schemeClr val="tx1"/>
                          </a:solidFill>
                          <a:effectLst/>
                          <a:latin typeface="+mj-lt"/>
                          <a:cs typeface="Arial" panose="020B0604020202020204" pitchFamily="34" charset="0"/>
                        </a:rPr>
                        <a:t> </a:t>
                      </a:r>
                      <a:endParaRPr lang="en-ZA" sz="180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60000"/>
                        <a:lumOff val="40000"/>
                      </a:schemeClr>
                    </a:solidFill>
                  </a:tcPr>
                </a:tc>
                <a:extLst>
                  <a:ext uri="{0D108BD9-81ED-4DB2-BD59-A6C34878D82A}">
                    <a16:rowId xmlns:a16="http://schemas.microsoft.com/office/drawing/2014/main" xmlns="" val="10001"/>
                  </a:ext>
                </a:extLst>
              </a:tr>
              <a:tr h="50013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Programme Purpose: Monitor the implementation of policies by SOEs and regulatory institutions and provide guidance and oversight on their governance matters</a:t>
                      </a:r>
                    </a:p>
                  </a:txBody>
                  <a:tcPr marL="63722" marR="63722" marT="0" marB="0">
                    <a:solidFill>
                      <a:schemeClr val="accent6">
                        <a:lumMod val="60000"/>
                        <a:lumOff val="40000"/>
                      </a:schemeClr>
                    </a:solidFill>
                  </a:tcPr>
                </a:tc>
                <a:extLst>
                  <a:ext uri="{0D108BD9-81ED-4DB2-BD59-A6C34878D82A}">
                    <a16:rowId xmlns:a16="http://schemas.microsoft.com/office/drawing/2014/main" xmlns="" val="10002"/>
                  </a:ext>
                </a:extLst>
              </a:tr>
              <a:tr h="3752054">
                <a:tc>
                  <a:txBody>
                    <a:bodyPr/>
                    <a:lstStyle/>
                    <a:p>
                      <a:pPr marL="342900" indent="-342900" algn="just">
                        <a:lnSpc>
                          <a:spcPct val="150000"/>
                        </a:lnSpc>
                        <a:buFont typeface="Wingdings" panose="05000000000000000000" pitchFamily="2" charset="2"/>
                        <a:buChar char="q"/>
                      </a:pPr>
                      <a:r>
                        <a:rPr lang="en-ZA" sz="1800" b="0" dirty="0">
                          <a:solidFill>
                            <a:prstClr val="black"/>
                          </a:solidFill>
                          <a:latin typeface="+mj-lt"/>
                          <a:cs typeface="Arial" panose="020B0604020202020204" pitchFamily="34" charset="0"/>
                        </a:rPr>
                        <a:t>The three quarterly performance review </a:t>
                      </a:r>
                      <a:r>
                        <a:rPr lang="en-ZA" sz="1800" b="0" dirty="0">
                          <a:solidFill>
                            <a:schemeClr val="tx1"/>
                          </a:solidFill>
                          <a:effectLst/>
                          <a:latin typeface="+mj-lt"/>
                          <a:ea typeface="Calibri" panose="020F0502020204030204" pitchFamily="34" charset="0"/>
                          <a:cs typeface="Arial" panose="020B0604020202020204" pitchFamily="34" charset="0"/>
                        </a:rPr>
                        <a:t>and compliance monitoring reports </a:t>
                      </a:r>
                      <a:r>
                        <a:rPr lang="en-ZA" sz="1800" b="0" dirty="0">
                          <a:solidFill>
                            <a:prstClr val="black"/>
                          </a:solidFill>
                          <a:latin typeface="+mj-lt"/>
                          <a:cs typeface="Arial" panose="020B0604020202020204" pitchFamily="34" charset="0"/>
                        </a:rPr>
                        <a:t>were conducted and feedback letters were submitted to the SOE’s. </a:t>
                      </a:r>
                    </a:p>
                    <a:p>
                      <a:pPr marL="342900" indent="-342900" algn="just">
                        <a:lnSpc>
                          <a:spcPct val="150000"/>
                        </a:lnSpc>
                        <a:buFont typeface="Wingdings" panose="05000000000000000000" pitchFamily="2" charset="2"/>
                        <a:buChar char="q"/>
                      </a:pPr>
                      <a:r>
                        <a:rPr lang="en-ZA" sz="1800" b="0" dirty="0">
                          <a:solidFill>
                            <a:prstClr val="black"/>
                          </a:solidFill>
                          <a:latin typeface="+mj-lt"/>
                          <a:cs typeface="Arial" panose="020B0604020202020204" pitchFamily="34" charset="0"/>
                        </a:rPr>
                        <a:t>The performance review addressed issues of high expenditure costs, the non-signing of performance agreements, encouraging entities to implement projects as planned,  resolving audit findings, improvement on curbing late payments to suppliers as well as  issues of low achievement of planned targets</a:t>
                      </a:r>
                    </a:p>
                    <a:p>
                      <a:pPr marL="342900" indent="-342900" algn="just">
                        <a:lnSpc>
                          <a:spcPct val="150000"/>
                        </a:lnSpc>
                        <a:buFont typeface="Wingdings" panose="05000000000000000000" pitchFamily="2" charset="2"/>
                        <a:buChar char="q"/>
                      </a:pPr>
                      <a:r>
                        <a:rPr lang="en-ZA" sz="1800" b="0" dirty="0">
                          <a:solidFill>
                            <a:prstClr val="black"/>
                          </a:solidFill>
                          <a:latin typeface="+mj-lt"/>
                          <a:cs typeface="Arial" panose="020B0604020202020204" pitchFamily="34" charset="0"/>
                        </a:rPr>
                        <a:t>The performance review sessions were  held with each entity and looked at the performance as per the planned target, the 2018-19 audits, continuous disputes with Organised Labour which hampers the process of finalising Performance Contracts, Career Progression model as well as expenditure to date</a:t>
                      </a:r>
                      <a:endParaRPr lang="en-ZA" sz="1800" b="0" dirty="0">
                        <a:solidFill>
                          <a:schemeClr val="tx1"/>
                        </a:solidFill>
                        <a:effectLst/>
                        <a:latin typeface="+mj-lt"/>
                        <a:ea typeface="Calibri" panose="020F0502020204030204" pitchFamily="34" charset="0"/>
                        <a:cs typeface="Arial" panose="020B0604020202020204" pitchFamily="34" charset="0"/>
                      </a:endParaRPr>
                    </a:p>
                  </a:txBody>
                  <a:tcPr marL="63722" marR="63722"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8875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18</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49950098"/>
              </p:ext>
            </p:extLst>
          </p:nvPr>
        </p:nvGraphicFramePr>
        <p:xfrm>
          <a:off x="125412" y="811614"/>
          <a:ext cx="8767068" cy="4994275"/>
        </p:xfrm>
        <a:graphic>
          <a:graphicData uri="http://schemas.openxmlformats.org/drawingml/2006/table">
            <a:tbl>
              <a:tblPr firstRow="1" bandRow="1">
                <a:tableStyleId>{93296810-A885-4BE3-A3E7-6D5BEEA58F35}</a:tableStyleId>
              </a:tblPr>
              <a:tblGrid>
                <a:gridCol w="1857624">
                  <a:extLst>
                    <a:ext uri="{9D8B030D-6E8A-4147-A177-3AD203B41FA5}">
                      <a16:colId xmlns:a16="http://schemas.microsoft.com/office/drawing/2014/main" xmlns="" val="20000"/>
                    </a:ext>
                  </a:extLst>
                </a:gridCol>
                <a:gridCol w="1630497">
                  <a:extLst>
                    <a:ext uri="{9D8B030D-6E8A-4147-A177-3AD203B41FA5}">
                      <a16:colId xmlns:a16="http://schemas.microsoft.com/office/drawing/2014/main" xmlns="" val="20001"/>
                    </a:ext>
                  </a:extLst>
                </a:gridCol>
                <a:gridCol w="1410159">
                  <a:extLst>
                    <a:ext uri="{9D8B030D-6E8A-4147-A177-3AD203B41FA5}">
                      <a16:colId xmlns:a16="http://schemas.microsoft.com/office/drawing/2014/main" xmlns="" val="20002"/>
                    </a:ext>
                  </a:extLst>
                </a:gridCol>
                <a:gridCol w="782197">
                  <a:extLst>
                    <a:ext uri="{9D8B030D-6E8A-4147-A177-3AD203B41FA5}">
                      <a16:colId xmlns:a16="http://schemas.microsoft.com/office/drawing/2014/main" xmlns="" val="20003"/>
                    </a:ext>
                  </a:extLst>
                </a:gridCol>
                <a:gridCol w="1520328">
                  <a:extLst>
                    <a:ext uri="{9D8B030D-6E8A-4147-A177-3AD203B41FA5}">
                      <a16:colId xmlns:a16="http://schemas.microsoft.com/office/drawing/2014/main" xmlns="" val="20004"/>
                    </a:ext>
                  </a:extLst>
                </a:gridCol>
                <a:gridCol w="1566263">
                  <a:extLst>
                    <a:ext uri="{9D8B030D-6E8A-4147-A177-3AD203B41FA5}">
                      <a16:colId xmlns:a16="http://schemas.microsoft.com/office/drawing/2014/main" xmlns="" val="20005"/>
                    </a:ext>
                  </a:extLst>
                </a:gridCol>
              </a:tblGrid>
              <a:tr h="1096593">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897682">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800" dirty="0">
                          <a:effectLst/>
                          <a:latin typeface="+mj-lt"/>
                          <a:ea typeface="Calibri" panose="020F0502020204030204" pitchFamily="34" charset="0"/>
                          <a:cs typeface="Arial" panose="020B0604020202020204" pitchFamily="34" charset="0"/>
                        </a:rPr>
                        <a:t>12 performance review and compliance monitoring reports of SOEs developed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800" kern="1200" dirty="0">
                        <a:solidFill>
                          <a:schemeClr val="dk1"/>
                        </a:solidFill>
                        <a:effectLst/>
                        <a:latin typeface="+mj-lt"/>
                        <a:ea typeface="Calibri" panose="020F0502020204030204" pitchFamily="34" charset="0"/>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effectLst/>
                          <a:latin typeface="+mj-lt"/>
                          <a:ea typeface="Calibri" panose="020F0502020204030204" pitchFamily="34" charset="0"/>
                          <a:cs typeface="Arial" panose="020B0604020202020204" pitchFamily="34" charset="0"/>
                        </a:rPr>
                        <a:t>3 performance review and compliance monitoring reports of SOEs developed</a:t>
                      </a:r>
                    </a:p>
                    <a:p>
                      <a:endParaRPr lang="en-ZA" sz="1800" kern="1200" dirty="0">
                        <a:solidFill>
                          <a:schemeClr val="dk1"/>
                        </a:solidFill>
                        <a:effectLst/>
                        <a:latin typeface="+mj-lt"/>
                        <a:ea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800" dirty="0">
                          <a:effectLst/>
                          <a:latin typeface="+mj-lt"/>
                          <a:ea typeface="Calibri" panose="020F0502020204030204" pitchFamily="34" charset="0"/>
                          <a:cs typeface="Arial" panose="020B0604020202020204" pitchFamily="34" charset="0"/>
                        </a:rPr>
                        <a:t>3 performance review reports and compliance monitoring reports of SOEs were developed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800" kern="1200" dirty="0">
                        <a:solidFill>
                          <a:schemeClr val="dk1"/>
                        </a:solidFill>
                        <a:effectLst/>
                        <a:latin typeface="+mj-lt"/>
                        <a:ea typeface="+mn-ea"/>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mj-lt"/>
                        <a:cs typeface="Arial" panose="020B0604020202020204" pitchFamily="34" charset="0"/>
                      </a:endParaRPr>
                    </a:p>
                  </a:txBody>
                  <a:tcPr>
                    <a:solidFill>
                      <a:srgbClr val="00B05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j-lt"/>
                          <a:ea typeface="Calibri" panose="020F0502020204030204" pitchFamily="34" charset="0"/>
                          <a:cs typeface="Arial" panose="020B0604020202020204" pitchFamily="34" charset="0"/>
                        </a:rPr>
                        <a:t>-</a:t>
                      </a:r>
                      <a:endParaRPr lang="en-ZA" sz="1800" kern="1200" dirty="0">
                        <a:solidFill>
                          <a:schemeClr val="dk1"/>
                        </a:solidFill>
                        <a:effectLst/>
                        <a:latin typeface="+mj-lt"/>
                        <a:ea typeface="Calibri" panose="020F050202020403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i="0" dirty="0">
                          <a:latin typeface="+mj-lt"/>
                          <a:cs typeface="Arial" panose="020B0604020202020204" pitchFamily="34" charset="0"/>
                        </a:rPr>
                        <a:t>-</a:t>
                      </a:r>
                    </a:p>
                  </a:txBody>
                  <a:tcPr>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10" name="Title 5"/>
          <p:cNvSpPr txBox="1">
            <a:spLocks/>
          </p:cNvSpPr>
          <p:nvPr/>
        </p:nvSpPr>
        <p:spPr>
          <a:xfrm>
            <a:off x="152163" y="181514"/>
            <a:ext cx="8743710" cy="51255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9" name="Title 5"/>
          <p:cNvSpPr txBox="1">
            <a:spLocks/>
          </p:cNvSpPr>
          <p:nvPr/>
        </p:nvSpPr>
        <p:spPr>
          <a:xfrm>
            <a:off x="152163" y="28096"/>
            <a:ext cx="8743710" cy="683104"/>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solidFill>
                <a:cs typeface="Arial" panose="020B0604020202020204" pitchFamily="34" charset="0"/>
              </a:rPr>
              <a:t>Programme 4: Entity Oversight [2]</a:t>
            </a:r>
            <a:r>
              <a:rPr lang="en-ZA" sz="3600" b="1" dirty="0">
                <a:cs typeface="Arial" panose="020B0604020202020204" pitchFamily="34" charset="0"/>
              </a:rPr>
              <a:t/>
            </a:r>
            <a:br>
              <a:rPr lang="en-ZA" sz="3600" b="1" dirty="0">
                <a:cs typeface="Arial" panose="020B0604020202020204" pitchFamily="34" charset="0"/>
              </a:rPr>
            </a:br>
            <a:r>
              <a:rPr lang="en-ZA" sz="3600" b="1" dirty="0"/>
              <a:t/>
            </a:r>
            <a:br>
              <a:rPr lang="en-ZA" sz="3600" b="1" dirty="0"/>
            </a:br>
            <a:endParaRPr lang="en-ZA" sz="3600" b="1" dirty="0"/>
          </a:p>
        </p:txBody>
      </p:sp>
    </p:spTree>
    <p:extLst>
      <p:ext uri="{BB962C8B-B14F-4D97-AF65-F5344CB8AC3E}">
        <p14:creationId xmlns:p14="http://schemas.microsoft.com/office/powerpoint/2010/main" xmlns="" val="149188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19</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2494575314"/>
              </p:ext>
            </p:extLst>
          </p:nvPr>
        </p:nvGraphicFramePr>
        <p:xfrm>
          <a:off x="125412" y="811614"/>
          <a:ext cx="8767068" cy="5291012"/>
        </p:xfrm>
        <a:graphic>
          <a:graphicData uri="http://schemas.openxmlformats.org/drawingml/2006/table">
            <a:tbl>
              <a:tblPr firstRow="1" bandRow="1">
                <a:tableStyleId>{93296810-A885-4BE3-A3E7-6D5BEEA58F35}</a:tableStyleId>
              </a:tblPr>
              <a:tblGrid>
                <a:gridCol w="1857624">
                  <a:extLst>
                    <a:ext uri="{9D8B030D-6E8A-4147-A177-3AD203B41FA5}">
                      <a16:colId xmlns:a16="http://schemas.microsoft.com/office/drawing/2014/main" xmlns="" val="20000"/>
                    </a:ext>
                  </a:extLst>
                </a:gridCol>
                <a:gridCol w="1630497">
                  <a:extLst>
                    <a:ext uri="{9D8B030D-6E8A-4147-A177-3AD203B41FA5}">
                      <a16:colId xmlns:a16="http://schemas.microsoft.com/office/drawing/2014/main" xmlns="" val="20001"/>
                    </a:ext>
                  </a:extLst>
                </a:gridCol>
                <a:gridCol w="1410159">
                  <a:extLst>
                    <a:ext uri="{9D8B030D-6E8A-4147-A177-3AD203B41FA5}">
                      <a16:colId xmlns:a16="http://schemas.microsoft.com/office/drawing/2014/main" xmlns="" val="20002"/>
                    </a:ext>
                  </a:extLst>
                </a:gridCol>
                <a:gridCol w="782197">
                  <a:extLst>
                    <a:ext uri="{9D8B030D-6E8A-4147-A177-3AD203B41FA5}">
                      <a16:colId xmlns:a16="http://schemas.microsoft.com/office/drawing/2014/main" xmlns="" val="20003"/>
                    </a:ext>
                  </a:extLst>
                </a:gridCol>
                <a:gridCol w="1520328">
                  <a:extLst>
                    <a:ext uri="{9D8B030D-6E8A-4147-A177-3AD203B41FA5}">
                      <a16:colId xmlns:a16="http://schemas.microsoft.com/office/drawing/2014/main" xmlns="" val="20004"/>
                    </a:ext>
                  </a:extLst>
                </a:gridCol>
                <a:gridCol w="1566263">
                  <a:extLst>
                    <a:ext uri="{9D8B030D-6E8A-4147-A177-3AD203B41FA5}">
                      <a16:colId xmlns:a16="http://schemas.microsoft.com/office/drawing/2014/main" xmlns="" val="20005"/>
                    </a:ext>
                  </a:extLst>
                </a:gridCol>
              </a:tblGrid>
              <a:tr h="1125506">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16550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800" dirty="0">
                          <a:effectLst/>
                          <a:latin typeface="+mj-lt"/>
                          <a:cs typeface="Arial" panose="020B0604020202020204" pitchFamily="34" charset="0"/>
                        </a:rPr>
                        <a:t> 12 SOE QPR sessions coordinated</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800" kern="1200" dirty="0">
                        <a:solidFill>
                          <a:schemeClr val="dk1"/>
                        </a:solidFill>
                        <a:effectLst/>
                        <a:latin typeface="+mj-lt"/>
                        <a:ea typeface="Calibri" panose="020F0502020204030204" pitchFamily="34" charset="0"/>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effectLst/>
                          <a:latin typeface="+mj-lt"/>
                          <a:cs typeface="Arial" panose="020B0604020202020204" pitchFamily="34" charset="0"/>
                        </a:rPr>
                        <a:t>3</a:t>
                      </a:r>
                      <a:r>
                        <a:rPr lang="en-ZA" sz="1800" baseline="0" dirty="0">
                          <a:effectLst/>
                          <a:latin typeface="+mj-lt"/>
                          <a:cs typeface="Arial" panose="020B0604020202020204" pitchFamily="34" charset="0"/>
                        </a:rPr>
                        <a:t> </a:t>
                      </a:r>
                      <a:r>
                        <a:rPr lang="en-ZA" sz="1800" dirty="0">
                          <a:effectLst/>
                          <a:latin typeface="+mj-lt"/>
                          <a:cs typeface="Arial" panose="020B0604020202020204" pitchFamily="34" charset="0"/>
                        </a:rPr>
                        <a:t>SOE QPR sessions coordinated</a:t>
                      </a:r>
                    </a:p>
                    <a:p>
                      <a:endParaRPr lang="en-ZA" sz="1800" kern="1200" dirty="0">
                        <a:solidFill>
                          <a:schemeClr val="dk1"/>
                        </a:solidFill>
                        <a:effectLst/>
                        <a:latin typeface="+mj-lt"/>
                        <a:ea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800" dirty="0">
                          <a:effectLst/>
                          <a:latin typeface="+mj-lt"/>
                          <a:cs typeface="Arial" panose="020B0604020202020204" pitchFamily="34" charset="0"/>
                        </a:rPr>
                        <a:t>Not Achieved. </a:t>
                      </a:r>
                      <a:endParaRPr lang="en-ZA" sz="1800" kern="1200" dirty="0">
                        <a:solidFill>
                          <a:schemeClr val="dk1"/>
                        </a:solidFill>
                        <a:effectLst/>
                        <a:latin typeface="+mj-lt"/>
                        <a:ea typeface="+mn-ea"/>
                        <a:cs typeface="Arial" panose="020B0604020202020204" pitchFamily="34" charset="0"/>
                      </a:endParaRPr>
                    </a:p>
                  </a:txBody>
                  <a:tcPr marL="25400" marR="25400" marT="25400" marB="25400">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mj-lt"/>
                        <a:cs typeface="Arial" panose="020B0604020202020204" pitchFamily="34" charset="0"/>
                      </a:endParaRP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dirty="0">
                          <a:effectLst/>
                          <a:latin typeface="+mj-lt"/>
                          <a:cs typeface="Arial" panose="020B0604020202020204" pitchFamily="34" charset="0"/>
                        </a:rPr>
                        <a:t>3 reports were not developed on SOE QPR sessions which were coordinated with SABC, FPB and ICASA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mj-lt"/>
                        <a:ea typeface="Calibri" panose="020F050202020403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a:effectLst/>
                          <a:latin typeface="+mj-lt"/>
                          <a:ea typeface="Calibri" panose="020F0502020204030204" pitchFamily="34" charset="0"/>
                          <a:cs typeface="Arial" panose="020B0604020202020204" pitchFamily="34" charset="0"/>
                        </a:rPr>
                        <a:t>3 reports will be developed on SOE QPR sessions which were coordinated with SABC, FPB and ICASA in quarter two</a:t>
                      </a:r>
                      <a:endParaRPr lang="en-US" sz="1800" b="0" i="0" dirty="0">
                        <a:latin typeface="+mj-lt"/>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
        <p:nvSpPr>
          <p:cNvPr id="10" name="Title 5"/>
          <p:cNvSpPr txBox="1">
            <a:spLocks/>
          </p:cNvSpPr>
          <p:nvPr/>
        </p:nvSpPr>
        <p:spPr>
          <a:xfrm>
            <a:off x="152163" y="181514"/>
            <a:ext cx="8743710" cy="512550"/>
          </a:xfrm>
          <a:prstGeom prst="rect">
            <a:avLst/>
          </a:prstGeom>
        </p:spPr>
        <p:style>
          <a:lnRef idx="0">
            <a:scrgbClr r="0" g="0" b="0"/>
          </a:lnRef>
          <a:fillRef idx="1003">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2800" b="1" dirty="0">
                <a:cs typeface="Arial" panose="020B0604020202020204" pitchFamily="34" charset="0"/>
              </a:rPr>
              <a:t/>
            </a:r>
            <a:br>
              <a:rPr lang="en-ZA" sz="2800" b="1" dirty="0">
                <a:cs typeface="Arial" panose="020B0604020202020204" pitchFamily="34" charset="0"/>
              </a:rPr>
            </a:br>
            <a:r>
              <a:rPr lang="en-ZA" sz="2800" b="1" dirty="0"/>
              <a:t/>
            </a:r>
            <a:br>
              <a:rPr lang="en-ZA" sz="2800" b="1" dirty="0"/>
            </a:br>
            <a:endParaRPr lang="en-ZA" sz="2800" b="1" dirty="0"/>
          </a:p>
        </p:txBody>
      </p:sp>
      <p:sp>
        <p:nvSpPr>
          <p:cNvPr id="6" name="Title 5"/>
          <p:cNvSpPr txBox="1">
            <a:spLocks/>
          </p:cNvSpPr>
          <p:nvPr/>
        </p:nvSpPr>
        <p:spPr>
          <a:xfrm>
            <a:off x="152163" y="28096"/>
            <a:ext cx="8743710" cy="683104"/>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solidFill>
                <a:cs typeface="Arial" panose="020B0604020202020204" pitchFamily="34" charset="0"/>
              </a:rPr>
              <a:t>Programme 4: Entity Oversight [3]</a:t>
            </a:r>
            <a:r>
              <a:rPr lang="en-ZA" sz="3600" b="1" dirty="0">
                <a:cs typeface="Arial" panose="020B0604020202020204" pitchFamily="34" charset="0"/>
              </a:rPr>
              <a:t/>
            </a:r>
            <a:br>
              <a:rPr lang="en-ZA" sz="3600" b="1" dirty="0">
                <a:cs typeface="Arial" panose="020B0604020202020204" pitchFamily="34" charset="0"/>
              </a:rPr>
            </a:br>
            <a:r>
              <a:rPr lang="en-ZA" sz="3600" b="1" dirty="0"/>
              <a:t/>
            </a:r>
            <a:br>
              <a:rPr lang="en-ZA" sz="3600" b="1" dirty="0"/>
            </a:br>
            <a:endParaRPr lang="en-ZA" sz="3600" b="1" dirty="0"/>
          </a:p>
        </p:txBody>
      </p:sp>
    </p:spTree>
    <p:extLst>
      <p:ext uri="{BB962C8B-B14F-4D97-AF65-F5344CB8AC3E}">
        <p14:creationId xmlns:p14="http://schemas.microsoft.com/office/powerpoint/2010/main" xmlns="" val="371579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9039"/>
            <a:ext cx="8731696" cy="893471"/>
          </a:xfrm>
        </p:spPr>
        <p:style>
          <a:lnRef idx="0">
            <a:scrgbClr r="0" g="0" b="0"/>
          </a:lnRef>
          <a:fillRef idx="1003">
            <a:schemeClr val="lt1"/>
          </a:fillRef>
          <a:effectRef idx="0">
            <a:scrgbClr r="0" g="0" b="0"/>
          </a:effectRef>
          <a:fontRef idx="major"/>
        </p:style>
        <p:txBody>
          <a:bodyPr>
            <a:normAutofit/>
          </a:bodyPr>
          <a:lstStyle/>
          <a:p>
            <a:pPr algn="l" eaLnBrk="1" hangingPunct="1"/>
            <a:r>
              <a:rPr lang="en-US" sz="4000" b="1" dirty="0">
                <a:solidFill>
                  <a:schemeClr val="accent6">
                    <a:lumMod val="75000"/>
                  </a:schemeClr>
                </a:solidFill>
                <a:ea typeface="ＭＳ Ｐゴシック" charset="0"/>
                <a:cs typeface="ＭＳ Ｐゴシック" charset="0"/>
              </a:rPr>
              <a:t>Presentation overview </a:t>
            </a:r>
            <a:endParaRPr lang="en-US" sz="4000" dirty="0">
              <a:solidFill>
                <a:schemeClr val="accent6">
                  <a:lumMod val="75000"/>
                </a:schemeClr>
              </a:solidFill>
              <a:ea typeface="ＭＳ Ｐゴシック" charset="0"/>
              <a:cs typeface="ＭＳ Ｐゴシック" charset="0"/>
            </a:endParaRPr>
          </a:p>
        </p:txBody>
      </p:sp>
      <p:sp>
        <p:nvSpPr>
          <p:cNvPr id="29699" name="Rectangle 3"/>
          <p:cNvSpPr>
            <a:spLocks noGrp="1" noChangeArrowheads="1"/>
          </p:cNvSpPr>
          <p:nvPr>
            <p:ph idx="1"/>
          </p:nvPr>
        </p:nvSpPr>
        <p:spPr>
          <a:xfrm>
            <a:off x="-104775" y="79040"/>
            <a:ext cx="8867775" cy="6660108"/>
          </a:xfrm>
        </p:spPr>
        <p:txBody>
          <a:bodyPr/>
          <a:lstStyle/>
          <a:p>
            <a:pPr marL="0" indent="0" eaLnBrk="1" hangingPunct="1">
              <a:lnSpc>
                <a:spcPct val="140000"/>
              </a:lnSpc>
              <a:buClr>
                <a:schemeClr val="tx1"/>
              </a:buClr>
              <a:buNone/>
            </a:pPr>
            <a:endParaRPr lang="en-US" sz="2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926574082"/>
              </p:ext>
            </p:extLst>
          </p:nvPr>
        </p:nvGraphicFramePr>
        <p:xfrm>
          <a:off x="304800" y="1123720"/>
          <a:ext cx="8731696" cy="4972280"/>
        </p:xfrm>
        <a:graphic>
          <a:graphicData uri="http://schemas.openxmlformats.org/drawingml/2006/table">
            <a:tbl>
              <a:tblPr/>
              <a:tblGrid>
                <a:gridCol w="8731696">
                  <a:extLst>
                    <a:ext uri="{9D8B030D-6E8A-4147-A177-3AD203B41FA5}">
                      <a16:colId xmlns:a16="http://schemas.microsoft.com/office/drawing/2014/main" xmlns="" val="20000"/>
                    </a:ext>
                  </a:extLst>
                </a:gridCol>
              </a:tblGrid>
              <a:tr h="4972280">
                <a:tc>
                  <a:txBody>
                    <a:bodyPr/>
                    <a:lstStyle/>
                    <a:p>
                      <a:pPr marL="342900" marR="0" lvl="0" indent="-3429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800" b="0" i="0" u="none" strike="noStrike" kern="1200" cap="none" normalizeH="0" baseline="0" noProof="0" dirty="0" err="1">
                          <a:ln>
                            <a:noFill/>
                          </a:ln>
                          <a:solidFill>
                            <a:schemeClr val="tx1"/>
                          </a:solidFill>
                          <a:effectLst/>
                          <a:latin typeface="+mn-lt"/>
                          <a:ea typeface="ヒラギノ角ゴ Pro W3" pitchFamily="-44" charset="-128"/>
                          <a:cs typeface="Arial" panose="020B0604020202020204" pitchFamily="34" charset="0"/>
                        </a:rPr>
                        <a:t>DoC</a:t>
                      </a:r>
                      <a:r>
                        <a:rPr kumimoji="0" lang="en-US" sz="2800" b="0" i="0" u="none" strike="noStrike" kern="1200" cap="none" normalizeH="0" baseline="0" noProof="0" dirty="0">
                          <a:ln>
                            <a:noFill/>
                          </a:ln>
                          <a:solidFill>
                            <a:schemeClr val="tx1"/>
                          </a:solidFill>
                          <a:effectLst/>
                          <a:latin typeface="+mn-lt"/>
                          <a:ea typeface="ヒラギノ角ゴ Pro W3" pitchFamily="-44" charset="-128"/>
                          <a:cs typeface="Arial" panose="020B0604020202020204" pitchFamily="34" charset="0"/>
                        </a:rPr>
                        <a:t> Vision, mission and values </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lang="en-GB" sz="2800" kern="1200" dirty="0">
                          <a:solidFill>
                            <a:schemeClr val="tx1"/>
                          </a:solidFill>
                          <a:effectLst/>
                          <a:latin typeface="+mn-lt"/>
                          <a:ea typeface="+mn-ea"/>
                          <a:cs typeface="Arial" panose="020B0604020202020204" pitchFamily="34" charset="0"/>
                        </a:rPr>
                        <a:t>2019/20 Q 1 programme performance</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800" b="0" i="0" u="none" strike="noStrike" kern="1200" cap="none" normalizeH="0" baseline="0" noProof="0" dirty="0">
                          <a:ln>
                            <a:noFill/>
                          </a:ln>
                          <a:solidFill>
                            <a:schemeClr val="tx1"/>
                          </a:solidFill>
                          <a:effectLst/>
                          <a:latin typeface="+mn-lt"/>
                          <a:ea typeface="ヒラギノ角ゴ Pro W3" pitchFamily="-44" charset="-128"/>
                          <a:cs typeface="Arial" panose="020B0604020202020204" pitchFamily="34" charset="0"/>
                        </a:rPr>
                        <a:t>2019/20 Q 1 financial performance </a:t>
                      </a:r>
                    </a:p>
                    <a:p>
                      <a:pPr marL="457200" marR="0" lvl="0" indent="-457200" algn="l" defTabSz="914400" rtl="0" eaLnBrk="1" fontAlgn="base" latinLnBrk="0" hangingPunct="1">
                        <a:lnSpc>
                          <a:spcPct val="150000"/>
                        </a:lnSpc>
                        <a:spcBef>
                          <a:spcPts val="0"/>
                        </a:spcBef>
                        <a:spcAft>
                          <a:spcPts val="1200"/>
                        </a:spcAft>
                        <a:buClrTx/>
                        <a:buSzTx/>
                        <a:buFont typeface="Wingdings" panose="05000000000000000000" pitchFamily="2" charset="2"/>
                        <a:buChar char="q"/>
                        <a:tabLst/>
                        <a:defRPr/>
                      </a:pPr>
                      <a:r>
                        <a:rPr kumimoji="0" lang="en-US" sz="2800" b="0" i="0" u="none" strike="noStrike" kern="1200" cap="none" normalizeH="0" baseline="0" noProof="0" dirty="0">
                          <a:ln>
                            <a:noFill/>
                          </a:ln>
                          <a:solidFill>
                            <a:schemeClr val="tx1"/>
                          </a:solidFill>
                          <a:effectLst/>
                          <a:latin typeface="+mn-lt"/>
                          <a:ea typeface="ヒラギノ角ゴ Pro W3" pitchFamily="-44" charset="-128"/>
                          <a:cs typeface="Arial" panose="020B0604020202020204" pitchFamily="34" charset="0"/>
                        </a:rPr>
                        <a:t>2019/20 Q1 Performance of entities </a:t>
                      </a:r>
                      <a:endParaRPr kumimoji="0" lang="en-ZA" sz="2800" b="0" i="0" u="none" strike="noStrike" kern="1200" cap="none" normalizeH="0" baseline="0" noProof="0" dirty="0">
                        <a:ln>
                          <a:noFill/>
                        </a:ln>
                        <a:solidFill>
                          <a:schemeClr val="tx1"/>
                        </a:solidFill>
                        <a:effectLst/>
                        <a:latin typeface="+mn-lt"/>
                        <a:ea typeface="ヒラギノ角ゴ Pro W3" pitchFamily="-44" charset="-128"/>
                        <a:cs typeface="Arial" panose="020B0604020202020204"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z="1000" smtClean="0">
                <a:latin typeface="Arial" panose="020B0604020202020204" pitchFamily="34" charset="0"/>
                <a:cs typeface="Arial" panose="020B0604020202020204" pitchFamily="34" charset="0"/>
              </a:rPr>
              <a:pPr/>
              <a:t>2</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474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8234"/>
          </a:xfrm>
        </p:spPr>
        <p:style>
          <a:lnRef idx="0">
            <a:scrgbClr r="0" g="0" b="0"/>
          </a:lnRef>
          <a:fillRef idx="1003">
            <a:schemeClr val="lt1"/>
          </a:fillRef>
          <a:effectRef idx="0">
            <a:scrgbClr r="0" g="0" b="0"/>
          </a:effectRef>
          <a:fontRef idx="major"/>
        </p:style>
        <p:txBody>
          <a:bodyPr>
            <a:normAutofit/>
          </a:bodyPr>
          <a:lstStyle/>
          <a:p>
            <a:pPr algn="l"/>
            <a:r>
              <a:rPr lang="en-ZA" b="1" dirty="0">
                <a:solidFill>
                  <a:schemeClr val="accent6">
                    <a:lumMod val="75000"/>
                  </a:schemeClr>
                </a:solidFill>
              </a:rPr>
              <a:t>2019 MTEF baseline allocations [1]</a:t>
            </a:r>
          </a:p>
        </p:txBody>
      </p:sp>
      <p:pic>
        <p:nvPicPr>
          <p:cNvPr id="6" name="Content Placeholder 5"/>
          <p:cNvPicPr>
            <a:picLocks noGrp="1" noChangeAspect="1"/>
          </p:cNvPicPr>
          <p:nvPr>
            <p:ph idx="1"/>
          </p:nvPr>
        </p:nvPicPr>
        <p:blipFill>
          <a:blip r:embed="rId3"/>
          <a:stretch>
            <a:fillRect/>
          </a:stretch>
        </p:blipFill>
        <p:spPr>
          <a:xfrm>
            <a:off x="500757" y="1417639"/>
            <a:ext cx="8343697" cy="4938712"/>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93641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77917" y="1797269"/>
            <a:ext cx="8229600" cy="3468414"/>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pPr/>
              <a:t>21</a:t>
            </a:fld>
            <a:endParaRPr lang="en-US" dirty="0"/>
          </a:p>
        </p:txBody>
      </p:sp>
      <p:sp>
        <p:nvSpPr>
          <p:cNvPr id="3" name="Title 2"/>
          <p:cNvSpPr>
            <a:spLocks noGrp="1"/>
          </p:cNvSpPr>
          <p:nvPr>
            <p:ph type="title"/>
          </p:nvPr>
        </p:nvSpPr>
        <p:spPr/>
        <p:txBody>
          <a:bodyPr/>
          <a:lstStyle/>
          <a:p>
            <a:endParaRPr lang="en-ZA" dirty="0"/>
          </a:p>
        </p:txBody>
      </p:sp>
      <p:sp>
        <p:nvSpPr>
          <p:cNvPr id="6" name="Title 1"/>
          <p:cNvSpPr txBox="1">
            <a:spLocks/>
          </p:cNvSpPr>
          <p:nvPr/>
        </p:nvSpPr>
        <p:spPr>
          <a:xfrm>
            <a:off x="457200" y="274638"/>
            <a:ext cx="8229600" cy="948234"/>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r>
              <a:rPr lang="en-ZA" b="1" dirty="0">
                <a:solidFill>
                  <a:schemeClr val="accent6">
                    <a:lumMod val="75000"/>
                  </a:schemeClr>
                </a:solidFill>
              </a:rPr>
              <a:t>2019 MTEF baseline allocations [2]</a:t>
            </a:r>
          </a:p>
        </p:txBody>
      </p:sp>
    </p:spTree>
    <p:extLst>
      <p:ext uri="{BB962C8B-B14F-4D97-AF65-F5344CB8AC3E}">
        <p14:creationId xmlns:p14="http://schemas.microsoft.com/office/powerpoint/2010/main" xmlns="" val="19267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9082"/>
          </a:xfrm>
        </p:spPr>
        <p:style>
          <a:lnRef idx="0">
            <a:scrgbClr r="0" g="0" b="0"/>
          </a:lnRef>
          <a:fillRef idx="1003">
            <a:schemeClr val="lt1"/>
          </a:fillRef>
          <a:effectRef idx="0">
            <a:scrgbClr r="0" g="0" b="0"/>
          </a:effectRef>
          <a:fontRef idx="major"/>
        </p:style>
        <p:txBody>
          <a:bodyPr/>
          <a:lstStyle/>
          <a:p>
            <a:pPr algn="l"/>
            <a:r>
              <a:rPr lang="en-ZA" b="1" dirty="0">
                <a:solidFill>
                  <a:schemeClr val="accent6">
                    <a:lumMod val="75000"/>
                  </a:schemeClr>
                </a:solidFill>
              </a:rPr>
              <a:t>Financial information [1]</a:t>
            </a:r>
          </a:p>
        </p:txBody>
      </p:sp>
      <p:sp>
        <p:nvSpPr>
          <p:cNvPr id="3" name="Content Placeholder 2"/>
          <p:cNvSpPr>
            <a:spLocks noGrp="1"/>
          </p:cNvSpPr>
          <p:nvPr>
            <p:ph idx="1"/>
          </p:nvPr>
        </p:nvSpPr>
        <p:spPr/>
        <p:txBody>
          <a:bodyPr/>
          <a:lstStyle/>
          <a:p>
            <a:r>
              <a:rPr lang="en-ZA" dirty="0"/>
              <a:t>BUDGET VS EXPENDITURE AS AT 30 JUNE 2019</a:t>
            </a:r>
          </a:p>
          <a:p>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204951" y="2310908"/>
            <a:ext cx="8702565" cy="4045442"/>
          </a:xfrm>
          <a:prstGeom prst="rect">
            <a:avLst/>
          </a:prstGeom>
        </p:spPr>
      </p:pic>
    </p:spTree>
    <p:extLst>
      <p:ext uri="{BB962C8B-B14F-4D97-AF65-F5344CB8AC3E}">
        <p14:creationId xmlns:p14="http://schemas.microsoft.com/office/powerpoint/2010/main" xmlns="" val="393959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lstStyle/>
          <a:p>
            <a:pPr algn="l"/>
            <a:r>
              <a:rPr lang="en-ZA" b="1" dirty="0">
                <a:solidFill>
                  <a:schemeClr val="accent6">
                    <a:lumMod val="75000"/>
                  </a:schemeClr>
                </a:solidFill>
              </a:rPr>
              <a:t>Financial Information [2]</a:t>
            </a:r>
          </a:p>
        </p:txBody>
      </p:sp>
      <p:sp>
        <p:nvSpPr>
          <p:cNvPr id="3" name="Content Placeholder 2"/>
          <p:cNvSpPr>
            <a:spLocks noGrp="1"/>
          </p:cNvSpPr>
          <p:nvPr>
            <p:ph idx="1"/>
          </p:nvPr>
        </p:nvSpPr>
        <p:spPr/>
        <p:txBody>
          <a:bodyPr/>
          <a:lstStyle/>
          <a:p>
            <a:r>
              <a:rPr lang="en-ZA" dirty="0"/>
              <a:t>BUDGET VS EXPENDITURE PER PROGRAMME AT ECONOMIC CLASSIFICATION</a:t>
            </a:r>
          </a:p>
          <a:p>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457200" y="2611732"/>
            <a:ext cx="8481848" cy="3915192"/>
          </a:xfrm>
          <a:prstGeom prst="rect">
            <a:avLst/>
          </a:prstGeom>
        </p:spPr>
      </p:pic>
    </p:spTree>
    <p:extLst>
      <p:ext uri="{BB962C8B-B14F-4D97-AF65-F5344CB8AC3E}">
        <p14:creationId xmlns:p14="http://schemas.microsoft.com/office/powerpoint/2010/main" xmlns="" val="239273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lstStyle/>
          <a:p>
            <a:pPr algn="l"/>
            <a:r>
              <a:rPr lang="en-ZA" b="1" dirty="0">
                <a:solidFill>
                  <a:schemeClr val="accent6">
                    <a:lumMod val="75000"/>
                  </a:schemeClr>
                </a:solidFill>
              </a:rPr>
              <a:t>Financial information [3]</a:t>
            </a:r>
          </a:p>
        </p:txBody>
      </p:sp>
      <p:sp>
        <p:nvSpPr>
          <p:cNvPr id="3" name="Content Placeholder 2"/>
          <p:cNvSpPr>
            <a:spLocks noGrp="1"/>
          </p:cNvSpPr>
          <p:nvPr>
            <p:ph idx="1"/>
          </p:nvPr>
        </p:nvSpPr>
        <p:spPr/>
        <p:txBody>
          <a:bodyPr/>
          <a:lstStyle/>
          <a:p>
            <a:pPr lvl="0"/>
            <a:r>
              <a:rPr lang="en-ZA" dirty="0">
                <a:solidFill>
                  <a:prstClr val="black"/>
                </a:solidFill>
              </a:rPr>
              <a:t>BUDGET VS EXPENDITURE PER PROGRAMME AT ECONOMIC CLASSIFICATION</a:t>
            </a:r>
          </a:p>
          <a:p>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457200" y="2822028"/>
            <a:ext cx="8229600" cy="968704"/>
          </a:xfrm>
          <a:prstGeom prst="rect">
            <a:avLst/>
          </a:prstGeom>
        </p:spPr>
      </p:pic>
      <p:pic>
        <p:nvPicPr>
          <p:cNvPr id="7" name="Picture 6"/>
          <p:cNvPicPr>
            <a:picLocks noChangeAspect="1"/>
          </p:cNvPicPr>
          <p:nvPr/>
        </p:nvPicPr>
        <p:blipFill>
          <a:blip r:embed="rId3"/>
          <a:stretch>
            <a:fillRect/>
          </a:stretch>
        </p:blipFill>
        <p:spPr>
          <a:xfrm>
            <a:off x="457200" y="3790732"/>
            <a:ext cx="8229600" cy="2799253"/>
          </a:xfrm>
          <a:prstGeom prst="rect">
            <a:avLst/>
          </a:prstGeom>
        </p:spPr>
      </p:pic>
    </p:spTree>
    <p:extLst>
      <p:ext uri="{BB962C8B-B14F-4D97-AF65-F5344CB8AC3E}">
        <p14:creationId xmlns:p14="http://schemas.microsoft.com/office/powerpoint/2010/main" xmlns="" val="1768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lstStyle/>
          <a:p>
            <a:pPr algn="l"/>
            <a:r>
              <a:rPr lang="en-ZA" b="1" dirty="0">
                <a:solidFill>
                  <a:schemeClr val="accent6">
                    <a:lumMod val="75000"/>
                  </a:schemeClr>
                </a:solidFill>
              </a:rPr>
              <a:t>Budget vs Expenditure</a:t>
            </a:r>
          </a:p>
        </p:txBody>
      </p:sp>
      <p:sp>
        <p:nvSpPr>
          <p:cNvPr id="3" name="Content Placeholder 2"/>
          <p:cNvSpPr>
            <a:spLocks noGrp="1"/>
          </p:cNvSpPr>
          <p:nvPr>
            <p:ph idx="1"/>
          </p:nvPr>
        </p:nvSpPr>
        <p:spPr/>
        <p:txBody>
          <a:bodyPr/>
          <a:lstStyle/>
          <a:p>
            <a:r>
              <a:rPr lang="en-ZA" dirty="0"/>
              <a:t>STATUS OF ENTITIES</a:t>
            </a:r>
          </a:p>
          <a:p>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25</a:t>
            </a:fld>
            <a:endParaRPr lang="en-US" dirty="0"/>
          </a:p>
        </p:txBody>
      </p:sp>
      <p:pic>
        <p:nvPicPr>
          <p:cNvPr id="5" name="Picture 4"/>
          <p:cNvPicPr>
            <a:picLocks noChangeAspect="1"/>
          </p:cNvPicPr>
          <p:nvPr/>
        </p:nvPicPr>
        <p:blipFill>
          <a:blip r:embed="rId3"/>
          <a:stretch>
            <a:fillRect/>
          </a:stretch>
        </p:blipFill>
        <p:spPr>
          <a:xfrm>
            <a:off x="599090" y="2175641"/>
            <a:ext cx="8087710" cy="4133084"/>
          </a:xfrm>
          <a:prstGeom prst="rect">
            <a:avLst/>
          </a:prstGeom>
        </p:spPr>
      </p:pic>
    </p:spTree>
    <p:extLst>
      <p:ext uri="{BB962C8B-B14F-4D97-AF65-F5344CB8AC3E}">
        <p14:creationId xmlns:p14="http://schemas.microsoft.com/office/powerpoint/2010/main" xmlns="" val="234099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CA86EF-AAA4-451E-B963-230E64402A76}" type="slidenum">
              <a:rPr lang="en-US" smtClean="0"/>
              <a:pPr>
                <a:defRPr/>
              </a:pPr>
              <a:t>26</a:t>
            </a:fld>
            <a:endParaRPr lang="en-US" dirty="0"/>
          </a:p>
        </p:txBody>
      </p:sp>
      <p:sp>
        <p:nvSpPr>
          <p:cNvPr id="7" name="Content Placeholder 6"/>
          <p:cNvSpPr>
            <a:spLocks noGrp="1"/>
          </p:cNvSpPr>
          <p:nvPr>
            <p:ph idx="1"/>
          </p:nvPr>
        </p:nvSpPr>
        <p:spPr>
          <a:xfrm>
            <a:off x="-94809" y="716973"/>
            <a:ext cx="8229600" cy="1156366"/>
          </a:xfrm>
          <a:prstGeom prst="roundRect">
            <a:avLst>
              <a:gd name="adj" fmla="val 0"/>
            </a:avLst>
          </a:prstGeom>
          <a:solidFill>
            <a:schemeClr val="accent6">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rtlCol="0" anchor="ctr">
            <a:normAutofit/>
          </a:bodyPr>
          <a:lstStyle/>
          <a:p>
            <a:pPr marL="0" lvl="0" indent="0">
              <a:buNone/>
            </a:pPr>
            <a:r>
              <a:rPr lang="en-ZA" sz="4400" dirty="0"/>
              <a:t>Q1 PERFORMANCE OF ENTITIES </a:t>
            </a:r>
          </a:p>
        </p:txBody>
      </p:sp>
      <p:sp>
        <p:nvSpPr>
          <p:cNvPr id="8" name="AutoShape 2" descr="data:image/jpeg;base64,/9j/4AAQSkZJRgABAQAAAQABAAD/2wCEAAkGBxIHERUQDxAWEBUQFxUVEA4XExgRIRQZFxUXGRYXFBQZHCogGB0qHBQULTEiJSkrLjouFx8zOD84NyotMCsBCgoKDg0OGhAQGy0kICQsLC8sLS80LCwsLCwsLCwsLCwtLywsLCwvLCwsLCwsNCwsLCwsLCwsLCwsLSwsLCwsLP/AABEIALYBFAMBEQACEQEDEQH/xAAcAAEAAgIDAQAAAAAAAAAAAAAABQYEBwEDCAL/xABFEAABAwIDAgkHCgQGAwAAAAABAAIDBBEFEiEGMRMiMkFRVGFxkwcUFRZCgdIjNVNydJGhsbPRUmJjsiQzQ4KS8HOD4f/EABsBAQACAwEBAAAAAAAAAAAAAAABAwIEBQYH/8QANREBAAEDAgQDBQcDBQAAAAAAAAECAxEEIQUSMVEiQZETYYGhsQYUU3HB0eEyQvAjNFJykv/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JZGwtLnuDWtBLnE2AA1JJO4II71kouu0/jx/EmEZPWSi67T+PH8SYTk9ZKLrtP48fxJgyeslF12n8eP4kwZPWSi67T+PH8SYMnrJRddp/Hj+JMGT1kouu0/jx/EmDJ6yUXXafx4/iTBk9ZKLrtP48fxJgyeslF12n8eP4kwZdtPjdLVOyx1UMjt+VszHH7gVjXXTRHNVOI95EZ2hk+dR/SN/5BUffNP+JT6x+7P2dfaWP6YpusxeKz91sRVE+bXm9bjaao9YPTFN1mLxWfumYPb2v+UesMuKVswDmuDgdQ4EEHuIUrImJjMOioxKGlOWSaON2/K6RrTbpsSsZqpjrK6ixdrjNFMzHuiZdXpql61D4rP3Tnp7s/umo/Dq9JPTVL1qHxWfunPT3Pumo/Dq9JfUeL08pDW1ETi4gBolYSSdwAB1Tnp7oq0t+mMzRVj8pZqyUCAgICAgICAgICAgICAghdtfm6s+zVH6TlMdUT0eRw0dCtUGUdCGTKOhDJlHQhkyjoQyZR0IZMo6EMmUdCGTKOhDJlHQhl9ROMJDmktc03a4HKQeYgjUFJiJjE9ExMx0bE2W8pj6e0VeDI3cKlo4zfrsGjx2jXvXmeIfZ2i5mvT7T28p/Z0bGumPDcXiowym2hYJ4HtOfkzx2Id9cc5+4rh2dbqdBX7O5G3af0YazhWm1kc9G094/VVMSwuTDXWkboeS8ah3v5u4r02m1lrURmifh5vHavQXtLVi5G3fyZmz+0c+Au+SdmYeVA7Vp7h7J7R77rdiuYY6bWXLE7dOzYdPX0O3MfBSsGcC/BO0ew87o3847veFbMU3I3eq4bxeaauazVirzjv8PNRtp9hpsFvJGOHhGucDjMH87B+Y/BaV3T1U9N3u9BxqzqPBX4au3lP5T5KqAFRnDtY8kpsuP8bTaf68X94WdqfHH5tTiH+1u/8AWr6N/rqvm4gICAgICAgICAgICAgIIXbX5urPs1R+k5THVE9HkcK1Qs+xmw9VtfnMGSOOLR9RIS1ua18jbAkm2p6Bv5gYmcMopyr1VD5u9zM7ZMji3hGHM11jbMxxAu08xspRO0upECAgzIMJnqIJKpkLnQwENlnA4rC4gAE854zd3SEynE4yw0QAX0Gt9w337AEFo2m2CrNmKeKqqhGGzOazI17nOjc5pcGyAtABsDuJ1CiJyymnEMHZrZeo2kL+ADGMhGaeplfwUcQ5s77HoOgBSZwRTlF1kHmsjoxIyXISOFjJc19udhIBI7bKY7omMSy8FxuowJ/CU0pYTymcpr+x7DofzWtqdJZ1NPLcpz9Y/JZavVUTmmW1tm9vabHgIakNgkdpkcQWSfUcdx/ldr0EryGt4Jf0s+1085iPWHTo1FrUU8l2OvoycX2VIu+m98JP9jj+R/8Ais0XG/7L/r+7ha/7P/36f/z+yskOpne1G5p7WlpH4gr0VFcVRmmXmaort1YmJiY+S87NeUF0Noq2727hUAXcPrtHK7xr3q6m5tu6ul4rMRy3fVJY9sVT4+3zihe2N79bt1jk+sByT2j3gqu5p6a96dpe44bx2u1TFNfjo+cfH9FHwvDZcJxGmiqIzG7h4rX3OGcatducO5a1NFVNyInu9Pf1NrUaK7XanMcs/Dbzb0XTfPhAQEBAQEBAQEBAQEBAQQu2vzdWfZqj9JymOqJ6PLWzWDv2gqoaSM5XTvDc+/K0Aue63PZrXH3K2ZwqpjMtpeVbaOHZWmZgeHERcQecEHVjHa5Cf433u477H+ZVx13WT7mm93/ehWKurspYH1jssTHSuOoYxpkOm85WglMwYl1XHShhsDZHYlmJ4VVV8waHE8HRvkm83jjtYPnkfexAcSLG+rCOdYTUsppZflFb6rYdRYOxwL3g1Va5pNnuJ4u8AlubNa4H+W1I3nKKtoa1WatffJNgbKiaTEqsWpsMaZXE65pAMzBbnygZu/J0rGqWdMea0zCr8oGBSPZE6WeSuMjI9G8W9gGudZuUMda9/ZWPSWcxmHzjeysOC4VSUVdiEeHgufUVjAOGfPIbZWsY08cNBtfUXa1M5kxiGrcUZRuqRHSSyCC7GuqJw24u7jyFjALNAOjd+nbpnnZhjd8Y5T09LOY6OoNVGA0NnMZizutxsjDra+5InZExvswmxOkuA0utygGk277btxU5Rha9ltvajA7RyXqYR/puPGYP6bz/AGnTuXH4hwWxqs1R4au8dPjH6tuxq67e07w2bSVdFtjHmieC5o1HJfH9ZvR946F5eqNZwyvxR4flLYv6XTa+nfr384V/FsClw3jWzs+lHN9Yez+S72j4lZ1G3Srs8jruEX9Lv1p7x+r5wTHZ8DfmgfYE8eM6td3t6e0arpRVMbtPT6q5Ynwzt2bMwLaWk2lyMlY1kzHNeyJ9jx26h0Tuc6d+/mV8TFXWN3o9HxKm5tTPLM7THeFtWbbEBAQEBAQEBAQEBAQEBBC7a/N1Z9mqP0nKY6ono8oYXXy4VKyenkMUkRvHILGxsQdCCDoSLEc6tmMqYnDbvkw2mxHaWrfJWTMdSQRudVF0MLG3y8QFwaDfed+5vaFhVEQsicpnYeWmy19XhMEetSyNspAbZjnsMjwDbg4WskuG6X4Nx5w1uMpd8z2SU9XW0cgjGKTFj6/c2npadnBySgjsjlLOl0zESreMihrsBhfStp6JgqTx3hj3sZE+RuaRpu6WRzGMJbrcvtydVMIlkbdO9M4nheDNJdFEIZZb2Gc2JOYN0uI4nbtPlSkdCeyUxfZ7DtrMUrKaaV8tYYAYyHFrKYNAa1rQDx3guDnZrjj26UiSYac2So6Wrqmw4i6aNjjkAhaHOMhcAGHQmxOmgOtllPRhEbtxbY7QUvkwghw+jpGTGXNKY5HlwbxhaSS4JeS4abv8vsCxiMs5mIhXaLbir2rwzFGyyiOWCOKaAwgw5WB/ygaQc1rNF7k6OskxgicrLU0EOMYpR8OxskFFhnnDswDm8c5WGx0Ng0n/AGgqBFbCYiMWjrMSbFDFHQ3jw6kIbFHT5m3dPM62psRmdqbcJbfZTJGHZitK/AKCF+F3lqsVvLU4y8ZCyMs4SWV0h0gbZ2nQL+0gnqWgOyMDoIJG2bSTzvkJHCV1U5pcX2JzEMDSf/Y0eyVCfJ5ybuHcrcKZS+zOG1eITDzEPEjD/nNOQR9rn7gOzW/QVqa3Uae1bn28xifKfP8AJdZorqnwN70Jko4G+eTMke0fKShvBtPuJ/a/Qvnd2KLt+futMxHlHV2aq4tW83qo98qRjU0E0l6dhYPaO4OPS1nsr2Ggt36LeL85n6PA8Su6a5dzp6ZiPP3/AAdmy7DJW0wALrTRk2F7APBJPYF0KY8UNfSUzN+nHePq3utl64QEBAQEBAQEBAQEBAQEELtr83Vn2ao/ScpjqiejyPzadCtULVju1DXUrMNoA6Kkj1leeK+rk0zSTWJytvuZc6AX3ADGI7s5q7KuHEAi5sd4vv7+lZMMyznYzUOpm0Znf5u1xeKe9m5ic1yN511sdL6qMQy5pR5aDzb1OEZTEe01VHUtrGzETxxiNs2VpIaIuCGhBF8nP0m6jGyeac5YNLiE1JLw8U0kct3Hh2vc113XzEvBub3N+9ThGZZmzONHAKuOr4JtQ6IlzWPJAzEEZiRrcXJ79VExlMThztTtBLtPUvqqiwc+waxt7Ma3ktbf369JJSIwTOWHh2ISYa5zonW4SOSGRpFw+ORuV7XDot+IB5lOEROGTNtBVSho84kaGQMpgGOMd4WXyRvy2zAZjvuoxBzSj2zOY0sD3Br7F7A4gOLeSXN3G1za6kyznY7VPpxSGplMA3U+c5d97W6L+zu7ExCeacMFodO5oGZ7zZrALuJ6GtA19wWNU007yiImWwtlvJm+otLiBMTd4pmnjH/yPGjO4a9oXm+IfaGi34NP4p7+X8ujY0Eziq4u1TilNs+wQU8beJyYWaNb2uPT95XGs6DU66r2t6qcd56/BVrOLWNHHJbjNSq4hiMmIOzSuvbc0aBvcP8ApXptNpLWnpxbjHzl4/Va69qqua5Ofd5Ql9m9kJ8cs+3AxfTOHKH9Nvtd+5bdNEz1Z6bQXL05naF/pTQbHuipmkCaocxjRy5HlzgA59uS257B0Lat2KpiZpjaHdtWrOnxTHWfVali2xAQEBAQEBAQEBAQEBAQQu2vzdWfZqj9JymOqJ6PI4VqhygICAgICAgICAgILFsxsdU7REOY3gouepeNP9jd7z3adq5uu4tY0kTzTmrtHX+GzZ0tdz3Q2rhGA0Wx0eccs6Onfxnv6Q2w0HYPevI3tZrOJ1ctP9PaOnx7t+urT6Kjnrn/AD3IvF9pJK27Y7xM7+M7vPN3BdjRcHtWcVV7z8nldfxy7f8ADa8NPzlFUNFJiDxHCwyOO5jR+JO4DtK7EU52hxrdqu5ViiMy2LgOxEOEt84r3seWcYtJtHHbncTyvfp+auotb+93dNw2i1HPc3n5Qg9rvKla8OGiwGhq3N/RYfzd93OuvY0E/wBVz0X3dXERihRdl53VOJUr5HF731MJc9xLiTwjd5K37tMRaqxttP0aduqarlMz3j6vSi867YgICAgICAgICAgICAgIIfbJpfh9YGgkmmnAaBckmJ1gAN5Ux1RPR5RGE1HVZ/Ak+FWc0KeWXPoqo6tP4EnwpzQnlk9FVHVp/Ak+FOaDlk9FVHVp/Ak+FOaDlk9FVHVp/Ak+FOaDlk9FVHVp/Ak+FOaDlk9FVHVp/Ak+FOaDlk9FVHVp/Ak+FOaDlk9FVHVp/Ak+FOaDlk9FVHVp/Ak+FOaDll30Wz1XXPEcdJMXO3AxPaO8ucAAO0lYV3qbcc1XQiiqZbM2W8mLKG0tcOHkGohAORnf9Ie/TsXlOIca1F3/AE9PTMR3xOf4dSzpLceKuYWDFcZdT/J00D3kaZ+Ddlbb+EW1/Jamk4Ndu1e0v5x85aGu4z7KJo09OZ742hU6mGoq3Z5I5Xk85Y77hpoOxeltWKLUctFOHk706i9Vz15mU7s3sTPi1ny3gi6SOM76jTu7z+K2KaM9WxpeHV3fFXtC5YhiFJsPDwcED5HuFxFGwvc8/wAUkltB3+4Lbs2OacRtDt0029PTiiGp9p8axDaV154pWsBuynbG8Nb0Ei3GPafdZdqzas2o2mM92ndru3PKUF6Nn+gl8J/7K/2lPeFHs6+yV2Sw+ZlfSkwyACeEkmNwAAkbqTbRVXrlPs6t/KfostW6orp284ej1592RAQEBAQEBAQEBAQEBAQEHBQY+HV8eJxNmgeJI5BdkjdQ4XIuPuKDJQcIMbDq9mJRtmiJLH3yktdGdHFp4rgCNQd4QKCuZXhzoySGPdG67XM4zDZws4C+vONEGUgICAg4IQLIYLKNwspCyBZAsgWQEHKAgICAgICAgICAgICAgICCP2hq/R9JUTfRQyv/AOLHHT7kGtaWCSGKKnM80EdFgzJp2RSGPNK+5aMw1BBjdqLHm3EghkYfib4qmibU1L53NpIuGgZUPY6nlZAZpJqiFpAljeC0ZnXsbDeUEfs1i0sjKaqjrZ6p0NLVT4peVz44m8E50MRbyeFDy0j2rNNzayCZ2cjnr5aaOeqqA2lw6lnqQJXAyzSPL/lHXubCI36QbHTRBh4HPPi3mLJauoY19HW1lUWyOaXNlmZwTS+9xlDiGkagA2sgjvT8sdHTx1tTUAMw01YEb5GSVUpLsodMyzssbGgu1HKBOgQWzGJp6LAohwzxUyRUkfD5iXcLK6JrnZt5N3FBB4viFVgj8RbFUyvYyTD4XVE0rrQmUE1EofkcIRlfGLtaWtve2lkHD6yowZlNNT1MlV53LUwwRcJPNGHyxNEAEkvGlY2SMnhCLWc62lkEz5P5qiukLZJZXswwVFG+R7j/AIiYVDhnfflZYo4tddZnDmQQmLY5U0U1U3hZeCwyujqZ33cS6CZ1OGU7f4m2lqjl/pMHOg6sUxSogD4qyWpY80stbFTRPka6SaaSRzYs8eoZCxsYIBDdSTogyKnEamDzaCmqZJ34tQRRQS53PDZmFomqQb8W0crnE6XLBzlBMbK1XC4pURecPqxGzNFM2eRzIWtyRGnqIL5Gy5mucHaucC48yC/ICAgICAgICAgICAgICAgICAgICAgIMXFKIYjDJA5zmCZj43PbYFoe0tJbcEX15wg+qCkbQRMhZyYmNY2/Q1oaL9tggyEBBBY3s2MbcRLVTiF4aJaJrmNZIAb2c7JwgB0uA4A270E4Bbdp2IBF0CyDlAQcWQRkWCsbVurHPfJIWCKNriMsLL3cIgBoXGxcTcnKOYWQSdkHK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 name="AutoShape 6" descr="data:image/jpeg;base64,/9j/4AAQSkZJRgABAQAAAQABAAD/2wCEAAkGBxQSEhQUEhQVFBQWFx4XFhgYFR4YFhYfFRUXFhgeHBwcHCggGiQlHBwXITEiJywrLy4uFyAzODMsNygtLiwBCgoKDg0OGhAQFzcmHCUsLzcvLTA3LzA0NTcrLCwsLywsMzcxNysrNyw0NzUsMi42LzYrKzcwNyw0Ky0rMjc3LP/AABEIAEQBGAMBIgACEQEDEQH/xAAcAAACAgMBAQAAAAAAAAAAAAAABwUGAwQIAQL/xABKEAACAQMBBAUEDggGAAcAAAABAgMABBESBQYhMQcTIkFRCGFxgRQyMzVCUnJ0kaGys8HRFSM0c4KSk7EXJVNUYsIkQ2Oio8PS/8QAGwEBAQADAQEBAAAAAAAAAAAAAAEEBQYDAgf/xAAtEQABAwEFBgUFAAAAAAAAAAAAAQIDEQQFITFBEjIzcYHwEyJhkdEUUbHB4f/aAAwDAQACEQMRAD8AeNFQG0t9bC3kaKe6ijkX2ys2CMjNfOzt97C4kWKG6ikkfgqqck4Gf7UBYaKqW8/SLYWLFJpdUg5xxjW49OOC+uoPZvTXs6VtLieEfGkQafWUZseugGTRWG2uVkVXRg6MMqynIIPeCKpG8XS3s+0cx6nndThhCoYKR3FiQv0GgL7RS62P0y7OnYK5ltye+VAF9bKSB66YUUoYBlIIIyCDkEHkQaA+6KK0tq7WhtkMlxIkSD4TnA9XjQG7RS7uumbZiHAeV/OsRx9JxmrDuzvxZX5020wL89DAo/8AKefqoDlrbMjeyZ+03u0nwj/qNTE8ntyb+bJJ/Ud5J+GvjS421+03H76T7xqYvk8++E3zf/utQHQ1FeVEbwbz2tkuq5mSPPIE9tvQo4mqCYqu9IfvZefuH/tVb/xp2Zqxqmx8bqTj8/qrf3j3jtr3ZN69tKsgEDZAPaXh8JTxFAcwiZvjN/Mfzp/eTq5Njc5JP/iTzOf/ACo65+Wn/wCTn+w3Pzk/dR1EKNmivM1T94+kvZ9mxSSbrJBzSIayPMccB6zVIXGilK/TvaZ4WtyR5+rB+jXUlsvpp2dKcP10B/8AUTs/ShIHroBkUVq7P2hFOgkhkWRDyZWBH1VtUB4aqO82121Mikqq8GwcM5IzjPcAOfpq3Gl1t/3WT9632UrV3tM6OHyrmZtgjR8mOhodcPiL9f5171w+Iv1/nWGpHZmxpJgWGEjHN25cOePGuWi8WV2yxKryQ3b1YxKuWiGn1w+Iv1/nR1w+Iv1/nU/sb9Ha0RbmK4lf2ihwc9/BRW8+6vWMXklOSc4VQAPADPhWzW6rUjUXCv2w/Jhpboa+nUqXXD4i/X+dHWj4i/X+dWW63NIGY5M+Zhj6x+VVq5t2jYq6lWHcawrRZ7RBxG0ToZEU0Uu4v5JjYe2WjYc+ryAyls6cnGpSeIweYoqHg5P8n8RRWTDecsLETM85LCyV1chYdMfvvdfwfdiqvsnaUltKJYW0yKCFbvXUCpI8+CatHTF773X8H3YqltyPorrFOfPNY8frr0Guud0YopbK1k6tO1ChPYHxAD3UmPKDZRewIqqumDJwAM6nPh6KtClV2HvvPaWVzZoxCzY0HOOqyT1un5S/QaqwYeIpqeT5oN7cI6q2qDIyAfayDx9NOTfCGKOxun6uPswuR2B8Q47qEOSaeXk9bwO6T2bnIiAkiyeIViQ6+gHBHyjSMTkPRTS8nk/5hN83P21qIUem8G2I7S3luJT2I1LHHM+AHnJ4VyjvTvHNtCcz3DcfgIPaRr3Kv4nvpzeUVfFbO3hHASzEt5xEucfSyn1UgqqkM0No7q7IjMsYy5UZ0DxOOOPPXxbzsjq8bFXUgqynBUg5BB9NOjov6Mry2nhvJZVhwOMOCzsrrgqxyAvccceVZ+mPo6j6p760QI6dqaNR2XXvYDuI4k+I9FKASEshZmZjlmJYnxLHJP05pneTz74TfN/+60rqaHk8++E3zf8A7rUQDa6S97hsy0MigNM50QqeRYjiT5lHH6K5cv7ySeRpZXMkjnLMTxP5eimT5Ql+Xv4ou6KHI9MrEk/+1fopcbN2fJcSpDCheRzhVHf+Q8T3VVB8tZyCMSlG6onSHxlcjuJ7j5jivm1unjLGNipZSjY+ErcwfEV0L0ZdHM2zzMbiWKRJ4wskIQsuVOVJJODgFhy76X3TDuAtg63FsMW0raSn+i+MgA/FPHHhjHeKUAtqf3k5/sVz85P3UdIGn95Of7Fc/OT91HRAbHTpvY9rbpbQkrJchtTA4KIuA2POxOM+Y1z9ZWjyukUSlnchUUcyTyFdZ7x7qWV2RLeRI5RcBnJAVc5PfgUu5dvbu7PmWSCMSTRklTApfBIIOGJC+I50BX7XoMvGUF57dGPNcM2PWBiqVvjuhcbMlWO40nWCUdDlWAOD5wRkcPOKad309RDPVWUjeGuVU/sGpbb/AG+8u1ZI3kRYkiBCIpLY1Y1EsQM5wO7uoDa6JN4JLTaMKqf1dw4ikTubUcKfSCfrNdRiuQty/fCy+cxfbFdfUQHhpdbwe6v+9b7KUxTS62/7rJ+9b7KVp774KczY3bxF5Hm7uzevmwfaqNTefwHrq073bCN3aSWyN1YkAXUDgKPQPbD/AI5GfGorcSQB5V7yqkeonP8AcV87t9IUV3eSWnVmJ1B0anBZyjMsgIXIXGARx457q+7mia2zo5M1rXofF4PcsuyuSFL3C3Wg2Xfz+y5F6yGIvD2MLIgzrkU5OSAMFOYyeYIq/WW9AuruFLV1MHU9fM2OJ63swIM8icOx7+yKXm/Ztrq6vrZH/WGMzpkFWiuLZMSAE8SJItHL/TFUrdreNLCzglC9ZI980rpq05W2gCoCcHHalzy7q2pgnUJPDNQW8tvHNGQGXrVUyIMjUR38M8jULFtufasJFpCIrZwNU9wD+s5FljjGCwPFSzEDwBrT2Hup+joriaaR5JJHZ0UyB1DOmjIOhSTgkeGAOFeNpRjonI/KinpCrkkTZzqR8HJ/k/iKKLfk/wAn8RRXDO3W96nUszUWHTF773X8H3YqmVc+mL33uv4PuxVMrvlOTOqOie417Jsz4R6f5SRSW6c59W1pB8SKNfqJ/Gr/ANFeyNpfo6IpdxW8LZaJDbdc2GYnJPWLjJzwpU9JlpcRbRmF2yPK2ltaDSrKVwpC/B5cqqkJnoKuNO1UB+HFIv1KfwpzdLVxo2TeeePT/MQKQPRjaXMu0YRaMiSqGbW41Kq6cMSue1zHCmn0rbI2l+jpTJdwzwrpaVRbdSwCsDkHrGzg4yKAQdNDyej/AJhN83P21pX0zfJ9b/MpP3DfaWoUtflG2pNtaSDkkzKfN1icPs/XSl3CmiTaVm02OrEyk55A8dJPobSfVXT2+W7639nNbMQNY7LfFZeKn6a5M2lYSW8rwzKUkjOl1Pj+R7j56qkOza0duXMcdvM8pHVrGxfPLGk5Hr5euubdgdKe0bSNY1kWVFGFEq6ioHIBsg49Oa0d7d/rzaChJ3VYgc9Wi6VJHItxJOO6lQVVOQppeT174TfNz9taWBWmf5PXvhN83P21qIDH5QFoU2kkh9rJAuP4GZT/AHrH0ByxrtJg/tmhYR+nKlvqpn9Me6LX9oGhXVPbkvGO9wQA6D0gAjzqK5rhlZGDKSjqcgglWUr3jvBFUHaeaovTXcomyZw5GXKqg7y2oEY+jPqpSWHTHtKNArNFLgcGePtesggH6Kq+8289ztCQPdSayOCKBhFzz0qOX96VBDU/vJz/AGK5+cn7qOkDT+8nP9iufnP/ANUdEBWenveaR7kWSkrDGodwD7ozcRq8ygcB4nPhVB3N3fbaF3FbK2jXks2M6VUZJA7z3eurP06bPaLajOQdM0ash7jpGlh6jj6ap27+2JLO4juISNcZyAeTA8CD5iKhToJehnZnV6NEurHunWtrz4/F9WMUi9+N2js68e2L9YAAyNjBKtyyO48CKaC9Pa9Xxsn63wEw6v8Am059WKU+8u2Zr6eS6nHF2C5AOhcDsoD5hx8aqg+9y/fGy+cxfbFdfVx9ujIFv7MnkLmL7xa7AzRCAaXO8Husn71vspTGNLnb/usn71vspWnvvgpzNjdvEXkRyvjPeGUqw8QwKsPWDWWy3J2fO+YU6l8DJ6xhJkh8kHILcdGfEZrCikkAcSTgeupxdkxxFUkDTTNxEUfAL8o1qrstE8dUbi3Wv61r6Ihm2yKN9Nre9CjdKfRlHbW7XttJJlMdajsXyD2dSsx1DGeRJ4Gqv0R7nptG7Yze4wBXdf8AULEhV9HAk+imF0grLFa3KNlFaIkRiQsAPCqF0UXBVrlVJGpYycHGcFxx+mt79enhPkVm6tKe3yaz6XztYjs9Toe/2pDbrhiBgYCLz4cgAOVUfbO1muGBYaVHtVzyz/c1ISbNSNFW4iZO7rkbUuf+QxwqN2rs1oGAJDKwyrDkw/DurUXlPaJGYpRuFUTPrkv6M+yRQsdhi7RfjuprQcn+T+Ioog5P8n8RRWmdut71NmzNTZ3s6I4r+6kuWuZIzJjKhFIGlQOZNRH+AsP+9l/pL+dSe9G2NppNeJAJSpZTAwiyIxCqNKB2e11nWAD5DY5VIW+07v2Rehnm7BnECaDpOlMx4HU4PHkdfHwr9AOSN/dbdGewh6iK+LxjOgSQK2jPcCHHDzGq3tvocF3M889/M8j8z1SgDHAADPADwras9r3xUdW1zImqz1NJBpcNJMBcoo0LlQmCTjs+PhL7u7Yu5L6Xro5VtpdQt9UYCp1D6ckjtfrFOrtAe1AGeNUFf2J0OexJkngv5UkTkeqUgg8wRniD4VY96d0Z7+HqJb4pGcahHAq68fGJc8PMK1IdpXfs9kDTsPZWjqzDiAQdSpLh9A46+XaOTkYrQ3d2hfyWsjtJMblI1kCMhUMUfU6aTAoXUBpwGfnQEP8A4Cw/72X+kv51YtxejCPZlwZ0uHlJQppZAo4kHOQfNWHau0r4JaPqmQTmeRwEIMSkobeNiIZCpCkjivE59FTmzttOLiaJ+tbKxG31RPoYmIlsuEAGWAznGM91AWrNVrfDci02koFwhDqMLKh0yL68cR5jkVVV2xfCCRo3uJJfYUkkyvBjqJwV6tYhoGrJMg05bginPHju3lxtO3gjdi0jeyQ5RQJXMKRFpEZljUZZgcHSMZA494FZk6A11dm/YL4G3BP09YB9VWvdjonsLNg5VriQcQ0uCoPiEA0/Tmoo7W2j1UBkaZGea416YyMKAjQqSsMhGMkDs8cc6377au0FuP1Ykkt2mtY89X2kDFWkf2o1Kw1K3AaTg8OOICO270LxXNxNObqRDK5cqI1IXV3Ak1L7h9GUey52mS4eUsmjDIFHEg54HzVL7uR3Hsm762aZ443CxB1UKQ0auSCEBbDEjOajNi7dum2nNFKkvsdtQiymFi6s4yzafhYyoychu7GDQXmqNvj0X2d+xkOqCY85I8do/wDJTwb08DXxtfaV2t9IkTTkCS3EMYizA6uT7ILPo4YXjnVw4cDnBxXl9tHRH1ZfM0k9tkx+4EznqZiCPaiNWHHgez40BWIegNA3bvnK+C24U/SXP9qu2wujaxs43WFCZHRkMznXIA6lSRyC+oCsFvtC59n3CO83Vq5WIaSFYdQrA8ISG7erjrHEYxUNsfaO0+oYztKjNaRyqxTWQ5kAfgsSmI6fg4cjOe7FQEcOgSH/AHsv9Jfzq9bgbmpsqGSJJWlEknWEsoUjsquOHoqL2Jf3czWyMZkRzcLI+A3tViMTCQxLkAlwCyjODwOK8huL+PZ5uBJLLcLIx6uRB21DNEFwqBgOKvkD4PgaoLPvLu5b38RhuU1rnKnkyHxU9xpU3vQKdR6m97PcJIcsP4lcA/QKYW88t1DaRQW7SS3UhCdcsakrpUs8hUkIOWACfhd9Qe194bt0STTcQZtdaRxxnU84bEkbkxvp0gDSMdrJ48KAg9jdBEauGurppVHwI4+rz6WLE49GKuu8XR7aXVpHaAG3iifWnVYBB0lTzBzkHjmtK22pctfKHaZIiISF0sFy8eXBxAwPa4HLrioi121tYRgMkjP7FnlVuq4MxdBGrDhh0Afs8NQYVAYB0EWf+6uv/j//ABTP2XaGKJIzI8pVcF3wXfHe2BjNVI3062lxLbzXFwYCsiCWDS0ulcvEOyCwblkL2Se/GKtWxIpEhjE0nWy6QXfTpBJ4nA7gOQHmqg3TS62/7rJ+9b7KUxTVY3j2KzsZIxqz7ZeRyvJl8+O6tZesDpYaN0M2wytZJ5tSnwSlGVhzUgj1HNWKO/D9cYmCSS4PaOGUrwKg94Pce6or9FP8WX+kfzo/RT/Fl/on8656Dx4aps4fxUw9zbSJG/GuPakHvVsmeS3liVSruMZbIGM8eNVrcXdi4tpneQLpZNOFOo88jkKYabOkHACYDwETAf3oXZ8g5CYeiJh+NerHzMiWJrfKuf376Hw5sbno9VxQ29ka4VfrCERlI0OeZPAHHMYrR2leh1ijTOiIYBPAsTjJx3cuVe/op/iy/wBE/nQdlv8AFl/on8683rMsfhtbh761PpEjR22q49oasHJ/k/iKKsOxNgsWBdSiAgnV7Z8HIGPggHj56K94bpklYirgeUlvZG6iYl0ooorrDRBRRRQBRRRQBRRRQBRRRQBRRRQBRRRQBRRRQBRRRQBRRRQBRRRQBRRRQBRRRQBRRRQBRRRQBRRRQBRRRQBRRRQH/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AutoShape 8" descr="data:image/jpeg;base64,/9j/4AAQSkZJRgABAQAAAQABAAD/2wCEAAkGBxQSEhQUEhQVFBQWFx4XFhgYFR4YFhYfFRUXFhgeHBwcHCggGiQlHBwXITEiJywrLy4uFyAzODMsNygtLiwBCgoKDg0OGhAQFzcmHCUsLzcvLTA3LzA0NTcrLCwsLywsMzcxNysrNyw0NzUsMi42LzYrKzcwNyw0Ky0rMjc3LP/AABEIAEQBGAMBIgACEQEDEQH/xAAcAAACAgMBAQAAAAAAAAAAAAAABwUGAwQIAQL/xABKEAACAQMBBAUEDggGAAcAAAABAgMABBESBQYhMQcTIkFRCGFxgRQyMzVCUnJ0kaGys8HRFSM0c4KSk7EXJVNUYsIkQ2Oio8PS/8QAGwEBAQADAQEBAAAAAAAAAAAAAAEEBQYDAgf/xAAtEQABAwEFBgUFAAAAAAAAAAAAAQIDEQQFITFBEjIzcYHwEyJhkdEUUbHB4f/aAAwDAQACEQMRAD8AeNFQG0t9bC3kaKe6ijkX2ys2CMjNfOzt97C4kWKG6ikkfgqqck4Gf7UBYaKqW8/SLYWLFJpdUg5xxjW49OOC+uoPZvTXs6VtLieEfGkQafWUZseugGTRWG2uVkVXRg6MMqynIIPeCKpG8XS3s+0cx6nndThhCoYKR3FiQv0GgL7RS62P0y7OnYK5ltye+VAF9bKSB66YUUoYBlIIIyCDkEHkQaA+6KK0tq7WhtkMlxIkSD4TnA9XjQG7RS7uumbZiHAeV/OsRx9JxmrDuzvxZX5020wL89DAo/8AKefqoDlrbMjeyZ+03u0nwj/qNTE8ntyb+bJJ/Ud5J+GvjS421+03H76T7xqYvk8++E3zf/utQHQ1FeVEbwbz2tkuq5mSPPIE9tvQo4mqCYqu9IfvZefuH/tVb/xp2Zqxqmx8bqTj8/qrf3j3jtr3ZN69tKsgEDZAPaXh8JTxFAcwiZvjN/Mfzp/eTq5Njc5JP/iTzOf/ACo65+Wn/wCTn+w3Pzk/dR1EKNmivM1T94+kvZ9mxSSbrJBzSIayPMccB6zVIXGilK/TvaZ4WtyR5+rB+jXUlsvpp2dKcP10B/8AUTs/ShIHroBkUVq7P2hFOgkhkWRDyZWBH1VtUB4aqO82121Mikqq8GwcM5IzjPcAOfpq3Gl1t/3WT9632UrV3tM6OHyrmZtgjR8mOhodcPiL9f5171w+Iv1/nWGpHZmxpJgWGEjHN25cOePGuWi8WV2yxKryQ3b1YxKuWiGn1w+Iv1/nR1w+Iv1/nU/sb9Ha0RbmK4lf2ihwc9/BRW8+6vWMXklOSc4VQAPADPhWzW6rUjUXCv2w/Jhpboa+nUqXXD4i/X+dHWj4i/X+dWW63NIGY5M+Zhj6x+VVq5t2jYq6lWHcawrRZ7RBxG0ToZEU0Uu4v5JjYe2WjYc+ryAyls6cnGpSeIweYoqHg5P8n8RRWTDecsLETM85LCyV1chYdMfvvdfwfdiqvsnaUltKJYW0yKCFbvXUCpI8+CatHTF773X8H3YqltyPorrFOfPNY8frr0Guud0YopbK1k6tO1ChPYHxAD3UmPKDZRewIqqumDJwAM6nPh6KtClV2HvvPaWVzZoxCzY0HOOqyT1un5S/QaqwYeIpqeT5oN7cI6q2qDIyAfayDx9NOTfCGKOxun6uPswuR2B8Q47qEOSaeXk9bwO6T2bnIiAkiyeIViQ6+gHBHyjSMTkPRTS8nk/5hN83P21qIUem8G2I7S3luJT2I1LHHM+AHnJ4VyjvTvHNtCcz3DcfgIPaRr3Kv4nvpzeUVfFbO3hHASzEt5xEucfSyn1UgqqkM0No7q7IjMsYy5UZ0DxOOOPPXxbzsjq8bFXUgqynBUg5BB9NOjov6Mry2nhvJZVhwOMOCzsrrgqxyAvccceVZ+mPo6j6p760QI6dqaNR2XXvYDuI4k+I9FKASEshZmZjlmJYnxLHJP05pneTz74TfN/+60rqaHk8++E3zf8A7rUQDa6S97hsy0MigNM50QqeRYjiT5lHH6K5cv7ySeRpZXMkjnLMTxP5eimT5Ql+Xv4ou6KHI9MrEk/+1fopcbN2fJcSpDCheRzhVHf+Q8T3VVB8tZyCMSlG6onSHxlcjuJ7j5jivm1unjLGNipZSjY+ErcwfEV0L0ZdHM2zzMbiWKRJ4wskIQsuVOVJJODgFhy76X3TDuAtg63FsMW0raSn+i+MgA/FPHHhjHeKUAtqf3k5/sVz85P3UdIGn95Of7Fc/OT91HRAbHTpvY9rbpbQkrJchtTA4KIuA2POxOM+Y1z9ZWjyukUSlnchUUcyTyFdZ7x7qWV2RLeRI5RcBnJAVc5PfgUu5dvbu7PmWSCMSTRklTApfBIIOGJC+I50BX7XoMvGUF57dGPNcM2PWBiqVvjuhcbMlWO40nWCUdDlWAOD5wRkcPOKad309RDPVWUjeGuVU/sGpbb/AG+8u1ZI3kRYkiBCIpLY1Y1EsQM5wO7uoDa6JN4JLTaMKqf1dw4ikTubUcKfSCfrNdRiuQty/fCy+cxfbFdfUQHhpdbwe6v+9b7KUxTS62/7rJ+9b7KVp774KczY3bxF5Hm7uzevmwfaqNTefwHrq073bCN3aSWyN1YkAXUDgKPQPbD/AI5GfGorcSQB5V7yqkeonP8AcV87t9IUV3eSWnVmJ1B0anBZyjMsgIXIXGARx457q+7mia2zo5M1rXofF4PcsuyuSFL3C3Wg2Xfz+y5F6yGIvD2MLIgzrkU5OSAMFOYyeYIq/WW9AuruFLV1MHU9fM2OJ63swIM8icOx7+yKXm/Ztrq6vrZH/WGMzpkFWiuLZMSAE8SJItHL/TFUrdreNLCzglC9ZI980rpq05W2gCoCcHHalzy7q2pgnUJPDNQW8tvHNGQGXrVUyIMjUR38M8jULFtufasJFpCIrZwNU9wD+s5FljjGCwPFSzEDwBrT2Hup+joriaaR5JJHZ0UyB1DOmjIOhSTgkeGAOFeNpRjonI/KinpCrkkTZzqR8HJ/k/iKKLfk/wAn8RRXDO3W96nUszUWHTF773X8H3YqmVc+mL33uv4PuxVMrvlOTOqOie417Jsz4R6f5SRSW6c59W1pB8SKNfqJ/Gr/ANFeyNpfo6IpdxW8LZaJDbdc2GYnJPWLjJzwpU9JlpcRbRmF2yPK2ltaDSrKVwpC/B5cqqkJnoKuNO1UB+HFIv1KfwpzdLVxo2TeeePT/MQKQPRjaXMu0YRaMiSqGbW41Kq6cMSue1zHCmn0rbI2l+jpTJdwzwrpaVRbdSwCsDkHrGzg4yKAQdNDyej/AJhN83P21pX0zfJ9b/MpP3DfaWoUtflG2pNtaSDkkzKfN1icPs/XSl3CmiTaVm02OrEyk55A8dJPobSfVXT2+W7639nNbMQNY7LfFZeKn6a5M2lYSW8rwzKUkjOl1Pj+R7j56qkOza0duXMcdvM8pHVrGxfPLGk5Hr5euubdgdKe0bSNY1kWVFGFEq6ioHIBsg49Oa0d7d/rzaChJ3VYgc9Wi6VJHItxJOO6lQVVOQppeT174TfNz9taWBWmf5PXvhN83P21qIDH5QFoU2kkh9rJAuP4GZT/AHrH0ByxrtJg/tmhYR+nKlvqpn9Me6LX9oGhXVPbkvGO9wQA6D0gAjzqK5rhlZGDKSjqcgglWUr3jvBFUHaeaovTXcomyZw5GXKqg7y2oEY+jPqpSWHTHtKNArNFLgcGePtesggH6Kq+8289ztCQPdSayOCKBhFzz0qOX96VBDU/vJz/AGK5+cn7qOkDT+8nP9iufnP/ANUdEBWenveaR7kWSkrDGodwD7ozcRq8ygcB4nPhVB3N3fbaF3FbK2jXks2M6VUZJA7z3eurP06bPaLajOQdM0ash7jpGlh6jj6ap27+2JLO4juISNcZyAeTA8CD5iKhToJehnZnV6NEurHunWtrz4/F9WMUi9+N2js68e2L9YAAyNjBKtyyO48CKaC9Pa9Xxsn63wEw6v8Am059WKU+8u2Zr6eS6nHF2C5AOhcDsoD5hx8aqg+9y/fGy+cxfbFdfVx9ujIFv7MnkLmL7xa7AzRCAaXO8Husn71vspTGNLnb/usn71vspWnvvgpzNjdvEXkRyvjPeGUqw8QwKsPWDWWy3J2fO+YU6l8DJ6xhJkh8kHILcdGfEZrCikkAcSTgeupxdkxxFUkDTTNxEUfAL8o1qrstE8dUbi3Wv61r6Ihm2yKN9Nre9CjdKfRlHbW7XttJJlMdajsXyD2dSsx1DGeRJ4Gqv0R7nptG7Yze4wBXdf8AULEhV9HAk+imF0grLFa3KNlFaIkRiQsAPCqF0UXBVrlVJGpYycHGcFxx+mt79enhPkVm6tKe3yaz6XztYjs9Toe/2pDbrhiBgYCLz4cgAOVUfbO1muGBYaVHtVzyz/c1ISbNSNFW4iZO7rkbUuf+QxwqN2rs1oGAJDKwyrDkw/DurUXlPaJGYpRuFUTPrkv6M+yRQsdhi7RfjuprQcn+T+Ioog5P8n8RRWmdut71NmzNTZ3s6I4r+6kuWuZIzJjKhFIGlQOZNRH+AsP+9l/pL+dSe9G2NppNeJAJSpZTAwiyIxCqNKB2e11nWAD5DY5VIW+07v2Rehnm7BnECaDpOlMx4HU4PHkdfHwr9AOSN/dbdGewh6iK+LxjOgSQK2jPcCHHDzGq3tvocF3M889/M8j8z1SgDHAADPADwras9r3xUdW1zImqz1NJBpcNJMBcoo0LlQmCTjs+PhL7u7Yu5L6Xro5VtpdQt9UYCp1D6ckjtfrFOrtAe1AGeNUFf2J0OexJkngv5UkTkeqUgg8wRniD4VY96d0Z7+HqJb4pGcahHAq68fGJc8PMK1IdpXfs9kDTsPZWjqzDiAQdSpLh9A46+XaOTkYrQ3d2hfyWsjtJMblI1kCMhUMUfU6aTAoXUBpwGfnQEP8A4Cw/72X+kv51YtxejCPZlwZ0uHlJQppZAo4kHOQfNWHau0r4JaPqmQTmeRwEIMSkobeNiIZCpCkjivE59FTmzttOLiaJ+tbKxG31RPoYmIlsuEAGWAznGM91AWrNVrfDci02koFwhDqMLKh0yL68cR5jkVVV2xfCCRo3uJJfYUkkyvBjqJwV6tYhoGrJMg05bginPHju3lxtO3gjdi0jeyQ5RQJXMKRFpEZljUZZgcHSMZA494FZk6A11dm/YL4G3BP09YB9VWvdjonsLNg5VriQcQ0uCoPiEA0/Tmoo7W2j1UBkaZGea416YyMKAjQqSsMhGMkDs8cc6377au0FuP1Ykkt2mtY89X2kDFWkf2o1Kw1K3AaTg8OOICO270LxXNxNObqRDK5cqI1IXV3Ak1L7h9GUey52mS4eUsmjDIFHEg54HzVL7uR3Hsm762aZ443CxB1UKQ0auSCEBbDEjOajNi7dum2nNFKkvsdtQiymFi6s4yzafhYyoychu7GDQXmqNvj0X2d+xkOqCY85I8do/wDJTwb08DXxtfaV2t9IkTTkCS3EMYizA6uT7ILPo4YXjnVw4cDnBxXl9tHRH1ZfM0k9tkx+4EznqZiCPaiNWHHgez40BWIegNA3bvnK+C24U/SXP9qu2wujaxs43WFCZHRkMznXIA6lSRyC+oCsFvtC59n3CO83Vq5WIaSFYdQrA8ISG7erjrHEYxUNsfaO0+oYztKjNaRyqxTWQ5kAfgsSmI6fg4cjOe7FQEcOgSH/AHsv9Jfzq9bgbmpsqGSJJWlEknWEsoUjsquOHoqL2Jf3czWyMZkRzcLI+A3tViMTCQxLkAlwCyjODwOK8huL+PZ5uBJLLcLIx6uRB21DNEFwqBgOKvkD4PgaoLPvLu5b38RhuU1rnKnkyHxU9xpU3vQKdR6m97PcJIcsP4lcA/QKYW88t1DaRQW7SS3UhCdcsakrpUs8hUkIOWACfhd9Qe194bt0STTcQZtdaRxxnU84bEkbkxvp0gDSMdrJ48KAg9jdBEauGurppVHwI4+rz6WLE49GKuu8XR7aXVpHaAG3iifWnVYBB0lTzBzkHjmtK22pctfKHaZIiISF0sFy8eXBxAwPa4HLrioi121tYRgMkjP7FnlVuq4MxdBGrDhh0Afs8NQYVAYB0EWf+6uv/j//ABTP2XaGKJIzI8pVcF3wXfHe2BjNVI3062lxLbzXFwYCsiCWDS0ulcvEOyCwblkL2Se/GKtWxIpEhjE0nWy6QXfTpBJ4nA7gOQHmqg3TS62/7rJ+9b7KUxTVY3j2KzsZIxqz7ZeRyvJl8+O6tZesDpYaN0M2wytZJ5tSnwSlGVhzUgj1HNWKO/D9cYmCSS4PaOGUrwKg94Pce6or9FP8WX+kfzo/RT/Fl/on8656Dx4aps4fxUw9zbSJG/GuPakHvVsmeS3liVSruMZbIGM8eNVrcXdi4tpneQLpZNOFOo88jkKYabOkHACYDwETAf3oXZ8g5CYeiJh+NerHzMiWJrfKuf376Hw5sbno9VxQ29ka4VfrCERlI0OeZPAHHMYrR2leh1ijTOiIYBPAsTjJx3cuVe/op/iy/wBE/nQdlv8AFl/on8683rMsfhtbh761PpEjR22q49oasHJ/k/iKKsOxNgsWBdSiAgnV7Z8HIGPggHj56K94bpklYirgeUlvZG6iYl0ooorrDRBRRRQBRRRQBRRRQBRRRQBRRRQBRRRQBRRRQBRRRQBRRRQBRRRQBRRRQBRRRQBRRRQBRRRQBRRRQBRRRQBRRRQH/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42374" y="3940114"/>
            <a:ext cx="201930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4332" y="4040126"/>
            <a:ext cx="3362325"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026928"/>
            <a:ext cx="260985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082" y="2686665"/>
            <a:ext cx="266700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99349" y="2578891"/>
            <a:ext cx="2291328" cy="1510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4771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467" y="207157"/>
            <a:ext cx="8901029" cy="720080"/>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South African Broadcasting Corporation [SABC] [1]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2027304746"/>
              </p:ext>
            </p:extLst>
          </p:nvPr>
        </p:nvGraphicFramePr>
        <p:xfrm>
          <a:off x="135467" y="980728"/>
          <a:ext cx="8880584" cy="5198674"/>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198674">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Financial Performance</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Achieved 53% of key targets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Cash flow challenges contributes significantly to underperformance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Incurred losses of R192.3 million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Recorded a bank balance of R116.7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Owed service providers R1.8 billion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US"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Addressed 90% of AGSA 2017/18 findings</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23601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467" y="207157"/>
            <a:ext cx="8901029" cy="720080"/>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South African Broadcasting Corporation [SABC] [2]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2225564480"/>
              </p:ext>
            </p:extLst>
          </p:nvPr>
        </p:nvGraphicFramePr>
        <p:xfrm>
          <a:off x="135467" y="980728"/>
          <a:ext cx="8880584" cy="5198674"/>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198674">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Turnaround Strategy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Department appointed GTAC to assist in bolstering the Turnaround Strategy of the SABC</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Department commenced with legislative reviews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Several engagements between SABC, GTAC and the department took place</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GTAC produced draft Status Quo Report</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Final Turnaround Strategy is expected end September 2019</a:t>
                      </a:r>
                      <a:endParaRPr kumimoji="0" lang="en-US"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113478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5467" y="207157"/>
            <a:ext cx="8901029" cy="720080"/>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South African Broadcasting Corporation [SABC] [3]</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2444288327"/>
              </p:ext>
            </p:extLst>
          </p:nvPr>
        </p:nvGraphicFramePr>
        <p:xfrm>
          <a:off x="135467" y="980728"/>
          <a:ext cx="8880584" cy="5198674"/>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198674">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Financial Bailout: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SABC applied for R3.2 billion immediate cash requirements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On 27 August 2019 Minister of Communications and Finance responded to the SABC</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SABC responded to some of the preconditions set out by National Treasury others have not been met</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Process on disbursement of funds to be confirmed by the National Treasury</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29</a:t>
            </a:fld>
            <a:endParaRPr lang="en-US" dirty="0"/>
          </a:p>
        </p:txBody>
      </p:sp>
    </p:spTree>
    <p:extLst>
      <p:ext uri="{BB962C8B-B14F-4D97-AF65-F5344CB8AC3E}">
        <p14:creationId xmlns:p14="http://schemas.microsoft.com/office/powerpoint/2010/main" xmlns="" val="150507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7971" y="2326104"/>
          <a:ext cx="5624762" cy="3953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171563" y="327908"/>
            <a:ext cx="8610908" cy="685800"/>
          </a:xfrm>
          <a:prstGeom prst="rect">
            <a:avLst/>
          </a:prstGeom>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rPr>
              <a:t/>
            </a:r>
            <a:br>
              <a:rPr lang="en-US" sz="3600" b="1" dirty="0">
                <a:solidFill>
                  <a:srgbClr val="E15415"/>
                </a:solidFill>
              </a:rPr>
            </a:br>
            <a:r>
              <a:rPr lang="en-US" sz="3600" b="1" dirty="0">
                <a:solidFill>
                  <a:srgbClr val="F79646">
                    <a:lumMod val="75000"/>
                  </a:srgbClr>
                </a:solidFill>
                <a:latin typeface="Arial" panose="020B0604020202020204" pitchFamily="34" charset="0"/>
                <a:cs typeface="Arial" panose="020B0604020202020204" pitchFamily="34" charset="0"/>
              </a:rPr>
              <a:t>The </a:t>
            </a:r>
            <a:r>
              <a:rPr lang="en-US" sz="3600" b="1" dirty="0" err="1">
                <a:solidFill>
                  <a:srgbClr val="F79646">
                    <a:lumMod val="75000"/>
                  </a:srgbClr>
                </a:solidFill>
                <a:latin typeface="Arial" panose="020B0604020202020204" pitchFamily="34" charset="0"/>
                <a:cs typeface="Arial" panose="020B0604020202020204" pitchFamily="34" charset="0"/>
              </a:rPr>
              <a:t>DoC</a:t>
            </a:r>
            <a:r>
              <a:rPr lang="en-US" sz="3600" b="1" dirty="0">
                <a:solidFill>
                  <a:srgbClr val="F79646">
                    <a:lumMod val="75000"/>
                  </a:srgbClr>
                </a:solidFill>
                <a:latin typeface="Arial" panose="020B0604020202020204" pitchFamily="34" charset="0"/>
                <a:cs typeface="Arial" panose="020B0604020202020204" pitchFamily="34" charset="0"/>
              </a:rPr>
              <a:t> Vision, Mission &amp; Mandate </a:t>
            </a:r>
            <a:endParaRPr lang="en-US" sz="2000" b="1" dirty="0">
              <a:solidFill>
                <a:srgbClr val="F79646">
                  <a:lumMod val="75000"/>
                </a:srgbClr>
              </a:solidFill>
              <a:latin typeface="Arial" panose="020B0604020202020204" pitchFamily="34" charset="0"/>
              <a:cs typeface="Arial" panose="020B0604020202020204" pitchFamily="34" charset="0"/>
            </a:endParaRPr>
          </a:p>
        </p:txBody>
      </p:sp>
      <p:sp>
        <p:nvSpPr>
          <p:cNvPr id="6" name="Rounded Rectangle 5"/>
          <p:cNvSpPr/>
          <p:nvPr/>
        </p:nvSpPr>
        <p:spPr>
          <a:xfrm>
            <a:off x="5928326" y="2326104"/>
            <a:ext cx="2777067" cy="3953930"/>
          </a:xfrm>
          <a:prstGeom prst="roundRect">
            <a:avLst/>
          </a:prstGeom>
          <a:solidFill>
            <a:schemeClr val="accent6">
              <a:lumMod val="20000"/>
              <a:lumOff val="80000"/>
            </a:schemeClr>
          </a:solidFill>
          <a:ln>
            <a:solidFill>
              <a:srgbClr val="00206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2400" b="1" dirty="0">
                <a:solidFill>
                  <a:srgbClr val="C00000"/>
                </a:solidFill>
                <a:latin typeface="Arial" panose="020B0604020202020204" pitchFamily="34" charset="0"/>
                <a:cs typeface="Arial" panose="020B0604020202020204" pitchFamily="34" charset="0"/>
              </a:rPr>
              <a:t>VALUES</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Certainty of the policy environment;</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People centred;</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Quality standards of products and services;</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Integrity;</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Responsiveness; &amp;</a:t>
            </a:r>
          </a:p>
          <a:p>
            <a:pPr marL="34290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Innovation.</a:t>
            </a:r>
          </a:p>
          <a:p>
            <a:endParaRPr lang="en-ZA" sz="2000" b="1" dirty="0">
              <a:solidFill>
                <a:srgbClr val="C00000"/>
              </a:solidFill>
            </a:endParaRPr>
          </a:p>
          <a:p>
            <a:pPr algn="ctr"/>
            <a:r>
              <a:rPr lang="en-ZA" dirty="0">
                <a:solidFill>
                  <a:prstClr val="black"/>
                </a:solidFill>
              </a:rPr>
              <a:t> </a:t>
            </a:r>
            <a:endParaRPr lang="en-ZA" dirty="0">
              <a:solidFill>
                <a:prstClr val="white"/>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3</a:t>
            </a:fld>
            <a:endParaRPr lang="en-US" dirty="0">
              <a:solidFill>
                <a:prstClr val="black">
                  <a:tint val="75000"/>
                </a:prstClr>
              </a:solidFill>
            </a:endParaRPr>
          </a:p>
        </p:txBody>
      </p:sp>
      <p:sp>
        <p:nvSpPr>
          <p:cNvPr id="4" name="Rectangle 3"/>
          <p:cNvSpPr/>
          <p:nvPr/>
        </p:nvSpPr>
        <p:spPr>
          <a:xfrm>
            <a:off x="209564" y="1254407"/>
            <a:ext cx="861090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ZA" sz="2400" b="1" dirty="0">
                <a:solidFill>
                  <a:srgbClr val="C00000"/>
                </a:solidFill>
                <a:latin typeface="Arial" panose="020B0604020202020204" pitchFamily="34" charset="0"/>
                <a:cs typeface="Arial" panose="020B0604020202020204" pitchFamily="34" charset="0"/>
              </a:rPr>
              <a:t>VISION</a:t>
            </a:r>
            <a:r>
              <a:rPr lang="en-ZA" dirty="0">
                <a:solidFill>
                  <a:prstClr val="black"/>
                </a:solidFill>
                <a:latin typeface="Arial" panose="020B0604020202020204" pitchFamily="34" charset="0"/>
                <a:cs typeface="Arial" panose="020B0604020202020204" pitchFamily="34" charset="0"/>
              </a:rPr>
              <a:t>: </a:t>
            </a:r>
            <a:r>
              <a:rPr lang="en-ZA" sz="2400" dirty="0">
                <a:solidFill>
                  <a:prstClr val="black"/>
                </a:solidFill>
                <a:latin typeface="Arial" panose="020B0604020202020204" pitchFamily="34" charset="0"/>
                <a:cs typeface="Arial" panose="020B0604020202020204" pitchFamily="34" charset="0"/>
              </a:rPr>
              <a:t>A vibrant and sustainable communication services for an informed citizenry and positive image of South Africa</a:t>
            </a:r>
          </a:p>
        </p:txBody>
      </p:sp>
    </p:spTree>
    <p:extLst>
      <p:ext uri="{BB962C8B-B14F-4D97-AF65-F5344CB8AC3E}">
        <p14:creationId xmlns:p14="http://schemas.microsoft.com/office/powerpoint/2010/main" xmlns="" val="1097811455"/>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036496" cy="927237"/>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Independent Communications Authority of SA (ICASA)  [1]</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78725641"/>
              </p:ext>
            </p:extLst>
          </p:nvPr>
        </p:nvGraphicFramePr>
        <p:xfrm>
          <a:off x="155912" y="980728"/>
          <a:ext cx="8880584" cy="5455902"/>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287148">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4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4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4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NON-FINANCIAL PERFORMANCE</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Achieved 71% of key targets for the quarter</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Successfully monitored the 2019 National and Provincial Elections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Unable to appoint experts to support execution of critical projects (Engineering &amp; Technology) – compromise successful delivery on projects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Currently undergoing restructuring process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Critical positions occupied in acting capacities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Ministerial moratorium lifted on filling of critical vacant positions only</a:t>
                      </a:r>
                      <a:endPar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Advised the Speaker of the National Assembly about the vacancy that has arisen in ICASA Council </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30</a:t>
            </a:fld>
            <a:endParaRPr lang="en-US" dirty="0"/>
          </a:p>
        </p:txBody>
      </p:sp>
    </p:spTree>
    <p:extLst>
      <p:ext uri="{BB962C8B-B14F-4D97-AF65-F5344CB8AC3E}">
        <p14:creationId xmlns:p14="http://schemas.microsoft.com/office/powerpoint/2010/main" xmlns="" val="132074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912" y="110170"/>
            <a:ext cx="8880584" cy="1083548"/>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Independent Communications Authority of SA (ICASA)  [2]</a:t>
            </a:r>
          </a:p>
        </p:txBody>
      </p:sp>
      <p:sp>
        <p:nvSpPr>
          <p:cNvPr id="29699" name="Rectangle 3"/>
          <p:cNvSpPr>
            <a:spLocks noGrp="1" noChangeArrowheads="1"/>
          </p:cNvSpPr>
          <p:nvPr>
            <p:ph idx="1"/>
          </p:nvPr>
        </p:nvSpPr>
        <p:spPr>
          <a:xfrm>
            <a:off x="228600" y="1222871"/>
            <a:ext cx="8458200" cy="4851321"/>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1280092451"/>
              </p:ext>
            </p:extLst>
          </p:nvPr>
        </p:nvGraphicFramePr>
        <p:xfrm>
          <a:off x="155912" y="1475876"/>
          <a:ext cx="8880584" cy="4880473"/>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4880473">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FINANCAIL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Total revenue R105.5 million (Department transferred first quarter tranche allocation R90.5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Total expenditure incurred R108.7 million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Faces severe financial constraint due to budget cuts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ICASA Council advised to exercise extreme caution and stay within allocated funding</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115961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7956" y="88772"/>
            <a:ext cx="9036496" cy="720080"/>
          </a:xfrm>
        </p:spPr>
        <p:style>
          <a:lnRef idx="0">
            <a:scrgbClr r="0" g="0" b="0"/>
          </a:lnRef>
          <a:fillRef idx="1003">
            <a:schemeClr val="lt1"/>
          </a:fillRef>
          <a:effectRef idx="0">
            <a:scrgbClr r="0" g="0" b="0"/>
          </a:effectRef>
          <a:fontRef idx="major"/>
        </p:style>
        <p:txBody>
          <a:bodyPr>
            <a:normAutofit/>
          </a:bodyPr>
          <a:lstStyle/>
          <a:p>
            <a:pPr algn="l"/>
            <a:r>
              <a:rPr lang="en-US" sz="3600" b="1" dirty="0">
                <a:solidFill>
                  <a:schemeClr val="accent6">
                    <a:lumMod val="75000"/>
                  </a:schemeClr>
                </a:solidFill>
                <a:latin typeface="+mn-lt"/>
                <a:ea typeface="ＭＳ Ｐゴシック" charset="0"/>
                <a:cs typeface="ＭＳ Ｐゴシック" charset="0"/>
              </a:rPr>
              <a:t> Film &amp; Publication Board (FPB) [1]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3151077856"/>
              </p:ext>
            </p:extLst>
          </p:nvPr>
        </p:nvGraphicFramePr>
        <p:xfrm>
          <a:off x="155912" y="980728"/>
          <a:ext cx="8880584" cy="5287148"/>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287148">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NON- FINANCIAL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Achieved 70% of key targets for the quarter</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Implemented the revised classification guidelines;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Submitted to the Minister of Finance revised tariffs model for his concurrence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Waiting for the President to assent the FPB Bill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Moratorium lifted on filling of critical vacant positions only</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endParaRPr kumimoji="0" lang="en-ZA" sz="2600" b="0" i="0" u="none" strike="noStrike" kern="1200" cap="none" normalizeH="0" baseline="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2150386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912" y="207157"/>
            <a:ext cx="8880584" cy="720080"/>
          </a:xfrm>
        </p:spPr>
        <p:style>
          <a:lnRef idx="0">
            <a:scrgbClr r="0" g="0" b="0"/>
          </a:lnRef>
          <a:fillRef idx="1003">
            <a:schemeClr val="lt1"/>
          </a:fillRef>
          <a:effectRef idx="0">
            <a:scrgbClr r="0" g="0" b="0"/>
          </a:effectRef>
          <a:fontRef idx="major"/>
        </p:style>
        <p:txBody>
          <a:bodyPr>
            <a:normAutofit/>
          </a:bodyPr>
          <a:lstStyle/>
          <a:p>
            <a:pPr algn="l"/>
            <a:r>
              <a:rPr lang="en-US" sz="3600" b="1" dirty="0">
                <a:solidFill>
                  <a:schemeClr val="accent6">
                    <a:lumMod val="75000"/>
                  </a:schemeClr>
                </a:solidFill>
                <a:latin typeface="+mn-lt"/>
                <a:ea typeface="ＭＳ Ｐゴシック" charset="0"/>
                <a:cs typeface="ＭＳ Ｐゴシック" charset="0"/>
              </a:rPr>
              <a:t> Film &amp; Publication Board (FPB)  [2]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3771801147"/>
              </p:ext>
            </p:extLst>
          </p:nvPr>
        </p:nvGraphicFramePr>
        <p:xfrm>
          <a:off x="155912" y="980728"/>
          <a:ext cx="8880584" cy="5056515"/>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056515">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FINANCIAL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Total revenue R25.6 million (Department transferred first quarter tranche allocation R24.8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Remain in a healthy financial position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Collection R0 of Online Registration fees against a projected annual budget of R6.4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Cash balance at the bank R5.4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Less classification material submitted</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Closing balances: Irregular Expenditure – R898K</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Fruitless – R3.5 million</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33</a:t>
            </a:fld>
            <a:endParaRPr lang="en-US" dirty="0"/>
          </a:p>
        </p:txBody>
      </p:sp>
    </p:spTree>
    <p:extLst>
      <p:ext uri="{BB962C8B-B14F-4D97-AF65-F5344CB8AC3E}">
        <p14:creationId xmlns:p14="http://schemas.microsoft.com/office/powerpoint/2010/main" xmlns="" val="2175256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504" y="88772"/>
            <a:ext cx="9036496" cy="720080"/>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Media Development &amp; Diversity Agency (MDDA) [1]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1833568255"/>
              </p:ext>
            </p:extLst>
          </p:nvPr>
        </p:nvGraphicFramePr>
        <p:xfrm>
          <a:off x="107504" y="980728"/>
          <a:ext cx="8928992" cy="5287148"/>
        </p:xfrm>
        <a:graphic>
          <a:graphicData uri="http://schemas.openxmlformats.org/drawingml/2006/table">
            <a:tbl>
              <a:tblPr/>
              <a:tblGrid>
                <a:gridCol w="8928992">
                  <a:extLst>
                    <a:ext uri="{9D8B030D-6E8A-4147-A177-3AD203B41FA5}">
                      <a16:colId xmlns:a16="http://schemas.microsoft.com/office/drawing/2014/main" xmlns="" val="20000"/>
                    </a:ext>
                  </a:extLst>
                </a:gridCol>
              </a:tblGrid>
              <a:tr h="5287148">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Planned </a:t>
                      </a:r>
                      <a:r>
                        <a:rPr lang="en-US" sz="2800" kern="1200" dirty="0">
                          <a:solidFill>
                            <a:schemeClr val="tx1"/>
                          </a:solidFill>
                          <a:effectLst/>
                          <a:latin typeface="+mj-lt"/>
                          <a:ea typeface="+mn-ea"/>
                          <a:cs typeface="Arial" panose="020B0604020202020204" pitchFamily="34" charset="0"/>
                        </a:rPr>
                        <a:t>to deliver a total of two (2) key targets in the first quarter</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2800" kern="1200" dirty="0">
                          <a:solidFill>
                            <a:schemeClr val="tx1"/>
                          </a:solidFill>
                          <a:effectLst/>
                          <a:latin typeface="+mj-lt"/>
                          <a:ea typeface="+mn-ea"/>
                          <a:cs typeface="Arial" panose="020B0604020202020204" pitchFamily="34" charset="0"/>
                        </a:rPr>
                        <a:t>Achieved both targets – 100% achievement</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US" sz="2800" b="0" i="0" u="none" strike="noStrike" kern="1200" cap="none" normalizeH="0" baseline="0" noProof="0" dirty="0">
                          <a:ln>
                            <a:noFill/>
                          </a:ln>
                          <a:solidFill>
                            <a:schemeClr val="tx1"/>
                          </a:solidFill>
                          <a:effectLst/>
                          <a:latin typeface="+mj-lt"/>
                          <a:ea typeface="+mn-ea"/>
                          <a:cs typeface="Arial" panose="020B0604020202020204" pitchFamily="34" charset="0"/>
                        </a:rPr>
                        <a:t>No community Radio or Print Media funded</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2800" kern="1200" dirty="0">
                          <a:solidFill>
                            <a:schemeClr val="tx1"/>
                          </a:solidFill>
                          <a:effectLst/>
                          <a:latin typeface="+mj-lt"/>
                          <a:ea typeface="+mn-ea"/>
                          <a:cs typeface="Arial" panose="020B0604020202020204" pitchFamily="34" charset="0"/>
                        </a:rPr>
                        <a:t>Key targets delivered on monitoring  of projects and conducting media literacy workshops </a:t>
                      </a:r>
                      <a:endPar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kumimoji="0" lang="en-ZA" sz="2800" b="0" i="0" u="none" strike="noStrike" kern="1200" cap="none" normalizeH="0" baseline="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endParaRPr kumimoji="0" lang="en-ZA" sz="2600" b="0" i="0" u="none" strike="noStrike" kern="1200" cap="none" normalizeH="0" baseline="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34</a:t>
            </a:fld>
            <a:endParaRPr lang="en-US" dirty="0"/>
          </a:p>
        </p:txBody>
      </p:sp>
    </p:spTree>
    <p:extLst>
      <p:ext uri="{BB962C8B-B14F-4D97-AF65-F5344CB8AC3E}">
        <p14:creationId xmlns:p14="http://schemas.microsoft.com/office/powerpoint/2010/main" xmlns="" val="413156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7956" y="72418"/>
            <a:ext cx="9036496" cy="720080"/>
          </a:xfrm>
        </p:spPr>
        <p:style>
          <a:lnRef idx="0">
            <a:scrgbClr r="0" g="0" b="0"/>
          </a:lnRef>
          <a:fillRef idx="1003">
            <a:schemeClr val="lt1"/>
          </a:fillRef>
          <a:effectRef idx="0">
            <a:scrgbClr r="0" g="0" b="0"/>
          </a:effectRef>
          <a:fontRef idx="major"/>
        </p:style>
        <p:txBody>
          <a:bodyPr>
            <a:normAutofit fontScale="90000"/>
          </a:bodyPr>
          <a:lstStyle/>
          <a:p>
            <a:pPr algn="l"/>
            <a:r>
              <a:rPr lang="en-US" sz="3600" b="1" dirty="0">
                <a:solidFill>
                  <a:schemeClr val="accent6">
                    <a:lumMod val="75000"/>
                  </a:schemeClr>
                </a:solidFill>
                <a:latin typeface="+mn-lt"/>
                <a:ea typeface="ＭＳ Ｐゴシック" charset="0"/>
                <a:cs typeface="ＭＳ Ｐゴシック" charset="0"/>
              </a:rPr>
              <a:t> Media Development &amp; Diversity Agency (MDDA) [2] </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1531260957"/>
              </p:ext>
            </p:extLst>
          </p:nvPr>
        </p:nvGraphicFramePr>
        <p:xfrm>
          <a:off x="155912" y="980728"/>
          <a:ext cx="8880584" cy="5375622"/>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375622">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4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4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4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FINANCIAL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Received first tranche payment of R7.9 million from the Department</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Total revenue received R9.7 million (including interest received)</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Budgeted to receive R17.3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Received R516K funding received from broadcast media houses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US" sz="2800" b="0" i="0" u="none" strike="noStrike" kern="1200" cap="none" normalizeH="0" baseline="0" dirty="0">
                          <a:ln>
                            <a:noFill/>
                          </a:ln>
                          <a:solidFill>
                            <a:schemeClr val="tx1"/>
                          </a:solidFill>
                          <a:effectLst/>
                          <a:latin typeface="+mj-lt"/>
                          <a:ea typeface="ヒラギノ角ゴ Pro W3" pitchFamily="-44" charset="-128"/>
                          <a:cs typeface="Arial" panose="020B0604020202020204" pitchFamily="34" charset="0"/>
                        </a:rPr>
                        <a:t>Currently engaging media houses with the aim to lobbying industry contributions</a:t>
                      </a: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Financially viable </a:t>
                      </a:r>
                      <a:r>
                        <a:rPr kumimoji="0" lang="en-US" sz="2800" b="0" i="0" u="none" strike="noStrike" kern="1200" cap="none" normalizeH="0" baseline="0" dirty="0">
                          <a:ln>
                            <a:noFill/>
                          </a:ln>
                          <a:solidFill>
                            <a:schemeClr val="tx1"/>
                          </a:solidFill>
                          <a:effectLst/>
                          <a:latin typeface="+mj-lt"/>
                          <a:ea typeface="ヒラギノ角ゴ Pro W3" pitchFamily="-44" charset="-128"/>
                          <a:cs typeface="Arial" panose="020B0604020202020204" pitchFamily="34" charset="0"/>
                        </a:rPr>
                        <a:t> </a:t>
                      </a:r>
                      <a:endPar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endParaRPr kumimoji="0" lang="en-ZA" sz="26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35</a:t>
            </a:fld>
            <a:endParaRPr lang="en-US" dirty="0"/>
          </a:p>
        </p:txBody>
      </p:sp>
    </p:spTree>
    <p:extLst>
      <p:ext uri="{BB962C8B-B14F-4D97-AF65-F5344CB8AC3E}">
        <p14:creationId xmlns:p14="http://schemas.microsoft.com/office/powerpoint/2010/main" xmlns="" val="1421869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912" y="207157"/>
            <a:ext cx="8880584" cy="720080"/>
          </a:xfrm>
        </p:spPr>
        <p:style>
          <a:lnRef idx="0">
            <a:scrgbClr r="0" g="0" b="0"/>
          </a:lnRef>
          <a:fillRef idx="1003">
            <a:schemeClr val="lt1"/>
          </a:fillRef>
          <a:effectRef idx="0">
            <a:scrgbClr r="0" g="0" b="0"/>
          </a:effectRef>
          <a:fontRef idx="major"/>
        </p:style>
        <p:txBody>
          <a:bodyPr>
            <a:normAutofit/>
          </a:bodyPr>
          <a:lstStyle/>
          <a:p>
            <a:pPr algn="l"/>
            <a:r>
              <a:rPr lang="en-US" sz="3600" b="1" dirty="0">
                <a:solidFill>
                  <a:schemeClr val="accent6">
                    <a:lumMod val="75000"/>
                  </a:schemeClr>
                </a:solidFill>
                <a:latin typeface="+mn-lt"/>
                <a:ea typeface="ＭＳ Ｐゴシック" charset="0"/>
                <a:cs typeface="ＭＳ Ｐゴシック" charset="0"/>
              </a:rPr>
              <a:t> Brand South Africa (BSA)   [1]</a:t>
            </a: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1891285638"/>
              </p:ext>
            </p:extLst>
          </p:nvPr>
        </p:nvGraphicFramePr>
        <p:xfrm>
          <a:off x="155912" y="980728"/>
          <a:ext cx="8880584" cy="5287148"/>
        </p:xfrm>
        <a:graphic>
          <a:graphicData uri="http://schemas.openxmlformats.org/drawingml/2006/table">
            <a:tbl>
              <a:tblPr/>
              <a:tblGrid>
                <a:gridCol w="8880584">
                  <a:extLst>
                    <a:ext uri="{9D8B030D-6E8A-4147-A177-3AD203B41FA5}">
                      <a16:colId xmlns:a16="http://schemas.microsoft.com/office/drawing/2014/main" xmlns="" val="20000"/>
                    </a:ext>
                  </a:extLst>
                </a:gridCol>
              </a:tblGrid>
              <a:tr h="5287148">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400" b="1" i="0" u="none" strike="noStrike" kern="1200" cap="none" normalizeH="0" baseline="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rPr>
                        <a:t>1</a:t>
                      </a:r>
                      <a:r>
                        <a:rPr kumimoji="0" lang="en-ZA" sz="2400" b="1" i="0" u="none" strike="noStrike" kern="1200" cap="none" normalizeH="0" baseline="3000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rPr>
                        <a:t>ST</a:t>
                      </a:r>
                      <a:r>
                        <a:rPr kumimoji="0" lang="en-ZA" sz="2400" b="1" i="0" u="none" strike="noStrike" kern="1200" cap="none" normalizeH="0" baseline="0" noProof="0" dirty="0">
                          <a:ln>
                            <a:noFill/>
                          </a:ln>
                          <a:solidFill>
                            <a:schemeClr val="tx1"/>
                          </a:solidFill>
                          <a:effectLst/>
                          <a:latin typeface="Arial" panose="020B0604020202020204" pitchFamily="34" charset="0"/>
                          <a:ea typeface="ヒラギノ角ゴ Pro W3" pitchFamily="-44" charset="-128"/>
                          <a:cs typeface="Arial" panose="020B0604020202020204" pitchFamily="34" charset="0"/>
                        </a:rPr>
                        <a:t> </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QUARTER NON-FINANCIAL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Committed </a:t>
                      </a:r>
                      <a:r>
                        <a:rPr lang="en-ZA" sz="2800" kern="1200" dirty="0">
                          <a:solidFill>
                            <a:schemeClr val="tx1"/>
                          </a:solidFill>
                          <a:effectLst/>
                          <a:latin typeface="+mj-lt"/>
                          <a:ea typeface="+mn-ea"/>
                          <a:cs typeface="Arial" panose="020B0604020202020204" pitchFamily="34" charset="0"/>
                        </a:rPr>
                        <a:t>to deliver 25 key targets and achieved 23 - resulting to 92% overall achievement</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Term of office of the board expired on 31 May 2019</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Appointment process currently underway</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The Executives (CEO and CFO) undergoing disciplinary processes and on suspension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ZA" sz="2800" b="0"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The Department seconded an Acting CEO</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36</a:t>
            </a:fld>
            <a:endParaRPr lang="en-US" dirty="0"/>
          </a:p>
        </p:txBody>
      </p:sp>
    </p:spTree>
    <p:extLst>
      <p:ext uri="{BB962C8B-B14F-4D97-AF65-F5344CB8AC3E}">
        <p14:creationId xmlns:p14="http://schemas.microsoft.com/office/powerpoint/2010/main" xmlns="" val="1346324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2593134675"/>
              </p:ext>
            </p:extLst>
          </p:nvPr>
        </p:nvGraphicFramePr>
        <p:xfrm>
          <a:off x="31750" y="980728"/>
          <a:ext cx="9004300" cy="5287148"/>
        </p:xfrm>
        <a:graphic>
          <a:graphicData uri="http://schemas.openxmlformats.org/drawingml/2006/table">
            <a:tbl>
              <a:tblPr/>
              <a:tblGrid>
                <a:gridCol w="9004300">
                  <a:extLst>
                    <a:ext uri="{9D8B030D-6E8A-4147-A177-3AD203B41FA5}">
                      <a16:colId xmlns:a16="http://schemas.microsoft.com/office/drawing/2014/main" xmlns="" val="20000"/>
                    </a:ext>
                  </a:extLst>
                </a:gridCol>
              </a:tblGrid>
              <a:tr h="5287148">
                <a:tc>
                  <a:txBody>
                    <a:bodyPr/>
                    <a:lstStyle/>
                    <a:p>
                      <a:pPr marL="0" marR="0" lvl="0" indent="0" algn="l" defTabSz="914400" rtl="0" eaLnBrk="1" fontAlgn="base" latinLnBrk="0" hangingPunct="1">
                        <a:lnSpc>
                          <a:spcPct val="150000"/>
                        </a:lnSpc>
                        <a:spcBef>
                          <a:spcPts val="0"/>
                        </a:spcBef>
                        <a:spcAft>
                          <a:spcPts val="0"/>
                        </a:spcAft>
                        <a:buClr>
                          <a:schemeClr val="accent6">
                            <a:lumMod val="75000"/>
                          </a:schemeClr>
                        </a:buClr>
                        <a:buSzTx/>
                        <a:buFont typeface="Arial" panose="020B0604020202020204" pitchFamily="34" charset="0"/>
                        <a:buNone/>
                        <a:tabLst/>
                        <a:defRPr/>
                      </a:pP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1</a:t>
                      </a:r>
                      <a:r>
                        <a:rPr kumimoji="0" lang="en-ZA" sz="2800" b="1" i="0" u="none" strike="noStrike" kern="1200" cap="none" normalizeH="0" baseline="30000" noProof="0" dirty="0">
                          <a:ln>
                            <a:noFill/>
                          </a:ln>
                          <a:solidFill>
                            <a:schemeClr val="tx1"/>
                          </a:solidFill>
                          <a:effectLst/>
                          <a:latin typeface="+mj-lt"/>
                          <a:ea typeface="ヒラギノ角ゴ Pro W3" pitchFamily="-44" charset="-128"/>
                          <a:cs typeface="Arial" panose="020B0604020202020204" pitchFamily="34" charset="0"/>
                        </a:rPr>
                        <a:t>ST</a:t>
                      </a:r>
                      <a:r>
                        <a:rPr kumimoji="0" lang="en-ZA" sz="2800" b="1" i="0" u="none" strike="noStrike" kern="1200" cap="none" normalizeH="0" baseline="0" noProof="0" dirty="0">
                          <a:ln>
                            <a:noFill/>
                          </a:ln>
                          <a:solidFill>
                            <a:schemeClr val="tx1"/>
                          </a:solidFill>
                          <a:effectLst/>
                          <a:latin typeface="+mj-lt"/>
                          <a:ea typeface="ヒラギノ角ゴ Pro W3" pitchFamily="-44" charset="-128"/>
                          <a:cs typeface="Arial" panose="020B0604020202020204" pitchFamily="34" charset="0"/>
                        </a:rPr>
                        <a:t> QUARTER FINANCIAL PERFORMANCE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ZA" sz="2800" kern="1200" dirty="0">
                          <a:solidFill>
                            <a:schemeClr val="tx1"/>
                          </a:solidFill>
                          <a:effectLst/>
                          <a:latin typeface="+mj-lt"/>
                          <a:ea typeface="+mn-ea"/>
                          <a:cs typeface="Arial" panose="020B0604020202020204" pitchFamily="34" charset="0"/>
                        </a:rPr>
                        <a:t>Generated total revenue</a:t>
                      </a:r>
                      <a:r>
                        <a:rPr lang="en-ZA" sz="2800" kern="1200" baseline="0" dirty="0">
                          <a:solidFill>
                            <a:schemeClr val="tx1"/>
                          </a:solidFill>
                          <a:effectLst/>
                          <a:latin typeface="+mj-lt"/>
                          <a:ea typeface="+mn-ea"/>
                          <a:cs typeface="Arial" panose="020B0604020202020204" pitchFamily="34" charset="0"/>
                        </a:rPr>
                        <a:t> </a:t>
                      </a:r>
                      <a:r>
                        <a:rPr lang="en-ZA" sz="2800" kern="1200" dirty="0">
                          <a:solidFill>
                            <a:schemeClr val="tx1"/>
                          </a:solidFill>
                          <a:effectLst/>
                          <a:latin typeface="+mj-lt"/>
                          <a:ea typeface="+mn-ea"/>
                          <a:cs typeface="Arial" panose="020B0604020202020204" pitchFamily="34" charset="0"/>
                        </a:rPr>
                        <a:t>of R48 million</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ZA" sz="2800" kern="1200" dirty="0">
                          <a:solidFill>
                            <a:schemeClr val="tx1"/>
                          </a:solidFill>
                          <a:effectLst/>
                          <a:latin typeface="+mj-lt"/>
                          <a:ea typeface="+mn-ea"/>
                          <a:cs typeface="Arial" panose="020B0604020202020204" pitchFamily="34" charset="0"/>
                        </a:rPr>
                        <a:t>R47.8 million first tranche payment from the Department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ZA" sz="2800" kern="1200" dirty="0">
                          <a:solidFill>
                            <a:schemeClr val="tx1"/>
                          </a:solidFill>
                          <a:effectLst/>
                          <a:latin typeface="+mj-lt"/>
                          <a:ea typeface="+mn-ea"/>
                          <a:cs typeface="Arial" panose="020B0604020202020204" pitchFamily="34" charset="0"/>
                        </a:rPr>
                        <a:t>Spent a total of R36.9 million </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ZA" sz="2800" kern="1200" dirty="0">
                          <a:solidFill>
                            <a:schemeClr val="tx1"/>
                          </a:solidFill>
                          <a:effectLst/>
                          <a:latin typeface="+mj-lt"/>
                          <a:ea typeface="+mn-ea"/>
                          <a:cs typeface="Arial" panose="020B0604020202020204" pitchFamily="34" charset="0"/>
                        </a:rPr>
                        <a:t>Lower expenditure mainly due to vacant positions</a:t>
                      </a:r>
                    </a:p>
                    <a:p>
                      <a:pPr marL="342900" marR="0" lvl="0" indent="-342900" algn="l" defTabSz="914400" rtl="0" eaLnBrk="1" fontAlgn="base"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ZA" sz="2800" kern="1200" dirty="0">
                          <a:solidFill>
                            <a:schemeClr val="tx1"/>
                          </a:solidFill>
                          <a:effectLst/>
                          <a:latin typeface="+mj-lt"/>
                          <a:ea typeface="+mn-ea"/>
                          <a:cs typeface="Arial" panose="020B0604020202020204" pitchFamily="34" charset="0"/>
                        </a:rPr>
                        <a:t>In a healthy financial position as</a:t>
                      </a:r>
                      <a:r>
                        <a:rPr lang="en-ZA" sz="2800" kern="1200" baseline="0" dirty="0">
                          <a:solidFill>
                            <a:schemeClr val="tx1"/>
                          </a:solidFill>
                          <a:effectLst/>
                          <a:latin typeface="+mj-lt"/>
                          <a:ea typeface="+mn-ea"/>
                          <a:cs typeface="Arial" panose="020B0604020202020204" pitchFamily="34" charset="0"/>
                        </a:rPr>
                        <a:t> it was </a:t>
                      </a:r>
                      <a:r>
                        <a:rPr lang="en-ZA" sz="2800" kern="1200" dirty="0">
                          <a:solidFill>
                            <a:schemeClr val="tx1"/>
                          </a:solidFill>
                          <a:effectLst/>
                          <a:latin typeface="+mj-lt"/>
                          <a:ea typeface="+mn-ea"/>
                          <a:cs typeface="Arial" panose="020B0604020202020204" pitchFamily="34" charset="0"/>
                        </a:rPr>
                        <a:t>able to pay all its short-term financial obligations </a:t>
                      </a: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37</a:t>
            </a:fld>
            <a:endParaRPr lang="en-US" dirty="0"/>
          </a:p>
        </p:txBody>
      </p:sp>
      <p:sp>
        <p:nvSpPr>
          <p:cNvPr id="7" name="Rectangle 2"/>
          <p:cNvSpPr>
            <a:spLocks noGrp="1" noChangeArrowheads="1"/>
          </p:cNvSpPr>
          <p:nvPr>
            <p:ph type="title"/>
          </p:nvPr>
        </p:nvSpPr>
        <p:spPr>
          <a:xfrm>
            <a:off x="31750" y="132202"/>
            <a:ext cx="9004300" cy="848526"/>
          </a:xfrm>
        </p:spPr>
        <p:style>
          <a:lnRef idx="0">
            <a:scrgbClr r="0" g="0" b="0"/>
          </a:lnRef>
          <a:fillRef idx="1003">
            <a:schemeClr val="lt1"/>
          </a:fillRef>
          <a:effectRef idx="0">
            <a:scrgbClr r="0" g="0" b="0"/>
          </a:effectRef>
          <a:fontRef idx="major"/>
        </p:style>
        <p:txBody>
          <a:bodyPr>
            <a:normAutofit/>
          </a:bodyPr>
          <a:lstStyle/>
          <a:p>
            <a:pPr algn="l"/>
            <a:r>
              <a:rPr lang="en-US" sz="3600" b="1" dirty="0">
                <a:solidFill>
                  <a:schemeClr val="accent6">
                    <a:lumMod val="75000"/>
                  </a:schemeClr>
                </a:solidFill>
                <a:latin typeface="+mn-lt"/>
                <a:ea typeface="ＭＳ Ｐゴシック" charset="0"/>
                <a:cs typeface="ＭＳ Ｐゴシック" charset="0"/>
              </a:rPr>
              <a:t> Brand South Africa (BSA)   [2]</a:t>
            </a:r>
          </a:p>
        </p:txBody>
      </p:sp>
    </p:spTree>
    <p:extLst>
      <p:ext uri="{BB962C8B-B14F-4D97-AF65-F5344CB8AC3E}">
        <p14:creationId xmlns:p14="http://schemas.microsoft.com/office/powerpoint/2010/main" xmlns="" val="264559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3521C3-CA92-4722-A023-55EBE75821CB}" type="slidenum">
              <a:rPr lang="en-ZA" smtClean="0">
                <a:solidFill>
                  <a:prstClr val="black">
                    <a:tint val="75000"/>
                  </a:prstClr>
                </a:solidFill>
              </a:rPr>
              <a:pPr/>
              <a:t>38</a:t>
            </a:fld>
            <a:endParaRPr lang="en-ZA" dirty="0">
              <a:solidFill>
                <a:prstClr val="black">
                  <a:tint val="75000"/>
                </a:prstClr>
              </a:solidFill>
            </a:endParaRPr>
          </a:p>
        </p:txBody>
      </p:sp>
      <p:sp>
        <p:nvSpPr>
          <p:cNvPr id="7" name="Title 1"/>
          <p:cNvSpPr txBox="1">
            <a:spLocks/>
          </p:cNvSpPr>
          <p:nvPr/>
        </p:nvSpPr>
        <p:spPr>
          <a:xfrm>
            <a:off x="149902" y="717901"/>
            <a:ext cx="8536898" cy="691586"/>
          </a:xfrm>
          <a:prstGeom prst="rect">
            <a:avLst/>
          </a:prstGeom>
          <a:solidFill>
            <a:schemeClr val="accent6">
              <a:lumMod val="75000"/>
            </a:schemeClr>
          </a:solidFill>
        </p:spPr>
        <p:style>
          <a:lnRef idx="0">
            <a:scrgbClr r="0" g="0" b="0"/>
          </a:lnRef>
          <a:fillRef idx="1002">
            <a:schemeClr val="lt2"/>
          </a:fillRef>
          <a:effectRef idx="0">
            <a:scrgbClr r="0" g="0" b="0"/>
          </a:effectRef>
          <a:fontRef idx="major"/>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a:solidFill>
                  <a:schemeClr val="bg1"/>
                </a:solidFill>
                <a:latin typeface="Arial" panose="020B0604020202020204" pitchFamily="34" charset="0"/>
                <a:cs typeface="Arial" panose="020B0604020202020204" pitchFamily="34" charset="0"/>
              </a:rPr>
              <a:t>THANK YOU</a:t>
            </a:r>
          </a:p>
        </p:txBody>
      </p:sp>
      <p:pic>
        <p:nvPicPr>
          <p:cNvPr id="9" name="Picture 8"/>
          <p:cNvPicPr>
            <a:picLocks noChangeAspect="1"/>
          </p:cNvPicPr>
          <p:nvPr/>
        </p:nvPicPr>
        <p:blipFill>
          <a:blip r:embed="rId2"/>
          <a:stretch>
            <a:fillRect/>
          </a:stretch>
        </p:blipFill>
        <p:spPr>
          <a:xfrm>
            <a:off x="2615361" y="1421808"/>
            <a:ext cx="3439450" cy="4762321"/>
          </a:xfrm>
          <a:prstGeom prst="rect">
            <a:avLst/>
          </a:prstGeom>
        </p:spPr>
      </p:pic>
    </p:spTree>
    <p:extLst>
      <p:ext uri="{BB962C8B-B14F-4D97-AF65-F5344CB8AC3E}">
        <p14:creationId xmlns:p14="http://schemas.microsoft.com/office/powerpoint/2010/main" xmlns="" val="14344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CA86EF-AAA4-451E-B963-230E64402A76}" type="slidenum">
              <a:rPr lang="en-US" smtClean="0"/>
              <a:pPr>
                <a:defRPr/>
              </a:pPr>
              <a:t>4</a:t>
            </a:fld>
            <a:endParaRPr lang="en-US" dirty="0"/>
          </a:p>
        </p:txBody>
      </p:sp>
      <p:sp>
        <p:nvSpPr>
          <p:cNvPr id="6" name="Rectangle 2"/>
          <p:cNvSpPr txBox="1">
            <a:spLocks noChangeArrowheads="1"/>
          </p:cNvSpPr>
          <p:nvPr/>
        </p:nvSpPr>
        <p:spPr>
          <a:xfrm>
            <a:off x="226974" y="206816"/>
            <a:ext cx="8804729" cy="765249"/>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accent6">
                    <a:lumMod val="75000"/>
                  </a:schemeClr>
                </a:solidFill>
                <a:cs typeface="Arial" pitchFamily="34" charset="0"/>
              </a:rPr>
              <a:t>Performance Overview Q1</a:t>
            </a:r>
          </a:p>
        </p:txBody>
      </p:sp>
      <p:grpSp>
        <p:nvGrpSpPr>
          <p:cNvPr id="10" name="Group 9"/>
          <p:cNvGrpSpPr/>
          <p:nvPr/>
        </p:nvGrpSpPr>
        <p:grpSpPr>
          <a:xfrm>
            <a:off x="226973" y="1049612"/>
            <a:ext cx="8804729" cy="4924187"/>
            <a:chOff x="0" y="311184"/>
            <a:chExt cx="8229599" cy="4188656"/>
          </a:xfrm>
        </p:grpSpPr>
        <p:sp>
          <p:nvSpPr>
            <p:cNvPr id="11" name="Rectangle 10"/>
            <p:cNvSpPr/>
            <p:nvPr/>
          </p:nvSpPr>
          <p:spPr>
            <a:xfrm>
              <a:off x="0" y="1895781"/>
              <a:ext cx="8229599" cy="26040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311184"/>
              <a:ext cx="8229599" cy="1018908"/>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261290" tIns="43180" rIns="241808" bIns="43180" numCol="1" spcCol="1270" anchor="t" anchorCtr="0">
              <a:noAutofit/>
            </a:bodyPr>
            <a:lstStyle/>
            <a:p>
              <a:pPr marL="0" lvl="1" algn="just" defTabSz="1200150">
                <a:spcBef>
                  <a:spcPct val="0"/>
                </a:spcBef>
                <a:buClr>
                  <a:srgbClr val="C00000"/>
                </a:buClr>
              </a:pPr>
              <a:r>
                <a:rPr lang="en-ZA" sz="2400" dirty="0">
                  <a:solidFill>
                    <a:schemeClr val="tx1"/>
                  </a:solidFill>
                  <a:latin typeface="+mj-lt"/>
                  <a:cs typeface="Arial" panose="020B0604020202020204" pitchFamily="34" charset="0"/>
                </a:rPr>
                <a:t>The department committed to achieving 14 targets for quarter 1 [1 April to 30 June 2019].  7 targets were achieved and 7 were not achieved.</a:t>
              </a:r>
            </a:p>
          </p:txBody>
        </p:sp>
      </p:grpSp>
      <p:graphicFrame>
        <p:nvGraphicFramePr>
          <p:cNvPr id="8" name="Content Placeholder 5"/>
          <p:cNvGraphicFramePr>
            <a:graphicFrameLocks noGrp="1"/>
          </p:cNvGraphicFramePr>
          <p:nvPr>
            <p:ph idx="1"/>
            <p:extLst>
              <p:ext uri="{D42A27DB-BD31-4B8C-83A1-F6EECF244321}">
                <p14:modId xmlns:p14="http://schemas.microsoft.com/office/powerpoint/2010/main" xmlns="" val="1299726048"/>
              </p:ext>
            </p:extLst>
          </p:nvPr>
        </p:nvGraphicFramePr>
        <p:xfrm>
          <a:off x="226975" y="3448280"/>
          <a:ext cx="3993614" cy="2677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xmlns="" val="161786045"/>
              </p:ext>
            </p:extLst>
          </p:nvPr>
        </p:nvGraphicFramePr>
        <p:xfrm>
          <a:off x="4682169" y="3272009"/>
          <a:ext cx="4004630" cy="2854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14918172"/>
      </p:ext>
    </p:extLst>
  </p:cSld>
  <p:clrMapOvr>
    <a:masterClrMapping/>
  </p:clrMapOvr>
  <mc:AlternateContent xmlns:mc="http://schemas.openxmlformats.org/markup-compatibility/2006">
    <mc:Choice xmlns:p14="http://schemas.microsoft.com/office/powerpoint/2010/main" xmlns="" Requires="p14">
      <p:transition p14:dur="250">
        <p14:prism dir="d"/>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318023" y="2350294"/>
            <a:ext cx="6534388" cy="3261836"/>
          </a:xfrm>
          <a:prstGeom prst="rect">
            <a:avLst/>
          </a:prstGeom>
          <a:noFill/>
          <a:ln>
            <a:miter lim="800000"/>
            <a:headEnd/>
            <a:tailEnd/>
          </a:ln>
        </p:spPr>
        <p:txBody>
          <a:bodyPr vert="horz" lIns="68580" tIns="34290" rIns="68580" bIns="34290" rtlCol="0">
            <a:normAutofit/>
          </a:bodyPr>
          <a:lstStyle/>
          <a:p>
            <a:pPr marL="257175" indent="-257175" defTabSz="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23402601"/>
              </p:ext>
            </p:extLst>
          </p:nvPr>
        </p:nvGraphicFramePr>
        <p:xfrm>
          <a:off x="147764" y="871730"/>
          <a:ext cx="8848726" cy="5362231"/>
        </p:xfrm>
        <a:graphic>
          <a:graphicData uri="http://schemas.openxmlformats.org/drawingml/2006/table">
            <a:tbl>
              <a:tblPr firstRow="1" firstCol="1" bandRow="1">
                <a:tableStyleId>{5C22544A-7EE6-4342-B048-85BDC9FD1C3A}</a:tableStyleId>
              </a:tblPr>
              <a:tblGrid>
                <a:gridCol w="1646955">
                  <a:extLst>
                    <a:ext uri="{9D8B030D-6E8A-4147-A177-3AD203B41FA5}">
                      <a16:colId xmlns:a16="http://schemas.microsoft.com/office/drawing/2014/main" xmlns="" val="20000"/>
                    </a:ext>
                  </a:extLst>
                </a:gridCol>
                <a:gridCol w="1695681">
                  <a:extLst>
                    <a:ext uri="{9D8B030D-6E8A-4147-A177-3AD203B41FA5}">
                      <a16:colId xmlns:a16="http://schemas.microsoft.com/office/drawing/2014/main" xmlns="" val="20001"/>
                    </a:ext>
                  </a:extLst>
                </a:gridCol>
                <a:gridCol w="1568992">
                  <a:extLst>
                    <a:ext uri="{9D8B030D-6E8A-4147-A177-3AD203B41FA5}">
                      <a16:colId xmlns:a16="http://schemas.microsoft.com/office/drawing/2014/main" xmlns="" val="20002"/>
                    </a:ext>
                  </a:extLst>
                </a:gridCol>
                <a:gridCol w="2112589">
                  <a:extLst>
                    <a:ext uri="{9D8B030D-6E8A-4147-A177-3AD203B41FA5}">
                      <a16:colId xmlns:a16="http://schemas.microsoft.com/office/drawing/2014/main" xmlns="" val="20003"/>
                    </a:ext>
                  </a:extLst>
                </a:gridCol>
                <a:gridCol w="1824509">
                  <a:extLst>
                    <a:ext uri="{9D8B030D-6E8A-4147-A177-3AD203B41FA5}">
                      <a16:colId xmlns:a16="http://schemas.microsoft.com/office/drawing/2014/main" xmlns="" val="20004"/>
                    </a:ext>
                  </a:extLst>
                </a:gridCol>
              </a:tblGrid>
              <a:tr h="313168">
                <a:tc gridSpan="5">
                  <a:txBody>
                    <a:bodyPr/>
                    <a:lstStyle/>
                    <a:p>
                      <a:pPr algn="just">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Strategic Goal: Effective and efficient strategic leadership, governance and administration</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0571">
                <a:tc gridSpan="5">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panose="020B0604020202020204" pitchFamily="34" charset="0"/>
                          <a:cs typeface="Arial" panose="020B0604020202020204" pitchFamily="34" charset="0"/>
                        </a:rPr>
                        <a:t>Strategic Objective: Ensure compliance with statutory requirements and good governance practices by 2019</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42424">
                <a:tc gridSpan="5">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Programme Purpose: Provide strategic leadership, management and support services to the department.</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684285">
                <a:tc>
                  <a:txBody>
                    <a:bodyPr/>
                    <a:lstStyle/>
                    <a:p>
                      <a:pPr algn="just">
                        <a:lnSpc>
                          <a:spcPct val="107000"/>
                        </a:lnSpc>
                        <a:spcAft>
                          <a:spcPts val="0"/>
                        </a:spcAft>
                      </a:pPr>
                      <a:r>
                        <a:rPr lang="en-ZA" sz="1400" b="1" dirty="0">
                          <a:solidFill>
                            <a:schemeClr val="tx1"/>
                          </a:solidFill>
                          <a:effectLst/>
                          <a:latin typeface="Arial" panose="020B0604020202020204" pitchFamily="34" charset="0"/>
                          <a:cs typeface="Arial" panose="020B0604020202020204" pitchFamily="34" charset="0"/>
                        </a:rPr>
                        <a:t>Programme performance indicator</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2019/20 Annual target as per Annual Performance Plan(APP)</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Quarter 1 Target as per APP</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Quarter 1 </a:t>
                      </a:r>
                    </a:p>
                    <a:p>
                      <a:pPr algn="just">
                        <a:lnSpc>
                          <a:spcPct val="107000"/>
                        </a:lnSpc>
                        <a:spcAft>
                          <a:spcPts val="0"/>
                        </a:spcAft>
                      </a:pPr>
                      <a:r>
                        <a:rPr lang="en-ZA" sz="1400" b="1" dirty="0">
                          <a:effectLst/>
                          <a:latin typeface="Arial" panose="020B0604020202020204" pitchFamily="34" charset="0"/>
                          <a:cs typeface="Arial" panose="020B0604020202020204" pitchFamily="34" charset="0"/>
                        </a:rPr>
                        <a:t>Output-Preliminary</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Reason for Deviation and Corrective Action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extLst>
                  <a:ext uri="{0D108BD9-81ED-4DB2-BD59-A6C34878D82A}">
                    <a16:rowId xmlns:a16="http://schemas.microsoft.com/office/drawing/2014/main" xmlns="" val="10003"/>
                  </a:ext>
                </a:extLst>
              </a:tr>
              <a:tr h="784892">
                <a:tc>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HRD Strategy implemented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WSP and 2018/19 Annual Training Report submitted to the PSETA</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WSP submitted to the PSETA</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WSP and 2018/19 Annual Training report were submitted to the PSETA</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47792" marR="47792" marT="0" marB="0">
                    <a:solidFill>
                      <a:schemeClr val="accent6">
                        <a:lumMod val="20000"/>
                        <a:lumOff val="80000"/>
                      </a:schemeClr>
                    </a:solidFill>
                  </a:tcPr>
                </a:tc>
                <a:extLst>
                  <a:ext uri="{0D108BD9-81ED-4DB2-BD59-A6C34878D82A}">
                    <a16:rowId xmlns:a16="http://schemas.microsoft.com/office/drawing/2014/main" xmlns="" val="10004"/>
                  </a:ext>
                </a:extLst>
              </a:tr>
              <a:tr h="1396541">
                <a:tc>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WSP and Quarterly Implementation reports developed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Implementation of approved WSP, in line with the DoC mandate, facilitated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First Quarter Training Report submitted to the PSETA</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first quarter training report was submitted to the PSETA</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47792" marR="47792" marT="0" marB="0">
                    <a:solidFill>
                      <a:schemeClr val="accent6">
                        <a:lumMod val="20000"/>
                        <a:lumOff val="80000"/>
                      </a:schemeClr>
                    </a:solidFill>
                  </a:tcPr>
                </a:tc>
                <a:extLst>
                  <a:ext uri="{0D108BD9-81ED-4DB2-BD59-A6C34878D82A}">
                    <a16:rowId xmlns:a16="http://schemas.microsoft.com/office/drawing/2014/main" xmlns="" val="10005"/>
                  </a:ext>
                </a:extLst>
              </a:tr>
            </a:tbl>
          </a:graphicData>
        </a:graphic>
      </p:graphicFrame>
      <p:sp>
        <p:nvSpPr>
          <p:cNvPr id="6" name="Title 5"/>
          <p:cNvSpPr txBox="1">
            <a:spLocks/>
          </p:cNvSpPr>
          <p:nvPr/>
        </p:nvSpPr>
        <p:spPr>
          <a:xfrm>
            <a:off x="152163" y="181513"/>
            <a:ext cx="8743710" cy="50153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lumMod val="75000"/>
                  </a:schemeClr>
                </a:solidFill>
                <a:cs typeface="Arial" panose="020B0604020202020204" pitchFamily="34" charset="0"/>
              </a:rPr>
              <a:t>Programme 1:  Corporate Services  [1]</a:t>
            </a:r>
            <a:endParaRPr lang="en-ZA" sz="3600" b="1" dirty="0">
              <a:solidFill>
                <a:schemeClr val="tx2">
                  <a:lumMod val="40000"/>
                  <a:lumOff val="60000"/>
                </a:schemeClr>
              </a:solidFill>
            </a:endParaRPr>
          </a:p>
          <a:p>
            <a:pPr algn="l"/>
            <a:r>
              <a:rPr lang="en-ZA" sz="2800" b="1" dirty="0"/>
              <a:t/>
            </a:r>
            <a:br>
              <a:rPr lang="en-ZA" sz="2800" b="1" dirty="0"/>
            </a:br>
            <a:endParaRPr lang="en-ZA" sz="2800" b="1" dirty="0"/>
          </a:p>
        </p:txBody>
      </p:sp>
    </p:spTree>
    <p:extLst>
      <p:ext uri="{BB962C8B-B14F-4D97-AF65-F5344CB8AC3E}">
        <p14:creationId xmlns:p14="http://schemas.microsoft.com/office/powerpoint/2010/main" xmlns="" val="269202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318023" y="2350294"/>
            <a:ext cx="6534388" cy="3261836"/>
          </a:xfrm>
          <a:prstGeom prst="rect">
            <a:avLst/>
          </a:prstGeom>
          <a:noFill/>
          <a:ln>
            <a:miter lim="800000"/>
            <a:headEnd/>
            <a:tailEnd/>
          </a:ln>
        </p:spPr>
        <p:txBody>
          <a:bodyPr vert="horz" lIns="68580" tIns="34290" rIns="68580" bIns="34290" rtlCol="0">
            <a:normAutofit/>
          </a:bodyPr>
          <a:lstStyle/>
          <a:p>
            <a:pPr marL="257175" indent="-257175" defTabSz="3429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68357337"/>
              </p:ext>
            </p:extLst>
          </p:nvPr>
        </p:nvGraphicFramePr>
        <p:xfrm>
          <a:off x="127517" y="734396"/>
          <a:ext cx="8915400" cy="6013369"/>
        </p:xfrm>
        <a:graphic>
          <a:graphicData uri="http://schemas.openxmlformats.org/drawingml/2006/table">
            <a:tbl>
              <a:tblPr firstRow="1" firstCol="1" bandRow="1">
                <a:tableStyleId>{5C22544A-7EE6-4342-B048-85BDC9FD1C3A}</a:tableStyleId>
              </a:tblPr>
              <a:tblGrid>
                <a:gridCol w="1305161">
                  <a:extLst>
                    <a:ext uri="{9D8B030D-6E8A-4147-A177-3AD203B41FA5}">
                      <a16:colId xmlns:a16="http://schemas.microsoft.com/office/drawing/2014/main" xmlns="" val="20000"/>
                    </a:ext>
                  </a:extLst>
                </a:gridCol>
                <a:gridCol w="1314758">
                  <a:extLst>
                    <a:ext uri="{9D8B030D-6E8A-4147-A177-3AD203B41FA5}">
                      <a16:colId xmlns:a16="http://schemas.microsoft.com/office/drawing/2014/main" xmlns="" val="20001"/>
                    </a:ext>
                  </a:extLst>
                </a:gridCol>
                <a:gridCol w="1554677">
                  <a:extLst>
                    <a:ext uri="{9D8B030D-6E8A-4147-A177-3AD203B41FA5}">
                      <a16:colId xmlns:a16="http://schemas.microsoft.com/office/drawing/2014/main" xmlns="" val="20002"/>
                    </a:ext>
                  </a:extLst>
                </a:gridCol>
                <a:gridCol w="2622594">
                  <a:extLst>
                    <a:ext uri="{9D8B030D-6E8A-4147-A177-3AD203B41FA5}">
                      <a16:colId xmlns:a16="http://schemas.microsoft.com/office/drawing/2014/main" xmlns="" val="20003"/>
                    </a:ext>
                  </a:extLst>
                </a:gridCol>
                <a:gridCol w="2118210">
                  <a:extLst>
                    <a:ext uri="{9D8B030D-6E8A-4147-A177-3AD203B41FA5}">
                      <a16:colId xmlns:a16="http://schemas.microsoft.com/office/drawing/2014/main" xmlns="" val="20004"/>
                    </a:ext>
                  </a:extLst>
                </a:gridCol>
              </a:tblGrid>
              <a:tr h="306305">
                <a:tc gridSpan="5">
                  <a:txBody>
                    <a:bodyPr/>
                    <a:lstStyle/>
                    <a:p>
                      <a:pPr algn="just">
                        <a:lnSpc>
                          <a:spcPct val="107000"/>
                        </a:lnSpc>
                        <a:spcAft>
                          <a:spcPts val="0"/>
                        </a:spcAft>
                      </a:pPr>
                      <a:r>
                        <a:rPr lang="en-ZA" sz="1400" dirty="0">
                          <a:solidFill>
                            <a:schemeClr val="tx1"/>
                          </a:solidFill>
                          <a:effectLst/>
                          <a:latin typeface="Arial" panose="020B0604020202020204" pitchFamily="34" charset="0"/>
                          <a:cs typeface="Arial" panose="020B0604020202020204" pitchFamily="34" charset="0"/>
                        </a:rPr>
                        <a:t>Strategic Goal: Effective and efficient strategic leadership, governance and administration</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1573">
                <a:tc gridSpan="5">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panose="020B0604020202020204" pitchFamily="34" charset="0"/>
                          <a:cs typeface="Arial" panose="020B0604020202020204" pitchFamily="34" charset="0"/>
                        </a:rPr>
                        <a:t>Strategic Objective: Ensure compliance with statutory requirements and good governance practices by 2019</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42424">
                <a:tc gridSpan="5">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Programme Purpose: Provide strategic leadership, management and support services to the department.</a:t>
                      </a:r>
                    </a:p>
                    <a:p>
                      <a:pPr>
                        <a:lnSpc>
                          <a:spcPct val="107000"/>
                        </a:lnSpc>
                        <a:spcAft>
                          <a:spcPts val="0"/>
                        </a:spcAft>
                      </a:pP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856060">
                <a:tc>
                  <a:txBody>
                    <a:bodyPr/>
                    <a:lstStyle/>
                    <a:p>
                      <a:pPr algn="just">
                        <a:lnSpc>
                          <a:spcPct val="107000"/>
                        </a:lnSpc>
                        <a:spcAft>
                          <a:spcPts val="0"/>
                        </a:spcAft>
                      </a:pPr>
                      <a:r>
                        <a:rPr lang="en-ZA" sz="1400" b="1" dirty="0">
                          <a:solidFill>
                            <a:schemeClr val="tx1"/>
                          </a:solidFill>
                          <a:effectLst/>
                          <a:latin typeface="Arial" panose="020B0604020202020204" pitchFamily="34" charset="0"/>
                          <a:cs typeface="Arial" panose="020B0604020202020204" pitchFamily="34" charset="0"/>
                        </a:rPr>
                        <a:t>Programme performance indicator</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2019/20 Annual target as per Annual Performance Plan(APP)</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Quarter 1 Target as per APP</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Quarter 1 </a:t>
                      </a:r>
                    </a:p>
                    <a:p>
                      <a:pPr algn="just">
                        <a:lnSpc>
                          <a:spcPct val="107000"/>
                        </a:lnSpc>
                        <a:spcAft>
                          <a:spcPts val="0"/>
                        </a:spcAft>
                      </a:pPr>
                      <a:r>
                        <a:rPr lang="en-ZA" sz="1400" b="1" dirty="0">
                          <a:effectLst/>
                          <a:latin typeface="Arial" panose="020B0604020202020204" pitchFamily="34" charset="0"/>
                          <a:cs typeface="Arial" panose="020B0604020202020204" pitchFamily="34" charset="0"/>
                        </a:rPr>
                        <a:t>Output-Preliminary</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b="1" dirty="0">
                          <a:effectLst/>
                          <a:latin typeface="Arial" panose="020B0604020202020204" pitchFamily="34" charset="0"/>
                          <a:cs typeface="Arial" panose="020B0604020202020204" pitchFamily="34" charset="0"/>
                        </a:rPr>
                        <a:t>Reason for Deviation and Corrective Action</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7792" marR="47792" marT="0" marB="0">
                    <a:solidFill>
                      <a:schemeClr val="accent6">
                        <a:lumMod val="20000"/>
                        <a:lumOff val="80000"/>
                      </a:schemeClr>
                    </a:solidFill>
                  </a:tcPr>
                </a:tc>
                <a:extLst>
                  <a:ext uri="{0D108BD9-81ED-4DB2-BD59-A6C34878D82A}">
                    <a16:rowId xmlns:a16="http://schemas.microsoft.com/office/drawing/2014/main" xmlns="" val="10003"/>
                  </a:ext>
                </a:extLst>
              </a:tr>
              <a:tr h="1027271">
                <a:tc>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Reconfigured department to deliver on its mandate</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Reconfigured department established to deliver on the new mandate</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Reconfiguration Project team and Workstream established in line with MNOG requirements</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Reconfiguration Project team and Workstreams were established in line with NMOG requirements</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47792" marR="47792" marT="0" marB="0">
                    <a:solidFill>
                      <a:schemeClr val="accent6">
                        <a:lumMod val="20000"/>
                        <a:lumOff val="80000"/>
                      </a:schemeClr>
                    </a:solidFill>
                  </a:tcPr>
                </a:tc>
                <a:extLst>
                  <a:ext uri="{0D108BD9-81ED-4DB2-BD59-A6C34878D82A}">
                    <a16:rowId xmlns:a16="http://schemas.microsoft.com/office/drawing/2014/main" xmlns="" val="10004"/>
                  </a:ext>
                </a:extLst>
              </a:tr>
              <a:tr h="1027271">
                <a:tc>
                  <a:txBody>
                    <a:bodyPr/>
                    <a:lstStyle/>
                    <a:p>
                      <a:pPr algn="just">
                        <a:lnSpc>
                          <a:spcPct val="107000"/>
                        </a:lnSpc>
                        <a:spcAft>
                          <a:spcPts val="0"/>
                        </a:spcAft>
                      </a:pPr>
                      <a:r>
                        <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Strategic Risk Assessment reports and Risk Register</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Strategic Risk Register updated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Strategic Risk reports compiled, presented to relevant governance structures and approved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2019/20 Strategic Risk reports were compiled, presented to risk management committee structure and approved.</a:t>
                      </a:r>
                    </a:p>
                  </a:txBody>
                  <a:tcPr marL="47792" marR="47792" marT="0" marB="0">
                    <a:solidFill>
                      <a:schemeClr val="accent6">
                        <a:lumMod val="20000"/>
                        <a:lumOff val="80000"/>
                      </a:schemeClr>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None</a:t>
                      </a:r>
                    </a:p>
                  </a:txBody>
                  <a:tcPr marL="47792" marR="47792" marT="0" marB="0">
                    <a:solidFill>
                      <a:schemeClr val="accent6">
                        <a:lumMod val="20000"/>
                        <a:lumOff val="80000"/>
                      </a:schemeClr>
                    </a:solidFill>
                  </a:tcPr>
                </a:tc>
                <a:extLst>
                  <a:ext uri="{0D108BD9-81ED-4DB2-BD59-A6C34878D82A}">
                    <a16:rowId xmlns:a16="http://schemas.microsoft.com/office/drawing/2014/main" xmlns="" val="10005"/>
                  </a:ext>
                </a:extLst>
              </a:tr>
            </a:tbl>
          </a:graphicData>
        </a:graphic>
      </p:graphicFrame>
      <p:sp>
        <p:nvSpPr>
          <p:cNvPr id="6" name="Title 5"/>
          <p:cNvSpPr txBox="1">
            <a:spLocks/>
          </p:cNvSpPr>
          <p:nvPr/>
        </p:nvSpPr>
        <p:spPr>
          <a:xfrm>
            <a:off x="152163" y="181513"/>
            <a:ext cx="8743710" cy="50153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lumMod val="75000"/>
                  </a:schemeClr>
                </a:solidFill>
                <a:cs typeface="Arial" panose="020B0604020202020204" pitchFamily="34" charset="0"/>
              </a:rPr>
              <a:t>Programme 1:  Corporate Services [2]</a:t>
            </a:r>
            <a:endParaRPr lang="en-ZA" sz="3600" b="1" dirty="0">
              <a:solidFill>
                <a:schemeClr val="tx2">
                  <a:lumMod val="40000"/>
                  <a:lumOff val="60000"/>
                </a:schemeClr>
              </a:solidFill>
            </a:endParaRPr>
          </a:p>
          <a:p>
            <a:pPr algn="l"/>
            <a:r>
              <a:rPr lang="en-ZA" sz="2800" b="1" dirty="0"/>
              <a:t/>
            </a:r>
            <a:br>
              <a:rPr lang="en-ZA" sz="2800" b="1" dirty="0"/>
            </a:br>
            <a:endParaRPr lang="en-ZA" sz="2800" b="1" dirty="0"/>
          </a:p>
        </p:txBody>
      </p:sp>
    </p:spTree>
    <p:extLst>
      <p:ext uri="{BB962C8B-B14F-4D97-AF65-F5344CB8AC3E}">
        <p14:creationId xmlns:p14="http://schemas.microsoft.com/office/powerpoint/2010/main" xmlns="" val="12621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7</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235170892"/>
              </p:ext>
            </p:extLst>
          </p:nvPr>
        </p:nvGraphicFramePr>
        <p:xfrm>
          <a:off x="125412" y="1243739"/>
          <a:ext cx="8767068" cy="5210259"/>
        </p:xfrm>
        <a:graphic>
          <a:graphicData uri="http://schemas.openxmlformats.org/drawingml/2006/table">
            <a:tbl>
              <a:tblPr firstRow="1" bandRow="1">
                <a:tableStyleId>{93296810-A885-4BE3-A3E7-6D5BEEA58F35}</a:tableStyleId>
              </a:tblPr>
              <a:tblGrid>
                <a:gridCol w="1427966">
                  <a:extLst>
                    <a:ext uri="{9D8B030D-6E8A-4147-A177-3AD203B41FA5}">
                      <a16:colId xmlns:a16="http://schemas.microsoft.com/office/drawing/2014/main" xmlns="" val="20000"/>
                    </a:ext>
                  </a:extLst>
                </a:gridCol>
                <a:gridCol w="1619480">
                  <a:extLst>
                    <a:ext uri="{9D8B030D-6E8A-4147-A177-3AD203B41FA5}">
                      <a16:colId xmlns:a16="http://schemas.microsoft.com/office/drawing/2014/main" xmlns="" val="20001"/>
                    </a:ext>
                  </a:extLst>
                </a:gridCol>
                <a:gridCol w="1575412">
                  <a:extLst>
                    <a:ext uri="{9D8B030D-6E8A-4147-A177-3AD203B41FA5}">
                      <a16:colId xmlns:a16="http://schemas.microsoft.com/office/drawing/2014/main" xmlns="" val="20002"/>
                    </a:ext>
                  </a:extLst>
                </a:gridCol>
                <a:gridCol w="661012">
                  <a:extLst>
                    <a:ext uri="{9D8B030D-6E8A-4147-A177-3AD203B41FA5}">
                      <a16:colId xmlns:a16="http://schemas.microsoft.com/office/drawing/2014/main" xmlns="" val="20003"/>
                    </a:ext>
                  </a:extLst>
                </a:gridCol>
                <a:gridCol w="1399142">
                  <a:extLst>
                    <a:ext uri="{9D8B030D-6E8A-4147-A177-3AD203B41FA5}">
                      <a16:colId xmlns:a16="http://schemas.microsoft.com/office/drawing/2014/main" xmlns="" val="20004"/>
                    </a:ext>
                  </a:extLst>
                </a:gridCol>
                <a:gridCol w="2084056">
                  <a:extLst>
                    <a:ext uri="{9D8B030D-6E8A-4147-A177-3AD203B41FA5}">
                      <a16:colId xmlns:a16="http://schemas.microsoft.com/office/drawing/2014/main" xmlns="" val="20005"/>
                    </a:ext>
                  </a:extLst>
                </a:gridCol>
              </a:tblGrid>
              <a:tr h="640638">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569621">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100%</a:t>
                      </a:r>
                      <a:r>
                        <a:rPr lang="en-ZA" sz="1600" baseline="0" dirty="0">
                          <a:effectLst/>
                          <a:latin typeface="Arial" panose="020B0604020202020204" pitchFamily="34" charset="0"/>
                          <a:ea typeface="Calibri" panose="020F0502020204030204" pitchFamily="34" charset="0"/>
                          <a:cs typeface="Arial" panose="020B0604020202020204" pitchFamily="34" charset="0"/>
                        </a:rPr>
                        <a:t> </a:t>
                      </a:r>
                      <a:r>
                        <a:rPr lang="en-ZA" sz="1600" dirty="0">
                          <a:effectLst/>
                          <a:latin typeface="Arial" panose="020B0604020202020204" pitchFamily="34" charset="0"/>
                          <a:ea typeface="Calibri" panose="020F0502020204030204" pitchFamily="34" charset="0"/>
                          <a:cs typeface="Arial" panose="020B0604020202020204" pitchFamily="34" charset="0"/>
                        </a:rPr>
                        <a:t>of invoices paid within 30 days</a:t>
                      </a:r>
                    </a:p>
                    <a:p>
                      <a:pPr algn="just">
                        <a:lnSpc>
                          <a:spcPct val="107000"/>
                        </a:lnSpc>
                        <a:spcAft>
                          <a:spcPts val="0"/>
                        </a:spcAft>
                      </a:pPr>
                      <a:endParaRPr lang="en-ZA" sz="1600" dirty="0">
                        <a:effectLst/>
                        <a:latin typeface="+mj-lt"/>
                        <a:cs typeface="Arial" panose="020B0604020202020204" pitchFamily="34" charset="0"/>
                      </a:endParaRPr>
                    </a:p>
                  </a:txBody>
                  <a:tcPr marL="25400" marR="25400" marT="25400" marB="2540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100% of invoices paid within 30 days</a:t>
                      </a:r>
                    </a:p>
                    <a:p>
                      <a:pPr algn="just">
                        <a:lnSpc>
                          <a:spcPct val="107000"/>
                        </a:lnSpc>
                        <a:spcAft>
                          <a:spcPts val="0"/>
                        </a:spcAft>
                      </a:pPr>
                      <a:endParaRPr lang="en-ZA" sz="1600" dirty="0">
                        <a:effectLst/>
                        <a:latin typeface="+mj-lt"/>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100% of invoices were not paid within 30 days</a:t>
                      </a:r>
                    </a:p>
                    <a:p>
                      <a:pPr>
                        <a:lnSpc>
                          <a:spcPct val="107000"/>
                        </a:lnSpc>
                        <a:spcAft>
                          <a:spcPts val="0"/>
                        </a:spcAft>
                      </a:pPr>
                      <a:endParaRPr lang="en-ZA" sz="1600" dirty="0">
                        <a:effectLst/>
                        <a:latin typeface="+mj-lt"/>
                        <a:ea typeface="Calibri" panose="020F0502020204030204" pitchFamily="34" charset="0"/>
                        <a:cs typeface="Times New Roman" panose="02020603050405020304" pitchFamily="18" charset="0"/>
                      </a:endParaRPr>
                    </a:p>
                  </a:txBody>
                  <a:tcPr marL="25400" marR="25400" marT="25400" marB="25400"/>
                </a:tc>
                <a:tc>
                  <a:txBody>
                    <a:bodyPr/>
                    <a:lstStyle/>
                    <a:p>
                      <a:pPr algn="ctr"/>
                      <a:endParaRPr lang="en-ZA" sz="1600" dirty="0">
                        <a:solidFill>
                          <a:schemeClr val="tx1"/>
                        </a:solidFill>
                        <a:latin typeface="+mj-lt"/>
                        <a:cs typeface="Arial" panose="020B0604020202020204" pitchFamily="34" charset="0"/>
                      </a:endParaRPr>
                    </a:p>
                  </a:txBody>
                  <a:tcPr>
                    <a:solidFill>
                      <a:srgbClr val="FF0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The System error occurred: 340 invoices were reported to have being paid, however, a</a:t>
                      </a:r>
                      <a:r>
                        <a:rPr lang="en-ZA" sz="1600" b="0" i="0" baseline="0" dirty="0">
                          <a:latin typeface="Arial" panose="020B0604020202020204" pitchFamily="34" charset="0"/>
                          <a:cs typeface="Arial" panose="020B0604020202020204" pitchFamily="34" charset="0"/>
                        </a:rPr>
                        <a:t> total number of 473 invoices </a:t>
                      </a:r>
                      <a:r>
                        <a:rPr lang="en-ZA" sz="1600" b="0" i="0" dirty="0">
                          <a:latin typeface="Arial" panose="020B0604020202020204" pitchFamily="34" charset="0"/>
                          <a:cs typeface="Arial" panose="020B0604020202020204" pitchFamily="34" charset="0"/>
                        </a:rPr>
                        <a:t> were recorded which excluded the month </a:t>
                      </a:r>
                      <a:endParaRPr lang="en-ZA" sz="1600" b="0" i="0" dirty="0">
                        <a:latin typeface="+mj-lt"/>
                        <a:cs typeface="Arial" panose="020B0604020202020204" pitchFamily="34"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The April invoices are currently being gathered</a:t>
                      </a:r>
                      <a:r>
                        <a:rPr lang="en-ZA" sz="1600" b="0" i="0" baseline="0" dirty="0">
                          <a:latin typeface="Arial" panose="020B0604020202020204" pitchFamily="34" charset="0"/>
                          <a:cs typeface="Arial" panose="020B0604020202020204" pitchFamily="34" charset="0"/>
                        </a:rPr>
                        <a:t> and counted, a proper monitoring procedure is currently being put in place to avoid future errors.</a:t>
                      </a:r>
                      <a:endParaRPr lang="en-ZA" sz="1600" b="0" i="0" dirty="0">
                        <a:latin typeface="Arial" panose="020B0604020202020204" pitchFamily="34" charset="0"/>
                        <a:cs typeface="Arial" panose="020B0604020202020204" pitchFamily="34" charset="0"/>
                      </a:endParaRPr>
                    </a:p>
                    <a:p>
                      <a:pPr algn="l">
                        <a:lnSpc>
                          <a:spcPct val="107000"/>
                        </a:lnSpc>
                        <a:spcAft>
                          <a:spcPts val="0"/>
                        </a:spcAft>
                      </a:pPr>
                      <a:endParaRPr lang="en-ZA" sz="1600" dirty="0">
                        <a:effectLst/>
                        <a:latin typeface="+mj-lt"/>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10" name="Title 5"/>
          <p:cNvSpPr txBox="1">
            <a:spLocks/>
          </p:cNvSpPr>
          <p:nvPr/>
        </p:nvSpPr>
        <p:spPr>
          <a:xfrm>
            <a:off x="152163" y="181513"/>
            <a:ext cx="8743710" cy="50153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lumMod val="75000"/>
                  </a:schemeClr>
                </a:solidFill>
                <a:cs typeface="Arial" panose="020B0604020202020204" pitchFamily="34" charset="0"/>
              </a:rPr>
              <a:t>Programme 1:  Corporate Services [3]</a:t>
            </a:r>
            <a:endParaRPr lang="en-ZA" sz="3600" b="1" dirty="0">
              <a:solidFill>
                <a:schemeClr val="tx2">
                  <a:lumMod val="40000"/>
                  <a:lumOff val="60000"/>
                </a:schemeClr>
              </a:solidFill>
            </a:endParaRPr>
          </a:p>
          <a:p>
            <a:pPr algn="l"/>
            <a:r>
              <a:rPr lang="en-ZA" sz="2800" b="1" dirty="0"/>
              <a:t/>
            </a:r>
            <a:br>
              <a:rPr lang="en-ZA" sz="2800" b="1" dirty="0"/>
            </a:br>
            <a:endParaRPr lang="en-ZA" sz="2800" b="1" dirty="0"/>
          </a:p>
        </p:txBody>
      </p:sp>
    </p:spTree>
    <p:extLst>
      <p:ext uri="{BB962C8B-B14F-4D97-AF65-F5344CB8AC3E}">
        <p14:creationId xmlns:p14="http://schemas.microsoft.com/office/powerpoint/2010/main" xmlns="" val="372815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8</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4142339193"/>
              </p:ext>
            </p:extLst>
          </p:nvPr>
        </p:nvGraphicFramePr>
        <p:xfrm>
          <a:off x="188466" y="1143000"/>
          <a:ext cx="8767068" cy="5249970"/>
        </p:xfrm>
        <a:graphic>
          <a:graphicData uri="http://schemas.openxmlformats.org/drawingml/2006/table">
            <a:tbl>
              <a:tblPr firstRow="1" bandRow="1">
                <a:tableStyleId>{93296810-A885-4BE3-A3E7-6D5BEEA58F35}</a:tableStyleId>
              </a:tblPr>
              <a:tblGrid>
                <a:gridCol w="1427966">
                  <a:extLst>
                    <a:ext uri="{9D8B030D-6E8A-4147-A177-3AD203B41FA5}">
                      <a16:colId xmlns:a16="http://schemas.microsoft.com/office/drawing/2014/main" xmlns="" val="20000"/>
                    </a:ext>
                  </a:extLst>
                </a:gridCol>
                <a:gridCol w="1619480">
                  <a:extLst>
                    <a:ext uri="{9D8B030D-6E8A-4147-A177-3AD203B41FA5}">
                      <a16:colId xmlns:a16="http://schemas.microsoft.com/office/drawing/2014/main" xmlns="" val="20001"/>
                    </a:ext>
                  </a:extLst>
                </a:gridCol>
                <a:gridCol w="1739345">
                  <a:extLst>
                    <a:ext uri="{9D8B030D-6E8A-4147-A177-3AD203B41FA5}">
                      <a16:colId xmlns:a16="http://schemas.microsoft.com/office/drawing/2014/main" xmlns="" val="20002"/>
                    </a:ext>
                  </a:extLst>
                </a:gridCol>
                <a:gridCol w="661012">
                  <a:extLst>
                    <a:ext uri="{9D8B030D-6E8A-4147-A177-3AD203B41FA5}">
                      <a16:colId xmlns:a16="http://schemas.microsoft.com/office/drawing/2014/main" xmlns="" val="20003"/>
                    </a:ext>
                  </a:extLst>
                </a:gridCol>
                <a:gridCol w="1235209">
                  <a:extLst>
                    <a:ext uri="{9D8B030D-6E8A-4147-A177-3AD203B41FA5}">
                      <a16:colId xmlns:a16="http://schemas.microsoft.com/office/drawing/2014/main" xmlns="" val="20004"/>
                    </a:ext>
                  </a:extLst>
                </a:gridCol>
                <a:gridCol w="2084056">
                  <a:extLst>
                    <a:ext uri="{9D8B030D-6E8A-4147-A177-3AD203B41FA5}">
                      <a16:colId xmlns:a16="http://schemas.microsoft.com/office/drawing/2014/main" xmlns="" val="20005"/>
                    </a:ext>
                  </a:extLst>
                </a:gridCol>
              </a:tblGrid>
              <a:tr h="792270">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1443790">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0"/>
                        </a:spcAft>
                      </a:pPr>
                      <a:r>
                        <a:rPr lang="en-ZA" sz="1800" dirty="0">
                          <a:effectLst/>
                          <a:latin typeface="Arial" panose="020B0604020202020204" pitchFamily="34" charset="0"/>
                          <a:ea typeface="Calibri" panose="020F0502020204030204" pitchFamily="34" charset="0"/>
                          <a:cs typeface="Arial" panose="020B0604020202020204" pitchFamily="34" charset="0"/>
                        </a:rPr>
                        <a:t>Procurement plan developed and monitored, according to departmental priorities</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0"/>
                        </a:spcAft>
                      </a:pPr>
                      <a:r>
                        <a:rPr lang="en-ZA" sz="1800" dirty="0">
                          <a:effectLst/>
                          <a:latin typeface="Arial" panose="020B0604020202020204" pitchFamily="34" charset="0"/>
                          <a:ea typeface="Calibri" panose="020F0502020204030204" pitchFamily="34" charset="0"/>
                          <a:cs typeface="Arial" panose="020B0604020202020204" pitchFamily="34" charset="0"/>
                        </a:rPr>
                        <a:t>Implementation of the approved 2019/20 procurement plan, focusing on enhancing industry transformation and youth economic inclusion, monitored</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0"/>
                        </a:spcAft>
                      </a:pPr>
                      <a:r>
                        <a:rPr lang="en-ZA" sz="1800" dirty="0">
                          <a:effectLst/>
                          <a:latin typeface="Arial" panose="020B0604020202020204" pitchFamily="34" charset="0"/>
                          <a:ea typeface="Calibri" panose="020F0502020204030204" pitchFamily="34" charset="0"/>
                          <a:cs typeface="Arial" panose="020B0604020202020204" pitchFamily="34" charset="0"/>
                        </a:rPr>
                        <a:t>The DoC approved procurement plan was sent to the National Treasury on 31st of March 2019</a:t>
                      </a:r>
                      <a:r>
                        <a:rPr lang="en-ZA" sz="1800" baseline="0" dirty="0">
                          <a:effectLst/>
                          <a:latin typeface="Arial" panose="020B0604020202020204" pitchFamily="34" charset="0"/>
                          <a:ea typeface="Calibri" panose="020F0502020204030204" pitchFamily="34" charset="0"/>
                          <a:cs typeface="Arial" panose="020B0604020202020204" pitchFamily="34" charset="0"/>
                        </a:rPr>
                        <a:t> and for the Quarter 1 period, </a:t>
                      </a:r>
                      <a:r>
                        <a:rPr lang="en-ZA" sz="1800" dirty="0">
                          <a:effectLst/>
                          <a:latin typeface="Arial" panose="020B0604020202020204" pitchFamily="34" charset="0"/>
                          <a:ea typeface="Calibri" panose="020F0502020204030204" pitchFamily="34" charset="0"/>
                          <a:cs typeface="Arial" panose="020B0604020202020204" pitchFamily="34" charset="0"/>
                        </a:rPr>
                        <a:t>twenty nine (29) RFQs were developed.</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gn="ctr"/>
                      <a:endParaRPr lang="en-ZA" sz="1800" i="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0000"/>
                    </a:solidFill>
                  </a:tcPr>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b="0" i="0" dirty="0">
                          <a:latin typeface="Arial" panose="020B0604020202020204" pitchFamily="34" charset="0"/>
                          <a:cs typeface="Arial" panose="020B0604020202020204" pitchFamily="34" charset="0"/>
                        </a:rPr>
                        <a:t>The report on the activities</a:t>
                      </a:r>
                      <a:r>
                        <a:rPr lang="en-ZA" sz="1800" b="0" i="0" baseline="0" dirty="0">
                          <a:latin typeface="Arial" panose="020B0604020202020204" pitchFamily="34" charset="0"/>
                          <a:cs typeface="Arial" panose="020B0604020202020204" pitchFamily="34" charset="0"/>
                        </a:rPr>
                        <a:t> carried on quarter 1 in implementation of the approved 2019/20 Procurement Plan was not developed.</a:t>
                      </a:r>
                      <a:endParaRPr lang="en-ZA" sz="1800" b="0" i="0" dirty="0">
                        <a:latin typeface="Arial" panose="020B0604020202020204" pitchFamily="34" charset="0"/>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b="0" i="0" dirty="0">
                          <a:latin typeface="Arial" panose="020B0604020202020204" pitchFamily="34" charset="0"/>
                          <a:cs typeface="Arial" panose="020B0604020202020204" pitchFamily="34" charset="0"/>
                        </a:rPr>
                        <a:t>The report on the activities carried on quarter 1 in implementation of the approved 2019/20 Procurement Plan is being developed.</a:t>
                      </a:r>
                    </a:p>
                  </a:txBody>
                  <a:tcPr marL="19050" marR="19050" marT="19050" marB="19050"/>
                </a:tc>
                <a:extLst>
                  <a:ext uri="{0D108BD9-81ED-4DB2-BD59-A6C34878D82A}">
                    <a16:rowId xmlns:a16="http://schemas.microsoft.com/office/drawing/2014/main" xmlns="" val="10001"/>
                  </a:ext>
                </a:extLst>
              </a:tr>
            </a:tbl>
          </a:graphicData>
        </a:graphic>
      </p:graphicFrame>
      <p:sp>
        <p:nvSpPr>
          <p:cNvPr id="10" name="Title 5"/>
          <p:cNvSpPr txBox="1">
            <a:spLocks/>
          </p:cNvSpPr>
          <p:nvPr/>
        </p:nvSpPr>
        <p:spPr>
          <a:xfrm>
            <a:off x="152163" y="181513"/>
            <a:ext cx="8743710" cy="699836"/>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lumMod val="75000"/>
                  </a:schemeClr>
                </a:solidFill>
                <a:cs typeface="Arial" panose="020B0604020202020204" pitchFamily="34" charset="0"/>
              </a:rPr>
              <a:t>Programme 1:  Corporate Services  [4]</a:t>
            </a:r>
            <a:endParaRPr lang="en-ZA" sz="3600" b="1" dirty="0">
              <a:solidFill>
                <a:schemeClr val="tx2">
                  <a:lumMod val="40000"/>
                  <a:lumOff val="60000"/>
                </a:schemeClr>
              </a:solidFill>
            </a:endParaRPr>
          </a:p>
          <a:p>
            <a:pPr algn="l"/>
            <a:r>
              <a:rPr lang="en-ZA" sz="2800" b="1" dirty="0"/>
              <a:t/>
            </a:r>
            <a:br>
              <a:rPr lang="en-ZA" sz="2800" b="1" dirty="0"/>
            </a:br>
            <a:endParaRPr lang="en-ZA" sz="2800" b="1" dirty="0"/>
          </a:p>
        </p:txBody>
      </p:sp>
    </p:spTree>
    <p:extLst>
      <p:ext uri="{BB962C8B-B14F-4D97-AF65-F5344CB8AC3E}">
        <p14:creationId xmlns:p14="http://schemas.microsoft.com/office/powerpoint/2010/main" xmlns="" val="312565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9</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2223262505"/>
              </p:ext>
            </p:extLst>
          </p:nvPr>
        </p:nvGraphicFramePr>
        <p:xfrm>
          <a:off x="152163" y="1273306"/>
          <a:ext cx="8767068" cy="4913522"/>
        </p:xfrm>
        <a:graphic>
          <a:graphicData uri="http://schemas.openxmlformats.org/drawingml/2006/table">
            <a:tbl>
              <a:tblPr firstRow="1" bandRow="1">
                <a:tableStyleId>{93296810-A885-4BE3-A3E7-6D5BEEA58F35}</a:tableStyleId>
              </a:tblPr>
              <a:tblGrid>
                <a:gridCol w="1427966">
                  <a:extLst>
                    <a:ext uri="{9D8B030D-6E8A-4147-A177-3AD203B41FA5}">
                      <a16:colId xmlns:a16="http://schemas.microsoft.com/office/drawing/2014/main" xmlns="" val="20000"/>
                    </a:ext>
                  </a:extLst>
                </a:gridCol>
                <a:gridCol w="1243586">
                  <a:extLst>
                    <a:ext uri="{9D8B030D-6E8A-4147-A177-3AD203B41FA5}">
                      <a16:colId xmlns:a16="http://schemas.microsoft.com/office/drawing/2014/main" xmlns="" val="20001"/>
                    </a:ext>
                  </a:extLst>
                </a:gridCol>
                <a:gridCol w="1244906">
                  <a:extLst>
                    <a:ext uri="{9D8B030D-6E8A-4147-A177-3AD203B41FA5}">
                      <a16:colId xmlns:a16="http://schemas.microsoft.com/office/drawing/2014/main" xmlns="" val="20002"/>
                    </a:ext>
                  </a:extLst>
                </a:gridCol>
                <a:gridCol w="837282">
                  <a:extLst>
                    <a:ext uri="{9D8B030D-6E8A-4147-A177-3AD203B41FA5}">
                      <a16:colId xmlns:a16="http://schemas.microsoft.com/office/drawing/2014/main" xmlns="" val="20003"/>
                    </a:ext>
                  </a:extLst>
                </a:gridCol>
                <a:gridCol w="1929272">
                  <a:extLst>
                    <a:ext uri="{9D8B030D-6E8A-4147-A177-3AD203B41FA5}">
                      <a16:colId xmlns:a16="http://schemas.microsoft.com/office/drawing/2014/main" xmlns="" val="20004"/>
                    </a:ext>
                  </a:extLst>
                </a:gridCol>
                <a:gridCol w="2084056">
                  <a:extLst>
                    <a:ext uri="{9D8B030D-6E8A-4147-A177-3AD203B41FA5}">
                      <a16:colId xmlns:a16="http://schemas.microsoft.com/office/drawing/2014/main" xmlns="" val="20005"/>
                    </a:ext>
                  </a:extLst>
                </a:gridCol>
              </a:tblGrid>
              <a:tr h="1053231">
                <a:tc>
                  <a:txBody>
                    <a:bodyPr/>
                    <a:lstStyle/>
                    <a:p>
                      <a:pPr algn="ctr"/>
                      <a:r>
                        <a:rPr lang="en-ZA" sz="1300" dirty="0"/>
                        <a:t>Annual</a:t>
                      </a:r>
                      <a:r>
                        <a:rPr lang="en-ZA" sz="1300" baseline="0" dirty="0"/>
                        <a:t> </a:t>
                      </a:r>
                      <a:r>
                        <a:rPr lang="en-ZA" sz="1300" dirty="0"/>
                        <a:t>Target </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Quarterly Target</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Actual Performance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Status</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Explanation of Variance</a:t>
                      </a:r>
                      <a:endParaRPr lang="en-ZA" sz="13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ZA" sz="1300" dirty="0"/>
                        <a:t>Current progress</a:t>
                      </a:r>
                      <a:r>
                        <a:rPr lang="en-ZA" sz="1300" baseline="0" dirty="0"/>
                        <a:t> to date</a:t>
                      </a: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860291">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Arial" panose="020B0604020202020204" pitchFamily="34" charset="0"/>
                        </a:rPr>
                        <a:t>4 Strategic Risk mitigation reports compiled</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800"/>
                        </a:spcAft>
                      </a:pPr>
                      <a:r>
                        <a:rPr lang="en-ZA" sz="1600" dirty="0">
                          <a:effectLst/>
                          <a:latin typeface="Arial" panose="020B0604020202020204" pitchFamily="34" charset="0"/>
                          <a:ea typeface="Calibri" panose="020F0502020204030204" pitchFamily="34" charset="0"/>
                          <a:cs typeface="Arial" panose="020B0604020202020204" pitchFamily="34" charset="0"/>
                        </a:rPr>
                        <a:t>1 Strategic Risk mitigation reports compiled</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Risk mitigation progress report was compiled, however, it was for the activities which occurred in the fourth quarter of 2018-19.</a:t>
                      </a:r>
                    </a:p>
                  </a:txBody>
                  <a:tcPr marL="19050" marR="19050" marT="19050" marB="1905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algn="ctr"/>
                      <a:endParaRPr lang="en-ZA" sz="1600" i="0" dirty="0">
                        <a:solidFill>
                          <a:schemeClr val="tx1"/>
                        </a:solidFill>
                        <a:latin typeface="Arial" panose="020B0604020202020204" pitchFamily="34" charset="0"/>
                        <a:cs typeface="Arial" panose="020B0604020202020204" pitchFamily="34" charset="0"/>
                      </a:endParaRPr>
                    </a:p>
                  </a:txBody>
                  <a:tcPr marL="68580" marR="68580" marT="34290" marB="34290">
                    <a:solidFill>
                      <a:srgbClr val="FF0000"/>
                    </a:solidFill>
                  </a:tcPr>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In</a:t>
                      </a:r>
                      <a:r>
                        <a:rPr lang="en-ZA" sz="1600" b="0" i="0" baseline="0" dirty="0">
                          <a:latin typeface="Arial" panose="020B0604020202020204" pitchFamily="34" charset="0"/>
                          <a:cs typeface="Arial" panose="020B0604020202020204" pitchFamily="34" charset="0"/>
                        </a:rPr>
                        <a:t> 2018-19 Financial year APP activities of the previous quarter were reported on the next quarter, however, it changed in 2019-20</a:t>
                      </a:r>
                      <a:endParaRPr lang="en-ZA" sz="1600" b="0" i="0" dirty="0">
                        <a:latin typeface="Arial" panose="020B0604020202020204" pitchFamily="34" charset="0"/>
                        <a:cs typeface="Arial" panose="020B0604020202020204" pitchFamily="34" charset="0"/>
                      </a:endParaRPr>
                    </a:p>
                  </a:txBody>
                  <a:tcPr marL="68580" marR="68580" marT="34290" marB="34290"/>
                </a:tc>
                <a:tc>
                  <a:txBody>
                    <a:bodyPr/>
                    <a:lstStyle>
                      <a:lvl1pPr marL="0" algn="l" defTabSz="457200" rtl="0" eaLnBrk="1" latinLnBrk="0" hangingPunct="1">
                        <a:defRPr sz="1800" kern="1200">
                          <a:solidFill>
                            <a:schemeClr val="dk1"/>
                          </a:solidFill>
                          <a:latin typeface="Bookman Old Style"/>
                        </a:defRPr>
                      </a:lvl1pPr>
                      <a:lvl2pPr marL="457200" algn="l" defTabSz="457200" rtl="0" eaLnBrk="1" latinLnBrk="0" hangingPunct="1">
                        <a:defRPr sz="1800" kern="1200">
                          <a:solidFill>
                            <a:schemeClr val="dk1"/>
                          </a:solidFill>
                          <a:latin typeface="Bookman Old Style"/>
                        </a:defRPr>
                      </a:lvl2pPr>
                      <a:lvl3pPr marL="914400" algn="l" defTabSz="457200" rtl="0" eaLnBrk="1" latinLnBrk="0" hangingPunct="1">
                        <a:defRPr sz="1800" kern="1200">
                          <a:solidFill>
                            <a:schemeClr val="dk1"/>
                          </a:solidFill>
                          <a:latin typeface="Bookman Old Style"/>
                        </a:defRPr>
                      </a:lvl3pPr>
                      <a:lvl4pPr marL="1371600" algn="l" defTabSz="457200" rtl="0" eaLnBrk="1" latinLnBrk="0" hangingPunct="1">
                        <a:defRPr sz="1800" kern="1200">
                          <a:solidFill>
                            <a:schemeClr val="dk1"/>
                          </a:solidFill>
                          <a:latin typeface="Bookman Old Style"/>
                        </a:defRPr>
                      </a:lvl4pPr>
                      <a:lvl5pPr marL="1828800" algn="l" defTabSz="457200" rtl="0" eaLnBrk="1" latinLnBrk="0" hangingPunct="1">
                        <a:defRPr sz="1800" kern="1200">
                          <a:solidFill>
                            <a:schemeClr val="dk1"/>
                          </a:solidFill>
                          <a:latin typeface="Bookman Old Style"/>
                        </a:defRPr>
                      </a:lvl5pPr>
                      <a:lvl6pPr marL="2286000" algn="l" defTabSz="457200" rtl="0" eaLnBrk="1" latinLnBrk="0" hangingPunct="1">
                        <a:defRPr sz="1800" kern="1200">
                          <a:solidFill>
                            <a:schemeClr val="dk1"/>
                          </a:solidFill>
                          <a:latin typeface="Bookman Old Style"/>
                        </a:defRPr>
                      </a:lvl6pPr>
                      <a:lvl7pPr marL="2743200" algn="l" defTabSz="457200" rtl="0" eaLnBrk="1" latinLnBrk="0" hangingPunct="1">
                        <a:defRPr sz="1800" kern="1200">
                          <a:solidFill>
                            <a:schemeClr val="dk1"/>
                          </a:solidFill>
                          <a:latin typeface="Bookman Old Style"/>
                        </a:defRPr>
                      </a:lvl7pPr>
                      <a:lvl8pPr marL="3200400" algn="l" defTabSz="457200" rtl="0" eaLnBrk="1" latinLnBrk="0" hangingPunct="1">
                        <a:defRPr sz="1800" kern="1200">
                          <a:solidFill>
                            <a:schemeClr val="dk1"/>
                          </a:solidFill>
                          <a:latin typeface="Bookman Old Style"/>
                        </a:defRPr>
                      </a:lvl8pPr>
                      <a:lvl9pPr marL="3657600" algn="l" defTabSz="457200" rtl="0" eaLnBrk="1" latinLnBrk="0" hangingPunct="1">
                        <a:defRPr sz="1800" kern="1200">
                          <a:solidFill>
                            <a:schemeClr val="dk1"/>
                          </a:solidFill>
                          <a:latin typeface="Bookman Old Style"/>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Arial" panose="020B0604020202020204" pitchFamily="34" charset="0"/>
                          <a:cs typeface="Arial" panose="020B0604020202020204" pitchFamily="34" charset="0"/>
                        </a:rPr>
                        <a:t>Risk mitigation progress report on activities carried out in Quarter 1 is being compiled. </a:t>
                      </a:r>
                    </a:p>
                  </a:txBody>
                  <a:tcPr marL="19050" marR="19050" marT="19050" marB="19050"/>
                </a:tc>
                <a:extLst>
                  <a:ext uri="{0D108BD9-81ED-4DB2-BD59-A6C34878D82A}">
                    <a16:rowId xmlns:a16="http://schemas.microsoft.com/office/drawing/2014/main" xmlns="" val="10003"/>
                  </a:ext>
                </a:extLst>
              </a:tr>
            </a:tbl>
          </a:graphicData>
        </a:graphic>
      </p:graphicFrame>
      <p:sp>
        <p:nvSpPr>
          <p:cNvPr id="10" name="Title 5"/>
          <p:cNvSpPr txBox="1">
            <a:spLocks/>
          </p:cNvSpPr>
          <p:nvPr/>
        </p:nvSpPr>
        <p:spPr>
          <a:xfrm>
            <a:off x="152163" y="181513"/>
            <a:ext cx="8743710" cy="501533"/>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a:solidFill>
                  <a:schemeClr val="tx2">
                    <a:lumMod val="40000"/>
                    <a:lumOff val="60000"/>
                  </a:schemeClr>
                </a:solidFill>
              </a:rPr>
              <a:t/>
            </a:r>
            <a:br>
              <a:rPr lang="en-ZA" sz="2800" b="1" dirty="0">
                <a:solidFill>
                  <a:schemeClr val="tx2">
                    <a:lumMod val="40000"/>
                    <a:lumOff val="60000"/>
                  </a:schemeClr>
                </a:solidFill>
              </a:rPr>
            </a:br>
            <a:endParaRPr lang="en-ZA" sz="2800" b="1" dirty="0">
              <a:solidFill>
                <a:schemeClr val="tx2">
                  <a:lumMod val="40000"/>
                  <a:lumOff val="60000"/>
                </a:schemeClr>
              </a:solidFill>
            </a:endParaRPr>
          </a:p>
          <a:p>
            <a:pPr algn="l"/>
            <a:r>
              <a:rPr lang="en-ZA" sz="3600" b="1" dirty="0">
                <a:solidFill>
                  <a:schemeClr val="accent6">
                    <a:lumMod val="75000"/>
                  </a:schemeClr>
                </a:solidFill>
                <a:cs typeface="Arial" panose="020B0604020202020204" pitchFamily="34" charset="0"/>
              </a:rPr>
              <a:t>Programme 1:  </a:t>
            </a:r>
            <a:r>
              <a:rPr lang="en-ZA" sz="3600" b="1">
                <a:solidFill>
                  <a:schemeClr val="accent6">
                    <a:lumMod val="75000"/>
                  </a:schemeClr>
                </a:solidFill>
                <a:cs typeface="Arial" panose="020B0604020202020204" pitchFamily="34" charset="0"/>
              </a:rPr>
              <a:t>Corporate Services </a:t>
            </a:r>
            <a:r>
              <a:rPr lang="en-ZA" sz="3600" b="1" dirty="0">
                <a:solidFill>
                  <a:schemeClr val="accent6">
                    <a:lumMod val="75000"/>
                  </a:schemeClr>
                </a:solidFill>
                <a:cs typeface="Arial" panose="020B0604020202020204" pitchFamily="34" charset="0"/>
              </a:rPr>
              <a:t>[5]</a:t>
            </a:r>
            <a:endParaRPr lang="en-ZA" sz="3600" b="1" dirty="0">
              <a:solidFill>
                <a:schemeClr val="tx2">
                  <a:lumMod val="40000"/>
                  <a:lumOff val="60000"/>
                </a:schemeClr>
              </a:solidFill>
            </a:endParaRPr>
          </a:p>
          <a:p>
            <a:pPr algn="l"/>
            <a:r>
              <a:rPr lang="en-ZA" sz="2800" b="1" dirty="0"/>
              <a:t/>
            </a:r>
            <a:br>
              <a:rPr lang="en-ZA" sz="2800" b="1" dirty="0"/>
            </a:br>
            <a:endParaRPr lang="en-ZA" sz="2800" b="1" dirty="0"/>
          </a:p>
        </p:txBody>
      </p:sp>
    </p:spTree>
    <p:extLst>
      <p:ext uri="{BB962C8B-B14F-4D97-AF65-F5344CB8AC3E}">
        <p14:creationId xmlns:p14="http://schemas.microsoft.com/office/powerpoint/2010/main" xmlns="" val="210679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7777</TotalTime>
  <Words>2889</Words>
  <Application>Microsoft Office PowerPoint</Application>
  <PresentationFormat>On-screen Show (4:3)</PresentationFormat>
  <Paragraphs>421</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Presentation to the Portfolio Committee on Communications:  2019/20 Quarter 1 Performance Report   3 September 2019 </vt:lpstr>
      <vt:lpstr>Presentation overview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2019 MTEF baseline allocations [1]</vt:lpstr>
      <vt:lpstr>Slide 21</vt:lpstr>
      <vt:lpstr>Financial information [1]</vt:lpstr>
      <vt:lpstr>Financial Information [2]</vt:lpstr>
      <vt:lpstr>Financial information [3]</vt:lpstr>
      <vt:lpstr>Budget vs Expenditure</vt:lpstr>
      <vt:lpstr>Slide 26</vt:lpstr>
      <vt:lpstr> South African Broadcasting Corporation [SABC] [1] </vt:lpstr>
      <vt:lpstr> South African Broadcasting Corporation [SABC] [2] </vt:lpstr>
      <vt:lpstr> South African Broadcasting Corporation [SABC] [3]</vt:lpstr>
      <vt:lpstr> Independent Communications Authority of SA (ICASA)  [1]</vt:lpstr>
      <vt:lpstr> Independent Communications Authority of SA (ICASA)  [2]</vt:lpstr>
      <vt:lpstr> Film &amp; Publication Board (FPB) [1]  </vt:lpstr>
      <vt:lpstr> Film &amp; Publication Board (FPB)  [2] </vt:lpstr>
      <vt:lpstr> Media Development &amp; Diversity Agency (MDDA) [1] </vt:lpstr>
      <vt:lpstr> Media Development &amp; Diversity Agency (MDDA) [2] </vt:lpstr>
      <vt:lpstr> Brand South Africa (BSA)   [1]</vt:lpstr>
      <vt:lpstr> Brand South Africa (BSA)   [2]</vt:lpstr>
      <vt:lpstr>Slide 38</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936</cp:revision>
  <cp:lastPrinted>2018-10-26T11:15:27Z</cp:lastPrinted>
  <dcterms:created xsi:type="dcterms:W3CDTF">2013-08-14T15:53:00Z</dcterms:created>
  <dcterms:modified xsi:type="dcterms:W3CDTF">2019-09-04T08:21:09Z</dcterms:modified>
</cp:coreProperties>
</file>