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13" r:id="rId3"/>
    <p:sldMasterId id="2147483749" r:id="rId4"/>
    <p:sldMasterId id="2147483754" r:id="rId5"/>
    <p:sldMasterId id="2147483831" r:id="rId6"/>
    <p:sldMasterId id="2147483856" r:id="rId7"/>
    <p:sldMasterId id="2147483867" r:id="rId8"/>
    <p:sldMasterId id="2147483879" r:id="rId9"/>
    <p:sldMasterId id="2147483893" r:id="rId10"/>
    <p:sldMasterId id="2147483898" r:id="rId11"/>
    <p:sldMasterId id="2147483910" r:id="rId12"/>
    <p:sldMasterId id="2147483922" r:id="rId13"/>
    <p:sldMasterId id="2147483935" r:id="rId14"/>
    <p:sldMasterId id="2147483947" r:id="rId15"/>
    <p:sldMasterId id="2147483959" r:id="rId16"/>
    <p:sldMasterId id="2147483965" r:id="rId17"/>
  </p:sldMasterIdLst>
  <p:notesMasterIdLst>
    <p:notesMasterId r:id="rId55"/>
  </p:notesMasterIdLst>
  <p:sldIdLst>
    <p:sldId id="297" r:id="rId18"/>
    <p:sldId id="298" r:id="rId19"/>
    <p:sldId id="462" r:id="rId20"/>
    <p:sldId id="304" r:id="rId21"/>
    <p:sldId id="416" r:id="rId22"/>
    <p:sldId id="306" r:id="rId23"/>
    <p:sldId id="392" r:id="rId24"/>
    <p:sldId id="419" r:id="rId25"/>
    <p:sldId id="420" r:id="rId26"/>
    <p:sldId id="463" r:id="rId27"/>
    <p:sldId id="422" r:id="rId28"/>
    <p:sldId id="423" r:id="rId29"/>
    <p:sldId id="424" r:id="rId30"/>
    <p:sldId id="425" r:id="rId31"/>
    <p:sldId id="426" r:id="rId32"/>
    <p:sldId id="427" r:id="rId33"/>
    <p:sldId id="428" r:id="rId34"/>
    <p:sldId id="458" r:id="rId35"/>
    <p:sldId id="464"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61" r:id="rId49"/>
    <p:sldId id="421" r:id="rId50"/>
    <p:sldId id="479" r:id="rId51"/>
    <p:sldId id="480" r:id="rId52"/>
    <p:sldId id="478" r:id="rId53"/>
    <p:sldId id="457"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A561C08-1D98-4C36-A62D-73909847B288}">
          <p14:sldIdLst>
            <p14:sldId id="297"/>
            <p14:sldId id="298"/>
          </p14:sldIdLst>
        </p14:section>
        <p14:section name="Mandate of the AGSA" id="{EEEBE904-8884-4312-B41F-E2F8328AB9EF}">
          <p14:sldIdLst>
            <p14:sldId id="462"/>
            <p14:sldId id="304"/>
            <p14:sldId id="416"/>
            <p14:sldId id="306"/>
            <p14:sldId id="392"/>
            <p14:sldId id="419"/>
            <p14:sldId id="420"/>
          </p14:sldIdLst>
        </p14:section>
        <p14:section name="Audit outcome trends - 10 year analysis" id="{1726A9C6-1F31-469A-9D86-011D11BC02FD}">
          <p14:sldIdLst>
            <p14:sldId id="463"/>
            <p14:sldId id="422"/>
            <p14:sldId id="423"/>
            <p14:sldId id="424"/>
            <p14:sldId id="425"/>
            <p14:sldId id="426"/>
            <p14:sldId id="427"/>
            <p14:sldId id="428"/>
          </p14:sldIdLst>
        </p14:section>
        <p14:section name="Amendments to the PAA" id="{787AAAC1-6752-428C-A387-35CE89203854}">
          <p14:sldIdLst>
            <p14:sldId id="458"/>
            <p14:sldId id="464"/>
            <p14:sldId id="466"/>
            <p14:sldId id="467"/>
            <p14:sldId id="468"/>
            <p14:sldId id="469"/>
            <p14:sldId id="470"/>
            <p14:sldId id="471"/>
            <p14:sldId id="472"/>
            <p14:sldId id="473"/>
            <p14:sldId id="474"/>
            <p14:sldId id="475"/>
            <p14:sldId id="476"/>
            <p14:sldId id="477"/>
            <p14:sldId id="461"/>
            <p14:sldId id="421"/>
            <p14:sldId id="479"/>
            <p14:sldId id="480"/>
            <p14:sldId id="478"/>
            <p14:sldId id="45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aad,Ismail" initials="R" lastIdx="1" clrIdx="0">
    <p:extLst>
      <p:ext uri="{19B8F6BF-5375-455C-9EA6-DF929625EA0E}">
        <p15:presenceInfo xmlns:p15="http://schemas.microsoft.com/office/powerpoint/2012/main" xmlns="" userId="S-1-5-21-1765814103-231811140-111032338-58382" providerId="AD"/>
      </p:ext>
    </p:extLst>
  </p:cmAuthor>
  <p:cmAuthor id="2" name="Chetty,Shanthinee" initials="C"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A8A1"/>
    <a:srgbClr val="C7BEB9"/>
    <a:srgbClr val="00A289"/>
    <a:srgbClr val="97857C"/>
    <a:srgbClr val="E33A5A"/>
    <a:srgbClr val="7CCCBF"/>
    <a:srgbClr val="EA6C84"/>
    <a:srgbClr val="66FFFF"/>
    <a:srgbClr val="33CCFF"/>
    <a:srgbClr val="F2EF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705" autoAdjust="0"/>
  </p:normalViewPr>
  <p:slideViewPr>
    <p:cSldViewPr snapToGrid="0">
      <p:cViewPr varScale="1">
        <p:scale>
          <a:sx n="71" d="100"/>
          <a:sy n="71" d="100"/>
        </p:scale>
        <p:origin x="-77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8912179255511389E-3"/>
          <c:y val="5.146978199192561E-2"/>
          <c:w val="0.9681966028189376"/>
          <c:h val="0.85036635632444513"/>
        </c:manualLayout>
      </c:layout>
      <c:lineChart>
        <c:grouping val="standard"/>
        <c:ser>
          <c:idx val="0"/>
          <c:order val="0"/>
          <c:tx>
            <c:strRef>
              <c:f>IE!$B$2</c:f>
              <c:strCache>
                <c:ptCount val="1"/>
                <c:pt idx="0">
                  <c:v>Local government</c:v>
                </c:pt>
              </c:strCache>
            </c:strRef>
          </c:tx>
          <c:marker>
            <c:symbol val="none"/>
          </c:marker>
          <c:dLbls>
            <c:dLbl>
              <c:idx val="0"/>
              <c:layout>
                <c:manualLayout>
                  <c:x val="-6.0149851291568697E-2"/>
                  <c:y val="-2.2001027663592944E-2"/>
                </c:manualLayout>
              </c:layout>
              <c:tx>
                <c:rich>
                  <a:bodyPr/>
                  <a:lstStyle/>
                  <a:p>
                    <a:r>
                      <a:rPr lang="en-US" dirty="0"/>
                      <a:t> </a:t>
                    </a:r>
                    <a:r>
                      <a:rPr lang="en-US" dirty="0" smtClean="0"/>
                      <a:t>R5 003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BAD-40B3-A19C-54332860BC55}"/>
                </c:ext>
              </c:extLst>
            </c:dLbl>
            <c:dLbl>
              <c:idx val="1"/>
              <c:layout>
                <c:manualLayout>
                  <c:x val="-6.6203595775332802E-2"/>
                  <c:y val="3.8139859460060002E-2"/>
                </c:manualLayout>
              </c:layout>
              <c:tx>
                <c:rich>
                  <a:bodyPr/>
                  <a:lstStyle/>
                  <a:p>
                    <a:r>
                      <a:rPr lang="en-US" dirty="0" smtClean="0"/>
                      <a:t>R5 437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AD-40B3-A19C-54332860BC55}"/>
                </c:ext>
              </c:extLst>
            </c:dLbl>
            <c:dLbl>
              <c:idx val="2"/>
              <c:tx>
                <c:rich>
                  <a:bodyPr/>
                  <a:lstStyle/>
                  <a:p>
                    <a:r>
                      <a:rPr lang="en-US" dirty="0"/>
                      <a:t> </a:t>
                    </a:r>
                    <a:r>
                      <a:rPr lang="en-US" dirty="0" smtClean="0"/>
                      <a:t>R10</a:t>
                    </a:r>
                    <a:r>
                      <a:rPr lang="en-US" baseline="0" dirty="0" smtClean="0"/>
                      <a:t> 386</a:t>
                    </a:r>
                    <a:r>
                      <a:rPr lang="en-US" dirty="0" smtClean="0"/>
                      <a:t>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BAD-40B3-A19C-54332860BC55}"/>
                </c:ext>
              </c:extLst>
            </c:dLbl>
            <c:dLbl>
              <c:idx val="3"/>
              <c:tx>
                <c:rich>
                  <a:bodyPr/>
                  <a:lstStyle/>
                  <a:p>
                    <a:r>
                      <a:rPr lang="en-US" dirty="0"/>
                      <a:t> </a:t>
                    </a:r>
                    <a:r>
                      <a:rPr lang="en-US" dirty="0" smtClean="0"/>
                      <a:t>R18</a:t>
                    </a:r>
                    <a:r>
                      <a:rPr lang="en-US" baseline="0" dirty="0" smtClean="0"/>
                      <a:t> 320</a:t>
                    </a:r>
                    <a:r>
                      <a:rPr lang="en-US" dirty="0" smtClean="0"/>
                      <a:t>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BAD-40B3-A19C-54332860BC55}"/>
                </c:ext>
              </c:extLst>
            </c:dLbl>
            <c:dLbl>
              <c:idx val="4"/>
              <c:layout>
                <c:manualLayout>
                  <c:x val="-4.1042001708371155E-2"/>
                  <c:y val="4.4152448970316442E-2"/>
                </c:manualLayout>
              </c:layout>
              <c:tx>
                <c:rich>
                  <a:bodyPr/>
                  <a:lstStyle/>
                  <a:p>
                    <a:r>
                      <a:rPr lang="en-US" dirty="0" smtClean="0"/>
                      <a:t>R15 042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BAD-40B3-A19C-54332860BC55}"/>
                </c:ext>
              </c:extLst>
            </c:dLbl>
            <c:dLbl>
              <c:idx val="5"/>
              <c:tx>
                <c:rich>
                  <a:bodyPr/>
                  <a:lstStyle/>
                  <a:p>
                    <a:r>
                      <a:rPr lang="en-US" dirty="0"/>
                      <a:t> </a:t>
                    </a:r>
                    <a:r>
                      <a:rPr lang="en-US" dirty="0" smtClean="0"/>
                      <a:t>R10 534</a:t>
                    </a:r>
                    <a:r>
                      <a:rPr lang="en-US" baseline="0" dirty="0" smtClean="0"/>
                      <a:t>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BAD-40B3-A19C-54332860BC55}"/>
                </c:ext>
              </c:extLst>
            </c:dLbl>
            <c:dLbl>
              <c:idx val="6"/>
              <c:tx>
                <c:rich>
                  <a:bodyPr/>
                  <a:lstStyle/>
                  <a:p>
                    <a:r>
                      <a:rPr lang="en-US" dirty="0"/>
                      <a:t> </a:t>
                    </a:r>
                    <a:r>
                      <a:rPr lang="en-US" dirty="0" smtClean="0"/>
                      <a:t>R10 644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BAD-40B3-A19C-54332860BC55}"/>
                </c:ext>
              </c:extLst>
            </c:dLbl>
            <c:dLbl>
              <c:idx val="7"/>
              <c:layout>
                <c:manualLayout>
                  <c:x val="-1.2129002970526145E-2"/>
                  <c:y val="3.8139859460060002E-2"/>
                </c:manualLayout>
              </c:layout>
              <c:tx>
                <c:rich>
                  <a:bodyPr/>
                  <a:lstStyle/>
                  <a:p>
                    <a:r>
                      <a:rPr lang="en-US" dirty="0" smtClean="0"/>
                      <a:t> R15 395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BAD-40B3-A19C-54332860BC55}"/>
                </c:ext>
              </c:extLst>
            </c:dLbl>
            <c:dLbl>
              <c:idx val="8"/>
              <c:layout>
                <c:manualLayout>
                  <c:x val="-3.6607954307444897E-3"/>
                  <c:y val="-1.1980045146498879E-2"/>
                </c:manualLayout>
              </c:layout>
              <c:tx>
                <c:rich>
                  <a:bodyPr/>
                  <a:lstStyle/>
                  <a:p>
                    <a:r>
                      <a:rPr lang="en-US" dirty="0" smtClean="0"/>
                      <a:t>R27 650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BAD-40B3-A19C-54332860BC55}"/>
                </c:ext>
              </c:extLst>
            </c:dLbl>
            <c:dLbl>
              <c:idx val="9"/>
              <c:tx>
                <c:rich>
                  <a:bodyPr wrap="square" lIns="38100" tIns="19050" rIns="38100" bIns="19050" anchor="ctr">
                    <a:noAutofit/>
                  </a:bodyPr>
                  <a:lstStyle/>
                  <a:p>
                    <a:pPr>
                      <a:defRPr sz="788"/>
                    </a:pPr>
                    <a:r>
                      <a:rPr lang="en-US" dirty="0" smtClean="0"/>
                      <a:t>R21 243</a:t>
                    </a:r>
                    <a:r>
                      <a:rPr lang="en-US" baseline="0" dirty="0" smtClean="0"/>
                      <a:t> </a:t>
                    </a:r>
                    <a:r>
                      <a:rPr lang="en-US" dirty="0" smtClean="0"/>
                      <a:t>m</a:t>
                    </a:r>
                    <a:endParaRPr lang="en-US" dirty="0"/>
                  </a:p>
                </c:rich>
              </c:tx>
              <c:spPr>
                <a:noFill/>
                <a:ln w="19063">
                  <a:noFill/>
                </a:ln>
              </c:spPr>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BAD-40B3-A19C-54332860BC55}"/>
                </c:ext>
              </c:extLst>
            </c:dLbl>
            <c:spPr>
              <a:noFill/>
              <a:ln w="19063">
                <a:noFill/>
              </a:ln>
            </c:spPr>
            <c:txPr>
              <a:bodyPr wrap="square" lIns="38100" tIns="19050" rIns="38100" bIns="19050" anchor="ctr">
                <a:spAutoFit/>
              </a:bodyPr>
              <a:lstStyle/>
              <a:p>
                <a:pPr>
                  <a:defRPr sz="788"/>
                </a:pPr>
                <a:endParaRPr lang="en-US"/>
              </a:p>
            </c:txPr>
            <c:dLblPos val="b"/>
            <c:showVal val="1"/>
            <c:extLst xmlns:c16r2="http://schemas.microsoft.com/office/drawing/2015/06/chart">
              <c:ext xmlns:c15="http://schemas.microsoft.com/office/drawing/2012/chart" uri="{CE6537A1-D6FC-4f65-9D91-7224C49458BB}">
                <c15:showLeaderLines val="0"/>
              </c:ext>
            </c:extLst>
          </c:dLbls>
          <c:cat>
            <c:strRef>
              <c:f>IE!$A$3:$A$12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IE!$B$3:$B$12</c:f>
              <c:numCache>
                <c:formatCode>_("R"* #,##0_);_("R"* \(#,##0\);_("R"* "-"_);_(@_)</c:formatCode>
                <c:ptCount val="10"/>
                <c:pt idx="0">
                  <c:v>5003</c:v>
                </c:pt>
                <c:pt idx="1">
                  <c:v>5437</c:v>
                </c:pt>
                <c:pt idx="2">
                  <c:v>10386</c:v>
                </c:pt>
                <c:pt idx="3">
                  <c:v>18320</c:v>
                </c:pt>
                <c:pt idx="4">
                  <c:v>15042</c:v>
                </c:pt>
                <c:pt idx="5">
                  <c:v>10534</c:v>
                </c:pt>
                <c:pt idx="6">
                  <c:v>10644</c:v>
                </c:pt>
                <c:pt idx="7">
                  <c:v>15395</c:v>
                </c:pt>
                <c:pt idx="8">
                  <c:v>27650</c:v>
                </c:pt>
                <c:pt idx="9">
                  <c:v>21243</c:v>
                </c:pt>
              </c:numCache>
            </c:numRef>
          </c:val>
          <c:extLst xmlns:c16r2="http://schemas.microsoft.com/office/drawing/2015/06/chart">
            <c:ext xmlns:c16="http://schemas.microsoft.com/office/drawing/2014/chart" uri="{C3380CC4-5D6E-409C-BE32-E72D297353CC}">
              <c16:uniqueId val="{0000000A-FBAD-40B3-A19C-54332860BC55}"/>
            </c:ext>
          </c:extLst>
        </c:ser>
        <c:ser>
          <c:idx val="1"/>
          <c:order val="1"/>
          <c:tx>
            <c:strRef>
              <c:f>IE!$C$2</c:f>
              <c:strCache>
                <c:ptCount val="1"/>
                <c:pt idx="0">
                  <c:v>National and provincial government</c:v>
                </c:pt>
              </c:strCache>
            </c:strRef>
          </c:tx>
          <c:marker>
            <c:symbol val="none"/>
          </c:marker>
          <c:dLbls>
            <c:dLbl>
              <c:idx val="0"/>
              <c:layout>
                <c:manualLayout>
                  <c:x val="-6.0399254363358551E-2"/>
                  <c:y val="-2.0493303774328114E-3"/>
                </c:manualLayout>
              </c:layout>
              <c:tx>
                <c:rich>
                  <a:bodyPr/>
                  <a:lstStyle/>
                  <a:p>
                    <a:r>
                      <a:rPr lang="en-US" dirty="0" smtClean="0"/>
                      <a:t>R1 507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BAD-40B3-A19C-54332860BC55}"/>
                </c:ext>
              </c:extLst>
            </c:dLbl>
            <c:dLbl>
              <c:idx val="1"/>
              <c:layout>
                <c:manualLayout>
                  <c:x val="-0.10234495802834295"/>
                  <c:y val="-2.6114838250295425E-2"/>
                </c:manualLayout>
              </c:layout>
              <c:tx>
                <c:rich>
                  <a:bodyPr/>
                  <a:lstStyle/>
                  <a:p>
                    <a:r>
                      <a:rPr lang="en-US" dirty="0" smtClean="0"/>
                      <a:t>R10 759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BAD-40B3-A19C-54332860BC55}"/>
                </c:ext>
              </c:extLst>
            </c:dLbl>
            <c:dLbl>
              <c:idx val="2"/>
              <c:layout>
                <c:manualLayout>
                  <c:x val="-4.261776013958378E-2"/>
                  <c:y val="-5.4173431487410509E-2"/>
                </c:manualLayout>
              </c:layout>
              <c:tx>
                <c:rich>
                  <a:bodyPr/>
                  <a:lstStyle/>
                  <a:p>
                    <a:r>
                      <a:rPr lang="en-US" dirty="0"/>
                      <a:t> </a:t>
                    </a:r>
                    <a:r>
                      <a:rPr lang="en-US" dirty="0" smtClean="0"/>
                      <a:t>R17 865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BAD-40B3-A19C-54332860BC55}"/>
                </c:ext>
              </c:extLst>
            </c:dLbl>
            <c:dLbl>
              <c:idx val="3"/>
              <c:tx>
                <c:rich>
                  <a:bodyPr/>
                  <a:lstStyle/>
                  <a:p>
                    <a:r>
                      <a:rPr lang="en-US" dirty="0"/>
                      <a:t> </a:t>
                    </a:r>
                    <a:r>
                      <a:rPr lang="en-US" dirty="0" smtClean="0"/>
                      <a:t>R24 202 m</a:t>
                    </a:r>
                    <a:endParaRPr lang="en-US" dirty="0"/>
                  </a:p>
                </c:rich>
              </c:tx>
              <c:dLblPos val="t"/>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BAD-40B3-A19C-54332860BC55}"/>
                </c:ext>
              </c:extLst>
            </c:dLbl>
            <c:dLbl>
              <c:idx val="4"/>
              <c:tx>
                <c:rich>
                  <a:bodyPr/>
                  <a:lstStyle/>
                  <a:p>
                    <a:r>
                      <a:rPr lang="en-US" dirty="0"/>
                      <a:t> </a:t>
                    </a:r>
                    <a:r>
                      <a:rPr lang="en-US" dirty="0" smtClean="0"/>
                      <a:t>R26 205 m</a:t>
                    </a:r>
                    <a:endParaRPr lang="en-US" dirty="0"/>
                  </a:p>
                </c:rich>
              </c:tx>
              <c:dLblPos val="t"/>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BAD-40B3-A19C-54332860BC55}"/>
                </c:ext>
              </c:extLst>
            </c:dLbl>
            <c:dLbl>
              <c:idx val="5"/>
              <c:layout>
                <c:manualLayout>
                  <c:x val="-2.7471483072871339E-2"/>
                  <c:y val="-4.3602210773359658E-3"/>
                </c:manualLayout>
              </c:layout>
              <c:tx>
                <c:rich>
                  <a:bodyPr wrap="square" lIns="38100" tIns="19050" rIns="38100" bIns="19050" anchor="ctr">
                    <a:noAutofit/>
                  </a:bodyPr>
                  <a:lstStyle/>
                  <a:p>
                    <a:pPr>
                      <a:defRPr sz="788"/>
                    </a:pPr>
                    <a:r>
                      <a:rPr lang="en-US" dirty="0"/>
                      <a:t> </a:t>
                    </a:r>
                    <a:r>
                      <a:rPr lang="en-US" dirty="0" smtClean="0"/>
                      <a:t>R65</a:t>
                    </a:r>
                    <a:r>
                      <a:rPr lang="en-US" baseline="0" dirty="0" smtClean="0"/>
                      <a:t> 094 m</a:t>
                    </a:r>
                    <a:endParaRPr lang="en-US" dirty="0"/>
                  </a:p>
                </c:rich>
              </c:tx>
              <c:spPr>
                <a:noFill/>
                <a:ln w="19063">
                  <a:noFill/>
                </a:ln>
              </c:spPr>
              <c:dLblPos val="r"/>
              <c:extLst xmlns:c16r2="http://schemas.microsoft.com/office/drawing/2015/06/chart">
                <c:ext xmlns:c15="http://schemas.microsoft.com/office/drawing/2012/chart" uri="{CE6537A1-D6FC-4f65-9D91-7224C49458BB}">
                  <c15:layout>
                    <c:manualLayout>
                      <c:w val="9.2186483556198032E-2"/>
                      <c:h val="6.5895730687405285E-2"/>
                    </c:manualLayout>
                  </c15:layout>
                </c:ext>
                <c:ext xmlns:c16="http://schemas.microsoft.com/office/drawing/2014/chart" uri="{C3380CC4-5D6E-409C-BE32-E72D297353CC}">
                  <c16:uniqueId val="{00000010-FBAD-40B3-A19C-54332860BC55}"/>
                </c:ext>
              </c:extLst>
            </c:dLbl>
            <c:dLbl>
              <c:idx val="6"/>
              <c:layout>
                <c:manualLayout>
                  <c:x val="5.6741190869502673E-3"/>
                  <c:y val="-2.2106287432709499E-2"/>
                </c:manualLayout>
              </c:layout>
              <c:tx>
                <c:rich>
                  <a:bodyPr/>
                  <a:lstStyle/>
                  <a:p>
                    <a:r>
                      <a:rPr lang="en-US" dirty="0" smtClean="0"/>
                      <a:t>R26</a:t>
                    </a:r>
                    <a:r>
                      <a:rPr lang="en-US" baseline="0" dirty="0" smtClean="0"/>
                      <a:t> 440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BAD-40B3-A19C-54332860BC55}"/>
                </c:ext>
              </c:extLst>
            </c:dLbl>
            <c:dLbl>
              <c:idx val="7"/>
              <c:layout>
                <c:manualLayout>
                  <c:x val="1.3762587399214302E-2"/>
                  <c:y val="2.3990232145923204E-2"/>
                </c:manualLayout>
              </c:layout>
              <c:tx>
                <c:rich>
                  <a:bodyPr/>
                  <a:lstStyle/>
                  <a:p>
                    <a:r>
                      <a:rPr lang="en-US" dirty="0" smtClean="0"/>
                      <a:t>R46 070</a:t>
                    </a:r>
                    <a:r>
                      <a:rPr lang="en-US" baseline="0" dirty="0" smtClean="0"/>
                      <a:t> </a:t>
                    </a:r>
                    <a:r>
                      <a:rPr lang="en-US" dirty="0" smtClean="0"/>
                      <a:t>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FBAD-40B3-A19C-54332860BC55}"/>
                </c:ext>
              </c:extLst>
            </c:dLbl>
            <c:dLbl>
              <c:idx val="8"/>
              <c:layout>
                <c:manualLayout>
                  <c:x val="-5.2043397728121409E-2"/>
                  <c:y val="-4.2148252466897629E-2"/>
                </c:manualLayout>
              </c:layout>
              <c:tx>
                <c:rich>
                  <a:bodyPr/>
                  <a:lstStyle/>
                  <a:p>
                    <a:r>
                      <a:rPr lang="en-US" dirty="0"/>
                      <a:t> </a:t>
                    </a:r>
                    <a:r>
                      <a:rPr lang="en-US" dirty="0" smtClean="0"/>
                      <a:t>R51 624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BAD-40B3-A19C-54332860BC55}"/>
                </c:ext>
              </c:extLst>
            </c:dLbl>
            <c:dLbl>
              <c:idx val="9"/>
              <c:tx>
                <c:rich>
                  <a:bodyPr/>
                  <a:lstStyle/>
                  <a:p>
                    <a:r>
                      <a:rPr lang="en-US" dirty="0" smtClean="0"/>
                      <a:t>R50 912 m</a:t>
                    </a:r>
                    <a:endParaRPr lang="en-US" dirty="0"/>
                  </a:p>
                </c:rich>
              </c:tx>
              <c:dLblPos val="t"/>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FBAD-40B3-A19C-54332860BC55}"/>
                </c:ext>
              </c:extLst>
            </c:dLbl>
            <c:spPr>
              <a:noFill/>
              <a:ln w="19063">
                <a:noFill/>
              </a:ln>
            </c:spPr>
            <c:txPr>
              <a:bodyPr wrap="square" lIns="38100" tIns="19050" rIns="38100" bIns="19050" anchor="ctr">
                <a:spAutoFit/>
              </a:bodyPr>
              <a:lstStyle/>
              <a:p>
                <a:pPr>
                  <a:defRPr sz="788"/>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IE!$A$3:$A$12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IE!$C$3:$C$12</c:f>
              <c:numCache>
                <c:formatCode>_("R"* #,##0_);_("R"* \(#,##0\);_("R"* "-"_);_(@_)</c:formatCode>
                <c:ptCount val="10"/>
                <c:pt idx="0">
                  <c:v>1507</c:v>
                </c:pt>
                <c:pt idx="1">
                  <c:v>10759</c:v>
                </c:pt>
                <c:pt idx="2">
                  <c:v>17865</c:v>
                </c:pt>
                <c:pt idx="3">
                  <c:v>24202</c:v>
                </c:pt>
                <c:pt idx="4">
                  <c:v>26205</c:v>
                </c:pt>
                <c:pt idx="5">
                  <c:v>65094</c:v>
                </c:pt>
                <c:pt idx="6">
                  <c:v>26440</c:v>
                </c:pt>
                <c:pt idx="7">
                  <c:v>46070</c:v>
                </c:pt>
                <c:pt idx="8">
                  <c:v>51624</c:v>
                </c:pt>
                <c:pt idx="9">
                  <c:v>50912</c:v>
                </c:pt>
              </c:numCache>
            </c:numRef>
          </c:val>
          <c:extLst xmlns:c16r2="http://schemas.microsoft.com/office/drawing/2015/06/chart">
            <c:ext xmlns:c16="http://schemas.microsoft.com/office/drawing/2014/chart" uri="{C3380CC4-5D6E-409C-BE32-E72D297353CC}">
              <c16:uniqueId val="{00000015-FBAD-40B3-A19C-54332860BC55}"/>
            </c:ext>
          </c:extLst>
        </c:ser>
        <c:dLbls/>
        <c:marker val="1"/>
        <c:axId val="112985984"/>
        <c:axId val="112987520"/>
      </c:lineChart>
      <c:catAx>
        <c:axId val="112985984"/>
        <c:scaling>
          <c:orientation val="minMax"/>
        </c:scaling>
        <c:axPos val="b"/>
        <c:numFmt formatCode="General" sourceLinked="1"/>
        <c:tickLblPos val="nextTo"/>
        <c:txPr>
          <a:bodyPr/>
          <a:lstStyle/>
          <a:p>
            <a:pPr>
              <a:defRPr sz="788"/>
            </a:pPr>
            <a:endParaRPr lang="en-US"/>
          </a:p>
        </c:txPr>
        <c:crossAx val="112987520"/>
        <c:crosses val="autoZero"/>
        <c:auto val="1"/>
        <c:lblAlgn val="ctr"/>
        <c:lblOffset val="100"/>
      </c:catAx>
      <c:valAx>
        <c:axId val="112987520"/>
        <c:scaling>
          <c:orientation val="minMax"/>
        </c:scaling>
        <c:delete val="1"/>
        <c:axPos val="l"/>
        <c:numFmt formatCode="_(&quot;R&quot;* #,##0_);_(&quot;R&quot;* \(#,##0\);_(&quot;R&quot;* &quot;-&quot;_);_(@_)" sourceLinked="1"/>
        <c:tickLblPos val="none"/>
        <c:crossAx val="112985984"/>
        <c:crosses val="autoZero"/>
        <c:crossBetween val="between"/>
      </c:valAx>
      <c:spPr>
        <a:noFill/>
        <a:ln w="19063">
          <a:noFill/>
        </a:ln>
      </c:spPr>
    </c:plotArea>
    <c:legend>
      <c:legendPos val="b"/>
      <c:txPr>
        <a:bodyPr/>
        <a:lstStyle/>
        <a:p>
          <a:pPr>
            <a:defRPr sz="788"/>
          </a:pPr>
          <a:endParaRPr lang="en-US"/>
        </a:p>
      </c:txPr>
    </c:legend>
    <c:plotVisOnly val="1"/>
    <c:dispBlanksAs val="gap"/>
  </c:chart>
  <c:txPr>
    <a:bodyPr/>
    <a:lstStyle/>
    <a:p>
      <a:pPr>
        <a:defRPr sz="1051" b="1">
          <a:latin typeface="Arial Narrow" panose="020B0606020202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lineChart>
        <c:grouping val="standard"/>
        <c:ser>
          <c:idx val="0"/>
          <c:order val="0"/>
          <c:tx>
            <c:strRef>
              <c:f>FWE!$B$2</c:f>
              <c:strCache>
                <c:ptCount val="1"/>
                <c:pt idx="0">
                  <c:v>Local government</c:v>
                </c:pt>
              </c:strCache>
            </c:strRef>
          </c:tx>
          <c:marker>
            <c:symbol val="none"/>
          </c:marker>
          <c:dLbls>
            <c:dLbl>
              <c:idx val="0"/>
              <c:layout>
                <c:manualLayout>
                  <c:x val="-6.0047427525973827E-2"/>
                  <c:y val="-2.5416774679356616E-2"/>
                </c:manualLayout>
              </c:layout>
              <c:tx>
                <c:rich>
                  <a:bodyPr/>
                  <a:lstStyle/>
                  <a:p>
                    <a:r>
                      <a:rPr lang="en-US" dirty="0" smtClean="0"/>
                      <a:t>R55 m </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29F-417A-ACBF-E49D1A0216BC}"/>
                </c:ext>
              </c:extLst>
            </c:dLbl>
            <c:dLbl>
              <c:idx val="1"/>
              <c:layout>
                <c:manualLayout>
                  <c:x val="-5.6914711089448872E-2"/>
                  <c:y val="-2.1512115937735457E-2"/>
                </c:manualLayout>
              </c:layout>
              <c:tx>
                <c:rich>
                  <a:bodyPr/>
                  <a:lstStyle/>
                  <a:p>
                    <a:r>
                      <a:rPr lang="en-US" dirty="0"/>
                      <a:t> </a:t>
                    </a:r>
                    <a:r>
                      <a:rPr lang="en-US" dirty="0" smtClean="0"/>
                      <a:t>R209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29F-417A-ACBF-E49D1A0216BC}"/>
                </c:ext>
              </c:extLst>
            </c:dLbl>
            <c:dLbl>
              <c:idx val="2"/>
              <c:layout>
                <c:manualLayout>
                  <c:x val="-2.6458977676315547E-2"/>
                  <c:y val="-2.5416774679356616E-2"/>
                </c:manualLayout>
              </c:layout>
              <c:tx>
                <c:rich>
                  <a:bodyPr/>
                  <a:lstStyle/>
                  <a:p>
                    <a:r>
                      <a:rPr lang="en-US" dirty="0"/>
                      <a:t> </a:t>
                    </a:r>
                    <a:r>
                      <a:rPr lang="en-US" dirty="0" smtClean="0"/>
                      <a:t>R283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29F-417A-ACBF-E49D1A0216BC}"/>
                </c:ext>
              </c:extLst>
            </c:dLbl>
            <c:dLbl>
              <c:idx val="3"/>
              <c:tx>
                <c:rich>
                  <a:bodyPr/>
                  <a:lstStyle/>
                  <a:p>
                    <a:r>
                      <a:rPr lang="en-US" dirty="0"/>
                      <a:t> </a:t>
                    </a:r>
                    <a:r>
                      <a:rPr lang="en-US" dirty="0" smtClean="0"/>
                      <a:t>R383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29F-417A-ACBF-E49D1A0216BC}"/>
                </c:ext>
              </c:extLst>
            </c:dLbl>
            <c:dLbl>
              <c:idx val="4"/>
              <c:tx>
                <c:rich>
                  <a:bodyPr/>
                  <a:lstStyle/>
                  <a:p>
                    <a:r>
                      <a:rPr lang="en-US" dirty="0"/>
                      <a:t> </a:t>
                    </a:r>
                    <a:r>
                      <a:rPr lang="en-US" dirty="0" smtClean="0"/>
                      <a:t>R788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29F-417A-ACBF-E49D1A0216BC}"/>
                </c:ext>
              </c:extLst>
            </c:dLbl>
            <c:dLbl>
              <c:idx val="5"/>
              <c:tx>
                <c:rich>
                  <a:bodyPr/>
                  <a:lstStyle/>
                  <a:p>
                    <a:r>
                      <a:rPr lang="en-US" dirty="0"/>
                      <a:t> </a:t>
                    </a:r>
                    <a:r>
                      <a:rPr lang="en-US" dirty="0" smtClean="0"/>
                      <a:t>R518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29F-417A-ACBF-E49D1A0216BC}"/>
                </c:ext>
              </c:extLst>
            </c:dLbl>
            <c:dLbl>
              <c:idx val="6"/>
              <c:layout>
                <c:manualLayout>
                  <c:x val="-3.8683985829531482E-2"/>
                  <c:y val="-2.7376433482699535E-2"/>
                </c:manualLayout>
              </c:layout>
              <c:tx>
                <c:rich>
                  <a:bodyPr/>
                  <a:lstStyle/>
                  <a:p>
                    <a:r>
                      <a:rPr lang="en-US" dirty="0" smtClean="0"/>
                      <a:t>R1 167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29F-417A-ACBF-E49D1A0216BC}"/>
                </c:ext>
              </c:extLst>
            </c:dLbl>
            <c:dLbl>
              <c:idx val="7"/>
              <c:layout>
                <c:manualLayout>
                  <c:x val="-5.8315653099486845E-4"/>
                  <c:y val="5.9377661741288031E-3"/>
                </c:manualLayout>
              </c:layout>
              <c:tx>
                <c:rich>
                  <a:bodyPr/>
                  <a:lstStyle/>
                  <a:p>
                    <a:r>
                      <a:rPr lang="en-US" dirty="0"/>
                      <a:t> </a:t>
                    </a:r>
                    <a:r>
                      <a:rPr lang="en-US" dirty="0" smtClean="0"/>
                      <a:t>R900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29F-417A-ACBF-E49D1A0216BC}"/>
                </c:ext>
              </c:extLst>
            </c:dLbl>
            <c:dLbl>
              <c:idx val="8"/>
              <c:layout>
                <c:manualLayout>
                  <c:x val="-5.4934084384889136E-2"/>
                  <c:y val="-3.5215068696070814E-2"/>
                </c:manualLayout>
              </c:layout>
              <c:tx>
                <c:rich>
                  <a:bodyPr/>
                  <a:lstStyle/>
                  <a:p>
                    <a:r>
                      <a:rPr lang="en-US" dirty="0" smtClean="0"/>
                      <a:t>R1 549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29F-417A-ACBF-E49D1A0216BC}"/>
                </c:ext>
              </c:extLst>
            </c:dLbl>
            <c:dLbl>
              <c:idx val="9"/>
              <c:tx>
                <c:rich>
                  <a:bodyPr/>
                  <a:lstStyle/>
                  <a:p>
                    <a:r>
                      <a:rPr lang="en-US" dirty="0" smtClean="0"/>
                      <a:t>R1 332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29F-417A-ACBF-E49D1A0216BC}"/>
                </c:ext>
              </c:extLst>
            </c:dLbl>
            <c:spPr>
              <a:noFill/>
              <a:ln w="23066">
                <a:noFill/>
              </a:ln>
            </c:spPr>
            <c:txPr>
              <a:bodyPr wrap="square" lIns="38100" tIns="19050" rIns="38100" bIns="19050" anchor="ctr">
                <a:spAutoFit/>
              </a:bodyPr>
              <a:lstStyle/>
              <a:p>
                <a:pPr>
                  <a:defRPr sz="954"/>
                </a:pPr>
                <a:endParaRPr lang="en-US"/>
              </a:p>
            </c:txPr>
            <c:dLblPos val="b"/>
            <c:showVal val="1"/>
            <c:extLst xmlns:c16r2="http://schemas.microsoft.com/office/drawing/2015/06/chart">
              <c:ext xmlns:c15="http://schemas.microsoft.com/office/drawing/2012/chart" uri="{CE6537A1-D6FC-4f65-9D91-7224C49458BB}">
                <c15:showLeaderLines val="0"/>
              </c:ext>
            </c:extLst>
          </c:dLbls>
          <c:cat>
            <c:strRef>
              <c:f>FWE!$A$3:$A$12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FWE!$B$3:$B$12</c:f>
              <c:numCache>
                <c:formatCode>_ "R"\ * #\ ##0_ ;_ "R"\ * \-#\ ##0_ ;_ "R"\ * "-"_ ;_ @_ </c:formatCode>
                <c:ptCount val="10"/>
                <c:pt idx="0">
                  <c:v>55</c:v>
                </c:pt>
                <c:pt idx="1">
                  <c:v>209</c:v>
                </c:pt>
                <c:pt idx="2">
                  <c:v>283</c:v>
                </c:pt>
                <c:pt idx="3">
                  <c:v>383</c:v>
                </c:pt>
                <c:pt idx="4">
                  <c:v>788</c:v>
                </c:pt>
                <c:pt idx="5">
                  <c:v>518</c:v>
                </c:pt>
                <c:pt idx="6">
                  <c:v>1167</c:v>
                </c:pt>
                <c:pt idx="7">
                  <c:v>900</c:v>
                </c:pt>
                <c:pt idx="8">
                  <c:v>1549</c:v>
                </c:pt>
                <c:pt idx="9">
                  <c:v>1332</c:v>
                </c:pt>
              </c:numCache>
            </c:numRef>
          </c:val>
          <c:extLst xmlns:c16r2="http://schemas.microsoft.com/office/drawing/2015/06/chart">
            <c:ext xmlns:c16="http://schemas.microsoft.com/office/drawing/2014/chart" uri="{C3380CC4-5D6E-409C-BE32-E72D297353CC}">
              <c16:uniqueId val="{0000000A-029F-417A-ACBF-E49D1A0216BC}"/>
            </c:ext>
          </c:extLst>
        </c:ser>
        <c:ser>
          <c:idx val="1"/>
          <c:order val="1"/>
          <c:tx>
            <c:strRef>
              <c:f>FWE!$C$2</c:f>
              <c:strCache>
                <c:ptCount val="1"/>
                <c:pt idx="0">
                  <c:v>National and provincial government</c:v>
                </c:pt>
              </c:strCache>
            </c:strRef>
          </c:tx>
          <c:marker>
            <c:symbol val="none"/>
          </c:marker>
          <c:dLbls>
            <c:dLbl>
              <c:idx val="1"/>
              <c:layout>
                <c:manualLayout>
                  <c:x val="1.2217840490841491E-2"/>
                  <c:y val="-1.5736060190843136E-2"/>
                </c:manualLayout>
              </c:layout>
              <c:tx>
                <c:rich>
                  <a:bodyPr/>
                  <a:lstStyle/>
                  <a:p>
                    <a:r>
                      <a:rPr lang="en-US" dirty="0" smtClean="0"/>
                      <a:t>R52 m </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29F-417A-ACBF-E49D1A0216BC}"/>
                </c:ext>
              </c:extLst>
            </c:dLbl>
            <c:dLbl>
              <c:idx val="2"/>
              <c:layout>
                <c:manualLayout>
                  <c:x val="-3.6415308693299321E-2"/>
                  <c:y val="-3.1413330617585708E-2"/>
                </c:manualLayout>
              </c:layout>
              <c:tx>
                <c:rich>
                  <a:bodyPr/>
                  <a:lstStyle/>
                  <a:p>
                    <a:r>
                      <a:rPr lang="en-US" dirty="0"/>
                      <a:t> R1 </a:t>
                    </a:r>
                    <a:r>
                      <a:rPr lang="en-US" dirty="0" smtClean="0"/>
                      <a:t>292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29F-417A-ACBF-E49D1A0216BC}"/>
                </c:ext>
              </c:extLst>
            </c:dLbl>
            <c:dLbl>
              <c:idx val="3"/>
              <c:layout>
                <c:manualLayout>
                  <c:x val="1.6854086105127584E-3"/>
                  <c:y val="-2.7494013010900032E-2"/>
                </c:manualLayout>
              </c:layout>
              <c:tx>
                <c:rich>
                  <a:bodyPr/>
                  <a:lstStyle/>
                  <a:p>
                    <a:r>
                      <a:rPr lang="en-US" dirty="0" smtClean="0"/>
                      <a:t>R1 408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29F-417A-ACBF-E49D1A0216BC}"/>
                </c:ext>
              </c:extLst>
            </c:dLbl>
            <c:dLbl>
              <c:idx val="4"/>
              <c:tx>
                <c:rich>
                  <a:bodyPr/>
                  <a:lstStyle/>
                  <a:p>
                    <a:r>
                      <a:rPr lang="en-US" dirty="0"/>
                      <a:t> </a:t>
                    </a:r>
                    <a:r>
                      <a:rPr lang="en-US" dirty="0" smtClean="0"/>
                      <a:t>R2 384 m</a:t>
                    </a:r>
                    <a:endParaRPr lang="en-US" dirty="0"/>
                  </a:p>
                </c:rich>
              </c:tx>
              <c:dLblPos val="t"/>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29F-417A-ACBF-E49D1A0216BC}"/>
                </c:ext>
              </c:extLst>
            </c:dLbl>
            <c:dLbl>
              <c:idx val="5"/>
              <c:layout>
                <c:manualLayout>
                  <c:x val="-1.6502646659331762E-2"/>
                  <c:y val="-2.9453671814242861E-2"/>
                </c:manualLayout>
              </c:layout>
              <c:tx>
                <c:rich>
                  <a:bodyPr/>
                  <a:lstStyle/>
                  <a:p>
                    <a:r>
                      <a:rPr lang="en-US" dirty="0"/>
                      <a:t> </a:t>
                    </a:r>
                    <a:r>
                      <a:rPr lang="en-US" dirty="0" smtClean="0"/>
                      <a:t>R1 200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29F-417A-ACBF-E49D1A0216BC}"/>
                </c:ext>
              </c:extLst>
            </c:dLbl>
            <c:dLbl>
              <c:idx val="6"/>
              <c:layout>
                <c:manualLayout>
                  <c:x val="-3.8683985829531482E-2"/>
                  <c:y val="5.8201866459281579E-3"/>
                </c:manualLayout>
              </c:layout>
              <c:tx>
                <c:rich>
                  <a:bodyPr/>
                  <a:lstStyle/>
                  <a:p>
                    <a:r>
                      <a:rPr lang="en-US" dirty="0" smtClean="0"/>
                      <a:t>R1 025 m </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29F-417A-ACBF-E49D1A0216BC}"/>
                </c:ext>
              </c:extLst>
            </c:dLbl>
            <c:dLbl>
              <c:idx val="7"/>
              <c:layout>
                <c:manualLayout>
                  <c:x val="-3.3872916450143641E-2"/>
                  <c:y val="-2.7494013010900032E-2"/>
                </c:manualLayout>
              </c:layout>
              <c:tx>
                <c:rich>
                  <a:bodyPr/>
                  <a:lstStyle/>
                  <a:p>
                    <a:r>
                      <a:rPr lang="en-US" dirty="0"/>
                      <a:t> R1 </a:t>
                    </a:r>
                    <a:r>
                      <a:rPr lang="en-US" dirty="0" smtClean="0"/>
                      <a:t>346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29F-417A-ACBF-E49D1A0216BC}"/>
                </c:ext>
              </c:extLst>
            </c:dLbl>
            <c:dLbl>
              <c:idx val="8"/>
              <c:layout>
                <c:manualLayout>
                  <c:x val="-1.2853970526572318E-2"/>
                  <c:y val="-1.7695718994185903E-2"/>
                </c:manualLayout>
              </c:layout>
              <c:tx>
                <c:rich>
                  <a:bodyPr/>
                  <a:lstStyle/>
                  <a:p>
                    <a:r>
                      <a:rPr lang="en-US" dirty="0" smtClean="0"/>
                      <a:t>R1</a:t>
                    </a:r>
                    <a:r>
                      <a:rPr lang="en-US" baseline="0" dirty="0" smtClean="0"/>
                      <a:t> 150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29F-417A-ACBF-E49D1A0216BC}"/>
                </c:ext>
              </c:extLst>
            </c:dLbl>
            <c:dLbl>
              <c:idx val="9"/>
              <c:tx>
                <c:rich>
                  <a:bodyPr/>
                  <a:lstStyle/>
                  <a:p>
                    <a:r>
                      <a:rPr lang="en-US" dirty="0" smtClean="0"/>
                      <a:t>R2 566 m</a:t>
                    </a:r>
                    <a:endParaRPr lang="en-US" dirty="0"/>
                  </a:p>
                </c:rich>
              </c:tx>
              <c:dLblPos val="t"/>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29F-417A-ACBF-E49D1A0216BC}"/>
                </c:ext>
              </c:extLst>
            </c:dLbl>
            <c:spPr>
              <a:noFill/>
              <a:ln w="23066">
                <a:noFill/>
              </a:ln>
            </c:spPr>
            <c:txPr>
              <a:bodyPr wrap="square" lIns="38100" tIns="19050" rIns="38100" bIns="19050" anchor="ctr">
                <a:spAutoFit/>
              </a:bodyPr>
              <a:lstStyle/>
              <a:p>
                <a:pPr>
                  <a:defRPr sz="954"/>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FWE!$A$3:$A$12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FWE!$C$3:$C$12</c:f>
              <c:numCache>
                <c:formatCode>_ "R"\ * #\ ##0_ ;_ "R"\ * \-#\ ##0_ ;_ "R"\ * "-"_ ;_ @_ </c:formatCode>
                <c:ptCount val="10"/>
                <c:pt idx="1">
                  <c:v>52</c:v>
                </c:pt>
                <c:pt idx="2">
                  <c:v>1292</c:v>
                </c:pt>
                <c:pt idx="3">
                  <c:v>1408</c:v>
                </c:pt>
                <c:pt idx="4">
                  <c:v>2384</c:v>
                </c:pt>
                <c:pt idx="5">
                  <c:v>1200</c:v>
                </c:pt>
                <c:pt idx="6">
                  <c:v>1025</c:v>
                </c:pt>
                <c:pt idx="7">
                  <c:v>1346</c:v>
                </c:pt>
                <c:pt idx="8">
                  <c:v>1150</c:v>
                </c:pt>
                <c:pt idx="9">
                  <c:v>2566</c:v>
                </c:pt>
              </c:numCache>
            </c:numRef>
          </c:val>
          <c:extLst xmlns:c16r2="http://schemas.microsoft.com/office/drawing/2015/06/chart">
            <c:ext xmlns:c16="http://schemas.microsoft.com/office/drawing/2014/chart" uri="{C3380CC4-5D6E-409C-BE32-E72D297353CC}">
              <c16:uniqueId val="{00000014-029F-417A-ACBF-E49D1A0216BC}"/>
            </c:ext>
          </c:extLst>
        </c:ser>
        <c:dLbls/>
        <c:marker val="1"/>
        <c:axId val="116458624"/>
        <c:axId val="116460160"/>
      </c:lineChart>
      <c:catAx>
        <c:axId val="116458624"/>
        <c:scaling>
          <c:orientation val="minMax"/>
        </c:scaling>
        <c:axPos val="b"/>
        <c:numFmt formatCode="General" sourceLinked="0"/>
        <c:tickLblPos val="nextTo"/>
        <c:txPr>
          <a:bodyPr/>
          <a:lstStyle/>
          <a:p>
            <a:pPr>
              <a:defRPr sz="954"/>
            </a:pPr>
            <a:endParaRPr lang="en-US"/>
          </a:p>
        </c:txPr>
        <c:crossAx val="116460160"/>
        <c:crosses val="autoZero"/>
        <c:auto val="1"/>
        <c:lblAlgn val="ctr"/>
        <c:lblOffset val="100"/>
      </c:catAx>
      <c:valAx>
        <c:axId val="116460160"/>
        <c:scaling>
          <c:orientation val="minMax"/>
        </c:scaling>
        <c:delete val="1"/>
        <c:axPos val="l"/>
        <c:numFmt formatCode="_ &quot;R&quot;\ * #\ ##0_ ;_ &quot;R&quot;\ * \-#\ ##0_ ;_ &quot;R&quot;\ * &quot;-&quot;_ ;_ @_ " sourceLinked="1"/>
        <c:tickLblPos val="none"/>
        <c:crossAx val="116458624"/>
        <c:crosses val="autoZero"/>
        <c:crossBetween val="between"/>
      </c:valAx>
      <c:spPr>
        <a:noFill/>
        <a:ln w="23066">
          <a:noFill/>
        </a:ln>
      </c:spPr>
    </c:plotArea>
    <c:legend>
      <c:legendPos val="b"/>
      <c:txPr>
        <a:bodyPr/>
        <a:lstStyle/>
        <a:p>
          <a:pPr>
            <a:defRPr sz="954"/>
          </a:pPr>
          <a:endParaRPr lang="en-US"/>
        </a:p>
      </c:txPr>
    </c:legend>
    <c:plotVisOnly val="1"/>
    <c:dispBlanksAs val="gap"/>
  </c:chart>
  <c:txPr>
    <a:bodyPr/>
    <a:lstStyle/>
    <a:p>
      <a:pPr>
        <a:defRPr sz="1271" b="1">
          <a:latin typeface="Arial Narrow" panose="020B060602020203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
          <c:y val="1.1042514201368859E-2"/>
          <c:w val="0.96845312958164931"/>
          <c:h val="0.87387744582994653"/>
        </c:manualLayout>
      </c:layout>
      <c:lineChart>
        <c:grouping val="standard"/>
        <c:ser>
          <c:idx val="0"/>
          <c:order val="0"/>
          <c:tx>
            <c:strRef>
              <c:f>UE!$B$2</c:f>
              <c:strCache>
                <c:ptCount val="1"/>
                <c:pt idx="0">
                  <c:v>Local government</c:v>
                </c:pt>
              </c:strCache>
            </c:strRef>
          </c:tx>
          <c:marker>
            <c:symbol val="none"/>
          </c:marker>
          <c:dLbls>
            <c:dLbl>
              <c:idx val="0"/>
              <c:layout>
                <c:manualLayout>
                  <c:x val="-5.7639033783960777E-2"/>
                  <c:y val="-1.5767804984605237E-2"/>
                </c:manualLayout>
              </c:layout>
              <c:tx>
                <c:rich>
                  <a:bodyPr wrap="square" lIns="38100" tIns="19050" rIns="38100" bIns="19050" anchor="ctr">
                    <a:noAutofit/>
                  </a:bodyPr>
                  <a:lstStyle/>
                  <a:p>
                    <a:pPr>
                      <a:defRPr sz="953"/>
                    </a:pPr>
                    <a:r>
                      <a:rPr lang="en-US" dirty="0" smtClean="0"/>
                      <a:t>R2 528 m</a:t>
                    </a:r>
                    <a:endParaRPr lang="en-US" dirty="0"/>
                  </a:p>
                </c:rich>
              </c:tx>
              <c:spPr>
                <a:noFill/>
                <a:ln w="23065">
                  <a:noFill/>
                </a:ln>
              </c:spPr>
              <c:dLblPos val="r"/>
              <c:extLst xmlns:c16r2="http://schemas.microsoft.com/office/drawing/2015/06/chart">
                <c:ext xmlns:c15="http://schemas.microsoft.com/office/drawing/2012/chart" uri="{CE6537A1-D6FC-4f65-9D91-7224C49458BB}">
                  <c15:layout>
                    <c:manualLayout>
                      <c:w val="5.7809696496298885E-2"/>
                      <c:h val="5.9486110951704738E-2"/>
                    </c:manualLayout>
                  </c15:layout>
                </c:ext>
                <c:ext xmlns:c16="http://schemas.microsoft.com/office/drawing/2014/chart" uri="{C3380CC4-5D6E-409C-BE32-E72D297353CC}">
                  <c16:uniqueId val="{00000000-4636-401D-9F39-923DCBF0DD85}"/>
                </c:ext>
              </c:extLst>
            </c:dLbl>
            <c:dLbl>
              <c:idx val="1"/>
              <c:layout>
                <c:manualLayout>
                  <c:x val="-8.6316967491416957E-2"/>
                  <c:y val="1.5973446132247934E-2"/>
                </c:manualLayout>
              </c:layout>
              <c:tx>
                <c:rich>
                  <a:bodyPr/>
                  <a:lstStyle/>
                  <a:p>
                    <a:r>
                      <a:rPr lang="en-US" dirty="0"/>
                      <a:t> </a:t>
                    </a:r>
                    <a:r>
                      <a:rPr lang="en-US" dirty="0" smtClean="0"/>
                      <a:t>R7 946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636-401D-9F39-923DCBF0DD85}"/>
                </c:ext>
              </c:extLst>
            </c:dLbl>
            <c:dLbl>
              <c:idx val="2"/>
              <c:layout>
                <c:manualLayout>
                  <c:x val="1.1188007113934046E-2"/>
                  <c:y val="-4.4152448970316373E-2"/>
                </c:manualLayout>
              </c:layout>
              <c:tx>
                <c:rich>
                  <a:bodyPr/>
                  <a:lstStyle/>
                  <a:p>
                    <a:r>
                      <a:rPr lang="en-US" dirty="0" smtClean="0"/>
                      <a:t> R4 434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636-401D-9F39-923DCBF0DD85}"/>
                </c:ext>
              </c:extLst>
            </c:dLbl>
            <c:dLbl>
              <c:idx val="3"/>
              <c:layout>
                <c:manualLayout>
                  <c:x val="-4.1289111507935419E-2"/>
                  <c:y val="-3.0123073446384749E-2"/>
                </c:manualLayout>
              </c:layout>
              <c:tx>
                <c:rich>
                  <a:bodyPr/>
                  <a:lstStyle/>
                  <a:p>
                    <a:r>
                      <a:rPr lang="en-US" dirty="0"/>
                      <a:t> R10 </a:t>
                    </a:r>
                    <a:r>
                      <a:rPr lang="en-US" dirty="0" smtClean="0"/>
                      <a:t>241 m </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636-401D-9F39-923DCBF0DD85}"/>
                </c:ext>
              </c:extLst>
            </c:dLbl>
            <c:dLbl>
              <c:idx val="4"/>
              <c:layout>
                <c:manualLayout>
                  <c:x val="-4.3880851540434078E-2"/>
                  <c:y val="-5.6177627990829308E-2"/>
                </c:manualLayout>
              </c:layout>
              <c:tx>
                <c:rich>
                  <a:bodyPr/>
                  <a:lstStyle/>
                  <a:p>
                    <a:r>
                      <a:rPr lang="en-US" dirty="0" smtClean="0"/>
                      <a:t>R7 886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636-401D-9F39-923DCBF0DD85}"/>
                </c:ext>
              </c:extLst>
            </c:dLbl>
            <c:dLbl>
              <c:idx val="5"/>
              <c:layout>
                <c:manualLayout>
                  <c:x val="-6.0782880492953467E-2"/>
                  <c:y val="-3.0123073446384787E-2"/>
                </c:manualLayout>
              </c:layout>
              <c:tx>
                <c:rich>
                  <a:bodyPr/>
                  <a:lstStyle/>
                  <a:p>
                    <a:r>
                      <a:rPr lang="en-US" dirty="0"/>
                      <a:t> </a:t>
                    </a:r>
                    <a:r>
                      <a:rPr lang="en-US" dirty="0" smtClean="0"/>
                      <a:t>R9 704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636-401D-9F39-923DCBF0DD85}"/>
                </c:ext>
              </c:extLst>
            </c:dLbl>
            <c:dLbl>
              <c:idx val="6"/>
              <c:layout>
                <c:manualLayout>
                  <c:x val="-5.8219818394162154E-2"/>
                  <c:y val="-2.4110483936128302E-2"/>
                </c:manualLayout>
              </c:layout>
              <c:tx>
                <c:rich>
                  <a:bodyPr/>
                  <a:lstStyle/>
                  <a:p>
                    <a:r>
                      <a:rPr lang="en-US" dirty="0" smtClean="0"/>
                      <a:t> R11 795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636-401D-9F39-923DCBF0DD85}"/>
                </c:ext>
              </c:extLst>
            </c:dLbl>
            <c:dLbl>
              <c:idx val="7"/>
              <c:layout>
                <c:manualLayout>
                  <c:x val="-2.5240194630587569E-2"/>
                  <c:y val="-2.6114680439547122E-2"/>
                </c:manualLayout>
              </c:layout>
              <c:tx>
                <c:rich>
                  <a:bodyPr/>
                  <a:lstStyle/>
                  <a:p>
                    <a:r>
                      <a:rPr lang="en-US" dirty="0" smtClean="0"/>
                      <a:t> R12 198 m </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636-401D-9F39-923DCBF0DD85}"/>
                </c:ext>
              </c:extLst>
            </c:dLbl>
            <c:dLbl>
              <c:idx val="8"/>
              <c:layout>
                <c:manualLayout>
                  <c:x val="-3.4695783575990355E-3"/>
                  <c:y val="-1.6093697922453059E-2"/>
                </c:manualLayout>
              </c:layout>
              <c:tx>
                <c:rich>
                  <a:bodyPr/>
                  <a:lstStyle/>
                  <a:p>
                    <a:r>
                      <a:rPr lang="en-US" dirty="0" smtClean="0"/>
                      <a:t>R11 157</a:t>
                    </a:r>
                    <a:r>
                      <a:rPr lang="en-US" baseline="0" dirty="0" smtClean="0"/>
                      <a:t>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636-401D-9F39-923DCBF0DD85}"/>
                </c:ext>
              </c:extLst>
            </c:dLbl>
            <c:dLbl>
              <c:idx val="9"/>
              <c:tx>
                <c:rich>
                  <a:bodyPr/>
                  <a:lstStyle/>
                  <a:p>
                    <a:r>
                      <a:rPr lang="en-US" dirty="0" smtClean="0"/>
                      <a:t>R12 851 m</a:t>
                    </a:r>
                    <a:endParaRPr lang="en-US" dirty="0"/>
                  </a:p>
                </c:rich>
              </c:tx>
              <c:dLblPos val="t"/>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636-401D-9F39-923DCBF0DD85}"/>
                </c:ext>
              </c:extLst>
            </c:dLbl>
            <c:spPr>
              <a:noFill/>
              <a:ln w="23065">
                <a:noFill/>
              </a:ln>
            </c:spPr>
            <c:txPr>
              <a:bodyPr wrap="square" lIns="38100" tIns="19050" rIns="38100" bIns="19050" anchor="ctr">
                <a:spAutoFit/>
              </a:bodyPr>
              <a:lstStyle/>
              <a:p>
                <a:pPr>
                  <a:defRPr sz="953"/>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UE!$A$3:$A$12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UE!$B$3:$B$12</c:f>
              <c:numCache>
                <c:formatCode>_("R"* #,##0_);_("R"* \(#,##0\);_("R"* "-"_);_(@_)</c:formatCode>
                <c:ptCount val="10"/>
                <c:pt idx="0">
                  <c:v>2528</c:v>
                </c:pt>
                <c:pt idx="1">
                  <c:v>7946</c:v>
                </c:pt>
                <c:pt idx="2">
                  <c:v>4434</c:v>
                </c:pt>
                <c:pt idx="3">
                  <c:v>10241</c:v>
                </c:pt>
                <c:pt idx="4">
                  <c:v>7886</c:v>
                </c:pt>
                <c:pt idx="5">
                  <c:v>9704</c:v>
                </c:pt>
                <c:pt idx="6">
                  <c:v>11795</c:v>
                </c:pt>
                <c:pt idx="7">
                  <c:v>12198</c:v>
                </c:pt>
                <c:pt idx="8">
                  <c:v>11157</c:v>
                </c:pt>
                <c:pt idx="9">
                  <c:v>12851</c:v>
                </c:pt>
              </c:numCache>
            </c:numRef>
          </c:val>
          <c:extLst xmlns:c16r2="http://schemas.microsoft.com/office/drawing/2015/06/chart">
            <c:ext xmlns:c16="http://schemas.microsoft.com/office/drawing/2014/chart" uri="{C3380CC4-5D6E-409C-BE32-E72D297353CC}">
              <c16:uniqueId val="{0000000A-4636-401D-9F39-923DCBF0DD85}"/>
            </c:ext>
          </c:extLst>
        </c:ser>
        <c:ser>
          <c:idx val="1"/>
          <c:order val="1"/>
          <c:tx>
            <c:strRef>
              <c:f>UE!$C$2</c:f>
              <c:strCache>
                <c:ptCount val="1"/>
                <c:pt idx="0">
                  <c:v>National and provincial government</c:v>
                </c:pt>
              </c:strCache>
            </c:strRef>
          </c:tx>
          <c:marker>
            <c:symbol val="none"/>
          </c:marker>
          <c:dLbls>
            <c:dLbl>
              <c:idx val="0"/>
              <c:tx>
                <c:rich>
                  <a:bodyPr/>
                  <a:lstStyle/>
                  <a:p>
                    <a:r>
                      <a:rPr lang="en-US" dirty="0" smtClean="0"/>
                      <a:t> R1</a:t>
                    </a:r>
                    <a:r>
                      <a:rPr lang="en-US" baseline="0" dirty="0" smtClean="0"/>
                      <a:t> 788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636-401D-9F39-923DCBF0DD85}"/>
                </c:ext>
              </c:extLst>
            </c:dLbl>
            <c:dLbl>
              <c:idx val="1"/>
              <c:layout>
                <c:manualLayout>
                  <c:x val="-8.0581380749925713E-2"/>
                  <c:y val="-2.599442864934199E-2"/>
                </c:manualLayout>
              </c:layout>
              <c:tx>
                <c:rich>
                  <a:bodyPr/>
                  <a:lstStyle/>
                  <a:p>
                    <a:r>
                      <a:rPr lang="en-US" dirty="0"/>
                      <a:t> </a:t>
                    </a:r>
                    <a:r>
                      <a:rPr lang="en-US" dirty="0" smtClean="0"/>
                      <a:t>R8 618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636-401D-9F39-923DCBF0DD85}"/>
                </c:ext>
              </c:extLst>
            </c:dLbl>
            <c:dLbl>
              <c:idx val="2"/>
              <c:tx>
                <c:rich>
                  <a:bodyPr/>
                  <a:lstStyle/>
                  <a:p>
                    <a:r>
                      <a:rPr lang="en-US" dirty="0"/>
                      <a:t> R2 </a:t>
                    </a:r>
                    <a:r>
                      <a:rPr lang="en-US" dirty="0" smtClean="0"/>
                      <a:t>558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636-401D-9F39-923DCBF0DD85}"/>
                </c:ext>
              </c:extLst>
            </c:dLbl>
            <c:dLbl>
              <c:idx val="3"/>
              <c:tx>
                <c:rich>
                  <a:bodyPr/>
                  <a:lstStyle/>
                  <a:p>
                    <a:r>
                      <a:rPr lang="en-US" dirty="0"/>
                      <a:t> </a:t>
                    </a:r>
                    <a:r>
                      <a:rPr lang="en-US" dirty="0" smtClean="0"/>
                      <a:t>R1 946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636-401D-9F39-923DCBF0DD85}"/>
                </c:ext>
              </c:extLst>
            </c:dLbl>
            <c:dLbl>
              <c:idx val="4"/>
              <c:tx>
                <c:rich>
                  <a:bodyPr/>
                  <a:lstStyle/>
                  <a:p>
                    <a:r>
                      <a:rPr lang="en-US" dirty="0"/>
                      <a:t> R2 </a:t>
                    </a:r>
                    <a:r>
                      <a:rPr lang="en-US" dirty="0" smtClean="0"/>
                      <a:t>265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636-401D-9F39-923DCBF0DD85}"/>
                </c:ext>
              </c:extLst>
            </c:dLbl>
            <c:dLbl>
              <c:idx val="5"/>
              <c:tx>
                <c:rich>
                  <a:bodyPr/>
                  <a:lstStyle/>
                  <a:p>
                    <a:r>
                      <a:rPr lang="en-US" dirty="0"/>
                      <a:t> </a:t>
                    </a:r>
                    <a:r>
                      <a:rPr lang="en-US" dirty="0" smtClean="0"/>
                      <a:t>R2 584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4636-401D-9F39-923DCBF0DD85}"/>
                </c:ext>
              </c:extLst>
            </c:dLbl>
            <c:dLbl>
              <c:idx val="6"/>
              <c:tx>
                <c:rich>
                  <a:bodyPr/>
                  <a:lstStyle/>
                  <a:p>
                    <a:r>
                      <a:rPr lang="en-US" dirty="0"/>
                      <a:t> R1 </a:t>
                    </a:r>
                    <a:r>
                      <a:rPr lang="en-US" dirty="0" smtClean="0"/>
                      <a:t>378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636-401D-9F39-923DCBF0DD85}"/>
                </c:ext>
              </c:extLst>
            </c:dLbl>
            <c:dLbl>
              <c:idx val="7"/>
              <c:layout>
                <c:manualLayout>
                  <c:x val="-2.5240194630587569E-2"/>
                  <c:y val="-2.599442864934199E-2"/>
                </c:manualLayout>
              </c:layout>
              <c:tx>
                <c:rich>
                  <a:bodyPr/>
                  <a:lstStyle/>
                  <a:p>
                    <a:r>
                      <a:rPr lang="en-US" dirty="0"/>
                      <a:t> </a:t>
                    </a:r>
                    <a:r>
                      <a:rPr lang="en-US" dirty="0" smtClean="0"/>
                      <a:t>R925 m</a:t>
                    </a:r>
                    <a:endParaRPr lang="en-US" dirty="0"/>
                  </a:p>
                </c:rich>
              </c:tx>
              <c:dLblPos val="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4636-401D-9F39-923DCBF0DD85}"/>
                </c:ext>
              </c:extLst>
            </c:dLbl>
            <c:dLbl>
              <c:idx val="8"/>
              <c:tx>
                <c:rich>
                  <a:bodyPr/>
                  <a:lstStyle/>
                  <a:p>
                    <a:r>
                      <a:rPr lang="en-US" dirty="0"/>
                      <a:t> R1 </a:t>
                    </a:r>
                    <a:r>
                      <a:rPr lang="en-US" dirty="0" smtClean="0"/>
                      <a:t>543 m </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4636-401D-9F39-923DCBF0DD85}"/>
                </c:ext>
              </c:extLst>
            </c:dLbl>
            <c:dLbl>
              <c:idx val="9"/>
              <c:tx>
                <c:rich>
                  <a:bodyPr/>
                  <a:lstStyle/>
                  <a:p>
                    <a:r>
                      <a:rPr lang="en-US" dirty="0" smtClean="0"/>
                      <a:t>R2 125 m</a:t>
                    </a:r>
                    <a:endParaRPr lang="en-US" dirty="0"/>
                  </a:p>
                </c:rich>
              </c:tx>
              <c:dLblPos val="b"/>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4636-401D-9F39-923DCBF0DD85}"/>
                </c:ext>
              </c:extLst>
            </c:dLbl>
            <c:spPr>
              <a:noFill/>
              <a:ln w="23065">
                <a:noFill/>
              </a:ln>
            </c:spPr>
            <c:txPr>
              <a:bodyPr wrap="square" lIns="38100" tIns="19050" rIns="38100" bIns="19050" anchor="ctr">
                <a:spAutoFit/>
              </a:bodyPr>
              <a:lstStyle/>
              <a:p>
                <a:pPr>
                  <a:defRPr sz="953"/>
                </a:pPr>
                <a:endParaRPr lang="en-US"/>
              </a:p>
            </c:txPr>
            <c:dLblPos val="b"/>
            <c:showVal val="1"/>
            <c:extLst xmlns:c16r2="http://schemas.microsoft.com/office/drawing/2015/06/chart">
              <c:ext xmlns:c15="http://schemas.microsoft.com/office/drawing/2012/chart" uri="{CE6537A1-D6FC-4f65-9D91-7224C49458BB}">
                <c15:showLeaderLines val="0"/>
              </c:ext>
            </c:extLst>
          </c:dLbls>
          <c:cat>
            <c:strRef>
              <c:f>UE!$A$3:$A$12</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UE!$C$3:$C$12</c:f>
              <c:numCache>
                <c:formatCode>_("R"* #,##0_);_("R"* \(#,##0\);_("R"* "-"_);_(@_)</c:formatCode>
                <c:ptCount val="10"/>
                <c:pt idx="0">
                  <c:v>1788</c:v>
                </c:pt>
                <c:pt idx="1">
                  <c:v>8618</c:v>
                </c:pt>
                <c:pt idx="2">
                  <c:v>2558</c:v>
                </c:pt>
                <c:pt idx="3">
                  <c:v>1946</c:v>
                </c:pt>
                <c:pt idx="4">
                  <c:v>2265</c:v>
                </c:pt>
                <c:pt idx="5">
                  <c:v>2584</c:v>
                </c:pt>
                <c:pt idx="6">
                  <c:v>1378</c:v>
                </c:pt>
                <c:pt idx="7">
                  <c:v>925</c:v>
                </c:pt>
                <c:pt idx="8">
                  <c:v>1543</c:v>
                </c:pt>
                <c:pt idx="9">
                  <c:v>2125</c:v>
                </c:pt>
              </c:numCache>
            </c:numRef>
          </c:val>
          <c:extLst xmlns:c16r2="http://schemas.microsoft.com/office/drawing/2015/06/chart">
            <c:ext xmlns:c16="http://schemas.microsoft.com/office/drawing/2014/chart" uri="{C3380CC4-5D6E-409C-BE32-E72D297353CC}">
              <c16:uniqueId val="{00000015-4636-401D-9F39-923DCBF0DD85}"/>
            </c:ext>
          </c:extLst>
        </c:ser>
        <c:dLbls/>
        <c:marker val="1"/>
        <c:axId val="116565120"/>
        <c:axId val="116566656"/>
      </c:lineChart>
      <c:catAx>
        <c:axId val="116565120"/>
        <c:scaling>
          <c:orientation val="minMax"/>
        </c:scaling>
        <c:axPos val="b"/>
        <c:numFmt formatCode="General" sourceLinked="0"/>
        <c:tickLblPos val="nextTo"/>
        <c:txPr>
          <a:bodyPr/>
          <a:lstStyle/>
          <a:p>
            <a:pPr>
              <a:defRPr sz="953"/>
            </a:pPr>
            <a:endParaRPr lang="en-US"/>
          </a:p>
        </c:txPr>
        <c:crossAx val="116566656"/>
        <c:crosses val="autoZero"/>
        <c:auto val="1"/>
        <c:lblAlgn val="ctr"/>
        <c:lblOffset val="100"/>
      </c:catAx>
      <c:valAx>
        <c:axId val="116566656"/>
        <c:scaling>
          <c:orientation val="minMax"/>
        </c:scaling>
        <c:delete val="1"/>
        <c:axPos val="l"/>
        <c:numFmt formatCode="_(&quot;R&quot;* #,##0_);_(&quot;R&quot;* \(#,##0\);_(&quot;R&quot;* &quot;-&quot;_);_(@_)" sourceLinked="1"/>
        <c:tickLblPos val="none"/>
        <c:crossAx val="116565120"/>
        <c:crosses val="autoZero"/>
        <c:crossBetween val="between"/>
      </c:valAx>
      <c:spPr>
        <a:noFill/>
        <a:ln w="23065">
          <a:noFill/>
        </a:ln>
      </c:spPr>
    </c:plotArea>
    <c:legend>
      <c:legendPos val="b"/>
      <c:txPr>
        <a:bodyPr/>
        <a:lstStyle/>
        <a:p>
          <a:pPr>
            <a:defRPr sz="953"/>
          </a:pPr>
          <a:endParaRPr lang="en-US"/>
        </a:p>
      </c:txPr>
    </c:legend>
    <c:plotVisOnly val="1"/>
    <c:dispBlanksAs val="gap"/>
  </c:chart>
  <c:txPr>
    <a:bodyPr/>
    <a:lstStyle/>
    <a:p>
      <a:pPr>
        <a:defRPr sz="1271" b="1">
          <a:latin typeface="Arial Narrow" panose="020B060602020203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9825884952341675E-2"/>
          <c:y val="0.1562966183437767"/>
          <c:w val="0.89792642936741796"/>
          <c:h val="0.70040340035344117"/>
        </c:manualLayout>
      </c:layout>
      <c:barChart>
        <c:barDir val="col"/>
        <c:grouping val="stacked"/>
        <c:ser>
          <c:idx val="0"/>
          <c:order val="0"/>
          <c:tx>
            <c:strRef>
              <c:f>'Irregular exp'!$B$1</c:f>
              <c:strCache>
                <c:ptCount val="1"/>
                <c:pt idx="0">
                  <c:v>Not Dealt with</c:v>
                </c:pt>
              </c:strCache>
            </c:strRef>
          </c:tx>
          <c:spPr>
            <a:solidFill>
              <a:srgbClr val="F55959"/>
            </a:solidFill>
          </c:spPr>
          <c:dLbls>
            <c:dLbl>
              <c:idx val="0"/>
              <c:tx>
                <c:rich>
                  <a:bodyPr wrap="square" lIns="38100" tIns="19050" rIns="38100" bIns="19050" anchor="ctr">
                    <a:spAutoFit/>
                  </a:bodyPr>
                  <a:lstStyle/>
                  <a:p>
                    <a:pPr>
                      <a:defRPr/>
                    </a:pPr>
                    <a:r>
                      <a:rPr lang="en-US" dirty="0" smtClean="0"/>
                      <a:t>R173</a:t>
                    </a:r>
                    <a:r>
                      <a:rPr lang="en-US" baseline="0" dirty="0" smtClean="0"/>
                      <a:t> 062 million </a:t>
                    </a:r>
                    <a:r>
                      <a:rPr lang="en-US" dirty="0" smtClean="0"/>
                      <a:t>(89%)</a:t>
                    </a:r>
                  </a:p>
                </c:rich>
              </c:tx>
              <c:spPr>
                <a:noFill/>
                <a:ln w="23072">
                  <a:noFill/>
                </a:ln>
              </c:spP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27-44B8-8E85-A6DD109828D3}"/>
                </c:ext>
              </c:extLst>
            </c:dLbl>
            <c:dLbl>
              <c:idx val="1"/>
              <c:tx>
                <c:rich>
                  <a:bodyPr wrap="square" lIns="38100" tIns="19050" rIns="38100" bIns="19050" anchor="ctr">
                    <a:spAutoFit/>
                  </a:bodyPr>
                  <a:lstStyle/>
                  <a:p>
                    <a:pPr>
                      <a:defRPr/>
                    </a:pPr>
                    <a:r>
                      <a:rPr lang="en-US" dirty="0" smtClean="0"/>
                      <a:t>R36</a:t>
                    </a:r>
                    <a:r>
                      <a:rPr lang="en-US" baseline="0" dirty="0" smtClean="0"/>
                      <a:t> 226 million</a:t>
                    </a:r>
                    <a:r>
                      <a:rPr lang="en-US" dirty="0" smtClean="0"/>
                      <a:t> (81%)</a:t>
                    </a:r>
                  </a:p>
                </c:rich>
              </c:tx>
              <c:spPr>
                <a:noFill/>
                <a:ln w="23072">
                  <a:noFill/>
                </a:ln>
              </c:spP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27-44B8-8E85-A6DD109828D3}"/>
                </c:ext>
              </c:extLst>
            </c:dLbl>
            <c:dLbl>
              <c:idx val="2"/>
              <c:layout>
                <c:manualLayout>
                  <c:x val="8.0712738913473303E-2"/>
                  <c:y val="-5.4504598264631422E-2"/>
                </c:manualLayout>
              </c:layout>
              <c:tx>
                <c:rich>
                  <a:bodyPr/>
                  <a:lstStyle/>
                  <a:p>
                    <a:pPr>
                      <a:defRPr/>
                    </a:pPr>
                    <a:r>
                      <a:rPr lang="en-US" dirty="0" smtClean="0"/>
                      <a:t>R5</a:t>
                    </a:r>
                    <a:r>
                      <a:rPr lang="en-US" baseline="0" dirty="0" smtClean="0"/>
                      <a:t> 658 million</a:t>
                    </a:r>
                    <a:r>
                      <a:rPr lang="en-US" dirty="0" smtClean="0"/>
                      <a:t>(80%)</a:t>
                    </a:r>
                  </a:p>
                </c:rich>
              </c:tx>
              <c:spPr>
                <a:solidFill>
                  <a:srgbClr val="F55959"/>
                </a:solidFill>
                <a:ln w="23072">
                  <a:noFill/>
                </a:ln>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B27-44B8-8E85-A6DD109828D3}"/>
                </c:ext>
              </c:extLst>
            </c:dLbl>
            <c:spPr>
              <a:no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exp'!$B$2:$B$4</c:f>
              <c:numCache>
                <c:formatCode>\R#\ ###\ "million"</c:formatCode>
                <c:ptCount val="3"/>
                <c:pt idx="0">
                  <c:v>173062</c:v>
                </c:pt>
                <c:pt idx="1">
                  <c:v>36226</c:v>
                </c:pt>
                <c:pt idx="2">
                  <c:v>5658</c:v>
                </c:pt>
              </c:numCache>
            </c:numRef>
          </c:val>
          <c:extLst xmlns:c16r2="http://schemas.microsoft.com/office/drawing/2015/06/chart">
            <c:ext xmlns:c16="http://schemas.microsoft.com/office/drawing/2014/chart" uri="{C3380CC4-5D6E-409C-BE32-E72D297353CC}">
              <c16:uniqueId val="{00000003-CB27-44B8-8E85-A6DD109828D3}"/>
            </c:ext>
          </c:extLst>
        </c:ser>
        <c:ser>
          <c:idx val="1"/>
          <c:order val="1"/>
          <c:tx>
            <c:strRef>
              <c:f>'Irregular exp'!$C$1</c:f>
              <c:strCache>
                <c:ptCount val="1"/>
                <c:pt idx="0">
                  <c:v>Written off</c:v>
                </c:pt>
              </c:strCache>
            </c:strRef>
          </c:tx>
          <c:spPr>
            <a:solidFill>
              <a:srgbClr val="007194"/>
            </a:solidFill>
          </c:spPr>
          <c:dLbls>
            <c:dLbl>
              <c:idx val="0"/>
              <c:tx>
                <c:rich>
                  <a:bodyPr/>
                  <a:lstStyle/>
                  <a:p>
                    <a:pPr>
                      <a:defRPr>
                        <a:solidFill>
                          <a:schemeClr val="bg1"/>
                        </a:solidFill>
                      </a:defRPr>
                    </a:pPr>
                    <a:r>
                      <a:rPr lang="en-US" dirty="0" smtClean="0">
                        <a:solidFill>
                          <a:schemeClr val="bg1"/>
                        </a:solidFill>
                      </a:rPr>
                      <a:t>R15</a:t>
                    </a:r>
                    <a:r>
                      <a:rPr lang="en-US" baseline="0" dirty="0" smtClean="0">
                        <a:solidFill>
                          <a:schemeClr val="bg1"/>
                        </a:solidFill>
                      </a:rPr>
                      <a:t> 696 million </a:t>
                    </a:r>
                    <a:r>
                      <a:rPr lang="en-US" dirty="0" smtClean="0">
                        <a:solidFill>
                          <a:schemeClr val="bg1"/>
                        </a:solidFill>
                      </a:rPr>
                      <a:t>(8%)</a:t>
                    </a:r>
                  </a:p>
                </c:rich>
              </c:tx>
              <c:spPr>
                <a:noFill/>
                <a:ln w="23072">
                  <a:noFill/>
                </a:ln>
              </c:spP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B27-44B8-8E85-A6DD109828D3}"/>
                </c:ext>
              </c:extLst>
            </c:dLbl>
            <c:dLbl>
              <c:idx val="1"/>
              <c:layout>
                <c:manualLayout>
                  <c:x val="4.9023220506543591E-2"/>
                  <c:y val="-5.9135635882753092E-2"/>
                </c:manualLayout>
              </c:layout>
              <c:tx>
                <c:rich>
                  <a:bodyPr/>
                  <a:lstStyle/>
                  <a:p>
                    <a:pPr>
                      <a:defRPr>
                        <a:solidFill>
                          <a:schemeClr val="bg1"/>
                        </a:solidFill>
                      </a:defRPr>
                    </a:pPr>
                    <a:r>
                      <a:rPr lang="en-US" dirty="0" smtClean="0">
                        <a:solidFill>
                          <a:schemeClr val="bg1"/>
                        </a:solidFill>
                      </a:rPr>
                      <a:t>R6</a:t>
                    </a:r>
                    <a:r>
                      <a:rPr lang="en-US" baseline="0" dirty="0" smtClean="0">
                        <a:solidFill>
                          <a:schemeClr val="bg1"/>
                        </a:solidFill>
                      </a:rPr>
                      <a:t> 506 million</a:t>
                    </a:r>
                    <a:r>
                      <a:rPr lang="en-US" dirty="0" smtClean="0">
                        <a:solidFill>
                          <a:schemeClr val="bg1"/>
                        </a:solidFill>
                      </a:rPr>
                      <a:t> (15%)</a:t>
                    </a:r>
                  </a:p>
                </c:rich>
              </c:tx>
              <c:spPr>
                <a:solidFill>
                  <a:srgbClr val="007194"/>
                </a:solidFill>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B27-44B8-8E85-A6DD109828D3}"/>
                </c:ext>
              </c:extLst>
            </c:dLbl>
            <c:dLbl>
              <c:idx val="2"/>
              <c:layout>
                <c:manualLayout>
                  <c:x val="5.2829771207984176E-2"/>
                  <c:y val="-0.11827341761583154"/>
                </c:manualLayout>
              </c:layout>
              <c:tx>
                <c:rich>
                  <a:bodyPr/>
                  <a:lstStyle/>
                  <a:p>
                    <a:pPr>
                      <a:defRPr>
                        <a:solidFill>
                          <a:schemeClr val="bg1"/>
                        </a:solidFill>
                      </a:defRPr>
                    </a:pPr>
                    <a:r>
                      <a:rPr lang="en-US" dirty="0" smtClean="0">
                        <a:solidFill>
                          <a:schemeClr val="bg1"/>
                        </a:solidFill>
                      </a:rPr>
                      <a:t>R1</a:t>
                    </a:r>
                    <a:r>
                      <a:rPr lang="en-US" baseline="0" dirty="0" smtClean="0">
                        <a:solidFill>
                          <a:schemeClr val="bg1"/>
                        </a:solidFill>
                      </a:rPr>
                      <a:t> 368 million</a:t>
                    </a:r>
                    <a:r>
                      <a:rPr lang="en-US" dirty="0" smtClean="0">
                        <a:solidFill>
                          <a:schemeClr val="bg1"/>
                        </a:solidFill>
                      </a:rPr>
                      <a:t> (19%)</a:t>
                    </a:r>
                  </a:p>
                </c:rich>
              </c:tx>
              <c:spPr>
                <a:solidFill>
                  <a:srgbClr val="007194"/>
                </a:solidFill>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B27-44B8-8E85-A6DD109828D3}"/>
                </c:ext>
              </c:extLst>
            </c:dLbl>
            <c:spPr>
              <a:no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exp'!$C$2:$C$4</c:f>
              <c:numCache>
                <c:formatCode>\R#\ ###\ "million"</c:formatCode>
                <c:ptCount val="3"/>
                <c:pt idx="0">
                  <c:v>15696</c:v>
                </c:pt>
                <c:pt idx="1">
                  <c:v>6506</c:v>
                </c:pt>
                <c:pt idx="2">
                  <c:v>1368</c:v>
                </c:pt>
              </c:numCache>
            </c:numRef>
          </c:val>
          <c:extLst xmlns:c16r2="http://schemas.microsoft.com/office/drawing/2015/06/chart">
            <c:ext xmlns:c16="http://schemas.microsoft.com/office/drawing/2014/chart" uri="{C3380CC4-5D6E-409C-BE32-E72D297353CC}">
              <c16:uniqueId val="{00000007-CB27-44B8-8E85-A6DD109828D3}"/>
            </c:ext>
          </c:extLst>
        </c:ser>
        <c:ser>
          <c:idx val="2"/>
          <c:order val="2"/>
          <c:tx>
            <c:strRef>
              <c:f>'Irregular exp'!$D$1</c:f>
              <c:strCache>
                <c:ptCount val="1"/>
                <c:pt idx="0">
                  <c:v>Condoned or Authorised through adjustment budget</c:v>
                </c:pt>
              </c:strCache>
            </c:strRef>
          </c:tx>
          <c:spPr>
            <a:solidFill>
              <a:srgbClr val="FFE07D"/>
            </a:solidFill>
          </c:spPr>
          <c:dLbls>
            <c:dLbl>
              <c:idx val="0"/>
              <c:layout>
                <c:manualLayout>
                  <c:x val="2.6904246304491102E-2"/>
                  <c:y val="-5.6982080003932775E-2"/>
                </c:manualLayout>
              </c:layout>
              <c:tx>
                <c:rich>
                  <a:bodyPr wrap="square" lIns="38100" tIns="19050" rIns="38100" bIns="19050" anchor="ctr">
                    <a:spAutoFit/>
                  </a:bodyPr>
                  <a:lstStyle/>
                  <a:p>
                    <a:pPr>
                      <a:defRPr/>
                    </a:pPr>
                    <a:r>
                      <a:rPr lang="en-US" dirty="0" smtClean="0"/>
                      <a:t>R5</a:t>
                    </a:r>
                    <a:r>
                      <a:rPr lang="en-US" baseline="0" dirty="0" smtClean="0"/>
                      <a:t> 810 million</a:t>
                    </a:r>
                    <a:r>
                      <a:rPr lang="en-US" dirty="0" smtClean="0"/>
                      <a:t> (3%)</a:t>
                    </a:r>
                  </a:p>
                </c:rich>
              </c:tx>
              <c:spPr>
                <a:solidFill>
                  <a:srgbClr val="FFE07D"/>
                </a:solidFill>
                <a:ln w="23072">
                  <a:noFill/>
                </a:ln>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B27-44B8-8E85-A6DD109828D3}"/>
                </c:ext>
              </c:extLst>
            </c:dLbl>
            <c:dLbl>
              <c:idx val="1"/>
              <c:layout>
                <c:manualLayout>
                  <c:x val="8.9680821014970907E-3"/>
                  <c:y val="-0.10900919652926265"/>
                </c:manualLayout>
              </c:layout>
              <c:tx>
                <c:rich>
                  <a:bodyPr wrap="square" lIns="38100" tIns="19050" rIns="38100" bIns="19050" anchor="ctr">
                    <a:spAutoFit/>
                  </a:bodyPr>
                  <a:lstStyle/>
                  <a:p>
                    <a:pPr>
                      <a:defRPr/>
                    </a:pPr>
                    <a:r>
                      <a:rPr lang="en-US" dirty="0" smtClean="0"/>
                      <a:t>R1</a:t>
                    </a:r>
                    <a:r>
                      <a:rPr lang="en-US" baseline="0" dirty="0" smtClean="0"/>
                      <a:t> 677 million </a:t>
                    </a:r>
                    <a:r>
                      <a:rPr lang="en-US" dirty="0" smtClean="0"/>
                      <a:t>(4%)</a:t>
                    </a:r>
                  </a:p>
                </c:rich>
              </c:tx>
              <c:spPr>
                <a:solidFill>
                  <a:srgbClr val="FFE07D"/>
                </a:solidFill>
                <a:ln w="23072">
                  <a:noFill/>
                </a:ln>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B27-44B8-8E85-A6DD109828D3}"/>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B27-44B8-8E85-A6DD109828D3}"/>
                </c:ext>
              </c:extLst>
            </c:dLbl>
            <c:spPr>
              <a:solidFill>
                <a:srgbClr val="FFE07D"/>
              </a:solid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exp'!$D$2:$D$4</c:f>
              <c:numCache>
                <c:formatCode>\R#\ ###\ "million"</c:formatCode>
                <c:ptCount val="3"/>
                <c:pt idx="0">
                  <c:v>5810</c:v>
                </c:pt>
                <c:pt idx="1">
                  <c:v>1677</c:v>
                </c:pt>
                <c:pt idx="2">
                  <c:v>0</c:v>
                </c:pt>
              </c:numCache>
            </c:numRef>
          </c:val>
          <c:extLst xmlns:c16r2="http://schemas.microsoft.com/office/drawing/2015/06/chart">
            <c:ext xmlns:c16="http://schemas.microsoft.com/office/drawing/2014/chart" uri="{C3380CC4-5D6E-409C-BE32-E72D297353CC}">
              <c16:uniqueId val="{0000000B-CB27-44B8-8E85-A6DD109828D3}"/>
            </c:ext>
          </c:extLst>
        </c:ser>
        <c:ser>
          <c:idx val="3"/>
          <c:order val="3"/>
          <c:tx>
            <c:strRef>
              <c:f>'Irregular exp'!$E$1</c:f>
              <c:strCache>
                <c:ptCount val="1"/>
                <c:pt idx="0">
                  <c:v>Recovered</c:v>
                </c:pt>
              </c:strCache>
            </c:strRef>
          </c:tx>
          <c:spPr>
            <a:solidFill>
              <a:srgbClr val="65D970"/>
            </a:solidFill>
          </c:spPr>
          <c:dLbls>
            <c:dLbl>
              <c:idx val="0"/>
              <c:layout>
                <c:manualLayout>
                  <c:x val="-4.9324451558233715E-2"/>
                  <c:y val="-0.11396416000786551"/>
                </c:manualLayout>
              </c:layout>
              <c:tx>
                <c:rich>
                  <a:bodyPr wrap="square" lIns="38100" tIns="19050" rIns="38100" bIns="19050" anchor="ctr">
                    <a:spAutoFit/>
                  </a:bodyPr>
                  <a:lstStyle/>
                  <a:p>
                    <a:pPr>
                      <a:defRPr/>
                    </a:pPr>
                    <a:r>
                      <a:rPr lang="en-US" dirty="0" smtClean="0"/>
                      <a:t> R9 million (&lt; 1%)</a:t>
                    </a:r>
                    <a:endParaRPr lang="en-US" dirty="0"/>
                  </a:p>
                </c:rich>
              </c:tx>
              <c:spPr>
                <a:solidFill>
                  <a:srgbClr val="65D970"/>
                </a:solidFill>
                <a:ln w="23072">
                  <a:noFill/>
                </a:ln>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B27-44B8-8E85-A6DD109828D3}"/>
                </c:ext>
              </c:extLst>
            </c:dLbl>
            <c:dLbl>
              <c:idx val="1"/>
              <c:layout>
                <c:manualLayout>
                  <c:x val="-2.5409565954241601E-2"/>
                  <c:y val="-0.16846875827249691"/>
                </c:manualLayout>
              </c:layout>
              <c:tx>
                <c:rich>
                  <a:bodyPr wrap="square" lIns="38100" tIns="19050" rIns="38100" bIns="19050" anchor="ctr">
                    <a:spAutoFit/>
                  </a:bodyPr>
                  <a:lstStyle/>
                  <a:p>
                    <a:pPr>
                      <a:defRPr/>
                    </a:pPr>
                    <a:r>
                      <a:rPr lang="en-US" dirty="0" smtClean="0"/>
                      <a:t>R147</a:t>
                    </a:r>
                    <a:r>
                      <a:rPr lang="en-US" baseline="0" dirty="0" smtClean="0"/>
                      <a:t> million </a:t>
                    </a:r>
                    <a:r>
                      <a:rPr lang="en-US" dirty="0" smtClean="0"/>
                      <a:t>(&lt;</a:t>
                    </a:r>
                    <a:r>
                      <a:rPr lang="en-US" baseline="0" dirty="0" smtClean="0"/>
                      <a:t> 1%)</a:t>
                    </a:r>
                  </a:p>
                </c:rich>
              </c:tx>
              <c:spPr>
                <a:solidFill>
                  <a:srgbClr val="65D970"/>
                </a:solidFill>
                <a:ln w="23072">
                  <a:noFill/>
                </a:ln>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B27-44B8-8E85-A6DD109828D3}"/>
                </c:ext>
              </c:extLst>
            </c:dLbl>
            <c:dLbl>
              <c:idx val="2"/>
              <c:layout>
                <c:manualLayout>
                  <c:x val="-1.1957442801996045E-2"/>
                  <c:y val="-0.18085616696900397"/>
                </c:manualLayout>
              </c:layout>
              <c:tx>
                <c:rich>
                  <a:bodyPr wrap="square" lIns="38100" tIns="19050" rIns="38100" bIns="19050" anchor="ctr">
                    <a:spAutoFit/>
                  </a:bodyPr>
                  <a:lstStyle/>
                  <a:p>
                    <a:pPr>
                      <a:defRPr/>
                    </a:pPr>
                    <a:r>
                      <a:rPr lang="en-US" dirty="0" smtClean="0"/>
                      <a:t>R60</a:t>
                    </a:r>
                    <a:r>
                      <a:rPr lang="en-US" baseline="0" dirty="0" smtClean="0"/>
                      <a:t> million </a:t>
                    </a:r>
                    <a:r>
                      <a:rPr lang="en-US" dirty="0" smtClean="0"/>
                      <a:t>(1%)</a:t>
                    </a:r>
                  </a:p>
                </c:rich>
              </c:tx>
              <c:spPr>
                <a:solidFill>
                  <a:srgbClr val="65D970"/>
                </a:solidFill>
                <a:ln w="23072">
                  <a:noFill/>
                </a:ln>
              </c:spPr>
              <c:dLblPos val="ct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B27-44B8-8E85-A6DD109828D3}"/>
                </c:ext>
              </c:extLst>
            </c:dLbl>
            <c:spPr>
              <a:solidFill>
                <a:srgbClr val="65D970"/>
              </a:solidFill>
              <a:ln w="23072">
                <a:noFill/>
              </a:ln>
            </c:spPr>
            <c:showVal val="1"/>
            <c:extLst xmlns:c16r2="http://schemas.microsoft.com/office/drawing/2015/06/chart">
              <c:ext xmlns:c15="http://schemas.microsoft.com/office/drawing/2012/chart" uri="{CE6537A1-D6FC-4f65-9D91-7224C49458BB}">
                <c15:showLeaderLines val="0"/>
              </c:ext>
            </c:extLst>
          </c:dLbls>
          <c:cat>
            <c:strRef>
              <c:f>'Irregular exp'!$A$2:$A$4</c:f>
              <c:strCache>
                <c:ptCount val="3"/>
                <c:pt idx="0">
                  <c:v>Irregular expenditure  
(R194 577 million)</c:v>
                </c:pt>
                <c:pt idx="1">
                  <c:v>Unauthorised
expenditure
(R44 556 million)</c:v>
                </c:pt>
                <c:pt idx="2">
                  <c:v>Fruitless and wasteful
expenditure
(R7 086 million)</c:v>
                </c:pt>
              </c:strCache>
            </c:strRef>
          </c:cat>
          <c:val>
            <c:numRef>
              <c:f>'Irregular exp'!$E$2:$E$4</c:f>
              <c:numCache>
                <c:formatCode>\R#\ ###\ "million"</c:formatCode>
                <c:ptCount val="3"/>
                <c:pt idx="0">
                  <c:v>9</c:v>
                </c:pt>
                <c:pt idx="1">
                  <c:v>147</c:v>
                </c:pt>
                <c:pt idx="2">
                  <c:v>60</c:v>
                </c:pt>
              </c:numCache>
            </c:numRef>
          </c:val>
          <c:extLst xmlns:c16r2="http://schemas.microsoft.com/office/drawing/2015/06/chart">
            <c:ext xmlns:c16="http://schemas.microsoft.com/office/drawing/2014/chart" uri="{C3380CC4-5D6E-409C-BE32-E72D297353CC}">
              <c16:uniqueId val="{0000000F-CB27-44B8-8E85-A6DD109828D3}"/>
            </c:ext>
          </c:extLst>
        </c:ser>
        <c:dLbls/>
        <c:gapWidth val="25"/>
        <c:overlap val="100"/>
        <c:axId val="116802304"/>
        <c:axId val="116803840"/>
      </c:barChart>
      <c:catAx>
        <c:axId val="116802304"/>
        <c:scaling>
          <c:orientation val="minMax"/>
        </c:scaling>
        <c:axPos val="b"/>
        <c:numFmt formatCode="General" sourceLinked="0"/>
        <c:tickLblPos val="nextTo"/>
        <c:spPr>
          <a:ln>
            <a:solidFill>
              <a:schemeClr val="tx1"/>
            </a:solidFill>
          </a:ln>
        </c:spPr>
        <c:crossAx val="116803840"/>
        <c:crosses val="autoZero"/>
        <c:auto val="1"/>
        <c:lblAlgn val="ctr"/>
        <c:lblOffset val="100"/>
      </c:catAx>
      <c:valAx>
        <c:axId val="116803840"/>
        <c:scaling>
          <c:orientation val="minMax"/>
          <c:max val="200000"/>
        </c:scaling>
        <c:delete val="1"/>
        <c:axPos val="l"/>
        <c:numFmt formatCode="\R#\ ###\ &quot;million&quot;" sourceLinked="1"/>
        <c:tickLblPos val="none"/>
        <c:crossAx val="116802304"/>
        <c:crosses val="autoZero"/>
        <c:crossBetween val="between"/>
      </c:valAx>
      <c:spPr>
        <a:noFill/>
        <a:ln w="23072">
          <a:noFill/>
        </a:ln>
      </c:spPr>
    </c:plotArea>
    <c:plotVisOnly val="1"/>
    <c:dispBlanksAs val="gap"/>
  </c:chart>
  <c:txPr>
    <a:bodyPr/>
    <a:lstStyle/>
    <a:p>
      <a:pPr>
        <a:defRPr sz="1090" b="1">
          <a:latin typeface="Century Gothic" panose="020B0502020202020204"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BEBCB6-AAA6-4AFF-BBF7-1DB217860A84}" type="datetimeFigureOut">
              <a:rPr lang="en-ZA" smtClean="0"/>
              <a:pPr/>
              <a:t>2019/09/05</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0B64BD-995F-468D-BC8C-B41448E00380}" type="slidenum">
              <a:rPr lang="en-ZA" smtClean="0"/>
              <a:pPr/>
              <a:t>‹#›</a:t>
            </a:fld>
            <a:endParaRPr lang="en-ZA" dirty="0"/>
          </a:p>
        </p:txBody>
      </p:sp>
    </p:spTree>
    <p:extLst>
      <p:ext uri="{BB962C8B-B14F-4D97-AF65-F5344CB8AC3E}">
        <p14:creationId xmlns:p14="http://schemas.microsoft.com/office/powerpoint/2010/main" xmlns="" val="86307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603D539-56B5-4A08-9934-D298E02F2A31}" type="slidenum">
              <a:rPr lang="en-ZA" altLang="en-US" smtClean="0">
                <a:solidFill>
                  <a:prstClr val="black"/>
                </a:solidFill>
              </a:rPr>
              <a:pPr>
                <a:defRPr/>
              </a:pPr>
              <a:t>6</a:t>
            </a:fld>
            <a:endParaRPr lang="en-ZA" altLang="en-US" dirty="0">
              <a:solidFill>
                <a:prstClr val="black"/>
              </a:solidFill>
            </a:endParaRPr>
          </a:p>
        </p:txBody>
      </p:sp>
    </p:spTree>
    <p:extLst>
      <p:ext uri="{BB962C8B-B14F-4D97-AF65-F5344CB8AC3E}">
        <p14:creationId xmlns:p14="http://schemas.microsoft.com/office/powerpoint/2010/main" xmlns="" val="357679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E0B64BD-995F-468D-BC8C-B41448E00380}" type="slidenum">
              <a:rPr lang="en-ZA" smtClean="0"/>
              <a:pPr/>
              <a:t>8</a:t>
            </a:fld>
            <a:endParaRPr lang="en-ZA" dirty="0"/>
          </a:p>
        </p:txBody>
      </p:sp>
    </p:spTree>
    <p:extLst>
      <p:ext uri="{BB962C8B-B14F-4D97-AF65-F5344CB8AC3E}">
        <p14:creationId xmlns:p14="http://schemas.microsoft.com/office/powerpoint/2010/main" xmlns="" val="234513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Autofit/>
          </a:bodyPr>
          <a:lstStyle>
            <a:lvl1pPr algn="l">
              <a:defRPr lang="en-US" sz="3600" kern="1200" dirty="0">
                <a:solidFill>
                  <a:srgbClr val="00A88E"/>
                </a:solidFill>
                <a:latin typeface="Century Gothic" panose="020B0502020202020204" pitchFamily="34" charset="0"/>
                <a:ea typeface="+mj-ea"/>
                <a:cs typeface="+mj-cs"/>
              </a:defRPr>
            </a:lvl1pPr>
          </a:lstStyle>
          <a:p>
            <a:r>
              <a:rPr lang="en-US" dirty="0"/>
              <a:t>Click to edit Master title style</a:t>
            </a:r>
          </a:p>
        </p:txBody>
      </p:sp>
      <p:sp>
        <p:nvSpPr>
          <p:cNvPr id="8" name="Content Placeholder 2"/>
          <p:cNvSpPr>
            <a:spLocks noGrp="1"/>
          </p:cNvSpPr>
          <p:nvPr>
            <p:ph idx="1"/>
          </p:nvPr>
        </p:nvSpPr>
        <p:spPr>
          <a:xfrm>
            <a:off x="609611" y="914409"/>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52659444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13"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37478944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6977787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1338245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38314837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28891427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32574995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1110685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7188196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4364061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187853563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108596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5" y="349262"/>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12" y="3165390"/>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42853065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40746874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31681873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26913190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7634187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5451572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6790883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29307789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11357199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6207184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392261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9" y="6711950"/>
            <a:ext cx="9673168"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6" y="6529465"/>
            <a:ext cx="588435"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25334170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466512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007684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18370741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6600026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18767562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31231004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30524115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24190395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3145647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6990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9" y="6711950"/>
            <a:ext cx="9673168"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903" y="4364219"/>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6" y="6529465"/>
            <a:ext cx="588435"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22933162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13005390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8B7F780-267B-4E33-B05B-17D4AE9F7203}"/>
              </a:ext>
            </a:extLst>
          </p:cNvPr>
          <p:cNvSpPr>
            <a:spLocks noGrp="1"/>
          </p:cNvSpPr>
          <p:nvPr>
            <p:ph type="title"/>
          </p:nvPr>
        </p:nvSpPr>
        <p:spPr>
          <a:xfrm>
            <a:off x="8" y="3165389"/>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5637DD1B-AACB-4466-8F90-0EC1342AFC8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63" y="5086350"/>
            <a:ext cx="9134475" cy="1771650"/>
          </a:xfrm>
          <a:prstGeom prst="rect">
            <a:avLst/>
          </a:prstGeom>
        </p:spPr>
      </p:pic>
      <p:pic>
        <p:nvPicPr>
          <p:cNvPr id="8" name="Picture 2">
            <a:extLst>
              <a:ext uri="{FF2B5EF4-FFF2-40B4-BE49-F238E27FC236}">
                <a16:creationId xmlns:a16="http://schemas.microsoft.com/office/drawing/2014/main" xmlns="" id="{244C0567-701F-49B5-91E2-B32D64DA308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4"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 id="{F9D4532F-FB14-4F8C-B5EA-1E280E2AEE06}"/>
              </a:ext>
            </a:extLst>
          </p:cNvPr>
          <p:cNvSpPr/>
          <p:nvPr userDrawn="1"/>
        </p:nvSpPr>
        <p:spPr>
          <a:xfrm>
            <a:off x="0"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xmlns="" id="{2CD0FC20-3F03-46D5-BD0C-CBCC6241F68C}"/>
              </a:ext>
            </a:extLst>
          </p:cNvPr>
          <p:cNvSpPr/>
          <p:nvPr userDrawn="1"/>
        </p:nvSpPr>
        <p:spPr>
          <a:xfrm>
            <a:off x="9438167"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8568499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359849" y="6529387"/>
            <a:ext cx="588433" cy="365125"/>
          </a:xfrm>
          <a:prstGeom prst="rect">
            <a:avLst/>
          </a:prstGeom>
        </p:spPr>
        <p:txBody>
          <a:bodyPr/>
          <a:lstStyle>
            <a:lvl1pPr>
              <a:defRPr sz="1200" b="1">
                <a:solidFill>
                  <a:srgbClr val="E4395B"/>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39763516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a:prstGeom prst="rect">
            <a:avLst/>
          </a:prstGeo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a:prstGeom prst="rect">
            <a:avLst/>
          </a:prstGeom>
        </p:spPr>
        <p:txBody>
          <a:bodyPr/>
          <a:lstStyle>
            <a:lvl1pPr>
              <a:defRPr/>
            </a:lvl1pPr>
          </a:lstStyle>
          <a:p>
            <a:pPr>
              <a:defRPr/>
            </a:pPr>
            <a:fld id="{B1A68E2C-53D6-4F39-BA4F-6740DB881252}"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xmlns="" val="11625176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1968815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a:xfrm>
            <a:off x="838200" y="6356377"/>
            <a:ext cx="2743200" cy="365125"/>
          </a:xfrm>
          <a:prstGeom prst="rect">
            <a:avLst/>
          </a:prstGeom>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a:xfrm>
            <a:off x="4038600" y="6356377"/>
            <a:ext cx="411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a:xfrm>
            <a:off x="8610600" y="6356377"/>
            <a:ext cx="2743200" cy="365125"/>
          </a:xfrm>
          <a:prstGeom prst="rect">
            <a:avLst/>
          </a:prstGeom>
        </p:spPr>
        <p:txBody>
          <a:bodyPr/>
          <a:lstStyle>
            <a:lvl1pPr>
              <a:defRPr/>
            </a:lvl1pPr>
          </a:lstStyle>
          <a:p>
            <a:pPr>
              <a:defRPr/>
            </a:pPr>
            <a:fld id="{F37962CC-2C25-4394-91B5-A2CE8D6B14A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4352260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10196499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683583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420625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293091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417"/>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11" y="914410"/>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676964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38659609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849988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11113447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41359687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32464699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580770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18329393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9550540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400210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112236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96200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181080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6"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6" y="458952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358144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215526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CBAE0-C9DC-48E5-BC21-54F13D4EB498}" type="slidenum">
              <a:rPr kumimoji="0" lang="en-US" sz="1200" b="0" i="0" u="none" strike="noStrike" kern="1200" cap="none" spc="0" normalizeH="0" baseline="0" noProof="0" smtClean="0">
                <a:ln>
                  <a:noFill/>
                </a:ln>
                <a:solidFill>
                  <a:srgbClr val="D24C5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D24C56"/>
              </a:solidFill>
              <a:effectLst/>
              <a:uLnTx/>
              <a:uFillTx/>
              <a:latin typeface="Calibri"/>
              <a:ea typeface="+mn-ea"/>
              <a:cs typeface="+mn-cs"/>
            </a:endParaRPr>
          </a:p>
        </p:txBody>
      </p:sp>
    </p:spTree>
    <p:extLst>
      <p:ext uri="{BB962C8B-B14F-4D97-AF65-F5344CB8AC3E}">
        <p14:creationId xmlns:p14="http://schemas.microsoft.com/office/powerpoint/2010/main" xmlns="" val="1020410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1005951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13"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35840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1" y="6711950"/>
            <a:ext cx="9673168"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903" y="4364193"/>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6" y="6529442"/>
            <a:ext cx="588435"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1942343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89"/>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11" y="914410"/>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8552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226717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16598374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a:t>Click to edit Master title style</a:t>
            </a:r>
          </a:p>
        </p:txBody>
      </p:sp>
      <p:sp>
        <p:nvSpPr>
          <p:cNvPr id="8" name="Content Placeholder 2"/>
          <p:cNvSpPr>
            <a:spLocks noGrp="1"/>
          </p:cNvSpPr>
          <p:nvPr>
            <p:ph idx="1"/>
          </p:nvPr>
        </p:nvSpPr>
        <p:spPr>
          <a:xfrm>
            <a:off x="609611" y="914409"/>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
        <p:nvSpPr>
          <p:cNvPr id="4" name="Slide Number Placeholder 5"/>
          <p:cNvSpPr>
            <a:spLocks noGrp="1"/>
          </p:cNvSpPr>
          <p:nvPr>
            <p:ph type="sldNum" sz="quarter" idx="12"/>
          </p:nvPr>
        </p:nvSpPr>
        <p:spPr>
          <a:xfrm>
            <a:off x="10566400" y="6289449"/>
            <a:ext cx="1016000" cy="228600"/>
          </a:xfrm>
          <a:prstGeom prst="rect">
            <a:avLst/>
          </a:prstGeom>
        </p:spPr>
        <p:txBody>
          <a:bodyPr/>
          <a:lstStyle>
            <a:lvl1pPr algn="r">
              <a:defRPr sz="1400" b="1">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424002135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110092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12" y="3165390"/>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71681" y="4754795"/>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8918912"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284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a:t>Click to edit Master title style</a:t>
            </a:r>
          </a:p>
        </p:txBody>
      </p:sp>
      <p:sp>
        <p:nvSpPr>
          <p:cNvPr id="8" name="Content Placeholder 2"/>
          <p:cNvSpPr>
            <a:spLocks noGrp="1"/>
          </p:cNvSpPr>
          <p:nvPr>
            <p:ph idx="1"/>
          </p:nvPr>
        </p:nvSpPr>
        <p:spPr>
          <a:xfrm>
            <a:off x="609611" y="914409"/>
            <a:ext cx="10972801"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
        <p:nvSpPr>
          <p:cNvPr id="4" name="Slide Number Placeholder 5"/>
          <p:cNvSpPr>
            <a:spLocks noGrp="1"/>
          </p:cNvSpPr>
          <p:nvPr>
            <p:ph type="sldNum" sz="quarter" idx="12"/>
          </p:nvPr>
        </p:nvSpPr>
        <p:spPr>
          <a:xfrm>
            <a:off x="10566400" y="6289449"/>
            <a:ext cx="1016000" cy="228600"/>
          </a:xfrm>
          <a:prstGeom prst="rect">
            <a:avLst/>
          </a:prstGeom>
        </p:spPr>
        <p:txBody>
          <a:bodyPr/>
          <a:lstStyle>
            <a:lvl1pPr algn="r">
              <a:defRPr sz="1400" b="1">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5871547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1" y="295683"/>
            <a:ext cx="11136000" cy="469492"/>
          </a:xfrm>
          <a:prstGeom prst="rect">
            <a:avLst/>
          </a:prstGeom>
        </p:spPr>
        <p:txBody>
          <a:bodyPr vert="horz" lIns="0" tIns="0" rIns="0" bIns="0" rtlCol="0" anchor="t" anchorCtr="0">
            <a:noAutofit/>
          </a:bodyPr>
          <a:lstStyle>
            <a:lvl1pPr>
              <a:defRPr>
                <a:solidFill>
                  <a:srgbClr val="00A88E"/>
                </a:solidFill>
              </a:defRPr>
            </a:lvl1pPr>
          </a:lstStyle>
          <a:p>
            <a:r>
              <a:rPr lang="en-US" dirty="0"/>
              <a:t>Click to add title</a:t>
            </a:r>
          </a:p>
        </p:txBody>
      </p:sp>
    </p:spTree>
    <p:extLst>
      <p:ext uri="{BB962C8B-B14F-4D97-AF65-F5344CB8AC3E}">
        <p14:creationId xmlns:p14="http://schemas.microsoft.com/office/powerpoint/2010/main" xmlns="" val="2859675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89097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12" y="3165390"/>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671681" y="4754795"/>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8918912"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4675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713104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1194412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52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436903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766374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812925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1116999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4106184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397168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12" y="3165390"/>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72" y="5086350"/>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5"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3853C0BB-C76F-46E6-B2D2-5AB5C9B1A89E}"/>
              </a:ext>
            </a:extLst>
          </p:cNvPr>
          <p:cNvSpPr/>
          <p:nvPr userDrawn="1"/>
        </p:nvSpPr>
        <p:spPr>
          <a:xfrm>
            <a:off x="15"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C6A9CE18-89EB-48C4-8EE8-BE2AE109A449}"/>
              </a:ext>
            </a:extLst>
          </p:cNvPr>
          <p:cNvSpPr/>
          <p:nvPr userDrawn="1"/>
        </p:nvSpPr>
        <p:spPr>
          <a:xfrm>
            <a:off x="9438201"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236914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97"/>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4203444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401"/>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693512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3875116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20615147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347490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379557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8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3369127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1949097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2261943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237051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112236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926534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1756183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lstStyle>
            <a:lvl1pPr>
              <a:defRPr sz="2800" cap="small" baseline="0">
                <a:solidFill>
                  <a:srgbClr val="04987A"/>
                </a:solidFill>
                <a:latin typeface="Century Gothic Bold"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03"/>
            <a:ext cx="588433" cy="365125"/>
          </a:xfrm>
        </p:spPr>
        <p:txBody>
          <a:bodyPr/>
          <a:lstStyle>
            <a:lvl1pPr>
              <a:defRPr/>
            </a:lvl1pPr>
          </a:lstStyle>
          <a:p>
            <a:pPr>
              <a:defRPr/>
            </a:pPr>
            <a:fld id="{EF17A8A9-4466-47ED-8DFF-9415902C6C29}" type="slidenum">
              <a:rPr lang="en-US" altLang="en-US"/>
              <a:pPr>
                <a:defRPr/>
              </a:pPr>
              <a:t>‹#›</a:t>
            </a:fld>
            <a:endParaRPr lang="en-US" altLang="en-US" dirty="0"/>
          </a:p>
        </p:txBody>
      </p:sp>
    </p:spTree>
    <p:extLst>
      <p:ext uri="{BB962C8B-B14F-4D97-AF65-F5344CB8AC3E}">
        <p14:creationId xmlns:p14="http://schemas.microsoft.com/office/powerpoint/2010/main" xmlns="" val="4040816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49"/>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03"/>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4280346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53"/>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11561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5619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3146716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743756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2763752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848029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149516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537445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2"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3754907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18"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lstStyle>
            <a:lvl1pPr>
              <a:defRPr sz="2800" cap="small" baseline="0">
                <a:solidFill>
                  <a:srgbClr val="04987A"/>
                </a:solidFill>
                <a:latin typeface="Century Gothic Bold"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389"/>
            <a:ext cx="588433" cy="365125"/>
          </a:xfrm>
        </p:spPr>
        <p:txBody>
          <a:bodyPr/>
          <a:lstStyle>
            <a:lvl1pPr>
              <a:defRPr/>
            </a:lvl1pPr>
          </a:lstStyle>
          <a:p>
            <a:pPr>
              <a:defRPr/>
            </a:pPr>
            <a:fld id="{EF17A8A9-4466-47ED-8DFF-9415902C6C29}" type="slidenum">
              <a:rPr lang="en-US" altLang="en-US"/>
              <a:pPr>
                <a:defRPr/>
              </a:pPr>
              <a:t>‹#›</a:t>
            </a:fld>
            <a:endParaRPr lang="en-US" altLang="en-US" dirty="0"/>
          </a:p>
        </p:txBody>
      </p:sp>
    </p:spTree>
    <p:extLst>
      <p:ext uri="{BB962C8B-B14F-4D97-AF65-F5344CB8AC3E}">
        <p14:creationId xmlns:p14="http://schemas.microsoft.com/office/powerpoint/2010/main" xmlns="" val="3382871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18"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35"/>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389"/>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2579304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39"/>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3442832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12411094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1281957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29197166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52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18022896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97278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289064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6"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6" y="458954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967895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1487880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25672795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15820401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97"/>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51"/>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6217933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401"/>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7915404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4145880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5"/>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207557849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Autofit/>
          </a:bodyPr>
          <a:lstStyle>
            <a:lvl1pPr algn="l">
              <a:defRPr lang="en-US" sz="3600" kern="1200" dirty="0">
                <a:solidFill>
                  <a:srgbClr val="00A88E"/>
                </a:solidFill>
                <a:latin typeface="Century Gothic" panose="020B0502020202020204" pitchFamily="34" charset="0"/>
                <a:ea typeface="+mj-ea"/>
                <a:cs typeface="+mj-cs"/>
              </a:defRPr>
            </a:lvl1pPr>
          </a:lstStyle>
          <a:p>
            <a:r>
              <a:rPr lang="en-US" dirty="0"/>
              <a:t>Click to edit Master title style</a:t>
            </a:r>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63407017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566400" y="6289449"/>
            <a:ext cx="1016000" cy="228600"/>
          </a:xfrm>
          <a:prstGeom prst="rect">
            <a:avLst/>
          </a:prstGeom>
        </p:spPr>
        <p:txBody>
          <a:bodyPr/>
          <a:lstStyle>
            <a:lvl1pPr algn="r">
              <a:defRPr sz="1200">
                <a:solidFill>
                  <a:srgbClr val="D24C56"/>
                </a:solidFill>
              </a:defRPr>
            </a:lvl1pPr>
          </a:lstStyle>
          <a:p>
            <a:pPr>
              <a:defRPr/>
            </a:pPr>
            <a:fld id="{229CBAE0-C9DC-48E5-BC21-54F13D4EB498}" type="slidenum">
              <a:rPr lang="en-US" smtClean="0"/>
              <a:pPr>
                <a:defRPr/>
              </a:pPr>
              <a:t>‹#›</a:t>
            </a:fld>
            <a:endParaRPr lang="en-US" dirty="0"/>
          </a:p>
        </p:txBody>
      </p:sp>
    </p:spTree>
    <p:extLst>
      <p:ext uri="{BB962C8B-B14F-4D97-AF65-F5344CB8AC3E}">
        <p14:creationId xmlns:p14="http://schemas.microsoft.com/office/powerpoint/2010/main" xmlns="" val="36770790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solidFill>
                  <a:srgbClr val="00A88E"/>
                </a:solidFill>
              </a:defRPr>
            </a:lvl1pPr>
          </a:lstStyle>
          <a:p>
            <a:r>
              <a:rPr lang="en-US" dirty="0"/>
              <a:t>Click to add title</a:t>
            </a:r>
          </a:p>
        </p:txBody>
      </p:sp>
    </p:spTree>
    <p:extLst>
      <p:ext uri="{BB962C8B-B14F-4D97-AF65-F5344CB8AC3E}">
        <p14:creationId xmlns:p14="http://schemas.microsoft.com/office/powerpoint/2010/main" xmlns="" val="38267962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3378729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 Title 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7D32064F-D8D5-46F9-9C33-F0E83EE85683}"/>
              </a:ext>
            </a:extLst>
          </p:cNvPr>
          <p:cNvSpPr>
            <a:spLocks noGrp="1"/>
          </p:cNvSpPr>
          <p:nvPr>
            <p:ph type="title"/>
          </p:nvPr>
        </p:nvSpPr>
        <p:spPr>
          <a:xfrm>
            <a:off x="8" y="3165389"/>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DF87F53F-DEED-4C55-AD8D-FFFF78E78EF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63" y="5086350"/>
            <a:ext cx="9134475" cy="1771650"/>
          </a:xfrm>
          <a:prstGeom prst="rect">
            <a:avLst/>
          </a:prstGeom>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4"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3853C0BB-C76F-46E6-B2D2-5AB5C9B1A89E}"/>
              </a:ext>
            </a:extLst>
          </p:cNvPr>
          <p:cNvSpPr/>
          <p:nvPr userDrawn="1"/>
        </p:nvSpPr>
        <p:spPr>
          <a:xfrm>
            <a:off x="0"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C6A9CE18-89EB-48C4-8EE8-BE2AE109A449}"/>
              </a:ext>
            </a:extLst>
          </p:cNvPr>
          <p:cNvSpPr/>
          <p:nvPr userDrawn="1"/>
        </p:nvSpPr>
        <p:spPr>
          <a:xfrm>
            <a:off x="9438167"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0627294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8B7F780-267B-4E33-B05B-17D4AE9F7203}"/>
              </a:ext>
            </a:extLst>
          </p:cNvPr>
          <p:cNvSpPr>
            <a:spLocks noGrp="1"/>
          </p:cNvSpPr>
          <p:nvPr>
            <p:ph type="title"/>
          </p:nvPr>
        </p:nvSpPr>
        <p:spPr>
          <a:xfrm>
            <a:off x="8" y="3165389"/>
            <a:ext cx="12191999" cy="1223623"/>
          </a:xfrm>
          <a:prstGeom prst="rect">
            <a:avLst/>
          </a:prstGeom>
        </p:spPr>
        <p:txBody>
          <a:bodyPr>
            <a:normAutofit/>
          </a:bodyPr>
          <a:lstStyle>
            <a:lvl1pPr algn="ctr">
              <a:defRPr sz="4400" b="0">
                <a:solidFill>
                  <a:srgbClr val="97857C"/>
                </a:solidFill>
                <a:latin typeface="Century Gothic" panose="020B0502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xmlns="" id="{5637DD1B-AACB-4466-8F90-0EC1342AFC8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8763" y="5086350"/>
            <a:ext cx="9134475" cy="1771650"/>
          </a:xfrm>
          <a:prstGeom prst="rect">
            <a:avLst/>
          </a:prstGeom>
        </p:spPr>
      </p:pic>
      <p:pic>
        <p:nvPicPr>
          <p:cNvPr id="8" name="Picture 2">
            <a:extLst>
              <a:ext uri="{FF2B5EF4-FFF2-40B4-BE49-F238E27FC236}">
                <a16:creationId xmlns:a16="http://schemas.microsoft.com/office/drawing/2014/main" xmlns="" id="{244C0567-701F-49B5-91E2-B32D64DA308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b="18815"/>
          <a:stretch/>
        </p:blipFill>
        <p:spPr bwMode="auto">
          <a:xfrm>
            <a:off x="4711864" y="349321"/>
            <a:ext cx="2768272" cy="157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 id="{F9D4532F-FB14-4F8C-B5EA-1E280E2AEE06}"/>
              </a:ext>
            </a:extLst>
          </p:cNvPr>
          <p:cNvSpPr/>
          <p:nvPr userDrawn="1"/>
        </p:nvSpPr>
        <p:spPr>
          <a:xfrm>
            <a:off x="0" y="6667501"/>
            <a:ext cx="2753833" cy="190500"/>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xmlns="" id="{2CD0FC20-3F03-46D5-BD0C-CBCC6241F68C}"/>
              </a:ext>
            </a:extLst>
          </p:cNvPr>
          <p:cNvSpPr/>
          <p:nvPr userDrawn="1"/>
        </p:nvSpPr>
        <p:spPr>
          <a:xfrm>
            <a:off x="9438167" y="6667501"/>
            <a:ext cx="2753833" cy="190500"/>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7730828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838200" y="365127"/>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359849" y="6529387"/>
            <a:ext cx="588433" cy="365125"/>
          </a:xfrm>
          <a:prstGeom prst="rect">
            <a:avLst/>
          </a:prstGeom>
        </p:spPr>
        <p:txBody>
          <a:bodyPr/>
          <a:lstStyle>
            <a:lvl1pPr>
              <a:defRPr sz="1200" b="1">
                <a:solidFill>
                  <a:srgbClr val="E4395B"/>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4111138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a:prstGeom prst="rect">
            <a:avLst/>
          </a:prstGeo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a:prstGeom prst="rect">
            <a:avLst/>
          </a:prstGeom>
        </p:spPr>
        <p:txBody>
          <a:bodyPr/>
          <a:lstStyle>
            <a:lvl1pPr>
              <a:defRPr/>
            </a:lvl1pPr>
          </a:lstStyle>
          <a:p>
            <a:pPr>
              <a:defRPr/>
            </a:pPr>
            <a:fld id="{B1A68E2C-53D6-4F39-BA4F-6740DB881252}"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xmlns="" val="11516695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143020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a:xfrm>
            <a:off x="838200" y="6356377"/>
            <a:ext cx="2743200" cy="365125"/>
          </a:xfrm>
          <a:prstGeom prst="rect">
            <a:avLst/>
          </a:prstGeom>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a:xfrm>
            <a:off x="4038600" y="6356377"/>
            <a:ext cx="411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a:xfrm>
            <a:off x="8610600" y="6356377"/>
            <a:ext cx="2743200" cy="365125"/>
          </a:xfrm>
          <a:prstGeom prst="rect">
            <a:avLst/>
          </a:prstGeom>
        </p:spPr>
        <p:txBody>
          <a:bodyPr/>
          <a:lstStyle>
            <a:lvl1pPr>
              <a:defRPr/>
            </a:lvl1pPr>
          </a:lstStyle>
          <a:p>
            <a:pPr>
              <a:defRPr/>
            </a:pPr>
            <a:fld id="{F37962CC-2C25-4394-91B5-A2CE8D6B14A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822612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3234551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465991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473520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25A13-0F45-44D9-9920-D5F66B9D2951}" type="slidenum">
              <a:rPr lang="en-ZA" altLang="en-US"/>
              <a:pPr>
                <a:defRPr/>
              </a:pPr>
              <a:t>‹#›</a:t>
            </a:fld>
            <a:endParaRPr lang="en-ZA" altLang="en-US" dirty="0"/>
          </a:p>
        </p:txBody>
      </p:sp>
    </p:spTree>
    <p:extLst>
      <p:ext uri="{BB962C8B-B14F-4D97-AF65-F5344CB8AC3E}">
        <p14:creationId xmlns:p14="http://schemas.microsoft.com/office/powerpoint/2010/main" xmlns="" val="63297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3313510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A13D64-B0C6-4AB5-A2B3-B0F827D4D4E9}" type="slidenum">
              <a:rPr lang="en-ZA" altLang="en-US"/>
              <a:pPr>
                <a:defRPr/>
              </a:pPr>
              <a:t>‹#›</a:t>
            </a:fld>
            <a:endParaRPr lang="en-ZA" altLang="en-US" dirty="0"/>
          </a:p>
        </p:txBody>
      </p:sp>
    </p:spTree>
    <p:extLst>
      <p:ext uri="{BB962C8B-B14F-4D97-AF65-F5344CB8AC3E}">
        <p14:creationId xmlns:p14="http://schemas.microsoft.com/office/powerpoint/2010/main" xmlns="" val="21034233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669B55-7E66-470E-98B9-D214151C24D2}" type="slidenum">
              <a:rPr lang="en-ZA" altLang="en-US"/>
              <a:pPr>
                <a:defRPr/>
              </a:pPr>
              <a:t>‹#›</a:t>
            </a:fld>
            <a:endParaRPr lang="en-ZA" altLang="en-US" dirty="0"/>
          </a:p>
        </p:txBody>
      </p:sp>
    </p:spTree>
    <p:extLst>
      <p:ext uri="{BB962C8B-B14F-4D97-AF65-F5344CB8AC3E}">
        <p14:creationId xmlns:p14="http://schemas.microsoft.com/office/powerpoint/2010/main" xmlns="" val="566004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 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 y="4752975"/>
            <a:ext cx="121793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b="18816"/>
          <a:stretch>
            <a:fillRect/>
          </a:stretch>
        </p:blipFill>
        <p:spPr bwMode="auto">
          <a:xfrm>
            <a:off x="4254500" y="349250"/>
            <a:ext cx="36830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a:xfrm>
            <a:off x="8" y="3165389"/>
            <a:ext cx="12191999" cy="1223623"/>
          </a:xfrm>
          <a:prstGeom prst="rect">
            <a:avLst/>
          </a:prstGeom>
        </p:spPr>
        <p:txBody>
          <a:bodyPr>
            <a:normAutofit/>
          </a:bodyPr>
          <a:lstStyle>
            <a:lvl1pPr algn="ctr">
              <a:defRPr sz="5400" b="0">
                <a:solidFill>
                  <a:srgbClr val="97857C"/>
                </a:solidFill>
              </a:defRPr>
            </a:lvl1pPr>
          </a:lstStyle>
          <a:p>
            <a:r>
              <a:rPr lang="en-US" dirty="0"/>
              <a:t>Click to edit Master title style</a:t>
            </a:r>
          </a:p>
        </p:txBody>
      </p:sp>
    </p:spTree>
    <p:extLst>
      <p:ext uri="{BB962C8B-B14F-4D97-AF65-F5344CB8AC3E}">
        <p14:creationId xmlns:p14="http://schemas.microsoft.com/office/powerpoint/2010/main" xmlns="" val="2966878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609600" y="246710"/>
            <a:ext cx="10515600" cy="543218"/>
          </a:xfrm>
          <a:prstGeom prst="rect">
            <a:avLst/>
          </a:prstGeom>
        </p:spPr>
        <p:txBody>
          <a:bodyPr anchor="t"/>
          <a:lstStyle>
            <a:lvl1pPr>
              <a:defRPr lang="en-US" sz="3600" dirty="0">
                <a:solidFill>
                  <a:srgbClr val="00A88E"/>
                </a:solidFill>
                <a:latin typeface="Century Gothic" panose="020B0502020202020204"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b="1">
                <a:solidFill>
                  <a:srgbClr val="E33B59"/>
                </a:solidFill>
                <a:latin typeface="Century Gothic" panose="020B0502020202020204" pitchFamily="34" charset="0"/>
              </a:defRPr>
            </a:lvl1pPr>
          </a:lstStyle>
          <a:p>
            <a:pPr>
              <a:defRPr/>
            </a:pPr>
            <a:fld id="{EF17A8A9-4466-47ED-8DFF-9415902C6C29}" type="slidenum">
              <a:rPr lang="en-US" altLang="en-US" smtClean="0"/>
              <a:pPr>
                <a:defRPr/>
              </a:pPr>
              <a:t>‹#›</a:t>
            </a:fld>
            <a:endParaRPr lang="en-US" altLang="en-US" dirty="0"/>
          </a:p>
        </p:txBody>
      </p:sp>
    </p:spTree>
    <p:extLst>
      <p:ext uri="{BB962C8B-B14F-4D97-AF65-F5344CB8AC3E}">
        <p14:creationId xmlns:p14="http://schemas.microsoft.com/office/powerpoint/2010/main" xmlns="" val="17138667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losing Slides">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t="85504" r="22800"/>
          <a:stretch>
            <a:fillRect/>
          </a:stretch>
        </p:blipFill>
        <p:spPr bwMode="auto">
          <a:xfrm>
            <a:off x="1259424" y="6711950"/>
            <a:ext cx="9673167" cy="14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243733" y="6356350"/>
            <a:ext cx="94826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1"/>
          <p:cNvSpPr>
            <a:spLocks noGrp="1"/>
          </p:cNvSpPr>
          <p:nvPr>
            <p:ph type="ctrTitle"/>
          </p:nvPr>
        </p:nvSpPr>
        <p:spPr>
          <a:xfrm>
            <a:off x="1521897" y="4364161"/>
            <a:ext cx="9144000" cy="1184627"/>
          </a:xfrm>
        </p:spPr>
        <p:txBody>
          <a:bodyPr anchor="b">
            <a:noAutofit/>
          </a:bodyPr>
          <a:lstStyle>
            <a:lvl1pPr algn="ctr">
              <a:defRPr sz="7200">
                <a:solidFill>
                  <a:srgbClr val="E43A5A"/>
                </a:solidFill>
              </a:defRPr>
            </a:lvl1pPr>
          </a:lstStyle>
          <a:p>
            <a:r>
              <a:rPr lang="en-US" dirty="0"/>
              <a:t>Click to edit Master title style</a:t>
            </a:r>
          </a:p>
        </p:txBody>
      </p:sp>
      <p:sp>
        <p:nvSpPr>
          <p:cNvPr id="5" name="Slide Number Placeholder 5"/>
          <p:cNvSpPr>
            <a:spLocks noGrp="1"/>
          </p:cNvSpPr>
          <p:nvPr>
            <p:ph type="sldNum" sz="quarter" idx="10"/>
          </p:nvPr>
        </p:nvSpPr>
        <p:spPr>
          <a:xfrm>
            <a:off x="249767" y="6529415"/>
            <a:ext cx="588433" cy="365125"/>
          </a:xfrm>
        </p:spPr>
        <p:txBody>
          <a:bodyPr/>
          <a:lstStyle>
            <a:lvl1pPr>
              <a:defRPr/>
            </a:lvl1pPr>
          </a:lstStyle>
          <a:p>
            <a:pPr>
              <a:defRPr/>
            </a:pPr>
            <a:fld id="{B1A68E2C-53D6-4F39-BA4F-6740DB881252}" type="slidenum">
              <a:rPr lang="en-US" altLang="en-US"/>
              <a:pPr>
                <a:defRPr/>
              </a:pPr>
              <a:t>‹#›</a:t>
            </a:fld>
            <a:endParaRPr lang="en-US" altLang="en-US" dirty="0"/>
          </a:p>
        </p:txBody>
      </p:sp>
    </p:spTree>
    <p:extLst>
      <p:ext uri="{BB962C8B-B14F-4D97-AF65-F5344CB8AC3E}">
        <p14:creationId xmlns:p14="http://schemas.microsoft.com/office/powerpoint/2010/main" xmlns="" val="39824192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txBox="1">
            <a:spLocks/>
          </p:cNvSpPr>
          <p:nvPr/>
        </p:nvSpPr>
        <p:spPr>
          <a:xfrm>
            <a:off x="11328400" y="6383365"/>
            <a:ext cx="863600" cy="365125"/>
          </a:xfrm>
          <a:prstGeom prst="rect">
            <a:avLst/>
          </a:prstGeom>
        </p:spPr>
        <p:txBody>
          <a:bodyPr anchor="ct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26CB096E-6DC1-4F85-99D1-8F27E4A254F3}" type="slidenum">
              <a:rPr lang="en-US" altLang="en-US" sz="1200" smtClean="0">
                <a:solidFill>
                  <a:srgbClr val="AFABAB"/>
                </a:solidFill>
              </a:rPr>
              <a:pPr algn="ctr" fontAlgn="base">
                <a:spcBef>
                  <a:spcPct val="0"/>
                </a:spcBef>
                <a:spcAft>
                  <a:spcPct val="0"/>
                </a:spcAft>
                <a:defRPr/>
              </a:pPr>
              <a:t>‹#›</a:t>
            </a:fld>
            <a:endParaRPr lang="en-US" altLang="en-US" sz="1200" dirty="0">
              <a:solidFill>
                <a:srgbClr val="AFABAB"/>
              </a:solidFill>
            </a:endParaRPr>
          </a:p>
        </p:txBody>
      </p:sp>
      <p:sp>
        <p:nvSpPr>
          <p:cNvPr id="3"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chemeClr val="accent1"/>
                </a:solidFill>
              </a:defRPr>
            </a:lvl1pPr>
          </a:lstStyle>
          <a:p>
            <a:r>
              <a:rPr lang="en-US" dirty="0"/>
              <a:t>Click to edit Master title style</a:t>
            </a:r>
          </a:p>
        </p:txBody>
      </p:sp>
      <p:sp>
        <p:nvSpPr>
          <p:cNvPr id="5" name="Content Placeholder 2"/>
          <p:cNvSpPr>
            <a:spLocks noGrp="1"/>
          </p:cNvSpPr>
          <p:nvPr>
            <p:ph idx="1"/>
          </p:nvPr>
        </p:nvSpPr>
        <p:spPr>
          <a:xfrm>
            <a:off x="609600" y="914402"/>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1571973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A929E9B-52B9-4EC8-BA5E-165BAC28E7D2}"/>
              </a:ext>
            </a:extLst>
          </p:cNvPr>
          <p:cNvSpPr>
            <a:spLocks noGrp="1"/>
          </p:cNvSpPr>
          <p:nvPr>
            <p:ph type="dt" sz="half" idx="10"/>
          </p:nvPr>
        </p:nvSpPr>
        <p:spPr/>
        <p:txBody>
          <a:bodyPr/>
          <a:lstStyle>
            <a:lvl1pPr>
              <a:defRPr/>
            </a:lvl1pPr>
          </a:lstStyle>
          <a:p>
            <a:pPr>
              <a:defRPr/>
            </a:pPr>
            <a:fld id="{456E5E0B-C1ED-4B8F-ACA5-64DD7BA68242}" type="datetimeFigureOut">
              <a:rPr lang="en-US">
                <a:solidFill>
                  <a:prstClr val="black">
                    <a:tint val="75000"/>
                  </a:prstClr>
                </a:solidFill>
              </a:rPr>
              <a:pPr>
                <a:defRPr/>
              </a:pPr>
              <a:t>9/5/2019</a:t>
            </a:fld>
            <a:endParaRPr lang="en-US" dirty="0">
              <a:solidFill>
                <a:prstClr val="black">
                  <a:tint val="75000"/>
                </a:prstClr>
              </a:solidFill>
            </a:endParaRPr>
          </a:p>
        </p:txBody>
      </p:sp>
      <p:sp>
        <p:nvSpPr>
          <p:cNvPr id="3" name="Footer Placeholder 4">
            <a:extLst>
              <a:ext uri="{FF2B5EF4-FFF2-40B4-BE49-F238E27FC236}">
                <a16:creationId xmlns:a16="http://schemas.microsoft.com/office/drawing/2014/main" xmlns="" id="{CC81EB5B-87B5-4804-B0FD-7C18E5E50AF7}"/>
              </a:ext>
            </a:extLst>
          </p:cNvPr>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a:extLst>
              <a:ext uri="{FF2B5EF4-FFF2-40B4-BE49-F238E27FC236}">
                <a16:creationId xmlns:a16="http://schemas.microsoft.com/office/drawing/2014/main" xmlns="" id="{3A5449A3-753C-4866-AFAA-83F78E02CA5F}"/>
              </a:ext>
            </a:extLst>
          </p:cNvPr>
          <p:cNvSpPr>
            <a:spLocks noGrp="1"/>
          </p:cNvSpPr>
          <p:nvPr>
            <p:ph type="sldNum" sz="quarter" idx="12"/>
          </p:nvPr>
        </p:nvSpPr>
        <p:spPr/>
        <p:txBody>
          <a:bodyPr/>
          <a:lstStyle>
            <a:lvl1pPr>
              <a:defRPr/>
            </a:lvl1pPr>
          </a:lstStyle>
          <a:p>
            <a:pPr>
              <a:defRPr/>
            </a:pPr>
            <a:fld id="{F37962CC-2C25-4394-91B5-A2CE8D6B14A7}" type="slidenum">
              <a:rPr lang="en-US"/>
              <a:pPr>
                <a:defRPr/>
              </a:pPr>
              <a:t>‹#›</a:t>
            </a:fld>
            <a:endParaRPr lang="en-US" dirty="0"/>
          </a:p>
        </p:txBody>
      </p:sp>
    </p:spTree>
    <p:extLst>
      <p:ext uri="{BB962C8B-B14F-4D97-AF65-F5344CB8AC3E}">
        <p14:creationId xmlns:p14="http://schemas.microsoft.com/office/powerpoint/2010/main" xmlns="" val="22727801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C80D7-CACF-486F-818B-234CF8F686C3}" type="slidenum">
              <a:rPr lang="en-ZA" altLang="en-US"/>
              <a:pPr>
                <a:defRPr/>
              </a:pPr>
              <a:t>‹#›</a:t>
            </a:fld>
            <a:endParaRPr lang="en-ZA" altLang="en-US" dirty="0"/>
          </a:p>
        </p:txBody>
      </p:sp>
    </p:spTree>
    <p:extLst>
      <p:ext uri="{BB962C8B-B14F-4D97-AF65-F5344CB8AC3E}">
        <p14:creationId xmlns:p14="http://schemas.microsoft.com/office/powerpoint/2010/main" xmlns="" val="21924090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CBF44-5EFA-428C-91D6-8E0E8FCA548E}" type="slidenum">
              <a:rPr lang="en-ZA" altLang="en-US"/>
              <a:pPr>
                <a:defRPr/>
              </a:pPr>
              <a:t>‹#›</a:t>
            </a:fld>
            <a:endParaRPr lang="en-ZA" altLang="en-US" dirty="0"/>
          </a:p>
        </p:txBody>
      </p:sp>
    </p:spTree>
    <p:extLst>
      <p:ext uri="{BB962C8B-B14F-4D97-AF65-F5344CB8AC3E}">
        <p14:creationId xmlns:p14="http://schemas.microsoft.com/office/powerpoint/2010/main" xmlns="" val="10920023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9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E540D1-C245-42B0-AE6A-689CA094F816}" type="slidenum">
              <a:rPr lang="en-ZA" altLang="en-US"/>
              <a:pPr>
                <a:defRPr/>
              </a:pPr>
              <a:t>‹#›</a:t>
            </a:fld>
            <a:endParaRPr lang="en-ZA" altLang="en-US" dirty="0"/>
          </a:p>
        </p:txBody>
      </p:sp>
    </p:spTree>
    <p:extLst>
      <p:ext uri="{BB962C8B-B14F-4D97-AF65-F5344CB8AC3E}">
        <p14:creationId xmlns:p14="http://schemas.microsoft.com/office/powerpoint/2010/main" xmlns="" val="205919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9.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0.xml"/><Relationship Id="rId10" Type="http://schemas.openxmlformats.org/officeDocument/2006/relationships/image" Target="../media/image5.png"/><Relationship Id="rId4" Type="http://schemas.openxmlformats.org/officeDocument/2006/relationships/slideLayout" Target="../slideLayouts/slideLayout80.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1.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3.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4.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5.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theme" Target="../theme/theme16.xml"/><Relationship Id="rId5" Type="http://schemas.openxmlformats.org/officeDocument/2006/relationships/slideLayout" Target="../slideLayouts/slideLayout135.xml"/><Relationship Id="rId4" Type="http://schemas.openxmlformats.org/officeDocument/2006/relationships/slideLayout" Target="../slideLayouts/slideLayout1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7.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2.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2.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7.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01790BF-C0FC-43E2-98E3-151DCE4CD887}"/>
              </a:ext>
            </a:extLst>
          </p:cNvPr>
          <p:cNvGrpSpPr/>
          <p:nvPr userDrawn="1"/>
        </p:nvGrpSpPr>
        <p:grpSpPr>
          <a:xfrm>
            <a:off x="5" y="5789325"/>
            <a:ext cx="12192000" cy="972861"/>
            <a:chOff x="-2971799" y="5307111"/>
            <a:chExt cx="17348197" cy="1384300"/>
          </a:xfrm>
        </p:grpSpPr>
        <p:sp>
          <p:nvSpPr>
            <p:cNvPr id="8" name="bk object 143">
              <a:extLst>
                <a:ext uri="{FF2B5EF4-FFF2-40B4-BE49-F238E27FC236}">
                  <a16:creationId xmlns:a16="http://schemas.microsoft.com/office/drawing/2014/main" xmlns="" id="{4724B71A-371B-4A62-B11D-FBB0F93D4266}"/>
                </a:ext>
              </a:extLst>
            </p:cNvPr>
            <p:cNvSpPr/>
            <p:nvPr userDrawn="1"/>
          </p:nvSpPr>
          <p:spPr>
            <a:xfrm>
              <a:off x="66128" y="6523701"/>
              <a:ext cx="1922145" cy="167640"/>
            </a:xfrm>
            <a:custGeom>
              <a:avLst/>
              <a:gdLst/>
              <a:ahLst/>
              <a:cxnLst/>
              <a:rect l="l" t="t" r="r" b="b"/>
              <a:pathLst>
                <a:path w="1922145" h="167640">
                  <a:moveTo>
                    <a:pt x="1921979" y="167563"/>
                  </a:moveTo>
                  <a:lnTo>
                    <a:pt x="0" y="167563"/>
                  </a:lnTo>
                  <a:lnTo>
                    <a:pt x="0" y="0"/>
                  </a:lnTo>
                  <a:lnTo>
                    <a:pt x="1921979" y="0"/>
                  </a:lnTo>
                  <a:lnTo>
                    <a:pt x="1921979" y="167563"/>
                  </a:lnTo>
                  <a:close/>
                </a:path>
              </a:pathLst>
            </a:custGeom>
            <a:solidFill>
              <a:srgbClr val="95847C"/>
            </a:solidFill>
          </p:spPr>
          <p:txBody>
            <a:bodyPr wrap="square" lIns="0" tIns="0" rIns="0" bIns="0" rtlCol="0"/>
            <a:lstStyle/>
            <a:p>
              <a:endParaRPr dirty="0"/>
            </a:p>
          </p:txBody>
        </p:sp>
        <p:sp>
          <p:nvSpPr>
            <p:cNvPr id="9" name="bk object 144">
              <a:extLst>
                <a:ext uri="{FF2B5EF4-FFF2-40B4-BE49-F238E27FC236}">
                  <a16:creationId xmlns:a16="http://schemas.microsoft.com/office/drawing/2014/main" xmlns="" id="{73416B9C-7ADD-4BC2-8DA4-533EFD4A38C6}"/>
                </a:ext>
              </a:extLst>
            </p:cNvPr>
            <p:cNvSpPr/>
            <p:nvPr userDrawn="1"/>
          </p:nvSpPr>
          <p:spPr>
            <a:xfrm>
              <a:off x="1978329" y="6523701"/>
              <a:ext cx="1932305" cy="167640"/>
            </a:xfrm>
            <a:custGeom>
              <a:avLst/>
              <a:gdLst/>
              <a:ahLst/>
              <a:cxnLst/>
              <a:rect l="l" t="t" r="r" b="b"/>
              <a:pathLst>
                <a:path w="1932304" h="167640">
                  <a:moveTo>
                    <a:pt x="1931771" y="167563"/>
                  </a:moveTo>
                  <a:lnTo>
                    <a:pt x="0" y="167563"/>
                  </a:lnTo>
                  <a:lnTo>
                    <a:pt x="0" y="0"/>
                  </a:lnTo>
                  <a:lnTo>
                    <a:pt x="1931771" y="0"/>
                  </a:lnTo>
                  <a:lnTo>
                    <a:pt x="1931771" y="167563"/>
                  </a:lnTo>
                  <a:close/>
                </a:path>
              </a:pathLst>
            </a:custGeom>
            <a:solidFill>
              <a:srgbClr val="E23A5A"/>
            </a:solidFill>
          </p:spPr>
          <p:txBody>
            <a:bodyPr wrap="square" lIns="0" tIns="0" rIns="0" bIns="0" rtlCol="0"/>
            <a:lstStyle/>
            <a:p>
              <a:endParaRPr dirty="0"/>
            </a:p>
          </p:txBody>
        </p:sp>
        <p:sp>
          <p:nvSpPr>
            <p:cNvPr id="10" name="bk object 145">
              <a:extLst>
                <a:ext uri="{FF2B5EF4-FFF2-40B4-BE49-F238E27FC236}">
                  <a16:creationId xmlns:a16="http://schemas.microsoft.com/office/drawing/2014/main" xmlns="" id="{472C79DF-04F4-441F-A157-4746D39A279E}"/>
                </a:ext>
              </a:extLst>
            </p:cNvPr>
            <p:cNvSpPr/>
            <p:nvPr userDrawn="1"/>
          </p:nvSpPr>
          <p:spPr>
            <a:xfrm>
              <a:off x="-905272"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01A289"/>
            </a:solidFill>
          </p:spPr>
          <p:txBody>
            <a:bodyPr wrap="square" lIns="0" tIns="0" rIns="0" bIns="0" rtlCol="0"/>
            <a:lstStyle/>
            <a:p>
              <a:endParaRPr dirty="0"/>
            </a:p>
          </p:txBody>
        </p:sp>
        <p:sp>
          <p:nvSpPr>
            <p:cNvPr id="11" name="bk object 146">
              <a:extLst>
                <a:ext uri="{FF2B5EF4-FFF2-40B4-BE49-F238E27FC236}">
                  <a16:creationId xmlns:a16="http://schemas.microsoft.com/office/drawing/2014/main" xmlns="" id="{77641E77-4D69-4F0A-8356-F7D29CEC3B22}"/>
                </a:ext>
              </a:extLst>
            </p:cNvPr>
            <p:cNvSpPr/>
            <p:nvPr userDrawn="1"/>
          </p:nvSpPr>
          <p:spPr>
            <a:xfrm>
              <a:off x="-905269" y="5999191"/>
              <a:ext cx="692073" cy="524510"/>
            </a:xfrm>
            <a:prstGeom prst="rect">
              <a:avLst/>
            </a:prstGeom>
            <a:blipFill>
              <a:blip r:embed="rId6" cstate="print"/>
              <a:stretch>
                <a:fillRect/>
              </a:stretch>
            </a:blipFill>
          </p:spPr>
          <p:txBody>
            <a:bodyPr wrap="square" lIns="0" tIns="0" rIns="0" bIns="0" rtlCol="0"/>
            <a:lstStyle/>
            <a:p>
              <a:endParaRPr dirty="0"/>
            </a:p>
          </p:txBody>
        </p:sp>
        <p:sp>
          <p:nvSpPr>
            <p:cNvPr id="12" name="bk object 147">
              <a:extLst>
                <a:ext uri="{FF2B5EF4-FFF2-40B4-BE49-F238E27FC236}">
                  <a16:creationId xmlns:a16="http://schemas.microsoft.com/office/drawing/2014/main" xmlns="" id="{1DF8B169-44B5-4C10-820E-3840F0A4575D}"/>
                </a:ext>
              </a:extLst>
            </p:cNvPr>
            <p:cNvSpPr/>
            <p:nvPr userDrawn="1"/>
          </p:nvSpPr>
          <p:spPr>
            <a:xfrm>
              <a:off x="324649" y="5307111"/>
              <a:ext cx="1663700" cy="1384300"/>
            </a:xfrm>
            <a:custGeom>
              <a:avLst/>
              <a:gdLst/>
              <a:ahLst/>
              <a:cxnLst/>
              <a:rect l="l" t="t" r="r" b="b"/>
              <a:pathLst>
                <a:path w="1663700" h="1384300">
                  <a:moveTo>
                    <a:pt x="692061" y="0"/>
                  </a:moveTo>
                  <a:lnTo>
                    <a:pt x="644677" y="1596"/>
                  </a:lnTo>
                  <a:lnTo>
                    <a:pt x="598151" y="6317"/>
                  </a:lnTo>
                  <a:lnTo>
                    <a:pt x="552585" y="14060"/>
                  </a:lnTo>
                  <a:lnTo>
                    <a:pt x="508082" y="24721"/>
                  </a:lnTo>
                  <a:lnTo>
                    <a:pt x="464745" y="38198"/>
                  </a:lnTo>
                  <a:lnTo>
                    <a:pt x="422677" y="54386"/>
                  </a:lnTo>
                  <a:lnTo>
                    <a:pt x="381982" y="73184"/>
                  </a:lnTo>
                  <a:lnTo>
                    <a:pt x="342762" y="94488"/>
                  </a:lnTo>
                  <a:lnTo>
                    <a:pt x="305121" y="118196"/>
                  </a:lnTo>
                  <a:lnTo>
                    <a:pt x="269161" y="144203"/>
                  </a:lnTo>
                  <a:lnTo>
                    <a:pt x="234986" y="172406"/>
                  </a:lnTo>
                  <a:lnTo>
                    <a:pt x="202698" y="202704"/>
                  </a:lnTo>
                  <a:lnTo>
                    <a:pt x="172401" y="234993"/>
                  </a:lnTo>
                  <a:lnTo>
                    <a:pt x="144198" y="269169"/>
                  </a:lnTo>
                  <a:lnTo>
                    <a:pt x="118192" y="305129"/>
                  </a:lnTo>
                  <a:lnTo>
                    <a:pt x="94485" y="342772"/>
                  </a:lnTo>
                  <a:lnTo>
                    <a:pt x="73182" y="381992"/>
                  </a:lnTo>
                  <a:lnTo>
                    <a:pt x="54384"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0" y="1298792"/>
                  </a:lnTo>
                  <a:lnTo>
                    <a:pt x="402354" y="1320642"/>
                  </a:lnTo>
                  <a:lnTo>
                    <a:pt x="447225" y="1339494"/>
                  </a:lnTo>
                  <a:lnTo>
                    <a:pt x="493635" y="1355215"/>
                  </a:lnTo>
                  <a:lnTo>
                    <a:pt x="541452" y="1367674"/>
                  </a:lnTo>
                  <a:lnTo>
                    <a:pt x="590549" y="1376737"/>
                  </a:lnTo>
                  <a:lnTo>
                    <a:pt x="640795" y="1382273"/>
                  </a:lnTo>
                  <a:lnTo>
                    <a:pt x="692061" y="1384147"/>
                  </a:lnTo>
                  <a:lnTo>
                    <a:pt x="1663458" y="1384147"/>
                  </a:lnTo>
                  <a:lnTo>
                    <a:pt x="1663458" y="1216583"/>
                  </a:lnTo>
                  <a:lnTo>
                    <a:pt x="692061" y="1216583"/>
                  </a:lnTo>
                  <a:lnTo>
                    <a:pt x="644320" y="1214440"/>
                  </a:lnTo>
                  <a:lnTo>
                    <a:pt x="597780" y="1208133"/>
                  </a:lnTo>
                  <a:lnTo>
                    <a:pt x="552627" y="1197848"/>
                  </a:lnTo>
                  <a:lnTo>
                    <a:pt x="509044" y="1183770"/>
                  </a:lnTo>
                  <a:lnTo>
                    <a:pt x="467217" y="1166083"/>
                  </a:lnTo>
                  <a:lnTo>
                    <a:pt x="427332" y="1144974"/>
                  </a:lnTo>
                  <a:lnTo>
                    <a:pt x="389574" y="1120627"/>
                  </a:lnTo>
                  <a:lnTo>
                    <a:pt x="354127" y="1093228"/>
                  </a:lnTo>
                  <a:lnTo>
                    <a:pt x="321178" y="1062961"/>
                  </a:lnTo>
                  <a:lnTo>
                    <a:pt x="290910" y="1030012"/>
                  </a:lnTo>
                  <a:lnTo>
                    <a:pt x="263510"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0" y="389587"/>
                  </a:lnTo>
                  <a:lnTo>
                    <a:pt x="290910" y="354140"/>
                  </a:lnTo>
                  <a:lnTo>
                    <a:pt x="321178" y="321190"/>
                  </a:lnTo>
                  <a:lnTo>
                    <a:pt x="354127" y="290923"/>
                  </a:lnTo>
                  <a:lnTo>
                    <a:pt x="389574" y="263523"/>
                  </a:lnTo>
                  <a:lnTo>
                    <a:pt x="427332" y="239175"/>
                  </a:lnTo>
                  <a:lnTo>
                    <a:pt x="467217" y="218065"/>
                  </a:lnTo>
                  <a:lnTo>
                    <a:pt x="509044" y="200378"/>
                  </a:lnTo>
                  <a:lnTo>
                    <a:pt x="552627" y="186300"/>
                  </a:lnTo>
                  <a:lnTo>
                    <a:pt x="597780" y="176014"/>
                  </a:lnTo>
                  <a:lnTo>
                    <a:pt x="644320" y="169707"/>
                  </a:lnTo>
                  <a:lnTo>
                    <a:pt x="692061" y="167563"/>
                  </a:lnTo>
                  <a:lnTo>
                    <a:pt x="692061" y="0"/>
                  </a:lnTo>
                  <a:close/>
                </a:path>
              </a:pathLst>
            </a:custGeom>
            <a:solidFill>
              <a:srgbClr val="95847C"/>
            </a:solidFill>
          </p:spPr>
          <p:txBody>
            <a:bodyPr wrap="square" lIns="0" tIns="0" rIns="0" bIns="0" rtlCol="0"/>
            <a:lstStyle/>
            <a:p>
              <a:endParaRPr dirty="0"/>
            </a:p>
          </p:txBody>
        </p:sp>
        <p:sp>
          <p:nvSpPr>
            <p:cNvPr id="13" name="bk object 148">
              <a:extLst>
                <a:ext uri="{FF2B5EF4-FFF2-40B4-BE49-F238E27FC236}">
                  <a16:creationId xmlns:a16="http://schemas.microsoft.com/office/drawing/2014/main" xmlns="" id="{D8D7CE77-8EDB-442A-A0A6-FF41D195B848}"/>
                </a:ext>
              </a:extLst>
            </p:cNvPr>
            <p:cNvSpPr/>
            <p:nvPr userDrawn="1"/>
          </p:nvSpPr>
          <p:spPr>
            <a:xfrm>
              <a:off x="-935273" y="6523695"/>
              <a:ext cx="1951989" cy="167640"/>
            </a:xfrm>
            <a:custGeom>
              <a:avLst/>
              <a:gdLst/>
              <a:ahLst/>
              <a:cxnLst/>
              <a:rect l="l" t="t" r="r" b="b"/>
              <a:pathLst>
                <a:path w="1951989" h="167640">
                  <a:moveTo>
                    <a:pt x="1500771" y="0"/>
                  </a:moveTo>
                  <a:lnTo>
                    <a:pt x="0" y="0"/>
                  </a:lnTo>
                  <a:lnTo>
                    <a:pt x="0" y="167563"/>
                  </a:lnTo>
                  <a:lnTo>
                    <a:pt x="1951977" y="167563"/>
                  </a:lnTo>
                  <a:lnTo>
                    <a:pt x="1900712" y="165689"/>
                  </a:lnTo>
                  <a:lnTo>
                    <a:pt x="1850467" y="160154"/>
                  </a:lnTo>
                  <a:lnTo>
                    <a:pt x="1801371" y="151090"/>
                  </a:lnTo>
                  <a:lnTo>
                    <a:pt x="1753555" y="138632"/>
                  </a:lnTo>
                  <a:lnTo>
                    <a:pt x="1707148" y="122910"/>
                  </a:lnTo>
                  <a:lnTo>
                    <a:pt x="1662278" y="104058"/>
                  </a:lnTo>
                  <a:lnTo>
                    <a:pt x="1619077" y="82209"/>
                  </a:lnTo>
                  <a:lnTo>
                    <a:pt x="1577672" y="57494"/>
                  </a:lnTo>
                  <a:lnTo>
                    <a:pt x="1538194" y="30047"/>
                  </a:lnTo>
                  <a:lnTo>
                    <a:pt x="1500771" y="0"/>
                  </a:lnTo>
                  <a:close/>
                </a:path>
              </a:pathLst>
            </a:custGeom>
            <a:solidFill>
              <a:srgbClr val="95847C"/>
            </a:solidFill>
          </p:spPr>
          <p:txBody>
            <a:bodyPr wrap="square" lIns="0" tIns="0" rIns="0" bIns="0" rtlCol="0"/>
            <a:lstStyle/>
            <a:p>
              <a:endParaRPr dirty="0"/>
            </a:p>
          </p:txBody>
        </p:sp>
        <p:sp>
          <p:nvSpPr>
            <p:cNvPr id="14" name="bk object 149">
              <a:extLst>
                <a:ext uri="{FF2B5EF4-FFF2-40B4-BE49-F238E27FC236}">
                  <a16:creationId xmlns:a16="http://schemas.microsoft.com/office/drawing/2014/main" xmlns="" id="{1FB17FBE-3057-4346-9FD7-401E111C1AAD}"/>
                </a:ext>
              </a:extLst>
            </p:cNvPr>
            <p:cNvSpPr/>
            <p:nvPr userDrawn="1"/>
          </p:nvSpPr>
          <p:spPr>
            <a:xfrm>
              <a:off x="150992" y="6523701"/>
              <a:ext cx="865718" cy="167563"/>
            </a:xfrm>
            <a:prstGeom prst="rect">
              <a:avLst/>
            </a:prstGeom>
            <a:blipFill>
              <a:blip r:embed="rId7" cstate="print"/>
              <a:stretch>
                <a:fillRect/>
              </a:stretch>
            </a:blipFill>
          </p:spPr>
          <p:txBody>
            <a:bodyPr wrap="square" lIns="0" tIns="0" rIns="0" bIns="0" rtlCol="0"/>
            <a:lstStyle/>
            <a:p>
              <a:endParaRPr dirty="0"/>
            </a:p>
          </p:txBody>
        </p:sp>
        <p:sp>
          <p:nvSpPr>
            <p:cNvPr id="15" name="bk object 150">
              <a:extLst>
                <a:ext uri="{FF2B5EF4-FFF2-40B4-BE49-F238E27FC236}">
                  <a16:creationId xmlns:a16="http://schemas.microsoft.com/office/drawing/2014/main" xmlns="" id="{281E56EB-12E7-49D2-B549-A36CDE254F62}"/>
                </a:ext>
              </a:extLst>
            </p:cNvPr>
            <p:cNvSpPr/>
            <p:nvPr userDrawn="1"/>
          </p:nvSpPr>
          <p:spPr>
            <a:xfrm>
              <a:off x="649798" y="6585609"/>
              <a:ext cx="106045" cy="54610"/>
            </a:xfrm>
            <a:custGeom>
              <a:avLst/>
              <a:gdLst/>
              <a:ahLst/>
              <a:cxnLst/>
              <a:rect l="l" t="t" r="r" b="b"/>
              <a:pathLst>
                <a:path w="106045" h="54609">
                  <a:moveTo>
                    <a:pt x="0" y="0"/>
                  </a:moveTo>
                  <a:lnTo>
                    <a:pt x="34002" y="20295"/>
                  </a:lnTo>
                  <a:lnTo>
                    <a:pt x="77206" y="42145"/>
                  </a:lnTo>
                  <a:lnTo>
                    <a:pt x="105780" y="54150"/>
                  </a:lnTo>
                  <a:lnTo>
                    <a:pt x="77206" y="42144"/>
                  </a:lnTo>
                  <a:lnTo>
                    <a:pt x="34002" y="20295"/>
                  </a:lnTo>
                  <a:lnTo>
                    <a:pt x="0" y="0"/>
                  </a:lnTo>
                  <a:close/>
                </a:path>
              </a:pathLst>
            </a:custGeom>
            <a:solidFill>
              <a:srgbClr val="95847C"/>
            </a:solidFill>
          </p:spPr>
          <p:txBody>
            <a:bodyPr wrap="square" lIns="0" tIns="0" rIns="0" bIns="0" rtlCol="0"/>
            <a:lstStyle/>
            <a:p>
              <a:endParaRPr dirty="0"/>
            </a:p>
          </p:txBody>
        </p:sp>
        <p:sp>
          <p:nvSpPr>
            <p:cNvPr id="16" name="bk object 151">
              <a:extLst>
                <a:ext uri="{FF2B5EF4-FFF2-40B4-BE49-F238E27FC236}">
                  <a16:creationId xmlns:a16="http://schemas.microsoft.com/office/drawing/2014/main" xmlns="" id="{40730AA8-025D-493B-B2B5-19B503C72748}"/>
                </a:ext>
              </a:extLst>
            </p:cNvPr>
            <p:cNvSpPr/>
            <p:nvPr userDrawn="1"/>
          </p:nvSpPr>
          <p:spPr>
            <a:xfrm>
              <a:off x="1977703" y="6523695"/>
              <a:ext cx="952500" cy="167640"/>
            </a:xfrm>
            <a:custGeom>
              <a:avLst/>
              <a:gdLst/>
              <a:ahLst/>
              <a:cxnLst/>
              <a:rect l="l" t="t" r="r" b="b"/>
              <a:pathLst>
                <a:path w="952500" h="167640">
                  <a:moveTo>
                    <a:pt x="501116" y="0"/>
                  </a:moveTo>
                  <a:lnTo>
                    <a:pt x="0" y="0"/>
                  </a:lnTo>
                  <a:lnTo>
                    <a:pt x="0" y="167563"/>
                  </a:lnTo>
                  <a:lnTo>
                    <a:pt x="952334" y="167563"/>
                  </a:lnTo>
                  <a:lnTo>
                    <a:pt x="901066" y="165689"/>
                  </a:lnTo>
                  <a:lnTo>
                    <a:pt x="850818" y="160154"/>
                  </a:lnTo>
                  <a:lnTo>
                    <a:pt x="801721" y="151090"/>
                  </a:lnTo>
                  <a:lnTo>
                    <a:pt x="753903" y="138632"/>
                  </a:lnTo>
                  <a:lnTo>
                    <a:pt x="707494" y="122910"/>
                  </a:lnTo>
                  <a:lnTo>
                    <a:pt x="662624" y="104058"/>
                  </a:lnTo>
                  <a:lnTo>
                    <a:pt x="619422" y="82209"/>
                  </a:lnTo>
                  <a:lnTo>
                    <a:pt x="578017" y="57494"/>
                  </a:lnTo>
                  <a:lnTo>
                    <a:pt x="538538" y="30047"/>
                  </a:lnTo>
                  <a:lnTo>
                    <a:pt x="501116" y="0"/>
                  </a:lnTo>
                  <a:close/>
                </a:path>
              </a:pathLst>
            </a:custGeom>
            <a:solidFill>
              <a:srgbClr val="E23A5A"/>
            </a:solidFill>
          </p:spPr>
          <p:txBody>
            <a:bodyPr wrap="square" lIns="0" tIns="0" rIns="0" bIns="0" rtlCol="0"/>
            <a:lstStyle/>
            <a:p>
              <a:endParaRPr dirty="0"/>
            </a:p>
          </p:txBody>
        </p:sp>
        <p:sp>
          <p:nvSpPr>
            <p:cNvPr id="17" name="bk object 152">
              <a:extLst>
                <a:ext uri="{FF2B5EF4-FFF2-40B4-BE49-F238E27FC236}">
                  <a16:creationId xmlns:a16="http://schemas.microsoft.com/office/drawing/2014/main" xmlns="" id="{BD2FB1A2-1312-4897-93D7-60C6C1DB8A7F}"/>
                </a:ext>
              </a:extLst>
            </p:cNvPr>
            <p:cNvSpPr/>
            <p:nvPr userDrawn="1"/>
          </p:nvSpPr>
          <p:spPr>
            <a:xfrm>
              <a:off x="2055992" y="6523701"/>
              <a:ext cx="874049" cy="167563"/>
            </a:xfrm>
            <a:prstGeom prst="rect">
              <a:avLst/>
            </a:prstGeom>
            <a:blipFill>
              <a:blip r:embed="rId8" cstate="print"/>
              <a:stretch>
                <a:fillRect/>
              </a:stretch>
            </a:blipFill>
          </p:spPr>
          <p:txBody>
            <a:bodyPr wrap="square" lIns="0" tIns="0" rIns="0" bIns="0" rtlCol="0"/>
            <a:lstStyle/>
            <a:p>
              <a:endParaRPr dirty="0"/>
            </a:p>
          </p:txBody>
        </p:sp>
        <p:sp>
          <p:nvSpPr>
            <p:cNvPr id="18" name="bk object 153">
              <a:extLst>
                <a:ext uri="{FF2B5EF4-FFF2-40B4-BE49-F238E27FC236}">
                  <a16:creationId xmlns:a16="http://schemas.microsoft.com/office/drawing/2014/main" xmlns="" id="{A071CC6E-7223-4F51-A44A-66A10BB7BE92}"/>
                </a:ext>
              </a:extLst>
            </p:cNvPr>
            <p:cNvSpPr/>
            <p:nvPr userDrawn="1"/>
          </p:nvSpPr>
          <p:spPr>
            <a:xfrm>
              <a:off x="2478821" y="6523701"/>
              <a:ext cx="220802" cy="127791"/>
            </a:xfrm>
            <a:prstGeom prst="rect">
              <a:avLst/>
            </a:prstGeom>
            <a:blipFill>
              <a:blip r:embed="rId9" cstate="print"/>
              <a:stretch>
                <a:fillRect/>
              </a:stretch>
            </a:blipFill>
          </p:spPr>
          <p:txBody>
            <a:bodyPr wrap="square" lIns="0" tIns="0" rIns="0" bIns="0" rtlCol="0"/>
            <a:lstStyle/>
            <a:p>
              <a:endParaRPr dirty="0"/>
            </a:p>
          </p:txBody>
        </p:sp>
        <p:sp>
          <p:nvSpPr>
            <p:cNvPr id="19" name="bk object 154">
              <a:extLst>
                <a:ext uri="{FF2B5EF4-FFF2-40B4-BE49-F238E27FC236}">
                  <a16:creationId xmlns:a16="http://schemas.microsoft.com/office/drawing/2014/main" xmlns="" id="{ED169D5A-2A1B-4D1C-84C0-86AE49463EB3}"/>
                </a:ext>
              </a:extLst>
            </p:cNvPr>
            <p:cNvSpPr/>
            <p:nvPr userDrawn="1"/>
          </p:nvSpPr>
          <p:spPr>
            <a:xfrm>
              <a:off x="1016707" y="5307113"/>
              <a:ext cx="692150" cy="1216660"/>
            </a:xfrm>
            <a:custGeom>
              <a:avLst/>
              <a:gdLst/>
              <a:ahLst/>
              <a:cxnLst/>
              <a:rect l="l" t="t" r="r" b="b"/>
              <a:pathLst>
                <a:path w="692150" h="1216659">
                  <a:moveTo>
                    <a:pt x="0" y="0"/>
                  </a:moveTo>
                  <a:lnTo>
                    <a:pt x="0" y="167563"/>
                  </a:lnTo>
                  <a:lnTo>
                    <a:pt x="47742" y="169707"/>
                  </a:lnTo>
                  <a:lnTo>
                    <a:pt x="94283" y="176014"/>
                  </a:lnTo>
                  <a:lnTo>
                    <a:pt x="139439" y="186300"/>
                  </a:lnTo>
                  <a:lnTo>
                    <a:pt x="183023" y="200378"/>
                  </a:lnTo>
                  <a:lnTo>
                    <a:pt x="224851" y="218065"/>
                  </a:lnTo>
                  <a:lnTo>
                    <a:pt x="264737" y="239175"/>
                  </a:lnTo>
                  <a:lnTo>
                    <a:pt x="302496" y="263523"/>
                  </a:lnTo>
                  <a:lnTo>
                    <a:pt x="337943" y="290923"/>
                  </a:lnTo>
                  <a:lnTo>
                    <a:pt x="370893" y="321190"/>
                  </a:lnTo>
                  <a:lnTo>
                    <a:pt x="401161" y="354140"/>
                  </a:lnTo>
                  <a:lnTo>
                    <a:pt x="428562" y="389587"/>
                  </a:lnTo>
                  <a:lnTo>
                    <a:pt x="452910" y="427345"/>
                  </a:lnTo>
                  <a:lnTo>
                    <a:pt x="474020" y="467230"/>
                  </a:lnTo>
                  <a:lnTo>
                    <a:pt x="491707" y="509057"/>
                  </a:lnTo>
                  <a:lnTo>
                    <a:pt x="505786" y="552639"/>
                  </a:lnTo>
                  <a:lnTo>
                    <a:pt x="516071" y="597793"/>
                  </a:lnTo>
                  <a:lnTo>
                    <a:pt x="522379" y="644333"/>
                  </a:lnTo>
                  <a:lnTo>
                    <a:pt x="524522" y="692073"/>
                  </a:lnTo>
                  <a:lnTo>
                    <a:pt x="522379" y="739816"/>
                  </a:lnTo>
                  <a:lnTo>
                    <a:pt x="516071" y="786357"/>
                  </a:lnTo>
                  <a:lnTo>
                    <a:pt x="505786" y="831512"/>
                  </a:lnTo>
                  <a:lnTo>
                    <a:pt x="491707" y="875095"/>
                  </a:lnTo>
                  <a:lnTo>
                    <a:pt x="474020" y="916922"/>
                  </a:lnTo>
                  <a:lnTo>
                    <a:pt x="452910" y="956807"/>
                  </a:lnTo>
                  <a:lnTo>
                    <a:pt x="428562" y="994565"/>
                  </a:lnTo>
                  <a:lnTo>
                    <a:pt x="401161" y="1030012"/>
                  </a:lnTo>
                  <a:lnTo>
                    <a:pt x="370893" y="1062961"/>
                  </a:lnTo>
                  <a:lnTo>
                    <a:pt x="337943" y="1093228"/>
                  </a:lnTo>
                  <a:lnTo>
                    <a:pt x="302496" y="1120627"/>
                  </a:lnTo>
                  <a:lnTo>
                    <a:pt x="264737" y="1144974"/>
                  </a:lnTo>
                  <a:lnTo>
                    <a:pt x="224851" y="1166083"/>
                  </a:lnTo>
                  <a:lnTo>
                    <a:pt x="183023" y="1183770"/>
                  </a:lnTo>
                  <a:lnTo>
                    <a:pt x="139439"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95847C"/>
            </a:solidFill>
          </p:spPr>
          <p:txBody>
            <a:bodyPr wrap="square" lIns="0" tIns="0" rIns="0" bIns="0" rtlCol="0"/>
            <a:lstStyle/>
            <a:p>
              <a:endParaRPr dirty="0"/>
            </a:p>
          </p:txBody>
        </p:sp>
        <p:sp>
          <p:nvSpPr>
            <p:cNvPr id="20" name="bk object 155">
              <a:extLst>
                <a:ext uri="{FF2B5EF4-FFF2-40B4-BE49-F238E27FC236}">
                  <a16:creationId xmlns:a16="http://schemas.microsoft.com/office/drawing/2014/main" xmlns="" id="{B64FC320-A9DC-436D-B6F7-B8890745E975}"/>
                </a:ext>
              </a:extLst>
            </p:cNvPr>
            <p:cNvSpPr/>
            <p:nvPr userDrawn="1"/>
          </p:nvSpPr>
          <p:spPr>
            <a:xfrm>
              <a:off x="1016707" y="5999185"/>
              <a:ext cx="692077" cy="524515"/>
            </a:xfrm>
            <a:prstGeom prst="rect">
              <a:avLst/>
            </a:prstGeom>
            <a:blipFill>
              <a:blip r:embed="rId10" cstate="print"/>
              <a:stretch>
                <a:fillRect/>
              </a:stretch>
            </a:blipFill>
          </p:spPr>
          <p:txBody>
            <a:bodyPr wrap="square" lIns="0" tIns="0" rIns="0" bIns="0" rtlCol="0"/>
            <a:lstStyle/>
            <a:p>
              <a:endParaRPr dirty="0"/>
            </a:p>
          </p:txBody>
        </p:sp>
        <p:sp>
          <p:nvSpPr>
            <p:cNvPr id="21" name="bk object 156">
              <a:extLst>
                <a:ext uri="{FF2B5EF4-FFF2-40B4-BE49-F238E27FC236}">
                  <a16:creationId xmlns:a16="http://schemas.microsoft.com/office/drawing/2014/main" xmlns="" id="{EAF8B876-6B07-49ED-8FD1-23494897A88C}"/>
                </a:ext>
              </a:extLst>
            </p:cNvPr>
            <p:cNvSpPr/>
            <p:nvPr userDrawn="1"/>
          </p:nvSpPr>
          <p:spPr>
            <a:xfrm>
              <a:off x="2246628" y="5307111"/>
              <a:ext cx="12129770" cy="1384300"/>
            </a:xfrm>
            <a:custGeom>
              <a:avLst/>
              <a:gdLst/>
              <a:ahLst/>
              <a:cxnLst/>
              <a:rect l="l" t="t" r="r" b="b"/>
              <a:pathLst>
                <a:path w="12129769" h="1384300">
                  <a:moveTo>
                    <a:pt x="692073" y="0"/>
                  </a:moveTo>
                  <a:lnTo>
                    <a:pt x="644689" y="1596"/>
                  </a:lnTo>
                  <a:lnTo>
                    <a:pt x="598161" y="6317"/>
                  </a:lnTo>
                  <a:lnTo>
                    <a:pt x="552593" y="14060"/>
                  </a:lnTo>
                  <a:lnTo>
                    <a:pt x="508089" y="24721"/>
                  </a:lnTo>
                  <a:lnTo>
                    <a:pt x="464751" y="38198"/>
                  </a:lnTo>
                  <a:lnTo>
                    <a:pt x="422683" y="54386"/>
                  </a:lnTo>
                  <a:lnTo>
                    <a:pt x="381987" y="73184"/>
                  </a:lnTo>
                  <a:lnTo>
                    <a:pt x="342766" y="94488"/>
                  </a:lnTo>
                  <a:lnTo>
                    <a:pt x="305124" y="118196"/>
                  </a:lnTo>
                  <a:lnTo>
                    <a:pt x="269163" y="144203"/>
                  </a:lnTo>
                  <a:lnTo>
                    <a:pt x="234988" y="172406"/>
                  </a:lnTo>
                  <a:lnTo>
                    <a:pt x="202699" y="202704"/>
                  </a:lnTo>
                  <a:lnTo>
                    <a:pt x="172402" y="234993"/>
                  </a:lnTo>
                  <a:lnTo>
                    <a:pt x="144199" y="269169"/>
                  </a:lnTo>
                  <a:lnTo>
                    <a:pt x="118192" y="305129"/>
                  </a:lnTo>
                  <a:lnTo>
                    <a:pt x="94486" y="342772"/>
                  </a:lnTo>
                  <a:lnTo>
                    <a:pt x="73182" y="381992"/>
                  </a:lnTo>
                  <a:lnTo>
                    <a:pt x="54385"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1" y="1298792"/>
                  </a:lnTo>
                  <a:lnTo>
                    <a:pt x="402355" y="1320642"/>
                  </a:lnTo>
                  <a:lnTo>
                    <a:pt x="447227" y="1339494"/>
                  </a:lnTo>
                  <a:lnTo>
                    <a:pt x="493637" y="1355215"/>
                  </a:lnTo>
                  <a:lnTo>
                    <a:pt x="541457" y="1367674"/>
                  </a:lnTo>
                  <a:lnTo>
                    <a:pt x="590556" y="1376737"/>
                  </a:lnTo>
                  <a:lnTo>
                    <a:pt x="640804" y="1382273"/>
                  </a:lnTo>
                  <a:lnTo>
                    <a:pt x="692073" y="1384147"/>
                  </a:lnTo>
                  <a:lnTo>
                    <a:pt x="12129770" y="1384147"/>
                  </a:lnTo>
                  <a:lnTo>
                    <a:pt x="12129770" y="1216583"/>
                  </a:lnTo>
                  <a:lnTo>
                    <a:pt x="692073" y="1216583"/>
                  </a:lnTo>
                  <a:lnTo>
                    <a:pt x="644331" y="1214440"/>
                  </a:lnTo>
                  <a:lnTo>
                    <a:pt x="597789" y="1208133"/>
                  </a:lnTo>
                  <a:lnTo>
                    <a:pt x="552634" y="1197848"/>
                  </a:lnTo>
                  <a:lnTo>
                    <a:pt x="509050" y="1183770"/>
                  </a:lnTo>
                  <a:lnTo>
                    <a:pt x="467222" y="1166083"/>
                  </a:lnTo>
                  <a:lnTo>
                    <a:pt x="427336" y="1144974"/>
                  </a:lnTo>
                  <a:lnTo>
                    <a:pt x="389577" y="1120627"/>
                  </a:lnTo>
                  <a:lnTo>
                    <a:pt x="354130" y="1093228"/>
                  </a:lnTo>
                  <a:lnTo>
                    <a:pt x="321179" y="1062961"/>
                  </a:lnTo>
                  <a:lnTo>
                    <a:pt x="290911" y="1030012"/>
                  </a:lnTo>
                  <a:lnTo>
                    <a:pt x="263511"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1" y="389587"/>
                  </a:lnTo>
                  <a:lnTo>
                    <a:pt x="290911" y="354140"/>
                  </a:lnTo>
                  <a:lnTo>
                    <a:pt x="321179" y="321190"/>
                  </a:lnTo>
                  <a:lnTo>
                    <a:pt x="354130" y="290923"/>
                  </a:lnTo>
                  <a:lnTo>
                    <a:pt x="389577" y="263523"/>
                  </a:lnTo>
                  <a:lnTo>
                    <a:pt x="427336" y="239175"/>
                  </a:lnTo>
                  <a:lnTo>
                    <a:pt x="467222" y="218065"/>
                  </a:lnTo>
                  <a:lnTo>
                    <a:pt x="509050" y="200378"/>
                  </a:lnTo>
                  <a:lnTo>
                    <a:pt x="552634" y="186300"/>
                  </a:lnTo>
                  <a:lnTo>
                    <a:pt x="597789" y="176014"/>
                  </a:lnTo>
                  <a:lnTo>
                    <a:pt x="644331" y="169707"/>
                  </a:lnTo>
                  <a:lnTo>
                    <a:pt x="692073" y="167563"/>
                  </a:lnTo>
                  <a:lnTo>
                    <a:pt x="692073" y="0"/>
                  </a:lnTo>
                  <a:close/>
                </a:path>
              </a:pathLst>
            </a:custGeom>
            <a:solidFill>
              <a:srgbClr val="E23A5A"/>
            </a:solidFill>
          </p:spPr>
          <p:txBody>
            <a:bodyPr wrap="square" lIns="0" tIns="0" rIns="0" bIns="0" rtlCol="0"/>
            <a:lstStyle/>
            <a:p>
              <a:endParaRPr dirty="0"/>
            </a:p>
          </p:txBody>
        </p:sp>
        <p:sp>
          <p:nvSpPr>
            <p:cNvPr id="22" name="bk object 157">
              <a:extLst>
                <a:ext uri="{FF2B5EF4-FFF2-40B4-BE49-F238E27FC236}">
                  <a16:creationId xmlns:a16="http://schemas.microsoft.com/office/drawing/2014/main" xmlns="" id="{AE8E4B83-7AB5-4D99-986D-A86B2DA88F85}"/>
                </a:ext>
              </a:extLst>
            </p:cNvPr>
            <p:cNvSpPr/>
            <p:nvPr userDrawn="1"/>
          </p:nvSpPr>
          <p:spPr>
            <a:xfrm>
              <a:off x="2938698"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0" y="1183609"/>
                  </a:lnTo>
                  <a:lnTo>
                    <a:pt x="520238" y="1148232"/>
                  </a:lnTo>
                  <a:lnTo>
                    <a:pt x="551034" y="1110588"/>
                  </a:lnTo>
                  <a:lnTo>
                    <a:pt x="579171" y="1070812"/>
                  </a:lnTo>
                  <a:lnTo>
                    <a:pt x="604512" y="1029039"/>
                  </a:lnTo>
                  <a:lnTo>
                    <a:pt x="626919" y="985404"/>
                  </a:lnTo>
                  <a:lnTo>
                    <a:pt x="646256" y="940042"/>
                  </a:lnTo>
                  <a:lnTo>
                    <a:pt x="662384" y="893090"/>
                  </a:lnTo>
                  <a:lnTo>
                    <a:pt x="675167" y="844681"/>
                  </a:lnTo>
                  <a:lnTo>
                    <a:pt x="684468" y="794952"/>
                  </a:lnTo>
                  <a:lnTo>
                    <a:pt x="690149" y="744038"/>
                  </a:lnTo>
                  <a:lnTo>
                    <a:pt x="692073" y="692073"/>
                  </a:lnTo>
                  <a:lnTo>
                    <a:pt x="690477" y="644690"/>
                  </a:lnTo>
                  <a:lnTo>
                    <a:pt x="685755" y="598164"/>
                  </a:lnTo>
                  <a:lnTo>
                    <a:pt x="678013" y="552597"/>
                  </a:lnTo>
                  <a:lnTo>
                    <a:pt x="667352" y="508094"/>
                  </a:lnTo>
                  <a:lnTo>
                    <a:pt x="653875" y="464756"/>
                  </a:lnTo>
                  <a:lnTo>
                    <a:pt x="637686" y="422688"/>
                  </a:lnTo>
                  <a:lnTo>
                    <a:pt x="618888" y="381992"/>
                  </a:lnTo>
                  <a:lnTo>
                    <a:pt x="597584" y="342772"/>
                  </a:lnTo>
                  <a:lnTo>
                    <a:pt x="573877" y="305129"/>
                  </a:lnTo>
                  <a:lnTo>
                    <a:pt x="547870" y="269169"/>
                  </a:lnTo>
                  <a:lnTo>
                    <a:pt x="519666" y="234993"/>
                  </a:lnTo>
                  <a:lnTo>
                    <a:pt x="489369" y="202704"/>
                  </a:lnTo>
                  <a:lnTo>
                    <a:pt x="457080" y="172406"/>
                  </a:lnTo>
                  <a:lnTo>
                    <a:pt x="422904" y="144203"/>
                  </a:lnTo>
                  <a:lnTo>
                    <a:pt x="386943" y="118196"/>
                  </a:lnTo>
                  <a:lnTo>
                    <a:pt x="349301" y="94488"/>
                  </a:lnTo>
                  <a:lnTo>
                    <a:pt x="310081" y="73184"/>
                  </a:lnTo>
                  <a:lnTo>
                    <a:pt x="269385" y="54386"/>
                  </a:lnTo>
                  <a:lnTo>
                    <a:pt x="227317" y="38198"/>
                  </a:lnTo>
                  <a:lnTo>
                    <a:pt x="183979" y="24721"/>
                  </a:lnTo>
                  <a:lnTo>
                    <a:pt x="139476" y="14060"/>
                  </a:lnTo>
                  <a:lnTo>
                    <a:pt x="93909" y="6317"/>
                  </a:lnTo>
                  <a:lnTo>
                    <a:pt x="47383" y="1596"/>
                  </a:lnTo>
                  <a:lnTo>
                    <a:pt x="0" y="0"/>
                  </a:lnTo>
                  <a:close/>
                </a:path>
              </a:pathLst>
            </a:custGeom>
            <a:solidFill>
              <a:srgbClr val="E23A5A"/>
            </a:solidFill>
          </p:spPr>
          <p:txBody>
            <a:bodyPr wrap="square" lIns="0" tIns="0" rIns="0" bIns="0" rtlCol="0"/>
            <a:lstStyle/>
            <a:p>
              <a:endParaRPr dirty="0"/>
            </a:p>
          </p:txBody>
        </p:sp>
        <p:sp>
          <p:nvSpPr>
            <p:cNvPr id="23" name="bk object 158">
              <a:extLst>
                <a:ext uri="{FF2B5EF4-FFF2-40B4-BE49-F238E27FC236}">
                  <a16:creationId xmlns:a16="http://schemas.microsoft.com/office/drawing/2014/main" xmlns="" id="{CD063679-694F-40CF-96CA-A442082D9398}"/>
                </a:ext>
              </a:extLst>
            </p:cNvPr>
            <p:cNvSpPr/>
            <p:nvPr userDrawn="1"/>
          </p:nvSpPr>
          <p:spPr>
            <a:xfrm>
              <a:off x="2938698" y="5999185"/>
              <a:ext cx="692078" cy="524515"/>
            </a:xfrm>
            <a:prstGeom prst="rect">
              <a:avLst/>
            </a:prstGeom>
            <a:blipFill>
              <a:blip r:embed="rId11" cstate="print"/>
              <a:stretch>
                <a:fillRect/>
              </a:stretch>
            </a:blipFill>
          </p:spPr>
          <p:txBody>
            <a:bodyPr wrap="square" lIns="0" tIns="0" rIns="0" bIns="0" rtlCol="0"/>
            <a:lstStyle/>
            <a:p>
              <a:endParaRPr dirty="0"/>
            </a:p>
          </p:txBody>
        </p:sp>
        <p:sp>
          <p:nvSpPr>
            <p:cNvPr id="24" name="bk object 159">
              <a:extLst>
                <a:ext uri="{FF2B5EF4-FFF2-40B4-BE49-F238E27FC236}">
                  <a16:creationId xmlns:a16="http://schemas.microsoft.com/office/drawing/2014/main" xmlns="" id="{69A84271-B6C8-440A-A683-60E4A75E3718}"/>
                </a:ext>
              </a:extLst>
            </p:cNvPr>
            <p:cNvSpPr/>
            <p:nvPr userDrawn="1"/>
          </p:nvSpPr>
          <p:spPr>
            <a:xfrm>
              <a:off x="-1597342" y="5307111"/>
              <a:ext cx="1652905" cy="1384300"/>
            </a:xfrm>
            <a:custGeom>
              <a:avLst/>
              <a:gdLst/>
              <a:ahLst/>
              <a:cxnLst/>
              <a:rect l="l" t="t" r="r" b="b"/>
              <a:pathLst>
                <a:path w="1652905" h="1384300">
                  <a:moveTo>
                    <a:pt x="692073" y="0"/>
                  </a:moveTo>
                  <a:lnTo>
                    <a:pt x="644690" y="1596"/>
                  </a:lnTo>
                  <a:lnTo>
                    <a:pt x="598164" y="6317"/>
                  </a:lnTo>
                  <a:lnTo>
                    <a:pt x="552597" y="14060"/>
                  </a:lnTo>
                  <a:lnTo>
                    <a:pt x="508094" y="24721"/>
                  </a:lnTo>
                  <a:lnTo>
                    <a:pt x="464756" y="38198"/>
                  </a:lnTo>
                  <a:lnTo>
                    <a:pt x="422688" y="54386"/>
                  </a:lnTo>
                  <a:lnTo>
                    <a:pt x="381992" y="73184"/>
                  </a:lnTo>
                  <a:lnTo>
                    <a:pt x="342772" y="94488"/>
                  </a:lnTo>
                  <a:lnTo>
                    <a:pt x="305129" y="118196"/>
                  </a:lnTo>
                  <a:lnTo>
                    <a:pt x="269169" y="144203"/>
                  </a:lnTo>
                  <a:lnTo>
                    <a:pt x="234993" y="172406"/>
                  </a:lnTo>
                  <a:lnTo>
                    <a:pt x="202704" y="202704"/>
                  </a:lnTo>
                  <a:lnTo>
                    <a:pt x="172406" y="234993"/>
                  </a:lnTo>
                  <a:lnTo>
                    <a:pt x="144203" y="269169"/>
                  </a:lnTo>
                  <a:lnTo>
                    <a:pt x="118196" y="305129"/>
                  </a:lnTo>
                  <a:lnTo>
                    <a:pt x="94488" y="342772"/>
                  </a:lnTo>
                  <a:lnTo>
                    <a:pt x="73184" y="381992"/>
                  </a:lnTo>
                  <a:lnTo>
                    <a:pt x="54386" y="422688"/>
                  </a:lnTo>
                  <a:lnTo>
                    <a:pt x="38198" y="464756"/>
                  </a:lnTo>
                  <a:lnTo>
                    <a:pt x="24721" y="508094"/>
                  </a:lnTo>
                  <a:lnTo>
                    <a:pt x="14053" y="552639"/>
                  </a:lnTo>
                  <a:lnTo>
                    <a:pt x="6317" y="598164"/>
                  </a:lnTo>
                  <a:lnTo>
                    <a:pt x="1596" y="644690"/>
                  </a:lnTo>
                  <a:lnTo>
                    <a:pt x="0" y="692073"/>
                  </a:lnTo>
                  <a:lnTo>
                    <a:pt x="1924" y="744038"/>
                  </a:lnTo>
                  <a:lnTo>
                    <a:pt x="7605" y="794952"/>
                  </a:lnTo>
                  <a:lnTo>
                    <a:pt x="16905" y="844681"/>
                  </a:lnTo>
                  <a:lnTo>
                    <a:pt x="29688" y="893090"/>
                  </a:lnTo>
                  <a:lnTo>
                    <a:pt x="45816" y="940042"/>
                  </a:lnTo>
                  <a:lnTo>
                    <a:pt x="65152" y="985404"/>
                  </a:lnTo>
                  <a:lnTo>
                    <a:pt x="87558" y="1029039"/>
                  </a:lnTo>
                  <a:lnTo>
                    <a:pt x="112898" y="1070812"/>
                  </a:lnTo>
                  <a:lnTo>
                    <a:pt x="141033" y="1110588"/>
                  </a:lnTo>
                  <a:lnTo>
                    <a:pt x="171827" y="1148232"/>
                  </a:lnTo>
                  <a:lnTo>
                    <a:pt x="205143" y="1183609"/>
                  </a:lnTo>
                  <a:lnTo>
                    <a:pt x="240842" y="1216583"/>
                  </a:lnTo>
                  <a:lnTo>
                    <a:pt x="278268" y="1246630"/>
                  </a:lnTo>
                  <a:lnTo>
                    <a:pt x="317749" y="1274078"/>
                  </a:lnTo>
                  <a:lnTo>
                    <a:pt x="359156" y="1298792"/>
                  </a:lnTo>
                  <a:lnTo>
                    <a:pt x="402360" y="1320642"/>
                  </a:lnTo>
                  <a:lnTo>
                    <a:pt x="447232" y="1339494"/>
                  </a:lnTo>
                  <a:lnTo>
                    <a:pt x="493641" y="1355215"/>
                  </a:lnTo>
                  <a:lnTo>
                    <a:pt x="541459" y="1367674"/>
                  </a:lnTo>
                  <a:lnTo>
                    <a:pt x="590557" y="1376737"/>
                  </a:lnTo>
                  <a:lnTo>
                    <a:pt x="640805" y="1382273"/>
                  </a:lnTo>
                  <a:lnTo>
                    <a:pt x="692073" y="1384147"/>
                  </a:lnTo>
                  <a:lnTo>
                    <a:pt x="1652308" y="1384147"/>
                  </a:lnTo>
                  <a:lnTo>
                    <a:pt x="1652308" y="1216583"/>
                  </a:lnTo>
                  <a:lnTo>
                    <a:pt x="692073" y="1216583"/>
                  </a:lnTo>
                  <a:lnTo>
                    <a:pt x="644331" y="1214440"/>
                  </a:lnTo>
                  <a:lnTo>
                    <a:pt x="597790" y="1208133"/>
                  </a:lnTo>
                  <a:lnTo>
                    <a:pt x="552635" y="1197848"/>
                  </a:lnTo>
                  <a:lnTo>
                    <a:pt x="509051" y="1183770"/>
                  </a:lnTo>
                  <a:lnTo>
                    <a:pt x="467225" y="1166083"/>
                  </a:lnTo>
                  <a:lnTo>
                    <a:pt x="427339" y="1144974"/>
                  </a:lnTo>
                  <a:lnTo>
                    <a:pt x="389581" y="1120627"/>
                  </a:lnTo>
                  <a:lnTo>
                    <a:pt x="354135" y="1093228"/>
                  </a:lnTo>
                  <a:lnTo>
                    <a:pt x="321186" y="1062961"/>
                  </a:lnTo>
                  <a:lnTo>
                    <a:pt x="290919" y="1030012"/>
                  </a:lnTo>
                  <a:lnTo>
                    <a:pt x="263519" y="994565"/>
                  </a:lnTo>
                  <a:lnTo>
                    <a:pt x="239172" y="956807"/>
                  </a:lnTo>
                  <a:lnTo>
                    <a:pt x="218063" y="916922"/>
                  </a:lnTo>
                  <a:lnTo>
                    <a:pt x="200377" y="875095"/>
                  </a:lnTo>
                  <a:lnTo>
                    <a:pt x="186299" y="831512"/>
                  </a:lnTo>
                  <a:lnTo>
                    <a:pt x="176014" y="786357"/>
                  </a:lnTo>
                  <a:lnTo>
                    <a:pt x="169707" y="739816"/>
                  </a:lnTo>
                  <a:lnTo>
                    <a:pt x="167563" y="692073"/>
                  </a:lnTo>
                  <a:lnTo>
                    <a:pt x="169707" y="644333"/>
                  </a:lnTo>
                  <a:lnTo>
                    <a:pt x="176014" y="597793"/>
                  </a:lnTo>
                  <a:lnTo>
                    <a:pt x="186312" y="552597"/>
                  </a:lnTo>
                  <a:lnTo>
                    <a:pt x="200377" y="509057"/>
                  </a:lnTo>
                  <a:lnTo>
                    <a:pt x="218063" y="467230"/>
                  </a:lnTo>
                  <a:lnTo>
                    <a:pt x="239172" y="427345"/>
                  </a:lnTo>
                  <a:lnTo>
                    <a:pt x="263519" y="389587"/>
                  </a:lnTo>
                  <a:lnTo>
                    <a:pt x="290919" y="354140"/>
                  </a:lnTo>
                  <a:lnTo>
                    <a:pt x="321186" y="321190"/>
                  </a:lnTo>
                  <a:lnTo>
                    <a:pt x="354135" y="290923"/>
                  </a:lnTo>
                  <a:lnTo>
                    <a:pt x="389581" y="263523"/>
                  </a:lnTo>
                  <a:lnTo>
                    <a:pt x="427339" y="239175"/>
                  </a:lnTo>
                  <a:lnTo>
                    <a:pt x="467225" y="218065"/>
                  </a:lnTo>
                  <a:lnTo>
                    <a:pt x="509051" y="200378"/>
                  </a:lnTo>
                  <a:lnTo>
                    <a:pt x="552635" y="186300"/>
                  </a:lnTo>
                  <a:lnTo>
                    <a:pt x="597790" y="176014"/>
                  </a:lnTo>
                  <a:lnTo>
                    <a:pt x="644331" y="169707"/>
                  </a:lnTo>
                  <a:lnTo>
                    <a:pt x="692073" y="167563"/>
                  </a:lnTo>
                  <a:lnTo>
                    <a:pt x="692073" y="0"/>
                  </a:lnTo>
                  <a:close/>
                </a:path>
              </a:pathLst>
            </a:custGeom>
            <a:solidFill>
              <a:srgbClr val="01A289"/>
            </a:solidFill>
          </p:spPr>
          <p:txBody>
            <a:bodyPr wrap="square" lIns="0" tIns="0" rIns="0" bIns="0" rtlCol="0"/>
            <a:lstStyle/>
            <a:p>
              <a:endParaRPr dirty="0"/>
            </a:p>
          </p:txBody>
        </p:sp>
        <p:sp>
          <p:nvSpPr>
            <p:cNvPr id="25" name="bk object 160">
              <a:extLst>
                <a:ext uri="{FF2B5EF4-FFF2-40B4-BE49-F238E27FC236}">
                  <a16:creationId xmlns:a16="http://schemas.microsoft.com/office/drawing/2014/main" xmlns="" id="{DF511787-8C3A-4149-8F38-DB114A34181A}"/>
                </a:ext>
              </a:extLst>
            </p:cNvPr>
            <p:cNvSpPr/>
            <p:nvPr userDrawn="1"/>
          </p:nvSpPr>
          <p:spPr>
            <a:xfrm>
              <a:off x="-2971799" y="6523695"/>
              <a:ext cx="2066925" cy="167640"/>
            </a:xfrm>
            <a:custGeom>
              <a:avLst/>
              <a:gdLst/>
              <a:ahLst/>
              <a:cxnLst/>
              <a:rect l="l" t="t" r="r" b="b"/>
              <a:pathLst>
                <a:path w="2066925" h="167640">
                  <a:moveTo>
                    <a:pt x="1615300" y="0"/>
                  </a:moveTo>
                  <a:lnTo>
                    <a:pt x="0" y="0"/>
                  </a:lnTo>
                  <a:lnTo>
                    <a:pt x="0" y="167563"/>
                  </a:lnTo>
                  <a:lnTo>
                    <a:pt x="2066531" y="167563"/>
                  </a:lnTo>
                  <a:lnTo>
                    <a:pt x="2015262" y="165689"/>
                  </a:lnTo>
                  <a:lnTo>
                    <a:pt x="1965014" y="160154"/>
                  </a:lnTo>
                  <a:lnTo>
                    <a:pt x="1915917" y="151090"/>
                  </a:lnTo>
                  <a:lnTo>
                    <a:pt x="1868098" y="138632"/>
                  </a:lnTo>
                  <a:lnTo>
                    <a:pt x="1821689" y="122910"/>
                  </a:lnTo>
                  <a:lnTo>
                    <a:pt x="1776818" y="104058"/>
                  </a:lnTo>
                  <a:lnTo>
                    <a:pt x="1733614" y="82209"/>
                  </a:lnTo>
                  <a:lnTo>
                    <a:pt x="1692207" y="57494"/>
                  </a:lnTo>
                  <a:lnTo>
                    <a:pt x="1652726" y="30047"/>
                  </a:lnTo>
                  <a:lnTo>
                    <a:pt x="1615300" y="0"/>
                  </a:lnTo>
                  <a:close/>
                </a:path>
              </a:pathLst>
            </a:custGeom>
            <a:solidFill>
              <a:srgbClr val="01A289"/>
            </a:solidFill>
          </p:spPr>
          <p:txBody>
            <a:bodyPr wrap="square" lIns="0" tIns="0" rIns="0" bIns="0" rtlCol="0"/>
            <a:lstStyle/>
            <a:p>
              <a:endParaRPr dirty="0"/>
            </a:p>
          </p:txBody>
        </p:sp>
        <p:sp>
          <p:nvSpPr>
            <p:cNvPr id="26" name="bk object 161">
              <a:extLst>
                <a:ext uri="{FF2B5EF4-FFF2-40B4-BE49-F238E27FC236}">
                  <a16:creationId xmlns:a16="http://schemas.microsoft.com/office/drawing/2014/main" xmlns="" id="{6BB435FE-533D-4CA8-8861-065FDE4F7A1C}"/>
                </a:ext>
              </a:extLst>
            </p:cNvPr>
            <p:cNvSpPr/>
            <p:nvPr userDrawn="1"/>
          </p:nvSpPr>
          <p:spPr>
            <a:xfrm>
              <a:off x="-1779408" y="6523701"/>
              <a:ext cx="874138" cy="167563"/>
            </a:xfrm>
            <a:prstGeom prst="rect">
              <a:avLst/>
            </a:prstGeom>
            <a:blipFill>
              <a:blip r:embed="rId8" cstate="print"/>
              <a:stretch>
                <a:fillRect/>
              </a:stretch>
            </a:blipFill>
          </p:spPr>
          <p:txBody>
            <a:bodyPr wrap="square" lIns="0" tIns="0" rIns="0" bIns="0" rtlCol="0"/>
            <a:lstStyle/>
            <a:p>
              <a:endParaRPr dirty="0"/>
            </a:p>
          </p:txBody>
        </p:sp>
        <p:sp>
          <p:nvSpPr>
            <p:cNvPr id="27" name="bk object 162">
              <a:extLst>
                <a:ext uri="{FF2B5EF4-FFF2-40B4-BE49-F238E27FC236}">
                  <a16:creationId xmlns:a16="http://schemas.microsoft.com/office/drawing/2014/main" xmlns="" id="{F4B1D997-F94E-4A66-B579-807C7AE61FC4}"/>
                </a:ext>
              </a:extLst>
            </p:cNvPr>
            <p:cNvSpPr/>
            <p:nvPr userDrawn="1"/>
          </p:nvSpPr>
          <p:spPr>
            <a:xfrm>
              <a:off x="-1356493" y="6523701"/>
              <a:ext cx="244865" cy="135941"/>
            </a:xfrm>
            <a:prstGeom prst="rect">
              <a:avLst/>
            </a:prstGeom>
            <a:blipFill>
              <a:blip r:embed="rId12" cstate="print"/>
              <a:stretch>
                <a:fillRect/>
              </a:stretch>
            </a:blipFill>
          </p:spPr>
          <p:txBody>
            <a:bodyPr wrap="square" lIns="0" tIns="0" rIns="0" bIns="0" rtlCol="0"/>
            <a:lstStyle/>
            <a:p>
              <a:endParaRPr dirty="0"/>
            </a:p>
          </p:txBody>
        </p:sp>
      </p:grpSp>
      <p:sp>
        <p:nvSpPr>
          <p:cNvPr id="28" name="Slide Number Placeholder 5">
            <a:extLst>
              <a:ext uri="{FF2B5EF4-FFF2-40B4-BE49-F238E27FC236}">
                <a16:creationId xmlns:a16="http://schemas.microsoft.com/office/drawing/2014/main" xmlns="" id="{848C5A85-B213-4AF4-B832-A48AF97B614A}"/>
              </a:ext>
            </a:extLst>
          </p:cNvPr>
          <p:cNvSpPr txBox="1">
            <a:spLocks/>
          </p:cNvSpPr>
          <p:nvPr userDrawn="1"/>
        </p:nvSpPr>
        <p:spPr>
          <a:xfrm>
            <a:off x="10624691" y="6350274"/>
            <a:ext cx="1016000" cy="228600"/>
          </a:xfrm>
          <a:prstGeom prst="rect">
            <a:avLst/>
          </a:prstGeom>
        </p:spPr>
        <p:txBody>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9CBAE0-C9DC-48E5-BC21-54F13D4EB498}" type="slidenum">
              <a:rPr lang="en-US" smtClean="0"/>
              <a:pPr>
                <a:defRPr/>
              </a:pPr>
              <a:t>‹#›</a:t>
            </a:fld>
            <a:endParaRPr lang="en-US" dirty="0"/>
          </a:p>
        </p:txBody>
      </p:sp>
      <p:sp>
        <p:nvSpPr>
          <p:cNvPr id="29" name="object 2">
            <a:extLst>
              <a:ext uri="{FF2B5EF4-FFF2-40B4-BE49-F238E27FC236}">
                <a16:creationId xmlns:a16="http://schemas.microsoft.com/office/drawing/2014/main" xmlns="" id="{98D4DE5C-EF98-4D6B-9263-4C8E6DAB66D1}"/>
              </a:ext>
            </a:extLst>
          </p:cNvPr>
          <p:cNvSpPr txBox="1"/>
          <p:nvPr userDrawn="1"/>
        </p:nvSpPr>
        <p:spPr>
          <a:xfrm>
            <a:off x="1189614" y="6148296"/>
            <a:ext cx="524511" cy="201978"/>
          </a:xfrm>
          <a:prstGeom prst="rect">
            <a:avLst/>
          </a:prstGeom>
        </p:spPr>
        <p:txBody>
          <a:bodyPr vert="horz" wrap="square" lIns="0" tIns="17145" rIns="0" bIns="0" rtlCol="0">
            <a:spAutoFit/>
          </a:bodyPr>
          <a:lstStyle/>
          <a:p>
            <a:pPr marL="12700" algn="ctr">
              <a:lnSpc>
                <a:spcPct val="100000"/>
              </a:lnSpc>
              <a:spcBef>
                <a:spcPts val="135"/>
              </a:spcBef>
            </a:pPr>
            <a:r>
              <a:rPr sz="1200" spc="10" dirty="0">
                <a:solidFill>
                  <a:srgbClr val="01A289"/>
                </a:solidFill>
                <a:latin typeface="Function"/>
                <a:cs typeface="Function"/>
              </a:rPr>
              <a:t>Audit</a:t>
            </a:r>
            <a:endParaRPr sz="1200" dirty="0">
              <a:latin typeface="Function"/>
              <a:cs typeface="Function"/>
            </a:endParaRPr>
          </a:p>
        </p:txBody>
      </p:sp>
      <p:sp>
        <p:nvSpPr>
          <p:cNvPr id="30" name="object 3">
            <a:extLst>
              <a:ext uri="{FF2B5EF4-FFF2-40B4-BE49-F238E27FC236}">
                <a16:creationId xmlns:a16="http://schemas.microsoft.com/office/drawing/2014/main" xmlns="" id="{69EF2D6E-8F95-4824-B22B-B5018222CE46}"/>
              </a:ext>
            </a:extLst>
          </p:cNvPr>
          <p:cNvSpPr txBox="1"/>
          <p:nvPr userDrawn="1"/>
        </p:nvSpPr>
        <p:spPr>
          <a:xfrm>
            <a:off x="2471817" y="6148296"/>
            <a:ext cx="648971" cy="201978"/>
          </a:xfrm>
          <a:prstGeom prst="rect">
            <a:avLst/>
          </a:prstGeom>
        </p:spPr>
        <p:txBody>
          <a:bodyPr vert="horz" wrap="square" lIns="0" tIns="17145" rIns="0" bIns="0" rtlCol="0">
            <a:spAutoFit/>
          </a:bodyPr>
          <a:lstStyle/>
          <a:p>
            <a:pPr marL="12700" algn="ctr">
              <a:lnSpc>
                <a:spcPct val="100000"/>
              </a:lnSpc>
              <a:spcBef>
                <a:spcPts val="135"/>
              </a:spcBef>
            </a:pPr>
            <a:r>
              <a:rPr sz="1200" spc="10" dirty="0">
                <a:solidFill>
                  <a:srgbClr val="95847C"/>
                </a:solidFill>
                <a:latin typeface="Function"/>
                <a:cs typeface="Function"/>
              </a:rPr>
              <a:t>Report</a:t>
            </a:r>
            <a:endParaRPr sz="1200" dirty="0">
              <a:latin typeface="Function"/>
              <a:cs typeface="Function"/>
            </a:endParaRPr>
          </a:p>
        </p:txBody>
      </p:sp>
      <p:sp>
        <p:nvSpPr>
          <p:cNvPr id="31" name="object 3">
            <a:extLst>
              <a:ext uri="{FF2B5EF4-FFF2-40B4-BE49-F238E27FC236}">
                <a16:creationId xmlns:a16="http://schemas.microsoft.com/office/drawing/2014/main" xmlns="" id="{D5491D6F-2DF0-4915-9D94-67D7D2BED1C9}"/>
              </a:ext>
            </a:extLst>
          </p:cNvPr>
          <p:cNvSpPr txBox="1"/>
          <p:nvPr userDrawn="1"/>
        </p:nvSpPr>
        <p:spPr>
          <a:xfrm>
            <a:off x="3739167" y="6157939"/>
            <a:ext cx="817092" cy="294311"/>
          </a:xfrm>
          <a:prstGeom prst="rect">
            <a:avLst/>
          </a:prstGeom>
        </p:spPr>
        <p:txBody>
          <a:bodyPr vert="horz" wrap="square" lIns="0" tIns="17145" rIns="0" bIns="0" rtlCol="0">
            <a:spAutoFit/>
          </a:bodyPr>
          <a:lstStyle/>
          <a:p>
            <a:pPr marL="12700" algn="ctr">
              <a:lnSpc>
                <a:spcPct val="100000"/>
              </a:lnSpc>
              <a:spcBef>
                <a:spcPts val="0"/>
              </a:spcBef>
            </a:pPr>
            <a:r>
              <a:rPr lang="en-US" sz="900" spc="10" dirty="0">
                <a:solidFill>
                  <a:srgbClr val="E33B59"/>
                </a:solidFill>
                <a:latin typeface="Function"/>
                <a:cs typeface="Function"/>
              </a:rPr>
              <a:t>For</a:t>
            </a:r>
          </a:p>
          <a:p>
            <a:pPr marL="12700" algn="ctr">
              <a:lnSpc>
                <a:spcPct val="100000"/>
              </a:lnSpc>
              <a:spcBef>
                <a:spcPts val="0"/>
              </a:spcBef>
            </a:pPr>
            <a:r>
              <a:rPr lang="en-US" sz="900" spc="10" dirty="0">
                <a:solidFill>
                  <a:srgbClr val="E33B59"/>
                </a:solidFill>
                <a:latin typeface="Function"/>
                <a:cs typeface="Function"/>
              </a:rPr>
              <a:t>Accountability</a:t>
            </a:r>
            <a:endParaRPr sz="900" dirty="0">
              <a:solidFill>
                <a:srgbClr val="E33B59"/>
              </a:solidFill>
              <a:latin typeface="Function"/>
              <a:cs typeface="Function"/>
            </a:endParaRPr>
          </a:p>
        </p:txBody>
      </p:sp>
    </p:spTree>
    <p:extLst>
      <p:ext uri="{BB962C8B-B14F-4D97-AF65-F5344CB8AC3E}">
        <p14:creationId xmlns:p14="http://schemas.microsoft.com/office/powerpoint/2010/main" xmlns="" val="1117214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01790BF-C0FC-43E2-98E3-151DCE4CD887}"/>
              </a:ext>
            </a:extLst>
          </p:cNvPr>
          <p:cNvGrpSpPr/>
          <p:nvPr userDrawn="1"/>
        </p:nvGrpSpPr>
        <p:grpSpPr>
          <a:xfrm>
            <a:off x="0" y="5789267"/>
            <a:ext cx="12192000" cy="972861"/>
            <a:chOff x="-2971799" y="5307111"/>
            <a:chExt cx="17348197" cy="1384300"/>
          </a:xfrm>
        </p:grpSpPr>
        <p:sp>
          <p:nvSpPr>
            <p:cNvPr id="8" name="bk object 143">
              <a:extLst>
                <a:ext uri="{FF2B5EF4-FFF2-40B4-BE49-F238E27FC236}">
                  <a16:creationId xmlns:a16="http://schemas.microsoft.com/office/drawing/2014/main" xmlns="" id="{4724B71A-371B-4A62-B11D-FBB0F93D4266}"/>
                </a:ext>
              </a:extLst>
            </p:cNvPr>
            <p:cNvSpPr/>
            <p:nvPr userDrawn="1"/>
          </p:nvSpPr>
          <p:spPr>
            <a:xfrm>
              <a:off x="66128" y="6523701"/>
              <a:ext cx="1922145" cy="167640"/>
            </a:xfrm>
            <a:custGeom>
              <a:avLst/>
              <a:gdLst/>
              <a:ahLst/>
              <a:cxnLst/>
              <a:rect l="l" t="t" r="r" b="b"/>
              <a:pathLst>
                <a:path w="1922145" h="167640">
                  <a:moveTo>
                    <a:pt x="1921979" y="167563"/>
                  </a:moveTo>
                  <a:lnTo>
                    <a:pt x="0" y="167563"/>
                  </a:lnTo>
                  <a:lnTo>
                    <a:pt x="0" y="0"/>
                  </a:lnTo>
                  <a:lnTo>
                    <a:pt x="1921979" y="0"/>
                  </a:lnTo>
                  <a:lnTo>
                    <a:pt x="1921979" y="167563"/>
                  </a:lnTo>
                  <a:close/>
                </a:path>
              </a:pathLst>
            </a:custGeom>
            <a:solidFill>
              <a:srgbClr val="95847C"/>
            </a:solidFill>
          </p:spPr>
          <p:txBody>
            <a:bodyPr wrap="square" lIns="0" tIns="0" rIns="0" bIns="0" rtlCol="0"/>
            <a:lstStyle/>
            <a:p>
              <a:endParaRPr>
                <a:solidFill>
                  <a:prstClr val="black"/>
                </a:solidFill>
              </a:endParaRPr>
            </a:p>
          </p:txBody>
        </p:sp>
        <p:sp>
          <p:nvSpPr>
            <p:cNvPr id="9" name="bk object 144">
              <a:extLst>
                <a:ext uri="{FF2B5EF4-FFF2-40B4-BE49-F238E27FC236}">
                  <a16:creationId xmlns:a16="http://schemas.microsoft.com/office/drawing/2014/main" xmlns="" id="{73416B9C-7ADD-4BC2-8DA4-533EFD4A38C6}"/>
                </a:ext>
              </a:extLst>
            </p:cNvPr>
            <p:cNvSpPr/>
            <p:nvPr userDrawn="1"/>
          </p:nvSpPr>
          <p:spPr>
            <a:xfrm>
              <a:off x="1978329" y="6523701"/>
              <a:ext cx="1932305" cy="167640"/>
            </a:xfrm>
            <a:custGeom>
              <a:avLst/>
              <a:gdLst/>
              <a:ahLst/>
              <a:cxnLst/>
              <a:rect l="l" t="t" r="r" b="b"/>
              <a:pathLst>
                <a:path w="1932304" h="167640">
                  <a:moveTo>
                    <a:pt x="1931771" y="167563"/>
                  </a:moveTo>
                  <a:lnTo>
                    <a:pt x="0" y="167563"/>
                  </a:lnTo>
                  <a:lnTo>
                    <a:pt x="0" y="0"/>
                  </a:lnTo>
                  <a:lnTo>
                    <a:pt x="1931771" y="0"/>
                  </a:lnTo>
                  <a:lnTo>
                    <a:pt x="1931771" y="167563"/>
                  </a:lnTo>
                  <a:close/>
                </a:path>
              </a:pathLst>
            </a:custGeom>
            <a:solidFill>
              <a:srgbClr val="E23A5A"/>
            </a:solidFill>
          </p:spPr>
          <p:txBody>
            <a:bodyPr wrap="square" lIns="0" tIns="0" rIns="0" bIns="0" rtlCol="0"/>
            <a:lstStyle/>
            <a:p>
              <a:endParaRPr>
                <a:solidFill>
                  <a:prstClr val="black"/>
                </a:solidFill>
              </a:endParaRPr>
            </a:p>
          </p:txBody>
        </p:sp>
        <p:sp>
          <p:nvSpPr>
            <p:cNvPr id="10" name="bk object 145">
              <a:extLst>
                <a:ext uri="{FF2B5EF4-FFF2-40B4-BE49-F238E27FC236}">
                  <a16:creationId xmlns:a16="http://schemas.microsoft.com/office/drawing/2014/main" xmlns="" id="{472C79DF-04F4-441F-A157-4746D39A279E}"/>
                </a:ext>
              </a:extLst>
            </p:cNvPr>
            <p:cNvSpPr/>
            <p:nvPr userDrawn="1"/>
          </p:nvSpPr>
          <p:spPr>
            <a:xfrm>
              <a:off x="-905272"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01A289"/>
            </a:solidFill>
          </p:spPr>
          <p:txBody>
            <a:bodyPr wrap="square" lIns="0" tIns="0" rIns="0" bIns="0" rtlCol="0"/>
            <a:lstStyle/>
            <a:p>
              <a:endParaRPr>
                <a:solidFill>
                  <a:prstClr val="black"/>
                </a:solidFill>
              </a:endParaRPr>
            </a:p>
          </p:txBody>
        </p:sp>
        <p:sp>
          <p:nvSpPr>
            <p:cNvPr id="11" name="bk object 146">
              <a:extLst>
                <a:ext uri="{FF2B5EF4-FFF2-40B4-BE49-F238E27FC236}">
                  <a16:creationId xmlns:a16="http://schemas.microsoft.com/office/drawing/2014/main" xmlns="" id="{77641E77-4D69-4F0A-8356-F7D29CEC3B22}"/>
                </a:ext>
              </a:extLst>
            </p:cNvPr>
            <p:cNvSpPr/>
            <p:nvPr userDrawn="1"/>
          </p:nvSpPr>
          <p:spPr>
            <a:xfrm>
              <a:off x="-905269" y="5999191"/>
              <a:ext cx="692073" cy="52451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2" name="bk object 147">
              <a:extLst>
                <a:ext uri="{FF2B5EF4-FFF2-40B4-BE49-F238E27FC236}">
                  <a16:creationId xmlns:a16="http://schemas.microsoft.com/office/drawing/2014/main" xmlns="" id="{1DF8B169-44B5-4C10-820E-3840F0A4575D}"/>
                </a:ext>
              </a:extLst>
            </p:cNvPr>
            <p:cNvSpPr/>
            <p:nvPr userDrawn="1"/>
          </p:nvSpPr>
          <p:spPr>
            <a:xfrm>
              <a:off x="324649" y="5307111"/>
              <a:ext cx="1663700" cy="1384300"/>
            </a:xfrm>
            <a:custGeom>
              <a:avLst/>
              <a:gdLst/>
              <a:ahLst/>
              <a:cxnLst/>
              <a:rect l="l" t="t" r="r" b="b"/>
              <a:pathLst>
                <a:path w="1663700" h="1384300">
                  <a:moveTo>
                    <a:pt x="692061" y="0"/>
                  </a:moveTo>
                  <a:lnTo>
                    <a:pt x="644677" y="1596"/>
                  </a:lnTo>
                  <a:lnTo>
                    <a:pt x="598151" y="6317"/>
                  </a:lnTo>
                  <a:lnTo>
                    <a:pt x="552585" y="14060"/>
                  </a:lnTo>
                  <a:lnTo>
                    <a:pt x="508082" y="24721"/>
                  </a:lnTo>
                  <a:lnTo>
                    <a:pt x="464745" y="38198"/>
                  </a:lnTo>
                  <a:lnTo>
                    <a:pt x="422677" y="54386"/>
                  </a:lnTo>
                  <a:lnTo>
                    <a:pt x="381982" y="73184"/>
                  </a:lnTo>
                  <a:lnTo>
                    <a:pt x="342762" y="94488"/>
                  </a:lnTo>
                  <a:lnTo>
                    <a:pt x="305121" y="118196"/>
                  </a:lnTo>
                  <a:lnTo>
                    <a:pt x="269161" y="144203"/>
                  </a:lnTo>
                  <a:lnTo>
                    <a:pt x="234986" y="172406"/>
                  </a:lnTo>
                  <a:lnTo>
                    <a:pt x="202698" y="202704"/>
                  </a:lnTo>
                  <a:lnTo>
                    <a:pt x="172401" y="234993"/>
                  </a:lnTo>
                  <a:lnTo>
                    <a:pt x="144198" y="269169"/>
                  </a:lnTo>
                  <a:lnTo>
                    <a:pt x="118192" y="305129"/>
                  </a:lnTo>
                  <a:lnTo>
                    <a:pt x="94485" y="342772"/>
                  </a:lnTo>
                  <a:lnTo>
                    <a:pt x="73182" y="381992"/>
                  </a:lnTo>
                  <a:lnTo>
                    <a:pt x="54384"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0" y="1298792"/>
                  </a:lnTo>
                  <a:lnTo>
                    <a:pt x="402354" y="1320642"/>
                  </a:lnTo>
                  <a:lnTo>
                    <a:pt x="447225" y="1339494"/>
                  </a:lnTo>
                  <a:lnTo>
                    <a:pt x="493635" y="1355215"/>
                  </a:lnTo>
                  <a:lnTo>
                    <a:pt x="541452" y="1367674"/>
                  </a:lnTo>
                  <a:lnTo>
                    <a:pt x="590549" y="1376737"/>
                  </a:lnTo>
                  <a:lnTo>
                    <a:pt x="640795" y="1382273"/>
                  </a:lnTo>
                  <a:lnTo>
                    <a:pt x="692061" y="1384147"/>
                  </a:lnTo>
                  <a:lnTo>
                    <a:pt x="1663458" y="1384147"/>
                  </a:lnTo>
                  <a:lnTo>
                    <a:pt x="1663458" y="1216583"/>
                  </a:lnTo>
                  <a:lnTo>
                    <a:pt x="692061" y="1216583"/>
                  </a:lnTo>
                  <a:lnTo>
                    <a:pt x="644320" y="1214440"/>
                  </a:lnTo>
                  <a:lnTo>
                    <a:pt x="597780" y="1208133"/>
                  </a:lnTo>
                  <a:lnTo>
                    <a:pt x="552627" y="1197848"/>
                  </a:lnTo>
                  <a:lnTo>
                    <a:pt x="509044" y="1183770"/>
                  </a:lnTo>
                  <a:lnTo>
                    <a:pt x="467217" y="1166083"/>
                  </a:lnTo>
                  <a:lnTo>
                    <a:pt x="427332" y="1144974"/>
                  </a:lnTo>
                  <a:lnTo>
                    <a:pt x="389574" y="1120627"/>
                  </a:lnTo>
                  <a:lnTo>
                    <a:pt x="354127" y="1093228"/>
                  </a:lnTo>
                  <a:lnTo>
                    <a:pt x="321178" y="1062961"/>
                  </a:lnTo>
                  <a:lnTo>
                    <a:pt x="290910" y="1030012"/>
                  </a:lnTo>
                  <a:lnTo>
                    <a:pt x="263510"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0" y="389587"/>
                  </a:lnTo>
                  <a:lnTo>
                    <a:pt x="290910" y="354140"/>
                  </a:lnTo>
                  <a:lnTo>
                    <a:pt x="321178" y="321190"/>
                  </a:lnTo>
                  <a:lnTo>
                    <a:pt x="354127" y="290923"/>
                  </a:lnTo>
                  <a:lnTo>
                    <a:pt x="389574" y="263523"/>
                  </a:lnTo>
                  <a:lnTo>
                    <a:pt x="427332" y="239175"/>
                  </a:lnTo>
                  <a:lnTo>
                    <a:pt x="467217" y="218065"/>
                  </a:lnTo>
                  <a:lnTo>
                    <a:pt x="509044" y="200378"/>
                  </a:lnTo>
                  <a:lnTo>
                    <a:pt x="552627" y="186300"/>
                  </a:lnTo>
                  <a:lnTo>
                    <a:pt x="597780" y="176014"/>
                  </a:lnTo>
                  <a:lnTo>
                    <a:pt x="644320" y="169707"/>
                  </a:lnTo>
                  <a:lnTo>
                    <a:pt x="692061" y="167563"/>
                  </a:lnTo>
                  <a:lnTo>
                    <a:pt x="692061" y="0"/>
                  </a:lnTo>
                  <a:close/>
                </a:path>
              </a:pathLst>
            </a:custGeom>
            <a:solidFill>
              <a:srgbClr val="95847C"/>
            </a:solidFill>
          </p:spPr>
          <p:txBody>
            <a:bodyPr wrap="square" lIns="0" tIns="0" rIns="0" bIns="0" rtlCol="0"/>
            <a:lstStyle/>
            <a:p>
              <a:endParaRPr>
                <a:solidFill>
                  <a:prstClr val="black"/>
                </a:solidFill>
              </a:endParaRPr>
            </a:p>
          </p:txBody>
        </p:sp>
        <p:sp>
          <p:nvSpPr>
            <p:cNvPr id="13" name="bk object 148">
              <a:extLst>
                <a:ext uri="{FF2B5EF4-FFF2-40B4-BE49-F238E27FC236}">
                  <a16:creationId xmlns:a16="http://schemas.microsoft.com/office/drawing/2014/main" xmlns="" id="{D8D7CE77-8EDB-442A-A0A6-FF41D195B848}"/>
                </a:ext>
              </a:extLst>
            </p:cNvPr>
            <p:cNvSpPr/>
            <p:nvPr userDrawn="1"/>
          </p:nvSpPr>
          <p:spPr>
            <a:xfrm>
              <a:off x="-935273" y="6523695"/>
              <a:ext cx="1951989" cy="167640"/>
            </a:xfrm>
            <a:custGeom>
              <a:avLst/>
              <a:gdLst/>
              <a:ahLst/>
              <a:cxnLst/>
              <a:rect l="l" t="t" r="r" b="b"/>
              <a:pathLst>
                <a:path w="1951989" h="167640">
                  <a:moveTo>
                    <a:pt x="1500771" y="0"/>
                  </a:moveTo>
                  <a:lnTo>
                    <a:pt x="0" y="0"/>
                  </a:lnTo>
                  <a:lnTo>
                    <a:pt x="0" y="167563"/>
                  </a:lnTo>
                  <a:lnTo>
                    <a:pt x="1951977" y="167563"/>
                  </a:lnTo>
                  <a:lnTo>
                    <a:pt x="1900712" y="165689"/>
                  </a:lnTo>
                  <a:lnTo>
                    <a:pt x="1850467" y="160154"/>
                  </a:lnTo>
                  <a:lnTo>
                    <a:pt x="1801371" y="151090"/>
                  </a:lnTo>
                  <a:lnTo>
                    <a:pt x="1753555" y="138632"/>
                  </a:lnTo>
                  <a:lnTo>
                    <a:pt x="1707148" y="122910"/>
                  </a:lnTo>
                  <a:lnTo>
                    <a:pt x="1662278" y="104058"/>
                  </a:lnTo>
                  <a:lnTo>
                    <a:pt x="1619077" y="82209"/>
                  </a:lnTo>
                  <a:lnTo>
                    <a:pt x="1577672" y="57494"/>
                  </a:lnTo>
                  <a:lnTo>
                    <a:pt x="1538194" y="30047"/>
                  </a:lnTo>
                  <a:lnTo>
                    <a:pt x="1500771" y="0"/>
                  </a:lnTo>
                  <a:close/>
                </a:path>
              </a:pathLst>
            </a:custGeom>
            <a:solidFill>
              <a:srgbClr val="95847C"/>
            </a:solidFill>
          </p:spPr>
          <p:txBody>
            <a:bodyPr wrap="square" lIns="0" tIns="0" rIns="0" bIns="0" rtlCol="0"/>
            <a:lstStyle/>
            <a:p>
              <a:endParaRPr>
                <a:solidFill>
                  <a:prstClr val="black"/>
                </a:solidFill>
              </a:endParaRPr>
            </a:p>
          </p:txBody>
        </p:sp>
        <p:sp>
          <p:nvSpPr>
            <p:cNvPr id="14" name="bk object 149">
              <a:extLst>
                <a:ext uri="{FF2B5EF4-FFF2-40B4-BE49-F238E27FC236}">
                  <a16:creationId xmlns:a16="http://schemas.microsoft.com/office/drawing/2014/main" xmlns="" id="{1FB17FBE-3057-4346-9FD7-401E111C1AAD}"/>
                </a:ext>
              </a:extLst>
            </p:cNvPr>
            <p:cNvSpPr/>
            <p:nvPr userDrawn="1"/>
          </p:nvSpPr>
          <p:spPr>
            <a:xfrm>
              <a:off x="150992" y="6523701"/>
              <a:ext cx="865718" cy="167563"/>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5" name="bk object 150">
              <a:extLst>
                <a:ext uri="{FF2B5EF4-FFF2-40B4-BE49-F238E27FC236}">
                  <a16:creationId xmlns:a16="http://schemas.microsoft.com/office/drawing/2014/main" xmlns="" id="{281E56EB-12E7-49D2-B549-A36CDE254F62}"/>
                </a:ext>
              </a:extLst>
            </p:cNvPr>
            <p:cNvSpPr/>
            <p:nvPr userDrawn="1"/>
          </p:nvSpPr>
          <p:spPr>
            <a:xfrm>
              <a:off x="649798" y="6585609"/>
              <a:ext cx="106045" cy="54610"/>
            </a:xfrm>
            <a:custGeom>
              <a:avLst/>
              <a:gdLst/>
              <a:ahLst/>
              <a:cxnLst/>
              <a:rect l="l" t="t" r="r" b="b"/>
              <a:pathLst>
                <a:path w="106045" h="54609">
                  <a:moveTo>
                    <a:pt x="0" y="0"/>
                  </a:moveTo>
                  <a:lnTo>
                    <a:pt x="34002" y="20295"/>
                  </a:lnTo>
                  <a:lnTo>
                    <a:pt x="77206" y="42145"/>
                  </a:lnTo>
                  <a:lnTo>
                    <a:pt x="105780" y="54150"/>
                  </a:lnTo>
                  <a:lnTo>
                    <a:pt x="77206" y="42144"/>
                  </a:lnTo>
                  <a:lnTo>
                    <a:pt x="34002" y="20295"/>
                  </a:lnTo>
                  <a:lnTo>
                    <a:pt x="0" y="0"/>
                  </a:lnTo>
                  <a:close/>
                </a:path>
              </a:pathLst>
            </a:custGeom>
            <a:solidFill>
              <a:srgbClr val="95847C"/>
            </a:solidFill>
          </p:spPr>
          <p:txBody>
            <a:bodyPr wrap="square" lIns="0" tIns="0" rIns="0" bIns="0" rtlCol="0"/>
            <a:lstStyle/>
            <a:p>
              <a:endParaRPr>
                <a:solidFill>
                  <a:prstClr val="black"/>
                </a:solidFill>
              </a:endParaRPr>
            </a:p>
          </p:txBody>
        </p:sp>
        <p:sp>
          <p:nvSpPr>
            <p:cNvPr id="16" name="bk object 151">
              <a:extLst>
                <a:ext uri="{FF2B5EF4-FFF2-40B4-BE49-F238E27FC236}">
                  <a16:creationId xmlns:a16="http://schemas.microsoft.com/office/drawing/2014/main" xmlns="" id="{40730AA8-025D-493B-B2B5-19B503C72748}"/>
                </a:ext>
              </a:extLst>
            </p:cNvPr>
            <p:cNvSpPr/>
            <p:nvPr userDrawn="1"/>
          </p:nvSpPr>
          <p:spPr>
            <a:xfrm>
              <a:off x="1977703" y="6523695"/>
              <a:ext cx="952500" cy="167640"/>
            </a:xfrm>
            <a:custGeom>
              <a:avLst/>
              <a:gdLst/>
              <a:ahLst/>
              <a:cxnLst/>
              <a:rect l="l" t="t" r="r" b="b"/>
              <a:pathLst>
                <a:path w="952500" h="167640">
                  <a:moveTo>
                    <a:pt x="501116" y="0"/>
                  </a:moveTo>
                  <a:lnTo>
                    <a:pt x="0" y="0"/>
                  </a:lnTo>
                  <a:lnTo>
                    <a:pt x="0" y="167563"/>
                  </a:lnTo>
                  <a:lnTo>
                    <a:pt x="952334" y="167563"/>
                  </a:lnTo>
                  <a:lnTo>
                    <a:pt x="901066" y="165689"/>
                  </a:lnTo>
                  <a:lnTo>
                    <a:pt x="850818" y="160154"/>
                  </a:lnTo>
                  <a:lnTo>
                    <a:pt x="801721" y="151090"/>
                  </a:lnTo>
                  <a:lnTo>
                    <a:pt x="753903" y="138632"/>
                  </a:lnTo>
                  <a:lnTo>
                    <a:pt x="707494" y="122910"/>
                  </a:lnTo>
                  <a:lnTo>
                    <a:pt x="662624" y="104058"/>
                  </a:lnTo>
                  <a:lnTo>
                    <a:pt x="619422" y="82209"/>
                  </a:lnTo>
                  <a:lnTo>
                    <a:pt x="578017" y="57494"/>
                  </a:lnTo>
                  <a:lnTo>
                    <a:pt x="538538" y="30047"/>
                  </a:lnTo>
                  <a:lnTo>
                    <a:pt x="501116" y="0"/>
                  </a:lnTo>
                  <a:close/>
                </a:path>
              </a:pathLst>
            </a:custGeom>
            <a:solidFill>
              <a:srgbClr val="E23A5A"/>
            </a:solidFill>
          </p:spPr>
          <p:txBody>
            <a:bodyPr wrap="square" lIns="0" tIns="0" rIns="0" bIns="0" rtlCol="0"/>
            <a:lstStyle/>
            <a:p>
              <a:endParaRPr>
                <a:solidFill>
                  <a:prstClr val="black"/>
                </a:solidFill>
              </a:endParaRPr>
            </a:p>
          </p:txBody>
        </p:sp>
        <p:sp>
          <p:nvSpPr>
            <p:cNvPr id="17" name="bk object 152">
              <a:extLst>
                <a:ext uri="{FF2B5EF4-FFF2-40B4-BE49-F238E27FC236}">
                  <a16:creationId xmlns:a16="http://schemas.microsoft.com/office/drawing/2014/main" xmlns="" id="{BD2FB1A2-1312-4897-93D7-60C6C1DB8A7F}"/>
                </a:ext>
              </a:extLst>
            </p:cNvPr>
            <p:cNvSpPr/>
            <p:nvPr userDrawn="1"/>
          </p:nvSpPr>
          <p:spPr>
            <a:xfrm>
              <a:off x="2055992" y="6523701"/>
              <a:ext cx="874049" cy="167563"/>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8" name="bk object 153">
              <a:extLst>
                <a:ext uri="{FF2B5EF4-FFF2-40B4-BE49-F238E27FC236}">
                  <a16:creationId xmlns:a16="http://schemas.microsoft.com/office/drawing/2014/main" xmlns="" id="{A071CC6E-7223-4F51-A44A-66A10BB7BE92}"/>
                </a:ext>
              </a:extLst>
            </p:cNvPr>
            <p:cNvSpPr/>
            <p:nvPr userDrawn="1"/>
          </p:nvSpPr>
          <p:spPr>
            <a:xfrm>
              <a:off x="2478821" y="6523701"/>
              <a:ext cx="220802" cy="127791"/>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19" name="bk object 154">
              <a:extLst>
                <a:ext uri="{FF2B5EF4-FFF2-40B4-BE49-F238E27FC236}">
                  <a16:creationId xmlns:a16="http://schemas.microsoft.com/office/drawing/2014/main" xmlns="" id="{ED169D5A-2A1B-4D1C-84C0-86AE49463EB3}"/>
                </a:ext>
              </a:extLst>
            </p:cNvPr>
            <p:cNvSpPr/>
            <p:nvPr userDrawn="1"/>
          </p:nvSpPr>
          <p:spPr>
            <a:xfrm>
              <a:off x="1016707" y="5307113"/>
              <a:ext cx="692150" cy="1216660"/>
            </a:xfrm>
            <a:custGeom>
              <a:avLst/>
              <a:gdLst/>
              <a:ahLst/>
              <a:cxnLst/>
              <a:rect l="l" t="t" r="r" b="b"/>
              <a:pathLst>
                <a:path w="692150" h="1216659">
                  <a:moveTo>
                    <a:pt x="0" y="0"/>
                  </a:moveTo>
                  <a:lnTo>
                    <a:pt x="0" y="167563"/>
                  </a:lnTo>
                  <a:lnTo>
                    <a:pt x="47742" y="169707"/>
                  </a:lnTo>
                  <a:lnTo>
                    <a:pt x="94283" y="176014"/>
                  </a:lnTo>
                  <a:lnTo>
                    <a:pt x="139439" y="186300"/>
                  </a:lnTo>
                  <a:lnTo>
                    <a:pt x="183023" y="200378"/>
                  </a:lnTo>
                  <a:lnTo>
                    <a:pt x="224851" y="218065"/>
                  </a:lnTo>
                  <a:lnTo>
                    <a:pt x="264737" y="239175"/>
                  </a:lnTo>
                  <a:lnTo>
                    <a:pt x="302496" y="263523"/>
                  </a:lnTo>
                  <a:lnTo>
                    <a:pt x="337943" y="290923"/>
                  </a:lnTo>
                  <a:lnTo>
                    <a:pt x="370893" y="321190"/>
                  </a:lnTo>
                  <a:lnTo>
                    <a:pt x="401161" y="354140"/>
                  </a:lnTo>
                  <a:lnTo>
                    <a:pt x="428562" y="389587"/>
                  </a:lnTo>
                  <a:lnTo>
                    <a:pt x="452910" y="427345"/>
                  </a:lnTo>
                  <a:lnTo>
                    <a:pt x="474020" y="467230"/>
                  </a:lnTo>
                  <a:lnTo>
                    <a:pt x="491707" y="509057"/>
                  </a:lnTo>
                  <a:lnTo>
                    <a:pt x="505786" y="552639"/>
                  </a:lnTo>
                  <a:lnTo>
                    <a:pt x="516071" y="597793"/>
                  </a:lnTo>
                  <a:lnTo>
                    <a:pt x="522379" y="644333"/>
                  </a:lnTo>
                  <a:lnTo>
                    <a:pt x="524522" y="692073"/>
                  </a:lnTo>
                  <a:lnTo>
                    <a:pt x="522379" y="739816"/>
                  </a:lnTo>
                  <a:lnTo>
                    <a:pt x="516071" y="786357"/>
                  </a:lnTo>
                  <a:lnTo>
                    <a:pt x="505786" y="831512"/>
                  </a:lnTo>
                  <a:lnTo>
                    <a:pt x="491707" y="875095"/>
                  </a:lnTo>
                  <a:lnTo>
                    <a:pt x="474020" y="916922"/>
                  </a:lnTo>
                  <a:lnTo>
                    <a:pt x="452910" y="956807"/>
                  </a:lnTo>
                  <a:lnTo>
                    <a:pt x="428562" y="994565"/>
                  </a:lnTo>
                  <a:lnTo>
                    <a:pt x="401161" y="1030012"/>
                  </a:lnTo>
                  <a:lnTo>
                    <a:pt x="370893" y="1062961"/>
                  </a:lnTo>
                  <a:lnTo>
                    <a:pt x="337943" y="1093228"/>
                  </a:lnTo>
                  <a:lnTo>
                    <a:pt x="302496" y="1120627"/>
                  </a:lnTo>
                  <a:lnTo>
                    <a:pt x="264737" y="1144974"/>
                  </a:lnTo>
                  <a:lnTo>
                    <a:pt x="224851" y="1166083"/>
                  </a:lnTo>
                  <a:lnTo>
                    <a:pt x="183023" y="1183770"/>
                  </a:lnTo>
                  <a:lnTo>
                    <a:pt x="139439" y="1197848"/>
                  </a:lnTo>
                  <a:lnTo>
                    <a:pt x="94283" y="1208133"/>
                  </a:lnTo>
                  <a:lnTo>
                    <a:pt x="47742" y="1214440"/>
                  </a:lnTo>
                  <a:lnTo>
                    <a:pt x="0" y="1216583"/>
                  </a:lnTo>
                  <a:lnTo>
                    <a:pt x="451218" y="1216583"/>
                  </a:lnTo>
                  <a:lnTo>
                    <a:pt x="486923" y="1183609"/>
                  </a:lnTo>
                  <a:lnTo>
                    <a:pt x="520243" y="1148232"/>
                  </a:lnTo>
                  <a:lnTo>
                    <a:pt x="551040" y="1110588"/>
                  </a:lnTo>
                  <a:lnTo>
                    <a:pt x="579177" y="1070812"/>
                  </a:lnTo>
                  <a:lnTo>
                    <a:pt x="604517" y="1029039"/>
                  </a:lnTo>
                  <a:lnTo>
                    <a:pt x="626924" y="985404"/>
                  </a:lnTo>
                  <a:lnTo>
                    <a:pt x="646259" y="940042"/>
                  </a:lnTo>
                  <a:lnTo>
                    <a:pt x="662387" y="893090"/>
                  </a:lnTo>
                  <a:lnTo>
                    <a:pt x="675169" y="844681"/>
                  </a:lnTo>
                  <a:lnTo>
                    <a:pt x="684469" y="794952"/>
                  </a:lnTo>
                  <a:lnTo>
                    <a:pt x="690149" y="744038"/>
                  </a:lnTo>
                  <a:lnTo>
                    <a:pt x="692073" y="692073"/>
                  </a:lnTo>
                  <a:lnTo>
                    <a:pt x="690477" y="644690"/>
                  </a:lnTo>
                  <a:lnTo>
                    <a:pt x="685756" y="598164"/>
                  </a:lnTo>
                  <a:lnTo>
                    <a:pt x="678013" y="552597"/>
                  </a:lnTo>
                  <a:lnTo>
                    <a:pt x="667352" y="508094"/>
                  </a:lnTo>
                  <a:lnTo>
                    <a:pt x="653876" y="464756"/>
                  </a:lnTo>
                  <a:lnTo>
                    <a:pt x="637688" y="422688"/>
                  </a:lnTo>
                  <a:lnTo>
                    <a:pt x="618891" y="381992"/>
                  </a:lnTo>
                  <a:lnTo>
                    <a:pt x="597587" y="342772"/>
                  </a:lnTo>
                  <a:lnTo>
                    <a:pt x="573881" y="305129"/>
                  </a:lnTo>
                  <a:lnTo>
                    <a:pt x="547874" y="269169"/>
                  </a:lnTo>
                  <a:lnTo>
                    <a:pt x="519671" y="234993"/>
                  </a:lnTo>
                  <a:lnTo>
                    <a:pt x="489373" y="202704"/>
                  </a:lnTo>
                  <a:lnTo>
                    <a:pt x="457085" y="172406"/>
                  </a:lnTo>
                  <a:lnTo>
                    <a:pt x="422909" y="144203"/>
                  </a:lnTo>
                  <a:lnTo>
                    <a:pt x="386949" y="118196"/>
                  </a:lnTo>
                  <a:lnTo>
                    <a:pt x="349307" y="94488"/>
                  </a:lnTo>
                  <a:lnTo>
                    <a:pt x="310086" y="73184"/>
                  </a:lnTo>
                  <a:lnTo>
                    <a:pt x="269390" y="54386"/>
                  </a:lnTo>
                  <a:lnTo>
                    <a:pt x="227322" y="38198"/>
                  </a:lnTo>
                  <a:lnTo>
                    <a:pt x="183984" y="24721"/>
                  </a:lnTo>
                  <a:lnTo>
                    <a:pt x="139479" y="14060"/>
                  </a:lnTo>
                  <a:lnTo>
                    <a:pt x="93912" y="6317"/>
                  </a:lnTo>
                  <a:lnTo>
                    <a:pt x="47384" y="1596"/>
                  </a:lnTo>
                  <a:lnTo>
                    <a:pt x="0" y="0"/>
                  </a:lnTo>
                  <a:close/>
                </a:path>
              </a:pathLst>
            </a:custGeom>
            <a:solidFill>
              <a:srgbClr val="95847C"/>
            </a:solidFill>
          </p:spPr>
          <p:txBody>
            <a:bodyPr wrap="square" lIns="0" tIns="0" rIns="0" bIns="0" rtlCol="0"/>
            <a:lstStyle/>
            <a:p>
              <a:endParaRPr>
                <a:solidFill>
                  <a:prstClr val="black"/>
                </a:solidFill>
              </a:endParaRPr>
            </a:p>
          </p:txBody>
        </p:sp>
        <p:sp>
          <p:nvSpPr>
            <p:cNvPr id="20" name="bk object 155">
              <a:extLst>
                <a:ext uri="{FF2B5EF4-FFF2-40B4-BE49-F238E27FC236}">
                  <a16:creationId xmlns:a16="http://schemas.microsoft.com/office/drawing/2014/main" xmlns="" id="{B64FC320-A9DC-436D-B6F7-B8890745E975}"/>
                </a:ext>
              </a:extLst>
            </p:cNvPr>
            <p:cNvSpPr/>
            <p:nvPr userDrawn="1"/>
          </p:nvSpPr>
          <p:spPr>
            <a:xfrm>
              <a:off x="1016707" y="5999185"/>
              <a:ext cx="692077" cy="52451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bk object 156">
              <a:extLst>
                <a:ext uri="{FF2B5EF4-FFF2-40B4-BE49-F238E27FC236}">
                  <a16:creationId xmlns:a16="http://schemas.microsoft.com/office/drawing/2014/main" xmlns="" id="{EAF8B876-6B07-49ED-8FD1-23494897A88C}"/>
                </a:ext>
              </a:extLst>
            </p:cNvPr>
            <p:cNvSpPr/>
            <p:nvPr userDrawn="1"/>
          </p:nvSpPr>
          <p:spPr>
            <a:xfrm>
              <a:off x="2246628" y="5307111"/>
              <a:ext cx="12129770" cy="1384300"/>
            </a:xfrm>
            <a:custGeom>
              <a:avLst/>
              <a:gdLst/>
              <a:ahLst/>
              <a:cxnLst/>
              <a:rect l="l" t="t" r="r" b="b"/>
              <a:pathLst>
                <a:path w="12129769" h="1384300">
                  <a:moveTo>
                    <a:pt x="692073" y="0"/>
                  </a:moveTo>
                  <a:lnTo>
                    <a:pt x="644689" y="1596"/>
                  </a:lnTo>
                  <a:lnTo>
                    <a:pt x="598161" y="6317"/>
                  </a:lnTo>
                  <a:lnTo>
                    <a:pt x="552593" y="14060"/>
                  </a:lnTo>
                  <a:lnTo>
                    <a:pt x="508089" y="24721"/>
                  </a:lnTo>
                  <a:lnTo>
                    <a:pt x="464751" y="38198"/>
                  </a:lnTo>
                  <a:lnTo>
                    <a:pt x="422683" y="54386"/>
                  </a:lnTo>
                  <a:lnTo>
                    <a:pt x="381987" y="73184"/>
                  </a:lnTo>
                  <a:lnTo>
                    <a:pt x="342766" y="94488"/>
                  </a:lnTo>
                  <a:lnTo>
                    <a:pt x="305124" y="118196"/>
                  </a:lnTo>
                  <a:lnTo>
                    <a:pt x="269163" y="144203"/>
                  </a:lnTo>
                  <a:lnTo>
                    <a:pt x="234988" y="172406"/>
                  </a:lnTo>
                  <a:lnTo>
                    <a:pt x="202699" y="202704"/>
                  </a:lnTo>
                  <a:lnTo>
                    <a:pt x="172402" y="234993"/>
                  </a:lnTo>
                  <a:lnTo>
                    <a:pt x="144199" y="269169"/>
                  </a:lnTo>
                  <a:lnTo>
                    <a:pt x="118192" y="305129"/>
                  </a:lnTo>
                  <a:lnTo>
                    <a:pt x="94486" y="342772"/>
                  </a:lnTo>
                  <a:lnTo>
                    <a:pt x="73182" y="381992"/>
                  </a:lnTo>
                  <a:lnTo>
                    <a:pt x="54385" y="422688"/>
                  </a:lnTo>
                  <a:lnTo>
                    <a:pt x="38196" y="464756"/>
                  </a:lnTo>
                  <a:lnTo>
                    <a:pt x="24720" y="508094"/>
                  </a:lnTo>
                  <a:lnTo>
                    <a:pt x="14052" y="552639"/>
                  </a:lnTo>
                  <a:lnTo>
                    <a:pt x="6317" y="598164"/>
                  </a:lnTo>
                  <a:lnTo>
                    <a:pt x="1596" y="644690"/>
                  </a:lnTo>
                  <a:lnTo>
                    <a:pt x="0" y="692073"/>
                  </a:lnTo>
                  <a:lnTo>
                    <a:pt x="1923" y="744038"/>
                  </a:lnTo>
                  <a:lnTo>
                    <a:pt x="7604" y="794952"/>
                  </a:lnTo>
                  <a:lnTo>
                    <a:pt x="16904" y="844681"/>
                  </a:lnTo>
                  <a:lnTo>
                    <a:pt x="29686" y="893090"/>
                  </a:lnTo>
                  <a:lnTo>
                    <a:pt x="45812" y="940042"/>
                  </a:lnTo>
                  <a:lnTo>
                    <a:pt x="65147" y="985404"/>
                  </a:lnTo>
                  <a:lnTo>
                    <a:pt x="87553" y="1029039"/>
                  </a:lnTo>
                  <a:lnTo>
                    <a:pt x="112892" y="1070812"/>
                  </a:lnTo>
                  <a:lnTo>
                    <a:pt x="141028" y="1110588"/>
                  </a:lnTo>
                  <a:lnTo>
                    <a:pt x="171823" y="1148232"/>
                  </a:lnTo>
                  <a:lnTo>
                    <a:pt x="205140" y="1183609"/>
                  </a:lnTo>
                  <a:lnTo>
                    <a:pt x="240842" y="1216583"/>
                  </a:lnTo>
                  <a:lnTo>
                    <a:pt x="278265" y="1246630"/>
                  </a:lnTo>
                  <a:lnTo>
                    <a:pt x="317744" y="1274078"/>
                  </a:lnTo>
                  <a:lnTo>
                    <a:pt x="359151" y="1298792"/>
                  </a:lnTo>
                  <a:lnTo>
                    <a:pt x="402355" y="1320642"/>
                  </a:lnTo>
                  <a:lnTo>
                    <a:pt x="447227" y="1339494"/>
                  </a:lnTo>
                  <a:lnTo>
                    <a:pt x="493637" y="1355215"/>
                  </a:lnTo>
                  <a:lnTo>
                    <a:pt x="541457" y="1367674"/>
                  </a:lnTo>
                  <a:lnTo>
                    <a:pt x="590556" y="1376737"/>
                  </a:lnTo>
                  <a:lnTo>
                    <a:pt x="640804" y="1382273"/>
                  </a:lnTo>
                  <a:lnTo>
                    <a:pt x="692073" y="1384147"/>
                  </a:lnTo>
                  <a:lnTo>
                    <a:pt x="12129770" y="1384147"/>
                  </a:lnTo>
                  <a:lnTo>
                    <a:pt x="12129770" y="1216583"/>
                  </a:lnTo>
                  <a:lnTo>
                    <a:pt x="692073" y="1216583"/>
                  </a:lnTo>
                  <a:lnTo>
                    <a:pt x="644331" y="1214440"/>
                  </a:lnTo>
                  <a:lnTo>
                    <a:pt x="597789" y="1208133"/>
                  </a:lnTo>
                  <a:lnTo>
                    <a:pt x="552634" y="1197848"/>
                  </a:lnTo>
                  <a:lnTo>
                    <a:pt x="509050" y="1183770"/>
                  </a:lnTo>
                  <a:lnTo>
                    <a:pt x="467222" y="1166083"/>
                  </a:lnTo>
                  <a:lnTo>
                    <a:pt x="427336" y="1144974"/>
                  </a:lnTo>
                  <a:lnTo>
                    <a:pt x="389577" y="1120627"/>
                  </a:lnTo>
                  <a:lnTo>
                    <a:pt x="354130" y="1093228"/>
                  </a:lnTo>
                  <a:lnTo>
                    <a:pt x="321179" y="1062961"/>
                  </a:lnTo>
                  <a:lnTo>
                    <a:pt x="290911" y="1030012"/>
                  </a:lnTo>
                  <a:lnTo>
                    <a:pt x="263511" y="994565"/>
                  </a:lnTo>
                  <a:lnTo>
                    <a:pt x="239163" y="956807"/>
                  </a:lnTo>
                  <a:lnTo>
                    <a:pt x="218053" y="916922"/>
                  </a:lnTo>
                  <a:lnTo>
                    <a:pt x="200366" y="875095"/>
                  </a:lnTo>
                  <a:lnTo>
                    <a:pt x="186287" y="831512"/>
                  </a:lnTo>
                  <a:lnTo>
                    <a:pt x="176001" y="786357"/>
                  </a:lnTo>
                  <a:lnTo>
                    <a:pt x="169694" y="739816"/>
                  </a:lnTo>
                  <a:lnTo>
                    <a:pt x="167551" y="692073"/>
                  </a:lnTo>
                  <a:lnTo>
                    <a:pt x="169694" y="644333"/>
                  </a:lnTo>
                  <a:lnTo>
                    <a:pt x="176001" y="597793"/>
                  </a:lnTo>
                  <a:lnTo>
                    <a:pt x="186301" y="552597"/>
                  </a:lnTo>
                  <a:lnTo>
                    <a:pt x="200366" y="509057"/>
                  </a:lnTo>
                  <a:lnTo>
                    <a:pt x="218053" y="467230"/>
                  </a:lnTo>
                  <a:lnTo>
                    <a:pt x="239163" y="427345"/>
                  </a:lnTo>
                  <a:lnTo>
                    <a:pt x="263511" y="389587"/>
                  </a:lnTo>
                  <a:lnTo>
                    <a:pt x="290911" y="354140"/>
                  </a:lnTo>
                  <a:lnTo>
                    <a:pt x="321179" y="321190"/>
                  </a:lnTo>
                  <a:lnTo>
                    <a:pt x="354130" y="290923"/>
                  </a:lnTo>
                  <a:lnTo>
                    <a:pt x="389577" y="263523"/>
                  </a:lnTo>
                  <a:lnTo>
                    <a:pt x="427336" y="239175"/>
                  </a:lnTo>
                  <a:lnTo>
                    <a:pt x="467222" y="218065"/>
                  </a:lnTo>
                  <a:lnTo>
                    <a:pt x="509050" y="200378"/>
                  </a:lnTo>
                  <a:lnTo>
                    <a:pt x="552634" y="186300"/>
                  </a:lnTo>
                  <a:lnTo>
                    <a:pt x="597789" y="176014"/>
                  </a:lnTo>
                  <a:lnTo>
                    <a:pt x="644331" y="169707"/>
                  </a:lnTo>
                  <a:lnTo>
                    <a:pt x="692073" y="167563"/>
                  </a:lnTo>
                  <a:lnTo>
                    <a:pt x="692073" y="0"/>
                  </a:lnTo>
                  <a:close/>
                </a:path>
              </a:pathLst>
            </a:custGeom>
            <a:solidFill>
              <a:srgbClr val="E23A5A"/>
            </a:solidFill>
          </p:spPr>
          <p:txBody>
            <a:bodyPr wrap="square" lIns="0" tIns="0" rIns="0" bIns="0" rtlCol="0"/>
            <a:lstStyle/>
            <a:p>
              <a:endParaRPr dirty="0">
                <a:solidFill>
                  <a:prstClr val="black"/>
                </a:solidFill>
              </a:endParaRPr>
            </a:p>
          </p:txBody>
        </p:sp>
        <p:sp>
          <p:nvSpPr>
            <p:cNvPr id="22" name="bk object 157">
              <a:extLst>
                <a:ext uri="{FF2B5EF4-FFF2-40B4-BE49-F238E27FC236}">
                  <a16:creationId xmlns:a16="http://schemas.microsoft.com/office/drawing/2014/main" xmlns="" id="{AE8E4B83-7AB5-4D99-986D-A86B2DA88F85}"/>
                </a:ext>
              </a:extLst>
            </p:cNvPr>
            <p:cNvSpPr/>
            <p:nvPr userDrawn="1"/>
          </p:nvSpPr>
          <p:spPr>
            <a:xfrm>
              <a:off x="2938698" y="5307113"/>
              <a:ext cx="692150" cy="1216660"/>
            </a:xfrm>
            <a:custGeom>
              <a:avLst/>
              <a:gdLst/>
              <a:ahLst/>
              <a:cxnLst/>
              <a:rect l="l" t="t" r="r" b="b"/>
              <a:pathLst>
                <a:path w="692150" h="1216659">
                  <a:moveTo>
                    <a:pt x="0" y="0"/>
                  </a:moveTo>
                  <a:lnTo>
                    <a:pt x="0" y="167563"/>
                  </a:lnTo>
                  <a:lnTo>
                    <a:pt x="47742" y="169707"/>
                  </a:lnTo>
                  <a:lnTo>
                    <a:pt x="94283" y="176014"/>
                  </a:lnTo>
                  <a:lnTo>
                    <a:pt x="139438" y="186300"/>
                  </a:lnTo>
                  <a:lnTo>
                    <a:pt x="183021" y="200378"/>
                  </a:lnTo>
                  <a:lnTo>
                    <a:pt x="224848" y="218065"/>
                  </a:lnTo>
                  <a:lnTo>
                    <a:pt x="264733" y="239175"/>
                  </a:lnTo>
                  <a:lnTo>
                    <a:pt x="302492" y="263523"/>
                  </a:lnTo>
                  <a:lnTo>
                    <a:pt x="337938" y="290923"/>
                  </a:lnTo>
                  <a:lnTo>
                    <a:pt x="370887" y="321190"/>
                  </a:lnTo>
                  <a:lnTo>
                    <a:pt x="401154" y="354140"/>
                  </a:lnTo>
                  <a:lnTo>
                    <a:pt x="428553" y="389587"/>
                  </a:lnTo>
                  <a:lnTo>
                    <a:pt x="452900" y="427345"/>
                  </a:lnTo>
                  <a:lnTo>
                    <a:pt x="474009" y="467230"/>
                  </a:lnTo>
                  <a:lnTo>
                    <a:pt x="491696" y="509057"/>
                  </a:lnTo>
                  <a:lnTo>
                    <a:pt x="505774" y="552639"/>
                  </a:lnTo>
                  <a:lnTo>
                    <a:pt x="516059" y="597793"/>
                  </a:lnTo>
                  <a:lnTo>
                    <a:pt x="522366" y="644333"/>
                  </a:lnTo>
                  <a:lnTo>
                    <a:pt x="524510" y="692073"/>
                  </a:lnTo>
                  <a:lnTo>
                    <a:pt x="522366" y="739816"/>
                  </a:lnTo>
                  <a:lnTo>
                    <a:pt x="516059" y="786357"/>
                  </a:lnTo>
                  <a:lnTo>
                    <a:pt x="505774" y="831512"/>
                  </a:lnTo>
                  <a:lnTo>
                    <a:pt x="491696" y="875095"/>
                  </a:lnTo>
                  <a:lnTo>
                    <a:pt x="474009" y="916922"/>
                  </a:lnTo>
                  <a:lnTo>
                    <a:pt x="452900" y="956807"/>
                  </a:lnTo>
                  <a:lnTo>
                    <a:pt x="428553" y="994565"/>
                  </a:lnTo>
                  <a:lnTo>
                    <a:pt x="401154" y="1030012"/>
                  </a:lnTo>
                  <a:lnTo>
                    <a:pt x="370887" y="1062961"/>
                  </a:lnTo>
                  <a:lnTo>
                    <a:pt x="337938" y="1093228"/>
                  </a:lnTo>
                  <a:lnTo>
                    <a:pt x="302492" y="1120627"/>
                  </a:lnTo>
                  <a:lnTo>
                    <a:pt x="264733" y="1144974"/>
                  </a:lnTo>
                  <a:lnTo>
                    <a:pt x="224848" y="1166083"/>
                  </a:lnTo>
                  <a:lnTo>
                    <a:pt x="183021" y="1183770"/>
                  </a:lnTo>
                  <a:lnTo>
                    <a:pt x="139438" y="1197848"/>
                  </a:lnTo>
                  <a:lnTo>
                    <a:pt x="94283" y="1208133"/>
                  </a:lnTo>
                  <a:lnTo>
                    <a:pt x="47742" y="1214440"/>
                  </a:lnTo>
                  <a:lnTo>
                    <a:pt x="0" y="1216583"/>
                  </a:lnTo>
                  <a:lnTo>
                    <a:pt x="451218" y="1216583"/>
                  </a:lnTo>
                  <a:lnTo>
                    <a:pt x="486920" y="1183609"/>
                  </a:lnTo>
                  <a:lnTo>
                    <a:pt x="520238" y="1148232"/>
                  </a:lnTo>
                  <a:lnTo>
                    <a:pt x="551034" y="1110588"/>
                  </a:lnTo>
                  <a:lnTo>
                    <a:pt x="579171" y="1070812"/>
                  </a:lnTo>
                  <a:lnTo>
                    <a:pt x="604512" y="1029039"/>
                  </a:lnTo>
                  <a:lnTo>
                    <a:pt x="626919" y="985404"/>
                  </a:lnTo>
                  <a:lnTo>
                    <a:pt x="646256" y="940042"/>
                  </a:lnTo>
                  <a:lnTo>
                    <a:pt x="662384" y="893090"/>
                  </a:lnTo>
                  <a:lnTo>
                    <a:pt x="675167" y="844681"/>
                  </a:lnTo>
                  <a:lnTo>
                    <a:pt x="684468" y="794952"/>
                  </a:lnTo>
                  <a:lnTo>
                    <a:pt x="690149" y="744038"/>
                  </a:lnTo>
                  <a:lnTo>
                    <a:pt x="692073" y="692073"/>
                  </a:lnTo>
                  <a:lnTo>
                    <a:pt x="690477" y="644690"/>
                  </a:lnTo>
                  <a:lnTo>
                    <a:pt x="685755" y="598164"/>
                  </a:lnTo>
                  <a:lnTo>
                    <a:pt x="678013" y="552597"/>
                  </a:lnTo>
                  <a:lnTo>
                    <a:pt x="667352" y="508094"/>
                  </a:lnTo>
                  <a:lnTo>
                    <a:pt x="653875" y="464756"/>
                  </a:lnTo>
                  <a:lnTo>
                    <a:pt x="637686" y="422688"/>
                  </a:lnTo>
                  <a:lnTo>
                    <a:pt x="618888" y="381992"/>
                  </a:lnTo>
                  <a:lnTo>
                    <a:pt x="597584" y="342772"/>
                  </a:lnTo>
                  <a:lnTo>
                    <a:pt x="573877" y="305129"/>
                  </a:lnTo>
                  <a:lnTo>
                    <a:pt x="547870" y="269169"/>
                  </a:lnTo>
                  <a:lnTo>
                    <a:pt x="519666" y="234993"/>
                  </a:lnTo>
                  <a:lnTo>
                    <a:pt x="489369" y="202704"/>
                  </a:lnTo>
                  <a:lnTo>
                    <a:pt x="457080" y="172406"/>
                  </a:lnTo>
                  <a:lnTo>
                    <a:pt x="422904" y="144203"/>
                  </a:lnTo>
                  <a:lnTo>
                    <a:pt x="386943" y="118196"/>
                  </a:lnTo>
                  <a:lnTo>
                    <a:pt x="349301" y="94488"/>
                  </a:lnTo>
                  <a:lnTo>
                    <a:pt x="310081" y="73184"/>
                  </a:lnTo>
                  <a:lnTo>
                    <a:pt x="269385" y="54386"/>
                  </a:lnTo>
                  <a:lnTo>
                    <a:pt x="227317" y="38198"/>
                  </a:lnTo>
                  <a:lnTo>
                    <a:pt x="183979" y="24721"/>
                  </a:lnTo>
                  <a:lnTo>
                    <a:pt x="139476" y="14060"/>
                  </a:lnTo>
                  <a:lnTo>
                    <a:pt x="93909" y="6317"/>
                  </a:lnTo>
                  <a:lnTo>
                    <a:pt x="47383" y="1596"/>
                  </a:lnTo>
                  <a:lnTo>
                    <a:pt x="0" y="0"/>
                  </a:lnTo>
                  <a:close/>
                </a:path>
              </a:pathLst>
            </a:custGeom>
            <a:solidFill>
              <a:srgbClr val="E23A5A"/>
            </a:solidFill>
          </p:spPr>
          <p:txBody>
            <a:bodyPr wrap="square" lIns="0" tIns="0" rIns="0" bIns="0" rtlCol="0"/>
            <a:lstStyle/>
            <a:p>
              <a:endParaRPr>
                <a:solidFill>
                  <a:prstClr val="black"/>
                </a:solidFill>
              </a:endParaRPr>
            </a:p>
          </p:txBody>
        </p:sp>
        <p:sp>
          <p:nvSpPr>
            <p:cNvPr id="23" name="bk object 158">
              <a:extLst>
                <a:ext uri="{FF2B5EF4-FFF2-40B4-BE49-F238E27FC236}">
                  <a16:creationId xmlns:a16="http://schemas.microsoft.com/office/drawing/2014/main" xmlns="" id="{CD063679-694F-40CF-96CA-A442082D9398}"/>
                </a:ext>
              </a:extLst>
            </p:cNvPr>
            <p:cNvSpPr/>
            <p:nvPr userDrawn="1"/>
          </p:nvSpPr>
          <p:spPr>
            <a:xfrm>
              <a:off x="2938698" y="5999185"/>
              <a:ext cx="692078" cy="524515"/>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4" name="bk object 159">
              <a:extLst>
                <a:ext uri="{FF2B5EF4-FFF2-40B4-BE49-F238E27FC236}">
                  <a16:creationId xmlns:a16="http://schemas.microsoft.com/office/drawing/2014/main" xmlns="" id="{69A84271-B6C8-440A-A683-60E4A75E3718}"/>
                </a:ext>
              </a:extLst>
            </p:cNvPr>
            <p:cNvSpPr/>
            <p:nvPr userDrawn="1"/>
          </p:nvSpPr>
          <p:spPr>
            <a:xfrm>
              <a:off x="-1597342" y="5307111"/>
              <a:ext cx="1652905" cy="1384300"/>
            </a:xfrm>
            <a:custGeom>
              <a:avLst/>
              <a:gdLst/>
              <a:ahLst/>
              <a:cxnLst/>
              <a:rect l="l" t="t" r="r" b="b"/>
              <a:pathLst>
                <a:path w="1652905" h="1384300">
                  <a:moveTo>
                    <a:pt x="692073" y="0"/>
                  </a:moveTo>
                  <a:lnTo>
                    <a:pt x="644690" y="1596"/>
                  </a:lnTo>
                  <a:lnTo>
                    <a:pt x="598164" y="6317"/>
                  </a:lnTo>
                  <a:lnTo>
                    <a:pt x="552597" y="14060"/>
                  </a:lnTo>
                  <a:lnTo>
                    <a:pt x="508094" y="24721"/>
                  </a:lnTo>
                  <a:lnTo>
                    <a:pt x="464756" y="38198"/>
                  </a:lnTo>
                  <a:lnTo>
                    <a:pt x="422688" y="54386"/>
                  </a:lnTo>
                  <a:lnTo>
                    <a:pt x="381992" y="73184"/>
                  </a:lnTo>
                  <a:lnTo>
                    <a:pt x="342772" y="94488"/>
                  </a:lnTo>
                  <a:lnTo>
                    <a:pt x="305129" y="118196"/>
                  </a:lnTo>
                  <a:lnTo>
                    <a:pt x="269169" y="144203"/>
                  </a:lnTo>
                  <a:lnTo>
                    <a:pt x="234993" y="172406"/>
                  </a:lnTo>
                  <a:lnTo>
                    <a:pt x="202704" y="202704"/>
                  </a:lnTo>
                  <a:lnTo>
                    <a:pt x="172406" y="234993"/>
                  </a:lnTo>
                  <a:lnTo>
                    <a:pt x="144203" y="269169"/>
                  </a:lnTo>
                  <a:lnTo>
                    <a:pt x="118196" y="305129"/>
                  </a:lnTo>
                  <a:lnTo>
                    <a:pt x="94488" y="342772"/>
                  </a:lnTo>
                  <a:lnTo>
                    <a:pt x="73184" y="381992"/>
                  </a:lnTo>
                  <a:lnTo>
                    <a:pt x="54386" y="422688"/>
                  </a:lnTo>
                  <a:lnTo>
                    <a:pt x="38198" y="464756"/>
                  </a:lnTo>
                  <a:lnTo>
                    <a:pt x="24721" y="508094"/>
                  </a:lnTo>
                  <a:lnTo>
                    <a:pt x="14053" y="552639"/>
                  </a:lnTo>
                  <a:lnTo>
                    <a:pt x="6317" y="598164"/>
                  </a:lnTo>
                  <a:lnTo>
                    <a:pt x="1596" y="644690"/>
                  </a:lnTo>
                  <a:lnTo>
                    <a:pt x="0" y="692073"/>
                  </a:lnTo>
                  <a:lnTo>
                    <a:pt x="1924" y="744038"/>
                  </a:lnTo>
                  <a:lnTo>
                    <a:pt x="7605" y="794952"/>
                  </a:lnTo>
                  <a:lnTo>
                    <a:pt x="16905" y="844681"/>
                  </a:lnTo>
                  <a:lnTo>
                    <a:pt x="29688" y="893090"/>
                  </a:lnTo>
                  <a:lnTo>
                    <a:pt x="45816" y="940042"/>
                  </a:lnTo>
                  <a:lnTo>
                    <a:pt x="65152" y="985404"/>
                  </a:lnTo>
                  <a:lnTo>
                    <a:pt x="87558" y="1029039"/>
                  </a:lnTo>
                  <a:lnTo>
                    <a:pt x="112898" y="1070812"/>
                  </a:lnTo>
                  <a:lnTo>
                    <a:pt x="141033" y="1110588"/>
                  </a:lnTo>
                  <a:lnTo>
                    <a:pt x="171827" y="1148232"/>
                  </a:lnTo>
                  <a:lnTo>
                    <a:pt x="205143" y="1183609"/>
                  </a:lnTo>
                  <a:lnTo>
                    <a:pt x="240842" y="1216583"/>
                  </a:lnTo>
                  <a:lnTo>
                    <a:pt x="278268" y="1246630"/>
                  </a:lnTo>
                  <a:lnTo>
                    <a:pt x="317749" y="1274078"/>
                  </a:lnTo>
                  <a:lnTo>
                    <a:pt x="359156" y="1298792"/>
                  </a:lnTo>
                  <a:lnTo>
                    <a:pt x="402360" y="1320642"/>
                  </a:lnTo>
                  <a:lnTo>
                    <a:pt x="447232" y="1339494"/>
                  </a:lnTo>
                  <a:lnTo>
                    <a:pt x="493641" y="1355215"/>
                  </a:lnTo>
                  <a:lnTo>
                    <a:pt x="541459" y="1367674"/>
                  </a:lnTo>
                  <a:lnTo>
                    <a:pt x="590557" y="1376737"/>
                  </a:lnTo>
                  <a:lnTo>
                    <a:pt x="640805" y="1382273"/>
                  </a:lnTo>
                  <a:lnTo>
                    <a:pt x="692073" y="1384147"/>
                  </a:lnTo>
                  <a:lnTo>
                    <a:pt x="1652308" y="1384147"/>
                  </a:lnTo>
                  <a:lnTo>
                    <a:pt x="1652308" y="1216583"/>
                  </a:lnTo>
                  <a:lnTo>
                    <a:pt x="692073" y="1216583"/>
                  </a:lnTo>
                  <a:lnTo>
                    <a:pt x="644331" y="1214440"/>
                  </a:lnTo>
                  <a:lnTo>
                    <a:pt x="597790" y="1208133"/>
                  </a:lnTo>
                  <a:lnTo>
                    <a:pt x="552635" y="1197848"/>
                  </a:lnTo>
                  <a:lnTo>
                    <a:pt x="509051" y="1183770"/>
                  </a:lnTo>
                  <a:lnTo>
                    <a:pt x="467225" y="1166083"/>
                  </a:lnTo>
                  <a:lnTo>
                    <a:pt x="427339" y="1144974"/>
                  </a:lnTo>
                  <a:lnTo>
                    <a:pt x="389581" y="1120627"/>
                  </a:lnTo>
                  <a:lnTo>
                    <a:pt x="354135" y="1093228"/>
                  </a:lnTo>
                  <a:lnTo>
                    <a:pt x="321186" y="1062961"/>
                  </a:lnTo>
                  <a:lnTo>
                    <a:pt x="290919" y="1030012"/>
                  </a:lnTo>
                  <a:lnTo>
                    <a:pt x="263519" y="994565"/>
                  </a:lnTo>
                  <a:lnTo>
                    <a:pt x="239172" y="956807"/>
                  </a:lnTo>
                  <a:lnTo>
                    <a:pt x="218063" y="916922"/>
                  </a:lnTo>
                  <a:lnTo>
                    <a:pt x="200377" y="875095"/>
                  </a:lnTo>
                  <a:lnTo>
                    <a:pt x="186299" y="831512"/>
                  </a:lnTo>
                  <a:lnTo>
                    <a:pt x="176014" y="786357"/>
                  </a:lnTo>
                  <a:lnTo>
                    <a:pt x="169707" y="739816"/>
                  </a:lnTo>
                  <a:lnTo>
                    <a:pt x="167563" y="692073"/>
                  </a:lnTo>
                  <a:lnTo>
                    <a:pt x="169707" y="644333"/>
                  </a:lnTo>
                  <a:lnTo>
                    <a:pt x="176014" y="597793"/>
                  </a:lnTo>
                  <a:lnTo>
                    <a:pt x="186312" y="552597"/>
                  </a:lnTo>
                  <a:lnTo>
                    <a:pt x="200377" y="509057"/>
                  </a:lnTo>
                  <a:lnTo>
                    <a:pt x="218063" y="467230"/>
                  </a:lnTo>
                  <a:lnTo>
                    <a:pt x="239172" y="427345"/>
                  </a:lnTo>
                  <a:lnTo>
                    <a:pt x="263519" y="389587"/>
                  </a:lnTo>
                  <a:lnTo>
                    <a:pt x="290919" y="354140"/>
                  </a:lnTo>
                  <a:lnTo>
                    <a:pt x="321186" y="321190"/>
                  </a:lnTo>
                  <a:lnTo>
                    <a:pt x="354135" y="290923"/>
                  </a:lnTo>
                  <a:lnTo>
                    <a:pt x="389581" y="263523"/>
                  </a:lnTo>
                  <a:lnTo>
                    <a:pt x="427339" y="239175"/>
                  </a:lnTo>
                  <a:lnTo>
                    <a:pt x="467225" y="218065"/>
                  </a:lnTo>
                  <a:lnTo>
                    <a:pt x="509051" y="200378"/>
                  </a:lnTo>
                  <a:lnTo>
                    <a:pt x="552635" y="186300"/>
                  </a:lnTo>
                  <a:lnTo>
                    <a:pt x="597790" y="176014"/>
                  </a:lnTo>
                  <a:lnTo>
                    <a:pt x="644331" y="169707"/>
                  </a:lnTo>
                  <a:lnTo>
                    <a:pt x="692073" y="167563"/>
                  </a:lnTo>
                  <a:lnTo>
                    <a:pt x="692073" y="0"/>
                  </a:lnTo>
                  <a:close/>
                </a:path>
              </a:pathLst>
            </a:custGeom>
            <a:solidFill>
              <a:srgbClr val="01A289"/>
            </a:solidFill>
          </p:spPr>
          <p:txBody>
            <a:bodyPr wrap="square" lIns="0" tIns="0" rIns="0" bIns="0" rtlCol="0"/>
            <a:lstStyle/>
            <a:p>
              <a:endParaRPr>
                <a:solidFill>
                  <a:prstClr val="black"/>
                </a:solidFill>
              </a:endParaRPr>
            </a:p>
          </p:txBody>
        </p:sp>
        <p:sp>
          <p:nvSpPr>
            <p:cNvPr id="25" name="bk object 160">
              <a:extLst>
                <a:ext uri="{FF2B5EF4-FFF2-40B4-BE49-F238E27FC236}">
                  <a16:creationId xmlns:a16="http://schemas.microsoft.com/office/drawing/2014/main" xmlns="" id="{DF511787-8C3A-4149-8F38-DB114A34181A}"/>
                </a:ext>
              </a:extLst>
            </p:cNvPr>
            <p:cNvSpPr/>
            <p:nvPr userDrawn="1"/>
          </p:nvSpPr>
          <p:spPr>
            <a:xfrm>
              <a:off x="-2971799" y="6523695"/>
              <a:ext cx="2066925" cy="167640"/>
            </a:xfrm>
            <a:custGeom>
              <a:avLst/>
              <a:gdLst/>
              <a:ahLst/>
              <a:cxnLst/>
              <a:rect l="l" t="t" r="r" b="b"/>
              <a:pathLst>
                <a:path w="2066925" h="167640">
                  <a:moveTo>
                    <a:pt x="1615300" y="0"/>
                  </a:moveTo>
                  <a:lnTo>
                    <a:pt x="0" y="0"/>
                  </a:lnTo>
                  <a:lnTo>
                    <a:pt x="0" y="167563"/>
                  </a:lnTo>
                  <a:lnTo>
                    <a:pt x="2066531" y="167563"/>
                  </a:lnTo>
                  <a:lnTo>
                    <a:pt x="2015262" y="165689"/>
                  </a:lnTo>
                  <a:lnTo>
                    <a:pt x="1965014" y="160154"/>
                  </a:lnTo>
                  <a:lnTo>
                    <a:pt x="1915917" y="151090"/>
                  </a:lnTo>
                  <a:lnTo>
                    <a:pt x="1868098" y="138632"/>
                  </a:lnTo>
                  <a:lnTo>
                    <a:pt x="1821689" y="122910"/>
                  </a:lnTo>
                  <a:lnTo>
                    <a:pt x="1776818" y="104058"/>
                  </a:lnTo>
                  <a:lnTo>
                    <a:pt x="1733614" y="82209"/>
                  </a:lnTo>
                  <a:lnTo>
                    <a:pt x="1692207" y="57494"/>
                  </a:lnTo>
                  <a:lnTo>
                    <a:pt x="1652726" y="30047"/>
                  </a:lnTo>
                  <a:lnTo>
                    <a:pt x="1615300" y="0"/>
                  </a:lnTo>
                  <a:close/>
                </a:path>
              </a:pathLst>
            </a:custGeom>
            <a:solidFill>
              <a:srgbClr val="01A289"/>
            </a:solidFill>
          </p:spPr>
          <p:txBody>
            <a:bodyPr wrap="square" lIns="0" tIns="0" rIns="0" bIns="0" rtlCol="0"/>
            <a:lstStyle/>
            <a:p>
              <a:endParaRPr>
                <a:solidFill>
                  <a:prstClr val="black"/>
                </a:solidFill>
              </a:endParaRPr>
            </a:p>
          </p:txBody>
        </p:sp>
        <p:sp>
          <p:nvSpPr>
            <p:cNvPr id="26" name="bk object 161">
              <a:extLst>
                <a:ext uri="{FF2B5EF4-FFF2-40B4-BE49-F238E27FC236}">
                  <a16:creationId xmlns:a16="http://schemas.microsoft.com/office/drawing/2014/main" xmlns="" id="{6BB435FE-533D-4CA8-8861-065FDE4F7A1C}"/>
                </a:ext>
              </a:extLst>
            </p:cNvPr>
            <p:cNvSpPr/>
            <p:nvPr userDrawn="1"/>
          </p:nvSpPr>
          <p:spPr>
            <a:xfrm>
              <a:off x="-1779408" y="6523701"/>
              <a:ext cx="874138" cy="167563"/>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7" name="bk object 162">
              <a:extLst>
                <a:ext uri="{FF2B5EF4-FFF2-40B4-BE49-F238E27FC236}">
                  <a16:creationId xmlns:a16="http://schemas.microsoft.com/office/drawing/2014/main" xmlns="" id="{F4B1D997-F94E-4A66-B579-807C7AE61FC4}"/>
                </a:ext>
              </a:extLst>
            </p:cNvPr>
            <p:cNvSpPr/>
            <p:nvPr userDrawn="1"/>
          </p:nvSpPr>
          <p:spPr>
            <a:xfrm>
              <a:off x="-1356493" y="6523701"/>
              <a:ext cx="244865" cy="135941"/>
            </a:xfrm>
            <a:prstGeom prst="rect">
              <a:avLst/>
            </a:prstGeom>
            <a:blipFill>
              <a:blip r:embed="rId12" cstate="print"/>
              <a:stretch>
                <a:fillRect/>
              </a:stretch>
            </a:blipFill>
          </p:spPr>
          <p:txBody>
            <a:bodyPr wrap="square" lIns="0" tIns="0" rIns="0" bIns="0" rtlCol="0"/>
            <a:lstStyle/>
            <a:p>
              <a:endParaRPr>
                <a:solidFill>
                  <a:prstClr val="black"/>
                </a:solidFill>
              </a:endParaRPr>
            </a:p>
          </p:txBody>
        </p:sp>
      </p:grpSp>
      <p:sp>
        <p:nvSpPr>
          <p:cNvPr id="28" name="Slide Number Placeholder 5">
            <a:extLst>
              <a:ext uri="{FF2B5EF4-FFF2-40B4-BE49-F238E27FC236}">
                <a16:creationId xmlns:a16="http://schemas.microsoft.com/office/drawing/2014/main" xmlns="" id="{848C5A85-B213-4AF4-B832-A48AF97B614A}"/>
              </a:ext>
            </a:extLst>
          </p:cNvPr>
          <p:cNvSpPr txBox="1">
            <a:spLocks/>
          </p:cNvSpPr>
          <p:nvPr userDrawn="1"/>
        </p:nvSpPr>
        <p:spPr>
          <a:xfrm>
            <a:off x="10624692" y="6350274"/>
            <a:ext cx="1016000" cy="228600"/>
          </a:xfrm>
          <a:prstGeom prst="rect">
            <a:avLst/>
          </a:prstGeom>
        </p:spPr>
        <p:txBody>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9CBAE0-C9DC-48E5-BC21-54F13D4EB498}" type="slidenum">
              <a:rPr lang="en-US" smtClean="0"/>
              <a:pPr>
                <a:defRPr/>
              </a:pPr>
              <a:t>‹#›</a:t>
            </a:fld>
            <a:endParaRPr lang="en-US" dirty="0"/>
          </a:p>
        </p:txBody>
      </p:sp>
      <p:sp>
        <p:nvSpPr>
          <p:cNvPr id="29" name="object 2">
            <a:extLst>
              <a:ext uri="{FF2B5EF4-FFF2-40B4-BE49-F238E27FC236}">
                <a16:creationId xmlns:a16="http://schemas.microsoft.com/office/drawing/2014/main" xmlns="" id="{98D4DE5C-EF98-4D6B-9263-4C8E6DAB66D1}"/>
              </a:ext>
            </a:extLst>
          </p:cNvPr>
          <p:cNvSpPr txBox="1"/>
          <p:nvPr userDrawn="1"/>
        </p:nvSpPr>
        <p:spPr>
          <a:xfrm>
            <a:off x="1189582" y="6148296"/>
            <a:ext cx="524510" cy="201978"/>
          </a:xfrm>
          <a:prstGeom prst="rect">
            <a:avLst/>
          </a:prstGeom>
        </p:spPr>
        <p:txBody>
          <a:bodyPr vert="horz" wrap="square" lIns="0" tIns="17145" rIns="0" bIns="0" rtlCol="0">
            <a:spAutoFit/>
          </a:bodyPr>
          <a:lstStyle/>
          <a:p>
            <a:pPr marL="12700" algn="ctr">
              <a:spcBef>
                <a:spcPts val="135"/>
              </a:spcBef>
            </a:pPr>
            <a:r>
              <a:rPr sz="1200" spc="10" dirty="0">
                <a:solidFill>
                  <a:srgbClr val="01A289"/>
                </a:solidFill>
                <a:latin typeface="Function"/>
                <a:cs typeface="Function"/>
              </a:rPr>
              <a:t>Audit</a:t>
            </a:r>
            <a:endParaRPr sz="1200" dirty="0">
              <a:solidFill>
                <a:prstClr val="black"/>
              </a:solidFill>
              <a:latin typeface="Function"/>
              <a:cs typeface="Function"/>
            </a:endParaRPr>
          </a:p>
        </p:txBody>
      </p:sp>
      <p:sp>
        <p:nvSpPr>
          <p:cNvPr id="30" name="object 3">
            <a:extLst>
              <a:ext uri="{FF2B5EF4-FFF2-40B4-BE49-F238E27FC236}">
                <a16:creationId xmlns:a16="http://schemas.microsoft.com/office/drawing/2014/main" xmlns="" id="{69EF2D6E-8F95-4824-B22B-B5018222CE46}"/>
              </a:ext>
            </a:extLst>
          </p:cNvPr>
          <p:cNvSpPr txBox="1"/>
          <p:nvPr userDrawn="1"/>
        </p:nvSpPr>
        <p:spPr>
          <a:xfrm>
            <a:off x="2471817" y="6148296"/>
            <a:ext cx="648970" cy="201978"/>
          </a:xfrm>
          <a:prstGeom prst="rect">
            <a:avLst/>
          </a:prstGeom>
        </p:spPr>
        <p:txBody>
          <a:bodyPr vert="horz" wrap="square" lIns="0" tIns="17145" rIns="0" bIns="0" rtlCol="0">
            <a:spAutoFit/>
          </a:bodyPr>
          <a:lstStyle/>
          <a:p>
            <a:pPr marL="12700" algn="ctr">
              <a:spcBef>
                <a:spcPts val="135"/>
              </a:spcBef>
            </a:pPr>
            <a:r>
              <a:rPr sz="1200" spc="10" dirty="0">
                <a:solidFill>
                  <a:srgbClr val="95847C"/>
                </a:solidFill>
                <a:latin typeface="Function"/>
                <a:cs typeface="Function"/>
              </a:rPr>
              <a:t>Report</a:t>
            </a:r>
            <a:endParaRPr sz="1200" dirty="0">
              <a:solidFill>
                <a:prstClr val="black"/>
              </a:solidFill>
              <a:latin typeface="Function"/>
              <a:cs typeface="Function"/>
            </a:endParaRPr>
          </a:p>
        </p:txBody>
      </p:sp>
      <p:sp>
        <p:nvSpPr>
          <p:cNvPr id="31" name="object 3">
            <a:extLst>
              <a:ext uri="{FF2B5EF4-FFF2-40B4-BE49-F238E27FC236}">
                <a16:creationId xmlns:a16="http://schemas.microsoft.com/office/drawing/2014/main" xmlns="" id="{D5491D6F-2DF0-4915-9D94-67D7D2BED1C9}"/>
              </a:ext>
            </a:extLst>
          </p:cNvPr>
          <p:cNvSpPr txBox="1"/>
          <p:nvPr userDrawn="1"/>
        </p:nvSpPr>
        <p:spPr>
          <a:xfrm>
            <a:off x="3739161" y="6157881"/>
            <a:ext cx="817092" cy="294311"/>
          </a:xfrm>
          <a:prstGeom prst="rect">
            <a:avLst/>
          </a:prstGeom>
        </p:spPr>
        <p:txBody>
          <a:bodyPr vert="horz" wrap="square" lIns="0" tIns="17145" rIns="0" bIns="0" rtlCol="0">
            <a:spAutoFit/>
          </a:bodyPr>
          <a:lstStyle/>
          <a:p>
            <a:pPr marL="12700" algn="ctr"/>
            <a:r>
              <a:rPr lang="en-US" sz="900" spc="10" dirty="0">
                <a:solidFill>
                  <a:srgbClr val="E33B59"/>
                </a:solidFill>
                <a:latin typeface="Function"/>
                <a:cs typeface="Function"/>
              </a:rPr>
              <a:t>For</a:t>
            </a:r>
          </a:p>
          <a:p>
            <a:pPr marL="12700" algn="ctr"/>
            <a:r>
              <a:rPr lang="en-US" sz="900" spc="10" dirty="0">
                <a:solidFill>
                  <a:srgbClr val="E33B59"/>
                </a:solidFill>
                <a:latin typeface="Function"/>
                <a:cs typeface="Function"/>
              </a:rPr>
              <a:t>Accountability</a:t>
            </a:r>
            <a:endParaRPr sz="900" dirty="0">
              <a:solidFill>
                <a:srgbClr val="E33B59"/>
              </a:solidFill>
              <a:latin typeface="Function"/>
              <a:cs typeface="Function"/>
            </a:endParaRPr>
          </a:p>
        </p:txBody>
      </p:sp>
    </p:spTree>
    <p:extLst>
      <p:ext uri="{BB962C8B-B14F-4D97-AF65-F5344CB8AC3E}">
        <p14:creationId xmlns:p14="http://schemas.microsoft.com/office/powerpoint/2010/main" xmlns="" val="17316751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163890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Lst>
  <p:hf hdr="0" ftr="0" dt="0"/>
  <p:txStyles>
    <p:titleStyle>
      <a:lvl1pPr algn="l" rtl="0" eaLnBrk="0" fontAlgn="base" hangingPunct="0">
        <a:lnSpc>
          <a:spcPct val="90000"/>
        </a:lnSpc>
        <a:spcBef>
          <a:spcPct val="0"/>
        </a:spcBef>
        <a:spcAft>
          <a:spcPct val="0"/>
        </a:spcAft>
        <a:defRPr sz="3600" kern="1200">
          <a:solidFill>
            <a:srgbClr val="00A88E"/>
          </a:solidFill>
          <a:latin typeface="Century Gothic" panose="020B0502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243782749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175869491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25325635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11955740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60149841"/>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Lst>
  <p:hf hdr="0" ftr="0" dt="0"/>
  <p:txStyles>
    <p:titleStyle>
      <a:lvl1pPr algn="l" rtl="0" eaLnBrk="0" fontAlgn="base" hangingPunct="0">
        <a:lnSpc>
          <a:spcPct val="90000"/>
        </a:lnSpc>
        <a:spcBef>
          <a:spcPct val="0"/>
        </a:spcBef>
        <a:spcAft>
          <a:spcPct val="0"/>
        </a:spcAft>
        <a:defRPr sz="3600" kern="1200">
          <a:solidFill>
            <a:srgbClr val="00A88E"/>
          </a:solidFill>
          <a:latin typeface="Century Gothic" panose="020B0502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7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7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7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33058120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5"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5"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3" y="6356429"/>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5" y="6356429"/>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29"/>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478067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5"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5"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3" y="635640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5" y="635640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0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719790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2" r:id="rId7"/>
    <p:sldLayoutId id="2147483723" r:id="rId8"/>
    <p:sldLayoutId id="2147483724" r:id="rId9"/>
    <p:sldLayoutId id="2147483892" r:id="rId1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042400" y="6356433"/>
            <a:ext cx="2743200" cy="365125"/>
          </a:xfrm>
          <a:prstGeom prst="rect">
            <a:avLst/>
          </a:prstGeom>
        </p:spPr>
        <p:txBody>
          <a:bodyPr vert="horz" lIns="91440" tIns="45720" rIns="91440" bIns="45720" rtlCol="0" anchor="ctr"/>
          <a:lstStyle>
            <a:lvl1pPr algn="r">
              <a:defRPr sz="1200">
                <a:solidFill>
                  <a:srgbClr val="D24C56"/>
                </a:solidFill>
              </a:defRPr>
            </a:lvl1pPr>
          </a:lstStyle>
          <a:p>
            <a:pPr>
              <a:defRPr/>
            </a:pPr>
            <a:fld id="{B9F24396-6964-4DFB-84B6-F2A5D2DCBF5D}" type="slidenum">
              <a:rPr lang="en-ZA" smtClean="0"/>
              <a:pPr>
                <a:defRPr/>
              </a:pPr>
              <a:t>‹#›</a:t>
            </a:fld>
            <a:endParaRPr lang="en-ZA" dirty="0"/>
          </a:p>
        </p:txBody>
      </p:sp>
      <p:sp>
        <p:nvSpPr>
          <p:cNvPr id="5" name="Footer Placeholder 4"/>
          <p:cNvSpPr>
            <a:spLocks noGrp="1"/>
          </p:cNvSpPr>
          <p:nvPr>
            <p:ph type="ftr" sz="quarter" idx="3"/>
          </p:nvPr>
        </p:nvSpPr>
        <p:spPr>
          <a:xfrm>
            <a:off x="4038605" y="635643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ZA" dirty="0">
              <a:solidFill>
                <a:prstClr val="black">
                  <a:tint val="75000"/>
                </a:prstClr>
              </a:solidFill>
            </a:endParaRPr>
          </a:p>
        </p:txBody>
      </p:sp>
      <p:pic>
        <p:nvPicPr>
          <p:cNvPr id="6" name="Picture 5"/>
          <p:cNvPicPr>
            <a:picLocks noChangeAspect="1"/>
          </p:cNvPicPr>
          <p:nvPr userDrawn="1"/>
        </p:nvPicPr>
        <p:blipFill rotWithShape="1">
          <a:blip r:embed="rId5" cstate="print"/>
          <a:srcRect r="14947"/>
          <a:stretch/>
        </p:blipFill>
        <p:spPr>
          <a:xfrm>
            <a:off x="5" y="6356355"/>
            <a:ext cx="4038600" cy="455582"/>
          </a:xfrm>
          <a:prstGeom prst="rect">
            <a:avLst/>
          </a:prstGeom>
        </p:spPr>
      </p:pic>
    </p:spTree>
    <p:extLst>
      <p:ext uri="{BB962C8B-B14F-4D97-AF65-F5344CB8AC3E}">
        <p14:creationId xmlns:p14="http://schemas.microsoft.com/office/powerpoint/2010/main" xmlns="" val="55200901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042400" y="6356433"/>
            <a:ext cx="2743200" cy="365125"/>
          </a:xfrm>
          <a:prstGeom prst="rect">
            <a:avLst/>
          </a:prstGeom>
        </p:spPr>
        <p:txBody>
          <a:bodyPr vert="horz" lIns="91440" tIns="45720" rIns="91440" bIns="45720" rtlCol="0" anchor="ctr"/>
          <a:lstStyle>
            <a:lvl1pPr algn="r">
              <a:defRPr sz="1200">
                <a:solidFill>
                  <a:srgbClr val="D24C56"/>
                </a:solidFill>
              </a:defRPr>
            </a:lvl1pPr>
          </a:lstStyle>
          <a:p>
            <a:pPr>
              <a:defRPr/>
            </a:pPr>
            <a:fld id="{B9F24396-6964-4DFB-84B6-F2A5D2DCBF5D}" type="slidenum">
              <a:rPr lang="en-ZA" smtClean="0"/>
              <a:pPr>
                <a:defRPr/>
              </a:pPr>
              <a:t>‹#›</a:t>
            </a:fld>
            <a:endParaRPr lang="en-ZA" dirty="0"/>
          </a:p>
        </p:txBody>
      </p:sp>
      <p:sp>
        <p:nvSpPr>
          <p:cNvPr id="5" name="Footer Placeholder 4"/>
          <p:cNvSpPr>
            <a:spLocks noGrp="1"/>
          </p:cNvSpPr>
          <p:nvPr>
            <p:ph type="ftr" sz="quarter" idx="3"/>
          </p:nvPr>
        </p:nvSpPr>
        <p:spPr>
          <a:xfrm>
            <a:off x="4038605" y="635643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ZA" dirty="0">
              <a:solidFill>
                <a:prstClr val="black">
                  <a:tint val="75000"/>
                </a:prstClr>
              </a:solidFill>
            </a:endParaRPr>
          </a:p>
        </p:txBody>
      </p:sp>
      <p:pic>
        <p:nvPicPr>
          <p:cNvPr id="6" name="Picture 5"/>
          <p:cNvPicPr>
            <a:picLocks noChangeAspect="1"/>
          </p:cNvPicPr>
          <p:nvPr userDrawn="1"/>
        </p:nvPicPr>
        <p:blipFill rotWithShape="1">
          <a:blip r:embed="rId5" cstate="print"/>
          <a:srcRect r="14947"/>
          <a:stretch/>
        </p:blipFill>
        <p:spPr>
          <a:xfrm>
            <a:off x="5" y="6356355"/>
            <a:ext cx="4038600" cy="455582"/>
          </a:xfrm>
          <a:prstGeom prst="rect">
            <a:avLst/>
          </a:prstGeom>
        </p:spPr>
      </p:pic>
    </p:spTree>
    <p:extLst>
      <p:ext uri="{BB962C8B-B14F-4D97-AF65-F5344CB8AC3E}">
        <p14:creationId xmlns:p14="http://schemas.microsoft.com/office/powerpoint/2010/main" xmlns="" val="227451475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41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41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1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47946117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65"/>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6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65"/>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150224533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408337783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41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41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41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EA670C04-0550-4D55-BEA3-C13E0CE2BD3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xmlns="" val="393538138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86913C7-3BC0-4404-BDFB-DC536FC22A35}"/>
              </a:ext>
            </a:extLst>
          </p:cNvPr>
          <p:cNvSpPr/>
          <p:nvPr/>
        </p:nvSpPr>
        <p:spPr>
          <a:xfrm>
            <a:off x="5" y="2370572"/>
            <a:ext cx="12192000" cy="1955301"/>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B7DEC67E-B72D-4959-A77A-1DCA38A561CC}"/>
              </a:ext>
            </a:extLst>
          </p:cNvPr>
          <p:cNvSpPr/>
          <p:nvPr/>
        </p:nvSpPr>
        <p:spPr>
          <a:xfrm>
            <a:off x="5298350" y="4487486"/>
            <a:ext cx="1595310" cy="338554"/>
          </a:xfrm>
          <a:prstGeom prst="rect">
            <a:avLst/>
          </a:prstGeom>
        </p:spPr>
        <p:txBody>
          <a:bodyPr wrap="none">
            <a:spAutoFit/>
          </a:bodyPr>
          <a:lstStyle/>
          <a:p>
            <a:pPr algn="ctr"/>
            <a:r>
              <a:rPr lang="en-US" sz="1600" dirty="0" smtClean="0">
                <a:solidFill>
                  <a:srgbClr val="97857C"/>
                </a:solidFill>
                <a:latin typeface="Tw Cen MT" panose="020B0602020104020603" pitchFamily="34" charset="0"/>
              </a:rPr>
              <a:t>September 2019</a:t>
            </a:r>
            <a:endParaRPr lang="en-US" sz="1600" dirty="0">
              <a:solidFill>
                <a:srgbClr val="97857C"/>
              </a:solidFill>
              <a:latin typeface="Tw Cen MT" panose="020B0602020104020603" pitchFamily="34" charset="0"/>
            </a:endParaRPr>
          </a:p>
        </p:txBody>
      </p:sp>
      <p:sp>
        <p:nvSpPr>
          <p:cNvPr id="7" name="Title 1"/>
          <p:cNvSpPr txBox="1">
            <a:spLocks/>
          </p:cNvSpPr>
          <p:nvPr/>
        </p:nvSpPr>
        <p:spPr>
          <a:xfrm>
            <a:off x="561976" y="2622139"/>
            <a:ext cx="10915651" cy="754044"/>
          </a:xfrm>
          <a:prstGeom prst="rect">
            <a:avLst/>
          </a:prstGeom>
        </p:spPr>
        <p:txBody>
          <a:bodyPr>
            <a:no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dirty="0"/>
              <a:t>Capacity Building </a:t>
            </a:r>
            <a:r>
              <a:rPr lang="en-US" altLang="en-US" dirty="0" err="1" smtClean="0"/>
              <a:t>Programme</a:t>
            </a:r>
            <a:r>
              <a:rPr lang="en-US" altLang="en-US" dirty="0" smtClean="0"/>
              <a:t> -</a:t>
            </a:r>
            <a:r>
              <a:rPr lang="en-US" altLang="en-US" dirty="0"/>
              <a:t/>
            </a:r>
            <a:br>
              <a:rPr lang="en-US" altLang="en-US" dirty="0"/>
            </a:br>
            <a:r>
              <a:rPr lang="en-US" altLang="en-US" sz="1000" dirty="0" smtClean="0">
                <a:solidFill>
                  <a:schemeClr val="bg1"/>
                </a:solidFill>
              </a:rPr>
              <a:t>j</a:t>
            </a:r>
            <a:endParaRPr lang="en-US" altLang="en-US" dirty="0" smtClean="0">
              <a:solidFill>
                <a:schemeClr val="bg1"/>
              </a:solidFill>
            </a:endParaRPr>
          </a:p>
          <a:p>
            <a:pPr fontAlgn="base">
              <a:lnSpc>
                <a:spcPct val="90000"/>
              </a:lnSpc>
              <a:spcBef>
                <a:spcPts val="1000"/>
              </a:spcBef>
              <a:spcAft>
                <a:spcPct val="0"/>
              </a:spcAft>
              <a:defRPr/>
            </a:pPr>
            <a:r>
              <a:rPr lang="en-US" altLang="en-US" sz="3600" dirty="0" smtClean="0"/>
              <a:t>Parliament </a:t>
            </a:r>
            <a:r>
              <a:rPr lang="en-US" altLang="en-US" sz="3600" dirty="0"/>
              <a:t>of the Republic of South Africa</a:t>
            </a:r>
          </a:p>
        </p:txBody>
      </p:sp>
    </p:spTree>
    <p:extLst>
      <p:ext uri="{BB962C8B-B14F-4D97-AF65-F5344CB8AC3E}">
        <p14:creationId xmlns:p14="http://schemas.microsoft.com/office/powerpoint/2010/main" xmlns="" val="25656903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7C8AC6A-B125-415D-B5D6-1ADBD7698B6D}"/>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1524000" y="4420668"/>
            <a:ext cx="9867900" cy="856412"/>
          </a:xfrm>
          <a:prstGeom prst="rect">
            <a:avLst/>
          </a:prstGeom>
        </p:spPr>
        <p:txBody>
          <a:bodyPr>
            <a:norm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smtClean="0"/>
              <a:t>Audit outcome trends</a:t>
            </a:r>
            <a:endParaRPr lang="en-US" altLang="en-US" sz="4800" dirty="0"/>
          </a:p>
        </p:txBody>
      </p:sp>
      <p:sp>
        <p:nvSpPr>
          <p:cNvPr id="8" name="TextBox 7"/>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0" name="Picture 9"/>
          <p:cNvPicPr/>
          <p:nvPr/>
        </p:nvPicPr>
        <p:blipFill rotWithShape="1">
          <a:blip r:embed="rId2" cstate="print">
            <a:extLst>
              <a:ext uri="{28A0092B-C50C-407E-A947-70E740481C1C}">
                <a14:useLocalDpi xmlns:a14="http://schemas.microsoft.com/office/drawing/2010/main" xmlns="" val="0"/>
              </a:ext>
            </a:extLst>
          </a:blip>
          <a:srcRect t="81328" r="37744" b="-1245"/>
          <a:stretch/>
        </p:blipFill>
        <p:spPr bwMode="auto">
          <a:xfrm flipV="1">
            <a:off x="0" y="6645153"/>
            <a:ext cx="12320953" cy="212847"/>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xmlns="" id="{34F26B9B-1B3C-495A-85CA-D435EFC0D3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19603941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31244-3BDD-47F1-805B-E0A21B659503}"/>
              </a:ext>
            </a:extLst>
          </p:cNvPr>
          <p:cNvSpPr>
            <a:spLocks noGrp="1"/>
          </p:cNvSpPr>
          <p:nvPr>
            <p:ph type="title"/>
          </p:nvPr>
        </p:nvSpPr>
        <p:spPr>
          <a:xfrm>
            <a:off x="543983" y="246710"/>
            <a:ext cx="10972800" cy="543218"/>
          </a:xfrm>
        </p:spPr>
        <p:txBody>
          <a:bodyPr/>
          <a:lstStyle/>
          <a:p>
            <a:pPr>
              <a:defRPr/>
            </a:pPr>
            <a:r>
              <a:rPr lang="en-ZA" altLang="en-US" dirty="0"/>
              <a:t>Trends over the past 10 years</a:t>
            </a:r>
            <a:endParaRPr lang="en-US" dirty="0"/>
          </a:p>
        </p:txBody>
      </p:sp>
      <p:sp>
        <p:nvSpPr>
          <p:cNvPr id="3" name="Slide Number Placeholder 2">
            <a:extLst>
              <a:ext uri="{FF2B5EF4-FFF2-40B4-BE49-F238E27FC236}">
                <a16:creationId xmlns:a16="http://schemas.microsoft.com/office/drawing/2014/main" xmlns="" id="{C6F4D3CB-02B5-4F76-9904-6A1EF33EFCEF}"/>
              </a:ext>
            </a:extLst>
          </p:cNvPr>
          <p:cNvSpPr>
            <a:spLocks noGrp="1"/>
          </p:cNvSpPr>
          <p:nvPr>
            <p:ph type="sldNum" sz="quarter" idx="10"/>
          </p:nvPr>
        </p:nvSpPr>
        <p:spPr/>
        <p:txBody>
          <a:bodyPr/>
          <a:lstStyle/>
          <a:p>
            <a:pPr>
              <a:defRPr/>
            </a:pPr>
            <a:fld id="{EF17A8A9-4466-47ED-8DFF-9415902C6C29}" type="slidenum">
              <a:rPr lang="en-US" altLang="en-US" smtClean="0"/>
              <a:pPr>
                <a:defRPr/>
              </a:pPr>
              <a:t>11</a:t>
            </a:fld>
            <a:endParaRPr lang="en-US" altLang="en-US" dirty="0"/>
          </a:p>
        </p:txBody>
      </p:sp>
      <p:sp>
        <p:nvSpPr>
          <p:cNvPr id="11" name="Slide Number Placeholder 2">
            <a:extLst>
              <a:ext uri="{FF2B5EF4-FFF2-40B4-BE49-F238E27FC236}">
                <a16:creationId xmlns:a16="http://schemas.microsoft.com/office/drawing/2014/main" xmlns="" id="{F93A1FEA-FD49-4504-9AE0-53F73AECD84D}"/>
              </a:ext>
            </a:extLst>
          </p:cNvPr>
          <p:cNvSpPr txBox="1">
            <a:spLocks/>
          </p:cNvSpPr>
          <p:nvPr/>
        </p:nvSpPr>
        <p:spPr>
          <a:xfrm>
            <a:off x="249767" y="6529451"/>
            <a:ext cx="5884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17A8A9-4466-47ED-8DFF-9415902C6C29}" type="slidenum">
              <a:rPr lang="en-US" altLang="en-US" smtClean="0"/>
              <a:pPr>
                <a:defRPr/>
              </a:pPr>
              <a:t>11</a:t>
            </a:fld>
            <a:endParaRPr lang="en-US" altLang="en-US" dirty="0"/>
          </a:p>
        </p:txBody>
      </p:sp>
      <p:sp>
        <p:nvSpPr>
          <p:cNvPr id="12" name="Title 1">
            <a:extLst>
              <a:ext uri="{FF2B5EF4-FFF2-40B4-BE49-F238E27FC236}">
                <a16:creationId xmlns:a16="http://schemas.microsoft.com/office/drawing/2014/main" xmlns="" id="{9E763B89-A8E1-4574-865F-286E001C0912}"/>
              </a:ext>
            </a:extLst>
          </p:cNvPr>
          <p:cNvSpPr txBox="1">
            <a:spLocks/>
          </p:cNvSpPr>
          <p:nvPr/>
        </p:nvSpPr>
        <p:spPr bwMode="auto">
          <a:xfrm>
            <a:off x="543983" y="1062282"/>
            <a:ext cx="10351911" cy="410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en-ZA" altLang="en-US" sz="2400" dirty="0">
                <a:solidFill>
                  <a:srgbClr val="00A389"/>
                </a:solidFill>
                <a:latin typeface="Tw Cen MT" panose="020B0602020104020603" pitchFamily="34" charset="0"/>
              </a:rPr>
              <a:t>Audit outcomes over the past 10 years - national, provincial and local government</a:t>
            </a:r>
          </a:p>
        </p:txBody>
      </p:sp>
      <p:graphicFrame>
        <p:nvGraphicFramePr>
          <p:cNvPr id="13" name="Table 12">
            <a:extLst>
              <a:ext uri="{FF2B5EF4-FFF2-40B4-BE49-F238E27FC236}">
                <a16:creationId xmlns:a16="http://schemas.microsoft.com/office/drawing/2014/main" xmlns="" id="{C941263C-780B-433C-85A1-94AD49EFC9C9}"/>
              </a:ext>
            </a:extLst>
          </p:cNvPr>
          <p:cNvGraphicFramePr>
            <a:graphicFrameLocks noGrp="1"/>
          </p:cNvGraphicFramePr>
          <p:nvPr>
            <p:extLst>
              <p:ext uri="{D42A27DB-BD31-4B8C-83A1-F6EECF244321}">
                <p14:modId xmlns:p14="http://schemas.microsoft.com/office/powerpoint/2010/main" xmlns="" val="3674851308"/>
              </p:ext>
            </p:extLst>
          </p:nvPr>
        </p:nvGraphicFramePr>
        <p:xfrm>
          <a:off x="1819275" y="5821045"/>
          <a:ext cx="8426448" cy="498475"/>
        </p:xfrm>
        <a:graphic>
          <a:graphicData uri="http://schemas.openxmlformats.org/drawingml/2006/table">
            <a:tbl>
              <a:tblPr firstRow="1" bandRow="1">
                <a:tableStyleId>{5C22544A-7EE6-4342-B048-85BDC9FD1C3A}</a:tableStyleId>
              </a:tblPr>
              <a:tblGrid>
                <a:gridCol w="1404408">
                  <a:extLst>
                    <a:ext uri="{9D8B030D-6E8A-4147-A177-3AD203B41FA5}">
                      <a16:colId xmlns:a16="http://schemas.microsoft.com/office/drawing/2014/main" xmlns="" val="20000"/>
                    </a:ext>
                  </a:extLst>
                </a:gridCol>
                <a:gridCol w="1404408">
                  <a:extLst>
                    <a:ext uri="{9D8B030D-6E8A-4147-A177-3AD203B41FA5}">
                      <a16:colId xmlns:a16="http://schemas.microsoft.com/office/drawing/2014/main" xmlns="" val="20001"/>
                    </a:ext>
                  </a:extLst>
                </a:gridCol>
                <a:gridCol w="1404408">
                  <a:extLst>
                    <a:ext uri="{9D8B030D-6E8A-4147-A177-3AD203B41FA5}">
                      <a16:colId xmlns:a16="http://schemas.microsoft.com/office/drawing/2014/main" xmlns="" val="20002"/>
                    </a:ext>
                  </a:extLst>
                </a:gridCol>
                <a:gridCol w="1404408">
                  <a:extLst>
                    <a:ext uri="{9D8B030D-6E8A-4147-A177-3AD203B41FA5}">
                      <a16:colId xmlns:a16="http://schemas.microsoft.com/office/drawing/2014/main" xmlns="" val="20003"/>
                    </a:ext>
                  </a:extLst>
                </a:gridCol>
                <a:gridCol w="1404408">
                  <a:extLst>
                    <a:ext uri="{9D8B030D-6E8A-4147-A177-3AD203B41FA5}">
                      <a16:colId xmlns:a16="http://schemas.microsoft.com/office/drawing/2014/main" xmlns="" val="20004"/>
                    </a:ext>
                  </a:extLst>
                </a:gridCol>
                <a:gridCol w="1404408">
                  <a:extLst>
                    <a:ext uri="{9D8B030D-6E8A-4147-A177-3AD203B41FA5}">
                      <a16:colId xmlns:a16="http://schemas.microsoft.com/office/drawing/2014/main" xmlns="" val="20005"/>
                    </a:ext>
                  </a:extLst>
                </a:gridCol>
              </a:tblGrid>
              <a:tr h="498475">
                <a:tc>
                  <a:txBody>
                    <a:bodyPr/>
                    <a:lstStyle/>
                    <a:p>
                      <a:pPr algn="ctr">
                        <a:spcAft>
                          <a:spcPts val="1052"/>
                        </a:spcAft>
                      </a:pPr>
                      <a:r>
                        <a:rPr lang="en-US" sz="1200" b="1" dirty="0">
                          <a:solidFill>
                            <a:schemeClr val="bg1"/>
                          </a:solidFill>
                          <a:latin typeface="Century Gothic" panose="020B0502020202020204" pitchFamily="34" charset="0"/>
                        </a:rPr>
                        <a:t>Unqualified              with no findings</a:t>
                      </a:r>
                    </a:p>
                  </a:txBody>
                  <a:tcPr marL="0" marR="0" marT="0" marB="0" anchor="ctr">
                    <a:solidFill>
                      <a:srgbClr val="29A535"/>
                    </a:solidFill>
                  </a:tcPr>
                </a:tc>
                <a:tc>
                  <a:txBody>
                    <a:bodyPr/>
                    <a:lstStyle/>
                    <a:p>
                      <a:pPr algn="ctr"/>
                      <a:r>
                        <a:rPr lang="en-ZA" sz="1200" b="1" dirty="0">
                          <a:solidFill>
                            <a:schemeClr val="tx1"/>
                          </a:solidFill>
                          <a:latin typeface="Century Gothic" panose="020B0502020202020204" pitchFamily="34" charset="0"/>
                          <a:cs typeface="Times New Roman" pitchFamily="18" charset="0"/>
                        </a:rPr>
                        <a:t>Unqualified                with findings</a:t>
                      </a:r>
                    </a:p>
                  </a:txBody>
                  <a:tcPr marL="0" marR="0" marT="0" marB="0" anchor="ctr">
                    <a:solidFill>
                      <a:srgbClr val="FEC000"/>
                    </a:solidFill>
                  </a:tcPr>
                </a:tc>
                <a:tc>
                  <a:txBody>
                    <a:bodyPr/>
                    <a:lstStyle/>
                    <a:p>
                      <a:pPr algn="ctr"/>
                      <a:r>
                        <a:rPr lang="en-ZA" sz="1200" b="1" dirty="0">
                          <a:solidFill>
                            <a:schemeClr val="bg1"/>
                          </a:solidFill>
                          <a:latin typeface="Century Gothic" panose="020B0502020202020204" pitchFamily="34" charset="0"/>
                          <a:cs typeface="Times New Roman" pitchFamily="18" charset="0"/>
                        </a:rPr>
                        <a:t>Qualified                    with</a:t>
                      </a:r>
                      <a:r>
                        <a:rPr lang="en-ZA" sz="1200" b="1" baseline="0" dirty="0">
                          <a:solidFill>
                            <a:schemeClr val="bg1"/>
                          </a:solidFill>
                          <a:latin typeface="Century Gothic" panose="020B0502020202020204" pitchFamily="34" charset="0"/>
                          <a:cs typeface="Times New Roman" pitchFamily="18" charset="0"/>
                        </a:rPr>
                        <a:t> findings</a:t>
                      </a:r>
                      <a:r>
                        <a:rPr lang="en-ZA" sz="1200" b="1" dirty="0">
                          <a:solidFill>
                            <a:schemeClr val="bg1"/>
                          </a:solidFill>
                          <a:latin typeface="Century Gothic" panose="020B0502020202020204" pitchFamily="34" charset="0"/>
                          <a:cs typeface="Times New Roman" pitchFamily="18" charset="0"/>
                        </a:rPr>
                        <a:t> </a:t>
                      </a:r>
                    </a:p>
                  </a:txBody>
                  <a:tcPr marL="0" marR="0" marT="0" marB="0" anchor="ctr">
                    <a:solidFill>
                      <a:srgbClr val="59278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latin typeface="Century Gothic" panose="020B0502020202020204" pitchFamily="34" charset="0"/>
                          <a:cs typeface="Times New Roman" pitchFamily="18" charset="0"/>
                        </a:rPr>
                        <a:t>Adverse                     with findings</a:t>
                      </a:r>
                    </a:p>
                  </a:txBody>
                  <a:tcPr marL="0" marR="0" marT="0" marB="0" anchor="ctr">
                    <a:solidFill>
                      <a:srgbClr val="CE3F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latin typeface="Century Gothic" panose="020B0502020202020204" pitchFamily="34" charset="0"/>
                          <a:cs typeface="Times New Roman" pitchFamily="18" charset="0"/>
                        </a:rPr>
                        <a:t>Disclaimed                 with findings</a:t>
                      </a:r>
                    </a:p>
                  </a:txBody>
                  <a:tcPr marL="0" marR="0" marT="0" marB="0" anchor="ctr">
                    <a:solidFill>
                      <a:srgbClr val="E0001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latin typeface="Century Gothic" panose="020B0502020202020204" pitchFamily="34" charset="0"/>
                          <a:cs typeface="Times New Roman" pitchFamily="18" charset="0"/>
                        </a:rPr>
                        <a:t>Outstanding    audits </a:t>
                      </a:r>
                    </a:p>
                  </a:txBody>
                  <a:tcPr marL="0" marR="0" marT="0" marB="0" anchor="ctr">
                    <a:solidFill>
                      <a:srgbClr val="0D70BD"/>
                    </a:solidFill>
                  </a:tcPr>
                </a:tc>
                <a:extLst>
                  <a:ext uri="{0D108BD9-81ED-4DB2-BD59-A6C34878D82A}">
                    <a16:rowId xmlns:a16="http://schemas.microsoft.com/office/drawing/2014/main" xmlns="" val="10000"/>
                  </a:ext>
                </a:extLst>
              </a:tr>
            </a:tbl>
          </a:graphicData>
        </a:graphic>
      </p:graphicFrame>
      <p:graphicFrame>
        <p:nvGraphicFramePr>
          <p:cNvPr id="14" name="Chart 4">
            <a:extLst>
              <a:ext uri="{FF2B5EF4-FFF2-40B4-BE49-F238E27FC236}">
                <a16:creationId xmlns:a16="http://schemas.microsoft.com/office/drawing/2014/main" xmlns="" id="{9BAE510F-6424-4B45-9C09-E69B2292E9C8}"/>
              </a:ext>
            </a:extLst>
          </p:cNvPr>
          <p:cNvGraphicFramePr>
            <a:graphicFrameLocks/>
          </p:cNvGraphicFramePr>
          <p:nvPr>
            <p:extLst>
              <p:ext uri="{D42A27DB-BD31-4B8C-83A1-F6EECF244321}">
                <p14:modId xmlns:p14="http://schemas.microsoft.com/office/powerpoint/2010/main" xmlns="" val="3445661150"/>
              </p:ext>
            </p:extLst>
          </p:nvPr>
        </p:nvGraphicFramePr>
        <p:xfrm>
          <a:off x="2049319" y="1745255"/>
          <a:ext cx="8093364" cy="3916867"/>
        </p:xfrm>
        <a:graphic>
          <a:graphicData uri="http://schemas.openxmlformats.org/presentationml/2006/ole">
            <p:oleObj spid="_x0000_s11284" name="Chart" r:id="rId3" imgW="8913124" imgH="5224725" progId="Excel.Chart.8">
              <p:embed/>
            </p:oleObj>
          </a:graphicData>
        </a:graphic>
      </p:graphicFrame>
    </p:spTree>
    <p:extLst>
      <p:ext uri="{BB962C8B-B14F-4D97-AF65-F5344CB8AC3E}">
        <p14:creationId xmlns:p14="http://schemas.microsoft.com/office/powerpoint/2010/main" xmlns="" val="1970269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44841AA-2C3A-45E4-9F51-0B7D354361B5}"/>
              </a:ext>
            </a:extLst>
          </p:cNvPr>
          <p:cNvSpPr>
            <a:spLocks noGrp="1"/>
          </p:cNvSpPr>
          <p:nvPr>
            <p:ph type="sldNum" sz="quarter" idx="10"/>
          </p:nvPr>
        </p:nvSpPr>
        <p:spPr/>
        <p:txBody>
          <a:bodyPr/>
          <a:lstStyle/>
          <a:p>
            <a:pPr>
              <a:defRPr/>
            </a:pPr>
            <a:fld id="{EF17A8A9-4466-47ED-8DFF-9415902C6C29}" type="slidenum">
              <a:rPr lang="en-US" altLang="en-US" smtClean="0"/>
              <a:pPr>
                <a:defRPr/>
              </a:pPr>
              <a:t>12</a:t>
            </a:fld>
            <a:endParaRPr lang="en-US" altLang="en-US" dirty="0"/>
          </a:p>
        </p:txBody>
      </p:sp>
      <p:graphicFrame>
        <p:nvGraphicFramePr>
          <p:cNvPr id="6" name="Table 5">
            <a:extLst>
              <a:ext uri="{FF2B5EF4-FFF2-40B4-BE49-F238E27FC236}">
                <a16:creationId xmlns:a16="http://schemas.microsoft.com/office/drawing/2014/main" xmlns="" id="{CD05492B-6685-4BE8-BFA4-F426F3F91979}"/>
              </a:ext>
            </a:extLst>
          </p:cNvPr>
          <p:cNvGraphicFramePr>
            <a:graphicFrameLocks noGrp="1"/>
          </p:cNvGraphicFramePr>
          <p:nvPr>
            <p:extLst>
              <p:ext uri="{D42A27DB-BD31-4B8C-83A1-F6EECF244321}">
                <p14:modId xmlns:p14="http://schemas.microsoft.com/office/powerpoint/2010/main" xmlns="" val="1638679651"/>
              </p:ext>
            </p:extLst>
          </p:nvPr>
        </p:nvGraphicFramePr>
        <p:xfrm>
          <a:off x="609600" y="1220262"/>
          <a:ext cx="4108451" cy="1980072"/>
        </p:xfrm>
        <a:graphic>
          <a:graphicData uri="http://schemas.openxmlformats.org/drawingml/2006/table">
            <a:tbl>
              <a:tblPr firstRow="1" bandRow="1">
                <a:tableStyleId>{F5AB1C69-6EDB-4FF4-983F-18BD219EF322}</a:tableStyleId>
              </a:tblPr>
              <a:tblGrid>
                <a:gridCol w="924365">
                  <a:extLst>
                    <a:ext uri="{9D8B030D-6E8A-4147-A177-3AD203B41FA5}">
                      <a16:colId xmlns:a16="http://schemas.microsoft.com/office/drawing/2014/main" xmlns="" val="20000"/>
                    </a:ext>
                  </a:extLst>
                </a:gridCol>
                <a:gridCol w="1433301">
                  <a:extLst>
                    <a:ext uri="{9D8B030D-6E8A-4147-A177-3AD203B41FA5}">
                      <a16:colId xmlns:a16="http://schemas.microsoft.com/office/drawing/2014/main" xmlns="" val="20001"/>
                    </a:ext>
                  </a:extLst>
                </a:gridCol>
                <a:gridCol w="1750785">
                  <a:extLst>
                    <a:ext uri="{9D8B030D-6E8A-4147-A177-3AD203B41FA5}">
                      <a16:colId xmlns:a16="http://schemas.microsoft.com/office/drawing/2014/main" xmlns="" val="20002"/>
                    </a:ext>
                  </a:extLst>
                </a:gridCol>
              </a:tblGrid>
              <a:tr h="293727">
                <a:tc gridSpan="3">
                  <a:txBody>
                    <a:bodyPr/>
                    <a:lstStyle/>
                    <a:p>
                      <a:pPr algn="ctr"/>
                      <a:r>
                        <a:rPr lang="en-ZA" sz="1400" dirty="0">
                          <a:latin typeface="Tw Cen MT" panose="020B0602020104020603" pitchFamily="34" charset="0"/>
                        </a:rPr>
                        <a:t>Balances of irregular expenditure</a:t>
                      </a:r>
                      <a:r>
                        <a:rPr lang="en-ZA" sz="1400" baseline="0" dirty="0">
                          <a:latin typeface="Tw Cen MT" panose="020B0602020104020603" pitchFamily="34" charset="0"/>
                        </a:rPr>
                        <a:t> not yet dealt with</a:t>
                      </a:r>
                      <a:endParaRPr lang="en-ZA" sz="1400" dirty="0">
                        <a:latin typeface="Tw Cen MT" panose="020B0602020104020603" pitchFamily="34" charset="0"/>
                      </a:endParaRPr>
                    </a:p>
                  </a:txBody>
                  <a:tcPr marL="91425" marR="91425" marT="45774" marB="45774">
                    <a:solidFill>
                      <a:srgbClr val="97857C"/>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4992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lumMod val="75000"/>
                              <a:lumOff val="25000"/>
                            </a:schemeClr>
                          </a:solidFill>
                          <a:latin typeface="Tw Cen MT" panose="020B0602020104020603" pitchFamily="34" charset="0"/>
                        </a:rPr>
                        <a:t>National</a:t>
                      </a:r>
                      <a:r>
                        <a:rPr lang="en-ZA" sz="1400" baseline="0" dirty="0">
                          <a:solidFill>
                            <a:schemeClr val="tx1">
                              <a:lumMod val="75000"/>
                              <a:lumOff val="25000"/>
                            </a:schemeClr>
                          </a:solidFill>
                          <a:latin typeface="Tw Cen MT" panose="020B0602020104020603" pitchFamily="34" charset="0"/>
                        </a:rPr>
                        <a:t> and provincial government</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3DFDD"/>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a:latin typeface="Tw Cen MT" panose="020B0602020104020603" pitchFamily="34" charset="0"/>
                      </a:endParaRPr>
                    </a:p>
                  </a:txBody>
                  <a:tcPr marL="91435" marR="91435" marT="45753" marB="45753">
                    <a:solidFill>
                      <a:srgbClr val="E3DF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lumMod val="75000"/>
                              <a:lumOff val="25000"/>
                            </a:schemeClr>
                          </a:solidFill>
                          <a:latin typeface="Tw Cen MT" panose="020B0602020104020603" pitchFamily="34" charset="0"/>
                        </a:rPr>
                        <a:t>Local government</a:t>
                      </a:r>
                    </a:p>
                  </a:txBody>
                  <a:tcPr marL="91425" marR="91425" marT="45774" marB="45774">
                    <a:solidFill>
                      <a:srgbClr val="E3DFDD"/>
                    </a:solidFill>
                  </a:tcPr>
                </a:tc>
                <a:extLst>
                  <a:ext uri="{0D108BD9-81ED-4DB2-BD59-A6C34878D82A}">
                    <a16:rowId xmlns:a16="http://schemas.microsoft.com/office/drawing/2014/main" xmlns="" val="10001"/>
                  </a:ext>
                </a:extLst>
              </a:tr>
              <a:tr h="385632">
                <a:tc>
                  <a:txBody>
                    <a:bodyPr/>
                    <a:lstStyle/>
                    <a:p>
                      <a:r>
                        <a:rPr lang="en-ZA" sz="1400" dirty="0">
                          <a:solidFill>
                            <a:schemeClr val="tx1">
                              <a:lumMod val="75000"/>
                              <a:lumOff val="25000"/>
                            </a:schemeClr>
                          </a:solidFill>
                          <a:latin typeface="Tw Cen MT" panose="020B0602020104020603" pitchFamily="34" charset="0"/>
                        </a:rPr>
                        <a:t>2017-18</a:t>
                      </a:r>
                    </a:p>
                  </a:txBody>
                  <a:tcPr marL="91425" marR="91425" marT="45774" marB="45774">
                    <a:solidFill>
                      <a:srgbClr val="EEEBEA"/>
                    </a:solidFill>
                  </a:tcPr>
                </a:tc>
                <a:tc>
                  <a:txBody>
                    <a:bodyPr/>
                    <a:lstStyle/>
                    <a:p>
                      <a:r>
                        <a:rPr lang="en-ZA" sz="1400" dirty="0">
                          <a:solidFill>
                            <a:schemeClr val="tx1">
                              <a:lumMod val="75000"/>
                              <a:lumOff val="25000"/>
                            </a:schemeClr>
                          </a:solidFill>
                          <a:latin typeface="Tw Cen MT" panose="020B0602020104020603" pitchFamily="34" charset="0"/>
                        </a:rPr>
                        <a:t>R161 843</a:t>
                      </a:r>
                      <a:r>
                        <a:rPr lang="en-ZA" sz="1400" baseline="0" dirty="0">
                          <a:solidFill>
                            <a:schemeClr val="tx1">
                              <a:lumMod val="75000"/>
                              <a:lumOff val="25000"/>
                            </a:schemeClr>
                          </a:solidFill>
                          <a:latin typeface="Tw Cen MT" panose="020B0602020104020603" pitchFamily="34" charset="0"/>
                        </a:rPr>
                        <a:t> million</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EEBEA"/>
                    </a:solidFill>
                  </a:tcPr>
                </a:tc>
                <a:tc>
                  <a:txBody>
                    <a:bodyPr/>
                    <a:lstStyle/>
                    <a:p>
                      <a:r>
                        <a:rPr lang="en-ZA" sz="1400" dirty="0" smtClean="0">
                          <a:solidFill>
                            <a:schemeClr val="tx1">
                              <a:lumMod val="75000"/>
                              <a:lumOff val="25000"/>
                            </a:schemeClr>
                          </a:solidFill>
                          <a:latin typeface="Tw Cen MT" panose="020B0602020104020603" pitchFamily="34" charset="0"/>
                        </a:rPr>
                        <a:t>R71</a:t>
                      </a:r>
                      <a:r>
                        <a:rPr lang="en-ZA" sz="1400" baseline="0" dirty="0" smtClean="0">
                          <a:solidFill>
                            <a:schemeClr val="tx1">
                              <a:lumMod val="75000"/>
                              <a:lumOff val="25000"/>
                            </a:schemeClr>
                          </a:solidFill>
                          <a:latin typeface="Tw Cen MT" panose="020B0602020104020603" pitchFamily="34" charset="0"/>
                        </a:rPr>
                        <a:t> 107 </a:t>
                      </a:r>
                      <a:r>
                        <a:rPr lang="en-ZA" sz="1400" dirty="0" smtClean="0">
                          <a:solidFill>
                            <a:schemeClr val="tx1">
                              <a:lumMod val="75000"/>
                              <a:lumOff val="25000"/>
                            </a:schemeClr>
                          </a:solidFill>
                          <a:latin typeface="Tw Cen MT" panose="020B0602020104020603" pitchFamily="34" charset="0"/>
                        </a:rPr>
                        <a:t>million</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EEBEA"/>
                    </a:solidFill>
                  </a:tcPr>
                </a:tc>
                <a:extLst>
                  <a:ext uri="{0D108BD9-81ED-4DB2-BD59-A6C34878D82A}">
                    <a16:rowId xmlns:a16="http://schemas.microsoft.com/office/drawing/2014/main" xmlns="" val="10002"/>
                  </a:ext>
                </a:extLst>
              </a:tr>
              <a:tr h="385632">
                <a:tc>
                  <a:txBody>
                    <a:bodyPr/>
                    <a:lstStyle/>
                    <a:p>
                      <a:r>
                        <a:rPr lang="en-ZA" sz="1400" dirty="0">
                          <a:solidFill>
                            <a:schemeClr val="tx1">
                              <a:lumMod val="75000"/>
                              <a:lumOff val="25000"/>
                            </a:schemeClr>
                          </a:solidFill>
                          <a:latin typeface="Tw Cen MT" panose="020B0602020104020603" pitchFamily="34" charset="0"/>
                        </a:rPr>
                        <a:t>2016-17</a:t>
                      </a:r>
                    </a:p>
                  </a:txBody>
                  <a:tcPr marL="91425" marR="91425" marT="45774" marB="45774">
                    <a:solidFill>
                      <a:srgbClr val="E3DFDD"/>
                    </a:solidFill>
                  </a:tcPr>
                </a:tc>
                <a:tc>
                  <a:txBody>
                    <a:bodyPr/>
                    <a:lstStyle/>
                    <a:p>
                      <a:r>
                        <a:rPr lang="en-ZA" sz="1400" dirty="0">
                          <a:solidFill>
                            <a:schemeClr val="tx1">
                              <a:lumMod val="75000"/>
                              <a:lumOff val="25000"/>
                            </a:schemeClr>
                          </a:solidFill>
                          <a:latin typeface="Tw Cen MT" panose="020B0602020104020603" pitchFamily="34" charset="0"/>
                        </a:rPr>
                        <a:t>R131 866 million</a:t>
                      </a:r>
                    </a:p>
                  </a:txBody>
                  <a:tcPr marL="91425" marR="91425" marT="45774" marB="45774">
                    <a:solidFill>
                      <a:srgbClr val="E3DFDD"/>
                    </a:solidFill>
                  </a:tcPr>
                </a:tc>
                <a:tc>
                  <a:txBody>
                    <a:bodyPr/>
                    <a:lstStyle/>
                    <a:p>
                      <a:r>
                        <a:rPr lang="en-ZA" sz="1400" dirty="0">
                          <a:solidFill>
                            <a:schemeClr val="tx1">
                              <a:lumMod val="75000"/>
                              <a:lumOff val="25000"/>
                            </a:schemeClr>
                          </a:solidFill>
                          <a:latin typeface="Tw Cen MT" panose="020B0602020104020603" pitchFamily="34" charset="0"/>
                        </a:rPr>
                        <a:t>R62 </a:t>
                      </a:r>
                      <a:r>
                        <a:rPr lang="en-ZA" sz="1400" dirty="0" smtClean="0">
                          <a:solidFill>
                            <a:schemeClr val="tx1">
                              <a:lumMod val="75000"/>
                              <a:lumOff val="25000"/>
                            </a:schemeClr>
                          </a:solidFill>
                          <a:latin typeface="Tw Cen MT" panose="020B0602020104020603" pitchFamily="34" charset="0"/>
                        </a:rPr>
                        <a:t>711 </a:t>
                      </a:r>
                      <a:r>
                        <a:rPr lang="en-ZA" sz="1400" dirty="0">
                          <a:solidFill>
                            <a:schemeClr val="tx1">
                              <a:lumMod val="75000"/>
                              <a:lumOff val="25000"/>
                            </a:schemeClr>
                          </a:solidFill>
                          <a:latin typeface="Tw Cen MT" panose="020B0602020104020603" pitchFamily="34" charset="0"/>
                        </a:rPr>
                        <a:t>million</a:t>
                      </a:r>
                    </a:p>
                  </a:txBody>
                  <a:tcPr marL="91425" marR="91425" marT="45774" marB="45774">
                    <a:solidFill>
                      <a:srgbClr val="E3DFDD"/>
                    </a:solidFill>
                  </a:tcPr>
                </a:tc>
                <a:extLst>
                  <a:ext uri="{0D108BD9-81ED-4DB2-BD59-A6C34878D82A}">
                    <a16:rowId xmlns:a16="http://schemas.microsoft.com/office/drawing/2014/main" xmlns="" val="10003"/>
                  </a:ext>
                </a:extLst>
              </a:tr>
              <a:tr h="385632">
                <a:tc>
                  <a:txBody>
                    <a:bodyPr/>
                    <a:lstStyle/>
                    <a:p>
                      <a:r>
                        <a:rPr lang="en-ZA" sz="1400" dirty="0">
                          <a:solidFill>
                            <a:schemeClr val="tx1">
                              <a:lumMod val="75000"/>
                              <a:lumOff val="25000"/>
                            </a:schemeClr>
                          </a:solidFill>
                          <a:latin typeface="Tw Cen MT" panose="020B0602020104020603" pitchFamily="34" charset="0"/>
                        </a:rPr>
                        <a:t>2015-16</a:t>
                      </a:r>
                    </a:p>
                  </a:txBody>
                  <a:tcPr marL="91425" marR="91425" marT="45774" marB="45774">
                    <a:solidFill>
                      <a:srgbClr val="EEEBEA"/>
                    </a:solidFill>
                  </a:tcPr>
                </a:tc>
                <a:tc>
                  <a:txBody>
                    <a:bodyPr/>
                    <a:lstStyle/>
                    <a:p>
                      <a:r>
                        <a:rPr lang="en-ZA" sz="1400" dirty="0" smtClean="0">
                          <a:solidFill>
                            <a:schemeClr val="tx1">
                              <a:lumMod val="75000"/>
                              <a:lumOff val="25000"/>
                            </a:schemeClr>
                          </a:solidFill>
                          <a:latin typeface="Tw Cen MT" panose="020B0602020104020603" pitchFamily="34" charset="0"/>
                        </a:rPr>
                        <a:t>R95 197 million</a:t>
                      </a:r>
                      <a:endParaRPr lang="en-ZA" sz="1400" dirty="0">
                        <a:solidFill>
                          <a:schemeClr val="tx1">
                            <a:lumMod val="75000"/>
                            <a:lumOff val="25000"/>
                          </a:schemeClr>
                        </a:solidFill>
                        <a:latin typeface="Tw Cen MT" panose="020B0602020104020603" pitchFamily="34" charset="0"/>
                      </a:endParaRPr>
                    </a:p>
                  </a:txBody>
                  <a:tcPr marL="91425" marR="91425" marT="45774" marB="45774">
                    <a:solidFill>
                      <a:srgbClr val="EEEBEA"/>
                    </a:solidFill>
                  </a:tcPr>
                </a:tc>
                <a:tc>
                  <a:txBody>
                    <a:bodyPr/>
                    <a:lstStyle/>
                    <a:p>
                      <a:r>
                        <a:rPr lang="en-ZA" sz="1400" dirty="0">
                          <a:solidFill>
                            <a:schemeClr val="tx1">
                              <a:lumMod val="75000"/>
                              <a:lumOff val="25000"/>
                            </a:schemeClr>
                          </a:solidFill>
                          <a:latin typeface="Tw Cen MT" panose="020B0602020104020603" pitchFamily="34" charset="0"/>
                        </a:rPr>
                        <a:t>R38 534 million</a:t>
                      </a:r>
                    </a:p>
                  </a:txBody>
                  <a:tcPr marL="91425" marR="91425" marT="45774" marB="45774">
                    <a:solidFill>
                      <a:srgbClr val="EEEBEA"/>
                    </a:solidFill>
                  </a:tcPr>
                </a:tc>
                <a:extLst>
                  <a:ext uri="{0D108BD9-81ED-4DB2-BD59-A6C34878D82A}">
                    <a16:rowId xmlns:a16="http://schemas.microsoft.com/office/drawing/2014/main" xmlns="" val="10004"/>
                  </a:ext>
                </a:extLst>
              </a:tr>
            </a:tbl>
          </a:graphicData>
        </a:graphic>
      </p:graphicFrame>
      <p:sp>
        <p:nvSpPr>
          <p:cNvPr id="7" name="TextBox 1">
            <a:extLst>
              <a:ext uri="{FF2B5EF4-FFF2-40B4-BE49-F238E27FC236}">
                <a16:creationId xmlns:a16="http://schemas.microsoft.com/office/drawing/2014/main" xmlns="" id="{57EC42A1-DEC3-44BC-AE22-017FBF8B6A95}"/>
              </a:ext>
            </a:extLst>
          </p:cNvPr>
          <p:cNvSpPr txBox="1">
            <a:spLocks noChangeArrowheads="1"/>
          </p:cNvSpPr>
          <p:nvPr/>
        </p:nvSpPr>
        <p:spPr bwMode="auto">
          <a:xfrm>
            <a:off x="1179164" y="5942508"/>
            <a:ext cx="966946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1400" dirty="0">
                <a:solidFill>
                  <a:prstClr val="black">
                    <a:lumMod val="75000"/>
                    <a:lumOff val="25000"/>
                  </a:prstClr>
                </a:solidFill>
                <a:latin typeface="Tw Cen MT" panose="020B0602020104020603" pitchFamily="34" charset="0"/>
              </a:rPr>
              <a:t>The annual irregular expenditure and the balances as shown is not complete as the disclosure of irregular expenditure is often qualified on completeness thereof – e.g.  </a:t>
            </a:r>
            <a:r>
              <a:rPr lang="en-ZA" altLang="en-US" sz="1400" dirty="0" smtClean="0">
                <a:solidFill>
                  <a:prstClr val="black">
                    <a:lumMod val="75000"/>
                    <a:lumOff val="25000"/>
                  </a:prstClr>
                </a:solidFill>
                <a:latin typeface="Tw Cen MT" panose="020B0602020104020603" pitchFamily="34" charset="0"/>
              </a:rPr>
              <a:t>74 </a:t>
            </a:r>
            <a:r>
              <a:rPr lang="en-ZA" altLang="en-US" sz="1400" dirty="0">
                <a:solidFill>
                  <a:prstClr val="black">
                    <a:lumMod val="75000"/>
                    <a:lumOff val="25000"/>
                  </a:prstClr>
                </a:solidFill>
                <a:latin typeface="Tw Cen MT" panose="020B0602020104020603" pitchFamily="34" charset="0"/>
              </a:rPr>
              <a:t>auditees were qualified in 2017-18</a:t>
            </a:r>
          </a:p>
        </p:txBody>
      </p:sp>
      <p:graphicFrame>
        <p:nvGraphicFramePr>
          <p:cNvPr id="2" name="Chart 6">
            <a:extLst>
              <a:ext uri="{FF2B5EF4-FFF2-40B4-BE49-F238E27FC236}">
                <a16:creationId xmlns:a16="http://schemas.microsoft.com/office/drawing/2014/main" xmlns="" id="{2ECC87FE-5E41-46F2-AB3B-995BA9A39017}"/>
              </a:ext>
            </a:extLst>
          </p:cNvPr>
          <p:cNvGraphicFramePr>
            <a:graphicFrameLocks/>
          </p:cNvGraphicFramePr>
          <p:nvPr>
            <p:extLst>
              <p:ext uri="{D42A27DB-BD31-4B8C-83A1-F6EECF244321}">
                <p14:modId xmlns:p14="http://schemas.microsoft.com/office/powerpoint/2010/main" xmlns="" val="1427928087"/>
              </p:ext>
            </p:extLst>
          </p:nvPr>
        </p:nvGraphicFramePr>
        <p:xfrm>
          <a:off x="2012600" y="1202170"/>
          <a:ext cx="8785225" cy="4441441"/>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a:extLst>
              <a:ext uri="{FF2B5EF4-FFF2-40B4-BE49-F238E27FC236}">
                <a16:creationId xmlns:a16="http://schemas.microsoft.com/office/drawing/2014/main" xmlns="" id="{A8AF71C9-7747-42A6-B04D-B79D81AE36FB}"/>
              </a:ext>
            </a:extLst>
          </p:cNvPr>
          <p:cNvSpPr>
            <a:spLocks noGrp="1"/>
          </p:cNvSpPr>
          <p:nvPr>
            <p:ph type="title"/>
          </p:nvPr>
        </p:nvSpPr>
        <p:spPr>
          <a:xfrm>
            <a:off x="485775" y="246710"/>
            <a:ext cx="10515600" cy="543218"/>
          </a:xfrm>
        </p:spPr>
        <p:txBody>
          <a:bodyPr/>
          <a:lstStyle/>
          <a:p>
            <a:r>
              <a:rPr lang="en-US" dirty="0"/>
              <a:t>History of irregular expenditure</a:t>
            </a:r>
          </a:p>
        </p:txBody>
      </p:sp>
    </p:spTree>
    <p:extLst>
      <p:ext uri="{BB962C8B-B14F-4D97-AF65-F5344CB8AC3E}">
        <p14:creationId xmlns:p14="http://schemas.microsoft.com/office/powerpoint/2010/main" xmlns="" val="23856844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AC84C-92C4-49BC-8F0D-EBEBD56DCADD}"/>
              </a:ext>
            </a:extLst>
          </p:cNvPr>
          <p:cNvSpPr>
            <a:spLocks noGrp="1"/>
          </p:cNvSpPr>
          <p:nvPr>
            <p:ph type="title"/>
          </p:nvPr>
        </p:nvSpPr>
        <p:spPr>
          <a:xfrm>
            <a:off x="523875" y="237185"/>
            <a:ext cx="10515600" cy="543218"/>
          </a:xfrm>
        </p:spPr>
        <p:txBody>
          <a:bodyPr/>
          <a:lstStyle/>
          <a:p>
            <a:pPr eaLnBrk="1" hangingPunct="1"/>
            <a:r>
              <a:rPr lang="en-US" altLang="en-US" dirty="0">
                <a:solidFill>
                  <a:srgbClr val="00A389"/>
                </a:solidFill>
              </a:rPr>
              <a:t>History of fruitless and wasteful expenditure</a:t>
            </a:r>
          </a:p>
        </p:txBody>
      </p:sp>
      <p:sp>
        <p:nvSpPr>
          <p:cNvPr id="3" name="Slide Number Placeholder 2">
            <a:extLst>
              <a:ext uri="{FF2B5EF4-FFF2-40B4-BE49-F238E27FC236}">
                <a16:creationId xmlns:a16="http://schemas.microsoft.com/office/drawing/2014/main" xmlns="" id="{FE337D16-F129-434A-9AE2-1AE565E021B6}"/>
              </a:ext>
            </a:extLst>
          </p:cNvPr>
          <p:cNvSpPr>
            <a:spLocks noGrp="1"/>
          </p:cNvSpPr>
          <p:nvPr>
            <p:ph type="sldNum" sz="quarter" idx="10"/>
          </p:nvPr>
        </p:nvSpPr>
        <p:spPr/>
        <p:txBody>
          <a:bodyPr/>
          <a:lstStyle/>
          <a:p>
            <a:pPr>
              <a:defRPr/>
            </a:pPr>
            <a:fld id="{EF17A8A9-4466-47ED-8DFF-9415902C6C29}" type="slidenum">
              <a:rPr lang="en-US" altLang="en-US" smtClean="0"/>
              <a:pPr>
                <a:defRPr/>
              </a:pPr>
              <a:t>13</a:t>
            </a:fld>
            <a:endParaRPr lang="en-US" altLang="en-US" dirty="0"/>
          </a:p>
        </p:txBody>
      </p:sp>
      <p:graphicFrame>
        <p:nvGraphicFramePr>
          <p:cNvPr id="4" name="Chart 4">
            <a:extLst>
              <a:ext uri="{FF2B5EF4-FFF2-40B4-BE49-F238E27FC236}">
                <a16:creationId xmlns:a16="http://schemas.microsoft.com/office/drawing/2014/main" xmlns="" id="{99BDFC06-DE86-4968-BEC3-654674600E4D}"/>
              </a:ext>
            </a:extLst>
          </p:cNvPr>
          <p:cNvGraphicFramePr>
            <a:graphicFrameLocks/>
          </p:cNvGraphicFramePr>
          <p:nvPr>
            <p:extLst>
              <p:ext uri="{D42A27DB-BD31-4B8C-83A1-F6EECF244321}">
                <p14:modId xmlns:p14="http://schemas.microsoft.com/office/powerpoint/2010/main" xmlns="" val="1232256482"/>
              </p:ext>
            </p:extLst>
          </p:nvPr>
        </p:nvGraphicFramePr>
        <p:xfrm>
          <a:off x="1346200" y="595376"/>
          <a:ext cx="9476105" cy="5883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165425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2D2C7-F3C9-485A-ADF2-36A034682125}"/>
              </a:ext>
            </a:extLst>
          </p:cNvPr>
          <p:cNvSpPr>
            <a:spLocks noGrp="1"/>
          </p:cNvSpPr>
          <p:nvPr>
            <p:ph type="title"/>
          </p:nvPr>
        </p:nvSpPr>
        <p:spPr>
          <a:xfrm>
            <a:off x="504825" y="246710"/>
            <a:ext cx="10515600" cy="543218"/>
          </a:xfrm>
        </p:spPr>
        <p:txBody>
          <a:bodyPr/>
          <a:lstStyle/>
          <a:p>
            <a:pPr eaLnBrk="1" hangingPunct="1"/>
            <a:r>
              <a:rPr lang="en-ZA" altLang="en-US" dirty="0">
                <a:solidFill>
                  <a:srgbClr val="00A389"/>
                </a:solidFill>
              </a:rPr>
              <a:t>History of unauthorised expenditure</a:t>
            </a:r>
          </a:p>
        </p:txBody>
      </p:sp>
      <p:sp>
        <p:nvSpPr>
          <p:cNvPr id="3" name="Slide Number Placeholder 2">
            <a:extLst>
              <a:ext uri="{FF2B5EF4-FFF2-40B4-BE49-F238E27FC236}">
                <a16:creationId xmlns:a16="http://schemas.microsoft.com/office/drawing/2014/main" xmlns="" id="{8024B8C5-DA62-485E-A3FF-2EAFBC2E8E3B}"/>
              </a:ext>
            </a:extLst>
          </p:cNvPr>
          <p:cNvSpPr>
            <a:spLocks noGrp="1"/>
          </p:cNvSpPr>
          <p:nvPr>
            <p:ph type="sldNum" sz="quarter" idx="10"/>
          </p:nvPr>
        </p:nvSpPr>
        <p:spPr/>
        <p:txBody>
          <a:bodyPr/>
          <a:lstStyle/>
          <a:p>
            <a:pPr>
              <a:defRPr/>
            </a:pPr>
            <a:fld id="{EF17A8A9-4466-47ED-8DFF-9415902C6C29}" type="slidenum">
              <a:rPr lang="en-US" altLang="en-US" smtClean="0"/>
              <a:pPr>
                <a:defRPr/>
              </a:pPr>
              <a:t>14</a:t>
            </a:fld>
            <a:endParaRPr lang="en-US" altLang="en-US" dirty="0"/>
          </a:p>
        </p:txBody>
      </p:sp>
      <p:graphicFrame>
        <p:nvGraphicFramePr>
          <p:cNvPr id="4" name="Chart 4">
            <a:extLst>
              <a:ext uri="{FF2B5EF4-FFF2-40B4-BE49-F238E27FC236}">
                <a16:creationId xmlns:a16="http://schemas.microsoft.com/office/drawing/2014/main" xmlns="" id="{A0FB3669-5D10-4354-ABC1-D50139894513}"/>
              </a:ext>
            </a:extLst>
          </p:cNvPr>
          <p:cNvGraphicFramePr>
            <a:graphicFrameLocks/>
          </p:cNvGraphicFramePr>
          <p:nvPr>
            <p:extLst>
              <p:ext uri="{D42A27DB-BD31-4B8C-83A1-F6EECF244321}">
                <p14:modId xmlns:p14="http://schemas.microsoft.com/office/powerpoint/2010/main" xmlns="" val="3784177576"/>
              </p:ext>
            </p:extLst>
          </p:nvPr>
        </p:nvGraphicFramePr>
        <p:xfrm>
          <a:off x="1579212" y="728113"/>
          <a:ext cx="8856663" cy="5750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004276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B731E-CB44-4B8F-99AD-0A575603971E}"/>
              </a:ext>
            </a:extLst>
          </p:cNvPr>
          <p:cNvSpPr>
            <a:spLocks noGrp="1"/>
          </p:cNvSpPr>
          <p:nvPr>
            <p:ph type="title"/>
          </p:nvPr>
        </p:nvSpPr>
        <p:spPr>
          <a:xfrm>
            <a:off x="400050" y="234879"/>
            <a:ext cx="11010900" cy="543218"/>
          </a:xfrm>
        </p:spPr>
        <p:txBody>
          <a:bodyPr/>
          <a:lstStyle/>
          <a:p>
            <a:pPr eaLnBrk="1" hangingPunct="1"/>
            <a:r>
              <a:rPr lang="en-US" altLang="en-US" dirty="0">
                <a:solidFill>
                  <a:srgbClr val="00A389"/>
                </a:solidFill>
              </a:rPr>
              <a:t>Dealing with unauthorised, irregular and fruitless </a:t>
            </a:r>
            <a:r>
              <a:rPr lang="en-US" altLang="en-US" dirty="0" smtClean="0">
                <a:solidFill>
                  <a:srgbClr val="00A389"/>
                </a:solidFill>
              </a:rPr>
              <a:t> </a:t>
            </a:r>
            <a:r>
              <a:rPr lang="en-US" altLang="en-US" dirty="0">
                <a:solidFill>
                  <a:srgbClr val="00A389"/>
                </a:solidFill>
              </a:rPr>
              <a:t>wasteful expenditure</a:t>
            </a:r>
          </a:p>
        </p:txBody>
      </p:sp>
      <p:sp>
        <p:nvSpPr>
          <p:cNvPr id="3" name="Slide Number Placeholder 2">
            <a:extLst>
              <a:ext uri="{FF2B5EF4-FFF2-40B4-BE49-F238E27FC236}">
                <a16:creationId xmlns:a16="http://schemas.microsoft.com/office/drawing/2014/main" xmlns="" id="{BADD6166-2F0A-4C98-A937-445E9279A2B1}"/>
              </a:ext>
            </a:extLst>
          </p:cNvPr>
          <p:cNvSpPr>
            <a:spLocks noGrp="1"/>
          </p:cNvSpPr>
          <p:nvPr>
            <p:ph type="sldNum" sz="quarter" idx="10"/>
          </p:nvPr>
        </p:nvSpPr>
        <p:spPr/>
        <p:txBody>
          <a:bodyPr/>
          <a:lstStyle/>
          <a:p>
            <a:pPr>
              <a:defRPr/>
            </a:pPr>
            <a:fld id="{EF17A8A9-4466-47ED-8DFF-9415902C6C29}" type="slidenum">
              <a:rPr lang="en-US" altLang="en-US" smtClean="0"/>
              <a:pPr>
                <a:defRPr/>
              </a:pPr>
              <a:t>15</a:t>
            </a:fld>
            <a:endParaRPr lang="en-US" altLang="en-US" dirty="0"/>
          </a:p>
        </p:txBody>
      </p:sp>
      <p:sp>
        <p:nvSpPr>
          <p:cNvPr id="5" name="Title 2">
            <a:extLst>
              <a:ext uri="{FF2B5EF4-FFF2-40B4-BE49-F238E27FC236}">
                <a16:creationId xmlns:a16="http://schemas.microsoft.com/office/drawing/2014/main" xmlns="" id="{B71D507F-708A-426A-9EAB-E6DA7FF727F9}"/>
              </a:ext>
            </a:extLst>
          </p:cNvPr>
          <p:cNvSpPr txBox="1">
            <a:spLocks/>
          </p:cNvSpPr>
          <p:nvPr/>
        </p:nvSpPr>
        <p:spPr bwMode="auto">
          <a:xfrm>
            <a:off x="4793468" y="2089082"/>
            <a:ext cx="5365751"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en-ZA" altLang="en-US" dirty="0">
                <a:solidFill>
                  <a:srgbClr val="00A389"/>
                </a:solidFill>
                <a:latin typeface="Tw Cen MT" panose="020B0602020104020603" pitchFamily="34" charset="0"/>
              </a:rPr>
              <a:t>How the 2016-17 balances were dealt with in 2017-18</a:t>
            </a:r>
            <a:endParaRPr lang="en-US" altLang="en-US" dirty="0">
              <a:solidFill>
                <a:srgbClr val="00A389"/>
              </a:solidFill>
              <a:latin typeface="Tw Cen MT" panose="020B0602020104020603" pitchFamily="34" charset="0"/>
            </a:endParaRPr>
          </a:p>
        </p:txBody>
      </p:sp>
      <p:graphicFrame>
        <p:nvGraphicFramePr>
          <p:cNvPr id="4" name="Chart 1">
            <a:extLst>
              <a:ext uri="{FF2B5EF4-FFF2-40B4-BE49-F238E27FC236}">
                <a16:creationId xmlns:a16="http://schemas.microsoft.com/office/drawing/2014/main" xmlns="" id="{3BA583DD-9F9A-40F8-835F-24BCBB73B697}"/>
              </a:ext>
            </a:extLst>
          </p:cNvPr>
          <p:cNvGraphicFramePr>
            <a:graphicFrameLocks/>
          </p:cNvGraphicFramePr>
          <p:nvPr>
            <p:extLst>
              <p:ext uri="{D42A27DB-BD31-4B8C-83A1-F6EECF244321}">
                <p14:modId xmlns:p14="http://schemas.microsoft.com/office/powerpoint/2010/main" xmlns="" val="3243699279"/>
              </p:ext>
            </p:extLst>
          </p:nvPr>
        </p:nvGraphicFramePr>
        <p:xfrm>
          <a:off x="1989942" y="1479223"/>
          <a:ext cx="8497887" cy="465079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xmlns="" id="{5ACDA3CF-3958-413A-98B4-E27B09FBE2A1}"/>
              </a:ext>
            </a:extLst>
          </p:cNvPr>
          <p:cNvCxnSpPr/>
          <p:nvPr/>
        </p:nvCxnSpPr>
        <p:spPr>
          <a:xfrm>
            <a:off x="4944268" y="4047185"/>
            <a:ext cx="0" cy="684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C5DCE2F-3C68-466F-A0E4-3A1F1F6A7D5C}"/>
              </a:ext>
            </a:extLst>
          </p:cNvPr>
          <p:cNvCxnSpPr/>
          <p:nvPr/>
        </p:nvCxnSpPr>
        <p:spPr>
          <a:xfrm>
            <a:off x="5303043" y="4359958"/>
            <a:ext cx="0" cy="42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65CA5A0-EDDD-4752-8B1F-C20CB6011FCC}"/>
              </a:ext>
            </a:extLst>
          </p:cNvPr>
          <p:cNvCxnSpPr/>
          <p:nvPr/>
        </p:nvCxnSpPr>
        <p:spPr>
          <a:xfrm>
            <a:off x="2445543" y="1863657"/>
            <a:ext cx="0" cy="450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24">
            <a:extLst>
              <a:ext uri="{FF2B5EF4-FFF2-40B4-BE49-F238E27FC236}">
                <a16:creationId xmlns:a16="http://schemas.microsoft.com/office/drawing/2014/main" xmlns="" id="{7A614417-089D-4AF2-951A-5904E5C43B93}"/>
              </a:ext>
            </a:extLst>
          </p:cNvPr>
          <p:cNvSpPr/>
          <p:nvPr/>
        </p:nvSpPr>
        <p:spPr>
          <a:xfrm>
            <a:off x="727868" y="6239558"/>
            <a:ext cx="220663" cy="193675"/>
          </a:xfrm>
          <a:prstGeom prst="rect">
            <a:avLst/>
          </a:prstGeom>
          <a:solidFill>
            <a:srgbClr val="97E59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1" name="Rectangle 21">
            <a:extLst>
              <a:ext uri="{FF2B5EF4-FFF2-40B4-BE49-F238E27FC236}">
                <a16:creationId xmlns:a16="http://schemas.microsoft.com/office/drawing/2014/main" xmlns="" id="{C6AAC60D-3318-4712-95F6-601D7BEF6BD9}"/>
              </a:ext>
            </a:extLst>
          </p:cNvPr>
          <p:cNvSpPr/>
          <p:nvPr/>
        </p:nvSpPr>
        <p:spPr>
          <a:xfrm>
            <a:off x="6749268" y="6263371"/>
            <a:ext cx="220663" cy="193675"/>
          </a:xfrm>
          <a:prstGeom prst="rect">
            <a:avLst/>
          </a:prstGeom>
          <a:solidFill>
            <a:srgbClr val="00729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2" name="Rectangle 11">
            <a:extLst>
              <a:ext uri="{FF2B5EF4-FFF2-40B4-BE49-F238E27FC236}">
                <a16:creationId xmlns:a16="http://schemas.microsoft.com/office/drawing/2014/main" xmlns="" id="{DFDEE466-2FAD-4497-8833-97A3715023EC}"/>
              </a:ext>
            </a:extLst>
          </p:cNvPr>
          <p:cNvSpPr/>
          <p:nvPr/>
        </p:nvSpPr>
        <p:spPr>
          <a:xfrm>
            <a:off x="1246191" y="6169766"/>
            <a:ext cx="2932901" cy="461665"/>
          </a:xfrm>
          <a:prstGeom prst="rect">
            <a:avLst/>
          </a:prstGeom>
        </p:spPr>
        <p:txBody>
          <a:bodyPr wrap="square">
            <a:spAutoFit/>
          </a:bodyPr>
          <a:lstStyle/>
          <a:p>
            <a:pPr>
              <a:defRPr/>
            </a:pPr>
            <a:r>
              <a:rPr lang="en-US" sz="1200" b="1" dirty="0">
                <a:solidFill>
                  <a:prstClr val="black">
                    <a:lumMod val="65000"/>
                    <a:lumOff val="35000"/>
                  </a:prstClr>
                </a:solidFill>
                <a:latin typeface="Century Gothic" panose="020B0502020202020204" pitchFamily="34" charset="0"/>
              </a:rPr>
              <a:t>Money </a:t>
            </a:r>
            <a:r>
              <a:rPr lang="en-US" sz="1200" b="1" dirty="0" smtClean="0">
                <a:solidFill>
                  <a:prstClr val="black">
                    <a:lumMod val="65000"/>
                    <a:lumOff val="35000"/>
                  </a:prstClr>
                </a:solidFill>
                <a:latin typeface="Century Gothic" panose="020B0502020202020204" pitchFamily="34" charset="0"/>
              </a:rPr>
              <a:t>recovered or  Transferred to debtors</a:t>
            </a:r>
            <a:endParaRPr lang="en-US" sz="1200" b="1" dirty="0">
              <a:solidFill>
                <a:prstClr val="black">
                  <a:lumMod val="65000"/>
                  <a:lumOff val="35000"/>
                </a:prstClr>
              </a:solidFill>
              <a:latin typeface="Century Gothic" panose="020B0502020202020204" pitchFamily="34" charset="0"/>
            </a:endParaRPr>
          </a:p>
        </p:txBody>
      </p:sp>
      <p:sp>
        <p:nvSpPr>
          <p:cNvPr id="13" name="Rectangle 12">
            <a:extLst>
              <a:ext uri="{FF2B5EF4-FFF2-40B4-BE49-F238E27FC236}">
                <a16:creationId xmlns:a16="http://schemas.microsoft.com/office/drawing/2014/main" xmlns="" id="{FDF14B76-1FC2-470F-98C2-655A10489D8B}"/>
              </a:ext>
            </a:extLst>
          </p:cNvPr>
          <p:cNvSpPr/>
          <p:nvPr/>
        </p:nvSpPr>
        <p:spPr>
          <a:xfrm>
            <a:off x="6992143" y="6239558"/>
            <a:ext cx="1801813" cy="276225"/>
          </a:xfrm>
          <a:prstGeom prst="rect">
            <a:avLst/>
          </a:prstGeom>
        </p:spPr>
        <p:txBody>
          <a:bodyPr>
            <a:spAutoFit/>
          </a:bodyPr>
          <a:lstStyle/>
          <a:p>
            <a:pPr>
              <a:defRPr/>
            </a:pPr>
            <a:r>
              <a:rPr lang="en-US" sz="1200" b="1" dirty="0">
                <a:solidFill>
                  <a:prstClr val="black">
                    <a:lumMod val="65000"/>
                    <a:lumOff val="35000"/>
                  </a:prstClr>
                </a:solidFill>
                <a:latin typeface="Century Gothic" panose="020B0502020202020204" pitchFamily="34" charset="0"/>
              </a:rPr>
              <a:t>Written off</a:t>
            </a:r>
          </a:p>
        </p:txBody>
      </p:sp>
      <p:sp>
        <p:nvSpPr>
          <p:cNvPr id="14" name="Rectangle 24">
            <a:extLst>
              <a:ext uri="{FF2B5EF4-FFF2-40B4-BE49-F238E27FC236}">
                <a16:creationId xmlns:a16="http://schemas.microsoft.com/office/drawing/2014/main" xmlns="" id="{9AB1583B-142C-4B8D-A917-76363FD9CFFC}"/>
              </a:ext>
            </a:extLst>
          </p:cNvPr>
          <p:cNvSpPr/>
          <p:nvPr/>
        </p:nvSpPr>
        <p:spPr>
          <a:xfrm>
            <a:off x="4293393" y="6269721"/>
            <a:ext cx="219075" cy="193675"/>
          </a:xfrm>
          <a:prstGeom prst="rect">
            <a:avLst/>
          </a:prstGeom>
          <a:solidFill>
            <a:srgbClr val="FFE697"/>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5" name="Rectangle 14">
            <a:extLst>
              <a:ext uri="{FF2B5EF4-FFF2-40B4-BE49-F238E27FC236}">
                <a16:creationId xmlns:a16="http://schemas.microsoft.com/office/drawing/2014/main" xmlns="" id="{220FA065-C695-4B59-AC62-A0B57F06F29B}"/>
              </a:ext>
            </a:extLst>
          </p:cNvPr>
          <p:cNvSpPr/>
          <p:nvPr/>
        </p:nvSpPr>
        <p:spPr>
          <a:xfrm>
            <a:off x="4534692" y="6239558"/>
            <a:ext cx="2101851" cy="276999"/>
          </a:xfrm>
          <a:prstGeom prst="rect">
            <a:avLst/>
          </a:prstGeom>
        </p:spPr>
        <p:txBody>
          <a:bodyPr>
            <a:spAutoFit/>
          </a:bodyPr>
          <a:lstStyle/>
          <a:p>
            <a:pPr>
              <a:defRPr/>
            </a:pPr>
            <a:r>
              <a:rPr lang="en-ZA" sz="1200" b="1" dirty="0">
                <a:solidFill>
                  <a:prstClr val="black">
                    <a:lumMod val="65000"/>
                    <a:lumOff val="35000"/>
                  </a:prstClr>
                </a:solidFill>
                <a:latin typeface="Century Gothic" panose="020B0502020202020204" pitchFamily="34" charset="0"/>
              </a:rPr>
              <a:t>Condoned or authorised</a:t>
            </a:r>
            <a:endParaRPr lang="en-US" sz="1200" b="1" dirty="0">
              <a:solidFill>
                <a:prstClr val="black">
                  <a:lumMod val="65000"/>
                  <a:lumOff val="35000"/>
                </a:prstClr>
              </a:solidFill>
              <a:latin typeface="Century Gothic" panose="020B0502020202020204" pitchFamily="34" charset="0"/>
            </a:endParaRPr>
          </a:p>
        </p:txBody>
      </p:sp>
      <p:sp>
        <p:nvSpPr>
          <p:cNvPr id="16" name="Rectangle 21">
            <a:extLst>
              <a:ext uri="{FF2B5EF4-FFF2-40B4-BE49-F238E27FC236}">
                <a16:creationId xmlns:a16="http://schemas.microsoft.com/office/drawing/2014/main" xmlns="" id="{45FCC334-11D2-470E-93AD-2C2DCE5F1E25}"/>
              </a:ext>
            </a:extLst>
          </p:cNvPr>
          <p:cNvSpPr/>
          <p:nvPr/>
        </p:nvSpPr>
        <p:spPr>
          <a:xfrm>
            <a:off x="8055769" y="6263371"/>
            <a:ext cx="219075" cy="193675"/>
          </a:xfrm>
          <a:prstGeom prst="rect">
            <a:avLst/>
          </a:prstGeom>
          <a:solidFill>
            <a:srgbClr val="F55A5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8358" tIns="44179" rIns="88358" bIns="44179" anchor="ctr"/>
          <a:lstStyle/>
          <a:p>
            <a:pPr algn="ctr">
              <a:defRPr/>
            </a:pPr>
            <a:endParaRPr lang="en-US" dirty="0">
              <a:solidFill>
                <a:srgbClr val="97857B"/>
              </a:solidFill>
            </a:endParaRPr>
          </a:p>
        </p:txBody>
      </p:sp>
      <p:sp>
        <p:nvSpPr>
          <p:cNvPr id="17" name="Rectangle 16">
            <a:extLst>
              <a:ext uri="{FF2B5EF4-FFF2-40B4-BE49-F238E27FC236}">
                <a16:creationId xmlns:a16="http://schemas.microsoft.com/office/drawing/2014/main" xmlns="" id="{6A75598E-863A-4AB9-B23C-B9F0E9777F2F}"/>
              </a:ext>
            </a:extLst>
          </p:cNvPr>
          <p:cNvSpPr/>
          <p:nvPr/>
        </p:nvSpPr>
        <p:spPr>
          <a:xfrm>
            <a:off x="8298679" y="6239558"/>
            <a:ext cx="2266951" cy="276225"/>
          </a:xfrm>
          <a:prstGeom prst="rect">
            <a:avLst/>
          </a:prstGeom>
        </p:spPr>
        <p:txBody>
          <a:bodyPr>
            <a:spAutoFit/>
          </a:bodyPr>
          <a:lstStyle/>
          <a:p>
            <a:pPr>
              <a:defRPr/>
            </a:pPr>
            <a:r>
              <a:rPr lang="en-US" sz="1200" b="1" dirty="0">
                <a:solidFill>
                  <a:prstClr val="black">
                    <a:lumMod val="65000"/>
                    <a:lumOff val="35000"/>
                  </a:prstClr>
                </a:solidFill>
                <a:latin typeface="Century Gothic" panose="020B0502020202020204" pitchFamily="34" charset="0"/>
              </a:rPr>
              <a:t>Not dealt with</a:t>
            </a:r>
          </a:p>
        </p:txBody>
      </p:sp>
      <p:cxnSp>
        <p:nvCxnSpPr>
          <p:cNvPr id="18" name="Straight Connector 17">
            <a:extLst>
              <a:ext uri="{FF2B5EF4-FFF2-40B4-BE49-F238E27FC236}">
                <a16:creationId xmlns:a16="http://schemas.microsoft.com/office/drawing/2014/main" xmlns="" id="{F69F3EAB-870B-4DEF-B9F5-6830CECE5CB4}"/>
              </a:ext>
            </a:extLst>
          </p:cNvPr>
          <p:cNvCxnSpPr/>
          <p:nvPr/>
        </p:nvCxnSpPr>
        <p:spPr>
          <a:xfrm>
            <a:off x="2926556" y="2095432"/>
            <a:ext cx="0" cy="234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952342B-72DB-4559-8801-9D5BBC369DA1}"/>
              </a:ext>
            </a:extLst>
          </p:cNvPr>
          <p:cNvCxnSpPr/>
          <p:nvPr/>
        </p:nvCxnSpPr>
        <p:spPr>
          <a:xfrm>
            <a:off x="5536407" y="4663170"/>
            <a:ext cx="0" cy="239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638D4B2-0AE3-4860-822E-63EC8508C2B0}"/>
              </a:ext>
            </a:extLst>
          </p:cNvPr>
          <p:cNvCxnSpPr/>
          <p:nvPr/>
        </p:nvCxnSpPr>
        <p:spPr>
          <a:xfrm>
            <a:off x="7730331" y="4613570"/>
            <a:ext cx="0" cy="73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15912CA-CA0C-4029-83D0-6CC12C17DF72}"/>
              </a:ext>
            </a:extLst>
          </p:cNvPr>
          <p:cNvCxnSpPr/>
          <p:nvPr/>
        </p:nvCxnSpPr>
        <p:spPr>
          <a:xfrm>
            <a:off x="8089107" y="4927931"/>
            <a:ext cx="0" cy="422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FDDC70A-D501-4493-936E-E3ECFA24E017}"/>
              </a:ext>
            </a:extLst>
          </p:cNvPr>
          <p:cNvCxnSpPr/>
          <p:nvPr/>
        </p:nvCxnSpPr>
        <p:spPr>
          <a:xfrm>
            <a:off x="8363743" y="5243808"/>
            <a:ext cx="0" cy="239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39879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A7C2E-2D56-44C7-A172-7CB372C2C346}"/>
              </a:ext>
            </a:extLst>
          </p:cNvPr>
          <p:cNvSpPr>
            <a:spLocks noGrp="1"/>
          </p:cNvSpPr>
          <p:nvPr>
            <p:ph type="title"/>
          </p:nvPr>
        </p:nvSpPr>
        <p:spPr/>
        <p:txBody>
          <a:bodyPr/>
          <a:lstStyle/>
          <a:p>
            <a:r>
              <a:rPr lang="en-ZA" altLang="en-US" dirty="0">
                <a:solidFill>
                  <a:srgbClr val="00A389"/>
                </a:solidFill>
              </a:rPr>
              <a:t>Root causes of continued poor outcomes</a:t>
            </a:r>
            <a:endParaRPr lang="en-US" dirty="0"/>
          </a:p>
        </p:txBody>
      </p:sp>
      <p:sp>
        <p:nvSpPr>
          <p:cNvPr id="3" name="Slide Number Placeholder 2">
            <a:extLst>
              <a:ext uri="{FF2B5EF4-FFF2-40B4-BE49-F238E27FC236}">
                <a16:creationId xmlns:a16="http://schemas.microsoft.com/office/drawing/2014/main" xmlns="" id="{0D1D185C-D606-439D-B5A6-9118AC48BE0F}"/>
              </a:ext>
            </a:extLst>
          </p:cNvPr>
          <p:cNvSpPr>
            <a:spLocks noGrp="1"/>
          </p:cNvSpPr>
          <p:nvPr>
            <p:ph type="sldNum" sz="quarter" idx="10"/>
          </p:nvPr>
        </p:nvSpPr>
        <p:spPr/>
        <p:txBody>
          <a:bodyPr/>
          <a:lstStyle/>
          <a:p>
            <a:pPr>
              <a:defRPr/>
            </a:pPr>
            <a:fld id="{EF17A8A9-4466-47ED-8DFF-9415902C6C29}" type="slidenum">
              <a:rPr lang="en-US" altLang="en-US" smtClean="0"/>
              <a:pPr>
                <a:defRPr/>
              </a:pPr>
              <a:t>16</a:t>
            </a:fld>
            <a:endParaRPr lang="en-US" altLang="en-US" dirty="0"/>
          </a:p>
        </p:txBody>
      </p:sp>
      <p:sp>
        <p:nvSpPr>
          <p:cNvPr id="5" name="TextBox 19">
            <a:extLst>
              <a:ext uri="{FF2B5EF4-FFF2-40B4-BE49-F238E27FC236}">
                <a16:creationId xmlns:a16="http://schemas.microsoft.com/office/drawing/2014/main" xmlns="" id="{265637A8-B9D1-42CF-94DC-F8A3B484C974}"/>
              </a:ext>
            </a:extLst>
          </p:cNvPr>
          <p:cNvSpPr txBox="1">
            <a:spLocks noChangeArrowheads="1"/>
          </p:cNvSpPr>
          <p:nvPr/>
        </p:nvSpPr>
        <p:spPr bwMode="auto">
          <a:xfrm>
            <a:off x="704856" y="2181244"/>
            <a:ext cx="19875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Slow or no response </a:t>
            </a:r>
          </a:p>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to </a:t>
            </a:r>
            <a:r>
              <a:rPr lang="en-ZA" altLang="en-US" sz="1400" b="1" dirty="0">
                <a:solidFill>
                  <a:prstClr val="black">
                    <a:lumMod val="75000"/>
                    <a:lumOff val="25000"/>
                  </a:prstClr>
                </a:solidFill>
                <a:latin typeface="Tw Cen MT" panose="020B0602020104020603" pitchFamily="34" charset="0"/>
              </a:rPr>
              <a:t>recommendations</a:t>
            </a:r>
          </a:p>
        </p:txBody>
      </p:sp>
      <p:sp>
        <p:nvSpPr>
          <p:cNvPr id="6" name="TextBox 20">
            <a:extLst>
              <a:ext uri="{FF2B5EF4-FFF2-40B4-BE49-F238E27FC236}">
                <a16:creationId xmlns:a16="http://schemas.microsoft.com/office/drawing/2014/main" xmlns="" id="{8C1CF491-CEAD-4619-9333-B314226CCF73}"/>
              </a:ext>
            </a:extLst>
          </p:cNvPr>
          <p:cNvSpPr txBox="1">
            <a:spLocks noChangeArrowheads="1"/>
          </p:cNvSpPr>
          <p:nvPr/>
        </p:nvSpPr>
        <p:spPr bwMode="auto">
          <a:xfrm>
            <a:off x="974727" y="3790957"/>
            <a:ext cx="14493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Instability/ vacancies / competencies</a:t>
            </a:r>
            <a:endParaRPr lang="en-ZA" altLang="en-US" sz="1200"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endParaRPr>
          </a:p>
        </p:txBody>
      </p:sp>
      <p:sp>
        <p:nvSpPr>
          <p:cNvPr id="7" name="TextBox 21">
            <a:extLst>
              <a:ext uri="{FF2B5EF4-FFF2-40B4-BE49-F238E27FC236}">
                <a16:creationId xmlns:a16="http://schemas.microsoft.com/office/drawing/2014/main" xmlns="" id="{F50F49C2-3D49-48A0-B415-417ACE29F2F8}"/>
              </a:ext>
            </a:extLst>
          </p:cNvPr>
          <p:cNvSpPr txBox="1">
            <a:spLocks noChangeArrowheads="1"/>
          </p:cNvSpPr>
          <p:nvPr/>
        </p:nvSpPr>
        <p:spPr bwMode="auto">
          <a:xfrm>
            <a:off x="803275" y="5627724"/>
            <a:ext cx="17907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ZA" altLang="en-US" sz="1400" b="1"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rPr>
              <a:t>Inadequate consequences</a:t>
            </a:r>
            <a:endParaRPr lang="en-ZA" altLang="en-US" sz="1400" dirty="0">
              <a:solidFill>
                <a:prstClr val="black">
                  <a:lumMod val="75000"/>
                  <a:lumOff val="25000"/>
                </a:prstClr>
              </a:solidFill>
              <a:latin typeface="Tw Cen MT" panose="020B0602020104020603" pitchFamily="34" charset="0"/>
              <a:ea typeface="Century Gothic" panose="020B0502020202020204" pitchFamily="34" charset="0"/>
              <a:cs typeface="Century Gothic" panose="020B0502020202020204" pitchFamily="34" charset="0"/>
            </a:endParaRPr>
          </a:p>
        </p:txBody>
      </p:sp>
      <p:sp>
        <p:nvSpPr>
          <p:cNvPr id="8" name="TextBox 7">
            <a:extLst>
              <a:ext uri="{FF2B5EF4-FFF2-40B4-BE49-F238E27FC236}">
                <a16:creationId xmlns:a16="http://schemas.microsoft.com/office/drawing/2014/main" xmlns="" id="{5181F9AB-7BD8-4256-AEE9-3ABA6887898A}"/>
              </a:ext>
            </a:extLst>
          </p:cNvPr>
          <p:cNvSpPr txBox="1"/>
          <p:nvPr/>
        </p:nvSpPr>
        <p:spPr bwMode="auto">
          <a:xfrm>
            <a:off x="2725739" y="1365257"/>
            <a:ext cx="8935684" cy="4770537"/>
          </a:xfrm>
          <a:prstGeom prst="rect">
            <a:avLst/>
          </a:prstGeom>
          <a:noFill/>
        </p:spPr>
        <p:txBody>
          <a:bodyPr wrap="square">
            <a:spAutoFit/>
          </a:bodyPr>
          <a:lstStyle/>
          <a:p>
            <a:pPr marL="171450" indent="-171450">
              <a:spcAft>
                <a:spcPts val="600"/>
              </a:spcAft>
              <a:buFont typeface="Arial" panose="020B0604020202020204" pitchFamily="34" charset="0"/>
              <a:buChar char="•"/>
              <a:defRPr/>
            </a:pPr>
            <a:r>
              <a:rPr lang="en-US" sz="2200" b="1" dirty="0">
                <a:solidFill>
                  <a:srgbClr val="E43A5A"/>
                </a:solidFill>
                <a:latin typeface="Tw Cen MT" panose="020B0602020104020603" pitchFamily="34" charset="0"/>
              </a:rPr>
              <a:t>Blatant disregard</a:t>
            </a:r>
            <a:r>
              <a:rPr lang="en-US" sz="2200" b="1" dirty="0">
                <a:solidFill>
                  <a:prstClr val="black">
                    <a:lumMod val="75000"/>
                    <a:lumOff val="25000"/>
                  </a:prstClr>
                </a:solidFill>
                <a:latin typeface="Tw Cen MT" panose="020B0602020104020603" pitchFamily="34" charset="0"/>
              </a:rPr>
              <a:t> </a:t>
            </a:r>
            <a:r>
              <a:rPr lang="en-US" sz="2200" dirty="0">
                <a:solidFill>
                  <a:prstClr val="black">
                    <a:lumMod val="75000"/>
                    <a:lumOff val="25000"/>
                  </a:prstClr>
                </a:solidFill>
                <a:latin typeface="Tw Cen MT" panose="020B0602020104020603" pitchFamily="34" charset="0"/>
              </a:rPr>
              <a:t>for </a:t>
            </a:r>
            <a:r>
              <a:rPr lang="en-US" sz="2200" b="1" dirty="0">
                <a:solidFill>
                  <a:srgbClr val="E43A5A"/>
                </a:solidFill>
                <a:latin typeface="Tw Cen MT" panose="020B0602020104020603" pitchFamily="34" charset="0"/>
              </a:rPr>
              <a:t>controls, compliance </a:t>
            </a:r>
            <a:r>
              <a:rPr lang="en-US" sz="2200" dirty="0">
                <a:solidFill>
                  <a:prstClr val="black">
                    <a:lumMod val="75000"/>
                    <a:lumOff val="25000"/>
                  </a:prstClr>
                </a:solidFill>
                <a:latin typeface="Tw Cen MT" panose="020B0602020104020603" pitchFamily="34" charset="0"/>
              </a:rPr>
              <a:t>with legislation and AGSA </a:t>
            </a:r>
            <a:r>
              <a:rPr lang="en-US" sz="2200" b="1" dirty="0">
                <a:solidFill>
                  <a:srgbClr val="E43A5A"/>
                </a:solidFill>
                <a:latin typeface="Tw Cen MT" panose="020B0602020104020603" pitchFamily="34" charset="0"/>
              </a:rPr>
              <a:t>recommendations</a:t>
            </a:r>
            <a:endParaRPr lang="en-ZA" sz="2200" b="1" dirty="0">
              <a:solidFill>
                <a:srgbClr val="E43A5A"/>
              </a:solidFill>
              <a:latin typeface="Tw Cen MT" panose="020B0602020104020603" pitchFamily="34" charset="0"/>
            </a:endParaRPr>
          </a:p>
          <a:p>
            <a:pPr marL="171450" indent="-171450">
              <a:spcAft>
                <a:spcPts val="600"/>
              </a:spcAft>
              <a:buFont typeface="Arial" panose="020B0604020202020204" pitchFamily="34" charset="0"/>
              <a:buChar char="•"/>
              <a:defRPr/>
            </a:pPr>
            <a:endParaRPr lang="en-ZA" sz="2200" dirty="0">
              <a:solidFill>
                <a:prstClr val="white">
                  <a:lumMod val="50000"/>
                </a:prstClr>
              </a:solidFill>
              <a:latin typeface="Tw Cen MT" panose="020B0602020104020603" pitchFamily="34" charset="0"/>
            </a:endParaRPr>
          </a:p>
          <a:p>
            <a:pPr marL="171450" indent="-171450">
              <a:spcAft>
                <a:spcPts val="600"/>
              </a:spcAft>
              <a:buFont typeface="Arial" panose="020B0604020202020204" pitchFamily="34" charset="0"/>
              <a:buChar char="•"/>
              <a:defRPr/>
            </a:pPr>
            <a:r>
              <a:rPr lang="en-ZA" sz="2200" dirty="0">
                <a:solidFill>
                  <a:prstClr val="black">
                    <a:lumMod val="75000"/>
                    <a:lumOff val="25000"/>
                  </a:prstClr>
                </a:solidFill>
                <a:latin typeface="Tw Cen MT" panose="020B0602020104020603" pitchFamily="34" charset="0"/>
              </a:rPr>
              <a:t>Continued </a:t>
            </a:r>
            <a:r>
              <a:rPr lang="en-ZA" sz="2200" b="1" dirty="0">
                <a:solidFill>
                  <a:srgbClr val="E43A5A"/>
                </a:solidFill>
                <a:latin typeface="Tw Cen MT" panose="020B0602020104020603" pitchFamily="34" charset="0"/>
              </a:rPr>
              <a:t>capacity gap</a:t>
            </a:r>
            <a:r>
              <a:rPr lang="en-ZA" sz="2200" b="1" dirty="0">
                <a:solidFill>
                  <a:prstClr val="black"/>
                </a:solidFill>
                <a:latin typeface="Tw Cen MT" panose="020B0602020104020603" pitchFamily="34" charset="0"/>
              </a:rPr>
              <a:t> </a:t>
            </a:r>
            <a:r>
              <a:rPr lang="en-ZA" sz="2200" dirty="0">
                <a:solidFill>
                  <a:prstClr val="black">
                    <a:lumMod val="75000"/>
                    <a:lumOff val="25000"/>
                  </a:prstClr>
                </a:solidFill>
                <a:latin typeface="Tw Cen MT" panose="020B0602020104020603" pitchFamily="34" charset="0"/>
              </a:rPr>
              <a:t>in administration</a:t>
            </a:r>
          </a:p>
          <a:p>
            <a:pPr>
              <a:spcAft>
                <a:spcPts val="600"/>
              </a:spcAft>
              <a:defRPr/>
            </a:pPr>
            <a:endParaRPr lang="en-US" sz="2200" b="1" dirty="0">
              <a:solidFill>
                <a:prstClr val="white">
                  <a:lumMod val="50000"/>
                </a:prstClr>
              </a:solidFill>
              <a:latin typeface="Tw Cen MT" panose="020B0602020104020603" pitchFamily="34" charset="0"/>
            </a:endParaRPr>
          </a:p>
          <a:p>
            <a:pPr marL="171450" indent="-171450">
              <a:spcAft>
                <a:spcPts val="600"/>
              </a:spcAft>
              <a:buFont typeface="Arial" panose="020B0604020202020204" pitchFamily="34" charset="0"/>
              <a:buChar char="•"/>
              <a:defRPr/>
            </a:pPr>
            <a:r>
              <a:rPr lang="en-US" sz="2200" b="1" dirty="0">
                <a:solidFill>
                  <a:srgbClr val="E43A5A"/>
                </a:solidFill>
                <a:latin typeface="Tw Cen MT" panose="020B0602020104020603" pitchFamily="34" charset="0"/>
              </a:rPr>
              <a:t>Vacancies and instability </a:t>
            </a:r>
            <a:r>
              <a:rPr lang="en-US" sz="2200" dirty="0">
                <a:solidFill>
                  <a:prstClr val="black">
                    <a:lumMod val="75000"/>
                    <a:lumOff val="25000"/>
                  </a:prstClr>
                </a:solidFill>
                <a:latin typeface="Tw Cen MT" panose="020B0602020104020603" pitchFamily="34" charset="0"/>
              </a:rPr>
              <a:t>slow down systematic and disciplined improvements</a:t>
            </a:r>
          </a:p>
          <a:p>
            <a:pPr marL="171450" indent="-171450">
              <a:spcAft>
                <a:spcPts val="600"/>
              </a:spcAft>
              <a:buFont typeface="Arial" panose="020B0604020202020204" pitchFamily="34" charset="0"/>
              <a:buChar char="•"/>
              <a:defRPr/>
            </a:pPr>
            <a:endParaRPr lang="en-US" sz="2200" dirty="0">
              <a:solidFill>
                <a:prstClr val="black"/>
              </a:solidFill>
              <a:latin typeface="Tw Cen MT" panose="020B0602020104020603" pitchFamily="34" charset="0"/>
            </a:endParaRPr>
          </a:p>
          <a:p>
            <a:pPr marL="171450" indent="-171450">
              <a:spcAft>
                <a:spcPts val="600"/>
              </a:spcAft>
              <a:buFont typeface="Arial" panose="020B0604020202020204" pitchFamily="34" charset="0"/>
              <a:buChar char="•"/>
              <a:defRPr/>
            </a:pPr>
            <a:r>
              <a:rPr lang="en-US" sz="2200" b="1" dirty="0">
                <a:solidFill>
                  <a:srgbClr val="E43A5A"/>
                </a:solidFill>
                <a:latin typeface="Tw Cen MT" panose="020B0602020104020603" pitchFamily="34" charset="0"/>
              </a:rPr>
              <a:t>Unethical behaviour </a:t>
            </a:r>
            <a:r>
              <a:rPr lang="en-US" sz="2200" dirty="0">
                <a:solidFill>
                  <a:prstClr val="black">
                    <a:lumMod val="75000"/>
                    <a:lumOff val="25000"/>
                  </a:prstClr>
                </a:solidFill>
                <a:latin typeface="Tw Cen MT" panose="020B0602020104020603" pitchFamily="34" charset="0"/>
              </a:rPr>
              <a:t>in administration and by political leaders  </a:t>
            </a:r>
          </a:p>
          <a:p>
            <a:pPr marL="171450" indent="-171450">
              <a:spcAft>
                <a:spcPts val="600"/>
              </a:spcAft>
              <a:buFont typeface="Arial" panose="020B0604020202020204" pitchFamily="34" charset="0"/>
              <a:buChar char="•"/>
              <a:defRPr/>
            </a:pPr>
            <a:endParaRPr lang="en-ZA" sz="2200" dirty="0">
              <a:solidFill>
                <a:prstClr val="black">
                  <a:lumMod val="75000"/>
                  <a:lumOff val="25000"/>
                </a:prstClr>
              </a:solidFill>
              <a:latin typeface="Tw Cen MT" panose="020B0602020104020603" pitchFamily="34" charset="0"/>
            </a:endParaRPr>
          </a:p>
          <a:p>
            <a:pPr marL="171450" indent="-171450">
              <a:spcAft>
                <a:spcPts val="600"/>
              </a:spcAft>
              <a:buFont typeface="Arial" panose="020B0604020202020204" pitchFamily="34" charset="0"/>
              <a:buChar char="•"/>
              <a:defRPr/>
            </a:pPr>
            <a:r>
              <a:rPr lang="en-US" sz="2200" dirty="0">
                <a:solidFill>
                  <a:prstClr val="black">
                    <a:lumMod val="75000"/>
                    <a:lumOff val="25000"/>
                  </a:prstClr>
                </a:solidFill>
                <a:latin typeface="Tw Cen MT" panose="020B0602020104020603" pitchFamily="34" charset="0"/>
              </a:rPr>
              <a:t>Leadership’s inaction / inconsistent action to </a:t>
            </a:r>
            <a:br>
              <a:rPr lang="en-US" sz="2200" dirty="0">
                <a:solidFill>
                  <a:prstClr val="black">
                    <a:lumMod val="75000"/>
                    <a:lumOff val="25000"/>
                  </a:prstClr>
                </a:solidFill>
                <a:latin typeface="Tw Cen MT" panose="020B0602020104020603" pitchFamily="34" charset="0"/>
              </a:rPr>
            </a:br>
            <a:r>
              <a:rPr lang="en-US" sz="2200" dirty="0">
                <a:solidFill>
                  <a:prstClr val="black">
                    <a:lumMod val="75000"/>
                    <a:lumOff val="25000"/>
                  </a:prstClr>
                </a:solidFill>
                <a:latin typeface="Tw Cen MT" panose="020B0602020104020603" pitchFamily="34" charset="0"/>
              </a:rPr>
              <a:t>addressing persistent transgression creates culture of </a:t>
            </a:r>
            <a:r>
              <a:rPr lang="en-US" sz="2200" b="1" dirty="0">
                <a:solidFill>
                  <a:srgbClr val="E43A5A"/>
                </a:solidFill>
                <a:latin typeface="Tw Cen MT" panose="020B0602020104020603" pitchFamily="34" charset="0"/>
              </a:rPr>
              <a:t>‘no consequences’</a:t>
            </a:r>
            <a:endParaRPr lang="en-ZA" sz="2200" dirty="0">
              <a:solidFill>
                <a:srgbClr val="E43A5A"/>
              </a:solidFill>
              <a:latin typeface="Tw Cen MT" panose="020B0602020104020603" pitchFamily="34" charset="0"/>
            </a:endParaRPr>
          </a:p>
        </p:txBody>
      </p:sp>
      <p:pic>
        <p:nvPicPr>
          <p:cNvPr id="9" name="Picture 27">
            <a:extLst>
              <a:ext uri="{FF2B5EF4-FFF2-40B4-BE49-F238E27FC236}">
                <a16:creationId xmlns:a16="http://schemas.microsoft.com/office/drawing/2014/main" xmlns="" id="{F8D52CF3-8457-4ECF-B378-A34D99C4700C}"/>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1263" y="1258888"/>
            <a:ext cx="976312"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a:extLst>
              <a:ext uri="{FF2B5EF4-FFF2-40B4-BE49-F238E27FC236}">
                <a16:creationId xmlns:a16="http://schemas.microsoft.com/office/drawing/2014/main" xmlns="" id="{47C916F6-93CE-4933-9AD3-4901BC27B90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7927" y="2794000"/>
            <a:ext cx="1042988"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a:extLst>
              <a:ext uri="{FF2B5EF4-FFF2-40B4-BE49-F238E27FC236}">
                <a16:creationId xmlns:a16="http://schemas.microsoft.com/office/drawing/2014/main" xmlns="" id="{C4C4136E-03A1-4AAA-B7A1-64D3748615E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7927" y="4602199"/>
            <a:ext cx="1042988" cy="104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1289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697BF-BDD2-468B-8628-BD52F9ED904F}"/>
              </a:ext>
            </a:extLst>
          </p:cNvPr>
          <p:cNvSpPr>
            <a:spLocks noGrp="1"/>
          </p:cNvSpPr>
          <p:nvPr>
            <p:ph type="title"/>
          </p:nvPr>
        </p:nvSpPr>
        <p:spPr/>
        <p:txBody>
          <a:bodyPr/>
          <a:lstStyle/>
          <a:p>
            <a:r>
              <a:rPr lang="en-ZA" altLang="en-US" dirty="0">
                <a:solidFill>
                  <a:srgbClr val="00A389"/>
                </a:solidFill>
              </a:rPr>
              <a:t>Additional efforts were introduced</a:t>
            </a:r>
            <a:endParaRPr lang="en-US" dirty="0"/>
          </a:p>
        </p:txBody>
      </p:sp>
      <p:sp>
        <p:nvSpPr>
          <p:cNvPr id="3" name="Slide Number Placeholder 2">
            <a:extLst>
              <a:ext uri="{FF2B5EF4-FFF2-40B4-BE49-F238E27FC236}">
                <a16:creationId xmlns:a16="http://schemas.microsoft.com/office/drawing/2014/main" xmlns="" id="{23495723-DCAB-46BA-928A-AE12CD228591}"/>
              </a:ext>
            </a:extLst>
          </p:cNvPr>
          <p:cNvSpPr>
            <a:spLocks noGrp="1"/>
          </p:cNvSpPr>
          <p:nvPr>
            <p:ph type="sldNum" sz="quarter" idx="10"/>
          </p:nvPr>
        </p:nvSpPr>
        <p:spPr/>
        <p:txBody>
          <a:bodyPr/>
          <a:lstStyle/>
          <a:p>
            <a:pPr>
              <a:defRPr/>
            </a:pPr>
            <a:fld id="{EF17A8A9-4466-47ED-8DFF-9415902C6C29}" type="slidenum">
              <a:rPr lang="en-US" altLang="en-US" smtClean="0"/>
              <a:pPr>
                <a:defRPr/>
              </a:pPr>
              <a:t>17</a:t>
            </a:fld>
            <a:endParaRPr lang="en-US" altLang="en-US" dirty="0"/>
          </a:p>
        </p:txBody>
      </p:sp>
      <p:sp>
        <p:nvSpPr>
          <p:cNvPr id="5" name="Rectangle 4">
            <a:extLst>
              <a:ext uri="{FF2B5EF4-FFF2-40B4-BE49-F238E27FC236}">
                <a16:creationId xmlns:a16="http://schemas.microsoft.com/office/drawing/2014/main" xmlns="" id="{1AD4FE0A-2BF7-44F5-BBE2-63103D595B02}"/>
              </a:ext>
            </a:extLst>
          </p:cNvPr>
          <p:cNvSpPr/>
          <p:nvPr/>
        </p:nvSpPr>
        <p:spPr>
          <a:xfrm>
            <a:off x="1590677" y="5296322"/>
            <a:ext cx="9010651" cy="984885"/>
          </a:xfrm>
          <a:prstGeom prst="rect">
            <a:avLst/>
          </a:prstGeom>
          <a:noFill/>
          <a:ln w="28575">
            <a:solidFill>
              <a:srgbClr val="002E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Oval 5">
            <a:extLst>
              <a:ext uri="{FF2B5EF4-FFF2-40B4-BE49-F238E27FC236}">
                <a16:creationId xmlns:a16="http://schemas.microsoft.com/office/drawing/2014/main" xmlns="" id="{C3C7C300-B76F-4F5E-98FD-FFB2737E5C8A}"/>
              </a:ext>
            </a:extLst>
          </p:cNvPr>
          <p:cNvSpPr/>
          <p:nvPr/>
        </p:nvSpPr>
        <p:spPr>
          <a:xfrm>
            <a:off x="1139340" y="4803527"/>
            <a:ext cx="1725295" cy="1725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7" name="Group 27">
            <a:extLst>
              <a:ext uri="{FF2B5EF4-FFF2-40B4-BE49-F238E27FC236}">
                <a16:creationId xmlns:a16="http://schemas.microsoft.com/office/drawing/2014/main" xmlns="" id="{53EC2C9C-B1A1-43D3-A729-9A668C5A25F2}"/>
              </a:ext>
            </a:extLst>
          </p:cNvPr>
          <p:cNvGrpSpPr>
            <a:grpSpLocks/>
          </p:cNvGrpSpPr>
          <p:nvPr/>
        </p:nvGrpSpPr>
        <p:grpSpPr bwMode="auto">
          <a:xfrm>
            <a:off x="1328104" y="1364524"/>
            <a:ext cx="9106695" cy="3644423"/>
            <a:chOff x="132982" y="230036"/>
            <a:chExt cx="10059498" cy="4025670"/>
          </a:xfrm>
        </p:grpSpPr>
        <p:sp>
          <p:nvSpPr>
            <p:cNvPr id="8" name="object 2">
              <a:extLst>
                <a:ext uri="{FF2B5EF4-FFF2-40B4-BE49-F238E27FC236}">
                  <a16:creationId xmlns:a16="http://schemas.microsoft.com/office/drawing/2014/main" xmlns="" id="{EFF6492C-B9BA-4B31-BD55-BBA3120483C5}"/>
                </a:ext>
              </a:extLst>
            </p:cNvPr>
            <p:cNvSpPr>
              <a:spLocks noChangeArrowheads="1"/>
            </p:cNvSpPr>
            <p:nvPr/>
          </p:nvSpPr>
          <p:spPr bwMode="auto">
            <a:xfrm>
              <a:off x="285880" y="230036"/>
              <a:ext cx="9906600" cy="402567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dirty="0">
                <a:solidFill>
                  <a:prstClr val="black"/>
                </a:solidFill>
              </a:endParaRPr>
            </a:p>
          </p:txBody>
        </p:sp>
        <p:sp>
          <p:nvSpPr>
            <p:cNvPr id="9" name="object 3">
              <a:extLst>
                <a:ext uri="{FF2B5EF4-FFF2-40B4-BE49-F238E27FC236}">
                  <a16:creationId xmlns:a16="http://schemas.microsoft.com/office/drawing/2014/main" xmlns="" id="{5E2345DE-06F8-485A-8870-6011014B455B}"/>
                </a:ext>
              </a:extLst>
            </p:cNvPr>
            <p:cNvSpPr txBox="1">
              <a:spLocks noChangeArrowheads="1"/>
            </p:cNvSpPr>
            <p:nvPr/>
          </p:nvSpPr>
          <p:spPr bwMode="auto">
            <a:xfrm>
              <a:off x="917276" y="1486864"/>
              <a:ext cx="910824" cy="37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endParaRPr lang="en-US" altLang="en-US" sz="21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p:txBody>
        </p:sp>
        <p:sp>
          <p:nvSpPr>
            <p:cNvPr id="10" name="object 8">
              <a:extLst>
                <a:ext uri="{FF2B5EF4-FFF2-40B4-BE49-F238E27FC236}">
                  <a16:creationId xmlns:a16="http://schemas.microsoft.com/office/drawing/2014/main" xmlns="" id="{F635DE7F-8C58-44D5-B5B9-6C4CBFED9ABF}"/>
                </a:ext>
              </a:extLst>
            </p:cNvPr>
            <p:cNvSpPr txBox="1">
              <a:spLocks noChangeArrowheads="1"/>
            </p:cNvSpPr>
            <p:nvPr/>
          </p:nvSpPr>
          <p:spPr bwMode="auto">
            <a:xfrm>
              <a:off x="7400707" y="2534278"/>
              <a:ext cx="2449767" cy="1034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2762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rPr>
                <a:t>Capacity building initiatives </a:t>
              </a:r>
              <a:r>
                <a:rPr lang="en-ZA" altLang="en-US" sz="1200" dirty="0">
                  <a:solidFill>
                    <a:prstClr val="black"/>
                  </a:solidFill>
                  <a:latin typeface="Tw Cen MT" panose="020B0602020104020603" pitchFamily="34" charset="0"/>
                </a:rPr>
                <a:t>by CoGTA, the treasuries and other coordinating and supporting institutions also introduced</a:t>
              </a:r>
            </a:p>
          </p:txBody>
        </p:sp>
        <p:sp>
          <p:nvSpPr>
            <p:cNvPr id="11" name="object 11">
              <a:extLst>
                <a:ext uri="{FF2B5EF4-FFF2-40B4-BE49-F238E27FC236}">
                  <a16:creationId xmlns:a16="http://schemas.microsoft.com/office/drawing/2014/main" xmlns="" id="{7DC94421-07AC-4A54-8930-CEEAC6C01246}"/>
                </a:ext>
              </a:extLst>
            </p:cNvPr>
            <p:cNvSpPr txBox="1">
              <a:spLocks noChangeArrowheads="1"/>
            </p:cNvSpPr>
            <p:nvPr/>
          </p:nvSpPr>
          <p:spPr bwMode="auto">
            <a:xfrm>
              <a:off x="3825102" y="3294122"/>
              <a:ext cx="2449772" cy="711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8588" indent="-396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endPar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100"/>
                </a:spcBef>
              </a:pPr>
              <a:r>
                <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rPr>
                <a:t>Media briefings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After every cycle</a:t>
              </a:r>
              <a:endParaRPr lang="en-US" altLang="en-US" sz="1200" dirty="0">
                <a:solidFill>
                  <a:prstClr val="black"/>
                </a:solidFill>
                <a:latin typeface="Tw Cen MT" panose="020B0602020104020603" pitchFamily="34" charset="0"/>
              </a:endParaRPr>
            </a:p>
          </p:txBody>
        </p:sp>
        <p:sp>
          <p:nvSpPr>
            <p:cNvPr id="12" name="object 13">
              <a:extLst>
                <a:ext uri="{FF2B5EF4-FFF2-40B4-BE49-F238E27FC236}">
                  <a16:creationId xmlns:a16="http://schemas.microsoft.com/office/drawing/2014/main" xmlns="" id="{2C6F889B-73B5-4E3A-931A-2487895ADB18}"/>
                </a:ext>
              </a:extLst>
            </p:cNvPr>
            <p:cNvSpPr txBox="1">
              <a:spLocks noChangeArrowheads="1"/>
            </p:cNvSpPr>
            <p:nvPr/>
          </p:nvSpPr>
          <p:spPr bwMode="auto">
            <a:xfrm>
              <a:off x="132982" y="2772362"/>
              <a:ext cx="2478707" cy="1104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Regular engagements and Door-to-doors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with accounting officers/ authorities and executive authorities</a:t>
              </a:r>
              <a:endParaRPr lang="en-US" altLang="en-US" sz="1200" dirty="0">
                <a:solidFill>
                  <a:prstClr val="black"/>
                </a:solidFill>
                <a:latin typeface="Tw Cen MT" panose="020B0602020104020603" pitchFamily="34" charset="0"/>
              </a:endParaRPr>
            </a:p>
          </p:txBody>
        </p:sp>
        <p:sp>
          <p:nvSpPr>
            <p:cNvPr id="13" name="object 15">
              <a:extLst>
                <a:ext uri="{FF2B5EF4-FFF2-40B4-BE49-F238E27FC236}">
                  <a16:creationId xmlns:a16="http://schemas.microsoft.com/office/drawing/2014/main" xmlns="" id="{A1E03EDC-6CEB-4BA9-9328-709925BC57BC}"/>
                </a:ext>
              </a:extLst>
            </p:cNvPr>
            <p:cNvSpPr txBox="1">
              <a:spLocks noChangeArrowheads="1"/>
            </p:cNvSpPr>
            <p:nvPr/>
          </p:nvSpPr>
          <p:spPr bwMode="auto">
            <a:xfrm>
              <a:off x="5239179" y="688474"/>
              <a:ext cx="2691582" cy="422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Frequent oversight engagements</a:t>
              </a:r>
              <a:endParaRPr lang="en-US" altLang="en-US" sz="900" dirty="0">
                <a:solidFill>
                  <a:srgbClr val="414042"/>
                </a:solidFill>
                <a:latin typeface="Tw Cen MT" panose="020B0602020104020603" pitchFamily="34" charset="0"/>
              </a:endParaRPr>
            </a:p>
          </p:txBody>
        </p:sp>
        <p:sp>
          <p:nvSpPr>
            <p:cNvPr id="14" name="object 16">
              <a:extLst>
                <a:ext uri="{FF2B5EF4-FFF2-40B4-BE49-F238E27FC236}">
                  <a16:creationId xmlns:a16="http://schemas.microsoft.com/office/drawing/2014/main" xmlns="" id="{DED2E840-1816-43F4-989C-B09EAD6C5F13}"/>
                </a:ext>
              </a:extLst>
            </p:cNvPr>
            <p:cNvSpPr txBox="1"/>
            <p:nvPr/>
          </p:nvSpPr>
          <p:spPr>
            <a:xfrm>
              <a:off x="4966942" y="725770"/>
              <a:ext cx="100306" cy="91368"/>
            </a:xfrm>
            <a:prstGeom prst="rect">
              <a:avLst/>
            </a:prstGeom>
          </p:spPr>
          <p:txBody>
            <a:bodyPr lIns="0" tIns="13335" rIns="0" bIns="0">
              <a:spAutoFit/>
            </a:bodyPr>
            <a:lstStyle/>
            <a:p>
              <a:pPr marL="12700">
                <a:spcBef>
                  <a:spcPts val="105"/>
                </a:spcBef>
                <a:defRPr/>
              </a:pPr>
              <a:r>
                <a:rPr sz="675" b="1" baseline="-18518" dirty="0">
                  <a:solidFill>
                    <a:srgbClr val="009479"/>
                  </a:solidFill>
                  <a:latin typeface="Tw Cen MT"/>
                  <a:cs typeface="Tw Cen MT"/>
                </a:rPr>
                <a:t>2</a:t>
              </a:r>
              <a:r>
                <a:rPr sz="250" b="1" spc="10" dirty="0">
                  <a:solidFill>
                    <a:srgbClr val="009479"/>
                  </a:solidFill>
                  <a:latin typeface="Tw Cen MT"/>
                  <a:cs typeface="Tw Cen MT"/>
                </a:rPr>
                <a:t>ND</a:t>
              </a:r>
              <a:endParaRPr sz="250" dirty="0">
                <a:solidFill>
                  <a:prstClr val="black"/>
                </a:solidFill>
                <a:latin typeface="Tw Cen MT"/>
                <a:cs typeface="Tw Cen MT"/>
              </a:endParaRPr>
            </a:p>
          </p:txBody>
        </p:sp>
        <p:sp>
          <p:nvSpPr>
            <p:cNvPr id="15" name="object 17">
              <a:extLst>
                <a:ext uri="{FF2B5EF4-FFF2-40B4-BE49-F238E27FC236}">
                  <a16:creationId xmlns:a16="http://schemas.microsoft.com/office/drawing/2014/main" xmlns="" id="{BDA993D7-32BB-43C4-9DD8-249D6C6EFB1D}"/>
                </a:ext>
              </a:extLst>
            </p:cNvPr>
            <p:cNvSpPr txBox="1"/>
            <p:nvPr/>
          </p:nvSpPr>
          <p:spPr>
            <a:xfrm>
              <a:off x="6749295" y="3773474"/>
              <a:ext cx="98377" cy="91368"/>
            </a:xfrm>
            <a:prstGeom prst="rect">
              <a:avLst/>
            </a:prstGeom>
          </p:spPr>
          <p:txBody>
            <a:bodyPr lIns="0" tIns="13335" rIns="0" bIns="0">
              <a:spAutoFit/>
            </a:bodyPr>
            <a:lstStyle/>
            <a:p>
              <a:pPr marL="12700">
                <a:spcBef>
                  <a:spcPts val="105"/>
                </a:spcBef>
                <a:defRPr/>
              </a:pPr>
              <a:r>
                <a:rPr sz="675" b="1" baseline="-18518" dirty="0">
                  <a:solidFill>
                    <a:srgbClr val="E33B59"/>
                  </a:solidFill>
                  <a:latin typeface="Tw Cen MT"/>
                  <a:cs typeface="Tw Cen MT"/>
                </a:rPr>
                <a:t>3</a:t>
              </a:r>
              <a:r>
                <a:rPr sz="250" b="1" spc="5" dirty="0">
                  <a:solidFill>
                    <a:srgbClr val="E33B59"/>
                  </a:solidFill>
                  <a:latin typeface="Tw Cen MT"/>
                  <a:cs typeface="Tw Cen MT"/>
                </a:rPr>
                <a:t>RD</a:t>
              </a:r>
              <a:endParaRPr sz="250" dirty="0">
                <a:solidFill>
                  <a:prstClr val="black"/>
                </a:solidFill>
                <a:latin typeface="Tw Cen MT"/>
                <a:cs typeface="Tw Cen MT"/>
              </a:endParaRPr>
            </a:p>
          </p:txBody>
        </p:sp>
        <p:sp>
          <p:nvSpPr>
            <p:cNvPr id="16" name="object 18">
              <a:extLst>
                <a:ext uri="{FF2B5EF4-FFF2-40B4-BE49-F238E27FC236}">
                  <a16:creationId xmlns:a16="http://schemas.microsoft.com/office/drawing/2014/main" xmlns="" id="{397D2CEC-5476-484B-957F-1E46294C8F70}"/>
                </a:ext>
              </a:extLst>
            </p:cNvPr>
            <p:cNvSpPr txBox="1"/>
            <p:nvPr/>
          </p:nvSpPr>
          <p:spPr>
            <a:xfrm>
              <a:off x="8485355" y="664044"/>
              <a:ext cx="366500" cy="221691"/>
            </a:xfrm>
            <a:prstGeom prst="rect">
              <a:avLst/>
            </a:prstGeom>
          </p:spPr>
          <p:txBody>
            <a:bodyPr lIns="0" tIns="15875" rIns="0" bIns="0">
              <a:spAutoFit/>
            </a:bodyPr>
            <a:lstStyle/>
            <a:p>
              <a:pPr marL="12700">
                <a:spcBef>
                  <a:spcPts val="125"/>
                </a:spcBef>
                <a:defRPr/>
              </a:pPr>
              <a:r>
                <a:rPr sz="1200" b="1" spc="-10" dirty="0">
                  <a:solidFill>
                    <a:srgbClr val="009479"/>
                  </a:solidFill>
                  <a:latin typeface="Tw Cen MT"/>
                  <a:cs typeface="Tw Cen MT"/>
                </a:rPr>
                <a:t>AG</a:t>
              </a:r>
              <a:endParaRPr sz="1200" dirty="0">
                <a:solidFill>
                  <a:prstClr val="black"/>
                </a:solidFill>
                <a:latin typeface="Tw Cen MT"/>
                <a:cs typeface="Tw Cen MT"/>
              </a:endParaRPr>
            </a:p>
          </p:txBody>
        </p:sp>
      </p:grpSp>
      <p:sp>
        <p:nvSpPr>
          <p:cNvPr id="17" name="object 13">
            <a:extLst>
              <a:ext uri="{FF2B5EF4-FFF2-40B4-BE49-F238E27FC236}">
                <a16:creationId xmlns:a16="http://schemas.microsoft.com/office/drawing/2014/main" xmlns="" id="{F92774F9-6D83-43F8-BD64-274C8A82D517}"/>
              </a:ext>
            </a:extLst>
          </p:cNvPr>
          <p:cNvSpPr txBox="1">
            <a:spLocks noChangeArrowheads="1"/>
          </p:cNvSpPr>
          <p:nvPr/>
        </p:nvSpPr>
        <p:spPr bwMode="auto">
          <a:xfrm>
            <a:off x="4541999" y="3288013"/>
            <a:ext cx="2243932" cy="8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2698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pP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Roadshows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To share audit outcomes and recommendations after each cycle</a:t>
            </a:r>
            <a:endParaRPr lang="en-US" altLang="en-US" sz="1200" dirty="0">
              <a:solidFill>
                <a:prstClr val="black"/>
              </a:solidFill>
              <a:latin typeface="Tw Cen MT" panose="020B0602020104020603" pitchFamily="34" charset="0"/>
            </a:endParaRPr>
          </a:p>
        </p:txBody>
      </p:sp>
      <p:sp>
        <p:nvSpPr>
          <p:cNvPr id="18" name="TextBox 38">
            <a:extLst>
              <a:ext uri="{FF2B5EF4-FFF2-40B4-BE49-F238E27FC236}">
                <a16:creationId xmlns:a16="http://schemas.microsoft.com/office/drawing/2014/main" xmlns="" id="{956DBA92-4E86-4535-85D1-761AE98CE7F4}"/>
              </a:ext>
            </a:extLst>
          </p:cNvPr>
          <p:cNvSpPr txBox="1">
            <a:spLocks noChangeArrowheads="1"/>
          </p:cNvSpPr>
          <p:nvPr/>
        </p:nvSpPr>
        <p:spPr bwMode="auto">
          <a:xfrm>
            <a:off x="3053408" y="5453247"/>
            <a:ext cx="671083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dirty="0">
                <a:solidFill>
                  <a:srgbClr val="002060"/>
                </a:solidFill>
                <a:latin typeface="Tw Cen MT" panose="020B0602020104020603" pitchFamily="34" charset="0"/>
              </a:rPr>
              <a:t>Still: the status of financial and performance management remains the same or even worsens.</a:t>
            </a:r>
          </a:p>
        </p:txBody>
      </p:sp>
      <p:grpSp>
        <p:nvGrpSpPr>
          <p:cNvPr id="19" name="Group 18">
            <a:extLst>
              <a:ext uri="{FF2B5EF4-FFF2-40B4-BE49-F238E27FC236}">
                <a16:creationId xmlns:a16="http://schemas.microsoft.com/office/drawing/2014/main" xmlns="" id="{55D24F30-A2DF-4E17-9F6E-EF741C36C76D}"/>
              </a:ext>
            </a:extLst>
          </p:cNvPr>
          <p:cNvGrpSpPr/>
          <p:nvPr/>
        </p:nvGrpSpPr>
        <p:grpSpPr>
          <a:xfrm>
            <a:off x="9139123" y="3059899"/>
            <a:ext cx="1365608" cy="2581113"/>
            <a:chOff x="102914" y="117777"/>
            <a:chExt cx="1424298" cy="2692041"/>
          </a:xfrm>
          <a:solidFill>
            <a:srgbClr val="002E6E"/>
          </a:solidFill>
        </p:grpSpPr>
        <p:sp>
          <p:nvSpPr>
            <p:cNvPr id="20" name="bk object 16">
              <a:extLst>
                <a:ext uri="{FF2B5EF4-FFF2-40B4-BE49-F238E27FC236}">
                  <a16:creationId xmlns:a16="http://schemas.microsoft.com/office/drawing/2014/main" xmlns="" id="{13C84CC6-738A-470A-8E57-B1F33AF0E494}"/>
                </a:ext>
              </a:extLst>
            </p:cNvPr>
            <p:cNvSpPr/>
            <p:nvPr/>
          </p:nvSpPr>
          <p:spPr>
            <a:xfrm>
              <a:off x="102914" y="117777"/>
              <a:ext cx="1409700" cy="253365"/>
            </a:xfrm>
            <a:custGeom>
              <a:avLst/>
              <a:gdLst/>
              <a:ahLst/>
              <a:cxnLst/>
              <a:rect l="l" t="t" r="r" b="b"/>
              <a:pathLst>
                <a:path w="1409700" h="253365">
                  <a:moveTo>
                    <a:pt x="1284668" y="0"/>
                  </a:moveTo>
                  <a:lnTo>
                    <a:pt x="0" y="0"/>
                  </a:lnTo>
                  <a:lnTo>
                    <a:pt x="124714" y="126479"/>
                  </a:lnTo>
                  <a:lnTo>
                    <a:pt x="0" y="252971"/>
                  </a:lnTo>
                  <a:lnTo>
                    <a:pt x="1284668" y="252971"/>
                  </a:lnTo>
                  <a:lnTo>
                    <a:pt x="1409382" y="126479"/>
                  </a:lnTo>
                  <a:lnTo>
                    <a:pt x="1284668" y="0"/>
                  </a:lnTo>
                  <a:close/>
                </a:path>
              </a:pathLst>
            </a:custGeom>
            <a:grpFill/>
          </p:spPr>
          <p:txBody>
            <a:bodyPr lIns="0" tIns="0" rIns="0" bIns="0"/>
            <a:lstStyle/>
            <a:p>
              <a:pPr>
                <a:defRPr/>
              </a:pPr>
              <a:endParaRPr dirty="0">
                <a:solidFill>
                  <a:prstClr val="black"/>
                </a:solidFill>
              </a:endParaRPr>
            </a:p>
          </p:txBody>
        </p:sp>
        <p:sp>
          <p:nvSpPr>
            <p:cNvPr id="21" name="bk object 17">
              <a:extLst>
                <a:ext uri="{FF2B5EF4-FFF2-40B4-BE49-F238E27FC236}">
                  <a16:creationId xmlns:a16="http://schemas.microsoft.com/office/drawing/2014/main" xmlns="" id="{2F9BE093-1348-421F-849D-511923BFA64F}"/>
                </a:ext>
              </a:extLst>
            </p:cNvPr>
            <p:cNvSpPr/>
            <p:nvPr/>
          </p:nvSpPr>
          <p:spPr>
            <a:xfrm>
              <a:off x="1259343" y="117777"/>
              <a:ext cx="267869" cy="2692041"/>
            </a:xfrm>
            <a:custGeom>
              <a:avLst/>
              <a:gdLst/>
              <a:ahLst/>
              <a:cxnLst/>
              <a:rect l="l" t="t" r="r" b="b"/>
              <a:pathLst>
                <a:path w="253365" h="2136775">
                  <a:moveTo>
                    <a:pt x="252958" y="0"/>
                  </a:moveTo>
                  <a:lnTo>
                    <a:pt x="0" y="0"/>
                  </a:lnTo>
                  <a:lnTo>
                    <a:pt x="0" y="2011845"/>
                  </a:lnTo>
                  <a:lnTo>
                    <a:pt x="126479" y="2136571"/>
                  </a:lnTo>
                  <a:lnTo>
                    <a:pt x="252958" y="2011845"/>
                  </a:lnTo>
                  <a:lnTo>
                    <a:pt x="252958" y="0"/>
                  </a:lnTo>
                  <a:close/>
                </a:path>
              </a:pathLst>
            </a:custGeom>
            <a:grpFill/>
          </p:spPr>
          <p:txBody>
            <a:bodyPr lIns="0" tIns="0" rIns="0" bIns="0"/>
            <a:lstStyle/>
            <a:p>
              <a:pPr>
                <a:defRPr/>
              </a:pPr>
              <a:endParaRPr dirty="0">
                <a:solidFill>
                  <a:prstClr val="black"/>
                </a:solidFill>
              </a:endParaRPr>
            </a:p>
          </p:txBody>
        </p:sp>
      </p:grpSp>
      <p:pic>
        <p:nvPicPr>
          <p:cNvPr id="22" name="Picture 42">
            <a:extLst>
              <a:ext uri="{FF2B5EF4-FFF2-40B4-BE49-F238E27FC236}">
                <a16:creationId xmlns:a16="http://schemas.microsoft.com/office/drawing/2014/main" xmlns="" id="{2C28C4A8-E667-458F-81AC-CB4EA61C20F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9928" y="5124967"/>
            <a:ext cx="1275461" cy="1283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object 11">
            <a:extLst>
              <a:ext uri="{FF2B5EF4-FFF2-40B4-BE49-F238E27FC236}">
                <a16:creationId xmlns:a16="http://schemas.microsoft.com/office/drawing/2014/main" xmlns="" id="{A502DF4C-3245-4B2C-A6DD-AD4467F1D272}"/>
              </a:ext>
            </a:extLst>
          </p:cNvPr>
          <p:cNvSpPr txBox="1">
            <a:spLocks noChangeArrowheads="1"/>
          </p:cNvSpPr>
          <p:nvPr/>
        </p:nvSpPr>
        <p:spPr bwMode="auto">
          <a:xfrm>
            <a:off x="3036649" y="1747187"/>
            <a:ext cx="2217739" cy="100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8588" indent="-396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
              </a:spcBef>
              <a:buFont typeface="Arial" panose="020B0604020202020204" pitchFamily="34" charset="0"/>
              <a:buNone/>
            </a:pPr>
            <a:r>
              <a:rPr lang="en-ZA" altLang="en-US" sz="1200" b="1" dirty="0">
                <a:solidFill>
                  <a:srgbClr val="009479"/>
                </a:solidFill>
                <a:latin typeface="Tw Cen MT" panose="020B0602020104020603" pitchFamily="34" charset="0"/>
                <a:ea typeface="Tw Cen MT" panose="020B0602020104020603" pitchFamily="34" charset="0"/>
                <a:cs typeface="Tw Cen MT" panose="020B0602020104020603" pitchFamily="34" charset="0"/>
              </a:rPr>
              <a:t>Regular key control assessment – enhanced to </a:t>
            </a:r>
            <a:r>
              <a:rPr lang="en-ZA" altLang="en-US" sz="1200" b="1" dirty="0">
                <a:solidFill>
                  <a:srgbClr val="E33B59"/>
                </a:solidFill>
                <a:latin typeface="Tw Cen MT" panose="020B0602020104020603" pitchFamily="34" charset="0"/>
                <a:ea typeface="Tw Cen MT" panose="020B0602020104020603" pitchFamily="34" charset="0"/>
                <a:cs typeface="Tw Cen MT" panose="020B0602020104020603" pitchFamily="34" charset="0"/>
              </a:rPr>
              <a:t>Status of records reviews</a:t>
            </a:r>
            <a:endParaRPr lang="en-US" altLang="en-US" sz="1200" dirty="0">
              <a:solidFill>
                <a:prstClr val="black"/>
              </a:solidFill>
              <a:latin typeface="Tw Cen MT" panose="020B0602020104020603" pitchFamily="34" charset="0"/>
              <a:ea typeface="Tw Cen MT" panose="020B0602020104020603" pitchFamily="34" charset="0"/>
              <a:cs typeface="Tw Cen MT" panose="020B0602020104020603" pitchFamily="34" charset="0"/>
            </a:endParaRPr>
          </a:p>
          <a:p>
            <a:pPr algn="ctr">
              <a:spcBef>
                <a:spcPts val="450"/>
              </a:spcBef>
            </a:pPr>
            <a:r>
              <a:rPr lang="en-ZA" altLang="en-US" sz="1200" dirty="0">
                <a:solidFill>
                  <a:prstClr val="black"/>
                </a:solidFill>
                <a:latin typeface="Tw Cen MT" panose="020B0602020104020603" pitchFamily="34" charset="0"/>
              </a:rPr>
              <a:t>Early warning system for accounting officers and authorities</a:t>
            </a:r>
            <a:endParaRPr lang="en-US" altLang="en-US" sz="1200" dirty="0">
              <a:solidFill>
                <a:prstClr val="black"/>
              </a:solidFill>
              <a:latin typeface="Tw Cen MT" panose="020B0602020104020603" pitchFamily="34" charset="0"/>
            </a:endParaRPr>
          </a:p>
        </p:txBody>
      </p:sp>
    </p:spTree>
    <p:extLst>
      <p:ext uri="{BB962C8B-B14F-4D97-AF65-F5344CB8AC3E}">
        <p14:creationId xmlns:p14="http://schemas.microsoft.com/office/powerpoint/2010/main" xmlns="" val="32221308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7D0E4BB-7AE6-44CF-B738-2F6202C9D2DE}"/>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xmlns="" id="{CDC0D177-81D2-4BDB-BA98-43C214646A2F}"/>
              </a:ext>
            </a:extLst>
          </p:cNvPr>
          <p:cNvSpPr txBox="1">
            <a:spLocks/>
          </p:cNvSpPr>
          <p:nvPr/>
        </p:nvSpPr>
        <p:spPr>
          <a:xfrm>
            <a:off x="881061" y="3964118"/>
            <a:ext cx="10429875" cy="856412"/>
          </a:xfrm>
          <a:prstGeom prst="rect">
            <a:avLst/>
          </a:prstGeom>
        </p:spPr>
        <p:txBody>
          <a:bodyPr>
            <a:no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a:t>PAA amendments – </a:t>
            </a:r>
            <a:br>
              <a:rPr lang="en-US" altLang="en-US" sz="4800" dirty="0"/>
            </a:br>
            <a:r>
              <a:rPr lang="en-US" altLang="en-US" sz="4800" dirty="0"/>
              <a:t>the key expansion to </a:t>
            </a:r>
            <a:r>
              <a:rPr lang="en-US" altLang="en-US" sz="4800" dirty="0" smtClean="0"/>
              <a:t>our mandate</a:t>
            </a:r>
            <a:endParaRPr lang="en-US" altLang="en-US" sz="4800" dirty="0"/>
          </a:p>
        </p:txBody>
      </p:sp>
      <p:sp>
        <p:nvSpPr>
          <p:cNvPr id="13" name="TextBox 12">
            <a:extLst>
              <a:ext uri="{FF2B5EF4-FFF2-40B4-BE49-F238E27FC236}">
                <a16:creationId xmlns:a16="http://schemas.microsoft.com/office/drawing/2014/main" xmlns="" id="{52F3F648-103E-4435-9402-9C59D09B999D}"/>
              </a:ext>
            </a:extLst>
          </p:cNvPr>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4" name="Picture 13">
            <a:extLst>
              <a:ext uri="{FF2B5EF4-FFF2-40B4-BE49-F238E27FC236}">
                <a16:creationId xmlns:a16="http://schemas.microsoft.com/office/drawing/2014/main" xmlns="" id="{CA429B1F-9746-460D-A1DC-29C2D4E0AEFB}"/>
              </a:ext>
            </a:extLst>
          </p:cNvPr>
          <p:cNvPicPr/>
          <p:nvPr/>
        </p:nvPicPr>
        <p:blipFill rotWithShape="1">
          <a:blip r:embed="rId2" cstate="print">
            <a:extLst>
              <a:ext uri="{28A0092B-C50C-407E-A947-70E740481C1C}">
                <a14:useLocalDpi xmlns:a14="http://schemas.microsoft.com/office/drawing/2010/main" xmlns="" val="0"/>
              </a:ext>
            </a:extLst>
          </a:blip>
          <a:srcRect t="81328" r="38396" b="-1245"/>
          <a:stretch/>
        </p:blipFill>
        <p:spPr bwMode="auto">
          <a:xfrm flipV="1">
            <a:off x="1" y="6645152"/>
            <a:ext cx="12192000" cy="212847"/>
          </a:xfrm>
          <a:prstGeom prst="rect">
            <a:avLst/>
          </a:prstGeom>
          <a:noFill/>
          <a:ln>
            <a:noFill/>
          </a:ln>
        </p:spPr>
      </p:pic>
      <p:pic>
        <p:nvPicPr>
          <p:cNvPr id="15" name="Picture 14" descr="A close up of a sign&#10;&#10;Description automatically generated">
            <a:extLst>
              <a:ext uri="{FF2B5EF4-FFF2-40B4-BE49-F238E27FC236}">
                <a16:creationId xmlns:a16="http://schemas.microsoft.com/office/drawing/2014/main" xmlns="" id="{BAE8F032-DAB4-4015-B620-7D337B8352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40883191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ts val="1000"/>
              </a:spcBef>
            </a:pPr>
            <a:r>
              <a:rPr lang="en-ZA" dirty="0">
                <a:solidFill>
                  <a:srgbClr val="00A389"/>
                </a:solidFill>
                <a:ea typeface="+mn-ea"/>
                <a:cs typeface="+mn-cs"/>
              </a:rPr>
              <a:t>Key expansion of our mandate</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19</a:t>
            </a:fld>
            <a:endParaRPr lang="en-US" altLang="en-US" dirty="0"/>
          </a:p>
        </p:txBody>
      </p:sp>
      <p:sp>
        <p:nvSpPr>
          <p:cNvPr id="5" name="TextBox 4"/>
          <p:cNvSpPr txBox="1"/>
          <p:nvPr/>
        </p:nvSpPr>
        <p:spPr>
          <a:xfrm>
            <a:off x="1729135" y="3514372"/>
            <a:ext cx="2273299" cy="1206484"/>
          </a:xfrm>
          <a:prstGeom prst="rect">
            <a:avLst/>
          </a:prstGeom>
          <a:noFill/>
        </p:spPr>
        <p:txBody>
          <a:bodyPr wrap="square">
            <a:spAutoFit/>
          </a:bodyPr>
          <a:lstStyle/>
          <a:p>
            <a:pPr algn="ctr" defTabSz="822960">
              <a:spcAft>
                <a:spcPts val="600"/>
              </a:spcAft>
              <a:defRPr/>
            </a:pPr>
            <a:r>
              <a:rPr lang="en-ZA" sz="2000" b="1" dirty="0">
                <a:solidFill>
                  <a:srgbClr val="00A88E"/>
                </a:solidFill>
                <a:latin typeface="Tw Cen MT" panose="020B0602020104020603" pitchFamily="34" charset="0"/>
              </a:rPr>
              <a:t>Refer material irregularities </a:t>
            </a:r>
            <a:r>
              <a:rPr lang="en-ZA" sz="1620" dirty="0">
                <a:solidFill>
                  <a:prstClr val="black"/>
                </a:solidFill>
                <a:latin typeface="Tw Cen MT" panose="020B0602020104020603" pitchFamily="34" charset="0"/>
              </a:rPr>
              <a:t>to relevant public bodies for further investigations</a:t>
            </a:r>
          </a:p>
        </p:txBody>
      </p:sp>
      <p:sp>
        <p:nvSpPr>
          <p:cNvPr id="6" name="TextBox 5"/>
          <p:cNvSpPr txBox="1"/>
          <p:nvPr/>
        </p:nvSpPr>
        <p:spPr>
          <a:xfrm>
            <a:off x="8274698" y="3514372"/>
            <a:ext cx="2160000" cy="1782026"/>
          </a:xfrm>
          <a:prstGeom prst="rect">
            <a:avLst/>
          </a:prstGeom>
          <a:noFill/>
        </p:spPr>
        <p:txBody>
          <a:bodyPr wrap="square">
            <a:spAutoFit/>
          </a:bodyPr>
          <a:lstStyle/>
          <a:p>
            <a:pPr algn="ctr" defTabSz="822960">
              <a:spcAft>
                <a:spcPts val="600"/>
              </a:spcAft>
              <a:defRPr/>
            </a:pPr>
            <a:r>
              <a:rPr lang="en-ZA" sz="2000" b="1" dirty="0">
                <a:solidFill>
                  <a:srgbClr val="00A88E"/>
                </a:solidFill>
                <a:latin typeface="Tw Cen MT" panose="020B0602020104020603" pitchFamily="34" charset="0"/>
              </a:rPr>
              <a:t>Issue a certificate of debt</a:t>
            </a:r>
            <a:r>
              <a:rPr lang="en-ZA" sz="2000" dirty="0">
                <a:solidFill>
                  <a:srgbClr val="00A88E"/>
                </a:solidFill>
                <a:latin typeface="Tw Cen MT" panose="020B0602020104020603" pitchFamily="34" charset="0"/>
              </a:rPr>
              <a:t> </a:t>
            </a:r>
            <a:r>
              <a:rPr lang="en-ZA" sz="1620" dirty="0">
                <a:solidFill>
                  <a:prstClr val="black"/>
                </a:solidFill>
                <a:latin typeface="Tw Cen MT" panose="020B0602020104020603" pitchFamily="34" charset="0"/>
              </a:rPr>
              <a:t>for failure to implement the remedial action if financial loss was involved</a:t>
            </a:r>
          </a:p>
          <a:p>
            <a:pPr defTabSz="822960">
              <a:defRPr/>
            </a:pPr>
            <a:endParaRPr lang="en-ZA" sz="1620" dirty="0">
              <a:solidFill>
                <a:prstClr val="black">
                  <a:lumMod val="65000"/>
                  <a:lumOff val="35000"/>
                </a:prstClr>
              </a:solidFill>
              <a:latin typeface="Tw Cen MT" panose="020B0602020104020603"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7911" y="2044345"/>
            <a:ext cx="1414463"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1497" y="2044346"/>
            <a:ext cx="1414463"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47467" y="2044347"/>
            <a:ext cx="1414462"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4991453" y="3514372"/>
            <a:ext cx="2298700" cy="1455783"/>
          </a:xfrm>
          <a:prstGeom prst="rect">
            <a:avLst/>
          </a:prstGeom>
          <a:noFill/>
        </p:spPr>
        <p:txBody>
          <a:bodyPr wrap="square">
            <a:spAutoFit/>
          </a:bodyPr>
          <a:lstStyle/>
          <a:p>
            <a:pPr algn="ctr" defTabSz="822960">
              <a:spcAft>
                <a:spcPts val="600"/>
              </a:spcAft>
              <a:defRPr/>
            </a:pPr>
            <a:r>
              <a:rPr lang="en-ZA" sz="2000" b="1" dirty="0">
                <a:solidFill>
                  <a:srgbClr val="00A88E"/>
                </a:solidFill>
                <a:latin typeface="Tw Cen MT" panose="020B0602020104020603" pitchFamily="34" charset="0"/>
              </a:rPr>
              <a:t>Take binding remedial action</a:t>
            </a:r>
            <a:r>
              <a:rPr lang="en-ZA" sz="1620" dirty="0">
                <a:solidFill>
                  <a:srgbClr val="00A88E"/>
                </a:solidFill>
                <a:latin typeface="Tw Cen MT" panose="020B0602020104020603" pitchFamily="34" charset="0"/>
              </a:rPr>
              <a:t> </a:t>
            </a:r>
            <a:r>
              <a:rPr lang="en-ZA" sz="1620" dirty="0">
                <a:solidFill>
                  <a:prstClr val="black"/>
                </a:solidFill>
                <a:latin typeface="Tw Cen MT" panose="020B0602020104020603" pitchFamily="34" charset="0"/>
              </a:rPr>
              <a:t>for failure to implement the AG’s recommendations for material irregularities</a:t>
            </a:r>
          </a:p>
        </p:txBody>
      </p:sp>
    </p:spTree>
    <p:extLst>
      <p:ext uri="{BB962C8B-B14F-4D97-AF65-F5344CB8AC3E}">
        <p14:creationId xmlns:p14="http://schemas.microsoft.com/office/powerpoint/2010/main" xmlns="" val="7685644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1023060" y="2459301"/>
            <a:ext cx="4277784"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02" tIns="43201" rIns="86402" bIns="4320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en-ZA" altLang="en-US" sz="4252" b="1" dirty="0">
                <a:solidFill>
                  <a:srgbClr val="00A389"/>
                </a:solidFill>
                <a:latin typeface="Tw Cen MT" panose="020B0602020104020603" pitchFamily="34" charset="0"/>
                <a:cs typeface="Lato" panose="020F0502020204030203" pitchFamily="34" charset="0"/>
              </a:rPr>
              <a:t>AGSA </a:t>
            </a:r>
          </a:p>
          <a:p>
            <a:pPr fontAlgn="base">
              <a:spcAft>
                <a:spcPct val="0"/>
              </a:spcAft>
              <a:buFont typeface="Arial" panose="020B0604020202020204" pitchFamily="34" charset="0"/>
              <a:buNone/>
            </a:pPr>
            <a:r>
              <a:rPr lang="en-ZA" altLang="en-US" sz="2646" dirty="0">
                <a:solidFill>
                  <a:srgbClr val="00A389"/>
                </a:solidFill>
                <a:latin typeface="Tw Cen MT" panose="020B0602020104020603" pitchFamily="34" charset="0"/>
                <a:ea typeface="Lato Light" panose="020F0502020204030203" pitchFamily="34" charset="0"/>
                <a:cs typeface="Lato Light" panose="020F0502020204030203" pitchFamily="34" charset="0"/>
              </a:rPr>
              <a:t>MISSION</a:t>
            </a:r>
            <a:endParaRPr lang="id-ID" altLang="en-US" sz="2646" dirty="0">
              <a:solidFill>
                <a:srgbClr val="00A389"/>
              </a:solidFill>
              <a:latin typeface="Tw Cen MT" panose="020B0602020104020603" pitchFamily="34" charset="0"/>
              <a:ea typeface="Lato Light" panose="020F0502020204030203" pitchFamily="34" charset="0"/>
              <a:cs typeface="Lato Light" panose="020F0502020204030203" pitchFamily="34" charset="0"/>
            </a:endParaRPr>
          </a:p>
        </p:txBody>
      </p:sp>
      <p:sp>
        <p:nvSpPr>
          <p:cNvPr id="9" name="Rectangle 8"/>
          <p:cNvSpPr/>
          <p:nvPr/>
        </p:nvSpPr>
        <p:spPr>
          <a:xfrm>
            <a:off x="4976320" y="652654"/>
            <a:ext cx="5928783" cy="4822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ZA" sz="2000" dirty="0">
                <a:solidFill>
                  <a:schemeClr val="tx1">
                    <a:lumMod val="75000"/>
                    <a:lumOff val="25000"/>
                  </a:schemeClr>
                </a:solidFill>
                <a:latin typeface="Tw Cen MT" panose="020B0602020104020603" pitchFamily="34" charset="0"/>
                <a:cs typeface="Lato" panose="020F0502020204030203" pitchFamily="34" charset="0"/>
              </a:rPr>
              <a:t>The Auditor-General of South Africa has a constitutional mandate and, as the Supreme Audit Institution (SAI) of South Africa, exists to strengthen our country’s democracy by enabling oversight, accountability and governance in the public sector through auditing, thereby building public confidence.</a:t>
            </a:r>
          </a:p>
        </p:txBody>
      </p:sp>
      <p:pic>
        <p:nvPicPr>
          <p:cNvPr id="10" name="Picture 5"/>
          <p:cNvPicPr>
            <a:picLocks noChangeAspect="1"/>
          </p:cNvPicPr>
          <p:nvPr/>
        </p:nvPicPr>
        <p:blipFill>
          <a:blip r:embed="rId2" cstate="print">
            <a:extLst>
              <a:ext uri="{28A0092B-C50C-407E-A947-70E740481C1C}">
                <a14:useLocalDpi xmlns:a14="http://schemas.microsoft.com/office/drawing/2010/main" xmlns="" val="0"/>
              </a:ext>
            </a:extLst>
          </a:blip>
          <a:srcRect r="69217" b="83673"/>
          <a:stretch>
            <a:fillRect/>
          </a:stretch>
        </p:blipFill>
        <p:spPr bwMode="auto">
          <a:xfrm>
            <a:off x="3997723" y="1476380"/>
            <a:ext cx="359833" cy="295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7479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4"/>
          <p:cNvSpPr>
            <a:spLocks noGrp="1"/>
          </p:cNvSpPr>
          <p:nvPr>
            <p:ph type="title"/>
          </p:nvPr>
        </p:nvSpPr>
        <p:spPr/>
        <p:txBody>
          <a:bodyPr anchor="t"/>
          <a:lstStyle/>
          <a:p>
            <a:pPr eaLnBrk="1" hangingPunct="1">
              <a:spcBef>
                <a:spcPts val="1000"/>
              </a:spcBef>
            </a:pPr>
            <a:r>
              <a:rPr lang="en-US" altLang="en-US" dirty="0">
                <a:solidFill>
                  <a:srgbClr val="00A88E"/>
                </a:solidFill>
                <a:latin typeface="Century Gothic" panose="020B0502020202020204" pitchFamily="34" charset="0"/>
              </a:rPr>
              <a:t>What is a material irregularity?</a:t>
            </a:r>
          </a:p>
        </p:txBody>
      </p:sp>
      <p:sp>
        <p:nvSpPr>
          <p:cNvPr id="39938" name="Slide Number Placeholder 2"/>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4FFB169-7D4B-48A6-AF36-5201AD7AE784}" type="slidenum">
              <a:rPr lang="en-US" altLang="en-US" sz="1200" smtClean="0">
                <a:solidFill>
                  <a:srgbClr val="E33A5A"/>
                </a:solidFill>
                <a:latin typeface="Century Gothic" panose="020B0502020202020204" pitchFamily="34" charset="0"/>
              </a:rPr>
              <a:pPr>
                <a:lnSpc>
                  <a:spcPct val="100000"/>
                </a:lnSpc>
                <a:spcBef>
                  <a:spcPct val="0"/>
                </a:spcBef>
                <a:buFontTx/>
                <a:buNone/>
              </a:pPr>
              <a:t>20</a:t>
            </a:fld>
            <a:endParaRPr lang="en-US" altLang="en-US" sz="1200" dirty="0">
              <a:solidFill>
                <a:srgbClr val="E33A5A"/>
              </a:solidFill>
              <a:latin typeface="Century Gothic" panose="020B0502020202020204" pitchFamily="34" charset="0"/>
            </a:endParaRPr>
          </a:p>
        </p:txBody>
      </p:sp>
      <p:sp>
        <p:nvSpPr>
          <p:cNvPr id="39940" name="TextBox 4"/>
          <p:cNvSpPr txBox="1">
            <a:spLocks noChangeArrowheads="1"/>
          </p:cNvSpPr>
          <p:nvPr/>
        </p:nvSpPr>
        <p:spPr bwMode="auto">
          <a:xfrm>
            <a:off x="4398192" y="1256280"/>
            <a:ext cx="6953249"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223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223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8223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any </a:t>
            </a:r>
            <a:r>
              <a:rPr lang="en-ZA" altLang="en-US" sz="2400" b="1" i="1" dirty="0">
                <a:solidFill>
                  <a:srgbClr val="E33A5A"/>
                </a:solidFill>
                <a:latin typeface="Tw Cen MT" panose="020B0602020104020603" pitchFamily="34" charset="0"/>
              </a:rPr>
              <a:t>non-compliance</a:t>
            </a:r>
            <a:r>
              <a:rPr lang="en-ZA" altLang="en-US" sz="2000" i="1" dirty="0">
                <a:solidFill>
                  <a:prstClr val="black">
                    <a:lumMod val="75000"/>
                    <a:lumOff val="25000"/>
                  </a:prstClr>
                </a:solidFill>
                <a:latin typeface="Tw Cen MT" panose="020B0602020104020603" pitchFamily="34" charset="0"/>
              </a:rPr>
              <a:t> with, or contravention of, legislation,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fraud,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theft or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a breach of a fiduciary duty</a:t>
            </a:r>
          </a:p>
          <a:p>
            <a:pPr fontAlgn="base">
              <a:lnSpc>
                <a:spcPct val="100000"/>
              </a:lnSpc>
              <a:spcBef>
                <a:spcPct val="0"/>
              </a:spcBef>
              <a:spcAft>
                <a:spcPct val="0"/>
              </a:spcAft>
              <a:buFontTx/>
              <a:buNone/>
            </a:pPr>
            <a:endParaRPr lang="en-ZA" altLang="en-US" sz="2000" b="1"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identified during an audit performed under this Act </a:t>
            </a: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that </a:t>
            </a:r>
            <a:r>
              <a:rPr lang="en-ZA" altLang="en-US" sz="2400" b="1" i="1" dirty="0">
                <a:solidFill>
                  <a:srgbClr val="E33A5A"/>
                </a:solidFill>
                <a:latin typeface="Tw Cen MT" panose="020B0602020104020603" pitchFamily="34" charset="0"/>
              </a:rPr>
              <a:t>resulted in or is likely </a:t>
            </a:r>
            <a:r>
              <a:rPr lang="en-ZA" altLang="en-US" sz="2000" i="1" dirty="0">
                <a:solidFill>
                  <a:prstClr val="black">
                    <a:lumMod val="75000"/>
                    <a:lumOff val="25000"/>
                  </a:prstClr>
                </a:solidFill>
                <a:latin typeface="Tw Cen MT" panose="020B0602020104020603" pitchFamily="34" charset="0"/>
              </a:rPr>
              <a:t>to result in …</a:t>
            </a:r>
          </a:p>
          <a:p>
            <a:pPr fontAlgn="base">
              <a:lnSpc>
                <a:spcPct val="100000"/>
              </a:lnSpc>
              <a:spcBef>
                <a:spcPct val="0"/>
              </a:spcBef>
              <a:spcAft>
                <a:spcPct val="0"/>
              </a:spcAft>
              <a:buFontTx/>
              <a:buNone/>
            </a:pPr>
            <a:endParaRPr lang="en-ZA" altLang="en-US" sz="2000"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endParaRPr lang="en-ZA" altLang="en-US" sz="2000"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endParaRPr lang="en-ZA" altLang="en-US" sz="2000" i="1" dirty="0">
              <a:solidFill>
                <a:prstClr val="black">
                  <a:lumMod val="75000"/>
                  <a:lumOff val="25000"/>
                </a:prstClr>
              </a:solidFill>
              <a:latin typeface="Tw Cen MT" panose="020B0602020104020603" pitchFamily="34" charset="0"/>
            </a:endParaRP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a </a:t>
            </a:r>
            <a:r>
              <a:rPr lang="en-ZA" altLang="en-US" sz="2400" b="1" i="1" dirty="0">
                <a:solidFill>
                  <a:srgbClr val="E33A5A"/>
                </a:solidFill>
                <a:latin typeface="Tw Cen MT" panose="020B0602020104020603" pitchFamily="34" charset="0"/>
              </a:rPr>
              <a:t>material financial loss, </a:t>
            </a:r>
          </a:p>
          <a:p>
            <a:pPr fontAlgn="base">
              <a:lnSpc>
                <a:spcPct val="100000"/>
              </a:lnSpc>
              <a:spcBef>
                <a:spcPct val="0"/>
              </a:spcBef>
              <a:spcAft>
                <a:spcPct val="0"/>
              </a:spcAft>
              <a:buFontTx/>
              <a:buNone/>
            </a:pPr>
            <a:r>
              <a:rPr lang="en-ZA" altLang="en-US" sz="2000" i="1" dirty="0">
                <a:solidFill>
                  <a:prstClr val="black">
                    <a:lumMod val="75000"/>
                    <a:lumOff val="25000"/>
                  </a:prstClr>
                </a:solidFill>
                <a:latin typeface="Tw Cen MT" panose="020B0602020104020603" pitchFamily="34" charset="0"/>
              </a:rPr>
              <a:t>the </a:t>
            </a:r>
            <a:r>
              <a:rPr lang="en-ZA" altLang="en-US" sz="2400" b="1" i="1" dirty="0">
                <a:solidFill>
                  <a:srgbClr val="E33A5A"/>
                </a:solidFill>
                <a:latin typeface="Tw Cen MT" panose="020B0602020104020603" pitchFamily="34" charset="0"/>
              </a:rPr>
              <a:t>misuse or loss of a material public resource</a:t>
            </a:r>
            <a:r>
              <a:rPr lang="en-ZA" altLang="en-US" sz="2400" i="1" dirty="0">
                <a:solidFill>
                  <a:srgbClr val="E33A5A"/>
                </a:solidFill>
                <a:latin typeface="Tw Cen MT" panose="020B0602020104020603" pitchFamily="34" charset="0"/>
              </a:rPr>
              <a:t> </a:t>
            </a:r>
            <a:r>
              <a:rPr lang="en-ZA" altLang="en-US" sz="2000" i="1" dirty="0">
                <a:solidFill>
                  <a:prstClr val="black">
                    <a:lumMod val="75000"/>
                    <a:lumOff val="25000"/>
                  </a:prstClr>
                </a:solidFill>
                <a:latin typeface="Tw Cen MT" panose="020B0602020104020603" pitchFamily="34" charset="0"/>
              </a:rPr>
              <a:t>or </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substantial harm to a public sector institution or</a:t>
            </a:r>
          </a:p>
          <a:p>
            <a:pPr fontAlgn="base">
              <a:lnSpc>
                <a:spcPct val="100000"/>
              </a:lnSpc>
              <a:spcBef>
                <a:spcPct val="0"/>
              </a:spcBef>
              <a:spcAft>
                <a:spcPct val="0"/>
              </a:spcAft>
              <a:buFontTx/>
              <a:buNone/>
            </a:pPr>
            <a:r>
              <a:rPr lang="en-ZA" altLang="en-US" sz="2400" b="1" i="1" dirty="0">
                <a:solidFill>
                  <a:srgbClr val="E33A5A"/>
                </a:solidFill>
                <a:latin typeface="Tw Cen MT" panose="020B0602020104020603" pitchFamily="34" charset="0"/>
              </a:rPr>
              <a:t>the general public.</a:t>
            </a:r>
          </a:p>
        </p:txBody>
      </p:sp>
      <p:sp>
        <p:nvSpPr>
          <p:cNvPr id="2" name="TextBox 1"/>
          <p:cNvSpPr txBox="1"/>
          <p:nvPr/>
        </p:nvSpPr>
        <p:spPr>
          <a:xfrm>
            <a:off x="856947" y="1256280"/>
            <a:ext cx="2057400" cy="523220"/>
          </a:xfrm>
          <a:prstGeom prst="rect">
            <a:avLst/>
          </a:prstGeom>
          <a:noFill/>
        </p:spPr>
        <p:txBody>
          <a:bodyPr wrap="square" rtlCol="0">
            <a:spAutoFit/>
          </a:bodyPr>
          <a:lstStyle/>
          <a:p>
            <a:pPr algn="ctr"/>
            <a:r>
              <a:rPr lang="en-ZA" sz="2800" b="1" dirty="0">
                <a:solidFill>
                  <a:srgbClr val="97857C"/>
                </a:solidFill>
                <a:latin typeface="Tw Cen MT" pitchFamily="34" charset="0"/>
              </a:rPr>
              <a:t>Irregularity</a:t>
            </a:r>
          </a:p>
        </p:txBody>
      </p:sp>
      <p:sp>
        <p:nvSpPr>
          <p:cNvPr id="15" name="TextBox 14"/>
          <p:cNvSpPr txBox="1"/>
          <p:nvPr/>
        </p:nvSpPr>
        <p:spPr>
          <a:xfrm>
            <a:off x="784947" y="4639501"/>
            <a:ext cx="2057400" cy="523220"/>
          </a:xfrm>
          <a:prstGeom prst="rect">
            <a:avLst/>
          </a:prstGeom>
          <a:noFill/>
        </p:spPr>
        <p:txBody>
          <a:bodyPr wrap="square" rtlCol="0">
            <a:spAutoFit/>
          </a:bodyPr>
          <a:lstStyle/>
          <a:p>
            <a:pPr algn="ctr"/>
            <a:r>
              <a:rPr lang="en-ZA" sz="2800" b="1" dirty="0">
                <a:solidFill>
                  <a:srgbClr val="00A88E"/>
                </a:solidFill>
                <a:latin typeface="Tw Cen MT" pitchFamily="34" charset="0"/>
              </a:rPr>
              <a:t>Impact</a:t>
            </a:r>
          </a:p>
        </p:txBody>
      </p:sp>
      <p:sp>
        <p:nvSpPr>
          <p:cNvPr id="3" name="Oval 2"/>
          <p:cNvSpPr/>
          <p:nvPr/>
        </p:nvSpPr>
        <p:spPr>
          <a:xfrm>
            <a:off x="921295" y="2309500"/>
            <a:ext cx="1800000" cy="1800000"/>
          </a:xfrm>
          <a:prstGeom prst="ellipse">
            <a:avLst/>
          </a:prstGeom>
          <a:solidFill>
            <a:srgbClr val="E33B59"/>
          </a:solidFill>
          <a:ln>
            <a:solidFill>
              <a:srgbClr val="D24C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dirty="0">
              <a:solidFill>
                <a:srgbClr val="E33B59"/>
              </a:solidFill>
            </a:endParaRPr>
          </a:p>
        </p:txBody>
      </p:sp>
      <p:pic>
        <p:nvPicPr>
          <p:cNvPr id="17"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542" t="8287" r="61545" b="75385"/>
          <a:stretch>
            <a:fillRect/>
          </a:stretch>
        </p:blipFill>
        <p:spPr bwMode="auto">
          <a:xfrm rot="8044588">
            <a:off x="3227330" y="1133596"/>
            <a:ext cx="853678" cy="83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l="21542" t="8287" r="61545" b="75385"/>
          <a:stretch>
            <a:fillRect/>
          </a:stretch>
        </p:blipFill>
        <p:spPr bwMode="auto">
          <a:xfrm rot="8044588">
            <a:off x="3174077" y="4483810"/>
            <a:ext cx="853678" cy="83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856947" y="2656727"/>
            <a:ext cx="1928700" cy="954107"/>
          </a:xfrm>
          <a:prstGeom prst="rect">
            <a:avLst/>
          </a:prstGeom>
          <a:noFill/>
        </p:spPr>
        <p:txBody>
          <a:bodyPr wrap="square" rtlCol="0">
            <a:spAutoFit/>
          </a:bodyPr>
          <a:lstStyle/>
          <a:p>
            <a:pPr algn="ctr"/>
            <a:r>
              <a:rPr lang="en-ZA" sz="2800" dirty="0">
                <a:solidFill>
                  <a:prstClr val="white"/>
                </a:solidFill>
                <a:latin typeface="Tw Cen MT" pitchFamily="34" charset="0"/>
              </a:rPr>
              <a:t>Material irregularity</a:t>
            </a:r>
          </a:p>
        </p:txBody>
      </p:sp>
    </p:spTree>
    <p:extLst>
      <p:ext uri="{BB962C8B-B14F-4D97-AF65-F5344CB8AC3E}">
        <p14:creationId xmlns:p14="http://schemas.microsoft.com/office/powerpoint/2010/main" xmlns="" val="5597971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21</a:t>
            </a:fld>
            <a:endParaRPr lang="en-US" altLang="en-US" dirty="0"/>
          </a:p>
        </p:txBody>
      </p:sp>
      <p:sp>
        <p:nvSpPr>
          <p:cNvPr id="4" name="Rectangle 3">
            <a:extLst>
              <a:ext uri="{FF2B5EF4-FFF2-40B4-BE49-F238E27FC236}">
                <a16:creationId xmlns:a16="http://schemas.microsoft.com/office/drawing/2014/main" xmlns="" id="{C02B9100-1FE6-4F09-95B3-8946205D1E53}"/>
              </a:ext>
            </a:extLst>
          </p:cNvPr>
          <p:cNvSpPr/>
          <p:nvPr/>
        </p:nvSpPr>
        <p:spPr>
          <a:xfrm>
            <a:off x="1917399" y="882008"/>
            <a:ext cx="1612173" cy="467757"/>
          </a:xfrm>
          <a:prstGeom prst="rect">
            <a:avLst/>
          </a:prstGeom>
        </p:spPr>
        <p:txBody>
          <a:bodyPr wrap="none">
            <a:spAutoFit/>
          </a:bodyPr>
          <a:lstStyle/>
          <a:p>
            <a:pPr>
              <a:lnSpc>
                <a:spcPct val="107000"/>
              </a:lnSpc>
              <a:spcBef>
                <a:spcPts val="600"/>
              </a:spcBef>
              <a:spcAft>
                <a:spcPts val="600"/>
              </a:spcAft>
            </a:pPr>
            <a:r>
              <a:rPr lang="en-ZA" sz="2400" b="1" dirty="0">
                <a:solidFill>
                  <a:srgbClr val="E33A5A"/>
                </a:solidFill>
                <a:latin typeface="Tw Cen MT" pitchFamily="34" charset="0"/>
                <a:ea typeface="Calibri"/>
                <a:cs typeface="Times New Roman"/>
              </a:rPr>
              <a:t>Irregularity</a:t>
            </a:r>
            <a:endParaRPr lang="en-ZA" sz="2400" dirty="0">
              <a:solidFill>
                <a:srgbClr val="E33A5A"/>
              </a:solidFill>
              <a:latin typeface="Tw Cen MT" pitchFamily="34" charset="0"/>
              <a:ea typeface="Calibri"/>
              <a:cs typeface="Times New Roman"/>
            </a:endParaRPr>
          </a:p>
        </p:txBody>
      </p:sp>
      <p:sp>
        <p:nvSpPr>
          <p:cNvPr id="6" name="Rectangle 5">
            <a:extLst>
              <a:ext uri="{FF2B5EF4-FFF2-40B4-BE49-F238E27FC236}">
                <a16:creationId xmlns:a16="http://schemas.microsoft.com/office/drawing/2014/main" xmlns="" id="{C179ECA9-05B9-45EA-BC44-D6B9D6402D2B}"/>
              </a:ext>
            </a:extLst>
          </p:cNvPr>
          <p:cNvSpPr/>
          <p:nvPr/>
        </p:nvSpPr>
        <p:spPr>
          <a:xfrm>
            <a:off x="7240702" y="882008"/>
            <a:ext cx="1039067" cy="467757"/>
          </a:xfrm>
          <a:prstGeom prst="rect">
            <a:avLst/>
          </a:prstGeom>
        </p:spPr>
        <p:txBody>
          <a:bodyPr wrap="none">
            <a:spAutoFit/>
          </a:bodyPr>
          <a:lstStyle/>
          <a:p>
            <a:pPr>
              <a:lnSpc>
                <a:spcPct val="107000"/>
              </a:lnSpc>
              <a:spcBef>
                <a:spcPts val="600"/>
              </a:spcBef>
              <a:spcAft>
                <a:spcPts val="600"/>
              </a:spcAft>
            </a:pPr>
            <a:r>
              <a:rPr lang="en-ZA" sz="2400" b="1" dirty="0">
                <a:solidFill>
                  <a:srgbClr val="E33A5A"/>
                </a:solidFill>
                <a:latin typeface="Tw Cen MT" pitchFamily="34" charset="0"/>
                <a:ea typeface="Calibri"/>
                <a:cs typeface="Times New Roman"/>
              </a:rPr>
              <a:t>Impact</a:t>
            </a:r>
            <a:endParaRPr lang="en-ZA" sz="2400" dirty="0">
              <a:solidFill>
                <a:srgbClr val="E33A5A"/>
              </a:solidFill>
              <a:latin typeface="Tw Cen MT" pitchFamily="34" charset="0"/>
              <a:ea typeface="Calibri"/>
              <a:cs typeface="Times New Roman"/>
            </a:endParaRPr>
          </a:p>
        </p:txBody>
      </p:sp>
      <p:sp>
        <p:nvSpPr>
          <p:cNvPr id="21" name="Title 1">
            <a:extLst>
              <a:ext uri="{FF2B5EF4-FFF2-40B4-BE49-F238E27FC236}">
                <a16:creationId xmlns:a16="http://schemas.microsoft.com/office/drawing/2014/main" xmlns="" id="{48D37845-97CE-4636-B6F5-B39B1EF3B16A}"/>
              </a:ext>
            </a:extLst>
          </p:cNvPr>
          <p:cNvSpPr>
            <a:spLocks noGrp="1"/>
          </p:cNvSpPr>
          <p:nvPr>
            <p:ph type="title"/>
          </p:nvPr>
        </p:nvSpPr>
        <p:spPr>
          <a:xfrm>
            <a:off x="609600" y="246063"/>
            <a:ext cx="10515600" cy="544512"/>
          </a:xfrm>
        </p:spPr>
        <p:txBody>
          <a:bodyPr/>
          <a:lstStyle/>
          <a:p>
            <a:r>
              <a:rPr lang="en-ZA" dirty="0"/>
              <a:t>Examples of material irregularities</a:t>
            </a:r>
            <a:endParaRPr lang="en-US" sz="2000" dirty="0"/>
          </a:p>
        </p:txBody>
      </p:sp>
      <p:sp>
        <p:nvSpPr>
          <p:cNvPr id="7" name="Rectangle 6">
            <a:extLst>
              <a:ext uri="{FF2B5EF4-FFF2-40B4-BE49-F238E27FC236}">
                <a16:creationId xmlns:a16="http://schemas.microsoft.com/office/drawing/2014/main" xmlns="" id="{74B69C1B-640A-4625-B2B2-9277E2A18F9E}"/>
              </a:ext>
            </a:extLst>
          </p:cNvPr>
          <p:cNvSpPr/>
          <p:nvPr/>
        </p:nvSpPr>
        <p:spPr>
          <a:xfrm>
            <a:off x="1917399" y="1488850"/>
            <a:ext cx="4334219"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Non-compliance with the SCM legislation requiring a competitive bidding process.</a:t>
            </a:r>
          </a:p>
        </p:txBody>
      </p:sp>
      <p:sp>
        <p:nvSpPr>
          <p:cNvPr id="8" name="Rectangle 7">
            <a:extLst>
              <a:ext uri="{FF2B5EF4-FFF2-40B4-BE49-F238E27FC236}">
                <a16:creationId xmlns:a16="http://schemas.microsoft.com/office/drawing/2014/main" xmlns="" id="{D248F537-445B-492D-97D5-14A449940FA1}"/>
              </a:ext>
            </a:extLst>
          </p:cNvPr>
          <p:cNvSpPr/>
          <p:nvPr/>
        </p:nvSpPr>
        <p:spPr>
          <a:xfrm>
            <a:off x="7240702" y="1455604"/>
            <a:ext cx="370248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material financial loss due to goods being priced at above market value.</a:t>
            </a:r>
          </a:p>
        </p:txBody>
      </p:sp>
      <p:pic>
        <p:nvPicPr>
          <p:cNvPr id="10" name="Picture 9" descr="A close up of a sign&#10;&#10;Description automatically generated">
            <a:extLst>
              <a:ext uri="{FF2B5EF4-FFF2-40B4-BE49-F238E27FC236}">
                <a16:creationId xmlns:a16="http://schemas.microsoft.com/office/drawing/2014/main" xmlns="" id="{7A1DC185-5480-4C78-8765-F6FF2BBD3D4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8513" y="1392875"/>
            <a:ext cx="862198" cy="862198"/>
          </a:xfrm>
          <a:prstGeom prst="rect">
            <a:avLst/>
          </a:prstGeom>
        </p:spPr>
      </p:pic>
      <p:sp>
        <p:nvSpPr>
          <p:cNvPr id="23" name="Isosceles Triangle 22">
            <a:extLst>
              <a:ext uri="{FF2B5EF4-FFF2-40B4-BE49-F238E27FC236}">
                <a16:creationId xmlns:a16="http://schemas.microsoft.com/office/drawing/2014/main" xmlns="" id="{EC54DB7B-13DA-4083-93D7-51D2461EE9C3}"/>
              </a:ext>
            </a:extLst>
          </p:cNvPr>
          <p:cNvSpPr/>
          <p:nvPr/>
        </p:nvSpPr>
        <p:spPr>
          <a:xfrm rot="5400000">
            <a:off x="6517348" y="1730556"/>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a16="http://schemas.microsoft.com/office/drawing/2014/main" xmlns="" id="{D3AB26DF-63A5-4C84-990C-49C30D0B9423}"/>
              </a:ext>
            </a:extLst>
          </p:cNvPr>
          <p:cNvSpPr/>
          <p:nvPr/>
        </p:nvSpPr>
        <p:spPr>
          <a:xfrm>
            <a:off x="0" y="2415999"/>
            <a:ext cx="12192000" cy="966611"/>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xmlns="" id="{1BB07B41-13F1-490E-80DA-3CFA0659F0CC}"/>
              </a:ext>
            </a:extLst>
          </p:cNvPr>
          <p:cNvSpPr/>
          <p:nvPr/>
        </p:nvSpPr>
        <p:spPr>
          <a:xfrm>
            <a:off x="1917399" y="2578247"/>
            <a:ext cx="4183088"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Suspected bribery of an official to approve the payment for services not received. </a:t>
            </a:r>
          </a:p>
        </p:txBody>
      </p:sp>
      <p:sp>
        <p:nvSpPr>
          <p:cNvPr id="13" name="Rectangle 12">
            <a:extLst>
              <a:ext uri="{FF2B5EF4-FFF2-40B4-BE49-F238E27FC236}">
                <a16:creationId xmlns:a16="http://schemas.microsoft.com/office/drawing/2014/main" xmlns="" id="{270EE715-EE3C-4C4F-9EAB-43BBFD55A790}"/>
              </a:ext>
            </a:extLst>
          </p:cNvPr>
          <p:cNvSpPr/>
          <p:nvPr/>
        </p:nvSpPr>
        <p:spPr>
          <a:xfrm>
            <a:off x="7240702" y="2512689"/>
            <a:ext cx="417133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material financial loss due to no value being  received for the money paid.</a:t>
            </a:r>
          </a:p>
        </p:txBody>
      </p:sp>
      <p:pic>
        <p:nvPicPr>
          <p:cNvPr id="16" name="Picture 15">
            <a:extLst>
              <a:ext uri="{FF2B5EF4-FFF2-40B4-BE49-F238E27FC236}">
                <a16:creationId xmlns:a16="http://schemas.microsoft.com/office/drawing/2014/main" xmlns="" id="{AD41BC04-8FCB-4E41-9BDB-49727745E44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8513" y="2482232"/>
            <a:ext cx="862198" cy="862198"/>
          </a:xfrm>
          <a:prstGeom prst="rect">
            <a:avLst/>
          </a:prstGeom>
        </p:spPr>
      </p:pic>
      <p:sp>
        <p:nvSpPr>
          <p:cNvPr id="24" name="Isosceles Triangle 23">
            <a:extLst>
              <a:ext uri="{FF2B5EF4-FFF2-40B4-BE49-F238E27FC236}">
                <a16:creationId xmlns:a16="http://schemas.microsoft.com/office/drawing/2014/main" xmlns="" id="{9AAE66BD-2A2B-4539-B4A6-292D0823CBC4}"/>
              </a:ext>
            </a:extLst>
          </p:cNvPr>
          <p:cNvSpPr/>
          <p:nvPr/>
        </p:nvSpPr>
        <p:spPr>
          <a:xfrm rot="5400000">
            <a:off x="6517348" y="2733613"/>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a:extLst>
              <a:ext uri="{FF2B5EF4-FFF2-40B4-BE49-F238E27FC236}">
                <a16:creationId xmlns:a16="http://schemas.microsoft.com/office/drawing/2014/main" xmlns="" id="{780892AC-E6CC-4F25-8786-2426EEFF5585}"/>
              </a:ext>
            </a:extLst>
          </p:cNvPr>
          <p:cNvSpPr/>
          <p:nvPr/>
        </p:nvSpPr>
        <p:spPr>
          <a:xfrm>
            <a:off x="1917399" y="3490274"/>
            <a:ext cx="4215872" cy="966611"/>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board of a public entity not exercising their duty of utmost care in investing the funds of the entity. </a:t>
            </a:r>
          </a:p>
        </p:txBody>
      </p:sp>
      <p:sp>
        <p:nvSpPr>
          <p:cNvPr id="27" name="Rectangle 26">
            <a:extLst>
              <a:ext uri="{FF2B5EF4-FFF2-40B4-BE49-F238E27FC236}">
                <a16:creationId xmlns:a16="http://schemas.microsoft.com/office/drawing/2014/main" xmlns="" id="{EFFC8DBC-063C-4A0F-B122-F092D4139A2B}"/>
              </a:ext>
            </a:extLst>
          </p:cNvPr>
          <p:cNvSpPr/>
          <p:nvPr/>
        </p:nvSpPr>
        <p:spPr>
          <a:xfrm>
            <a:off x="7240702" y="3581688"/>
            <a:ext cx="370248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material loss in the value of the public entities investments. </a:t>
            </a:r>
          </a:p>
        </p:txBody>
      </p:sp>
      <p:pic>
        <p:nvPicPr>
          <p:cNvPr id="28" name="Picture 27">
            <a:extLst>
              <a:ext uri="{FF2B5EF4-FFF2-40B4-BE49-F238E27FC236}">
                <a16:creationId xmlns:a16="http://schemas.microsoft.com/office/drawing/2014/main" xmlns="" id="{1701C007-4381-4D03-99EA-F0E3CEDDD8A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8513" y="3542480"/>
            <a:ext cx="862198" cy="862198"/>
          </a:xfrm>
          <a:prstGeom prst="rect">
            <a:avLst/>
          </a:prstGeom>
        </p:spPr>
      </p:pic>
      <p:sp>
        <p:nvSpPr>
          <p:cNvPr id="29" name="Isosceles Triangle 28">
            <a:extLst>
              <a:ext uri="{FF2B5EF4-FFF2-40B4-BE49-F238E27FC236}">
                <a16:creationId xmlns:a16="http://schemas.microsoft.com/office/drawing/2014/main" xmlns="" id="{46F0F950-BAC2-447B-96B0-496EC2275A46}"/>
              </a:ext>
            </a:extLst>
          </p:cNvPr>
          <p:cNvSpPr/>
          <p:nvPr/>
        </p:nvSpPr>
        <p:spPr>
          <a:xfrm rot="5400000">
            <a:off x="6517348" y="3856640"/>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a:extLst>
              <a:ext uri="{FF2B5EF4-FFF2-40B4-BE49-F238E27FC236}">
                <a16:creationId xmlns:a16="http://schemas.microsoft.com/office/drawing/2014/main" xmlns="" id="{A9A44B88-9195-40E3-AEC1-8F206FD4E9B8}"/>
              </a:ext>
            </a:extLst>
          </p:cNvPr>
          <p:cNvSpPr/>
          <p:nvPr/>
        </p:nvSpPr>
        <p:spPr>
          <a:xfrm>
            <a:off x="0" y="4539640"/>
            <a:ext cx="12192000" cy="966611"/>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a:extLst>
              <a:ext uri="{FF2B5EF4-FFF2-40B4-BE49-F238E27FC236}">
                <a16:creationId xmlns:a16="http://schemas.microsoft.com/office/drawing/2014/main" xmlns="" id="{72380DAA-0E96-4A9D-9CF9-533250AC9D5F}"/>
              </a:ext>
            </a:extLst>
          </p:cNvPr>
          <p:cNvSpPr/>
          <p:nvPr/>
        </p:nvSpPr>
        <p:spPr>
          <a:xfrm>
            <a:off x="1917399" y="4867460"/>
            <a:ext cx="4334219" cy="373885"/>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A repeat disclaimer audit opinion.</a:t>
            </a:r>
          </a:p>
        </p:txBody>
      </p:sp>
      <p:sp>
        <p:nvSpPr>
          <p:cNvPr id="33" name="Rectangle 32">
            <a:extLst>
              <a:ext uri="{FF2B5EF4-FFF2-40B4-BE49-F238E27FC236}">
                <a16:creationId xmlns:a16="http://schemas.microsoft.com/office/drawing/2014/main" xmlns="" id="{D39E3400-82BC-40B2-A7F0-A2E9C41D3F24}"/>
              </a:ext>
            </a:extLst>
          </p:cNvPr>
          <p:cNvSpPr/>
          <p:nvPr/>
        </p:nvSpPr>
        <p:spPr>
          <a:xfrm>
            <a:off x="7240702" y="4719278"/>
            <a:ext cx="4495440"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Substantial harm to the auditee </a:t>
            </a:r>
            <a:r>
              <a:rPr lang="en-GB" dirty="0">
                <a:solidFill>
                  <a:prstClr val="black">
                    <a:lumMod val="75000"/>
                    <a:lumOff val="25000"/>
                  </a:prstClr>
                </a:solidFill>
                <a:latin typeface="Tw Cen MT" pitchFamily="34" charset="0"/>
                <a:ea typeface="Calibri"/>
                <a:cs typeface="Times New Roman"/>
              </a:rPr>
              <a:t>as oversight and accountability are significantly weakened.  </a:t>
            </a:r>
            <a:endParaRPr lang="en-ZA" dirty="0">
              <a:solidFill>
                <a:prstClr val="black">
                  <a:lumMod val="75000"/>
                  <a:lumOff val="25000"/>
                </a:prstClr>
              </a:solidFill>
              <a:latin typeface="Tw Cen MT" pitchFamily="34" charset="0"/>
              <a:ea typeface="Calibri"/>
              <a:cs typeface="Times New Roman"/>
            </a:endParaRPr>
          </a:p>
        </p:txBody>
      </p:sp>
      <p:pic>
        <p:nvPicPr>
          <p:cNvPr id="34" name="Picture 33" descr="A close up of a sign&#10;&#10;Description automatically generated">
            <a:extLst>
              <a:ext uri="{FF2B5EF4-FFF2-40B4-BE49-F238E27FC236}">
                <a16:creationId xmlns:a16="http://schemas.microsoft.com/office/drawing/2014/main" xmlns="" id="{9A4561F2-FD54-4112-B381-C5CE9898FB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8513" y="4591846"/>
            <a:ext cx="862198" cy="862198"/>
          </a:xfrm>
          <a:prstGeom prst="rect">
            <a:avLst/>
          </a:prstGeom>
        </p:spPr>
      </p:pic>
      <p:sp>
        <p:nvSpPr>
          <p:cNvPr id="35" name="Isosceles Triangle 34">
            <a:extLst>
              <a:ext uri="{FF2B5EF4-FFF2-40B4-BE49-F238E27FC236}">
                <a16:creationId xmlns:a16="http://schemas.microsoft.com/office/drawing/2014/main" xmlns="" id="{C7A5BB47-CC8C-481F-A6D7-FEF6674B0408}"/>
              </a:ext>
            </a:extLst>
          </p:cNvPr>
          <p:cNvSpPr/>
          <p:nvPr/>
        </p:nvSpPr>
        <p:spPr>
          <a:xfrm rot="5400000">
            <a:off x="6517348" y="4906006"/>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a:extLst>
              <a:ext uri="{FF2B5EF4-FFF2-40B4-BE49-F238E27FC236}">
                <a16:creationId xmlns:a16="http://schemas.microsoft.com/office/drawing/2014/main" xmlns="" id="{7A683AF4-57DE-4E1A-AE07-3EEBBCF5C410}"/>
              </a:ext>
            </a:extLst>
          </p:cNvPr>
          <p:cNvSpPr/>
          <p:nvPr/>
        </p:nvSpPr>
        <p:spPr>
          <a:xfrm>
            <a:off x="1917399" y="5720082"/>
            <a:ext cx="376527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Neglect in maintaining the infrastructure for sanitation.</a:t>
            </a:r>
          </a:p>
        </p:txBody>
      </p:sp>
      <p:sp>
        <p:nvSpPr>
          <p:cNvPr id="39" name="Rectangle 38">
            <a:extLst>
              <a:ext uri="{FF2B5EF4-FFF2-40B4-BE49-F238E27FC236}">
                <a16:creationId xmlns:a16="http://schemas.microsoft.com/office/drawing/2014/main" xmlns="" id="{05199D81-5951-4EBA-8452-050838A77EF4}"/>
              </a:ext>
            </a:extLst>
          </p:cNvPr>
          <p:cNvSpPr/>
          <p:nvPr/>
        </p:nvSpPr>
        <p:spPr>
          <a:xfrm>
            <a:off x="7240702" y="5756091"/>
            <a:ext cx="4341697" cy="670248"/>
          </a:xfrm>
          <a:prstGeom prst="rect">
            <a:avLst/>
          </a:prstGeom>
        </p:spPr>
        <p:txBody>
          <a:bodyPr wrap="square">
            <a:spAutoFit/>
          </a:bodyPr>
          <a:lstStyle/>
          <a:p>
            <a:pPr>
              <a:lnSpc>
                <a:spcPct val="107000"/>
              </a:lnSpc>
              <a:spcBef>
                <a:spcPts val="600"/>
              </a:spcBef>
              <a:spcAft>
                <a:spcPts val="600"/>
              </a:spcAft>
            </a:pPr>
            <a:r>
              <a:rPr lang="en-ZA" dirty="0">
                <a:solidFill>
                  <a:prstClr val="black">
                    <a:lumMod val="75000"/>
                    <a:lumOff val="25000"/>
                  </a:prstClr>
                </a:solidFill>
                <a:latin typeface="Tw Cen MT" pitchFamily="34" charset="0"/>
                <a:ea typeface="Calibri"/>
                <a:cs typeface="Times New Roman"/>
              </a:rPr>
              <a:t>Substantial harm to the community as a result of contamination of the water sources.</a:t>
            </a:r>
          </a:p>
        </p:txBody>
      </p:sp>
      <p:pic>
        <p:nvPicPr>
          <p:cNvPr id="40" name="Picture 39">
            <a:extLst>
              <a:ext uri="{FF2B5EF4-FFF2-40B4-BE49-F238E27FC236}">
                <a16:creationId xmlns:a16="http://schemas.microsoft.com/office/drawing/2014/main" xmlns="" id="{BC7581F8-A845-4146-A9E9-9F50CD1132D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8513" y="5624107"/>
            <a:ext cx="862198" cy="862198"/>
          </a:xfrm>
          <a:prstGeom prst="rect">
            <a:avLst/>
          </a:prstGeom>
        </p:spPr>
      </p:pic>
      <p:sp>
        <p:nvSpPr>
          <p:cNvPr id="41" name="Isosceles Triangle 40">
            <a:extLst>
              <a:ext uri="{FF2B5EF4-FFF2-40B4-BE49-F238E27FC236}">
                <a16:creationId xmlns:a16="http://schemas.microsoft.com/office/drawing/2014/main" xmlns="" id="{2584A69F-6D5B-4067-97CB-11E3BD2C4660}"/>
              </a:ext>
            </a:extLst>
          </p:cNvPr>
          <p:cNvSpPr/>
          <p:nvPr/>
        </p:nvSpPr>
        <p:spPr>
          <a:xfrm rot="5400000">
            <a:off x="6517348" y="5938267"/>
            <a:ext cx="378712" cy="296795"/>
          </a:xfrm>
          <a:prstGeom prst="triangle">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399013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E4E519-A905-49D6-BCF6-96D64B351E81}"/>
              </a:ext>
            </a:extLst>
          </p:cNvPr>
          <p:cNvSpPr>
            <a:spLocks noGrp="1"/>
          </p:cNvSpPr>
          <p:nvPr>
            <p:ph type="title"/>
          </p:nvPr>
        </p:nvSpPr>
        <p:spPr>
          <a:xfrm>
            <a:off x="616115" y="332435"/>
            <a:ext cx="10515600" cy="543218"/>
          </a:xfrm>
        </p:spPr>
        <p:txBody>
          <a:bodyPr/>
          <a:lstStyle/>
          <a:p>
            <a:r>
              <a:rPr lang="en-ZA" dirty="0" smtClean="0"/>
              <a:t>Material irregularity vs </a:t>
            </a:r>
            <a:r>
              <a:rPr lang="en-ZA" dirty="0"/>
              <a:t>irregular </a:t>
            </a:r>
            <a:r>
              <a:rPr lang="en-ZA" dirty="0" smtClean="0"/>
              <a:t>expenditure</a:t>
            </a:r>
            <a:endParaRPr lang="en-US" dirty="0"/>
          </a:p>
        </p:txBody>
      </p:sp>
      <p:sp>
        <p:nvSpPr>
          <p:cNvPr id="3" name="Slide Number Placeholder 2">
            <a:extLst>
              <a:ext uri="{FF2B5EF4-FFF2-40B4-BE49-F238E27FC236}">
                <a16:creationId xmlns:a16="http://schemas.microsoft.com/office/drawing/2014/main" xmlns="" id="{771C39A9-7DD0-48BF-BD15-CE91359AE2A6}"/>
              </a:ext>
            </a:extLst>
          </p:cNvPr>
          <p:cNvSpPr>
            <a:spLocks noGrp="1"/>
          </p:cNvSpPr>
          <p:nvPr>
            <p:ph type="sldNum" sz="quarter" idx="10"/>
          </p:nvPr>
        </p:nvSpPr>
        <p:spPr/>
        <p:txBody>
          <a:bodyPr/>
          <a:lstStyle/>
          <a:p>
            <a:pPr>
              <a:defRPr/>
            </a:pPr>
            <a:fld id="{EF17A8A9-4466-47ED-8DFF-9415902C6C29}" type="slidenum">
              <a:rPr lang="en-US" altLang="en-US" smtClean="0"/>
              <a:pPr>
                <a:defRPr/>
              </a:pPr>
              <a:t>22</a:t>
            </a:fld>
            <a:endParaRPr lang="en-US" altLang="en-US" dirty="0"/>
          </a:p>
        </p:txBody>
      </p:sp>
      <p:sp>
        <p:nvSpPr>
          <p:cNvPr id="4" name="Rounded Rectangle 3">
            <a:extLst>
              <a:ext uri="{FF2B5EF4-FFF2-40B4-BE49-F238E27FC236}">
                <a16:creationId xmlns:a16="http://schemas.microsoft.com/office/drawing/2014/main" xmlns="" id="{3CE00C25-B089-412F-B6E2-0AE371B85F36}"/>
              </a:ext>
            </a:extLst>
          </p:cNvPr>
          <p:cNvSpPr/>
          <p:nvPr/>
        </p:nvSpPr>
        <p:spPr>
          <a:xfrm>
            <a:off x="616398" y="1421889"/>
            <a:ext cx="2161971" cy="426575"/>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is the</a:t>
            </a:r>
          </a:p>
        </p:txBody>
      </p:sp>
      <p:sp>
        <p:nvSpPr>
          <p:cNvPr id="7" name="Rounded Rectangle 3">
            <a:extLst>
              <a:ext uri="{FF2B5EF4-FFF2-40B4-BE49-F238E27FC236}">
                <a16:creationId xmlns:a16="http://schemas.microsoft.com/office/drawing/2014/main" xmlns="" id="{A861DFC3-3C61-42DC-A0FF-235BE9F3AD19}"/>
              </a:ext>
            </a:extLst>
          </p:cNvPr>
          <p:cNvSpPr/>
          <p:nvPr/>
        </p:nvSpPr>
        <p:spPr>
          <a:xfrm>
            <a:off x="2901603" y="1421888"/>
            <a:ext cx="3551809" cy="426575"/>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Irregular Expenditure</a:t>
            </a:r>
          </a:p>
        </p:txBody>
      </p:sp>
      <p:sp>
        <p:nvSpPr>
          <p:cNvPr id="8" name="Rounded Rectangle 3">
            <a:extLst>
              <a:ext uri="{FF2B5EF4-FFF2-40B4-BE49-F238E27FC236}">
                <a16:creationId xmlns:a16="http://schemas.microsoft.com/office/drawing/2014/main" xmlns="" id="{9B9A5A06-E4E7-43C0-B87A-DFB2D947EDD7}"/>
              </a:ext>
            </a:extLst>
          </p:cNvPr>
          <p:cNvSpPr/>
          <p:nvPr/>
        </p:nvSpPr>
        <p:spPr>
          <a:xfrm>
            <a:off x="6576648" y="1421887"/>
            <a:ext cx="4875356" cy="426575"/>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Material Irregularity</a:t>
            </a:r>
          </a:p>
        </p:txBody>
      </p:sp>
      <p:cxnSp>
        <p:nvCxnSpPr>
          <p:cNvPr id="14" name="Straight Connector 13">
            <a:extLst>
              <a:ext uri="{FF2B5EF4-FFF2-40B4-BE49-F238E27FC236}">
                <a16:creationId xmlns:a16="http://schemas.microsoft.com/office/drawing/2014/main" xmlns="" id="{C37F7441-D9BA-4F4F-AE67-69048B4644EC}"/>
              </a:ext>
            </a:extLst>
          </p:cNvPr>
          <p:cNvCxnSpPr>
            <a:cxnSpLocks/>
          </p:cNvCxnSpPr>
          <p:nvPr/>
        </p:nvCxnSpPr>
        <p:spPr>
          <a:xfrm flipH="1">
            <a:off x="678198" y="3622004"/>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91919CAE-55B8-4234-95E4-F02752C0EBAC}"/>
              </a:ext>
            </a:extLst>
          </p:cNvPr>
          <p:cNvSpPr/>
          <p:nvPr/>
        </p:nvSpPr>
        <p:spPr>
          <a:xfrm>
            <a:off x="1409176" y="2564291"/>
            <a:ext cx="1015021" cy="342594"/>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Definition</a:t>
            </a:r>
          </a:p>
        </p:txBody>
      </p:sp>
      <p:sp>
        <p:nvSpPr>
          <p:cNvPr id="11" name="Rectangle 10">
            <a:extLst>
              <a:ext uri="{FF2B5EF4-FFF2-40B4-BE49-F238E27FC236}">
                <a16:creationId xmlns:a16="http://schemas.microsoft.com/office/drawing/2014/main" xmlns="" id="{5586EF07-22F1-4167-B302-E4BC8BC8F19B}"/>
              </a:ext>
            </a:extLst>
          </p:cNvPr>
          <p:cNvSpPr/>
          <p:nvPr/>
        </p:nvSpPr>
        <p:spPr>
          <a:xfrm>
            <a:off x="2901603" y="2169087"/>
            <a:ext cx="3551809" cy="1133002"/>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Expenditure incurred in contravention of, or that is not in accordance with a requirement of any applicable legislation.</a:t>
            </a:r>
          </a:p>
        </p:txBody>
      </p:sp>
      <p:sp>
        <p:nvSpPr>
          <p:cNvPr id="12" name="Rectangle 11">
            <a:extLst>
              <a:ext uri="{FF2B5EF4-FFF2-40B4-BE49-F238E27FC236}">
                <a16:creationId xmlns:a16="http://schemas.microsoft.com/office/drawing/2014/main" xmlns="" id="{B901FEEB-E85D-4C57-A989-D21C0917A0CC}"/>
              </a:ext>
            </a:extLst>
          </p:cNvPr>
          <p:cNvSpPr/>
          <p:nvPr/>
        </p:nvSpPr>
        <p:spPr>
          <a:xfrm>
            <a:off x="6576647" y="1905617"/>
            <a:ext cx="4875356" cy="1659942"/>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Non-compliance with, or contravention of, legislation, fraud, theft or a breach of fiduciary duty identified during an audit that resulted in or is likely to result in a material financial loss, the misuse or loss of a material public resource, or substantial harm to a public sector institution or the general public.</a:t>
            </a:r>
          </a:p>
        </p:txBody>
      </p:sp>
      <p:pic>
        <p:nvPicPr>
          <p:cNvPr id="17" name="Picture 16">
            <a:extLst>
              <a:ext uri="{FF2B5EF4-FFF2-40B4-BE49-F238E27FC236}">
                <a16:creationId xmlns:a16="http://schemas.microsoft.com/office/drawing/2014/main" xmlns="" id="{F3F9975A-C136-4B06-AC55-C04C8FAE71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115" y="2343680"/>
            <a:ext cx="783816" cy="783816"/>
          </a:xfrm>
          <a:prstGeom prst="rect">
            <a:avLst/>
          </a:prstGeom>
        </p:spPr>
      </p:pic>
      <p:cxnSp>
        <p:nvCxnSpPr>
          <p:cNvPr id="23" name="Straight Connector 22">
            <a:extLst>
              <a:ext uri="{FF2B5EF4-FFF2-40B4-BE49-F238E27FC236}">
                <a16:creationId xmlns:a16="http://schemas.microsoft.com/office/drawing/2014/main" xmlns="" id="{2B676493-FC36-4D6D-858F-EA70493E6403}"/>
              </a:ext>
            </a:extLst>
          </p:cNvPr>
          <p:cNvCxnSpPr>
            <a:cxnSpLocks/>
          </p:cNvCxnSpPr>
          <p:nvPr/>
        </p:nvCxnSpPr>
        <p:spPr>
          <a:xfrm flipH="1">
            <a:off x="678198" y="4626353"/>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951AA560-A04D-403F-BC7A-7D4E6962D864}"/>
              </a:ext>
            </a:extLst>
          </p:cNvPr>
          <p:cNvSpPr/>
          <p:nvPr/>
        </p:nvSpPr>
        <p:spPr>
          <a:xfrm>
            <a:off x="1409176" y="3809667"/>
            <a:ext cx="1165063" cy="606063"/>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Difference: </a:t>
            </a:r>
            <a:br>
              <a:rPr lang="en-ZA" sz="1600" b="1" dirty="0">
                <a:solidFill>
                  <a:srgbClr val="97857C"/>
                </a:solidFill>
                <a:latin typeface="Tw Cen MT" pitchFamily="34" charset="0"/>
                <a:ea typeface="Calibri"/>
                <a:cs typeface="Times New Roman"/>
              </a:rPr>
            </a:br>
            <a:r>
              <a:rPr lang="en-ZA" sz="1600" b="1" dirty="0">
                <a:solidFill>
                  <a:srgbClr val="97857C"/>
                </a:solidFill>
                <a:latin typeface="Tw Cen MT" pitchFamily="34" charset="0"/>
                <a:ea typeface="Calibri"/>
                <a:cs typeface="Times New Roman"/>
              </a:rPr>
              <a:t>Irregularity</a:t>
            </a:r>
          </a:p>
        </p:txBody>
      </p:sp>
      <p:sp>
        <p:nvSpPr>
          <p:cNvPr id="19" name="Rectangle 18">
            <a:extLst>
              <a:ext uri="{FF2B5EF4-FFF2-40B4-BE49-F238E27FC236}">
                <a16:creationId xmlns:a16="http://schemas.microsoft.com/office/drawing/2014/main" xmlns="" id="{961BEB25-7911-4BCA-A7AF-B88D9B4C60F9}"/>
              </a:ext>
            </a:extLst>
          </p:cNvPr>
          <p:cNvSpPr/>
          <p:nvPr/>
        </p:nvSpPr>
        <p:spPr>
          <a:xfrm>
            <a:off x="2901603" y="3677932"/>
            <a:ext cx="3551809" cy="869533"/>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irregularity is only non-compliance with legislation when incurring expenditure.</a:t>
            </a:r>
          </a:p>
        </p:txBody>
      </p:sp>
      <p:sp>
        <p:nvSpPr>
          <p:cNvPr id="20" name="Rectangle 19">
            <a:extLst>
              <a:ext uri="{FF2B5EF4-FFF2-40B4-BE49-F238E27FC236}">
                <a16:creationId xmlns:a16="http://schemas.microsoft.com/office/drawing/2014/main" xmlns="" id="{5603BB14-9B40-4653-8D01-9A02E6D4D527}"/>
              </a:ext>
            </a:extLst>
          </p:cNvPr>
          <p:cNvSpPr/>
          <p:nvPr/>
        </p:nvSpPr>
        <p:spPr>
          <a:xfrm>
            <a:off x="6576647" y="3677932"/>
            <a:ext cx="4875356" cy="869533"/>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The irregularity is any non-compliance (not limited to expenditure) as well as fraud, theft or a breach of fiduciary duty.</a:t>
            </a:r>
          </a:p>
        </p:txBody>
      </p:sp>
      <p:pic>
        <p:nvPicPr>
          <p:cNvPr id="25" name="Picture 24" descr="A close up of a sign&#10;&#10;Description automatically generated">
            <a:extLst>
              <a:ext uri="{FF2B5EF4-FFF2-40B4-BE49-F238E27FC236}">
                <a16:creationId xmlns:a16="http://schemas.microsoft.com/office/drawing/2014/main" xmlns="" id="{1457AC17-4405-450B-8256-0B00723963A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6115" y="3720790"/>
            <a:ext cx="783816" cy="783816"/>
          </a:xfrm>
          <a:prstGeom prst="rect">
            <a:avLst/>
          </a:prstGeom>
        </p:spPr>
      </p:pic>
      <p:sp>
        <p:nvSpPr>
          <p:cNvPr id="26" name="Rectangle 25">
            <a:extLst>
              <a:ext uri="{FF2B5EF4-FFF2-40B4-BE49-F238E27FC236}">
                <a16:creationId xmlns:a16="http://schemas.microsoft.com/office/drawing/2014/main" xmlns="" id="{A6FD1045-8A1F-4AFB-BA83-599590AADB5D}"/>
              </a:ext>
            </a:extLst>
          </p:cNvPr>
          <p:cNvSpPr/>
          <p:nvPr/>
        </p:nvSpPr>
        <p:spPr>
          <a:xfrm>
            <a:off x="1470975" y="5177391"/>
            <a:ext cx="1165063" cy="606063"/>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Difference: </a:t>
            </a:r>
            <a:br>
              <a:rPr lang="en-ZA" sz="1600" b="1" dirty="0">
                <a:solidFill>
                  <a:srgbClr val="97857C"/>
                </a:solidFill>
                <a:latin typeface="Tw Cen MT" pitchFamily="34" charset="0"/>
                <a:ea typeface="Calibri"/>
                <a:cs typeface="Times New Roman"/>
              </a:rPr>
            </a:br>
            <a:r>
              <a:rPr lang="en-ZA" sz="1600" b="1" dirty="0">
                <a:solidFill>
                  <a:srgbClr val="97857C"/>
                </a:solidFill>
                <a:latin typeface="Tw Cen MT" pitchFamily="34" charset="0"/>
                <a:ea typeface="Calibri"/>
                <a:cs typeface="Times New Roman"/>
              </a:rPr>
              <a:t>Impact</a:t>
            </a:r>
          </a:p>
        </p:txBody>
      </p:sp>
      <p:sp>
        <p:nvSpPr>
          <p:cNvPr id="27" name="Rectangle 26">
            <a:extLst>
              <a:ext uri="{FF2B5EF4-FFF2-40B4-BE49-F238E27FC236}">
                <a16:creationId xmlns:a16="http://schemas.microsoft.com/office/drawing/2014/main" xmlns="" id="{1660D816-45B8-47CD-8C73-76C8F9F512DB}"/>
              </a:ext>
            </a:extLst>
          </p:cNvPr>
          <p:cNvSpPr/>
          <p:nvPr/>
        </p:nvSpPr>
        <p:spPr>
          <a:xfrm>
            <a:off x="2901603" y="4705242"/>
            <a:ext cx="3675043" cy="1550361"/>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impact is not specified, as the PFMA requires the accounting officer or authority to determine the impact.</a:t>
            </a:r>
          </a:p>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There can be irregular expenditure that did not result in any losses, misuse of harm.</a:t>
            </a:r>
          </a:p>
        </p:txBody>
      </p:sp>
      <p:sp>
        <p:nvSpPr>
          <p:cNvPr id="28" name="Rectangle 27">
            <a:extLst>
              <a:ext uri="{FF2B5EF4-FFF2-40B4-BE49-F238E27FC236}">
                <a16:creationId xmlns:a16="http://schemas.microsoft.com/office/drawing/2014/main" xmlns="" id="{F4B20502-281F-4570-B0DB-1E0010CA65E5}"/>
              </a:ext>
            </a:extLst>
          </p:cNvPr>
          <p:cNvSpPr/>
          <p:nvPr/>
        </p:nvSpPr>
        <p:spPr>
          <a:xfrm>
            <a:off x="6576647" y="4782186"/>
            <a:ext cx="4937155" cy="1396473"/>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The irregularity must have resulted in or there must be indicators that it is likely to result in a material financial loss/ misuse of loss of a material public resource or substantial harm to a public sector institution or the general public.</a:t>
            </a:r>
          </a:p>
        </p:txBody>
      </p:sp>
      <p:pic>
        <p:nvPicPr>
          <p:cNvPr id="31" name="Picture 30" descr="A close up of a sign&#10;&#10;Description automatically generated">
            <a:extLst>
              <a:ext uri="{FF2B5EF4-FFF2-40B4-BE49-F238E27FC236}">
                <a16:creationId xmlns:a16="http://schemas.microsoft.com/office/drawing/2014/main" xmlns="" id="{4B691CB2-8D7B-4828-9C1D-9212985A5A6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6115" y="5088514"/>
            <a:ext cx="783816" cy="783816"/>
          </a:xfrm>
          <a:prstGeom prst="rect">
            <a:avLst/>
          </a:prstGeom>
        </p:spPr>
      </p:pic>
    </p:spTree>
    <p:extLst>
      <p:ext uri="{BB962C8B-B14F-4D97-AF65-F5344CB8AC3E}">
        <p14:creationId xmlns:p14="http://schemas.microsoft.com/office/powerpoint/2010/main" xmlns="" val="27472443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24E0E-32A3-469B-8D83-136FC319F19D}"/>
              </a:ext>
            </a:extLst>
          </p:cNvPr>
          <p:cNvSpPr>
            <a:spLocks noGrp="1"/>
          </p:cNvSpPr>
          <p:nvPr>
            <p:ph type="title"/>
          </p:nvPr>
        </p:nvSpPr>
        <p:spPr>
          <a:xfrm>
            <a:off x="609600" y="351485"/>
            <a:ext cx="11201401" cy="543218"/>
          </a:xfrm>
        </p:spPr>
        <p:txBody>
          <a:bodyPr/>
          <a:lstStyle/>
          <a:p>
            <a:r>
              <a:rPr lang="en-US" dirty="0" smtClean="0"/>
              <a:t>Material irregularity </a:t>
            </a:r>
            <a:r>
              <a:rPr lang="en-US" dirty="0" err="1" smtClean="0"/>
              <a:t>vs</a:t>
            </a:r>
            <a:r>
              <a:rPr lang="en-US" dirty="0" smtClean="0"/>
              <a:t> </a:t>
            </a:r>
            <a:r>
              <a:rPr lang="en-US" dirty="0"/>
              <a:t>irregular </a:t>
            </a:r>
            <a:r>
              <a:rPr lang="en-US" dirty="0" smtClean="0"/>
              <a:t>expenditure </a:t>
            </a:r>
            <a:r>
              <a:rPr lang="en-US" sz="1400" dirty="0" smtClean="0"/>
              <a:t>(continued</a:t>
            </a:r>
            <a:r>
              <a:rPr lang="en-US" sz="1400" dirty="0"/>
              <a:t>)</a:t>
            </a:r>
          </a:p>
        </p:txBody>
      </p:sp>
      <p:sp>
        <p:nvSpPr>
          <p:cNvPr id="3" name="Slide Number Placeholder 2">
            <a:extLst>
              <a:ext uri="{FF2B5EF4-FFF2-40B4-BE49-F238E27FC236}">
                <a16:creationId xmlns:a16="http://schemas.microsoft.com/office/drawing/2014/main" xmlns="" id="{7B955474-8CBE-4C94-87E1-DB5B292F52A3}"/>
              </a:ext>
            </a:extLst>
          </p:cNvPr>
          <p:cNvSpPr>
            <a:spLocks noGrp="1"/>
          </p:cNvSpPr>
          <p:nvPr>
            <p:ph type="sldNum" sz="quarter" idx="10"/>
          </p:nvPr>
        </p:nvSpPr>
        <p:spPr/>
        <p:txBody>
          <a:bodyPr/>
          <a:lstStyle/>
          <a:p>
            <a:pPr>
              <a:defRPr/>
            </a:pPr>
            <a:fld id="{EF17A8A9-4466-47ED-8DFF-9415902C6C29}" type="slidenum">
              <a:rPr lang="en-US" altLang="en-US" smtClean="0"/>
              <a:pPr>
                <a:defRPr/>
              </a:pPr>
              <a:t>23</a:t>
            </a:fld>
            <a:endParaRPr lang="en-US" altLang="en-US" dirty="0"/>
          </a:p>
        </p:txBody>
      </p:sp>
      <p:sp>
        <p:nvSpPr>
          <p:cNvPr id="5" name="Rounded Rectangle 3">
            <a:extLst>
              <a:ext uri="{FF2B5EF4-FFF2-40B4-BE49-F238E27FC236}">
                <a16:creationId xmlns:a16="http://schemas.microsoft.com/office/drawing/2014/main" xmlns="" id="{C69863B6-B7E0-4063-9983-E38087CFEEE0}"/>
              </a:ext>
            </a:extLst>
          </p:cNvPr>
          <p:cNvSpPr/>
          <p:nvPr/>
        </p:nvSpPr>
        <p:spPr>
          <a:xfrm>
            <a:off x="616398" y="1500318"/>
            <a:ext cx="2161971" cy="426575"/>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is the</a:t>
            </a:r>
          </a:p>
        </p:txBody>
      </p:sp>
      <p:sp>
        <p:nvSpPr>
          <p:cNvPr id="6" name="Rounded Rectangle 3">
            <a:extLst>
              <a:ext uri="{FF2B5EF4-FFF2-40B4-BE49-F238E27FC236}">
                <a16:creationId xmlns:a16="http://schemas.microsoft.com/office/drawing/2014/main" xmlns="" id="{9D31A3F8-5AEC-4E8C-8339-71050487A729}"/>
              </a:ext>
            </a:extLst>
          </p:cNvPr>
          <p:cNvSpPr/>
          <p:nvPr/>
        </p:nvSpPr>
        <p:spPr>
          <a:xfrm>
            <a:off x="2901603" y="1500317"/>
            <a:ext cx="3551809" cy="426575"/>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Irregular Expenditure</a:t>
            </a:r>
          </a:p>
        </p:txBody>
      </p:sp>
      <p:sp>
        <p:nvSpPr>
          <p:cNvPr id="7" name="Rounded Rectangle 3">
            <a:extLst>
              <a:ext uri="{FF2B5EF4-FFF2-40B4-BE49-F238E27FC236}">
                <a16:creationId xmlns:a16="http://schemas.microsoft.com/office/drawing/2014/main" xmlns="" id="{BADC689A-5C4A-4F1B-8D53-06F7BB6AE8C2}"/>
              </a:ext>
            </a:extLst>
          </p:cNvPr>
          <p:cNvSpPr/>
          <p:nvPr/>
        </p:nvSpPr>
        <p:spPr>
          <a:xfrm>
            <a:off x="6576648" y="1500316"/>
            <a:ext cx="4875356" cy="426575"/>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Material Irregularity</a:t>
            </a:r>
          </a:p>
        </p:txBody>
      </p:sp>
      <p:sp>
        <p:nvSpPr>
          <p:cNvPr id="8" name="Rectangle 7">
            <a:extLst>
              <a:ext uri="{FF2B5EF4-FFF2-40B4-BE49-F238E27FC236}">
                <a16:creationId xmlns:a16="http://schemas.microsoft.com/office/drawing/2014/main" xmlns="" id="{CFEAC0B6-DB99-40E7-8F5C-7E4A11486D92}"/>
              </a:ext>
            </a:extLst>
          </p:cNvPr>
          <p:cNvSpPr/>
          <p:nvPr/>
        </p:nvSpPr>
        <p:spPr>
          <a:xfrm>
            <a:off x="1397887" y="2179781"/>
            <a:ext cx="1110560" cy="606063"/>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Difference:</a:t>
            </a:r>
            <a:br>
              <a:rPr lang="en-ZA" sz="1600" b="1" dirty="0">
                <a:solidFill>
                  <a:srgbClr val="97857C"/>
                </a:solidFill>
                <a:latin typeface="Tw Cen MT" pitchFamily="34" charset="0"/>
                <a:ea typeface="Calibri"/>
                <a:cs typeface="Times New Roman"/>
              </a:rPr>
            </a:br>
            <a:r>
              <a:rPr lang="en-ZA" sz="1600" b="1" dirty="0">
                <a:solidFill>
                  <a:srgbClr val="97857C"/>
                </a:solidFill>
                <a:latin typeface="Tw Cen MT" pitchFamily="34" charset="0"/>
                <a:ea typeface="Calibri"/>
                <a:cs typeface="Times New Roman"/>
              </a:rPr>
              <a:t>Value</a:t>
            </a:r>
          </a:p>
        </p:txBody>
      </p:sp>
      <p:sp>
        <p:nvSpPr>
          <p:cNvPr id="9" name="Rectangle 8">
            <a:extLst>
              <a:ext uri="{FF2B5EF4-FFF2-40B4-BE49-F238E27FC236}">
                <a16:creationId xmlns:a16="http://schemas.microsoft.com/office/drawing/2014/main" xmlns="" id="{46C7F002-8391-4062-9852-9698FE5E6EE3}"/>
              </a:ext>
            </a:extLst>
          </p:cNvPr>
          <p:cNvSpPr/>
          <p:nvPr/>
        </p:nvSpPr>
        <p:spPr>
          <a:xfrm>
            <a:off x="2901603" y="2295038"/>
            <a:ext cx="3551809" cy="342594"/>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value is the expenditure to date.</a:t>
            </a:r>
          </a:p>
        </p:txBody>
      </p:sp>
      <p:sp>
        <p:nvSpPr>
          <p:cNvPr id="10" name="Rectangle 9">
            <a:extLst>
              <a:ext uri="{FF2B5EF4-FFF2-40B4-BE49-F238E27FC236}">
                <a16:creationId xmlns:a16="http://schemas.microsoft.com/office/drawing/2014/main" xmlns="" id="{86E80A99-DB7E-4720-98B1-3BFA25281642}"/>
              </a:ext>
            </a:extLst>
          </p:cNvPr>
          <p:cNvSpPr/>
          <p:nvPr/>
        </p:nvSpPr>
        <p:spPr>
          <a:xfrm>
            <a:off x="6576647" y="2295038"/>
            <a:ext cx="4875356" cy="342594"/>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A material irregularity does not necessarily have a value.</a:t>
            </a:r>
          </a:p>
        </p:txBody>
      </p:sp>
      <p:cxnSp>
        <p:nvCxnSpPr>
          <p:cNvPr id="11" name="Straight Connector 10">
            <a:extLst>
              <a:ext uri="{FF2B5EF4-FFF2-40B4-BE49-F238E27FC236}">
                <a16:creationId xmlns:a16="http://schemas.microsoft.com/office/drawing/2014/main" xmlns="" id="{4CA338E3-9F38-4505-B1DD-4411F249B308}"/>
              </a:ext>
            </a:extLst>
          </p:cNvPr>
          <p:cNvCxnSpPr>
            <a:cxnSpLocks/>
          </p:cNvCxnSpPr>
          <p:nvPr/>
        </p:nvCxnSpPr>
        <p:spPr>
          <a:xfrm flipH="1">
            <a:off x="678198" y="3003169"/>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C40FC87A-9FEC-4347-80A5-25ECD4FBF0B0}"/>
              </a:ext>
            </a:extLst>
          </p:cNvPr>
          <p:cNvSpPr/>
          <p:nvPr/>
        </p:nvSpPr>
        <p:spPr>
          <a:xfrm>
            <a:off x="1397887" y="3813516"/>
            <a:ext cx="922047" cy="342594"/>
          </a:xfrm>
          <a:prstGeom prst="rect">
            <a:avLst/>
          </a:prstGeom>
        </p:spPr>
        <p:txBody>
          <a:bodyPr wrap="none">
            <a:spAutoFit/>
          </a:bodyPr>
          <a:lstStyle/>
          <a:p>
            <a:pPr>
              <a:lnSpc>
                <a:spcPct val="107000"/>
              </a:lnSpc>
              <a:spcBef>
                <a:spcPts val="600"/>
              </a:spcBef>
              <a:spcAft>
                <a:spcPts val="600"/>
              </a:spcAft>
            </a:pPr>
            <a:r>
              <a:rPr lang="en-ZA" sz="1600" b="1" dirty="0">
                <a:solidFill>
                  <a:srgbClr val="97857C"/>
                </a:solidFill>
                <a:latin typeface="Tw Cen MT" pitchFamily="34" charset="0"/>
                <a:ea typeface="Calibri"/>
                <a:cs typeface="Times New Roman"/>
              </a:rPr>
              <a:t>Example</a:t>
            </a:r>
          </a:p>
        </p:txBody>
      </p:sp>
      <p:sp>
        <p:nvSpPr>
          <p:cNvPr id="13" name="Rectangle 12">
            <a:extLst>
              <a:ext uri="{FF2B5EF4-FFF2-40B4-BE49-F238E27FC236}">
                <a16:creationId xmlns:a16="http://schemas.microsoft.com/office/drawing/2014/main" xmlns="" id="{285900F6-706B-4ECA-A0E7-971340BE6CC5}"/>
              </a:ext>
            </a:extLst>
          </p:cNvPr>
          <p:cNvSpPr/>
          <p:nvPr/>
        </p:nvSpPr>
        <p:spPr>
          <a:xfrm>
            <a:off x="2901603" y="3209633"/>
            <a:ext cx="3551809" cy="1550361"/>
          </a:xfrm>
          <a:prstGeom prst="rect">
            <a:avLst/>
          </a:prstGeom>
        </p:spPr>
        <p:txBody>
          <a:bodyPr wrap="square">
            <a:spAutoFit/>
          </a:bodyPr>
          <a:lstStyle/>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A lack of competitive bidding process for the awarding of a contract of Rm20.</a:t>
            </a:r>
          </a:p>
          <a:p>
            <a:pPr>
              <a:lnSpc>
                <a:spcPct val="107000"/>
              </a:lnSpc>
              <a:spcBef>
                <a:spcPts val="600"/>
              </a:spcBef>
              <a:spcAft>
                <a:spcPts val="600"/>
              </a:spcAft>
            </a:pPr>
            <a:r>
              <a:rPr lang="en-ZA" sz="1600" dirty="0">
                <a:solidFill>
                  <a:srgbClr val="00A289"/>
                </a:solidFill>
                <a:latin typeface="Tw Cen MT" pitchFamily="34" charset="0"/>
                <a:ea typeface="Calibri"/>
                <a:cs typeface="Times New Roman"/>
              </a:rPr>
              <a:t>The irregular expenditure is all the payments made on the contract to date (e.g. Rm10).</a:t>
            </a:r>
          </a:p>
        </p:txBody>
      </p:sp>
      <p:sp>
        <p:nvSpPr>
          <p:cNvPr id="14" name="Rectangle 13">
            <a:extLst>
              <a:ext uri="{FF2B5EF4-FFF2-40B4-BE49-F238E27FC236}">
                <a16:creationId xmlns:a16="http://schemas.microsoft.com/office/drawing/2014/main" xmlns="" id="{57545AC2-6BCC-408D-BB4A-EEC826DCB72D}"/>
              </a:ext>
            </a:extLst>
          </p:cNvPr>
          <p:cNvSpPr/>
          <p:nvPr/>
        </p:nvSpPr>
        <p:spPr>
          <a:xfrm>
            <a:off x="6576647" y="3077898"/>
            <a:ext cx="4875356" cy="1813830"/>
          </a:xfrm>
          <a:prstGeom prst="rect">
            <a:avLst/>
          </a:prstGeom>
        </p:spPr>
        <p:txBody>
          <a:bodyPr wrap="square">
            <a:spAutoFit/>
          </a:bodyPr>
          <a:lstStyle/>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A lack of competitive bidding process for the awarding of a contract of Rm20 resulting in a material financial loss as the same service could have been delivered at a lower price (e.g. Rm18).</a:t>
            </a:r>
          </a:p>
          <a:p>
            <a:pPr>
              <a:lnSpc>
                <a:spcPct val="107000"/>
              </a:lnSpc>
              <a:spcBef>
                <a:spcPts val="600"/>
              </a:spcBef>
              <a:spcAft>
                <a:spcPts val="600"/>
              </a:spcAft>
            </a:pPr>
            <a:r>
              <a:rPr lang="en-ZA" sz="1600" dirty="0">
                <a:solidFill>
                  <a:srgbClr val="E33A5A"/>
                </a:solidFill>
                <a:latin typeface="Tw Cen MT" pitchFamily="34" charset="0"/>
                <a:ea typeface="Calibri"/>
                <a:cs typeface="Times New Roman"/>
              </a:rPr>
              <a:t>The financial loss is Rm2 (what was lost and what can still be lost).</a:t>
            </a:r>
          </a:p>
        </p:txBody>
      </p:sp>
      <p:cxnSp>
        <p:nvCxnSpPr>
          <p:cNvPr id="15" name="Straight Connector 14">
            <a:extLst>
              <a:ext uri="{FF2B5EF4-FFF2-40B4-BE49-F238E27FC236}">
                <a16:creationId xmlns:a16="http://schemas.microsoft.com/office/drawing/2014/main" xmlns="" id="{AD9A3B1F-8868-40CF-9DC5-ABFDA15020D7}"/>
              </a:ext>
            </a:extLst>
          </p:cNvPr>
          <p:cNvCxnSpPr>
            <a:cxnSpLocks/>
          </p:cNvCxnSpPr>
          <p:nvPr/>
        </p:nvCxnSpPr>
        <p:spPr>
          <a:xfrm flipH="1">
            <a:off x="706178" y="4958715"/>
            <a:ext cx="10835604" cy="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C9827E6F-1D5F-493B-9715-8C4B078076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398" y="3592905"/>
            <a:ext cx="783816" cy="783816"/>
          </a:xfrm>
          <a:prstGeom prst="rect">
            <a:avLst/>
          </a:prstGeom>
        </p:spPr>
      </p:pic>
      <p:pic>
        <p:nvPicPr>
          <p:cNvPr id="20" name="Picture 19" descr="A close up of a sign&#10;&#10;Description automatically generated">
            <a:extLst>
              <a:ext uri="{FF2B5EF4-FFF2-40B4-BE49-F238E27FC236}">
                <a16:creationId xmlns:a16="http://schemas.microsoft.com/office/drawing/2014/main" xmlns="" id="{5FAB7177-657C-46E9-9336-AF449383083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2059181"/>
            <a:ext cx="783816" cy="783816"/>
          </a:xfrm>
          <a:prstGeom prst="rect">
            <a:avLst/>
          </a:prstGeom>
        </p:spPr>
      </p:pic>
    </p:spTree>
    <p:extLst>
      <p:ext uri="{BB962C8B-B14F-4D97-AF65-F5344CB8AC3E}">
        <p14:creationId xmlns:p14="http://schemas.microsoft.com/office/powerpoint/2010/main" xmlns="" val="1998457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00A88E"/>
                </a:solidFill>
                <a:latin typeface="Century Gothic" panose="020B0502020202020204" pitchFamily="34" charset="0"/>
              </a:rPr>
              <a:t>Legal obligations of an AO/AA to address </a:t>
            </a:r>
            <a:br>
              <a:rPr lang="en-ZA" dirty="0">
                <a:solidFill>
                  <a:srgbClr val="00A88E"/>
                </a:solidFill>
                <a:latin typeface="Century Gothic" panose="020B0502020202020204" pitchFamily="34" charset="0"/>
              </a:rPr>
            </a:br>
            <a:r>
              <a:rPr lang="en-ZA" dirty="0">
                <a:solidFill>
                  <a:srgbClr val="00A88E"/>
                </a:solidFill>
                <a:latin typeface="Century Gothic" panose="020B0502020202020204" pitchFamily="34" charset="0"/>
              </a:rPr>
              <a:t>an irregularity</a:t>
            </a:r>
          </a:p>
        </p:txBody>
      </p:sp>
      <p:sp>
        <p:nvSpPr>
          <p:cNvPr id="5" name="TextBox 4"/>
          <p:cNvSpPr txBox="1"/>
          <p:nvPr/>
        </p:nvSpPr>
        <p:spPr>
          <a:xfrm>
            <a:off x="609601" y="1543707"/>
            <a:ext cx="11001375" cy="4370427"/>
          </a:xfrm>
          <a:prstGeom prst="rect">
            <a:avLst/>
          </a:prstGeom>
          <a:noFill/>
        </p:spPr>
        <p:txBody>
          <a:bodyPr wrap="square" rtlCol="0">
            <a:spAutoFit/>
          </a:bodyPr>
          <a:lstStyle/>
          <a:p>
            <a:pPr>
              <a:spcAft>
                <a:spcPts val="1200"/>
              </a:spcAft>
            </a:pPr>
            <a:r>
              <a:rPr lang="en-ZA" sz="1600" dirty="0">
                <a:solidFill>
                  <a:prstClr val="black">
                    <a:lumMod val="75000"/>
                    <a:lumOff val="25000"/>
                  </a:prstClr>
                </a:solidFill>
                <a:latin typeface="Tw Cen MT" pitchFamily="34" charset="0"/>
              </a:rPr>
              <a:t>If an AO/ AA is made aware of an irregularity (non-compliance, fraud, theft or a breach of fiduciary duty) the </a:t>
            </a:r>
            <a:r>
              <a:rPr lang="en-ZA" sz="1600" b="1" dirty="0">
                <a:solidFill>
                  <a:srgbClr val="E33A5A"/>
                </a:solidFill>
                <a:latin typeface="Tw Cen MT" pitchFamily="34" charset="0"/>
              </a:rPr>
              <a:t>PFMA, treasury regulations and instructions notes typically prescribe</a:t>
            </a:r>
            <a:r>
              <a:rPr lang="en-ZA" sz="1600" dirty="0">
                <a:solidFill>
                  <a:prstClr val="black">
                    <a:lumMod val="75000"/>
                    <a:lumOff val="25000"/>
                  </a:prstClr>
                </a:solidFill>
                <a:latin typeface="Tw Cen MT" pitchFamily="34" charset="0"/>
              </a:rPr>
              <a:t> the following steps to be taken:</a:t>
            </a:r>
          </a:p>
          <a:p>
            <a:pPr marL="342900" indent="-342900">
              <a:spcAft>
                <a:spcPts val="600"/>
              </a:spcAft>
              <a:buFont typeface="+mj-lt"/>
              <a:buAutoNum type="arabicPeriod"/>
            </a:pPr>
            <a:r>
              <a:rPr lang="en-ZA" sz="1600" dirty="0">
                <a:solidFill>
                  <a:prstClr val="black">
                    <a:lumMod val="75000"/>
                    <a:lumOff val="25000"/>
                  </a:prstClr>
                </a:solidFill>
                <a:latin typeface="Tw Cen MT" pitchFamily="34" charset="0"/>
              </a:rPr>
              <a:t>Perform a preliminary investigation </a:t>
            </a:r>
            <a:r>
              <a:rPr lang="en-GB" sz="1600" dirty="0">
                <a:solidFill>
                  <a:prstClr val="black">
                    <a:lumMod val="75000"/>
                    <a:lumOff val="25000"/>
                  </a:prstClr>
                </a:solidFill>
                <a:latin typeface="Tw Cen MT" pitchFamily="34" charset="0"/>
              </a:rPr>
              <a:t>to determine the facts and collect information on what caused the transgression, who is responsible and whether a financial loss was suffered (or will be</a:t>
            </a:r>
            <a:r>
              <a:rPr lang="en-GB" sz="1600" dirty="0" smtClean="0">
                <a:solidFill>
                  <a:prstClr val="black">
                    <a:lumMod val="75000"/>
                    <a:lumOff val="25000"/>
                  </a:prstClr>
                </a:solidFill>
                <a:latin typeface="Tw Cen MT" pitchFamily="34" charset="0"/>
              </a:rPr>
              <a:t>).</a:t>
            </a:r>
          </a:p>
          <a:p>
            <a:pPr marL="342900" indent="-342900">
              <a:spcAft>
                <a:spcPts val="600"/>
              </a:spcAft>
              <a:buFont typeface="+mj-lt"/>
              <a:buAutoNum type="arabicPeriod"/>
            </a:pPr>
            <a:endParaRPr lang="en-GB" sz="1600" dirty="0">
              <a:solidFill>
                <a:prstClr val="black">
                  <a:lumMod val="75000"/>
                  <a:lumOff val="25000"/>
                </a:prstClr>
              </a:solidFill>
              <a:latin typeface="Tw Cen MT" pitchFamily="34" charset="0"/>
            </a:endParaRPr>
          </a:p>
          <a:p>
            <a:pPr>
              <a:spcAft>
                <a:spcPts val="1200"/>
              </a:spcAft>
            </a:pPr>
            <a:r>
              <a:rPr lang="en-GB" sz="1600" b="1" dirty="0">
                <a:solidFill>
                  <a:prstClr val="black">
                    <a:lumMod val="75000"/>
                    <a:lumOff val="25000"/>
                  </a:prstClr>
                </a:solidFill>
                <a:latin typeface="Tw Cen MT" pitchFamily="34" charset="0"/>
              </a:rPr>
              <a:t>If applicable</a:t>
            </a:r>
            <a:endParaRPr lang="en-ZA" sz="1600" b="1"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Prevent any losses or further losses</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Institute a formal investigation if there are indications of fraud, corruption or other criminal conduct. If confirmed take further action e.g. report the matter to the SAPS</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Recover any financial losses from an external party</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Take steps against the responsible official (which can include a financial misconduct investigation)</a:t>
            </a:r>
            <a:endParaRPr lang="en-ZA" sz="1600" dirty="0">
              <a:solidFill>
                <a:prstClr val="black">
                  <a:lumMod val="75000"/>
                  <a:lumOff val="25000"/>
                </a:prstClr>
              </a:solidFill>
              <a:latin typeface="Tw Cen MT" pitchFamily="34" charset="0"/>
            </a:endParaRPr>
          </a:p>
          <a:p>
            <a:pPr marL="342900" indent="-342900">
              <a:spcAft>
                <a:spcPts val="600"/>
              </a:spcAft>
              <a:buFont typeface="+mj-lt"/>
              <a:buAutoNum type="arabicPeriod" startAt="2"/>
            </a:pPr>
            <a:r>
              <a:rPr lang="en-GB" sz="1600" dirty="0">
                <a:solidFill>
                  <a:prstClr val="black">
                    <a:lumMod val="75000"/>
                    <a:lumOff val="25000"/>
                  </a:prstClr>
                </a:solidFill>
                <a:latin typeface="Tw Cen MT" pitchFamily="34" charset="0"/>
              </a:rPr>
              <a:t>Recover any financial losses from the responsible </a:t>
            </a:r>
            <a:r>
              <a:rPr lang="en-GB" sz="1600" dirty="0" smtClean="0">
                <a:solidFill>
                  <a:prstClr val="black">
                    <a:lumMod val="75000"/>
                    <a:lumOff val="25000"/>
                  </a:prstClr>
                </a:solidFill>
                <a:latin typeface="Tw Cen MT" pitchFamily="34" charset="0"/>
              </a:rPr>
              <a:t>officials</a:t>
            </a:r>
            <a:endParaRPr lang="en-ZA" sz="1600" dirty="0" smtClean="0">
              <a:solidFill>
                <a:prstClr val="black">
                  <a:lumMod val="75000"/>
                  <a:lumOff val="25000"/>
                </a:prstClr>
              </a:solidFill>
              <a:latin typeface="Tw Cen MT" pitchFamily="34" charset="0"/>
            </a:endParaRPr>
          </a:p>
          <a:p>
            <a:pPr algn="ctr">
              <a:spcAft>
                <a:spcPts val="600"/>
              </a:spcAft>
            </a:pPr>
            <a:endParaRPr lang="en-ZA" sz="1000" dirty="0" smtClean="0">
              <a:solidFill>
                <a:prstClr val="black">
                  <a:lumMod val="75000"/>
                  <a:lumOff val="25000"/>
                </a:prstClr>
              </a:solidFill>
              <a:latin typeface="Tw Cen MT" pitchFamily="34" charset="0"/>
            </a:endParaRPr>
          </a:p>
          <a:p>
            <a:pPr algn="ctr">
              <a:spcAft>
                <a:spcPts val="600"/>
              </a:spcAft>
            </a:pPr>
            <a:r>
              <a:rPr lang="en-ZA" sz="1600" b="1" dirty="0" smtClean="0">
                <a:solidFill>
                  <a:prstClr val="black">
                    <a:lumMod val="75000"/>
                    <a:lumOff val="25000"/>
                  </a:prstClr>
                </a:solidFill>
                <a:latin typeface="Tw Cen MT" pitchFamily="34" charset="0"/>
              </a:rPr>
              <a:t>The policies and procedures of an auditee typically describes how these steps should be taken and the timing thereof.</a:t>
            </a:r>
            <a:endParaRPr lang="en-ZA" sz="1600" b="1" dirty="0">
              <a:solidFill>
                <a:prstClr val="black">
                  <a:lumMod val="75000"/>
                  <a:lumOff val="25000"/>
                </a:prstClr>
              </a:solidFill>
              <a:latin typeface="Tw Cen MT" pitchFamily="34" charset="0"/>
            </a:endParaRPr>
          </a:p>
        </p:txBody>
      </p:sp>
      <p:sp>
        <p:nvSpPr>
          <p:cNvPr id="7" name="TextBox 6"/>
          <p:cNvSpPr txBox="1"/>
          <p:nvPr/>
        </p:nvSpPr>
        <p:spPr>
          <a:xfrm>
            <a:off x="609600" y="6075609"/>
            <a:ext cx="11001375" cy="338554"/>
          </a:xfrm>
          <a:prstGeom prst="rect">
            <a:avLst/>
          </a:prstGeom>
          <a:noFill/>
          <a:ln>
            <a:solidFill>
              <a:srgbClr val="00A88E"/>
            </a:solidFill>
          </a:ln>
        </p:spPr>
        <p:txBody>
          <a:bodyPr wrap="square" rtlCol="0">
            <a:spAutoFit/>
          </a:bodyPr>
          <a:lstStyle/>
          <a:p>
            <a:pPr algn="ctr" eaLnBrk="0" fontAlgn="base" hangingPunct="0">
              <a:spcBef>
                <a:spcPct val="0"/>
              </a:spcBef>
              <a:spcAft>
                <a:spcPct val="0"/>
              </a:spcAft>
            </a:pPr>
            <a:r>
              <a:rPr lang="en-ZA" sz="1600" dirty="0">
                <a:solidFill>
                  <a:srgbClr val="00A88E"/>
                </a:solidFill>
                <a:latin typeface="Tw Cen MT" pitchFamily="34" charset="0"/>
              </a:rPr>
              <a:t>The same steps should be taken if an AO/AA is notified of a material irregularity</a:t>
            </a:r>
          </a:p>
        </p:txBody>
      </p:sp>
      <p:sp>
        <p:nvSpPr>
          <p:cNvPr id="6" name="Slide Number Placeholder 2">
            <a:extLst>
              <a:ext uri="{FF2B5EF4-FFF2-40B4-BE49-F238E27FC236}">
                <a16:creationId xmlns:a16="http://schemas.microsoft.com/office/drawing/2014/main" xmlns="" id="{2DF35A69-2B74-4739-8D03-FAF80C1E3192}"/>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24</a:t>
            </a:fld>
            <a:endParaRPr lang="en-US" altLang="en-US" dirty="0"/>
          </a:p>
        </p:txBody>
      </p:sp>
    </p:spTree>
    <p:extLst>
      <p:ext uri="{BB962C8B-B14F-4D97-AF65-F5344CB8AC3E}">
        <p14:creationId xmlns:p14="http://schemas.microsoft.com/office/powerpoint/2010/main" xmlns="" val="9204076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0B09FB78-E115-4619-851C-8C8873882567}"/>
              </a:ext>
            </a:extLst>
          </p:cNvPr>
          <p:cNvSpPr/>
          <p:nvPr/>
        </p:nvSpPr>
        <p:spPr>
          <a:xfrm>
            <a:off x="4917695" y="5174491"/>
            <a:ext cx="1496739" cy="1015661"/>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a:extLst>
              <a:ext uri="{FF2B5EF4-FFF2-40B4-BE49-F238E27FC236}">
                <a16:creationId xmlns:a16="http://schemas.microsoft.com/office/drawing/2014/main" xmlns="" id="{11BA0753-7754-4AB3-98BA-F21DE8932269}"/>
              </a:ext>
            </a:extLst>
          </p:cNvPr>
          <p:cNvSpPr/>
          <p:nvPr/>
        </p:nvSpPr>
        <p:spPr>
          <a:xfrm>
            <a:off x="6898820" y="5161650"/>
            <a:ext cx="1496739" cy="1015661"/>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a:extLst>
              <a:ext uri="{FF2B5EF4-FFF2-40B4-BE49-F238E27FC236}">
                <a16:creationId xmlns:a16="http://schemas.microsoft.com/office/drawing/2014/main" xmlns="" id="{C57A14E7-2B90-480D-9802-56440A8B52CC}"/>
              </a:ext>
            </a:extLst>
          </p:cNvPr>
          <p:cNvSpPr/>
          <p:nvPr/>
        </p:nvSpPr>
        <p:spPr>
          <a:xfrm>
            <a:off x="8833066" y="5161650"/>
            <a:ext cx="2590257" cy="1200328"/>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xmlns="" id="{3C0AB41E-D51D-4841-83FB-FC01854BC59F}"/>
              </a:ext>
            </a:extLst>
          </p:cNvPr>
          <p:cNvSpPr>
            <a:spLocks noGrp="1"/>
          </p:cNvSpPr>
          <p:nvPr>
            <p:ph type="title"/>
          </p:nvPr>
        </p:nvSpPr>
        <p:spPr/>
        <p:txBody>
          <a:bodyPr/>
          <a:lstStyle/>
          <a:p>
            <a:r>
              <a:rPr lang="en-ZA" dirty="0"/>
              <a:t>Example - MI Process for an irregularity that caused a material financial loss </a:t>
            </a:r>
            <a:r>
              <a:rPr lang="en-ZA" sz="2000" dirty="0"/>
              <a:t>(remedial route)</a:t>
            </a:r>
            <a:endParaRPr lang="en-US" sz="2000" dirty="0"/>
          </a:p>
        </p:txBody>
      </p:sp>
      <p:sp>
        <p:nvSpPr>
          <p:cNvPr id="3" name="Slide Number Placeholder 2">
            <a:extLst>
              <a:ext uri="{FF2B5EF4-FFF2-40B4-BE49-F238E27FC236}">
                <a16:creationId xmlns:a16="http://schemas.microsoft.com/office/drawing/2014/main" xmlns="" id="{2F4276DB-7CD7-4BB2-93BF-6A3F804A503C}"/>
              </a:ext>
            </a:extLst>
          </p:cNvPr>
          <p:cNvSpPr>
            <a:spLocks noGrp="1"/>
          </p:cNvSpPr>
          <p:nvPr>
            <p:ph type="sldNum" sz="quarter" idx="10"/>
          </p:nvPr>
        </p:nvSpPr>
        <p:spPr/>
        <p:txBody>
          <a:bodyPr/>
          <a:lstStyle/>
          <a:p>
            <a:pPr>
              <a:defRPr/>
            </a:pPr>
            <a:fld id="{EF17A8A9-4466-47ED-8DFF-9415902C6C29}" type="slidenum">
              <a:rPr lang="en-US" altLang="en-US" smtClean="0"/>
              <a:pPr>
                <a:defRPr/>
              </a:pPr>
              <a:t>25</a:t>
            </a:fld>
            <a:endParaRPr lang="en-US" altLang="en-US" dirty="0"/>
          </a:p>
        </p:txBody>
      </p:sp>
      <p:grpSp>
        <p:nvGrpSpPr>
          <p:cNvPr id="16" name="Group 15">
            <a:extLst>
              <a:ext uri="{FF2B5EF4-FFF2-40B4-BE49-F238E27FC236}">
                <a16:creationId xmlns:a16="http://schemas.microsoft.com/office/drawing/2014/main" xmlns="" id="{3EA3D3C5-4583-490A-9F5F-C2B74123456A}"/>
              </a:ext>
            </a:extLst>
          </p:cNvPr>
          <p:cNvGrpSpPr/>
          <p:nvPr/>
        </p:nvGrpSpPr>
        <p:grpSpPr>
          <a:xfrm>
            <a:off x="488461" y="1399266"/>
            <a:ext cx="11040528" cy="3500734"/>
            <a:chOff x="711200" y="1528220"/>
            <a:chExt cx="11040528" cy="3500734"/>
          </a:xfrm>
        </p:grpSpPr>
        <p:cxnSp>
          <p:nvCxnSpPr>
            <p:cNvPr id="5" name="Straight Connector 4">
              <a:extLst>
                <a:ext uri="{FF2B5EF4-FFF2-40B4-BE49-F238E27FC236}">
                  <a16:creationId xmlns:a16="http://schemas.microsoft.com/office/drawing/2014/main" xmlns="" id="{1CDAD91B-8052-45D2-9550-45B6E0C9E032}"/>
                </a:ext>
              </a:extLst>
            </p:cNvPr>
            <p:cNvCxnSpPr>
              <a:cxnSpLocks/>
            </p:cNvCxnSpPr>
            <p:nvPr/>
          </p:nvCxnSpPr>
          <p:spPr>
            <a:xfrm>
              <a:off x="711200" y="3175370"/>
              <a:ext cx="11040528" cy="0"/>
            </a:xfrm>
            <a:prstGeom prst="line">
              <a:avLst/>
            </a:prstGeom>
            <a:ln w="19050">
              <a:solidFill>
                <a:srgbClr val="00A88E"/>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8D780358-6E4E-401D-9238-EB62C2D5EDA6}"/>
                </a:ext>
              </a:extLst>
            </p:cNvPr>
            <p:cNvSpPr/>
            <p:nvPr/>
          </p:nvSpPr>
          <p:spPr>
            <a:xfrm>
              <a:off x="859506"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1</a:t>
              </a:r>
            </a:p>
          </p:txBody>
        </p:sp>
        <p:grpSp>
          <p:nvGrpSpPr>
            <p:cNvPr id="7" name="Group 6">
              <a:extLst>
                <a:ext uri="{FF2B5EF4-FFF2-40B4-BE49-F238E27FC236}">
                  <a16:creationId xmlns:a16="http://schemas.microsoft.com/office/drawing/2014/main" xmlns="" id="{3812ACDC-0DB6-40D1-95D2-25F17E680DA0}"/>
                </a:ext>
              </a:extLst>
            </p:cNvPr>
            <p:cNvGrpSpPr/>
            <p:nvPr/>
          </p:nvGrpSpPr>
          <p:grpSpPr>
            <a:xfrm>
              <a:off x="2900569" y="3466811"/>
              <a:ext cx="1712262" cy="1404313"/>
              <a:chOff x="-51142" y="1071729"/>
              <a:chExt cx="1693531" cy="1544744"/>
            </a:xfrm>
          </p:grpSpPr>
          <p:sp>
            <p:nvSpPr>
              <p:cNvPr id="53" name="TextBox 64">
                <a:extLst>
                  <a:ext uri="{FF2B5EF4-FFF2-40B4-BE49-F238E27FC236}">
                    <a16:creationId xmlns:a16="http://schemas.microsoft.com/office/drawing/2014/main" xmlns="" id="{D45A6824-FC9A-4264-AF11-A93916EB9940}"/>
                  </a:ext>
                </a:extLst>
              </p:cNvPr>
              <p:cNvSpPr txBox="1">
                <a:spLocks noChangeArrowheads="1"/>
              </p:cNvSpPr>
              <p:nvPr/>
            </p:nvSpPr>
            <p:spPr bwMode="auto">
              <a:xfrm>
                <a:off x="-51142" y="1296111"/>
                <a:ext cx="1693531" cy="132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Notify the AO/AA of the MI -  provide 20 working days to respond on actions taken and planned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3(2</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54" name="TextBox 68">
                <a:extLst>
                  <a:ext uri="{FF2B5EF4-FFF2-40B4-BE49-F238E27FC236}">
                    <a16:creationId xmlns:a16="http://schemas.microsoft.com/office/drawing/2014/main" xmlns="" id="{3CAFD616-0EE1-4ED5-88FD-8A3B1E1AC143}"/>
                  </a:ext>
                </a:extLst>
              </p:cNvPr>
              <p:cNvSpPr txBox="1">
                <a:spLocks noChangeArrowheads="1"/>
              </p:cNvSpPr>
              <p:nvPr/>
            </p:nvSpPr>
            <p:spPr bwMode="auto">
              <a:xfrm>
                <a:off x="18618"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May 2019</a:t>
                </a:r>
              </a:p>
            </p:txBody>
          </p:sp>
        </p:grpSp>
        <p:sp>
          <p:nvSpPr>
            <p:cNvPr id="8" name="Oval 7">
              <a:extLst>
                <a:ext uri="{FF2B5EF4-FFF2-40B4-BE49-F238E27FC236}">
                  <a16:creationId xmlns:a16="http://schemas.microsoft.com/office/drawing/2014/main" xmlns="" id="{8E94001D-29AF-4E95-9F00-4F8875DFB702}"/>
                </a:ext>
              </a:extLst>
            </p:cNvPr>
            <p:cNvSpPr/>
            <p:nvPr/>
          </p:nvSpPr>
          <p:spPr>
            <a:xfrm>
              <a:off x="2720750"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2</a:t>
              </a:r>
            </a:p>
          </p:txBody>
        </p:sp>
        <p:grpSp>
          <p:nvGrpSpPr>
            <p:cNvPr id="9" name="Group 8">
              <a:extLst>
                <a:ext uri="{FF2B5EF4-FFF2-40B4-BE49-F238E27FC236}">
                  <a16:creationId xmlns:a16="http://schemas.microsoft.com/office/drawing/2014/main" xmlns="" id="{8C7BD5DF-232B-4AD7-B065-2FF19E9FC1E8}"/>
                </a:ext>
              </a:extLst>
            </p:cNvPr>
            <p:cNvGrpSpPr/>
            <p:nvPr/>
          </p:nvGrpSpPr>
          <p:grpSpPr>
            <a:xfrm>
              <a:off x="1120722" y="2223887"/>
              <a:ext cx="1539574" cy="665649"/>
              <a:chOff x="-144930" y="1071729"/>
              <a:chExt cx="1693531" cy="732213"/>
            </a:xfrm>
          </p:grpSpPr>
          <p:sp>
            <p:nvSpPr>
              <p:cNvPr id="51" name="TextBox 64">
                <a:extLst>
                  <a:ext uri="{FF2B5EF4-FFF2-40B4-BE49-F238E27FC236}">
                    <a16:creationId xmlns:a16="http://schemas.microsoft.com/office/drawing/2014/main" xmlns="" id="{CFCC349D-656D-4088-9216-1692BD875E1C}"/>
                  </a:ext>
                </a:extLst>
              </p:cNvPr>
              <p:cNvSpPr txBox="1">
                <a:spLocks noChangeArrowheads="1"/>
              </p:cNvSpPr>
              <p:nvPr/>
            </p:nvSpPr>
            <p:spPr bwMode="auto">
              <a:xfrm>
                <a:off x="-144930" y="1296111"/>
                <a:ext cx="1693531"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ZA" sz="1200" dirty="0">
                    <a:solidFill>
                      <a:srgbClr val="00A289"/>
                    </a:solidFill>
                    <a:latin typeface="Tw Cen MT" pitchFamily="34" charset="0"/>
                    <a:ea typeface="Calibri"/>
                    <a:cs typeface="Times New Roman"/>
                  </a:rPr>
                  <a:t>Identify the MI during the 2018-19 audit</a:t>
                </a:r>
                <a:r>
                  <a:rPr lang="en-US" altLang="en-US" sz="1200" dirty="0">
                    <a:solidFill>
                      <a:srgbClr val="00A289"/>
                    </a:solidFill>
                    <a:latin typeface="Tw Cen MT" panose="020B0602020104020603" pitchFamily="34" charset="0"/>
                  </a:rPr>
                  <a:t> </a:t>
                </a:r>
              </a:p>
            </p:txBody>
          </p:sp>
          <p:sp>
            <p:nvSpPr>
              <p:cNvPr id="52" name="TextBox 68">
                <a:extLst>
                  <a:ext uri="{FF2B5EF4-FFF2-40B4-BE49-F238E27FC236}">
                    <a16:creationId xmlns:a16="http://schemas.microsoft.com/office/drawing/2014/main" xmlns="" id="{3859C9B5-5ED3-44AA-A60B-81D1E78677B4}"/>
                  </a:ext>
                </a:extLst>
              </p:cNvPr>
              <p:cNvSpPr txBox="1">
                <a:spLocks noChangeArrowheads="1"/>
              </p:cNvSpPr>
              <p:nvPr/>
            </p:nvSpPr>
            <p:spPr bwMode="auto">
              <a:xfrm>
                <a:off x="-144930"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April 2019</a:t>
                </a:r>
              </a:p>
            </p:txBody>
          </p:sp>
        </p:grpSp>
        <p:sp>
          <p:nvSpPr>
            <p:cNvPr id="10" name="Oval 9">
              <a:extLst>
                <a:ext uri="{FF2B5EF4-FFF2-40B4-BE49-F238E27FC236}">
                  <a16:creationId xmlns:a16="http://schemas.microsoft.com/office/drawing/2014/main" xmlns="" id="{3D207477-008D-4A4F-ACFC-5C9C00ED77D8}"/>
                </a:ext>
              </a:extLst>
            </p:cNvPr>
            <p:cNvSpPr/>
            <p:nvPr/>
          </p:nvSpPr>
          <p:spPr>
            <a:xfrm>
              <a:off x="4734913"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3</a:t>
              </a:r>
            </a:p>
          </p:txBody>
        </p:sp>
        <p:grpSp>
          <p:nvGrpSpPr>
            <p:cNvPr id="11" name="Group 10">
              <a:extLst>
                <a:ext uri="{FF2B5EF4-FFF2-40B4-BE49-F238E27FC236}">
                  <a16:creationId xmlns:a16="http://schemas.microsoft.com/office/drawing/2014/main" xmlns="" id="{66AE9E34-09D2-48D5-97D7-BC14888E6EA6}"/>
                </a:ext>
              </a:extLst>
            </p:cNvPr>
            <p:cNvGrpSpPr/>
            <p:nvPr/>
          </p:nvGrpSpPr>
          <p:grpSpPr>
            <a:xfrm>
              <a:off x="4933966" y="1854555"/>
              <a:ext cx="1599614" cy="1034981"/>
              <a:chOff x="-59664" y="1071729"/>
              <a:chExt cx="1759575" cy="1138479"/>
            </a:xfrm>
          </p:grpSpPr>
          <p:sp>
            <p:nvSpPr>
              <p:cNvPr id="49" name="TextBox 64">
                <a:extLst>
                  <a:ext uri="{FF2B5EF4-FFF2-40B4-BE49-F238E27FC236}">
                    <a16:creationId xmlns:a16="http://schemas.microsoft.com/office/drawing/2014/main" xmlns="" id="{44949D01-10DA-4EB3-9523-6FA02F9E1FF8}"/>
                  </a:ext>
                </a:extLst>
              </p:cNvPr>
              <p:cNvSpPr txBox="1">
                <a:spLocks noChangeArrowheads="1"/>
              </p:cNvSpPr>
              <p:nvPr/>
            </p:nvSpPr>
            <p:spPr bwMode="auto">
              <a:xfrm>
                <a:off x="-59664" y="1296111"/>
                <a:ext cx="1759575" cy="91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Conclude based on AO/AA response if appropriate action is taken or planned. </a:t>
                </a:r>
              </a:p>
            </p:txBody>
          </p:sp>
          <p:sp>
            <p:nvSpPr>
              <p:cNvPr id="50" name="TextBox 68">
                <a:extLst>
                  <a:ext uri="{FF2B5EF4-FFF2-40B4-BE49-F238E27FC236}">
                    <a16:creationId xmlns:a16="http://schemas.microsoft.com/office/drawing/2014/main" xmlns="" id="{D2EEA3A5-D55C-432F-A82B-A48D8FC882C4}"/>
                  </a:ext>
                </a:extLst>
              </p:cNvPr>
              <p:cNvSpPr txBox="1">
                <a:spLocks noChangeArrowheads="1"/>
              </p:cNvSpPr>
              <p:nvPr/>
            </p:nvSpPr>
            <p:spPr bwMode="auto">
              <a:xfrm>
                <a:off x="53498"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June 2019</a:t>
                </a:r>
              </a:p>
            </p:txBody>
          </p:sp>
        </p:grpSp>
        <p:sp>
          <p:nvSpPr>
            <p:cNvPr id="12" name="Oval 11">
              <a:extLst>
                <a:ext uri="{FF2B5EF4-FFF2-40B4-BE49-F238E27FC236}">
                  <a16:creationId xmlns:a16="http://schemas.microsoft.com/office/drawing/2014/main" xmlns="" id="{F7CDC432-DDD3-4B38-A8A8-3139306B1AEC}"/>
                </a:ext>
              </a:extLst>
            </p:cNvPr>
            <p:cNvSpPr/>
            <p:nvPr/>
          </p:nvSpPr>
          <p:spPr>
            <a:xfrm>
              <a:off x="6781658"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4</a:t>
              </a:r>
            </a:p>
          </p:txBody>
        </p:sp>
        <p:grpSp>
          <p:nvGrpSpPr>
            <p:cNvPr id="13" name="Group 12">
              <a:extLst>
                <a:ext uri="{FF2B5EF4-FFF2-40B4-BE49-F238E27FC236}">
                  <a16:creationId xmlns:a16="http://schemas.microsoft.com/office/drawing/2014/main" xmlns="" id="{7E7D8E0D-5444-498B-9A6F-CC0F888DF715}"/>
                </a:ext>
              </a:extLst>
            </p:cNvPr>
            <p:cNvGrpSpPr/>
            <p:nvPr/>
          </p:nvGrpSpPr>
          <p:grpSpPr>
            <a:xfrm>
              <a:off x="8956280" y="1528220"/>
              <a:ext cx="2758425" cy="1367511"/>
              <a:chOff x="-222763" y="1071729"/>
              <a:chExt cx="1910301" cy="1504262"/>
            </a:xfrm>
          </p:grpSpPr>
          <p:sp>
            <p:nvSpPr>
              <p:cNvPr id="47" name="TextBox 64">
                <a:extLst>
                  <a:ext uri="{FF2B5EF4-FFF2-40B4-BE49-F238E27FC236}">
                    <a16:creationId xmlns:a16="http://schemas.microsoft.com/office/drawing/2014/main" xmlns="" id="{DB1C5242-DD91-4805-9A80-D288A20DDDAC}"/>
                  </a:ext>
                </a:extLst>
              </p:cNvPr>
              <p:cNvSpPr txBox="1">
                <a:spLocks noChangeArrowheads="1"/>
              </p:cNvSpPr>
              <p:nvPr/>
            </p:nvSpPr>
            <p:spPr bwMode="auto">
              <a:xfrm>
                <a:off x="-222763" y="1255629"/>
                <a:ext cx="1910301" cy="132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Follow-up whether the recommendations have been implemented. If not implemented, issue remedial action to the AO/AA that must be implement by a specific date (e.g. within 3 months).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9(1</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48" name="TextBox 68">
                <a:extLst>
                  <a:ext uri="{FF2B5EF4-FFF2-40B4-BE49-F238E27FC236}">
                    <a16:creationId xmlns:a16="http://schemas.microsoft.com/office/drawing/2014/main" xmlns="" id="{3A3151C2-D7C5-4A2F-8593-621F56EF4256}"/>
                  </a:ext>
                </a:extLst>
              </p:cNvPr>
              <p:cNvSpPr txBox="1">
                <a:spLocks noChangeArrowheads="1"/>
              </p:cNvSpPr>
              <p:nvPr/>
            </p:nvSpPr>
            <p:spPr bwMode="auto">
              <a:xfrm>
                <a:off x="-172144"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February 2020</a:t>
                </a:r>
              </a:p>
            </p:txBody>
          </p:sp>
        </p:grpSp>
        <p:sp>
          <p:nvSpPr>
            <p:cNvPr id="14" name="Oval 13">
              <a:extLst>
                <a:ext uri="{FF2B5EF4-FFF2-40B4-BE49-F238E27FC236}">
                  <a16:creationId xmlns:a16="http://schemas.microsoft.com/office/drawing/2014/main" xmlns="" id="{7879FEE2-BBEB-410B-AAE7-D2C9A9919082}"/>
                </a:ext>
              </a:extLst>
            </p:cNvPr>
            <p:cNvSpPr/>
            <p:nvPr/>
          </p:nvSpPr>
          <p:spPr>
            <a:xfrm>
              <a:off x="8720244" y="2895023"/>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5</a:t>
              </a:r>
            </a:p>
          </p:txBody>
        </p:sp>
        <p:sp>
          <p:nvSpPr>
            <p:cNvPr id="45" name="TextBox 64">
              <a:extLst>
                <a:ext uri="{FF2B5EF4-FFF2-40B4-BE49-F238E27FC236}">
                  <a16:creationId xmlns:a16="http://schemas.microsoft.com/office/drawing/2014/main" xmlns="" id="{24CC1C2D-F8B9-4E16-BA02-5E9CFFA2C8A1}"/>
                </a:ext>
              </a:extLst>
            </p:cNvPr>
            <p:cNvSpPr txBox="1">
              <a:spLocks noChangeArrowheads="1"/>
            </p:cNvSpPr>
            <p:nvPr/>
          </p:nvSpPr>
          <p:spPr bwMode="auto">
            <a:xfrm>
              <a:off x="7009006" y="3643959"/>
              <a:ext cx="1907471"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defRPr/>
              </a:pPr>
              <a:r>
                <a:rPr lang="en-ZA" sz="1200" dirty="0">
                  <a:solidFill>
                    <a:srgbClr val="00A289"/>
                  </a:solidFill>
                  <a:latin typeface="Tw Cen MT" pitchFamily="34" charset="0"/>
                  <a:ea typeface="Calibri"/>
                  <a:cs typeface="Times New Roman"/>
                </a:rPr>
                <a:t>If actions were not appropriate,  include recommendations in the audit report on how the MI should be addressed by a specific date (e.g. within 6 months)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4(3</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46" name="TextBox 68">
              <a:extLst>
                <a:ext uri="{FF2B5EF4-FFF2-40B4-BE49-F238E27FC236}">
                  <a16:creationId xmlns:a16="http://schemas.microsoft.com/office/drawing/2014/main" xmlns="" id="{654A1078-4188-4243-9C57-0830C462781E}"/>
                </a:ext>
              </a:extLst>
            </p:cNvPr>
            <p:cNvSpPr txBox="1">
              <a:spLocks noChangeArrowheads="1"/>
            </p:cNvSpPr>
            <p:nvPr/>
          </p:nvSpPr>
          <p:spPr bwMode="auto">
            <a:xfrm>
              <a:off x="7082617" y="3439975"/>
              <a:ext cx="11914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31 July 2019</a:t>
              </a:r>
            </a:p>
          </p:txBody>
        </p:sp>
        <p:cxnSp>
          <p:nvCxnSpPr>
            <p:cNvPr id="56" name="Straight Connector 55">
              <a:extLst>
                <a:ext uri="{FF2B5EF4-FFF2-40B4-BE49-F238E27FC236}">
                  <a16:creationId xmlns:a16="http://schemas.microsoft.com/office/drawing/2014/main" xmlns="" id="{8E67C52F-FBCC-4D23-833B-7B72C0C91DF9}"/>
                </a:ext>
              </a:extLst>
            </p:cNvPr>
            <p:cNvCxnSpPr>
              <a:cxnSpLocks/>
            </p:cNvCxnSpPr>
            <p:nvPr/>
          </p:nvCxnSpPr>
          <p:spPr>
            <a:xfrm flipV="1">
              <a:off x="1120722" y="2223887"/>
              <a:ext cx="0" cy="708647"/>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73ABB6A-0D54-42BA-8C73-245E9F6924F8}"/>
                </a:ext>
              </a:extLst>
            </p:cNvPr>
            <p:cNvCxnSpPr>
              <a:cxnSpLocks/>
            </p:cNvCxnSpPr>
            <p:nvPr/>
          </p:nvCxnSpPr>
          <p:spPr>
            <a:xfrm flipV="1">
              <a:off x="2981966" y="3406422"/>
              <a:ext cx="0" cy="1442124"/>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FE21260B-3A79-42A6-85EF-C1B634471771}"/>
                </a:ext>
              </a:extLst>
            </p:cNvPr>
            <p:cNvCxnSpPr/>
            <p:nvPr/>
          </p:nvCxnSpPr>
          <p:spPr>
            <a:xfrm flipV="1">
              <a:off x="4996129" y="1858962"/>
              <a:ext cx="0" cy="1073571"/>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304F3AB7-99FF-45E5-B68D-E0E95BFC83EF}"/>
                </a:ext>
              </a:extLst>
            </p:cNvPr>
            <p:cNvCxnSpPr>
              <a:cxnSpLocks/>
            </p:cNvCxnSpPr>
            <p:nvPr/>
          </p:nvCxnSpPr>
          <p:spPr>
            <a:xfrm flipV="1">
              <a:off x="8996588" y="1666719"/>
              <a:ext cx="0" cy="1281805"/>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B4859135-312E-4B53-88BF-B15783842280}"/>
                </a:ext>
              </a:extLst>
            </p:cNvPr>
            <p:cNvCxnSpPr>
              <a:cxnSpLocks/>
            </p:cNvCxnSpPr>
            <p:nvPr/>
          </p:nvCxnSpPr>
          <p:spPr>
            <a:xfrm flipV="1">
              <a:off x="7051567" y="3406423"/>
              <a:ext cx="0" cy="1464701"/>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xmlns="" id="{7C912AB4-0498-4F80-8D75-47E4E8A42A4F}"/>
              </a:ext>
            </a:extLst>
          </p:cNvPr>
          <p:cNvSpPr/>
          <p:nvPr/>
        </p:nvSpPr>
        <p:spPr>
          <a:xfrm>
            <a:off x="4903365" y="5174489"/>
            <a:ext cx="1518760" cy="1015663"/>
          </a:xfrm>
          <a:prstGeom prst="rect">
            <a:avLst/>
          </a:prstGeom>
        </p:spPr>
        <p:txBody>
          <a:bodyPr wrap="square">
            <a:spAutoFit/>
          </a:bodyPr>
          <a:lstStyle/>
          <a:p>
            <a:pPr marL="85725"/>
            <a:r>
              <a:rPr lang="en-ZA" sz="1200" b="1" dirty="0">
                <a:solidFill>
                  <a:prstClr val="white"/>
                </a:solidFill>
                <a:latin typeface="Tw Cen MT" pitchFamily="34" charset="0"/>
                <a:ea typeface="Calibri"/>
                <a:cs typeface="Times New Roman"/>
              </a:rPr>
              <a:t>NB Note:</a:t>
            </a:r>
          </a:p>
          <a:p>
            <a:pPr marL="85725"/>
            <a:r>
              <a:rPr lang="en-ZA" sz="1200" dirty="0">
                <a:solidFill>
                  <a:prstClr val="white"/>
                </a:solidFill>
                <a:latin typeface="Tw Cen MT" pitchFamily="34" charset="0"/>
                <a:ea typeface="Calibri"/>
                <a:cs typeface="Times New Roman"/>
              </a:rPr>
              <a:t>Appropriate action is the steps the AO/AA is legally obligated to take  </a:t>
            </a:r>
          </a:p>
        </p:txBody>
      </p:sp>
      <p:sp>
        <p:nvSpPr>
          <p:cNvPr id="70" name="Rectangle 69">
            <a:extLst>
              <a:ext uri="{FF2B5EF4-FFF2-40B4-BE49-F238E27FC236}">
                <a16:creationId xmlns:a16="http://schemas.microsoft.com/office/drawing/2014/main" xmlns="" id="{265BC30A-D699-44A9-B5F8-430EA25E99B2}"/>
              </a:ext>
            </a:extLst>
          </p:cNvPr>
          <p:cNvSpPr/>
          <p:nvPr/>
        </p:nvSpPr>
        <p:spPr>
          <a:xfrm>
            <a:off x="6828828" y="5174489"/>
            <a:ext cx="1599607" cy="1015663"/>
          </a:xfrm>
          <a:prstGeom prst="rect">
            <a:avLst/>
          </a:prstGeom>
        </p:spPr>
        <p:txBody>
          <a:bodyPr wrap="square">
            <a:spAutoFit/>
          </a:bodyPr>
          <a:lstStyle/>
          <a:p>
            <a:pPr marL="85725"/>
            <a:r>
              <a:rPr lang="en-ZA" sz="1200" b="1" dirty="0">
                <a:solidFill>
                  <a:prstClr val="white"/>
                </a:solidFill>
                <a:latin typeface="Tw Cen MT" pitchFamily="34" charset="0"/>
                <a:ea typeface="Calibri"/>
                <a:cs typeface="Times New Roman"/>
              </a:rPr>
              <a:t>NB Note:</a:t>
            </a:r>
          </a:p>
          <a:p>
            <a:pPr marL="85725"/>
            <a:r>
              <a:rPr lang="en-ZA" sz="1200" dirty="0">
                <a:solidFill>
                  <a:prstClr val="white"/>
                </a:solidFill>
                <a:latin typeface="Tw Cen MT" pitchFamily="34" charset="0"/>
                <a:ea typeface="Calibri"/>
                <a:cs typeface="Times New Roman"/>
              </a:rPr>
              <a:t>The recommendations are the steps the AO/AA is legally obligated to take</a:t>
            </a:r>
          </a:p>
        </p:txBody>
      </p:sp>
      <p:sp>
        <p:nvSpPr>
          <p:cNvPr id="72" name="Rectangle 71">
            <a:extLst>
              <a:ext uri="{FF2B5EF4-FFF2-40B4-BE49-F238E27FC236}">
                <a16:creationId xmlns:a16="http://schemas.microsoft.com/office/drawing/2014/main" xmlns="" id="{9C410760-FF7F-4CAC-BBF7-291A45D2B487}"/>
              </a:ext>
            </a:extLst>
          </p:cNvPr>
          <p:cNvSpPr/>
          <p:nvPr/>
        </p:nvSpPr>
        <p:spPr>
          <a:xfrm>
            <a:off x="8797869" y="5174489"/>
            <a:ext cx="2590257" cy="1200329"/>
          </a:xfrm>
          <a:prstGeom prst="rect">
            <a:avLst/>
          </a:prstGeom>
        </p:spPr>
        <p:txBody>
          <a:bodyPr wrap="square">
            <a:spAutoFit/>
          </a:bodyPr>
          <a:lstStyle/>
          <a:p>
            <a:pPr marL="85725"/>
            <a:r>
              <a:rPr lang="en-ZA" sz="1200" b="1" dirty="0">
                <a:solidFill>
                  <a:prstClr val="white"/>
                </a:solidFill>
                <a:latin typeface="Tw Cen MT" pitchFamily="34" charset="0"/>
                <a:ea typeface="Calibri"/>
                <a:cs typeface="Times New Roman"/>
              </a:rPr>
              <a:t>NB Note:</a:t>
            </a:r>
          </a:p>
          <a:p>
            <a:pPr marL="85725"/>
            <a:r>
              <a:rPr lang="en-ZA" sz="1200" dirty="0">
                <a:solidFill>
                  <a:prstClr val="white"/>
                </a:solidFill>
                <a:latin typeface="Tw Cen MT" pitchFamily="34" charset="0"/>
                <a:ea typeface="Calibri"/>
                <a:cs typeface="Times New Roman"/>
              </a:rPr>
              <a:t>The remedial action remains the steps the AO/AA is legally obligated to take and includes a directive to quantify the financial loss and recover it from the responsible person  </a:t>
            </a:r>
          </a:p>
        </p:txBody>
      </p:sp>
      <p:cxnSp>
        <p:nvCxnSpPr>
          <p:cNvPr id="38" name="Straight Connector 37">
            <a:extLst>
              <a:ext uri="{FF2B5EF4-FFF2-40B4-BE49-F238E27FC236}">
                <a16:creationId xmlns:a16="http://schemas.microsoft.com/office/drawing/2014/main" xmlns="" id="{884E1D0F-6EC1-4839-8DCE-1CF07B6FEC9E}"/>
              </a:ext>
            </a:extLst>
          </p:cNvPr>
          <p:cNvCxnSpPr>
            <a:cxnSpLocks/>
          </p:cNvCxnSpPr>
          <p:nvPr/>
        </p:nvCxnSpPr>
        <p:spPr>
          <a:xfrm flipV="1">
            <a:off x="5198832" y="2740684"/>
            <a:ext cx="0" cy="2433807"/>
          </a:xfrm>
          <a:prstGeom prst="line">
            <a:avLst/>
          </a:prstGeom>
          <a:ln w="12700">
            <a:solidFill>
              <a:srgbClr val="97857C"/>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BEC7E2AB-870D-4C80-8BED-9C22A360480E}"/>
              </a:ext>
            </a:extLst>
          </p:cNvPr>
          <p:cNvCxnSpPr>
            <a:cxnSpLocks/>
          </p:cNvCxnSpPr>
          <p:nvPr/>
        </p:nvCxnSpPr>
        <p:spPr>
          <a:xfrm flipV="1">
            <a:off x="7110306" y="4900000"/>
            <a:ext cx="0" cy="261652"/>
          </a:xfrm>
          <a:prstGeom prst="line">
            <a:avLst/>
          </a:prstGeom>
          <a:ln w="12700">
            <a:solidFill>
              <a:srgbClr val="97857C"/>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8BA82180-FEAC-4B1B-9DA5-05F70C60D8E2}"/>
              </a:ext>
            </a:extLst>
          </p:cNvPr>
          <p:cNvCxnSpPr>
            <a:cxnSpLocks/>
          </p:cNvCxnSpPr>
          <p:nvPr/>
        </p:nvCxnSpPr>
        <p:spPr>
          <a:xfrm flipV="1">
            <a:off x="9137785" y="2727843"/>
            <a:ext cx="0" cy="2433807"/>
          </a:xfrm>
          <a:prstGeom prst="line">
            <a:avLst/>
          </a:prstGeom>
          <a:ln w="12700">
            <a:solidFill>
              <a:srgbClr val="97857C"/>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89341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D8CF4-36EA-44A0-9EE8-35CB53D2820F}"/>
              </a:ext>
            </a:extLst>
          </p:cNvPr>
          <p:cNvSpPr>
            <a:spLocks noGrp="1"/>
          </p:cNvSpPr>
          <p:nvPr>
            <p:ph type="title"/>
          </p:nvPr>
        </p:nvSpPr>
        <p:spPr/>
        <p:txBody>
          <a:bodyPr/>
          <a:lstStyle/>
          <a:p>
            <a:r>
              <a:rPr lang="en-ZA" dirty="0"/>
              <a:t>Example - MI Process for an irregularity that caused a material financial loss </a:t>
            </a:r>
            <a:r>
              <a:rPr lang="en-ZA" sz="2000" dirty="0"/>
              <a:t>(remedial route) </a:t>
            </a:r>
            <a:r>
              <a:rPr lang="en-ZA" sz="1400" dirty="0"/>
              <a:t>(continued)</a:t>
            </a:r>
            <a:endParaRPr lang="en-US" sz="1400" dirty="0"/>
          </a:p>
        </p:txBody>
      </p:sp>
      <p:sp>
        <p:nvSpPr>
          <p:cNvPr id="7" name="Slide Number Placeholder 2">
            <a:extLst>
              <a:ext uri="{FF2B5EF4-FFF2-40B4-BE49-F238E27FC236}">
                <a16:creationId xmlns:a16="http://schemas.microsoft.com/office/drawing/2014/main" xmlns="" id="{98D208E8-04A9-4888-AA12-D325C261AD36}"/>
              </a:ext>
            </a:extLst>
          </p:cNvPr>
          <p:cNvSpPr txBox="1">
            <a:spLocks/>
          </p:cNvSpPr>
          <p:nvPr/>
        </p:nvSpPr>
        <p:spPr>
          <a:xfrm>
            <a:off x="249767" y="6529415"/>
            <a:ext cx="5884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17A8A9-4466-47ED-8DFF-9415902C6C29}" type="slidenum">
              <a:rPr lang="en-US" altLang="en-US" smtClean="0"/>
              <a:pPr>
                <a:defRPr/>
              </a:pPr>
              <a:t>26</a:t>
            </a:fld>
            <a:endParaRPr lang="en-US" altLang="en-US" dirty="0"/>
          </a:p>
        </p:txBody>
      </p:sp>
      <p:cxnSp>
        <p:nvCxnSpPr>
          <p:cNvPr id="8" name="Straight Connector 7">
            <a:extLst>
              <a:ext uri="{FF2B5EF4-FFF2-40B4-BE49-F238E27FC236}">
                <a16:creationId xmlns:a16="http://schemas.microsoft.com/office/drawing/2014/main" xmlns="" id="{ED6DCF5D-F715-4F01-A67F-1FEBBD898B71}"/>
              </a:ext>
            </a:extLst>
          </p:cNvPr>
          <p:cNvCxnSpPr>
            <a:cxnSpLocks/>
          </p:cNvCxnSpPr>
          <p:nvPr/>
        </p:nvCxnSpPr>
        <p:spPr>
          <a:xfrm>
            <a:off x="711200" y="3818157"/>
            <a:ext cx="11040528" cy="0"/>
          </a:xfrm>
          <a:prstGeom prst="line">
            <a:avLst/>
          </a:prstGeom>
          <a:ln w="19050">
            <a:solidFill>
              <a:srgbClr val="00A88E"/>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B153E94E-C4ED-49C5-AA69-78B92E9EB503}"/>
              </a:ext>
            </a:extLst>
          </p:cNvPr>
          <p:cNvSpPr/>
          <p:nvPr/>
        </p:nvSpPr>
        <p:spPr>
          <a:xfrm>
            <a:off x="859506"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6</a:t>
            </a:r>
          </a:p>
        </p:txBody>
      </p:sp>
      <p:grpSp>
        <p:nvGrpSpPr>
          <p:cNvPr id="10" name="Group 9">
            <a:extLst>
              <a:ext uri="{FF2B5EF4-FFF2-40B4-BE49-F238E27FC236}">
                <a16:creationId xmlns:a16="http://schemas.microsoft.com/office/drawing/2014/main" xmlns="" id="{55035FFB-D746-44B6-AE35-31AF0ADD9723}"/>
              </a:ext>
            </a:extLst>
          </p:cNvPr>
          <p:cNvGrpSpPr/>
          <p:nvPr/>
        </p:nvGrpSpPr>
        <p:grpSpPr>
          <a:xfrm>
            <a:off x="4896143" y="4109598"/>
            <a:ext cx="2005727" cy="2142976"/>
            <a:chOff x="-51143" y="1071729"/>
            <a:chExt cx="1983786" cy="2357272"/>
          </a:xfrm>
        </p:grpSpPr>
        <p:sp>
          <p:nvSpPr>
            <p:cNvPr id="11" name="TextBox 64">
              <a:extLst>
                <a:ext uri="{FF2B5EF4-FFF2-40B4-BE49-F238E27FC236}">
                  <a16:creationId xmlns:a16="http://schemas.microsoft.com/office/drawing/2014/main" xmlns="" id="{60B18FD2-207D-45D4-BF99-6DE94992809F}"/>
                </a:ext>
              </a:extLst>
            </p:cNvPr>
            <p:cNvSpPr txBox="1">
              <a:spLocks noChangeArrowheads="1"/>
            </p:cNvSpPr>
            <p:nvPr/>
          </p:nvSpPr>
          <p:spPr bwMode="auto">
            <a:xfrm>
              <a:off x="-51143" y="1296111"/>
              <a:ext cx="1983786" cy="213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Conclude based on the written submission whether the CoD process should continue. </a:t>
              </a:r>
            </a:p>
            <a:p>
              <a:pPr marL="85725" defTabSz="914400"/>
              <a:r>
                <a:rPr lang="en-ZA" sz="1200" dirty="0">
                  <a:solidFill>
                    <a:srgbClr val="00A289"/>
                  </a:solidFill>
                  <a:latin typeface="Tw Cen MT" pitchFamily="34" charset="0"/>
                  <a:ea typeface="Calibri"/>
                  <a:cs typeface="Times New Roman"/>
                </a:rPr>
                <a:t>If it continues, request the AO/AA to give oral representation at the MI advisory committee on reasons not to issue the CoD. </a:t>
              </a:r>
            </a:p>
            <a:p>
              <a:pPr marL="85725" defTabSz="914400">
                <a:defRPr/>
              </a:pPr>
              <a:r>
                <a:rPr lang="en-ZA" sz="1200" dirty="0">
                  <a:solidFill>
                    <a:srgbClr val="E33A5A"/>
                  </a:solidFill>
                  <a:latin typeface="Tw Cen MT" pitchFamily="34" charset="0"/>
                  <a:cs typeface="Times New Roman"/>
                </a:rPr>
                <a:t>[</a:t>
              </a:r>
              <a:r>
                <a:rPr lang="en-ZA" sz="1200" b="1" dirty="0" smtClean="0">
                  <a:solidFill>
                    <a:srgbClr val="E33A5A"/>
                  </a:solidFill>
                  <a:latin typeface="Tw Cen MT" pitchFamily="34" charset="0"/>
                </a:rPr>
                <a:t>Regulation 15</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12" name="TextBox 68">
              <a:extLst>
                <a:ext uri="{FF2B5EF4-FFF2-40B4-BE49-F238E27FC236}">
                  <a16:creationId xmlns:a16="http://schemas.microsoft.com/office/drawing/2014/main" xmlns="" id="{BBDF348C-F969-418B-A568-528600F1B833}"/>
                </a:ext>
              </a:extLst>
            </p:cNvPr>
            <p:cNvSpPr txBox="1">
              <a:spLocks noChangeArrowheads="1"/>
            </p:cNvSpPr>
            <p:nvPr/>
          </p:nvSpPr>
          <p:spPr bwMode="auto">
            <a:xfrm>
              <a:off x="18618"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August 2020</a:t>
              </a:r>
            </a:p>
          </p:txBody>
        </p:sp>
      </p:grpSp>
      <p:sp>
        <p:nvSpPr>
          <p:cNvPr id="13" name="Oval 12">
            <a:extLst>
              <a:ext uri="{FF2B5EF4-FFF2-40B4-BE49-F238E27FC236}">
                <a16:creationId xmlns:a16="http://schemas.microsoft.com/office/drawing/2014/main" xmlns="" id="{06858B92-650E-4048-BF5F-14020B35541D}"/>
              </a:ext>
            </a:extLst>
          </p:cNvPr>
          <p:cNvSpPr/>
          <p:nvPr/>
        </p:nvSpPr>
        <p:spPr>
          <a:xfrm>
            <a:off x="4716325"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7</a:t>
            </a:r>
          </a:p>
        </p:txBody>
      </p:sp>
      <p:grpSp>
        <p:nvGrpSpPr>
          <p:cNvPr id="14" name="Group 13">
            <a:extLst>
              <a:ext uri="{FF2B5EF4-FFF2-40B4-BE49-F238E27FC236}">
                <a16:creationId xmlns:a16="http://schemas.microsoft.com/office/drawing/2014/main" xmlns="" id="{208D8EDF-D46E-4A69-A685-D9F01EFB2501}"/>
              </a:ext>
            </a:extLst>
          </p:cNvPr>
          <p:cNvGrpSpPr/>
          <p:nvPr/>
        </p:nvGrpSpPr>
        <p:grpSpPr>
          <a:xfrm>
            <a:off x="1120723" y="1912916"/>
            <a:ext cx="3247089" cy="1588979"/>
            <a:chOff x="-144929" y="1071729"/>
            <a:chExt cx="1852054" cy="1747875"/>
          </a:xfrm>
        </p:grpSpPr>
        <p:sp>
          <p:nvSpPr>
            <p:cNvPr id="15" name="TextBox 64">
              <a:extLst>
                <a:ext uri="{FF2B5EF4-FFF2-40B4-BE49-F238E27FC236}">
                  <a16:creationId xmlns:a16="http://schemas.microsoft.com/office/drawing/2014/main" xmlns="" id="{3A81BC4E-E68B-42E5-8DDD-75031A8FE1D4}"/>
                </a:ext>
              </a:extLst>
            </p:cNvPr>
            <p:cNvSpPr txBox="1">
              <a:spLocks noChangeArrowheads="1"/>
            </p:cNvSpPr>
            <p:nvPr/>
          </p:nvSpPr>
          <p:spPr bwMode="auto">
            <a:xfrm>
              <a:off x="-144929" y="1296111"/>
              <a:ext cx="1852054" cy="1523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Follow-up whether the remedial actions have been implemented. If not implemented, issue a notice of intention to issue a certificate of debt (CoD) to the AO/ AA. </a:t>
              </a:r>
            </a:p>
            <a:p>
              <a:pPr marL="85725" defTabSz="914400"/>
              <a:r>
                <a:rPr lang="en-ZA" sz="1200" dirty="0">
                  <a:solidFill>
                    <a:srgbClr val="00A289"/>
                  </a:solidFill>
                  <a:latin typeface="Tw Cen MT" pitchFamily="34" charset="0"/>
                  <a:ea typeface="Calibri"/>
                  <a:cs typeface="Times New Roman"/>
                </a:rPr>
                <a:t>Request a written submission on reasons not to issue CoD within 20 working days.</a:t>
              </a:r>
            </a:p>
            <a:p>
              <a:pPr marL="85725" defTabSz="914400"/>
              <a:r>
                <a:rPr lang="en-ZA" sz="1200" dirty="0">
                  <a:solidFill>
                    <a:srgbClr val="E33A5A"/>
                  </a:solidFill>
                  <a:latin typeface="Tw Cen MT" pitchFamily="34" charset="0"/>
                  <a:cs typeface="Times New Roman"/>
                </a:rPr>
                <a:t>[</a:t>
              </a:r>
              <a:r>
                <a:rPr lang="en-ZA" sz="1200" b="1" dirty="0" smtClean="0">
                  <a:solidFill>
                    <a:srgbClr val="E33A5A"/>
                  </a:solidFill>
                  <a:latin typeface="Tw Cen MT" pitchFamily="34" charset="0"/>
                </a:rPr>
                <a:t>Regulation </a:t>
              </a:r>
              <a:r>
                <a:rPr lang="en-ZA" sz="1200" b="1" dirty="0">
                  <a:solidFill>
                    <a:srgbClr val="E33A5A"/>
                  </a:solidFill>
                  <a:latin typeface="Tw Cen MT" pitchFamily="34" charset="0"/>
                </a:rPr>
                <a:t>13, 14(1</a:t>
              </a:r>
              <a:r>
                <a:rPr lang="en-ZA" sz="1200" b="1" dirty="0" smtClean="0">
                  <a:solidFill>
                    <a:srgbClr val="E33A5A"/>
                  </a:solidFill>
                  <a:latin typeface="Tw Cen MT" pitchFamily="34" charset="0"/>
                </a:rPr>
                <a:t>)</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16" name="TextBox 68">
              <a:extLst>
                <a:ext uri="{FF2B5EF4-FFF2-40B4-BE49-F238E27FC236}">
                  <a16:creationId xmlns:a16="http://schemas.microsoft.com/office/drawing/2014/main" xmlns="" id="{24AE383E-4916-45B8-95B9-A70306B2E861}"/>
                </a:ext>
              </a:extLst>
            </p:cNvPr>
            <p:cNvSpPr txBox="1">
              <a:spLocks noChangeArrowheads="1"/>
            </p:cNvSpPr>
            <p:nvPr/>
          </p:nvSpPr>
          <p:spPr bwMode="auto">
            <a:xfrm>
              <a:off x="-105036" y="1071729"/>
              <a:ext cx="1310640"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July 2020</a:t>
              </a:r>
            </a:p>
          </p:txBody>
        </p:sp>
      </p:grpSp>
      <p:sp>
        <p:nvSpPr>
          <p:cNvPr id="17" name="Oval 16">
            <a:extLst>
              <a:ext uri="{FF2B5EF4-FFF2-40B4-BE49-F238E27FC236}">
                <a16:creationId xmlns:a16="http://schemas.microsoft.com/office/drawing/2014/main" xmlns="" id="{2C86CF66-545B-4025-BFEE-1EBAA309BB8C}"/>
              </a:ext>
            </a:extLst>
          </p:cNvPr>
          <p:cNvSpPr/>
          <p:nvPr/>
        </p:nvSpPr>
        <p:spPr>
          <a:xfrm>
            <a:off x="7075958"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8</a:t>
            </a:r>
          </a:p>
        </p:txBody>
      </p:sp>
      <p:grpSp>
        <p:nvGrpSpPr>
          <p:cNvPr id="18" name="Group 17">
            <a:extLst>
              <a:ext uri="{FF2B5EF4-FFF2-40B4-BE49-F238E27FC236}">
                <a16:creationId xmlns:a16="http://schemas.microsoft.com/office/drawing/2014/main" xmlns="" id="{9E67F339-505A-42D1-BF99-5D9B766F967C}"/>
              </a:ext>
            </a:extLst>
          </p:cNvPr>
          <p:cNvGrpSpPr/>
          <p:nvPr/>
        </p:nvGrpSpPr>
        <p:grpSpPr>
          <a:xfrm>
            <a:off x="7275010" y="2097581"/>
            <a:ext cx="1888724" cy="1404313"/>
            <a:chOff x="-59665" y="1071729"/>
            <a:chExt cx="1940990" cy="1544743"/>
          </a:xfrm>
        </p:grpSpPr>
        <p:sp>
          <p:nvSpPr>
            <p:cNvPr id="19" name="TextBox 64">
              <a:extLst>
                <a:ext uri="{FF2B5EF4-FFF2-40B4-BE49-F238E27FC236}">
                  <a16:creationId xmlns:a16="http://schemas.microsoft.com/office/drawing/2014/main" xmlns="" id="{A2E8CEE7-A747-4944-9291-7D8685E680A3}"/>
                </a:ext>
              </a:extLst>
            </p:cNvPr>
            <p:cNvSpPr txBox="1">
              <a:spLocks noChangeArrowheads="1"/>
            </p:cNvSpPr>
            <p:nvPr/>
          </p:nvSpPr>
          <p:spPr bwMode="auto">
            <a:xfrm>
              <a:off x="-59665" y="1296111"/>
              <a:ext cx="1940990" cy="132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defRPr/>
              </a:pPr>
              <a:r>
                <a:rPr lang="en-ZA" sz="1200" dirty="0">
                  <a:solidFill>
                    <a:srgbClr val="00A289"/>
                  </a:solidFill>
                  <a:latin typeface="Tw Cen MT" pitchFamily="34" charset="0"/>
                  <a:ea typeface="Calibri"/>
                  <a:cs typeface="Times New Roman"/>
                </a:rPr>
                <a:t>The MI advisory committee meets to hear the oral representation and recommend a course of action to the AG. </a:t>
              </a:r>
              <a:r>
                <a:rPr lang="en-ZA" sz="1200" dirty="0">
                  <a:solidFill>
                    <a:srgbClr val="E33A5A"/>
                  </a:solidFill>
                  <a:latin typeface="Tw Cen MT" pitchFamily="34" charset="0"/>
                  <a:ea typeface="Calibri"/>
                  <a:cs typeface="Times New Roman"/>
                </a:rPr>
                <a:t>[</a:t>
              </a:r>
              <a:r>
                <a:rPr lang="en-ZA" sz="1200" b="1" dirty="0" smtClean="0">
                  <a:solidFill>
                    <a:srgbClr val="E33A5A"/>
                  </a:solidFill>
                  <a:latin typeface="Tw Cen MT" pitchFamily="34" charset="0"/>
                </a:rPr>
                <a:t>Regulation 18</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p:txBody>
        </p:sp>
        <p:sp>
          <p:nvSpPr>
            <p:cNvPr id="20" name="TextBox 68">
              <a:extLst>
                <a:ext uri="{FF2B5EF4-FFF2-40B4-BE49-F238E27FC236}">
                  <a16:creationId xmlns:a16="http://schemas.microsoft.com/office/drawing/2014/main" xmlns="" id="{45AF2332-11E9-4A43-9FAD-BE059313A83F}"/>
                </a:ext>
              </a:extLst>
            </p:cNvPr>
            <p:cNvSpPr txBox="1">
              <a:spLocks noChangeArrowheads="1"/>
            </p:cNvSpPr>
            <p:nvPr/>
          </p:nvSpPr>
          <p:spPr bwMode="auto">
            <a:xfrm>
              <a:off x="53498" y="1071729"/>
              <a:ext cx="1460812"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September 2020</a:t>
              </a:r>
            </a:p>
          </p:txBody>
        </p:sp>
      </p:grpSp>
      <p:sp>
        <p:nvSpPr>
          <p:cNvPr id="21" name="Oval 20">
            <a:extLst>
              <a:ext uri="{FF2B5EF4-FFF2-40B4-BE49-F238E27FC236}">
                <a16:creationId xmlns:a16="http://schemas.microsoft.com/office/drawing/2014/main" xmlns="" id="{72AB66AB-4E55-414C-989C-4BE86C8E72C2}"/>
              </a:ext>
            </a:extLst>
          </p:cNvPr>
          <p:cNvSpPr/>
          <p:nvPr/>
        </p:nvSpPr>
        <p:spPr>
          <a:xfrm>
            <a:off x="9283235" y="3537810"/>
            <a:ext cx="522432" cy="533977"/>
          </a:xfrm>
          <a:prstGeom prst="ellipse">
            <a:avLst/>
          </a:prstGeom>
          <a:solidFill>
            <a:srgbClr val="00A88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0006" tIns="45004" rIns="90006" bIns="45004" anchor="ctr"/>
          <a:lstStyle/>
          <a:p>
            <a:pPr algn="ctr" defTabSz="900068">
              <a:defRPr/>
            </a:pPr>
            <a:r>
              <a:rPr lang="en-US" sz="2400" dirty="0">
                <a:solidFill>
                  <a:prstClr val="white"/>
                </a:solidFill>
                <a:latin typeface="Tw Cen MT" panose="020B0602020104020603" pitchFamily="34" charset="0"/>
              </a:rPr>
              <a:t>9</a:t>
            </a:r>
          </a:p>
        </p:txBody>
      </p:sp>
      <p:sp>
        <p:nvSpPr>
          <p:cNvPr id="26" name="TextBox 64">
            <a:extLst>
              <a:ext uri="{FF2B5EF4-FFF2-40B4-BE49-F238E27FC236}">
                <a16:creationId xmlns:a16="http://schemas.microsoft.com/office/drawing/2014/main" xmlns="" id="{21F68079-B351-4D35-8687-DE483EF40AA6}"/>
              </a:ext>
            </a:extLst>
          </p:cNvPr>
          <p:cNvSpPr txBox="1">
            <a:spLocks noChangeArrowheads="1"/>
          </p:cNvSpPr>
          <p:nvPr/>
        </p:nvSpPr>
        <p:spPr bwMode="auto">
          <a:xfrm>
            <a:off x="9510584" y="4286746"/>
            <a:ext cx="161461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pPr marL="85725" defTabSz="914400"/>
            <a:r>
              <a:rPr lang="en-ZA" sz="1200" dirty="0">
                <a:solidFill>
                  <a:srgbClr val="00A289"/>
                </a:solidFill>
                <a:latin typeface="Tw Cen MT" pitchFamily="34" charset="0"/>
                <a:ea typeface="Calibri"/>
                <a:cs typeface="Times New Roman"/>
              </a:rPr>
              <a:t>AG issues a certificate of debt to the AO/AA.</a:t>
            </a:r>
          </a:p>
          <a:p>
            <a:pPr marL="85725" defTabSz="914400"/>
            <a:r>
              <a:rPr lang="en-ZA" sz="1200" b="1" dirty="0">
                <a:solidFill>
                  <a:srgbClr val="E33A5A"/>
                </a:solidFill>
                <a:latin typeface="Tw Cen MT" pitchFamily="34" charset="0"/>
              </a:rPr>
              <a:t>[</a:t>
            </a:r>
            <a:r>
              <a:rPr lang="en-ZA" sz="1200" b="1" dirty="0" smtClean="0">
                <a:solidFill>
                  <a:srgbClr val="E33A5A"/>
                </a:solidFill>
                <a:latin typeface="Tw Cen MT" pitchFamily="34" charset="0"/>
              </a:rPr>
              <a:t>Regulation 19</a:t>
            </a:r>
            <a:r>
              <a:rPr lang="en-ZA" sz="1200" dirty="0">
                <a:solidFill>
                  <a:srgbClr val="E33A5A"/>
                </a:solidFill>
                <a:latin typeface="Tw Cen MT" pitchFamily="34" charset="0"/>
                <a:cs typeface="Times New Roman"/>
              </a:rPr>
              <a:t>]</a:t>
            </a:r>
            <a:endParaRPr lang="en-ZA" sz="1200" dirty="0">
              <a:solidFill>
                <a:srgbClr val="E33A5A"/>
              </a:solidFill>
              <a:latin typeface="Tw Cen MT" pitchFamily="34" charset="0"/>
              <a:ea typeface="Calibri"/>
              <a:cs typeface="Times New Roman"/>
            </a:endParaRPr>
          </a:p>
          <a:p>
            <a:pPr marL="85725" defTabSz="914400"/>
            <a:endParaRPr lang="en-ZA" sz="1200" dirty="0">
              <a:solidFill>
                <a:srgbClr val="00A289"/>
              </a:solidFill>
              <a:latin typeface="Tw Cen MT" pitchFamily="34" charset="0"/>
              <a:ea typeface="Calibri"/>
              <a:cs typeface="Times New Roman"/>
            </a:endParaRPr>
          </a:p>
        </p:txBody>
      </p:sp>
      <p:sp>
        <p:nvSpPr>
          <p:cNvPr id="27" name="TextBox 68">
            <a:extLst>
              <a:ext uri="{FF2B5EF4-FFF2-40B4-BE49-F238E27FC236}">
                <a16:creationId xmlns:a16="http://schemas.microsoft.com/office/drawing/2014/main" xmlns="" id="{1B736C5A-4096-48B9-B724-B8EF94DDDD12}"/>
              </a:ext>
            </a:extLst>
          </p:cNvPr>
          <p:cNvSpPr txBox="1">
            <a:spLocks noChangeArrowheads="1"/>
          </p:cNvSpPr>
          <p:nvPr/>
        </p:nvSpPr>
        <p:spPr bwMode="auto">
          <a:xfrm>
            <a:off x="9584194" y="4082762"/>
            <a:ext cx="11914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98525">
              <a:defRPr>
                <a:solidFill>
                  <a:schemeClr val="tx1"/>
                </a:solidFill>
                <a:latin typeface="Calibri" panose="020F0502020204030204" pitchFamily="34" charset="0"/>
              </a:defRPr>
            </a:lvl1pPr>
            <a:lvl2pPr defTabSz="898525">
              <a:defRPr>
                <a:solidFill>
                  <a:schemeClr val="tx1"/>
                </a:solidFill>
                <a:latin typeface="Calibri" panose="020F0502020204030204" pitchFamily="34" charset="0"/>
              </a:defRPr>
            </a:lvl2pPr>
            <a:lvl3pPr defTabSz="898525">
              <a:defRPr>
                <a:solidFill>
                  <a:schemeClr val="tx1"/>
                </a:solidFill>
                <a:latin typeface="Calibri" panose="020F0502020204030204" pitchFamily="34" charset="0"/>
              </a:defRPr>
            </a:lvl3pPr>
            <a:lvl4pPr defTabSz="898525">
              <a:defRPr>
                <a:solidFill>
                  <a:schemeClr val="tx1"/>
                </a:solidFill>
                <a:latin typeface="Calibri" panose="020F0502020204030204" pitchFamily="34" charset="0"/>
              </a:defRPr>
            </a:lvl4pPr>
            <a:lvl5pPr defTabSz="898525">
              <a:defRPr>
                <a:solidFill>
                  <a:schemeClr val="tx1"/>
                </a:solidFill>
                <a:latin typeface="Calibri" panose="020F0502020204030204" pitchFamily="34" charset="0"/>
              </a:defRPr>
            </a:lvl5pPr>
            <a:lvl6pPr marL="2243138" indent="39688" defTabSz="898525" eaLnBrk="0" fontAlgn="base" hangingPunct="0">
              <a:spcBef>
                <a:spcPct val="0"/>
              </a:spcBef>
              <a:spcAft>
                <a:spcPct val="0"/>
              </a:spcAft>
              <a:defRPr>
                <a:solidFill>
                  <a:schemeClr val="tx1"/>
                </a:solidFill>
                <a:latin typeface="Calibri" panose="020F0502020204030204" pitchFamily="34" charset="0"/>
              </a:defRPr>
            </a:lvl6pPr>
            <a:lvl7pPr marL="2700338" indent="39688" defTabSz="898525" eaLnBrk="0" fontAlgn="base" hangingPunct="0">
              <a:spcBef>
                <a:spcPct val="0"/>
              </a:spcBef>
              <a:spcAft>
                <a:spcPct val="0"/>
              </a:spcAft>
              <a:defRPr>
                <a:solidFill>
                  <a:schemeClr val="tx1"/>
                </a:solidFill>
                <a:latin typeface="Calibri" panose="020F0502020204030204" pitchFamily="34" charset="0"/>
              </a:defRPr>
            </a:lvl7pPr>
            <a:lvl8pPr marL="3157538" indent="39688" defTabSz="898525" eaLnBrk="0" fontAlgn="base" hangingPunct="0">
              <a:spcBef>
                <a:spcPct val="0"/>
              </a:spcBef>
              <a:spcAft>
                <a:spcPct val="0"/>
              </a:spcAft>
              <a:defRPr>
                <a:solidFill>
                  <a:schemeClr val="tx1"/>
                </a:solidFill>
                <a:latin typeface="Calibri" panose="020F0502020204030204" pitchFamily="34" charset="0"/>
              </a:defRPr>
            </a:lvl8pPr>
            <a:lvl9pPr marL="3614738" indent="39688" defTabSz="898525"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dirty="0">
                <a:solidFill>
                  <a:prstClr val="black">
                    <a:lumMod val="75000"/>
                    <a:lumOff val="25000"/>
                  </a:prstClr>
                </a:solidFill>
                <a:latin typeface="Tw Cen MT" panose="020B0602020104020603" pitchFamily="34" charset="0"/>
              </a:rPr>
              <a:t>October 2020</a:t>
            </a:r>
          </a:p>
        </p:txBody>
      </p:sp>
      <p:cxnSp>
        <p:nvCxnSpPr>
          <p:cNvPr id="28" name="Straight Connector 27">
            <a:extLst>
              <a:ext uri="{FF2B5EF4-FFF2-40B4-BE49-F238E27FC236}">
                <a16:creationId xmlns:a16="http://schemas.microsoft.com/office/drawing/2014/main" xmlns="" id="{F0292DF6-4CDD-41CF-87B8-29FE35DE6481}"/>
              </a:ext>
            </a:extLst>
          </p:cNvPr>
          <p:cNvCxnSpPr>
            <a:cxnSpLocks/>
          </p:cNvCxnSpPr>
          <p:nvPr/>
        </p:nvCxnSpPr>
        <p:spPr>
          <a:xfrm flipV="1">
            <a:off x="1120722" y="1779909"/>
            <a:ext cx="0" cy="1795413"/>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AFE1933-3952-4779-AB67-705C1F773206}"/>
              </a:ext>
            </a:extLst>
          </p:cNvPr>
          <p:cNvCxnSpPr>
            <a:cxnSpLocks/>
          </p:cNvCxnSpPr>
          <p:nvPr/>
        </p:nvCxnSpPr>
        <p:spPr>
          <a:xfrm flipV="1">
            <a:off x="4977541" y="4026632"/>
            <a:ext cx="0" cy="2018698"/>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2B42DCF8-BF2E-42A1-AFD6-181C6CEE49F6}"/>
              </a:ext>
            </a:extLst>
          </p:cNvPr>
          <p:cNvCxnSpPr>
            <a:cxnSpLocks/>
          </p:cNvCxnSpPr>
          <p:nvPr/>
        </p:nvCxnSpPr>
        <p:spPr>
          <a:xfrm flipV="1">
            <a:off x="7337174" y="1983893"/>
            <a:ext cx="0" cy="1591429"/>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046C2CD-B9C7-42E9-8786-1F7F3B0BF7C8}"/>
              </a:ext>
            </a:extLst>
          </p:cNvPr>
          <p:cNvCxnSpPr>
            <a:cxnSpLocks/>
          </p:cNvCxnSpPr>
          <p:nvPr/>
        </p:nvCxnSpPr>
        <p:spPr>
          <a:xfrm flipV="1">
            <a:off x="9553144" y="4049210"/>
            <a:ext cx="0" cy="883867"/>
          </a:xfrm>
          <a:prstGeom prst="line">
            <a:avLst/>
          </a:prstGeom>
          <a:ln w="19050">
            <a:solidFill>
              <a:srgbClr val="00A28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37651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A946C36-59BE-481F-9FD1-F965AEB4E754}"/>
              </a:ext>
            </a:extLst>
          </p:cNvPr>
          <p:cNvSpPr>
            <a:spLocks noGrp="1"/>
          </p:cNvSpPr>
          <p:nvPr>
            <p:ph type="title"/>
          </p:nvPr>
        </p:nvSpPr>
        <p:spPr>
          <a:xfrm>
            <a:off x="600075" y="351485"/>
            <a:ext cx="10515600" cy="543218"/>
          </a:xfrm>
        </p:spPr>
        <p:txBody>
          <a:bodyPr/>
          <a:lstStyle/>
          <a:p>
            <a:pPr fontAlgn="base">
              <a:spcAft>
                <a:spcPct val="0"/>
              </a:spcAft>
            </a:pPr>
            <a:r>
              <a:rPr lang="en-US" altLang="en-US" dirty="0"/>
              <a:t>Implementation of expanded mandate</a:t>
            </a:r>
          </a:p>
        </p:txBody>
      </p:sp>
      <p:sp>
        <p:nvSpPr>
          <p:cNvPr id="2" name="TextBox 1"/>
          <p:cNvSpPr txBox="1"/>
          <p:nvPr/>
        </p:nvSpPr>
        <p:spPr>
          <a:xfrm>
            <a:off x="2489928" y="1596450"/>
            <a:ext cx="8776368" cy="3416320"/>
          </a:xfrm>
          <a:prstGeom prst="rect">
            <a:avLst/>
          </a:prstGeom>
          <a:noFill/>
        </p:spPr>
        <p:txBody>
          <a:bodyPr wrap="square" rtlCol="0">
            <a:spAutoFit/>
          </a:bodyPr>
          <a:lstStyle/>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has a sole discretion to determine the nature, frequency and scope of audits [section 13(1) of the PAA]</a:t>
            </a:r>
          </a:p>
          <a:p>
            <a:pPr eaLnBrk="0" fontAlgn="base" hangingPunct="0">
              <a:spcBef>
                <a:spcPct val="0"/>
              </a:spcBef>
              <a:spcAft>
                <a:spcPct val="0"/>
              </a:spcAft>
              <a:defRPr/>
            </a:pPr>
            <a:endParaRPr lang="en-ZA"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a:t>
            </a:r>
            <a:r>
              <a:rPr lang="en-ZA" b="1" dirty="0">
                <a:solidFill>
                  <a:srgbClr val="E33A5A"/>
                </a:solidFill>
                <a:latin typeface="Tw Cen MT" panose="020B0602020104020603" pitchFamily="34" charset="0"/>
              </a:rPr>
              <a:t>may</a:t>
            </a:r>
            <a:r>
              <a:rPr lang="en-ZA" dirty="0">
                <a:solidFill>
                  <a:prstClr val="black">
                    <a:lumMod val="75000"/>
                    <a:lumOff val="25000"/>
                  </a:prstClr>
                </a:solidFill>
                <a:latin typeface="Tw Cen MT" panose="020B0602020104020603" pitchFamily="34" charset="0"/>
              </a:rPr>
              <a:t> refer material irregularities to public bodies for investigation [section 5(1A) of the PAA]</a:t>
            </a:r>
          </a:p>
          <a:p>
            <a:pPr eaLnBrk="0" fontAlgn="base" hangingPunct="0">
              <a:spcBef>
                <a:spcPct val="0"/>
              </a:spcBef>
              <a:spcAft>
                <a:spcPct val="0"/>
              </a:spcAft>
              <a:defRPr/>
            </a:pPr>
            <a:endParaRPr lang="en-ZA"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a:t>
            </a:r>
            <a:r>
              <a:rPr lang="en-ZA" b="1" dirty="0">
                <a:solidFill>
                  <a:srgbClr val="E33A5A"/>
                </a:solidFill>
                <a:latin typeface="Tw Cen MT" panose="020B0602020104020603" pitchFamily="34" charset="0"/>
              </a:rPr>
              <a:t>may</a:t>
            </a:r>
            <a:r>
              <a:rPr lang="en-ZA" dirty="0">
                <a:solidFill>
                  <a:prstClr val="black">
                    <a:lumMod val="75000"/>
                    <a:lumOff val="25000"/>
                  </a:prstClr>
                </a:solidFill>
                <a:latin typeface="Tw Cen MT" panose="020B0602020104020603" pitchFamily="34" charset="0"/>
              </a:rPr>
              <a:t> make recommendations in the audit report regarding any matter, including material irregularities [section 20(4) of the PAA]</a:t>
            </a:r>
          </a:p>
          <a:p>
            <a:pPr eaLnBrk="0" fontAlgn="base" hangingPunct="0">
              <a:spcBef>
                <a:spcPct val="0"/>
              </a:spcBef>
              <a:spcAft>
                <a:spcPct val="0"/>
              </a:spcAft>
              <a:defRPr/>
            </a:pPr>
            <a:endParaRPr lang="en-ZA"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ct val="0"/>
              </a:spcAft>
              <a:buFont typeface="Wingdings" panose="05000000000000000000" pitchFamily="2" charset="2"/>
              <a:buChar char="§"/>
              <a:defRPr/>
            </a:pPr>
            <a:r>
              <a:rPr lang="en-ZA" dirty="0">
                <a:solidFill>
                  <a:prstClr val="black">
                    <a:lumMod val="75000"/>
                    <a:lumOff val="25000"/>
                  </a:prstClr>
                </a:solidFill>
                <a:latin typeface="Tw Cen MT" panose="020B0602020104020603" pitchFamily="34" charset="0"/>
              </a:rPr>
              <a:t>The AG consulted SCoAG on the notion of a phased implementation of the material irregularity process </a:t>
            </a:r>
          </a:p>
          <a:p>
            <a:pPr marL="285750" indent="-285750" eaLnBrk="0" fontAlgn="base" hangingPunct="0">
              <a:spcBef>
                <a:spcPct val="0"/>
              </a:spcBef>
              <a:spcAft>
                <a:spcPct val="0"/>
              </a:spcAft>
              <a:buFont typeface="Wingdings" panose="05000000000000000000" pitchFamily="2" charset="2"/>
              <a:buChar char="§"/>
              <a:defRPr/>
            </a:pPr>
            <a:endParaRPr lang="en-ZA" dirty="0">
              <a:solidFill>
                <a:prstClr val="black">
                  <a:lumMod val="75000"/>
                  <a:lumOff val="25000"/>
                </a:prstClr>
              </a:solidFill>
              <a:latin typeface="Tw Cen MT" panose="020B0602020104020603" pitchFamily="34" charset="0"/>
            </a:endParaRPr>
          </a:p>
        </p:txBody>
      </p:sp>
      <p:sp>
        <p:nvSpPr>
          <p:cNvPr id="14" name="Slide Number Placeholder 2">
            <a:extLst>
              <a:ext uri="{FF2B5EF4-FFF2-40B4-BE49-F238E27FC236}">
                <a16:creationId xmlns:a16="http://schemas.microsoft.com/office/drawing/2014/main" xmlns="" id="{C87162C3-671B-4325-A477-71EF1C2D6717}"/>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27</a:t>
            </a:fld>
            <a:endParaRPr lang="en-US" altLang="en-US" dirty="0"/>
          </a:p>
        </p:txBody>
      </p:sp>
      <p:grpSp>
        <p:nvGrpSpPr>
          <p:cNvPr id="15" name="Group 23">
            <a:extLst>
              <a:ext uri="{FF2B5EF4-FFF2-40B4-BE49-F238E27FC236}">
                <a16:creationId xmlns:a16="http://schemas.microsoft.com/office/drawing/2014/main" xmlns="" id="{571C5CC7-3467-4B85-87B6-8CBE0D64B8F0}"/>
              </a:ext>
            </a:extLst>
          </p:cNvPr>
          <p:cNvGrpSpPr>
            <a:grpSpLocks/>
          </p:cNvGrpSpPr>
          <p:nvPr/>
        </p:nvGrpSpPr>
        <p:grpSpPr bwMode="auto">
          <a:xfrm>
            <a:off x="786699" y="1459396"/>
            <a:ext cx="1548000" cy="1548000"/>
            <a:chOff x="683990" y="3866154"/>
            <a:chExt cx="1239632" cy="1239632"/>
          </a:xfrm>
        </p:grpSpPr>
        <p:sp>
          <p:nvSpPr>
            <p:cNvPr id="16" name="bk object 25">
              <a:extLst>
                <a:ext uri="{FF2B5EF4-FFF2-40B4-BE49-F238E27FC236}">
                  <a16:creationId xmlns:a16="http://schemas.microsoft.com/office/drawing/2014/main" xmlns="" id="{77FCC8A8-7C89-4D37-A72F-FAC912F77586}"/>
                </a:ext>
              </a:extLst>
            </p:cNvPr>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7" name="bk object 26">
              <a:extLst>
                <a:ext uri="{FF2B5EF4-FFF2-40B4-BE49-F238E27FC236}">
                  <a16:creationId xmlns:a16="http://schemas.microsoft.com/office/drawing/2014/main" xmlns="" id="{39C82CC2-C5F9-4421-B2B8-FDBF2528E252}"/>
                </a:ext>
              </a:extLst>
            </p:cNvPr>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8" name="bk object 36">
              <a:extLst>
                <a:ext uri="{FF2B5EF4-FFF2-40B4-BE49-F238E27FC236}">
                  <a16:creationId xmlns:a16="http://schemas.microsoft.com/office/drawing/2014/main" xmlns="" id="{382569A3-DA96-4FAE-A8C4-280411EA13BC}"/>
                </a:ext>
              </a:extLst>
            </p:cNvPr>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9" name="bk object 37">
              <a:extLst>
                <a:ext uri="{FF2B5EF4-FFF2-40B4-BE49-F238E27FC236}">
                  <a16:creationId xmlns:a16="http://schemas.microsoft.com/office/drawing/2014/main" xmlns="" id="{B3C106B8-A034-439F-8E2F-59B6D902C4DB}"/>
                </a:ext>
              </a:extLst>
            </p:cNvPr>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0" name="bk object 38">
              <a:extLst>
                <a:ext uri="{FF2B5EF4-FFF2-40B4-BE49-F238E27FC236}">
                  <a16:creationId xmlns:a16="http://schemas.microsoft.com/office/drawing/2014/main" xmlns="" id="{DCEEB48D-548F-411B-A79C-DE3C9E729671}"/>
                </a:ext>
              </a:extLst>
            </p:cNvPr>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1" name="bk object 39">
              <a:extLst>
                <a:ext uri="{FF2B5EF4-FFF2-40B4-BE49-F238E27FC236}">
                  <a16:creationId xmlns:a16="http://schemas.microsoft.com/office/drawing/2014/main" xmlns="" id="{38BA6B2E-9790-4C98-9C18-CBB1586D20C9}"/>
                </a:ext>
              </a:extLst>
            </p:cNvPr>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Tree>
    <p:extLst>
      <p:ext uri="{BB962C8B-B14F-4D97-AF65-F5344CB8AC3E}">
        <p14:creationId xmlns:p14="http://schemas.microsoft.com/office/powerpoint/2010/main" xmlns="" val="1577396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DB158-23B8-4D9B-9136-A610AC0354D7}"/>
              </a:ext>
            </a:extLst>
          </p:cNvPr>
          <p:cNvSpPr>
            <a:spLocks noGrp="1"/>
          </p:cNvSpPr>
          <p:nvPr>
            <p:ph type="title"/>
          </p:nvPr>
        </p:nvSpPr>
        <p:spPr>
          <a:xfrm>
            <a:off x="609599" y="246710"/>
            <a:ext cx="10944225" cy="543218"/>
          </a:xfrm>
        </p:spPr>
        <p:txBody>
          <a:bodyPr/>
          <a:lstStyle/>
          <a:p>
            <a:r>
              <a:rPr lang="en-US" altLang="en-US" dirty="0"/>
              <a:t>Implementation of expanded </a:t>
            </a:r>
            <a:r>
              <a:rPr lang="en-US" altLang="en-US" dirty="0" smtClean="0"/>
              <a:t>mandate </a:t>
            </a:r>
            <a:r>
              <a:rPr lang="en-ZA" sz="2000" dirty="0"/>
              <a:t>(continued)</a:t>
            </a:r>
            <a:endParaRPr lang="en-US" sz="2000" dirty="0"/>
          </a:p>
        </p:txBody>
      </p:sp>
      <p:sp>
        <p:nvSpPr>
          <p:cNvPr id="16" name="Rectangle 15"/>
          <p:cNvSpPr/>
          <p:nvPr/>
        </p:nvSpPr>
        <p:spPr>
          <a:xfrm>
            <a:off x="797986" y="1919379"/>
            <a:ext cx="4254500" cy="4020553"/>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ZA" sz="1458" dirty="0">
              <a:solidFill>
                <a:prstClr val="white"/>
              </a:solidFill>
            </a:endParaRPr>
          </a:p>
        </p:txBody>
      </p:sp>
      <p:sp>
        <p:nvSpPr>
          <p:cNvPr id="17" name="TextBox 16"/>
          <p:cNvSpPr txBox="1"/>
          <p:nvPr/>
        </p:nvSpPr>
        <p:spPr>
          <a:xfrm>
            <a:off x="1094673" y="2820590"/>
            <a:ext cx="3661125" cy="2970044"/>
          </a:xfrm>
          <a:prstGeom prst="rect">
            <a:avLst/>
          </a:prstGeom>
          <a:noFill/>
        </p:spPr>
        <p:txBody>
          <a:bodyPr wrap="square">
            <a:spAutoFit/>
          </a:bodyPr>
          <a:lstStyle/>
          <a:p>
            <a:pPr eaLnBrk="0" fontAlgn="base" hangingPunct="0">
              <a:spcBef>
                <a:spcPct val="0"/>
              </a:spcBef>
              <a:spcAft>
                <a:spcPct val="0"/>
              </a:spcAft>
              <a:defRPr/>
            </a:pPr>
            <a:r>
              <a:rPr lang="en-ZA" sz="1700" dirty="0">
                <a:solidFill>
                  <a:prstClr val="white"/>
                </a:solidFill>
                <a:latin typeface="Tw Cen MT" panose="020B0602020104020603" pitchFamily="34" charset="0"/>
              </a:rPr>
              <a:t>To allow for establishing capacity and processes, a </a:t>
            </a:r>
            <a:r>
              <a:rPr lang="en-ZA" sz="1700" b="1" u="sng" dirty="0">
                <a:solidFill>
                  <a:prstClr val="white"/>
                </a:solidFill>
                <a:latin typeface="Tw Cen MT" panose="020B0602020104020603" pitchFamily="34" charset="0"/>
              </a:rPr>
              <a:t>phased-in approach </a:t>
            </a:r>
            <a:r>
              <a:rPr lang="en-ZA" sz="1700" dirty="0">
                <a:solidFill>
                  <a:prstClr val="white"/>
                </a:solidFill>
                <a:latin typeface="Tw Cen MT" panose="020B0602020104020603" pitchFamily="34" charset="0"/>
              </a:rPr>
              <a:t>for implementation was agreed with SCoAG on the basis of:</a:t>
            </a:r>
          </a:p>
          <a:p>
            <a:pPr marL="342900" indent="-342900" eaLnBrk="0" fontAlgn="base" hangingPunct="0">
              <a:spcBef>
                <a:spcPct val="0"/>
              </a:spcBef>
              <a:spcAft>
                <a:spcPct val="0"/>
              </a:spcAft>
              <a:buFontTx/>
              <a:buAutoNum type="arabicPeriod"/>
              <a:defRPr/>
            </a:pPr>
            <a:r>
              <a:rPr lang="en-ZA" sz="1700" dirty="0">
                <a:solidFill>
                  <a:prstClr val="white"/>
                </a:solidFill>
                <a:latin typeface="Tw Cen MT" panose="020B0602020104020603" pitchFamily="34" charset="0"/>
              </a:rPr>
              <a:t>the </a:t>
            </a:r>
            <a:r>
              <a:rPr lang="en-ZA" sz="1700" u="sng" dirty="0">
                <a:solidFill>
                  <a:prstClr val="white">
                    <a:lumMod val="95000"/>
                  </a:prstClr>
                </a:solidFill>
                <a:latin typeface="Tw Cen MT" panose="020B0602020104020603" pitchFamily="34" charset="0"/>
              </a:rPr>
              <a:t>type of material irregularity </a:t>
            </a:r>
            <a:r>
              <a:rPr lang="en-ZA" sz="1700" dirty="0">
                <a:solidFill>
                  <a:prstClr val="white"/>
                </a:solidFill>
                <a:latin typeface="Tw Cen MT" panose="020B0602020104020603" pitchFamily="34" charset="0"/>
              </a:rPr>
              <a:t>to be identified and reported</a:t>
            </a:r>
          </a:p>
          <a:p>
            <a:pPr marL="342900" indent="-342900" eaLnBrk="0" fontAlgn="base" hangingPunct="0">
              <a:spcBef>
                <a:spcPct val="0"/>
              </a:spcBef>
              <a:spcAft>
                <a:spcPct val="0"/>
              </a:spcAft>
              <a:buFontTx/>
              <a:buAutoNum type="arabicPeriod"/>
              <a:defRPr/>
            </a:pPr>
            <a:r>
              <a:rPr lang="en-ZA" sz="1700" dirty="0">
                <a:solidFill>
                  <a:prstClr val="white"/>
                </a:solidFill>
                <a:latin typeface="Tw Cen MT" panose="020B0602020104020603" pitchFamily="34" charset="0"/>
              </a:rPr>
              <a:t>the </a:t>
            </a:r>
            <a:r>
              <a:rPr lang="en-ZA" sz="1700" u="sng" dirty="0">
                <a:solidFill>
                  <a:prstClr val="white">
                    <a:lumMod val="95000"/>
                  </a:prstClr>
                </a:solidFill>
                <a:latin typeface="Tw Cen MT" panose="020B0602020104020603" pitchFamily="34" charset="0"/>
              </a:rPr>
              <a:t>auditees</a:t>
            </a:r>
            <a:r>
              <a:rPr lang="en-ZA" sz="1700" dirty="0">
                <a:solidFill>
                  <a:prstClr val="white">
                    <a:lumMod val="95000"/>
                  </a:prstClr>
                </a:solidFill>
                <a:latin typeface="Tw Cen MT" panose="020B0602020104020603" pitchFamily="34" charset="0"/>
              </a:rPr>
              <a:t> </a:t>
            </a:r>
            <a:r>
              <a:rPr lang="en-ZA" sz="1700" dirty="0">
                <a:solidFill>
                  <a:prstClr val="white"/>
                </a:solidFill>
                <a:latin typeface="Tw Cen MT" panose="020B0602020104020603" pitchFamily="34" charset="0"/>
              </a:rPr>
              <a:t>where it will be implemented </a:t>
            </a:r>
          </a:p>
          <a:p>
            <a:pPr marL="342900" indent="-342900" eaLnBrk="0" fontAlgn="base" hangingPunct="0">
              <a:spcBef>
                <a:spcPct val="0"/>
              </a:spcBef>
              <a:spcAft>
                <a:spcPct val="0"/>
              </a:spcAft>
              <a:buFontTx/>
              <a:buAutoNum type="arabicPeriod"/>
              <a:defRPr/>
            </a:pPr>
            <a:r>
              <a:rPr lang="en-ZA" sz="1700" dirty="0">
                <a:solidFill>
                  <a:prstClr val="white"/>
                </a:solidFill>
                <a:latin typeface="Tw Cen MT" panose="020B0602020104020603" pitchFamily="34" charset="0"/>
              </a:rPr>
              <a:t>Auditees which are not part of the phase in will be dealt with in terms of the NOCLAR requirements</a:t>
            </a:r>
          </a:p>
        </p:txBody>
      </p:sp>
      <p:sp>
        <p:nvSpPr>
          <p:cNvPr id="18" name="TextBox 17"/>
          <p:cNvSpPr txBox="1"/>
          <p:nvPr/>
        </p:nvSpPr>
        <p:spPr>
          <a:xfrm>
            <a:off x="5370281" y="3762340"/>
            <a:ext cx="6400800" cy="508000"/>
          </a:xfrm>
          <a:prstGeom prst="rect">
            <a:avLst/>
          </a:prstGeom>
          <a:noFill/>
        </p:spPr>
        <p:txBody>
          <a:bodyPr>
            <a:spAutoFit/>
          </a:bodyPr>
          <a:lstStyle/>
          <a:p>
            <a:pPr eaLnBrk="0" fontAlgn="base" hangingPunct="0">
              <a:lnSpc>
                <a:spcPct val="150000"/>
              </a:lnSpc>
              <a:spcBef>
                <a:spcPct val="0"/>
              </a:spcBef>
              <a:spcAft>
                <a:spcPct val="0"/>
              </a:spcAft>
              <a:defRPr/>
            </a:pPr>
            <a:r>
              <a:rPr lang="en-US" b="1" dirty="0">
                <a:solidFill>
                  <a:srgbClr val="E43A5A"/>
                </a:solidFill>
                <a:latin typeface="Tw Cen MT" panose="020B0602020104020603" pitchFamily="34" charset="0"/>
              </a:rPr>
              <a:t>Selection</a:t>
            </a:r>
            <a:r>
              <a:rPr lang="en-US" b="1" dirty="0">
                <a:solidFill>
                  <a:srgbClr val="FF0000"/>
                </a:solidFill>
                <a:latin typeface="Calibri Light"/>
              </a:rPr>
              <a:t> </a:t>
            </a:r>
            <a:r>
              <a:rPr lang="en-US" b="1" dirty="0">
                <a:solidFill>
                  <a:srgbClr val="E43A5A"/>
                </a:solidFill>
                <a:latin typeface="Tw Cen MT" panose="020B0602020104020603" pitchFamily="34" charset="0"/>
              </a:rPr>
              <a:t>of</a:t>
            </a:r>
            <a:r>
              <a:rPr lang="en-US" b="1" dirty="0">
                <a:solidFill>
                  <a:srgbClr val="FF0000"/>
                </a:solidFill>
                <a:latin typeface="Calibri Light"/>
              </a:rPr>
              <a:t> </a:t>
            </a:r>
            <a:r>
              <a:rPr lang="en-US" b="1" dirty="0">
                <a:solidFill>
                  <a:srgbClr val="E43A5A"/>
                </a:solidFill>
                <a:latin typeface="Tw Cen MT" panose="020B0602020104020603" pitchFamily="34" charset="0"/>
              </a:rPr>
              <a:t>auditees</a:t>
            </a:r>
            <a:r>
              <a:rPr lang="en-US" b="1" dirty="0">
                <a:solidFill>
                  <a:srgbClr val="FF0000"/>
                </a:solidFill>
                <a:latin typeface="Calibri Light"/>
              </a:rPr>
              <a:t> </a:t>
            </a:r>
          </a:p>
        </p:txBody>
      </p:sp>
      <p:sp>
        <p:nvSpPr>
          <p:cNvPr id="19" name="TextBox 18"/>
          <p:cNvSpPr txBox="1"/>
          <p:nvPr/>
        </p:nvSpPr>
        <p:spPr>
          <a:xfrm>
            <a:off x="5370281" y="4216384"/>
            <a:ext cx="6400800" cy="1723549"/>
          </a:xfrm>
          <a:prstGeom prst="rect">
            <a:avLst/>
          </a:prstGeom>
          <a:noFill/>
        </p:spPr>
        <p:txBody>
          <a:bodyPr>
            <a:spAutoFit/>
          </a:bodyPr>
          <a:lstStyle/>
          <a:p>
            <a:pPr eaLnBrk="0" fontAlgn="base" hangingPunct="0">
              <a:spcBef>
                <a:spcPct val="0"/>
              </a:spcBef>
              <a:defRPr/>
            </a:pPr>
            <a:r>
              <a:rPr lang="en-ZA" sz="1600" dirty="0">
                <a:solidFill>
                  <a:prstClr val="black">
                    <a:lumMod val="75000"/>
                    <a:lumOff val="25000"/>
                  </a:prstClr>
                </a:solidFill>
                <a:latin typeface="Tw Cen MT" panose="020B0602020104020603" pitchFamily="34" charset="0"/>
              </a:rPr>
              <a:t>Selection criteria</a:t>
            </a:r>
          </a:p>
          <a:p>
            <a:pPr marL="628650" indent="-266700" eaLnBrk="0" fontAlgn="base" hangingPunct="0">
              <a:spcBef>
                <a:spcPct val="0"/>
              </a:spcBef>
              <a:spcAft>
                <a:spcPts val="600"/>
              </a:spcAft>
              <a:buFont typeface="Symbol"/>
              <a:buChar char=""/>
              <a:defRPr/>
            </a:pPr>
            <a:r>
              <a:rPr lang="en-ZA" sz="1600" dirty="0">
                <a:solidFill>
                  <a:prstClr val="black">
                    <a:lumMod val="75000"/>
                    <a:lumOff val="25000"/>
                  </a:prstClr>
                </a:solidFill>
                <a:latin typeface="Tw Cen MT" panose="020B0602020104020603" pitchFamily="34" charset="0"/>
              </a:rPr>
              <a:t>Latest audit outcome not clean or unqualified with findings – except if there was a material finding on prevention or follow-up of irregular expenditure</a:t>
            </a:r>
          </a:p>
          <a:p>
            <a:pPr marL="628650" indent="-266700" eaLnBrk="0" fontAlgn="base" hangingPunct="0">
              <a:spcBef>
                <a:spcPct val="0"/>
              </a:spcBef>
              <a:spcAft>
                <a:spcPts val="600"/>
              </a:spcAft>
              <a:buFont typeface="Symbol"/>
              <a:buChar char=""/>
              <a:defRPr/>
            </a:pPr>
            <a:r>
              <a:rPr lang="en-ZA" sz="1600" dirty="0">
                <a:solidFill>
                  <a:prstClr val="black">
                    <a:lumMod val="75000"/>
                    <a:lumOff val="25000"/>
                  </a:prstClr>
                </a:solidFill>
                <a:latin typeface="Tw Cen MT" panose="020B0602020104020603" pitchFamily="34" charset="0"/>
              </a:rPr>
              <a:t>High irregular expenditure over the last three years</a:t>
            </a:r>
          </a:p>
          <a:p>
            <a:pPr marL="628650" indent="-266700" eaLnBrk="0" fontAlgn="base" hangingPunct="0">
              <a:spcBef>
                <a:spcPct val="0"/>
              </a:spcBef>
              <a:spcAft>
                <a:spcPts val="600"/>
              </a:spcAft>
              <a:buFont typeface="Symbol"/>
              <a:buChar char=""/>
              <a:defRPr/>
            </a:pPr>
            <a:r>
              <a:rPr lang="en-ZA" sz="1600" dirty="0">
                <a:solidFill>
                  <a:prstClr val="black">
                    <a:lumMod val="75000"/>
                    <a:lumOff val="25000"/>
                  </a:prstClr>
                </a:solidFill>
                <a:latin typeface="Tw Cen MT" panose="020B0602020104020603" pitchFamily="34" charset="0"/>
              </a:rPr>
              <a:t>Sufficient coverage across spheres of government and provinces.</a:t>
            </a:r>
          </a:p>
        </p:txBody>
      </p:sp>
      <p:sp>
        <p:nvSpPr>
          <p:cNvPr id="51208" name="TextBox 19"/>
          <p:cNvSpPr txBox="1">
            <a:spLocks noChangeArrowheads="1"/>
          </p:cNvSpPr>
          <p:nvPr/>
        </p:nvSpPr>
        <p:spPr bwMode="auto">
          <a:xfrm>
            <a:off x="5370281" y="2697138"/>
            <a:ext cx="6400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ZA" altLang="en-US" sz="1600" dirty="0">
                <a:solidFill>
                  <a:prstClr val="black">
                    <a:lumMod val="75000"/>
                    <a:lumOff val="25000"/>
                  </a:prstClr>
                </a:solidFill>
                <a:latin typeface="Tw Cen MT" panose="020B0602020104020603" pitchFamily="34" charset="0"/>
              </a:rPr>
              <a:t>Type of material irregularity = Material non-compliance </a:t>
            </a:r>
          </a:p>
          <a:p>
            <a:pPr eaLnBrk="0" fontAlgn="base" hangingPunct="0">
              <a:lnSpc>
                <a:spcPct val="100000"/>
              </a:lnSpc>
              <a:spcBef>
                <a:spcPct val="0"/>
              </a:spcBef>
              <a:spcAft>
                <a:spcPct val="0"/>
              </a:spcAft>
              <a:buFontTx/>
              <a:buNone/>
            </a:pPr>
            <a:r>
              <a:rPr lang="en-ZA" altLang="en-US" sz="1600" dirty="0">
                <a:solidFill>
                  <a:prstClr val="black">
                    <a:lumMod val="75000"/>
                    <a:lumOff val="25000"/>
                  </a:prstClr>
                </a:solidFill>
                <a:latin typeface="Tw Cen MT" panose="020B0602020104020603" pitchFamily="34" charset="0"/>
              </a:rPr>
              <a:t>(which would be reported in the audit report) </a:t>
            </a:r>
          </a:p>
          <a:p>
            <a:pPr eaLnBrk="0" fontAlgn="base" hangingPunct="0">
              <a:lnSpc>
                <a:spcPct val="100000"/>
              </a:lnSpc>
              <a:spcBef>
                <a:spcPct val="0"/>
              </a:spcBef>
              <a:spcAft>
                <a:spcPct val="0"/>
              </a:spcAft>
              <a:buFontTx/>
              <a:buNone/>
            </a:pPr>
            <a:r>
              <a:rPr lang="en-ZA" altLang="en-US" sz="1600" dirty="0">
                <a:solidFill>
                  <a:prstClr val="black">
                    <a:lumMod val="75000"/>
                    <a:lumOff val="25000"/>
                  </a:prstClr>
                </a:solidFill>
                <a:latin typeface="Tw Cen MT" panose="020B0602020104020603" pitchFamily="34" charset="0"/>
              </a:rPr>
              <a:t>that resulted in (or is likely to result in) a material financial loss</a:t>
            </a:r>
          </a:p>
        </p:txBody>
      </p:sp>
      <p:sp>
        <p:nvSpPr>
          <p:cNvPr id="51209" name="TextBox 20"/>
          <p:cNvSpPr txBox="1">
            <a:spLocks noChangeArrowheads="1"/>
          </p:cNvSpPr>
          <p:nvPr/>
        </p:nvSpPr>
        <p:spPr bwMode="auto">
          <a:xfrm>
            <a:off x="5370281" y="1774220"/>
            <a:ext cx="6908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ZA" altLang="en-US" b="1" dirty="0">
                <a:solidFill>
                  <a:srgbClr val="E33B59"/>
                </a:solidFill>
                <a:latin typeface="Tw Cen MT" panose="020B0602020104020603" pitchFamily="34" charset="0"/>
              </a:rPr>
              <a:t>2018-19 implementation</a:t>
            </a:r>
          </a:p>
        </p:txBody>
      </p:sp>
      <p:sp>
        <p:nvSpPr>
          <p:cNvPr id="51210" name="TextBox 21"/>
          <p:cNvSpPr txBox="1">
            <a:spLocks noChangeArrowheads="1"/>
          </p:cNvSpPr>
          <p:nvPr/>
        </p:nvSpPr>
        <p:spPr bwMode="auto">
          <a:xfrm>
            <a:off x="5370281" y="2205003"/>
            <a:ext cx="6400800" cy="463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50000"/>
              </a:lnSpc>
              <a:spcBef>
                <a:spcPct val="0"/>
              </a:spcBef>
              <a:spcAft>
                <a:spcPct val="0"/>
              </a:spcAft>
              <a:buFontTx/>
              <a:buNone/>
            </a:pPr>
            <a:r>
              <a:rPr lang="en-US" altLang="en-US" sz="1800" b="1" dirty="0">
                <a:solidFill>
                  <a:srgbClr val="E33B59"/>
                </a:solidFill>
                <a:latin typeface="Tw Cen MT" panose="020B0602020104020603" pitchFamily="34" charset="0"/>
              </a:rPr>
              <a:t>Type</a:t>
            </a:r>
            <a:r>
              <a:rPr lang="en-US" altLang="en-US" sz="1800" dirty="0">
                <a:solidFill>
                  <a:srgbClr val="E33B59"/>
                </a:solidFill>
                <a:latin typeface="Tw Cen MT" panose="020B0602020104020603" pitchFamily="34" charset="0"/>
              </a:rPr>
              <a:t> </a:t>
            </a:r>
            <a:r>
              <a:rPr lang="en-US" altLang="en-US" sz="1800" b="1" dirty="0">
                <a:solidFill>
                  <a:srgbClr val="E33B59"/>
                </a:solidFill>
                <a:latin typeface="Tw Cen MT" panose="020B0602020104020603" pitchFamily="34" charset="0"/>
              </a:rPr>
              <a:t>of</a:t>
            </a:r>
            <a:r>
              <a:rPr lang="en-US" altLang="en-US" sz="1800" dirty="0">
                <a:solidFill>
                  <a:srgbClr val="E33B59"/>
                </a:solidFill>
                <a:latin typeface="Tw Cen MT" panose="020B0602020104020603" pitchFamily="34" charset="0"/>
              </a:rPr>
              <a:t> </a:t>
            </a:r>
            <a:r>
              <a:rPr lang="en-US" altLang="en-US" sz="1800" b="1" dirty="0">
                <a:solidFill>
                  <a:srgbClr val="E33B59"/>
                </a:solidFill>
                <a:latin typeface="Tw Cen MT" panose="020B0602020104020603" pitchFamily="34" charset="0"/>
              </a:rPr>
              <a:t>material</a:t>
            </a:r>
            <a:r>
              <a:rPr lang="en-US" altLang="en-US" sz="1800" dirty="0">
                <a:solidFill>
                  <a:srgbClr val="E33B59"/>
                </a:solidFill>
                <a:latin typeface="Tw Cen MT" panose="020B0602020104020603" pitchFamily="34" charset="0"/>
              </a:rPr>
              <a:t> </a:t>
            </a:r>
            <a:r>
              <a:rPr lang="en-US" altLang="en-US" sz="1800" b="1" dirty="0">
                <a:solidFill>
                  <a:srgbClr val="E33B59"/>
                </a:solidFill>
                <a:latin typeface="Tw Cen MT" panose="020B0602020104020603" pitchFamily="34" charset="0"/>
              </a:rPr>
              <a:t>irregularity</a:t>
            </a:r>
          </a:p>
        </p:txBody>
      </p:sp>
      <p:sp>
        <p:nvSpPr>
          <p:cNvPr id="51211" name="TextBox 22"/>
          <p:cNvSpPr txBox="1">
            <a:spLocks noChangeArrowheads="1"/>
          </p:cNvSpPr>
          <p:nvPr/>
        </p:nvSpPr>
        <p:spPr bwMode="auto">
          <a:xfrm>
            <a:off x="2510487" y="1092193"/>
            <a:ext cx="83439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223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8223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8223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8223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8223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ZA" altLang="en-US" sz="2000" b="1" i="1" dirty="0">
                <a:solidFill>
                  <a:srgbClr val="E43A5A"/>
                </a:solidFill>
                <a:latin typeface="Tw Cen MT" panose="020B0602020104020603" pitchFamily="34" charset="0"/>
              </a:rPr>
              <a:t>Commencement date</a:t>
            </a:r>
            <a:r>
              <a:rPr lang="en-ZA" altLang="en-US" sz="2000" b="1" i="1" dirty="0">
                <a:solidFill>
                  <a:prstClr val="black"/>
                </a:solidFill>
                <a:latin typeface="Tw Cen MT" panose="020B0602020104020603" pitchFamily="34" charset="0"/>
              </a:rPr>
              <a:t> </a:t>
            </a:r>
            <a:r>
              <a:rPr lang="en-ZA" altLang="en-US" sz="2000" i="1" dirty="0">
                <a:solidFill>
                  <a:prstClr val="black">
                    <a:lumMod val="75000"/>
                    <a:lumOff val="25000"/>
                  </a:prstClr>
                </a:solidFill>
                <a:latin typeface="Tw Cen MT" panose="020B0602020104020603" pitchFamily="34" charset="0"/>
              </a:rPr>
              <a:t>1 April 2019</a:t>
            </a:r>
          </a:p>
        </p:txBody>
      </p:sp>
      <p:sp>
        <p:nvSpPr>
          <p:cNvPr id="20" name="Slide Number Placeholder 2">
            <a:extLst>
              <a:ext uri="{FF2B5EF4-FFF2-40B4-BE49-F238E27FC236}">
                <a16:creationId xmlns:a16="http://schemas.microsoft.com/office/drawing/2014/main" xmlns="" id="{074848FF-5609-4F2C-A0A9-4B8FD8BF75BF}"/>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28</a:t>
            </a:fld>
            <a:endParaRPr lang="en-US" altLang="en-US" dirty="0"/>
          </a:p>
        </p:txBody>
      </p:sp>
      <p:grpSp>
        <p:nvGrpSpPr>
          <p:cNvPr id="21" name="Group 23">
            <a:extLst>
              <a:ext uri="{FF2B5EF4-FFF2-40B4-BE49-F238E27FC236}">
                <a16:creationId xmlns:a16="http://schemas.microsoft.com/office/drawing/2014/main" xmlns="" id="{D9F96975-94C0-402A-BE07-E1D419CD796F}"/>
              </a:ext>
            </a:extLst>
          </p:cNvPr>
          <p:cNvGrpSpPr>
            <a:grpSpLocks/>
          </p:cNvGrpSpPr>
          <p:nvPr/>
        </p:nvGrpSpPr>
        <p:grpSpPr bwMode="auto">
          <a:xfrm>
            <a:off x="786699" y="1123293"/>
            <a:ext cx="1548000" cy="1548000"/>
            <a:chOff x="683990" y="3866154"/>
            <a:chExt cx="1239632" cy="1239632"/>
          </a:xfrm>
        </p:grpSpPr>
        <p:sp>
          <p:nvSpPr>
            <p:cNvPr id="22" name="bk object 25">
              <a:extLst>
                <a:ext uri="{FF2B5EF4-FFF2-40B4-BE49-F238E27FC236}">
                  <a16:creationId xmlns:a16="http://schemas.microsoft.com/office/drawing/2014/main" xmlns="" id="{A8F7F29D-DA0B-4970-ABD8-F3F9189A0839}"/>
                </a:ext>
              </a:extLst>
            </p:cNvPr>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3" name="bk object 26">
              <a:extLst>
                <a:ext uri="{FF2B5EF4-FFF2-40B4-BE49-F238E27FC236}">
                  <a16:creationId xmlns:a16="http://schemas.microsoft.com/office/drawing/2014/main" xmlns="" id="{34EC372F-DC95-4043-83FB-5EE49A9E6278}"/>
                </a:ext>
              </a:extLst>
            </p:cNvPr>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4" name="bk object 36">
              <a:extLst>
                <a:ext uri="{FF2B5EF4-FFF2-40B4-BE49-F238E27FC236}">
                  <a16:creationId xmlns:a16="http://schemas.microsoft.com/office/drawing/2014/main" xmlns="" id="{12820481-389C-4A1F-BF88-DF4E76F27171}"/>
                </a:ext>
              </a:extLst>
            </p:cNvPr>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5" name="bk object 37">
              <a:extLst>
                <a:ext uri="{FF2B5EF4-FFF2-40B4-BE49-F238E27FC236}">
                  <a16:creationId xmlns:a16="http://schemas.microsoft.com/office/drawing/2014/main" xmlns="" id="{24FCF7CD-139D-4D9E-816C-095EDEA23474}"/>
                </a:ext>
              </a:extLst>
            </p:cNvPr>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6" name="bk object 38">
              <a:extLst>
                <a:ext uri="{FF2B5EF4-FFF2-40B4-BE49-F238E27FC236}">
                  <a16:creationId xmlns:a16="http://schemas.microsoft.com/office/drawing/2014/main" xmlns="" id="{27FB5816-CA37-4197-A230-838BA47C800A}"/>
                </a:ext>
              </a:extLst>
            </p:cNvPr>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7" name="bk object 39">
              <a:extLst>
                <a:ext uri="{FF2B5EF4-FFF2-40B4-BE49-F238E27FC236}">
                  <a16:creationId xmlns:a16="http://schemas.microsoft.com/office/drawing/2014/main" xmlns="" id="{6EDE95A3-FFC5-48D1-A2FD-7BAF8AF03E58}"/>
                </a:ext>
              </a:extLst>
            </p:cNvPr>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Tree>
    <p:extLst>
      <p:ext uri="{BB962C8B-B14F-4D97-AF65-F5344CB8AC3E}">
        <p14:creationId xmlns:p14="http://schemas.microsoft.com/office/powerpoint/2010/main" xmlns="" val="42711475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4EC854A-B368-4A27-8DAF-F3FF5EA0C3E3}"/>
              </a:ext>
            </a:extLst>
          </p:cNvPr>
          <p:cNvSpPr>
            <a:spLocks noGrp="1"/>
          </p:cNvSpPr>
          <p:nvPr>
            <p:ph type="title"/>
          </p:nvPr>
        </p:nvSpPr>
        <p:spPr>
          <a:xfrm>
            <a:off x="609599" y="246710"/>
            <a:ext cx="11115675" cy="543218"/>
          </a:xfrm>
        </p:spPr>
        <p:txBody>
          <a:bodyPr/>
          <a:lstStyle/>
          <a:p>
            <a:r>
              <a:rPr lang="en-US" altLang="en-US" dirty="0"/>
              <a:t>Implementation of expanded </a:t>
            </a:r>
            <a:r>
              <a:rPr lang="en-US" altLang="en-US" dirty="0" smtClean="0"/>
              <a:t>mandate </a:t>
            </a:r>
            <a:r>
              <a:rPr lang="en-ZA" sz="2000" dirty="0"/>
              <a:t>(continued)</a:t>
            </a:r>
            <a:endParaRPr lang="en-US" altLang="en-US" sz="2000" dirty="0"/>
          </a:p>
        </p:txBody>
      </p:sp>
      <p:grpSp>
        <p:nvGrpSpPr>
          <p:cNvPr id="51212" name="Group 23"/>
          <p:cNvGrpSpPr>
            <a:grpSpLocks/>
          </p:cNvGrpSpPr>
          <p:nvPr/>
        </p:nvGrpSpPr>
        <p:grpSpPr bwMode="auto">
          <a:xfrm>
            <a:off x="786699" y="1123293"/>
            <a:ext cx="1548000" cy="1548000"/>
            <a:chOff x="683990" y="3866154"/>
            <a:chExt cx="1239632" cy="1239632"/>
          </a:xfrm>
        </p:grpSpPr>
        <p:sp>
          <p:nvSpPr>
            <p:cNvPr id="51213" name="bk object 25"/>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4" name="bk object 26"/>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5" name="bk object 36"/>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6" name="bk object 37"/>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7" name="bk object 38"/>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51218" name="bk object 39"/>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
        <p:nvSpPr>
          <p:cNvPr id="6" name="TextBox 5"/>
          <p:cNvSpPr txBox="1"/>
          <p:nvPr/>
        </p:nvSpPr>
        <p:spPr>
          <a:xfrm>
            <a:off x="2615940" y="1085812"/>
            <a:ext cx="8645091" cy="4662815"/>
          </a:xfrm>
          <a:prstGeom prst="rect">
            <a:avLst/>
          </a:prstGeom>
          <a:noFill/>
        </p:spPr>
        <p:txBody>
          <a:bodyPr wrap="square" rtlCol="0">
            <a:spAutoFit/>
          </a:bodyPr>
          <a:lstStyle/>
          <a:p>
            <a:pPr eaLnBrk="0" fontAlgn="base" hangingPunct="0">
              <a:spcBef>
                <a:spcPct val="0"/>
              </a:spcBef>
              <a:spcAft>
                <a:spcPts val="600"/>
              </a:spcAft>
            </a:pPr>
            <a:r>
              <a:rPr lang="en-ZA" sz="2000" b="1" dirty="0">
                <a:solidFill>
                  <a:srgbClr val="E33B59"/>
                </a:solidFill>
                <a:latin typeface="Tw Cen MT" panose="020B0602020104020603" pitchFamily="34" charset="0"/>
              </a:rPr>
              <a:t>The phasing-in of the implementation of the amendments allowed us to</a:t>
            </a:r>
            <a:r>
              <a:rPr lang="en-ZA" sz="2000" dirty="0" smtClean="0">
                <a:solidFill>
                  <a:srgbClr val="E33B59"/>
                </a:solidFill>
                <a:latin typeface="Tw Cen MT" panose="020B0602020104020603" pitchFamily="34" charset="0"/>
              </a:rPr>
              <a:t>:</a:t>
            </a:r>
          </a:p>
          <a:p>
            <a:pPr eaLnBrk="0" fontAlgn="base" hangingPunct="0">
              <a:spcBef>
                <a:spcPct val="0"/>
              </a:spcBef>
              <a:spcAft>
                <a:spcPts val="600"/>
              </a:spcAft>
            </a:pPr>
            <a:endParaRPr lang="en-ZA" sz="1000" dirty="0">
              <a:solidFill>
                <a:srgbClr val="E33B59"/>
              </a:solidFill>
              <a:latin typeface="Tw Cen MT" panose="020B0602020104020603" pitchFamily="34" charset="0"/>
            </a:endParaRPr>
          </a:p>
          <a:p>
            <a:pPr eaLnBrk="0" fontAlgn="base" hangingPunct="0">
              <a:spcBef>
                <a:spcPct val="0"/>
              </a:spcBef>
              <a:spcAft>
                <a:spcPts val="600"/>
              </a:spcAft>
            </a:pPr>
            <a:r>
              <a:rPr lang="en-ZA" sz="1600" b="1" dirty="0">
                <a:solidFill>
                  <a:prstClr val="black">
                    <a:lumMod val="75000"/>
                    <a:lumOff val="25000"/>
                  </a:prstClr>
                </a:solidFill>
                <a:latin typeface="Tw Cen MT" panose="020B0602020104020603" pitchFamily="34" charset="0"/>
              </a:rPr>
              <a:t>Responsibly align the organisational resources with the demand placed on us by the PAA</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Develop understanding of the required additional resources to implement the powers</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Reassess the audit methodology and the audit process to accommodate the additional work</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Develop the requisite content and capacitate the audit teams via extensive training</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Develop tools and system to facilitate the remedial action and referral processes</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Build adequate support </a:t>
            </a:r>
            <a:r>
              <a:rPr lang="en-ZA" sz="1600" dirty="0" smtClean="0">
                <a:solidFill>
                  <a:prstClr val="black">
                    <a:lumMod val="75000"/>
                    <a:lumOff val="25000"/>
                  </a:prstClr>
                </a:solidFill>
                <a:latin typeface="Tw Cen MT" panose="020B0602020104020603" pitchFamily="34" charset="0"/>
              </a:rPr>
              <a:t>capacity</a:t>
            </a:r>
            <a:endParaRPr lang="en-ZA" sz="1600"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Ensure that we are able to fund the additional effort</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solidFill>
                <a:latin typeface="Tw Cen MT" panose="020B0602020104020603" pitchFamily="34" charset="0"/>
              </a:rPr>
              <a:t>Develop adequate materiality threshold </a:t>
            </a:r>
            <a:r>
              <a:rPr lang="en-ZA" sz="1600" dirty="0" smtClean="0">
                <a:solidFill>
                  <a:prstClr val="black"/>
                </a:solidFill>
                <a:latin typeface="Tw Cen MT" panose="020B0602020104020603" pitchFamily="34" charset="0"/>
              </a:rPr>
              <a:t>to </a:t>
            </a:r>
            <a:r>
              <a:rPr lang="en-ZA" sz="1600" dirty="0">
                <a:solidFill>
                  <a:prstClr val="black"/>
                </a:solidFill>
                <a:latin typeface="Tw Cen MT" panose="020B0602020104020603" pitchFamily="34" charset="0"/>
              </a:rPr>
              <a:t>ensure value for audit fees</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Enhance the relevant internal processes to ensure adequate accountability reporting.</a:t>
            </a:r>
          </a:p>
          <a:p>
            <a:pPr eaLnBrk="0" fontAlgn="base" hangingPunct="0">
              <a:spcBef>
                <a:spcPct val="0"/>
              </a:spcBef>
              <a:spcAft>
                <a:spcPts val="600"/>
              </a:spcAft>
            </a:pPr>
            <a:endParaRPr lang="en-ZA" sz="1600" dirty="0">
              <a:solidFill>
                <a:prstClr val="black">
                  <a:lumMod val="75000"/>
                  <a:lumOff val="25000"/>
                </a:prstClr>
              </a:solidFill>
              <a:latin typeface="Tw Cen MT" panose="020B0602020104020603" pitchFamily="34" charset="0"/>
            </a:endParaRPr>
          </a:p>
          <a:p>
            <a:pPr eaLnBrk="0" fontAlgn="base" hangingPunct="0">
              <a:spcBef>
                <a:spcPct val="0"/>
              </a:spcBef>
              <a:spcAft>
                <a:spcPts val="600"/>
              </a:spcAft>
            </a:pPr>
            <a:r>
              <a:rPr lang="en-ZA" sz="1600" b="1" dirty="0">
                <a:solidFill>
                  <a:prstClr val="black">
                    <a:lumMod val="75000"/>
                    <a:lumOff val="25000"/>
                  </a:prstClr>
                </a:solidFill>
                <a:latin typeface="Tw Cen MT" panose="020B0602020104020603" pitchFamily="34" charset="0"/>
              </a:rPr>
              <a:t>Ensure that our external partners are on adequately prepared</a:t>
            </a: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Establish relationships with the identified public bodies </a:t>
            </a:r>
          </a:p>
        </p:txBody>
      </p:sp>
      <p:sp>
        <p:nvSpPr>
          <p:cNvPr id="2" name="TextBox 1"/>
          <p:cNvSpPr txBox="1"/>
          <p:nvPr/>
        </p:nvSpPr>
        <p:spPr>
          <a:xfrm>
            <a:off x="1273703" y="5760760"/>
            <a:ext cx="9642653" cy="738664"/>
          </a:xfrm>
          <a:prstGeom prst="rect">
            <a:avLst/>
          </a:prstGeom>
          <a:noFill/>
          <a:ln>
            <a:solidFill>
              <a:srgbClr val="00A88E"/>
            </a:solidFill>
          </a:ln>
        </p:spPr>
        <p:txBody>
          <a:bodyPr wrap="square" rtlCol="0">
            <a:spAutoFit/>
          </a:bodyPr>
          <a:lstStyle/>
          <a:p>
            <a:pPr algn="ctr" eaLnBrk="0" fontAlgn="base" hangingPunct="0">
              <a:spcBef>
                <a:spcPct val="0"/>
              </a:spcBef>
              <a:spcAft>
                <a:spcPct val="0"/>
              </a:spcAft>
            </a:pPr>
            <a:r>
              <a:rPr lang="en-ZA" sz="1400" dirty="0">
                <a:solidFill>
                  <a:srgbClr val="00A289"/>
                </a:solidFill>
                <a:latin typeface="Tw Cen MT" panose="020B0602020104020603" pitchFamily="34" charset="0"/>
              </a:rPr>
              <a:t>Due to the lack of accountability in the public sector it resulted in the acceleration of the  PAA amendments in less than a year which was unprecedented given the various legal steps to pass a legislation.  This meant that AGSA had to assess and take cautious steps in order to ensure that the it had adequate capacity to carry out the new mandate in a responsible manner.</a:t>
            </a:r>
          </a:p>
        </p:txBody>
      </p:sp>
      <p:sp>
        <p:nvSpPr>
          <p:cNvPr id="12" name="Slide Number Placeholder 2">
            <a:extLst>
              <a:ext uri="{FF2B5EF4-FFF2-40B4-BE49-F238E27FC236}">
                <a16:creationId xmlns:a16="http://schemas.microsoft.com/office/drawing/2014/main" xmlns="" id="{3BBA9C06-03C0-420E-AD78-1EDAD6A2088D}"/>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29</a:t>
            </a:fld>
            <a:endParaRPr lang="en-US" altLang="en-US" dirty="0"/>
          </a:p>
        </p:txBody>
      </p:sp>
    </p:spTree>
    <p:extLst>
      <p:ext uri="{BB962C8B-B14F-4D97-AF65-F5344CB8AC3E}">
        <p14:creationId xmlns:p14="http://schemas.microsoft.com/office/powerpoint/2010/main" xmlns="" val="2044584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7C8AC6A-B125-415D-B5D6-1ADBD7698B6D}"/>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1524000" y="4420668"/>
            <a:ext cx="9144000" cy="856412"/>
          </a:xfrm>
          <a:prstGeom prst="rect">
            <a:avLst/>
          </a:prstGeom>
        </p:spPr>
        <p:txBody>
          <a:bodyPr>
            <a:norm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a:t>AGSA mandate</a:t>
            </a:r>
          </a:p>
        </p:txBody>
      </p:sp>
      <p:sp>
        <p:nvSpPr>
          <p:cNvPr id="8" name="TextBox 7"/>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0" name="Picture 9"/>
          <p:cNvPicPr/>
          <p:nvPr/>
        </p:nvPicPr>
        <p:blipFill rotWithShape="1">
          <a:blip r:embed="rId2" cstate="print">
            <a:extLst>
              <a:ext uri="{28A0092B-C50C-407E-A947-70E740481C1C}">
                <a14:useLocalDpi xmlns:a14="http://schemas.microsoft.com/office/drawing/2010/main" xmlns="" val="0"/>
              </a:ext>
            </a:extLst>
          </a:blip>
          <a:srcRect t="81328" r="37744" b="-1245"/>
          <a:stretch/>
        </p:blipFill>
        <p:spPr bwMode="auto">
          <a:xfrm flipV="1">
            <a:off x="0" y="6645153"/>
            <a:ext cx="12320953" cy="212847"/>
          </a:xfrm>
          <a:prstGeom prst="rect">
            <a:avLst/>
          </a:prstGeom>
          <a:noFill/>
          <a:ln>
            <a:noFill/>
          </a:ln>
        </p:spPr>
      </p:pic>
      <p:pic>
        <p:nvPicPr>
          <p:cNvPr id="3" name="Picture 2" descr="A close up of a sign&#10;&#10;Description automatically generated">
            <a:extLst>
              <a:ext uri="{FF2B5EF4-FFF2-40B4-BE49-F238E27FC236}">
                <a16:creationId xmlns:a16="http://schemas.microsoft.com/office/drawing/2014/main" xmlns="" id="{34F26B9B-1B3C-495A-85CA-D435EFC0D3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34521189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D2B6A-A8F1-4307-9156-2D4DD7F26DD6}"/>
              </a:ext>
            </a:extLst>
          </p:cNvPr>
          <p:cNvSpPr>
            <a:spLocks noGrp="1"/>
          </p:cNvSpPr>
          <p:nvPr>
            <p:ph type="title"/>
          </p:nvPr>
        </p:nvSpPr>
        <p:spPr>
          <a:xfrm>
            <a:off x="609599" y="246710"/>
            <a:ext cx="10868025" cy="543218"/>
          </a:xfrm>
        </p:spPr>
        <p:txBody>
          <a:bodyPr/>
          <a:lstStyle/>
          <a:p>
            <a:r>
              <a:rPr lang="en-US" altLang="en-US" dirty="0"/>
              <a:t>Implementation of expanded </a:t>
            </a:r>
            <a:r>
              <a:rPr lang="en-US" altLang="en-US" dirty="0" smtClean="0"/>
              <a:t>mandate </a:t>
            </a:r>
            <a:r>
              <a:rPr lang="en-ZA" sz="2000" dirty="0"/>
              <a:t>(continued)</a:t>
            </a:r>
            <a:endParaRPr lang="en-US" sz="2000" dirty="0"/>
          </a:p>
        </p:txBody>
      </p:sp>
      <p:sp>
        <p:nvSpPr>
          <p:cNvPr id="6" name="TextBox 5"/>
          <p:cNvSpPr txBox="1"/>
          <p:nvPr/>
        </p:nvSpPr>
        <p:spPr>
          <a:xfrm>
            <a:off x="2459172" y="1185464"/>
            <a:ext cx="9501912" cy="4031873"/>
          </a:xfrm>
          <a:prstGeom prst="rect">
            <a:avLst/>
          </a:prstGeom>
          <a:noFill/>
        </p:spPr>
        <p:txBody>
          <a:bodyPr wrap="square" rtlCol="0">
            <a:spAutoFit/>
          </a:bodyPr>
          <a:lstStyle/>
          <a:p>
            <a:pPr eaLnBrk="0" fontAlgn="base" hangingPunct="0">
              <a:spcBef>
                <a:spcPct val="0"/>
              </a:spcBef>
              <a:spcAft>
                <a:spcPts val="600"/>
              </a:spcAft>
            </a:pPr>
            <a:r>
              <a:rPr lang="en-ZA" sz="2000" b="1" dirty="0">
                <a:solidFill>
                  <a:srgbClr val="E33B59"/>
                </a:solidFill>
                <a:latin typeface="Tw Cen MT" panose="020B0602020104020603" pitchFamily="34" charset="0"/>
              </a:rPr>
              <a:t>The phasing-in of the implementation of the amendments allowed us to</a:t>
            </a:r>
            <a:r>
              <a:rPr lang="en-ZA" sz="2000" dirty="0">
                <a:solidFill>
                  <a:srgbClr val="E33B59"/>
                </a:solidFill>
                <a:latin typeface="Tw Cen MT" panose="020B0602020104020603" pitchFamily="34" charset="0"/>
              </a:rPr>
              <a:t>:</a:t>
            </a:r>
          </a:p>
          <a:p>
            <a:pPr eaLnBrk="0" fontAlgn="base" hangingPunct="0">
              <a:spcBef>
                <a:spcPct val="0"/>
              </a:spcBef>
              <a:spcAft>
                <a:spcPts val="600"/>
              </a:spcAft>
            </a:pPr>
            <a:endParaRPr lang="en-ZA" sz="1600" dirty="0">
              <a:solidFill>
                <a:prstClr val="black">
                  <a:lumMod val="75000"/>
                  <a:lumOff val="25000"/>
                </a:prstClr>
              </a:solidFill>
              <a:latin typeface="Tw Cen MT" panose="020B0602020104020603" pitchFamily="34" charset="0"/>
            </a:endParaRPr>
          </a:p>
          <a:p>
            <a:pPr eaLnBrk="0" fontAlgn="base" hangingPunct="0">
              <a:spcBef>
                <a:spcPct val="0"/>
              </a:spcBef>
              <a:spcAft>
                <a:spcPts val="1200"/>
              </a:spcAft>
            </a:pPr>
            <a:r>
              <a:rPr lang="en-ZA" sz="1600" b="1" dirty="0">
                <a:solidFill>
                  <a:prstClr val="black">
                    <a:lumMod val="75000"/>
                    <a:lumOff val="25000"/>
                  </a:prstClr>
                </a:solidFill>
                <a:latin typeface="Tw Cen MT" panose="020B0602020104020603" pitchFamily="34" charset="0"/>
              </a:rPr>
              <a:t>Create the required level of awareness of the Act and the Regulations in the external </a:t>
            </a:r>
            <a:r>
              <a:rPr lang="en-ZA" sz="1600" b="1" dirty="0" smtClean="0">
                <a:solidFill>
                  <a:prstClr val="black">
                    <a:lumMod val="75000"/>
                    <a:lumOff val="25000"/>
                  </a:prstClr>
                </a:solidFill>
                <a:latin typeface="Tw Cen MT" panose="020B0602020104020603" pitchFamily="34" charset="0"/>
              </a:rPr>
              <a:t>environment</a:t>
            </a:r>
            <a:endParaRPr lang="en-ZA" sz="1600" b="1"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Extensive engagement with constitutional stakeholders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accounting officers, accounting authorities, executive authorities and audit committees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oversight – deferred to accommodate the election and post-election processes</a:t>
            </a:r>
          </a:p>
          <a:p>
            <a:pPr marL="285750" indent="-285750" eaLnBrk="0" fontAlgn="base" hangingPunct="0">
              <a:spcBef>
                <a:spcPct val="0"/>
              </a:spcBef>
              <a:spcAft>
                <a:spcPts val="600"/>
              </a:spcAft>
              <a:buFont typeface="Arial" panose="020B0604020202020204" pitchFamily="34" charset="0"/>
              <a:buChar char="•"/>
            </a:pPr>
            <a:endParaRPr lang="en-ZA" sz="1600" dirty="0">
              <a:solidFill>
                <a:prstClr val="black">
                  <a:lumMod val="75000"/>
                  <a:lumOff val="25000"/>
                </a:prstClr>
              </a:solidFill>
              <a:latin typeface="Tw Cen MT" panose="020B0602020104020603" pitchFamily="34" charset="0"/>
            </a:endParaRPr>
          </a:p>
          <a:p>
            <a:pPr marL="285750"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Non-constitutional stakeholders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Media</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Professional bodies</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Civil society</a:t>
            </a:r>
          </a:p>
          <a:p>
            <a:pPr marL="742950" lvl="1" indent="-285750" eaLnBrk="0" fontAlgn="base" hangingPunct="0">
              <a:spcBef>
                <a:spcPct val="0"/>
              </a:spcBef>
              <a:spcAft>
                <a:spcPts val="600"/>
              </a:spcAft>
              <a:buFont typeface="Arial" panose="020B0604020202020204" pitchFamily="34" charset="0"/>
              <a:buChar char="•"/>
            </a:pPr>
            <a:r>
              <a:rPr lang="en-ZA" sz="1600" dirty="0">
                <a:solidFill>
                  <a:prstClr val="black">
                    <a:lumMod val="75000"/>
                    <a:lumOff val="25000"/>
                  </a:prstClr>
                </a:solidFill>
                <a:latin typeface="Tw Cen MT" panose="020B0602020104020603" pitchFamily="34" charset="0"/>
              </a:rPr>
              <a:t>Audit firms</a:t>
            </a:r>
          </a:p>
        </p:txBody>
      </p:sp>
      <p:sp>
        <p:nvSpPr>
          <p:cNvPr id="13" name="TextBox 12"/>
          <p:cNvSpPr txBox="1"/>
          <p:nvPr/>
        </p:nvSpPr>
        <p:spPr>
          <a:xfrm>
            <a:off x="1273703" y="5747951"/>
            <a:ext cx="9653941" cy="738664"/>
          </a:xfrm>
          <a:prstGeom prst="rect">
            <a:avLst/>
          </a:prstGeom>
          <a:noFill/>
          <a:ln>
            <a:solidFill>
              <a:srgbClr val="00A88E"/>
            </a:solidFill>
          </a:ln>
        </p:spPr>
        <p:txBody>
          <a:bodyPr wrap="square" rtlCol="0">
            <a:spAutoFit/>
          </a:bodyPr>
          <a:lstStyle/>
          <a:p>
            <a:pPr algn="ctr" eaLnBrk="0" fontAlgn="base" hangingPunct="0">
              <a:spcBef>
                <a:spcPct val="0"/>
              </a:spcBef>
              <a:spcAft>
                <a:spcPct val="0"/>
              </a:spcAft>
            </a:pPr>
            <a:r>
              <a:rPr lang="en-ZA" sz="1400" dirty="0">
                <a:solidFill>
                  <a:srgbClr val="00A88E"/>
                </a:solidFill>
                <a:latin typeface="Tw Cen MT" panose="020B0602020104020603" pitchFamily="34" charset="0"/>
              </a:rPr>
              <a:t>Due to the lack of accountability in the public sector it resulted in the acceleration of the  PAA amendments in less than a year which was unprecedented given the various legal steps to pass a legislation.  This meant that AGSA had to assess and take cautious steps in order to ensure that the it had adequate capacity to carry out the new mandate in a responsible manner.</a:t>
            </a:r>
          </a:p>
        </p:txBody>
      </p:sp>
      <p:grpSp>
        <p:nvGrpSpPr>
          <p:cNvPr id="14" name="Group 23">
            <a:extLst>
              <a:ext uri="{FF2B5EF4-FFF2-40B4-BE49-F238E27FC236}">
                <a16:creationId xmlns:a16="http://schemas.microsoft.com/office/drawing/2014/main" xmlns="" id="{75503274-2316-496E-A829-C74EDE5F2F5B}"/>
              </a:ext>
            </a:extLst>
          </p:cNvPr>
          <p:cNvGrpSpPr>
            <a:grpSpLocks/>
          </p:cNvGrpSpPr>
          <p:nvPr/>
        </p:nvGrpSpPr>
        <p:grpSpPr bwMode="auto">
          <a:xfrm>
            <a:off x="786699" y="1123293"/>
            <a:ext cx="1548000" cy="1548000"/>
            <a:chOff x="683990" y="3866154"/>
            <a:chExt cx="1239632" cy="1239632"/>
          </a:xfrm>
        </p:grpSpPr>
        <p:sp>
          <p:nvSpPr>
            <p:cNvPr id="15" name="bk object 25">
              <a:extLst>
                <a:ext uri="{FF2B5EF4-FFF2-40B4-BE49-F238E27FC236}">
                  <a16:creationId xmlns:a16="http://schemas.microsoft.com/office/drawing/2014/main" xmlns="" id="{74492334-01FC-4A33-9C31-D98F8BD06814}"/>
                </a:ext>
              </a:extLst>
            </p:cNvPr>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6" name="bk object 26">
              <a:extLst>
                <a:ext uri="{FF2B5EF4-FFF2-40B4-BE49-F238E27FC236}">
                  <a16:creationId xmlns:a16="http://schemas.microsoft.com/office/drawing/2014/main" xmlns="" id="{ABC1A041-7C35-4587-B900-7C3CFB57AC08}"/>
                </a:ext>
              </a:extLst>
            </p:cNvPr>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7" name="bk object 36">
              <a:extLst>
                <a:ext uri="{FF2B5EF4-FFF2-40B4-BE49-F238E27FC236}">
                  <a16:creationId xmlns:a16="http://schemas.microsoft.com/office/drawing/2014/main" xmlns="" id="{F4A1F429-B144-4E2E-88D3-D04F781DE794}"/>
                </a:ext>
              </a:extLst>
            </p:cNvPr>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8" name="bk object 37">
              <a:extLst>
                <a:ext uri="{FF2B5EF4-FFF2-40B4-BE49-F238E27FC236}">
                  <a16:creationId xmlns:a16="http://schemas.microsoft.com/office/drawing/2014/main" xmlns="" id="{D64D73B5-9592-4384-B1BB-4D61D6464A32}"/>
                </a:ext>
              </a:extLst>
            </p:cNvPr>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9" name="bk object 38">
              <a:extLst>
                <a:ext uri="{FF2B5EF4-FFF2-40B4-BE49-F238E27FC236}">
                  <a16:creationId xmlns:a16="http://schemas.microsoft.com/office/drawing/2014/main" xmlns="" id="{857976D0-4A57-4594-8CD7-0A0C83D3426D}"/>
                </a:ext>
              </a:extLst>
            </p:cNvPr>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0" name="bk object 39">
              <a:extLst>
                <a:ext uri="{FF2B5EF4-FFF2-40B4-BE49-F238E27FC236}">
                  <a16:creationId xmlns:a16="http://schemas.microsoft.com/office/drawing/2014/main" xmlns="" id="{EE0AF497-4EAC-4BB4-8F60-B9622CD9A40E}"/>
                </a:ext>
              </a:extLst>
            </p:cNvPr>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
        <p:nvSpPr>
          <p:cNvPr id="12" name="Slide Number Placeholder 2">
            <a:extLst>
              <a:ext uri="{FF2B5EF4-FFF2-40B4-BE49-F238E27FC236}">
                <a16:creationId xmlns:a16="http://schemas.microsoft.com/office/drawing/2014/main" xmlns="" id="{7037D3DF-B670-4FED-91FA-552098B933A9}"/>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30</a:t>
            </a:fld>
            <a:endParaRPr lang="en-US" altLang="en-US" dirty="0"/>
          </a:p>
        </p:txBody>
      </p:sp>
    </p:spTree>
    <p:extLst>
      <p:ext uri="{BB962C8B-B14F-4D97-AF65-F5344CB8AC3E}">
        <p14:creationId xmlns:p14="http://schemas.microsoft.com/office/powerpoint/2010/main" xmlns="" val="37920553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6BE83-C6BC-468A-89D3-8DE53B95339B}"/>
              </a:ext>
            </a:extLst>
          </p:cNvPr>
          <p:cNvSpPr>
            <a:spLocks noGrp="1"/>
          </p:cNvSpPr>
          <p:nvPr>
            <p:ph type="title"/>
          </p:nvPr>
        </p:nvSpPr>
        <p:spPr/>
        <p:txBody>
          <a:bodyPr/>
          <a:lstStyle/>
          <a:p>
            <a:r>
              <a:rPr lang="en-US" altLang="en-US" dirty="0"/>
              <a:t>Implementation of expanded mandate </a:t>
            </a:r>
            <a:br>
              <a:rPr lang="en-US" altLang="en-US" dirty="0"/>
            </a:br>
            <a:r>
              <a:rPr lang="en-US" altLang="en-US" sz="2000" dirty="0"/>
              <a:t>(Phase in Auditees)</a:t>
            </a:r>
            <a:r>
              <a:rPr lang="en-US" altLang="en-US" dirty="0"/>
              <a:t/>
            </a:r>
            <a:br>
              <a:rPr lang="en-US" altLang="en-US" dirty="0"/>
            </a:br>
            <a:endParaRPr lang="en-US" dirty="0"/>
          </a:p>
        </p:txBody>
      </p:sp>
      <p:sp>
        <p:nvSpPr>
          <p:cNvPr id="5" name="TextBox 4"/>
          <p:cNvSpPr txBox="1"/>
          <p:nvPr/>
        </p:nvSpPr>
        <p:spPr>
          <a:xfrm>
            <a:off x="745149" y="1884327"/>
            <a:ext cx="4969562" cy="3785652"/>
          </a:xfrm>
          <a:prstGeom prst="rect">
            <a:avLst/>
          </a:prstGeom>
          <a:noFill/>
          <a:ln>
            <a:solidFill>
              <a:srgbClr val="00A88E"/>
            </a:solidFill>
          </a:ln>
        </p:spPr>
        <p:txBody>
          <a:bodyPr wrap="square" rtlCol="0">
            <a:spAutoFit/>
          </a:bodyPr>
          <a:lstStyle/>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Cooperative Governance</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Passenger Rail Agency of SA</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Defence</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Correctional Services</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Water and Sanitation </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Water Trading Entity</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SAA Technical</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Basic Education</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Education(EC)</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Health(NC)</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Health(KZN)</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Human Settlements(FS)</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Gauteng Department of Health</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Health(MP)</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Community Safety and Transport Management(NW)</a:t>
            </a:r>
          </a:p>
          <a:p>
            <a:pPr marL="542925" indent="-542925"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Department of Education(LP</a:t>
            </a:r>
            <a:r>
              <a:rPr lang="en-ZA" sz="1500" b="1" dirty="0">
                <a:solidFill>
                  <a:prstClr val="black">
                    <a:lumMod val="75000"/>
                    <a:lumOff val="25000"/>
                  </a:prstClr>
                </a:solidFill>
                <a:latin typeface="Tw Cen MT" panose="020B0602020104020603" pitchFamily="34" charset="0"/>
              </a:rPr>
              <a:t>)</a:t>
            </a:r>
          </a:p>
        </p:txBody>
      </p:sp>
      <p:sp>
        <p:nvSpPr>
          <p:cNvPr id="6" name="TextBox 5"/>
          <p:cNvSpPr txBox="1"/>
          <p:nvPr/>
        </p:nvSpPr>
        <p:spPr>
          <a:xfrm>
            <a:off x="6241072" y="1884324"/>
            <a:ext cx="4969561" cy="2169825"/>
          </a:xfrm>
          <a:prstGeom prst="rect">
            <a:avLst/>
          </a:prstGeom>
          <a:noFill/>
          <a:ln>
            <a:solidFill>
              <a:srgbClr val="E33A5A"/>
            </a:solidFill>
          </a:ln>
        </p:spPr>
        <p:txBody>
          <a:bodyPr wrap="square" rtlCol="0">
            <a:spAutoFit/>
          </a:bodyPr>
          <a:lstStyle/>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Nelson Mandela Bay(EC) Metropolitan Municipality</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Matjhabeng Local Municipality(FS)</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City of Tshwane Metropolitan Municipality(GP)</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Ethekwini Metropolitan Municipality(KZN)</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Mogalakwena Municipality(LP)</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Dr JS Moroka Municipality(MP)</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Ga-Segonayana Local Municipality(NC)</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Ngaka Modiri Molema District Municipality(NW)</a:t>
            </a:r>
          </a:p>
          <a:p>
            <a:pPr marL="342900" indent="-342900" eaLnBrk="0" fontAlgn="base" hangingPunct="0">
              <a:spcBef>
                <a:spcPct val="0"/>
              </a:spcBef>
              <a:spcAft>
                <a:spcPct val="0"/>
              </a:spcAft>
              <a:buFont typeface="+mj-lt"/>
              <a:buAutoNum type="arabicPeriod"/>
            </a:pPr>
            <a:r>
              <a:rPr lang="en-ZA" sz="1500" dirty="0">
                <a:solidFill>
                  <a:prstClr val="black">
                    <a:lumMod val="75000"/>
                    <a:lumOff val="25000"/>
                  </a:prstClr>
                </a:solidFill>
                <a:latin typeface="Tw Cen MT" panose="020B0602020104020603" pitchFamily="34" charset="0"/>
              </a:rPr>
              <a:t>City of Cape Town Metropolitan Municipality(WC)</a:t>
            </a:r>
          </a:p>
        </p:txBody>
      </p:sp>
      <p:sp>
        <p:nvSpPr>
          <p:cNvPr id="14" name="TextBox 13"/>
          <p:cNvSpPr txBox="1"/>
          <p:nvPr/>
        </p:nvSpPr>
        <p:spPr>
          <a:xfrm>
            <a:off x="745149" y="1528352"/>
            <a:ext cx="4969562" cy="369332"/>
          </a:xfrm>
          <a:prstGeom prst="rect">
            <a:avLst/>
          </a:prstGeom>
          <a:solidFill>
            <a:srgbClr val="00A88E"/>
          </a:solidFill>
          <a:ln>
            <a:solidFill>
              <a:srgbClr val="00A88E"/>
            </a:solidFill>
          </a:ln>
        </p:spPr>
        <p:txBody>
          <a:bodyPr wrap="square" rtlCol="0">
            <a:spAutoFit/>
          </a:bodyPr>
          <a:lstStyle/>
          <a:p>
            <a:pPr algn="ctr"/>
            <a:r>
              <a:rPr lang="en-ZA" cap="small" dirty="0">
                <a:solidFill>
                  <a:prstClr val="white"/>
                </a:solidFill>
                <a:latin typeface="Tw Cen MT" panose="020B0602020104020603" pitchFamily="34" charset="0"/>
              </a:rPr>
              <a:t>PFMA LIST</a:t>
            </a:r>
          </a:p>
        </p:txBody>
      </p:sp>
      <p:sp>
        <p:nvSpPr>
          <p:cNvPr id="15" name="TextBox 14"/>
          <p:cNvSpPr txBox="1"/>
          <p:nvPr/>
        </p:nvSpPr>
        <p:spPr>
          <a:xfrm>
            <a:off x="6241072" y="1528352"/>
            <a:ext cx="4969561" cy="369332"/>
          </a:xfrm>
          <a:prstGeom prst="rect">
            <a:avLst/>
          </a:prstGeom>
          <a:solidFill>
            <a:srgbClr val="E33A5A"/>
          </a:solidFill>
          <a:ln>
            <a:solidFill>
              <a:srgbClr val="E33A5A"/>
            </a:solidFill>
          </a:ln>
        </p:spPr>
        <p:txBody>
          <a:bodyPr wrap="square" rtlCol="0">
            <a:spAutoFit/>
          </a:bodyPr>
          <a:lstStyle/>
          <a:p>
            <a:pPr algn="ctr"/>
            <a:r>
              <a:rPr lang="en-ZA" cap="small" dirty="0">
                <a:solidFill>
                  <a:prstClr val="white"/>
                </a:solidFill>
                <a:latin typeface="Tw Cen MT" panose="020B0602020104020603" pitchFamily="34" charset="0"/>
              </a:rPr>
              <a:t>MFMA LIST</a:t>
            </a:r>
          </a:p>
        </p:txBody>
      </p:sp>
      <p:grpSp>
        <p:nvGrpSpPr>
          <p:cNvPr id="16" name="Group 23"/>
          <p:cNvGrpSpPr>
            <a:grpSpLocks/>
          </p:cNvGrpSpPr>
          <p:nvPr/>
        </p:nvGrpSpPr>
        <p:grpSpPr bwMode="auto">
          <a:xfrm>
            <a:off x="9662633" y="4410121"/>
            <a:ext cx="1548000" cy="1548000"/>
            <a:chOff x="683990" y="3866154"/>
            <a:chExt cx="1239632" cy="1239632"/>
          </a:xfrm>
        </p:grpSpPr>
        <p:sp>
          <p:nvSpPr>
            <p:cNvPr id="17" name="bk object 25"/>
            <p:cNvSpPr>
              <a:spLocks/>
            </p:cNvSpPr>
            <p:nvPr/>
          </p:nvSpPr>
          <p:spPr bwMode="auto">
            <a:xfrm>
              <a:off x="683990" y="3866154"/>
              <a:ext cx="1239632" cy="1239632"/>
            </a:xfrm>
            <a:custGeom>
              <a:avLst/>
              <a:gdLst>
                <a:gd name="T0" fmla="*/ 861 w 1996440"/>
                <a:gd name="T1" fmla="*/ 1566 h 1996439"/>
                <a:gd name="T2" fmla="*/ 970 w 1996440"/>
                <a:gd name="T3" fmla="*/ 1547 h 1996439"/>
                <a:gd name="T4" fmla="*/ 1074 w 1996440"/>
                <a:gd name="T5" fmla="*/ 1515 h 1996439"/>
                <a:gd name="T6" fmla="*/ 1170 w 1996440"/>
                <a:gd name="T7" fmla="*/ 1468 h 1996439"/>
                <a:gd name="T8" fmla="*/ 1260 w 1996440"/>
                <a:gd name="T9" fmla="*/ 1409 h 1996439"/>
                <a:gd name="T10" fmla="*/ 1340 w 1996440"/>
                <a:gd name="T11" fmla="*/ 1340 h 1996439"/>
                <a:gd name="T12" fmla="*/ 1409 w 1996440"/>
                <a:gd name="T13" fmla="*/ 1260 h 1996439"/>
                <a:gd name="T14" fmla="*/ 1468 w 1996440"/>
                <a:gd name="T15" fmla="*/ 1170 h 1996439"/>
                <a:gd name="T16" fmla="*/ 1515 w 1996440"/>
                <a:gd name="T17" fmla="*/ 1074 h 1996439"/>
                <a:gd name="T18" fmla="*/ 1547 w 1996440"/>
                <a:gd name="T19" fmla="*/ 970 h 1996439"/>
                <a:gd name="T20" fmla="*/ 1566 w 1996440"/>
                <a:gd name="T21" fmla="*/ 861 h 1996439"/>
                <a:gd name="T22" fmla="*/ 1569 w 1996440"/>
                <a:gd name="T23" fmla="*/ 747 h 1996439"/>
                <a:gd name="T24" fmla="*/ 1555 w 1996440"/>
                <a:gd name="T25" fmla="*/ 636 h 1996439"/>
                <a:gd name="T26" fmla="*/ 1527 w 1996440"/>
                <a:gd name="T27" fmla="*/ 530 h 1996439"/>
                <a:gd name="T28" fmla="*/ 1485 w 1996440"/>
                <a:gd name="T29" fmla="*/ 430 h 1996439"/>
                <a:gd name="T30" fmla="*/ 1431 w 1996440"/>
                <a:gd name="T31" fmla="*/ 338 h 1996439"/>
                <a:gd name="T32" fmla="*/ 1364 w 1996440"/>
                <a:gd name="T33" fmla="*/ 256 h 1996439"/>
                <a:gd name="T34" fmla="*/ 1287 w 1996440"/>
                <a:gd name="T35" fmla="*/ 182 h 1996439"/>
                <a:gd name="T36" fmla="*/ 1201 w 1996440"/>
                <a:gd name="T37" fmla="*/ 119 h 1996439"/>
                <a:gd name="T38" fmla="*/ 1106 w 1996440"/>
                <a:gd name="T39" fmla="*/ 69 h 1996439"/>
                <a:gd name="T40" fmla="*/ 1005 w 1996440"/>
                <a:gd name="T41" fmla="*/ 31 h 1996439"/>
                <a:gd name="T42" fmla="*/ 898 w 1996440"/>
                <a:gd name="T43" fmla="*/ 8 h 1996439"/>
                <a:gd name="T44" fmla="*/ 785 w 1996440"/>
                <a:gd name="T45" fmla="*/ 0 h 1996439"/>
                <a:gd name="T46" fmla="*/ 672 w 1996440"/>
                <a:gd name="T47" fmla="*/ 8 h 1996439"/>
                <a:gd name="T48" fmla="*/ 564 w 1996440"/>
                <a:gd name="T49" fmla="*/ 31 h 1996439"/>
                <a:gd name="T50" fmla="*/ 463 w 1996440"/>
                <a:gd name="T51" fmla="*/ 69 h 1996439"/>
                <a:gd name="T52" fmla="*/ 369 w 1996440"/>
                <a:gd name="T53" fmla="*/ 119 h 1996439"/>
                <a:gd name="T54" fmla="*/ 283 w 1996440"/>
                <a:gd name="T55" fmla="*/ 182 h 1996439"/>
                <a:gd name="T56" fmla="*/ 206 w 1996440"/>
                <a:gd name="T57" fmla="*/ 256 h 1996439"/>
                <a:gd name="T58" fmla="*/ 139 w 1996440"/>
                <a:gd name="T59" fmla="*/ 338 h 1996439"/>
                <a:gd name="T60" fmla="*/ 84 w 1996440"/>
                <a:gd name="T61" fmla="*/ 430 h 1996439"/>
                <a:gd name="T62" fmla="*/ 42 w 1996440"/>
                <a:gd name="T63" fmla="*/ 530 h 1996439"/>
                <a:gd name="T64" fmla="*/ 14 w 1996440"/>
                <a:gd name="T65" fmla="*/ 636 h 1996439"/>
                <a:gd name="T66" fmla="*/ 1 w 1996440"/>
                <a:gd name="T67" fmla="*/ 747 h 1996439"/>
                <a:gd name="T68" fmla="*/ 4 w 1996440"/>
                <a:gd name="T69" fmla="*/ 861 h 1996439"/>
                <a:gd name="T70" fmla="*/ 22 w 1996440"/>
                <a:gd name="T71" fmla="*/ 970 h 1996439"/>
                <a:gd name="T72" fmla="*/ 55 w 1996440"/>
                <a:gd name="T73" fmla="*/ 1074 h 1996439"/>
                <a:gd name="T74" fmla="*/ 101 w 1996440"/>
                <a:gd name="T75" fmla="*/ 1170 h 1996439"/>
                <a:gd name="T76" fmla="*/ 160 w 1996440"/>
                <a:gd name="T77" fmla="*/ 1260 h 1996439"/>
                <a:gd name="T78" fmla="*/ 230 w 1996440"/>
                <a:gd name="T79" fmla="*/ 1340 h 1996439"/>
                <a:gd name="T80" fmla="*/ 310 w 1996440"/>
                <a:gd name="T81" fmla="*/ 1409 h 1996439"/>
                <a:gd name="T82" fmla="*/ 399 w 1996440"/>
                <a:gd name="T83" fmla="*/ 1468 h 1996439"/>
                <a:gd name="T84" fmla="*/ 496 w 1996440"/>
                <a:gd name="T85" fmla="*/ 1515 h 1996439"/>
                <a:gd name="T86" fmla="*/ 600 w 1996440"/>
                <a:gd name="T87" fmla="*/ 1547 h 1996439"/>
                <a:gd name="T88" fmla="*/ 709 w 1996440"/>
                <a:gd name="T89" fmla="*/ 1566 h 19964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6440" h="1996439">
                  <a:moveTo>
                    <a:pt x="998054" y="1996109"/>
                  </a:moveTo>
                  <a:lnTo>
                    <a:pt x="1046411" y="1994958"/>
                  </a:lnTo>
                  <a:lnTo>
                    <a:pt x="1094173" y="1991540"/>
                  </a:lnTo>
                  <a:lnTo>
                    <a:pt x="1141289" y="1985908"/>
                  </a:lnTo>
                  <a:lnTo>
                    <a:pt x="1187707" y="1978113"/>
                  </a:lnTo>
                  <a:lnTo>
                    <a:pt x="1233374" y="1968207"/>
                  </a:lnTo>
                  <a:lnTo>
                    <a:pt x="1278237" y="1956244"/>
                  </a:lnTo>
                  <a:lnTo>
                    <a:pt x="1322246" y="1942276"/>
                  </a:lnTo>
                  <a:lnTo>
                    <a:pt x="1365347" y="1926354"/>
                  </a:lnTo>
                  <a:lnTo>
                    <a:pt x="1407487" y="1908531"/>
                  </a:lnTo>
                  <a:lnTo>
                    <a:pt x="1448616" y="1888859"/>
                  </a:lnTo>
                  <a:lnTo>
                    <a:pt x="1488680" y="1867391"/>
                  </a:lnTo>
                  <a:lnTo>
                    <a:pt x="1527628" y="1844178"/>
                  </a:lnTo>
                  <a:lnTo>
                    <a:pt x="1565406" y="1819274"/>
                  </a:lnTo>
                  <a:lnTo>
                    <a:pt x="1601963" y="1792730"/>
                  </a:lnTo>
                  <a:lnTo>
                    <a:pt x="1637247" y="1764599"/>
                  </a:lnTo>
                  <a:lnTo>
                    <a:pt x="1671204" y="1734933"/>
                  </a:lnTo>
                  <a:lnTo>
                    <a:pt x="1703784" y="1703784"/>
                  </a:lnTo>
                  <a:lnTo>
                    <a:pt x="1734933" y="1671204"/>
                  </a:lnTo>
                  <a:lnTo>
                    <a:pt x="1764599" y="1637247"/>
                  </a:lnTo>
                  <a:lnTo>
                    <a:pt x="1792730" y="1601963"/>
                  </a:lnTo>
                  <a:lnTo>
                    <a:pt x="1819274" y="1565406"/>
                  </a:lnTo>
                  <a:lnTo>
                    <a:pt x="1844178" y="1527628"/>
                  </a:lnTo>
                  <a:lnTo>
                    <a:pt x="1867391" y="1488680"/>
                  </a:lnTo>
                  <a:lnTo>
                    <a:pt x="1888859" y="1448616"/>
                  </a:lnTo>
                  <a:lnTo>
                    <a:pt x="1908531" y="1407487"/>
                  </a:lnTo>
                  <a:lnTo>
                    <a:pt x="1926354" y="1365347"/>
                  </a:lnTo>
                  <a:lnTo>
                    <a:pt x="1942276" y="1322246"/>
                  </a:lnTo>
                  <a:lnTo>
                    <a:pt x="1956244" y="1278237"/>
                  </a:lnTo>
                  <a:lnTo>
                    <a:pt x="1968207" y="1233374"/>
                  </a:lnTo>
                  <a:lnTo>
                    <a:pt x="1978113" y="1187707"/>
                  </a:lnTo>
                  <a:lnTo>
                    <a:pt x="1985908" y="1141289"/>
                  </a:lnTo>
                  <a:lnTo>
                    <a:pt x="1991540" y="1094173"/>
                  </a:lnTo>
                  <a:lnTo>
                    <a:pt x="1994958" y="1046411"/>
                  </a:lnTo>
                  <a:lnTo>
                    <a:pt x="1996109" y="998054"/>
                  </a:lnTo>
                  <a:lnTo>
                    <a:pt x="1994958" y="949697"/>
                  </a:lnTo>
                  <a:lnTo>
                    <a:pt x="1991540" y="901934"/>
                  </a:lnTo>
                  <a:lnTo>
                    <a:pt x="1985908" y="854817"/>
                  </a:lnTo>
                  <a:lnTo>
                    <a:pt x="1978113" y="808399"/>
                  </a:lnTo>
                  <a:lnTo>
                    <a:pt x="1968207" y="762731"/>
                  </a:lnTo>
                  <a:lnTo>
                    <a:pt x="1956244" y="717867"/>
                  </a:lnTo>
                  <a:lnTo>
                    <a:pt x="1942276" y="673858"/>
                  </a:lnTo>
                  <a:lnTo>
                    <a:pt x="1926354" y="630757"/>
                  </a:lnTo>
                  <a:lnTo>
                    <a:pt x="1908531" y="588616"/>
                  </a:lnTo>
                  <a:lnTo>
                    <a:pt x="1888859" y="547487"/>
                  </a:lnTo>
                  <a:lnTo>
                    <a:pt x="1867391" y="507423"/>
                  </a:lnTo>
                  <a:lnTo>
                    <a:pt x="1844178" y="468475"/>
                  </a:lnTo>
                  <a:lnTo>
                    <a:pt x="1819274" y="430697"/>
                  </a:lnTo>
                  <a:lnTo>
                    <a:pt x="1792730" y="394140"/>
                  </a:lnTo>
                  <a:lnTo>
                    <a:pt x="1764599" y="358857"/>
                  </a:lnTo>
                  <a:lnTo>
                    <a:pt x="1734933" y="324899"/>
                  </a:lnTo>
                  <a:lnTo>
                    <a:pt x="1703784" y="292320"/>
                  </a:lnTo>
                  <a:lnTo>
                    <a:pt x="1671204" y="261172"/>
                  </a:lnTo>
                  <a:lnTo>
                    <a:pt x="1637247" y="231506"/>
                  </a:lnTo>
                  <a:lnTo>
                    <a:pt x="1601963" y="203375"/>
                  </a:lnTo>
                  <a:lnTo>
                    <a:pt x="1565406" y="176831"/>
                  </a:lnTo>
                  <a:lnTo>
                    <a:pt x="1527628" y="151927"/>
                  </a:lnTo>
                  <a:lnTo>
                    <a:pt x="1488680" y="128715"/>
                  </a:lnTo>
                  <a:lnTo>
                    <a:pt x="1448616" y="107248"/>
                  </a:lnTo>
                  <a:lnTo>
                    <a:pt x="1407487" y="87576"/>
                  </a:lnTo>
                  <a:lnTo>
                    <a:pt x="1365347" y="69754"/>
                  </a:lnTo>
                  <a:lnTo>
                    <a:pt x="1322246" y="53832"/>
                  </a:lnTo>
                  <a:lnTo>
                    <a:pt x="1278237" y="39863"/>
                  </a:lnTo>
                  <a:lnTo>
                    <a:pt x="1233374" y="27901"/>
                  </a:lnTo>
                  <a:lnTo>
                    <a:pt x="1187707" y="17996"/>
                  </a:lnTo>
                  <a:lnTo>
                    <a:pt x="1141289" y="10201"/>
                  </a:lnTo>
                  <a:lnTo>
                    <a:pt x="1094173" y="4568"/>
                  </a:lnTo>
                  <a:lnTo>
                    <a:pt x="1046411" y="1150"/>
                  </a:lnTo>
                  <a:lnTo>
                    <a:pt x="998054" y="0"/>
                  </a:lnTo>
                  <a:lnTo>
                    <a:pt x="949698" y="1150"/>
                  </a:lnTo>
                  <a:lnTo>
                    <a:pt x="901936" y="4568"/>
                  </a:lnTo>
                  <a:lnTo>
                    <a:pt x="854820" y="10201"/>
                  </a:lnTo>
                  <a:lnTo>
                    <a:pt x="808402" y="17996"/>
                  </a:lnTo>
                  <a:lnTo>
                    <a:pt x="762735" y="27901"/>
                  </a:lnTo>
                  <a:lnTo>
                    <a:pt x="717872" y="39863"/>
                  </a:lnTo>
                  <a:lnTo>
                    <a:pt x="673863" y="53832"/>
                  </a:lnTo>
                  <a:lnTo>
                    <a:pt x="630762" y="69754"/>
                  </a:lnTo>
                  <a:lnTo>
                    <a:pt x="588621" y="87576"/>
                  </a:lnTo>
                  <a:lnTo>
                    <a:pt x="547493" y="107248"/>
                  </a:lnTo>
                  <a:lnTo>
                    <a:pt x="507428" y="128715"/>
                  </a:lnTo>
                  <a:lnTo>
                    <a:pt x="468481" y="151927"/>
                  </a:lnTo>
                  <a:lnTo>
                    <a:pt x="430703" y="176831"/>
                  </a:lnTo>
                  <a:lnTo>
                    <a:pt x="394145" y="203375"/>
                  </a:lnTo>
                  <a:lnTo>
                    <a:pt x="358862" y="231506"/>
                  </a:lnTo>
                  <a:lnTo>
                    <a:pt x="324904" y="261172"/>
                  </a:lnTo>
                  <a:lnTo>
                    <a:pt x="292325" y="292320"/>
                  </a:lnTo>
                  <a:lnTo>
                    <a:pt x="261176" y="324899"/>
                  </a:lnTo>
                  <a:lnTo>
                    <a:pt x="231510" y="358857"/>
                  </a:lnTo>
                  <a:lnTo>
                    <a:pt x="203379" y="394140"/>
                  </a:lnTo>
                  <a:lnTo>
                    <a:pt x="176835" y="430697"/>
                  </a:lnTo>
                  <a:lnTo>
                    <a:pt x="151931" y="468475"/>
                  </a:lnTo>
                  <a:lnTo>
                    <a:pt x="128718" y="507423"/>
                  </a:lnTo>
                  <a:lnTo>
                    <a:pt x="107250" y="547487"/>
                  </a:lnTo>
                  <a:lnTo>
                    <a:pt x="87578" y="588616"/>
                  </a:lnTo>
                  <a:lnTo>
                    <a:pt x="69755" y="630757"/>
                  </a:lnTo>
                  <a:lnTo>
                    <a:pt x="53833" y="673858"/>
                  </a:lnTo>
                  <a:lnTo>
                    <a:pt x="39864" y="717867"/>
                  </a:lnTo>
                  <a:lnTo>
                    <a:pt x="27901" y="762731"/>
                  </a:lnTo>
                  <a:lnTo>
                    <a:pt x="17996" y="808399"/>
                  </a:lnTo>
                  <a:lnTo>
                    <a:pt x="10201" y="854817"/>
                  </a:lnTo>
                  <a:lnTo>
                    <a:pt x="4568" y="901934"/>
                  </a:lnTo>
                  <a:lnTo>
                    <a:pt x="1150" y="949697"/>
                  </a:lnTo>
                  <a:lnTo>
                    <a:pt x="0" y="998054"/>
                  </a:lnTo>
                  <a:lnTo>
                    <a:pt x="1150" y="1046411"/>
                  </a:lnTo>
                  <a:lnTo>
                    <a:pt x="4568" y="1094173"/>
                  </a:lnTo>
                  <a:lnTo>
                    <a:pt x="10201" y="1141289"/>
                  </a:lnTo>
                  <a:lnTo>
                    <a:pt x="17996" y="1187707"/>
                  </a:lnTo>
                  <a:lnTo>
                    <a:pt x="27901" y="1233374"/>
                  </a:lnTo>
                  <a:lnTo>
                    <a:pt x="39864" y="1278237"/>
                  </a:lnTo>
                  <a:lnTo>
                    <a:pt x="53833" y="1322246"/>
                  </a:lnTo>
                  <a:lnTo>
                    <a:pt x="69755" y="1365347"/>
                  </a:lnTo>
                  <a:lnTo>
                    <a:pt x="87578" y="1407487"/>
                  </a:lnTo>
                  <a:lnTo>
                    <a:pt x="107250" y="1448616"/>
                  </a:lnTo>
                  <a:lnTo>
                    <a:pt x="128718" y="1488680"/>
                  </a:lnTo>
                  <a:lnTo>
                    <a:pt x="151931" y="1527628"/>
                  </a:lnTo>
                  <a:lnTo>
                    <a:pt x="176835" y="1565406"/>
                  </a:lnTo>
                  <a:lnTo>
                    <a:pt x="203379" y="1601963"/>
                  </a:lnTo>
                  <a:lnTo>
                    <a:pt x="231510" y="1637247"/>
                  </a:lnTo>
                  <a:lnTo>
                    <a:pt x="261176" y="1671204"/>
                  </a:lnTo>
                  <a:lnTo>
                    <a:pt x="292325" y="1703784"/>
                  </a:lnTo>
                  <a:lnTo>
                    <a:pt x="324904" y="1734933"/>
                  </a:lnTo>
                  <a:lnTo>
                    <a:pt x="358862" y="1764599"/>
                  </a:lnTo>
                  <a:lnTo>
                    <a:pt x="394145" y="1792730"/>
                  </a:lnTo>
                  <a:lnTo>
                    <a:pt x="430703" y="1819274"/>
                  </a:lnTo>
                  <a:lnTo>
                    <a:pt x="468481" y="1844178"/>
                  </a:lnTo>
                  <a:lnTo>
                    <a:pt x="507428" y="1867391"/>
                  </a:lnTo>
                  <a:lnTo>
                    <a:pt x="547493" y="1888859"/>
                  </a:lnTo>
                  <a:lnTo>
                    <a:pt x="588621" y="1908531"/>
                  </a:lnTo>
                  <a:lnTo>
                    <a:pt x="630762" y="1926354"/>
                  </a:lnTo>
                  <a:lnTo>
                    <a:pt x="673863" y="1942276"/>
                  </a:lnTo>
                  <a:lnTo>
                    <a:pt x="717872" y="1956244"/>
                  </a:lnTo>
                  <a:lnTo>
                    <a:pt x="762735" y="1968207"/>
                  </a:lnTo>
                  <a:lnTo>
                    <a:pt x="808402" y="1978113"/>
                  </a:lnTo>
                  <a:lnTo>
                    <a:pt x="854820" y="1985908"/>
                  </a:lnTo>
                  <a:lnTo>
                    <a:pt x="901936" y="1991540"/>
                  </a:lnTo>
                  <a:lnTo>
                    <a:pt x="949698" y="1994958"/>
                  </a:lnTo>
                  <a:lnTo>
                    <a:pt x="998054" y="1996109"/>
                  </a:lnTo>
                  <a:close/>
                </a:path>
              </a:pathLst>
            </a:custGeom>
            <a:solidFill>
              <a:schemeClr val="bg1"/>
            </a:solidFill>
            <a:ln w="19050">
              <a:solidFill>
                <a:srgbClr val="A89890"/>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8" name="bk object 26"/>
            <p:cNvSpPr>
              <a:spLocks/>
            </p:cNvSpPr>
            <p:nvPr/>
          </p:nvSpPr>
          <p:spPr bwMode="auto">
            <a:xfrm>
              <a:off x="762031" y="3944192"/>
              <a:ext cx="1083495" cy="1083495"/>
            </a:xfrm>
            <a:custGeom>
              <a:avLst/>
              <a:gdLst>
                <a:gd name="T0" fmla="*/ 723 w 1744979"/>
                <a:gd name="T1" fmla="*/ 1370 h 1744979"/>
                <a:gd name="T2" fmla="*/ 797 w 1744979"/>
                <a:gd name="T3" fmla="*/ 1363 h 1744979"/>
                <a:gd name="T4" fmla="*/ 868 w 1744979"/>
                <a:gd name="T5" fmla="*/ 1347 h 1744979"/>
                <a:gd name="T6" fmla="*/ 936 w 1744979"/>
                <a:gd name="T7" fmla="*/ 1324 h 1744979"/>
                <a:gd name="T8" fmla="*/ 1002 w 1744979"/>
                <a:gd name="T9" fmla="*/ 1295 h 1744979"/>
                <a:gd name="T10" fmla="*/ 1062 w 1744979"/>
                <a:gd name="T11" fmla="*/ 1260 h 1744979"/>
                <a:gd name="T12" fmla="*/ 1119 w 1744979"/>
                <a:gd name="T13" fmla="*/ 1218 h 1744979"/>
                <a:gd name="T14" fmla="*/ 1171 w 1744979"/>
                <a:gd name="T15" fmla="*/ 1171 h 1744979"/>
                <a:gd name="T16" fmla="*/ 1218 w 1744979"/>
                <a:gd name="T17" fmla="*/ 1119 h 1744979"/>
                <a:gd name="T18" fmla="*/ 1260 w 1744979"/>
                <a:gd name="T19" fmla="*/ 1062 h 1744979"/>
                <a:gd name="T20" fmla="*/ 1295 w 1744979"/>
                <a:gd name="T21" fmla="*/ 1002 h 1744979"/>
                <a:gd name="T22" fmla="*/ 1324 w 1744979"/>
                <a:gd name="T23" fmla="*/ 936 h 1744979"/>
                <a:gd name="T24" fmla="*/ 1347 w 1744979"/>
                <a:gd name="T25" fmla="*/ 868 h 1744979"/>
                <a:gd name="T26" fmla="*/ 1363 w 1744979"/>
                <a:gd name="T27" fmla="*/ 797 h 1744979"/>
                <a:gd name="T28" fmla="*/ 1370 w 1744979"/>
                <a:gd name="T29" fmla="*/ 723 h 1744979"/>
                <a:gd name="T30" fmla="*/ 1370 w 1744979"/>
                <a:gd name="T31" fmla="*/ 648 h 1744979"/>
                <a:gd name="T32" fmla="*/ 1363 w 1744979"/>
                <a:gd name="T33" fmla="*/ 574 h 1744979"/>
                <a:gd name="T34" fmla="*/ 1347 w 1744979"/>
                <a:gd name="T35" fmla="*/ 504 h 1744979"/>
                <a:gd name="T36" fmla="*/ 1324 w 1744979"/>
                <a:gd name="T37" fmla="*/ 435 h 1744979"/>
                <a:gd name="T38" fmla="*/ 1295 w 1744979"/>
                <a:gd name="T39" fmla="*/ 371 h 1744979"/>
                <a:gd name="T40" fmla="*/ 1260 w 1744979"/>
                <a:gd name="T41" fmla="*/ 310 h 1744979"/>
                <a:gd name="T42" fmla="*/ 1218 w 1744979"/>
                <a:gd name="T43" fmla="*/ 253 h 1744979"/>
                <a:gd name="T44" fmla="*/ 1171 w 1744979"/>
                <a:gd name="T45" fmla="*/ 201 h 1744979"/>
                <a:gd name="T46" fmla="*/ 1119 w 1744979"/>
                <a:gd name="T47" fmla="*/ 154 h 1744979"/>
                <a:gd name="T48" fmla="*/ 1062 w 1744979"/>
                <a:gd name="T49" fmla="*/ 112 h 1744979"/>
                <a:gd name="T50" fmla="*/ 1002 w 1744979"/>
                <a:gd name="T51" fmla="*/ 77 h 1744979"/>
                <a:gd name="T52" fmla="*/ 936 w 1744979"/>
                <a:gd name="T53" fmla="*/ 47 h 1744979"/>
                <a:gd name="T54" fmla="*/ 868 w 1744979"/>
                <a:gd name="T55" fmla="*/ 24 h 1744979"/>
                <a:gd name="T56" fmla="*/ 797 w 1744979"/>
                <a:gd name="T57" fmla="*/ 9 h 1744979"/>
                <a:gd name="T58" fmla="*/ 723 w 1744979"/>
                <a:gd name="T59" fmla="*/ 1 h 1744979"/>
                <a:gd name="T60" fmla="*/ 648 w 1744979"/>
                <a:gd name="T61" fmla="*/ 1 h 1744979"/>
                <a:gd name="T62" fmla="*/ 574 w 1744979"/>
                <a:gd name="T63" fmla="*/ 9 h 1744979"/>
                <a:gd name="T64" fmla="*/ 504 w 1744979"/>
                <a:gd name="T65" fmla="*/ 24 h 1744979"/>
                <a:gd name="T66" fmla="*/ 435 w 1744979"/>
                <a:gd name="T67" fmla="*/ 47 h 1744979"/>
                <a:gd name="T68" fmla="*/ 371 w 1744979"/>
                <a:gd name="T69" fmla="*/ 77 h 1744979"/>
                <a:gd name="T70" fmla="*/ 310 w 1744979"/>
                <a:gd name="T71" fmla="*/ 112 h 1744979"/>
                <a:gd name="T72" fmla="*/ 253 w 1744979"/>
                <a:gd name="T73" fmla="*/ 154 h 1744979"/>
                <a:gd name="T74" fmla="*/ 201 w 1744979"/>
                <a:gd name="T75" fmla="*/ 201 h 1744979"/>
                <a:gd name="T76" fmla="*/ 154 w 1744979"/>
                <a:gd name="T77" fmla="*/ 253 h 1744979"/>
                <a:gd name="T78" fmla="*/ 112 w 1744979"/>
                <a:gd name="T79" fmla="*/ 310 h 1744979"/>
                <a:gd name="T80" fmla="*/ 77 w 1744979"/>
                <a:gd name="T81" fmla="*/ 371 h 1744979"/>
                <a:gd name="T82" fmla="*/ 47 w 1744979"/>
                <a:gd name="T83" fmla="*/ 435 h 1744979"/>
                <a:gd name="T84" fmla="*/ 24 w 1744979"/>
                <a:gd name="T85" fmla="*/ 504 h 1744979"/>
                <a:gd name="T86" fmla="*/ 9 w 1744979"/>
                <a:gd name="T87" fmla="*/ 574 h 1744979"/>
                <a:gd name="T88" fmla="*/ 1 w 1744979"/>
                <a:gd name="T89" fmla="*/ 648 h 1744979"/>
                <a:gd name="T90" fmla="*/ 1 w 1744979"/>
                <a:gd name="T91" fmla="*/ 723 h 1744979"/>
                <a:gd name="T92" fmla="*/ 9 w 1744979"/>
                <a:gd name="T93" fmla="*/ 797 h 1744979"/>
                <a:gd name="T94" fmla="*/ 24 w 1744979"/>
                <a:gd name="T95" fmla="*/ 868 h 1744979"/>
                <a:gd name="T96" fmla="*/ 47 w 1744979"/>
                <a:gd name="T97" fmla="*/ 936 h 1744979"/>
                <a:gd name="T98" fmla="*/ 77 w 1744979"/>
                <a:gd name="T99" fmla="*/ 1002 h 1744979"/>
                <a:gd name="T100" fmla="*/ 112 w 1744979"/>
                <a:gd name="T101" fmla="*/ 1062 h 1744979"/>
                <a:gd name="T102" fmla="*/ 154 w 1744979"/>
                <a:gd name="T103" fmla="*/ 1119 h 1744979"/>
                <a:gd name="T104" fmla="*/ 201 w 1744979"/>
                <a:gd name="T105" fmla="*/ 1171 h 1744979"/>
                <a:gd name="T106" fmla="*/ 253 w 1744979"/>
                <a:gd name="T107" fmla="*/ 1218 h 1744979"/>
                <a:gd name="T108" fmla="*/ 310 w 1744979"/>
                <a:gd name="T109" fmla="*/ 1260 h 1744979"/>
                <a:gd name="T110" fmla="*/ 371 w 1744979"/>
                <a:gd name="T111" fmla="*/ 1295 h 1744979"/>
                <a:gd name="T112" fmla="*/ 435 w 1744979"/>
                <a:gd name="T113" fmla="*/ 1324 h 1744979"/>
                <a:gd name="T114" fmla="*/ 504 w 1744979"/>
                <a:gd name="T115" fmla="*/ 1347 h 1744979"/>
                <a:gd name="T116" fmla="*/ 574 w 1744979"/>
                <a:gd name="T117" fmla="*/ 1363 h 1744979"/>
                <a:gd name="T118" fmla="*/ 648 w 1744979"/>
                <a:gd name="T119" fmla="*/ 1370 h 17449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44979" h="1744979">
                  <a:moveTo>
                    <a:pt x="872363" y="1744725"/>
                  </a:moveTo>
                  <a:lnTo>
                    <a:pt x="920226" y="1743435"/>
                  </a:lnTo>
                  <a:lnTo>
                    <a:pt x="967415" y="1739607"/>
                  </a:lnTo>
                  <a:lnTo>
                    <a:pt x="1013863" y="1733308"/>
                  </a:lnTo>
                  <a:lnTo>
                    <a:pt x="1059503" y="1724605"/>
                  </a:lnTo>
                  <a:lnTo>
                    <a:pt x="1104269" y="1713564"/>
                  </a:lnTo>
                  <a:lnTo>
                    <a:pt x="1148095" y="1700253"/>
                  </a:lnTo>
                  <a:lnTo>
                    <a:pt x="1190913" y="1684736"/>
                  </a:lnTo>
                  <a:lnTo>
                    <a:pt x="1232657" y="1667081"/>
                  </a:lnTo>
                  <a:lnTo>
                    <a:pt x="1273261" y="1647355"/>
                  </a:lnTo>
                  <a:lnTo>
                    <a:pt x="1312658" y="1625624"/>
                  </a:lnTo>
                  <a:lnTo>
                    <a:pt x="1350782" y="1601954"/>
                  </a:lnTo>
                  <a:lnTo>
                    <a:pt x="1387566" y="1576412"/>
                  </a:lnTo>
                  <a:lnTo>
                    <a:pt x="1422944" y="1549065"/>
                  </a:lnTo>
                  <a:lnTo>
                    <a:pt x="1456849" y="1519978"/>
                  </a:lnTo>
                  <a:lnTo>
                    <a:pt x="1489214" y="1489219"/>
                  </a:lnTo>
                  <a:lnTo>
                    <a:pt x="1519974" y="1456854"/>
                  </a:lnTo>
                  <a:lnTo>
                    <a:pt x="1549061" y="1422949"/>
                  </a:lnTo>
                  <a:lnTo>
                    <a:pt x="1576408" y="1387572"/>
                  </a:lnTo>
                  <a:lnTo>
                    <a:pt x="1601951" y="1350788"/>
                  </a:lnTo>
                  <a:lnTo>
                    <a:pt x="1625621" y="1312664"/>
                  </a:lnTo>
                  <a:lnTo>
                    <a:pt x="1647353" y="1273267"/>
                  </a:lnTo>
                  <a:lnTo>
                    <a:pt x="1667079" y="1232662"/>
                  </a:lnTo>
                  <a:lnTo>
                    <a:pt x="1684734" y="1190918"/>
                  </a:lnTo>
                  <a:lnTo>
                    <a:pt x="1700251" y="1148099"/>
                  </a:lnTo>
                  <a:lnTo>
                    <a:pt x="1713563" y="1104274"/>
                  </a:lnTo>
                  <a:lnTo>
                    <a:pt x="1724604" y="1059507"/>
                  </a:lnTo>
                  <a:lnTo>
                    <a:pt x="1733308" y="1013866"/>
                  </a:lnTo>
                  <a:lnTo>
                    <a:pt x="1739607" y="967417"/>
                  </a:lnTo>
                  <a:lnTo>
                    <a:pt x="1743435" y="920227"/>
                  </a:lnTo>
                  <a:lnTo>
                    <a:pt x="1744726" y="872362"/>
                  </a:lnTo>
                  <a:lnTo>
                    <a:pt x="1743435" y="824499"/>
                  </a:lnTo>
                  <a:lnTo>
                    <a:pt x="1739607" y="777310"/>
                  </a:lnTo>
                  <a:lnTo>
                    <a:pt x="1733308" y="730862"/>
                  </a:lnTo>
                  <a:lnTo>
                    <a:pt x="1724604" y="685222"/>
                  </a:lnTo>
                  <a:lnTo>
                    <a:pt x="1713563" y="640456"/>
                  </a:lnTo>
                  <a:lnTo>
                    <a:pt x="1700251" y="596630"/>
                  </a:lnTo>
                  <a:lnTo>
                    <a:pt x="1684734" y="553812"/>
                  </a:lnTo>
                  <a:lnTo>
                    <a:pt x="1667079" y="512068"/>
                  </a:lnTo>
                  <a:lnTo>
                    <a:pt x="1647353" y="471464"/>
                  </a:lnTo>
                  <a:lnTo>
                    <a:pt x="1625621" y="432067"/>
                  </a:lnTo>
                  <a:lnTo>
                    <a:pt x="1601951" y="393943"/>
                  </a:lnTo>
                  <a:lnTo>
                    <a:pt x="1576408" y="357159"/>
                  </a:lnTo>
                  <a:lnTo>
                    <a:pt x="1549061" y="321781"/>
                  </a:lnTo>
                  <a:lnTo>
                    <a:pt x="1519974" y="287876"/>
                  </a:lnTo>
                  <a:lnTo>
                    <a:pt x="1489214" y="255511"/>
                  </a:lnTo>
                  <a:lnTo>
                    <a:pt x="1456849" y="224751"/>
                  </a:lnTo>
                  <a:lnTo>
                    <a:pt x="1422944" y="195664"/>
                  </a:lnTo>
                  <a:lnTo>
                    <a:pt x="1387566" y="168317"/>
                  </a:lnTo>
                  <a:lnTo>
                    <a:pt x="1350782" y="142774"/>
                  </a:lnTo>
                  <a:lnTo>
                    <a:pt x="1312658" y="119104"/>
                  </a:lnTo>
                  <a:lnTo>
                    <a:pt x="1273261" y="97372"/>
                  </a:lnTo>
                  <a:lnTo>
                    <a:pt x="1232657" y="77646"/>
                  </a:lnTo>
                  <a:lnTo>
                    <a:pt x="1190913" y="59991"/>
                  </a:lnTo>
                  <a:lnTo>
                    <a:pt x="1148095" y="44474"/>
                  </a:lnTo>
                  <a:lnTo>
                    <a:pt x="1104269" y="31162"/>
                  </a:lnTo>
                  <a:lnTo>
                    <a:pt x="1059503" y="20121"/>
                  </a:lnTo>
                  <a:lnTo>
                    <a:pt x="1013863" y="11417"/>
                  </a:lnTo>
                  <a:lnTo>
                    <a:pt x="967415" y="5118"/>
                  </a:lnTo>
                  <a:lnTo>
                    <a:pt x="920226" y="1290"/>
                  </a:lnTo>
                  <a:lnTo>
                    <a:pt x="872363" y="0"/>
                  </a:lnTo>
                  <a:lnTo>
                    <a:pt x="824499" y="1290"/>
                  </a:lnTo>
                  <a:lnTo>
                    <a:pt x="777310" y="5118"/>
                  </a:lnTo>
                  <a:lnTo>
                    <a:pt x="730862" y="11417"/>
                  </a:lnTo>
                  <a:lnTo>
                    <a:pt x="685222" y="20121"/>
                  </a:lnTo>
                  <a:lnTo>
                    <a:pt x="640456" y="31162"/>
                  </a:lnTo>
                  <a:lnTo>
                    <a:pt x="596630" y="44474"/>
                  </a:lnTo>
                  <a:lnTo>
                    <a:pt x="553812" y="59991"/>
                  </a:lnTo>
                  <a:lnTo>
                    <a:pt x="512068" y="77646"/>
                  </a:lnTo>
                  <a:lnTo>
                    <a:pt x="471464" y="97372"/>
                  </a:lnTo>
                  <a:lnTo>
                    <a:pt x="432067" y="119104"/>
                  </a:lnTo>
                  <a:lnTo>
                    <a:pt x="393943" y="142774"/>
                  </a:lnTo>
                  <a:lnTo>
                    <a:pt x="357159" y="168317"/>
                  </a:lnTo>
                  <a:lnTo>
                    <a:pt x="321781" y="195664"/>
                  </a:lnTo>
                  <a:lnTo>
                    <a:pt x="287876" y="224751"/>
                  </a:lnTo>
                  <a:lnTo>
                    <a:pt x="255511" y="255511"/>
                  </a:lnTo>
                  <a:lnTo>
                    <a:pt x="224751" y="287876"/>
                  </a:lnTo>
                  <a:lnTo>
                    <a:pt x="195664" y="321781"/>
                  </a:lnTo>
                  <a:lnTo>
                    <a:pt x="168317" y="357159"/>
                  </a:lnTo>
                  <a:lnTo>
                    <a:pt x="142774" y="393943"/>
                  </a:lnTo>
                  <a:lnTo>
                    <a:pt x="119104" y="432067"/>
                  </a:lnTo>
                  <a:lnTo>
                    <a:pt x="97372" y="471464"/>
                  </a:lnTo>
                  <a:lnTo>
                    <a:pt x="77646" y="512068"/>
                  </a:lnTo>
                  <a:lnTo>
                    <a:pt x="59991" y="553812"/>
                  </a:lnTo>
                  <a:lnTo>
                    <a:pt x="44474" y="596630"/>
                  </a:lnTo>
                  <a:lnTo>
                    <a:pt x="31162" y="640456"/>
                  </a:lnTo>
                  <a:lnTo>
                    <a:pt x="20121" y="685222"/>
                  </a:lnTo>
                  <a:lnTo>
                    <a:pt x="11417" y="730862"/>
                  </a:lnTo>
                  <a:lnTo>
                    <a:pt x="5118" y="777310"/>
                  </a:lnTo>
                  <a:lnTo>
                    <a:pt x="1290" y="824499"/>
                  </a:lnTo>
                  <a:lnTo>
                    <a:pt x="0" y="872362"/>
                  </a:lnTo>
                  <a:lnTo>
                    <a:pt x="1290" y="920227"/>
                  </a:lnTo>
                  <a:lnTo>
                    <a:pt x="5118" y="967417"/>
                  </a:lnTo>
                  <a:lnTo>
                    <a:pt x="11417" y="1013866"/>
                  </a:lnTo>
                  <a:lnTo>
                    <a:pt x="20121" y="1059507"/>
                  </a:lnTo>
                  <a:lnTo>
                    <a:pt x="31162" y="1104274"/>
                  </a:lnTo>
                  <a:lnTo>
                    <a:pt x="44474" y="1148099"/>
                  </a:lnTo>
                  <a:lnTo>
                    <a:pt x="59991" y="1190918"/>
                  </a:lnTo>
                  <a:lnTo>
                    <a:pt x="77646" y="1232662"/>
                  </a:lnTo>
                  <a:lnTo>
                    <a:pt x="97372" y="1273267"/>
                  </a:lnTo>
                  <a:lnTo>
                    <a:pt x="119104" y="1312664"/>
                  </a:lnTo>
                  <a:lnTo>
                    <a:pt x="142774" y="1350788"/>
                  </a:lnTo>
                  <a:lnTo>
                    <a:pt x="168317" y="1387572"/>
                  </a:lnTo>
                  <a:lnTo>
                    <a:pt x="195664" y="1422949"/>
                  </a:lnTo>
                  <a:lnTo>
                    <a:pt x="224751" y="1456854"/>
                  </a:lnTo>
                  <a:lnTo>
                    <a:pt x="255511" y="1489219"/>
                  </a:lnTo>
                  <a:lnTo>
                    <a:pt x="287876" y="1519978"/>
                  </a:lnTo>
                  <a:lnTo>
                    <a:pt x="321781" y="1549065"/>
                  </a:lnTo>
                  <a:lnTo>
                    <a:pt x="357159" y="1576412"/>
                  </a:lnTo>
                  <a:lnTo>
                    <a:pt x="393943" y="1601954"/>
                  </a:lnTo>
                  <a:lnTo>
                    <a:pt x="432067" y="1625624"/>
                  </a:lnTo>
                  <a:lnTo>
                    <a:pt x="471464" y="1647355"/>
                  </a:lnTo>
                  <a:lnTo>
                    <a:pt x="512068" y="1667081"/>
                  </a:lnTo>
                  <a:lnTo>
                    <a:pt x="553812" y="1684736"/>
                  </a:lnTo>
                  <a:lnTo>
                    <a:pt x="596630" y="1700253"/>
                  </a:lnTo>
                  <a:lnTo>
                    <a:pt x="640456" y="1713564"/>
                  </a:lnTo>
                  <a:lnTo>
                    <a:pt x="685222" y="1724605"/>
                  </a:lnTo>
                  <a:lnTo>
                    <a:pt x="730862" y="1733308"/>
                  </a:lnTo>
                  <a:lnTo>
                    <a:pt x="777310" y="1739607"/>
                  </a:lnTo>
                  <a:lnTo>
                    <a:pt x="824499" y="1743435"/>
                  </a:lnTo>
                  <a:lnTo>
                    <a:pt x="872363" y="1744725"/>
                  </a:lnTo>
                  <a:close/>
                </a:path>
              </a:pathLst>
            </a:custGeom>
            <a:solidFill>
              <a:schemeClr val="bg1"/>
            </a:solidFill>
            <a:ln w="44450">
              <a:solidFill>
                <a:srgbClr val="97857C"/>
              </a:solidFill>
              <a:round/>
              <a:headEnd/>
              <a:tailEnd/>
            </a:ln>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19" name="bk object 36"/>
            <p:cNvSpPr>
              <a:spLocks/>
            </p:cNvSpPr>
            <p:nvPr/>
          </p:nvSpPr>
          <p:spPr bwMode="auto">
            <a:xfrm>
              <a:off x="1073981" y="4345342"/>
              <a:ext cx="24840" cy="24840"/>
            </a:xfrm>
            <a:custGeom>
              <a:avLst/>
              <a:gdLst>
                <a:gd name="T0" fmla="*/ 16 w 40004"/>
                <a:gd name="T1" fmla="*/ 0 h 40004"/>
                <a:gd name="T2" fmla="*/ 10 w 40004"/>
                <a:gd name="T3" fmla="*/ 1 h 40004"/>
                <a:gd name="T4" fmla="*/ 4 w 40004"/>
                <a:gd name="T5" fmla="*/ 4 h 40004"/>
                <a:gd name="T6" fmla="*/ 1 w 40004"/>
                <a:gd name="T7" fmla="*/ 10 h 40004"/>
                <a:gd name="T8" fmla="*/ 0 w 40004"/>
                <a:gd name="T9" fmla="*/ 16 h 40004"/>
                <a:gd name="T10" fmla="*/ 1 w 40004"/>
                <a:gd name="T11" fmla="*/ 22 h 40004"/>
                <a:gd name="T12" fmla="*/ 4 w 40004"/>
                <a:gd name="T13" fmla="*/ 27 h 40004"/>
                <a:gd name="T14" fmla="*/ 10 w 40004"/>
                <a:gd name="T15" fmla="*/ 30 h 40004"/>
                <a:gd name="T16" fmla="*/ 16 w 40004"/>
                <a:gd name="T17" fmla="*/ 31 h 40004"/>
                <a:gd name="T18" fmla="*/ 22 w 40004"/>
                <a:gd name="T19" fmla="*/ 30 h 40004"/>
                <a:gd name="T20" fmla="*/ 27 w 40004"/>
                <a:gd name="T21" fmla="*/ 27 h 40004"/>
                <a:gd name="T22" fmla="*/ 30 w 40004"/>
                <a:gd name="T23" fmla="*/ 22 h 40004"/>
                <a:gd name="T24" fmla="*/ 31 w 40004"/>
                <a:gd name="T25" fmla="*/ 16 h 40004"/>
                <a:gd name="T26" fmla="*/ 30 w 40004"/>
                <a:gd name="T27" fmla="*/ 10 h 40004"/>
                <a:gd name="T28" fmla="*/ 27 w 40004"/>
                <a:gd name="T29" fmla="*/ 4 h 40004"/>
                <a:gd name="T30" fmla="*/ 22 w 40004"/>
                <a:gd name="T31" fmla="*/ 1 h 40004"/>
                <a:gd name="T32" fmla="*/ 16 w 40004"/>
                <a:gd name="T33" fmla="*/ 0 h 40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04" h="40004">
                  <a:moveTo>
                    <a:pt x="19912" y="0"/>
                  </a:moveTo>
                  <a:lnTo>
                    <a:pt x="12418" y="1454"/>
                  </a:lnTo>
                  <a:lnTo>
                    <a:pt x="5838" y="5819"/>
                  </a:lnTo>
                  <a:lnTo>
                    <a:pt x="1459" y="12410"/>
                  </a:lnTo>
                  <a:lnTo>
                    <a:pt x="0" y="19902"/>
                  </a:lnTo>
                  <a:lnTo>
                    <a:pt x="1459" y="27392"/>
                  </a:lnTo>
                  <a:lnTo>
                    <a:pt x="5838" y="33975"/>
                  </a:lnTo>
                  <a:lnTo>
                    <a:pt x="12418" y="38354"/>
                  </a:lnTo>
                  <a:lnTo>
                    <a:pt x="19912" y="39814"/>
                  </a:lnTo>
                  <a:lnTo>
                    <a:pt x="27407" y="38354"/>
                  </a:lnTo>
                  <a:lnTo>
                    <a:pt x="33994" y="33975"/>
                  </a:lnTo>
                  <a:lnTo>
                    <a:pt x="38373" y="27392"/>
                  </a:lnTo>
                  <a:lnTo>
                    <a:pt x="39833" y="19902"/>
                  </a:lnTo>
                  <a:lnTo>
                    <a:pt x="38373" y="12410"/>
                  </a:lnTo>
                  <a:lnTo>
                    <a:pt x="33994" y="5819"/>
                  </a:lnTo>
                  <a:lnTo>
                    <a:pt x="27407" y="1454"/>
                  </a:lnTo>
                  <a:lnTo>
                    <a:pt x="19912" y="0"/>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0" name="bk object 37"/>
            <p:cNvSpPr>
              <a:spLocks/>
            </p:cNvSpPr>
            <p:nvPr/>
          </p:nvSpPr>
          <p:spPr bwMode="auto">
            <a:xfrm>
              <a:off x="957076" y="4688294"/>
              <a:ext cx="346182" cy="148645"/>
            </a:xfrm>
            <a:custGeom>
              <a:avLst/>
              <a:gdLst>
                <a:gd name="T0" fmla="*/ 86 w 557529"/>
                <a:gd name="T1" fmla="*/ 0 h 239395"/>
                <a:gd name="T2" fmla="*/ 47 w 557529"/>
                <a:gd name="T3" fmla="*/ 16 h 239395"/>
                <a:gd name="T4" fmla="*/ 31 w 557529"/>
                <a:gd name="T5" fmla="*/ 55 h 239395"/>
                <a:gd name="T6" fmla="*/ 32 w 557529"/>
                <a:gd name="T7" fmla="*/ 64 h 239395"/>
                <a:gd name="T8" fmla="*/ 37 w 557529"/>
                <a:gd name="T9" fmla="*/ 80 h 239395"/>
                <a:gd name="T10" fmla="*/ 25 w 557529"/>
                <a:gd name="T11" fmla="*/ 99 h 239395"/>
                <a:gd name="T12" fmla="*/ 2 w 557529"/>
                <a:gd name="T13" fmla="*/ 135 h 239395"/>
                <a:gd name="T14" fmla="*/ 0 w 557529"/>
                <a:gd name="T15" fmla="*/ 173 h 239395"/>
                <a:gd name="T16" fmla="*/ 4 w 557529"/>
                <a:gd name="T17" fmla="*/ 184 h 239395"/>
                <a:gd name="T18" fmla="*/ 16 w 557529"/>
                <a:gd name="T19" fmla="*/ 188 h 239395"/>
                <a:gd name="T20" fmla="*/ 428 w 557529"/>
                <a:gd name="T21" fmla="*/ 187 h 239395"/>
                <a:gd name="T22" fmla="*/ 437 w 557529"/>
                <a:gd name="T23" fmla="*/ 178 h 239395"/>
                <a:gd name="T24" fmla="*/ 438 w 557529"/>
                <a:gd name="T25" fmla="*/ 156 h 239395"/>
                <a:gd name="T26" fmla="*/ 35 w 557529"/>
                <a:gd name="T27" fmla="*/ 138 h 239395"/>
                <a:gd name="T28" fmla="*/ 60 w 557529"/>
                <a:gd name="T29" fmla="*/ 114 h 239395"/>
                <a:gd name="T30" fmla="*/ 422 w 557529"/>
                <a:gd name="T31" fmla="*/ 109 h 239395"/>
                <a:gd name="T32" fmla="*/ 396 w 557529"/>
                <a:gd name="T33" fmla="*/ 87 h 239395"/>
                <a:gd name="T34" fmla="*/ 402 w 557529"/>
                <a:gd name="T35" fmla="*/ 78 h 239395"/>
                <a:gd name="T36" fmla="*/ 77 w 557529"/>
                <a:gd name="T37" fmla="*/ 76 h 239395"/>
                <a:gd name="T38" fmla="*/ 65 w 557529"/>
                <a:gd name="T39" fmla="*/ 64 h 239395"/>
                <a:gd name="T40" fmla="*/ 63 w 557529"/>
                <a:gd name="T41" fmla="*/ 48 h 239395"/>
                <a:gd name="T42" fmla="*/ 74 w 557529"/>
                <a:gd name="T43" fmla="*/ 34 h 239395"/>
                <a:gd name="T44" fmla="*/ 401 w 557529"/>
                <a:gd name="T45" fmla="*/ 31 h 239395"/>
                <a:gd name="T46" fmla="*/ 374 w 557529"/>
                <a:gd name="T47" fmla="*/ 4 h 239395"/>
                <a:gd name="T48" fmla="*/ 422 w 557529"/>
                <a:gd name="T49" fmla="*/ 109 h 239395"/>
                <a:gd name="T50" fmla="*/ 378 w 557529"/>
                <a:gd name="T51" fmla="*/ 114 h 239395"/>
                <a:gd name="T52" fmla="*/ 403 w 557529"/>
                <a:gd name="T53" fmla="*/ 138 h 239395"/>
                <a:gd name="T54" fmla="*/ 438 w 557529"/>
                <a:gd name="T55" fmla="*/ 156 h 239395"/>
                <a:gd name="T56" fmla="*/ 427 w 557529"/>
                <a:gd name="T57" fmla="*/ 115 h 239395"/>
                <a:gd name="T58" fmla="*/ 401 w 557529"/>
                <a:gd name="T59" fmla="*/ 31 h 239395"/>
                <a:gd name="T60" fmla="*/ 361 w 557529"/>
                <a:gd name="T61" fmla="*/ 33 h 239395"/>
                <a:gd name="T62" fmla="*/ 374 w 557529"/>
                <a:gd name="T63" fmla="*/ 46 h 239395"/>
                <a:gd name="T64" fmla="*/ 376 w 557529"/>
                <a:gd name="T65" fmla="*/ 61 h 239395"/>
                <a:gd name="T66" fmla="*/ 364 w 557529"/>
                <a:gd name="T67" fmla="*/ 76 h 239395"/>
                <a:gd name="T68" fmla="*/ 402 w 557529"/>
                <a:gd name="T69" fmla="*/ 78 h 239395"/>
                <a:gd name="T70" fmla="*/ 406 w 557529"/>
                <a:gd name="T71" fmla="*/ 63 h 239395"/>
                <a:gd name="T72" fmla="*/ 402 w 557529"/>
                <a:gd name="T73" fmla="*/ 34 h 239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7529" h="239395">
                  <a:moveTo>
                    <a:pt x="447979" y="0"/>
                  </a:moveTo>
                  <a:lnTo>
                    <a:pt x="109512" y="0"/>
                  </a:lnTo>
                  <a:lnTo>
                    <a:pt x="95801" y="1336"/>
                  </a:lnTo>
                  <a:lnTo>
                    <a:pt x="60207" y="20431"/>
                  </a:lnTo>
                  <a:lnTo>
                    <a:pt x="41164" y="55973"/>
                  </a:lnTo>
                  <a:lnTo>
                    <a:pt x="39827" y="69684"/>
                  </a:lnTo>
                  <a:lnTo>
                    <a:pt x="40732" y="80816"/>
                  </a:lnTo>
                  <a:lnTo>
                    <a:pt x="40818" y="81293"/>
                  </a:lnTo>
                  <a:lnTo>
                    <a:pt x="43413" y="91757"/>
                  </a:lnTo>
                  <a:lnTo>
                    <a:pt x="47676" y="101781"/>
                  </a:lnTo>
                  <a:lnTo>
                    <a:pt x="53390" y="110934"/>
                  </a:lnTo>
                  <a:lnTo>
                    <a:pt x="31656" y="126390"/>
                  </a:lnTo>
                  <a:lnTo>
                    <a:pt x="14800" y="146946"/>
                  </a:lnTo>
                  <a:lnTo>
                    <a:pt x="3883" y="171544"/>
                  </a:lnTo>
                  <a:lnTo>
                    <a:pt x="0" y="199097"/>
                  </a:lnTo>
                  <a:lnTo>
                    <a:pt x="0" y="219011"/>
                  </a:lnTo>
                  <a:lnTo>
                    <a:pt x="1564" y="226755"/>
                  </a:lnTo>
                  <a:lnTo>
                    <a:pt x="5832" y="233081"/>
                  </a:lnTo>
                  <a:lnTo>
                    <a:pt x="12162" y="237347"/>
                  </a:lnTo>
                  <a:lnTo>
                    <a:pt x="19913" y="238912"/>
                  </a:lnTo>
                  <a:lnTo>
                    <a:pt x="537578" y="238912"/>
                  </a:lnTo>
                  <a:lnTo>
                    <a:pt x="545322" y="237347"/>
                  </a:lnTo>
                  <a:lnTo>
                    <a:pt x="551648" y="233081"/>
                  </a:lnTo>
                  <a:lnTo>
                    <a:pt x="555914" y="226755"/>
                  </a:lnTo>
                  <a:lnTo>
                    <a:pt x="557479" y="219011"/>
                  </a:lnTo>
                  <a:lnTo>
                    <a:pt x="557479" y="199097"/>
                  </a:lnTo>
                  <a:lnTo>
                    <a:pt x="39827" y="199097"/>
                  </a:lnTo>
                  <a:lnTo>
                    <a:pt x="44526" y="175867"/>
                  </a:lnTo>
                  <a:lnTo>
                    <a:pt x="57337" y="156879"/>
                  </a:lnTo>
                  <a:lnTo>
                    <a:pt x="76324" y="144069"/>
                  </a:lnTo>
                  <a:lnTo>
                    <a:pt x="99555" y="139369"/>
                  </a:lnTo>
                  <a:lnTo>
                    <a:pt x="536480" y="139369"/>
                  </a:lnTo>
                  <a:lnTo>
                    <a:pt x="525808" y="126367"/>
                  </a:lnTo>
                  <a:lnTo>
                    <a:pt x="504139" y="110959"/>
                  </a:lnTo>
                  <a:lnTo>
                    <a:pt x="509954" y="101613"/>
                  </a:lnTo>
                  <a:lnTo>
                    <a:pt x="510823" y="99542"/>
                  </a:lnTo>
                  <a:lnTo>
                    <a:pt x="109512" y="99542"/>
                  </a:lnTo>
                  <a:lnTo>
                    <a:pt x="97895" y="97191"/>
                  </a:lnTo>
                  <a:lnTo>
                    <a:pt x="88399" y="90785"/>
                  </a:lnTo>
                  <a:lnTo>
                    <a:pt x="81992" y="81293"/>
                  </a:lnTo>
                  <a:lnTo>
                    <a:pt x="79641" y="69684"/>
                  </a:lnTo>
                  <a:lnTo>
                    <a:pt x="79641" y="61696"/>
                  </a:lnTo>
                  <a:lnTo>
                    <a:pt x="82753" y="54190"/>
                  </a:lnTo>
                  <a:lnTo>
                    <a:pt x="94018" y="42913"/>
                  </a:lnTo>
                  <a:lnTo>
                    <a:pt x="101523" y="39814"/>
                  </a:lnTo>
                  <a:lnTo>
                    <a:pt x="510309" y="39814"/>
                  </a:lnTo>
                  <a:lnTo>
                    <a:pt x="497228" y="20431"/>
                  </a:lnTo>
                  <a:lnTo>
                    <a:pt x="475075" y="5484"/>
                  </a:lnTo>
                  <a:lnTo>
                    <a:pt x="447979" y="0"/>
                  </a:lnTo>
                  <a:close/>
                </a:path>
                <a:path w="557529" h="239395">
                  <a:moveTo>
                    <a:pt x="536480" y="139369"/>
                  </a:moveTo>
                  <a:lnTo>
                    <a:pt x="457936" y="139369"/>
                  </a:lnTo>
                  <a:lnTo>
                    <a:pt x="481161" y="144069"/>
                  </a:lnTo>
                  <a:lnTo>
                    <a:pt x="500149" y="156879"/>
                  </a:lnTo>
                  <a:lnTo>
                    <a:pt x="512963" y="175867"/>
                  </a:lnTo>
                  <a:lnTo>
                    <a:pt x="517664" y="199097"/>
                  </a:lnTo>
                  <a:lnTo>
                    <a:pt x="557479" y="199097"/>
                  </a:lnTo>
                  <a:lnTo>
                    <a:pt x="553596" y="171534"/>
                  </a:lnTo>
                  <a:lnTo>
                    <a:pt x="542677" y="146929"/>
                  </a:lnTo>
                  <a:lnTo>
                    <a:pt x="536480" y="139369"/>
                  </a:lnTo>
                  <a:close/>
                </a:path>
                <a:path w="557529" h="239395">
                  <a:moveTo>
                    <a:pt x="510309" y="39814"/>
                  </a:moveTo>
                  <a:lnTo>
                    <a:pt x="447979" y="39814"/>
                  </a:lnTo>
                  <a:lnTo>
                    <a:pt x="459588" y="42165"/>
                  </a:lnTo>
                  <a:lnTo>
                    <a:pt x="469080" y="48572"/>
                  </a:lnTo>
                  <a:lnTo>
                    <a:pt x="475486" y="58068"/>
                  </a:lnTo>
                  <a:lnTo>
                    <a:pt x="477837" y="69684"/>
                  </a:lnTo>
                  <a:lnTo>
                    <a:pt x="477837" y="77660"/>
                  </a:lnTo>
                  <a:lnTo>
                    <a:pt x="474738" y="85166"/>
                  </a:lnTo>
                  <a:lnTo>
                    <a:pt x="463461" y="96443"/>
                  </a:lnTo>
                  <a:lnTo>
                    <a:pt x="455955" y="99542"/>
                  </a:lnTo>
                  <a:lnTo>
                    <a:pt x="510823" y="99542"/>
                  </a:lnTo>
                  <a:lnTo>
                    <a:pt x="514192" y="91513"/>
                  </a:lnTo>
                  <a:lnTo>
                    <a:pt x="516785" y="80816"/>
                  </a:lnTo>
                  <a:lnTo>
                    <a:pt x="517664" y="69684"/>
                  </a:lnTo>
                  <a:lnTo>
                    <a:pt x="512178" y="42583"/>
                  </a:lnTo>
                  <a:lnTo>
                    <a:pt x="510309" y="39814"/>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1" name="bk object 38"/>
            <p:cNvSpPr>
              <a:spLocks/>
            </p:cNvSpPr>
            <p:nvPr/>
          </p:nvSpPr>
          <p:spPr bwMode="auto">
            <a:xfrm>
              <a:off x="987248" y="4152788"/>
              <a:ext cx="633222" cy="633222"/>
            </a:xfrm>
            <a:custGeom>
              <a:avLst/>
              <a:gdLst>
                <a:gd name="T0" fmla="*/ 568 w 1019809"/>
                <a:gd name="T1" fmla="*/ 691 h 1019810"/>
                <a:gd name="T2" fmla="*/ 636 w 1019809"/>
                <a:gd name="T3" fmla="*/ 768 h 1019810"/>
                <a:gd name="T4" fmla="*/ 741 w 1019809"/>
                <a:gd name="T5" fmla="*/ 795 h 1019810"/>
                <a:gd name="T6" fmla="*/ 687 w 1019809"/>
                <a:gd name="T7" fmla="*/ 767 h 1019810"/>
                <a:gd name="T8" fmla="*/ 626 w 1019809"/>
                <a:gd name="T9" fmla="*/ 659 h 1019810"/>
                <a:gd name="T10" fmla="*/ 541 w 1019809"/>
                <a:gd name="T11" fmla="*/ 612 h 1019810"/>
                <a:gd name="T12" fmla="*/ 748 w 1019809"/>
                <a:gd name="T13" fmla="*/ 659 h 1019810"/>
                <a:gd name="T14" fmla="*/ 767 w 1019809"/>
                <a:gd name="T15" fmla="*/ 689 h 1019810"/>
                <a:gd name="T16" fmla="*/ 716 w 1019809"/>
                <a:gd name="T17" fmla="*/ 769 h 1019810"/>
                <a:gd name="T18" fmla="*/ 799 w 1019809"/>
                <a:gd name="T19" fmla="*/ 729 h 1019810"/>
                <a:gd name="T20" fmla="*/ 768 w 1019809"/>
                <a:gd name="T21" fmla="*/ 636 h 1019810"/>
                <a:gd name="T22" fmla="*/ 659 w 1019809"/>
                <a:gd name="T23" fmla="*/ 582 h 1019810"/>
                <a:gd name="T24" fmla="*/ 730 w 1019809"/>
                <a:gd name="T25" fmla="*/ 603 h 1019810"/>
                <a:gd name="T26" fmla="*/ 692 w 1019809"/>
                <a:gd name="T27" fmla="*/ 569 h 1019810"/>
                <a:gd name="T28" fmla="*/ 465 w 1019809"/>
                <a:gd name="T29" fmla="*/ 372 h 1019810"/>
                <a:gd name="T30" fmla="*/ 585 w 1019809"/>
                <a:gd name="T31" fmla="*/ 612 h 1019810"/>
                <a:gd name="T32" fmla="*/ 68 w 1019809"/>
                <a:gd name="T33" fmla="*/ 266 h 1019810"/>
                <a:gd name="T34" fmla="*/ 0 w 1019809"/>
                <a:gd name="T35" fmla="*/ 328 h 1019810"/>
                <a:gd name="T36" fmla="*/ 196 w 1019809"/>
                <a:gd name="T37" fmla="*/ 523 h 1019810"/>
                <a:gd name="T38" fmla="*/ 240 w 1019809"/>
                <a:gd name="T39" fmla="*/ 505 h 1019810"/>
                <a:gd name="T40" fmla="*/ 173 w 1019809"/>
                <a:gd name="T41" fmla="*/ 484 h 1019810"/>
                <a:gd name="T42" fmla="*/ 34 w 1019809"/>
                <a:gd name="T43" fmla="*/ 317 h 1019810"/>
                <a:gd name="T44" fmla="*/ 123 w 1019809"/>
                <a:gd name="T45" fmla="*/ 268 h 1019810"/>
                <a:gd name="T46" fmla="*/ 119 w 1019809"/>
                <a:gd name="T47" fmla="*/ 297 h 1019810"/>
                <a:gd name="T48" fmla="*/ 217 w 1019809"/>
                <a:gd name="T49" fmla="*/ 439 h 1019810"/>
                <a:gd name="T50" fmla="*/ 207 w 1019809"/>
                <a:gd name="T51" fmla="*/ 490 h 1019810"/>
                <a:gd name="T52" fmla="*/ 256 w 1019809"/>
                <a:gd name="T53" fmla="*/ 477 h 1019810"/>
                <a:gd name="T54" fmla="*/ 274 w 1019809"/>
                <a:gd name="T55" fmla="*/ 426 h 1019810"/>
                <a:gd name="T56" fmla="*/ 309 w 1019809"/>
                <a:gd name="T57" fmla="*/ 420 h 1019810"/>
                <a:gd name="T58" fmla="*/ 379 w 1019809"/>
                <a:gd name="T59" fmla="*/ 426 h 1019810"/>
                <a:gd name="T60" fmla="*/ 317 w 1019809"/>
                <a:gd name="T61" fmla="*/ 453 h 1019810"/>
                <a:gd name="T62" fmla="*/ 350 w 1019809"/>
                <a:gd name="T63" fmla="*/ 440 h 1019810"/>
                <a:gd name="T64" fmla="*/ 405 w 1019809"/>
                <a:gd name="T65" fmla="*/ 302 h 1019810"/>
                <a:gd name="T66" fmla="*/ 422 w 1019809"/>
                <a:gd name="T67" fmla="*/ 313 h 1019810"/>
                <a:gd name="T68" fmla="*/ 321 w 1019809"/>
                <a:gd name="T69" fmla="*/ 422 h 1019810"/>
                <a:gd name="T70" fmla="*/ 465 w 1019809"/>
                <a:gd name="T71" fmla="*/ 372 h 1019810"/>
                <a:gd name="T72" fmla="*/ 452 w 1019809"/>
                <a:gd name="T73" fmla="*/ 326 h 1019810"/>
                <a:gd name="T74" fmla="*/ 328 w 1019809"/>
                <a:gd name="T75" fmla="*/ 107 h 1019810"/>
                <a:gd name="T76" fmla="*/ 306 w 1019809"/>
                <a:gd name="T77" fmla="*/ 417 h 1019810"/>
                <a:gd name="T78" fmla="*/ 302 w 1019809"/>
                <a:gd name="T79" fmla="*/ 398 h 1019810"/>
                <a:gd name="T80" fmla="*/ 405 w 1019809"/>
                <a:gd name="T81" fmla="*/ 302 h 1019810"/>
                <a:gd name="T82" fmla="*/ 445 w 1019809"/>
                <a:gd name="T83" fmla="*/ 256 h 1019810"/>
                <a:gd name="T84" fmla="*/ 505 w 1019809"/>
                <a:gd name="T85" fmla="*/ 240 h 1019810"/>
                <a:gd name="T86" fmla="*/ 449 w 1019809"/>
                <a:gd name="T87" fmla="*/ 224 h 1019810"/>
                <a:gd name="T88" fmla="*/ 294 w 1019809"/>
                <a:gd name="T89" fmla="*/ 11 h 1019810"/>
                <a:gd name="T90" fmla="*/ 79 w 1019809"/>
                <a:gd name="T91" fmla="*/ 268 h 1019810"/>
                <a:gd name="T92" fmla="*/ 306 w 1019809"/>
                <a:gd name="T93" fmla="*/ 85 h 1019810"/>
                <a:gd name="T94" fmla="*/ 328 w 1019809"/>
                <a:gd name="T95" fmla="*/ 31 h 1019810"/>
                <a:gd name="T96" fmla="*/ 352 w 1019809"/>
                <a:gd name="T97" fmla="*/ 4 h 1019810"/>
                <a:gd name="T98" fmla="*/ 445 w 1019809"/>
                <a:gd name="T99" fmla="*/ 256 h 1019810"/>
                <a:gd name="T100" fmla="*/ 473 w 1019809"/>
                <a:gd name="T101" fmla="*/ 257 h 1019810"/>
                <a:gd name="T102" fmla="*/ 334 w 1019809"/>
                <a:gd name="T103" fmla="*/ 32 h 1019810"/>
                <a:gd name="T104" fmla="*/ 492 w 1019809"/>
                <a:gd name="T105" fmla="*/ 202 h 1019810"/>
                <a:gd name="T106" fmla="*/ 522 w 1019809"/>
                <a:gd name="T107" fmla="*/ 208 h 1019810"/>
                <a:gd name="T108" fmla="*/ 513 w 1019809"/>
                <a:gd name="T109" fmla="*/ 161 h 10198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19809" h="1019810">
                  <a:moveTo>
                    <a:pt x="497396" y="559308"/>
                  </a:moveTo>
                  <a:lnTo>
                    <a:pt x="444610" y="559308"/>
                  </a:lnTo>
                  <a:lnTo>
                    <a:pt x="721978" y="877989"/>
                  </a:lnTo>
                  <a:lnTo>
                    <a:pt x="722740" y="879182"/>
                  </a:lnTo>
                  <a:lnTo>
                    <a:pt x="723641" y="880313"/>
                  </a:lnTo>
                  <a:lnTo>
                    <a:pt x="725038" y="881722"/>
                  </a:lnTo>
                  <a:lnTo>
                    <a:pt x="725788" y="882370"/>
                  </a:lnTo>
                  <a:lnTo>
                    <a:pt x="808439" y="977328"/>
                  </a:lnTo>
                  <a:lnTo>
                    <a:pt x="853764" y="1010432"/>
                  </a:lnTo>
                  <a:lnTo>
                    <a:pt x="899143" y="1019429"/>
                  </a:lnTo>
                  <a:lnTo>
                    <a:pt x="904680" y="1019429"/>
                  </a:lnTo>
                  <a:lnTo>
                    <a:pt x="942927" y="1011230"/>
                  </a:lnTo>
                  <a:lnTo>
                    <a:pt x="988149" y="979925"/>
                  </a:lnTo>
                  <a:lnTo>
                    <a:pt x="988626" y="979260"/>
                  </a:lnTo>
                  <a:lnTo>
                    <a:pt x="891886" y="979260"/>
                  </a:lnTo>
                  <a:lnTo>
                    <a:pt x="874092" y="975510"/>
                  </a:lnTo>
                  <a:lnTo>
                    <a:pt x="841599" y="954735"/>
                  </a:lnTo>
                  <a:lnTo>
                    <a:pt x="838576" y="951293"/>
                  </a:lnTo>
                  <a:lnTo>
                    <a:pt x="766136" y="868057"/>
                  </a:lnTo>
                  <a:lnTo>
                    <a:pt x="796247" y="837946"/>
                  </a:lnTo>
                  <a:lnTo>
                    <a:pt x="739936" y="837946"/>
                  </a:lnTo>
                  <a:lnTo>
                    <a:pt x="713723" y="807834"/>
                  </a:lnTo>
                  <a:lnTo>
                    <a:pt x="743822" y="777735"/>
                  </a:lnTo>
                  <a:lnTo>
                    <a:pt x="687523" y="777735"/>
                  </a:lnTo>
                  <a:lnTo>
                    <a:pt x="497396" y="559308"/>
                  </a:lnTo>
                  <a:close/>
                </a:path>
                <a:path w="1019809" h="1019810">
                  <a:moveTo>
                    <a:pt x="928240" y="766533"/>
                  </a:moveTo>
                  <a:lnTo>
                    <a:pt x="867659" y="766533"/>
                  </a:lnTo>
                  <a:lnTo>
                    <a:pt x="950984" y="839203"/>
                  </a:lnTo>
                  <a:lnTo>
                    <a:pt x="957207" y="844499"/>
                  </a:lnTo>
                  <a:lnTo>
                    <a:pt x="962719" y="850849"/>
                  </a:lnTo>
                  <a:lnTo>
                    <a:pt x="967405" y="858113"/>
                  </a:lnTo>
                  <a:lnTo>
                    <a:pt x="976067" y="876911"/>
                  </a:lnTo>
                  <a:lnTo>
                    <a:pt x="979427" y="897388"/>
                  </a:lnTo>
                  <a:lnTo>
                    <a:pt x="977437" y="918017"/>
                  </a:lnTo>
                  <a:lnTo>
                    <a:pt x="958830" y="952954"/>
                  </a:lnTo>
                  <a:lnTo>
                    <a:pt x="910433" y="978827"/>
                  </a:lnTo>
                  <a:lnTo>
                    <a:pt x="891886" y="979260"/>
                  </a:lnTo>
                  <a:lnTo>
                    <a:pt x="988626" y="979260"/>
                  </a:lnTo>
                  <a:lnTo>
                    <a:pt x="1004781" y="956729"/>
                  </a:lnTo>
                  <a:lnTo>
                    <a:pt x="1016211" y="927297"/>
                  </a:lnTo>
                  <a:lnTo>
                    <a:pt x="1019321" y="896113"/>
                  </a:lnTo>
                  <a:lnTo>
                    <a:pt x="1014181" y="865180"/>
                  </a:lnTo>
                  <a:lnTo>
                    <a:pt x="995546" y="828870"/>
                  </a:lnTo>
                  <a:lnTo>
                    <a:pt x="976879" y="808951"/>
                  </a:lnTo>
                  <a:lnTo>
                    <a:pt x="928240" y="766533"/>
                  </a:lnTo>
                  <a:close/>
                </a:path>
                <a:path w="1019809" h="1019810">
                  <a:moveTo>
                    <a:pt x="868067" y="714057"/>
                  </a:moveTo>
                  <a:lnTo>
                    <a:pt x="807500" y="714057"/>
                  </a:lnTo>
                  <a:lnTo>
                    <a:pt x="837586" y="740295"/>
                  </a:lnTo>
                  <a:lnTo>
                    <a:pt x="739936" y="837946"/>
                  </a:lnTo>
                  <a:lnTo>
                    <a:pt x="796247" y="837946"/>
                  </a:lnTo>
                  <a:lnTo>
                    <a:pt x="867659" y="766533"/>
                  </a:lnTo>
                  <a:lnTo>
                    <a:pt x="928240" y="766533"/>
                  </a:lnTo>
                  <a:lnTo>
                    <a:pt x="883839" y="727811"/>
                  </a:lnTo>
                  <a:lnTo>
                    <a:pt x="883115" y="726719"/>
                  </a:lnTo>
                  <a:lnTo>
                    <a:pt x="882277" y="725690"/>
                  </a:lnTo>
                  <a:lnTo>
                    <a:pt x="879699" y="723112"/>
                  </a:lnTo>
                  <a:lnTo>
                    <a:pt x="877870" y="721855"/>
                  </a:lnTo>
                  <a:lnTo>
                    <a:pt x="875914" y="720902"/>
                  </a:lnTo>
                  <a:lnTo>
                    <a:pt x="868067" y="714057"/>
                  </a:lnTo>
                  <a:close/>
                </a:path>
                <a:path w="1019809" h="1019810">
                  <a:moveTo>
                    <a:pt x="591621" y="472922"/>
                  </a:moveTo>
                  <a:lnTo>
                    <a:pt x="531046" y="472922"/>
                  </a:lnTo>
                  <a:lnTo>
                    <a:pt x="777426" y="687819"/>
                  </a:lnTo>
                  <a:lnTo>
                    <a:pt x="687523" y="777735"/>
                  </a:lnTo>
                  <a:lnTo>
                    <a:pt x="743822" y="777735"/>
                  </a:lnTo>
                  <a:lnTo>
                    <a:pt x="807500" y="714057"/>
                  </a:lnTo>
                  <a:lnTo>
                    <a:pt x="868067" y="714057"/>
                  </a:lnTo>
                  <a:lnTo>
                    <a:pt x="591621" y="472922"/>
                  </a:lnTo>
                  <a:close/>
                </a:path>
                <a:path w="1019809" h="1019810">
                  <a:moveTo>
                    <a:pt x="86660" y="337896"/>
                  </a:moveTo>
                  <a:lnTo>
                    <a:pt x="79599" y="337896"/>
                  </a:lnTo>
                  <a:lnTo>
                    <a:pt x="63935" y="339424"/>
                  </a:lnTo>
                  <a:lnTo>
                    <a:pt x="23287" y="361213"/>
                  </a:lnTo>
                  <a:lnTo>
                    <a:pt x="0" y="417529"/>
                  </a:lnTo>
                  <a:lnTo>
                    <a:pt x="5821" y="447506"/>
                  </a:lnTo>
                  <a:lnTo>
                    <a:pt x="192223" y="642785"/>
                  </a:lnTo>
                  <a:lnTo>
                    <a:pt x="233326" y="664609"/>
                  </a:lnTo>
                  <a:lnTo>
                    <a:pt x="248547" y="666064"/>
                  </a:lnTo>
                  <a:lnTo>
                    <a:pt x="263768" y="664609"/>
                  </a:lnTo>
                  <a:lnTo>
                    <a:pt x="278532" y="660244"/>
                  </a:lnTo>
                  <a:lnTo>
                    <a:pt x="292381" y="652969"/>
                  </a:lnTo>
                  <a:lnTo>
                    <a:pt x="304859" y="642785"/>
                  </a:lnTo>
                  <a:lnTo>
                    <a:pt x="317434" y="626268"/>
                  </a:lnTo>
                  <a:lnTo>
                    <a:pt x="248546" y="626268"/>
                  </a:lnTo>
                  <a:lnTo>
                    <a:pt x="233549" y="623358"/>
                  </a:lnTo>
                  <a:lnTo>
                    <a:pt x="220379" y="614629"/>
                  </a:lnTo>
                  <a:lnTo>
                    <a:pt x="51443" y="445681"/>
                  </a:lnTo>
                  <a:lnTo>
                    <a:pt x="42713" y="432519"/>
                  </a:lnTo>
                  <a:lnTo>
                    <a:pt x="39804" y="417525"/>
                  </a:lnTo>
                  <a:lnTo>
                    <a:pt x="42713" y="402538"/>
                  </a:lnTo>
                  <a:lnTo>
                    <a:pt x="79599" y="377710"/>
                  </a:lnTo>
                  <a:lnTo>
                    <a:pt x="152408" y="377710"/>
                  </a:lnTo>
                  <a:lnTo>
                    <a:pt x="135911" y="361213"/>
                  </a:lnTo>
                  <a:lnTo>
                    <a:pt x="156534" y="340588"/>
                  </a:lnTo>
                  <a:lnTo>
                    <a:pt x="100211" y="340588"/>
                  </a:lnTo>
                  <a:lnTo>
                    <a:pt x="93569" y="338823"/>
                  </a:lnTo>
                  <a:lnTo>
                    <a:pt x="86660" y="337896"/>
                  </a:lnTo>
                  <a:close/>
                </a:path>
                <a:path w="1019809" h="1019810">
                  <a:moveTo>
                    <a:pt x="152408" y="377710"/>
                  </a:moveTo>
                  <a:lnTo>
                    <a:pt x="79599" y="377710"/>
                  </a:lnTo>
                  <a:lnTo>
                    <a:pt x="87430" y="378475"/>
                  </a:lnTo>
                  <a:lnTo>
                    <a:pt x="94845" y="380720"/>
                  </a:lnTo>
                  <a:lnTo>
                    <a:pt x="276703" y="558317"/>
                  </a:lnTo>
                  <a:lnTo>
                    <a:pt x="288343" y="586473"/>
                  </a:lnTo>
                  <a:lnTo>
                    <a:pt x="285433" y="601462"/>
                  </a:lnTo>
                  <a:lnTo>
                    <a:pt x="276703" y="614629"/>
                  </a:lnTo>
                  <a:lnTo>
                    <a:pt x="263539" y="623358"/>
                  </a:lnTo>
                  <a:lnTo>
                    <a:pt x="248546" y="626268"/>
                  </a:lnTo>
                  <a:lnTo>
                    <a:pt x="317434" y="626268"/>
                  </a:lnTo>
                  <a:lnTo>
                    <a:pt x="317845" y="625729"/>
                  </a:lnTo>
                  <a:lnTo>
                    <a:pt x="325601" y="606499"/>
                  </a:lnTo>
                  <a:lnTo>
                    <a:pt x="328133" y="586190"/>
                  </a:lnTo>
                  <a:lnTo>
                    <a:pt x="325509" y="566377"/>
                  </a:lnTo>
                  <a:lnTo>
                    <a:pt x="325535" y="565809"/>
                  </a:lnTo>
                  <a:lnTo>
                    <a:pt x="349487" y="541858"/>
                  </a:lnTo>
                  <a:lnTo>
                    <a:pt x="482207" y="541858"/>
                  </a:lnTo>
                  <a:lnTo>
                    <a:pt x="477099" y="535990"/>
                  </a:lnTo>
                  <a:lnTo>
                    <a:pt x="398077" y="535990"/>
                  </a:lnTo>
                  <a:lnTo>
                    <a:pt x="393086" y="533920"/>
                  </a:lnTo>
                  <a:lnTo>
                    <a:pt x="389320" y="530161"/>
                  </a:lnTo>
                  <a:lnTo>
                    <a:pt x="304859" y="530161"/>
                  </a:lnTo>
                  <a:lnTo>
                    <a:pt x="152408" y="377710"/>
                  </a:lnTo>
                  <a:close/>
                </a:path>
                <a:path w="1019809" h="1019810">
                  <a:moveTo>
                    <a:pt x="482207" y="541858"/>
                  </a:moveTo>
                  <a:lnTo>
                    <a:pt x="349487" y="541858"/>
                  </a:lnTo>
                  <a:lnTo>
                    <a:pt x="352370" y="547890"/>
                  </a:lnTo>
                  <a:lnTo>
                    <a:pt x="391656" y="574669"/>
                  </a:lnTo>
                  <a:lnTo>
                    <a:pt x="403398" y="575818"/>
                  </a:lnTo>
                  <a:lnTo>
                    <a:pt x="414799" y="574734"/>
                  </a:lnTo>
                  <a:lnTo>
                    <a:pt x="425623" y="571553"/>
                  </a:lnTo>
                  <a:lnTo>
                    <a:pt x="435638" y="566377"/>
                  </a:lnTo>
                  <a:lnTo>
                    <a:pt x="444610" y="559308"/>
                  </a:lnTo>
                  <a:lnTo>
                    <a:pt x="497396" y="559308"/>
                  </a:lnTo>
                  <a:lnTo>
                    <a:pt x="482207" y="541858"/>
                  </a:lnTo>
                  <a:close/>
                </a:path>
                <a:path w="1019809" h="1019810">
                  <a:moveTo>
                    <a:pt x="572162" y="383565"/>
                  </a:moveTo>
                  <a:lnTo>
                    <a:pt x="516182" y="383565"/>
                  </a:lnTo>
                  <a:lnTo>
                    <a:pt x="523612" y="385045"/>
                  </a:lnTo>
                  <a:lnTo>
                    <a:pt x="530119" y="389369"/>
                  </a:lnTo>
                  <a:lnTo>
                    <a:pt x="533878" y="393128"/>
                  </a:lnTo>
                  <a:lnTo>
                    <a:pt x="535961" y="398132"/>
                  </a:lnTo>
                  <a:lnTo>
                    <a:pt x="535961" y="408787"/>
                  </a:lnTo>
                  <a:lnTo>
                    <a:pt x="533891" y="413778"/>
                  </a:lnTo>
                  <a:lnTo>
                    <a:pt x="413723" y="533920"/>
                  </a:lnTo>
                  <a:lnTo>
                    <a:pt x="408732" y="535990"/>
                  </a:lnTo>
                  <a:lnTo>
                    <a:pt x="477099" y="535990"/>
                  </a:lnTo>
                  <a:lnTo>
                    <a:pt x="472855" y="531114"/>
                  </a:lnTo>
                  <a:lnTo>
                    <a:pt x="531046" y="472922"/>
                  </a:lnTo>
                  <a:lnTo>
                    <a:pt x="591621" y="472922"/>
                  </a:lnTo>
                  <a:lnTo>
                    <a:pt x="559240" y="444677"/>
                  </a:lnTo>
                  <a:lnTo>
                    <a:pt x="566324" y="435712"/>
                  </a:lnTo>
                  <a:lnTo>
                    <a:pt x="571508" y="425699"/>
                  </a:lnTo>
                  <a:lnTo>
                    <a:pt x="574692" y="414868"/>
                  </a:lnTo>
                  <a:lnTo>
                    <a:pt x="575775" y="403453"/>
                  </a:lnTo>
                  <a:lnTo>
                    <a:pt x="574628" y="391709"/>
                  </a:lnTo>
                  <a:lnTo>
                    <a:pt x="572162" y="383565"/>
                  </a:lnTo>
                  <a:close/>
                </a:path>
                <a:path w="1019809" h="1019810">
                  <a:moveTo>
                    <a:pt x="417472" y="135953"/>
                  </a:moveTo>
                  <a:lnTo>
                    <a:pt x="361158" y="135953"/>
                  </a:lnTo>
                  <a:lnTo>
                    <a:pt x="530119" y="304901"/>
                  </a:lnTo>
                  <a:lnTo>
                    <a:pt x="304859" y="530161"/>
                  </a:lnTo>
                  <a:lnTo>
                    <a:pt x="389320" y="530161"/>
                  </a:lnTo>
                  <a:lnTo>
                    <a:pt x="385555" y="526402"/>
                  </a:lnTo>
                  <a:lnTo>
                    <a:pt x="383485" y="521398"/>
                  </a:lnTo>
                  <a:lnTo>
                    <a:pt x="383485" y="510857"/>
                  </a:lnTo>
                  <a:lnTo>
                    <a:pt x="385479" y="505955"/>
                  </a:lnTo>
                  <a:lnTo>
                    <a:pt x="389085" y="502259"/>
                  </a:lnTo>
                  <a:lnTo>
                    <a:pt x="502179" y="389153"/>
                  </a:lnTo>
                  <a:lnTo>
                    <a:pt x="508736" y="384933"/>
                  </a:lnTo>
                  <a:lnTo>
                    <a:pt x="516182" y="383565"/>
                  </a:lnTo>
                  <a:lnTo>
                    <a:pt x="572162" y="383565"/>
                  </a:lnTo>
                  <a:lnTo>
                    <a:pt x="571257" y="380579"/>
                  </a:lnTo>
                  <a:lnTo>
                    <a:pt x="541752" y="349580"/>
                  </a:lnTo>
                  <a:lnTo>
                    <a:pt x="565844" y="325488"/>
                  </a:lnTo>
                  <a:lnTo>
                    <a:pt x="605870" y="325488"/>
                  </a:lnTo>
                  <a:lnTo>
                    <a:pt x="616404" y="322372"/>
                  </a:lnTo>
                  <a:lnTo>
                    <a:pt x="630252" y="315093"/>
                  </a:lnTo>
                  <a:lnTo>
                    <a:pt x="642730" y="304901"/>
                  </a:lnTo>
                  <a:lnTo>
                    <a:pt x="652726" y="292750"/>
                  </a:lnTo>
                  <a:lnTo>
                    <a:pt x="655059" y="288394"/>
                  </a:lnTo>
                  <a:lnTo>
                    <a:pt x="586424" y="288394"/>
                  </a:lnTo>
                  <a:lnTo>
                    <a:pt x="571436" y="285482"/>
                  </a:lnTo>
                  <a:lnTo>
                    <a:pt x="558275" y="276745"/>
                  </a:lnTo>
                  <a:lnTo>
                    <a:pt x="417472" y="135953"/>
                  </a:lnTo>
                  <a:close/>
                </a:path>
                <a:path w="1019809" h="1019810">
                  <a:moveTo>
                    <a:pt x="417470" y="0"/>
                  </a:moveTo>
                  <a:lnTo>
                    <a:pt x="373316" y="13346"/>
                  </a:lnTo>
                  <a:lnTo>
                    <a:pt x="340427" y="59616"/>
                  </a:lnTo>
                  <a:lnTo>
                    <a:pt x="337896" y="79924"/>
                  </a:lnTo>
                  <a:lnTo>
                    <a:pt x="340584" y="100215"/>
                  </a:lnTo>
                  <a:lnTo>
                    <a:pt x="100211" y="340588"/>
                  </a:lnTo>
                  <a:lnTo>
                    <a:pt x="156534" y="340588"/>
                  </a:lnTo>
                  <a:lnTo>
                    <a:pt x="361158" y="135953"/>
                  </a:lnTo>
                  <a:lnTo>
                    <a:pt x="417472" y="135953"/>
                  </a:lnTo>
                  <a:lnTo>
                    <a:pt x="389327" y="107810"/>
                  </a:lnTo>
                  <a:lnTo>
                    <a:pt x="380590" y="94636"/>
                  </a:lnTo>
                  <a:lnTo>
                    <a:pt x="377678" y="79648"/>
                  </a:lnTo>
                  <a:lnTo>
                    <a:pt x="380590" y="64660"/>
                  </a:lnTo>
                  <a:lnTo>
                    <a:pt x="417470" y="39827"/>
                  </a:lnTo>
                  <a:lnTo>
                    <a:pt x="490279" y="39827"/>
                  </a:lnTo>
                  <a:lnTo>
                    <a:pt x="473794" y="23342"/>
                  </a:lnTo>
                  <a:lnTo>
                    <a:pt x="461636" y="13346"/>
                  </a:lnTo>
                  <a:lnTo>
                    <a:pt x="447966" y="6027"/>
                  </a:lnTo>
                  <a:lnTo>
                    <a:pt x="433129" y="1530"/>
                  </a:lnTo>
                  <a:lnTo>
                    <a:pt x="417470" y="0"/>
                  </a:lnTo>
                  <a:close/>
                </a:path>
                <a:path w="1019809" h="1019810">
                  <a:moveTo>
                    <a:pt x="605870" y="325488"/>
                  </a:moveTo>
                  <a:lnTo>
                    <a:pt x="565844" y="325488"/>
                  </a:lnTo>
                  <a:lnTo>
                    <a:pt x="572588" y="327279"/>
                  </a:lnTo>
                  <a:lnTo>
                    <a:pt x="579496" y="328193"/>
                  </a:lnTo>
                  <a:lnTo>
                    <a:pt x="586431" y="328193"/>
                  </a:lnTo>
                  <a:lnTo>
                    <a:pt x="601644" y="326738"/>
                  </a:lnTo>
                  <a:lnTo>
                    <a:pt x="605870" y="325488"/>
                  </a:lnTo>
                  <a:close/>
                </a:path>
                <a:path w="1019809" h="1019810">
                  <a:moveTo>
                    <a:pt x="490279" y="39827"/>
                  </a:moveTo>
                  <a:lnTo>
                    <a:pt x="417470" y="39827"/>
                  </a:lnTo>
                  <a:lnTo>
                    <a:pt x="425304" y="40591"/>
                  </a:lnTo>
                  <a:lnTo>
                    <a:pt x="432726" y="42838"/>
                  </a:lnTo>
                  <a:lnTo>
                    <a:pt x="614574" y="220433"/>
                  </a:lnTo>
                  <a:lnTo>
                    <a:pt x="626245" y="248589"/>
                  </a:lnTo>
                  <a:lnTo>
                    <a:pt x="625481" y="256416"/>
                  </a:lnTo>
                  <a:lnTo>
                    <a:pt x="586424" y="288394"/>
                  </a:lnTo>
                  <a:lnTo>
                    <a:pt x="655059" y="288394"/>
                  </a:lnTo>
                  <a:lnTo>
                    <a:pt x="660045" y="279084"/>
                  </a:lnTo>
                  <a:lnTo>
                    <a:pt x="664541" y="264248"/>
                  </a:lnTo>
                  <a:lnTo>
                    <a:pt x="666072" y="248589"/>
                  </a:lnTo>
                  <a:lnTo>
                    <a:pt x="664541" y="232931"/>
                  </a:lnTo>
                  <a:lnTo>
                    <a:pt x="660045" y="218095"/>
                  </a:lnTo>
                  <a:lnTo>
                    <a:pt x="652726" y="204428"/>
                  </a:lnTo>
                  <a:lnTo>
                    <a:pt x="642730" y="192278"/>
                  </a:lnTo>
                  <a:lnTo>
                    <a:pt x="490279" y="39827"/>
                  </a:lnTo>
                  <a:close/>
                </a:path>
              </a:pathLst>
            </a:custGeom>
            <a:solidFill>
              <a:srgbClr val="00A38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ZA" dirty="0">
                <a:solidFill>
                  <a:prstClr val="black"/>
                </a:solidFill>
              </a:endParaRPr>
            </a:p>
          </p:txBody>
        </p:sp>
        <p:sp>
          <p:nvSpPr>
            <p:cNvPr id="22" name="bk object 39"/>
            <p:cNvSpPr>
              <a:spLocks noChangeArrowheads="1"/>
            </p:cNvSpPr>
            <p:nvPr/>
          </p:nvSpPr>
          <p:spPr bwMode="auto">
            <a:xfrm>
              <a:off x="1121785" y="4245056"/>
              <a:ext cx="77177" cy="7717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endParaRPr lang="en-US" altLang="en-US" sz="1800" dirty="0">
                <a:solidFill>
                  <a:prstClr val="black"/>
                </a:solidFill>
              </a:endParaRPr>
            </a:p>
          </p:txBody>
        </p:sp>
      </p:grpSp>
      <p:sp>
        <p:nvSpPr>
          <p:cNvPr id="23" name="Slide Number Placeholder 2">
            <a:extLst>
              <a:ext uri="{FF2B5EF4-FFF2-40B4-BE49-F238E27FC236}">
                <a16:creationId xmlns:a16="http://schemas.microsoft.com/office/drawing/2014/main" xmlns="" id="{82E909B9-0421-4550-9695-5CD447FDE881}"/>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31</a:t>
            </a:fld>
            <a:endParaRPr lang="en-US" altLang="en-US" dirty="0"/>
          </a:p>
        </p:txBody>
      </p:sp>
    </p:spTree>
    <p:extLst>
      <p:ext uri="{BB962C8B-B14F-4D97-AF65-F5344CB8AC3E}">
        <p14:creationId xmlns:p14="http://schemas.microsoft.com/office/powerpoint/2010/main" xmlns="" val="39437597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7D0E4BB-7AE6-44CF-B738-2F6202C9D2DE}"/>
              </a:ext>
            </a:extLst>
          </p:cNvPr>
          <p:cNvSpPr/>
          <p:nvPr/>
        </p:nvSpPr>
        <p:spPr>
          <a:xfrm>
            <a:off x="0" y="1765502"/>
            <a:ext cx="12192000" cy="1813004"/>
          </a:xfrm>
          <a:prstGeom prst="rect">
            <a:avLst/>
          </a:prstGeom>
          <a:pattFill prst="wdUpDiag">
            <a:fgClr>
              <a:srgbClr val="F2EFE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xmlns="" id="{CDC0D177-81D2-4BDB-BA98-43C214646A2F}"/>
              </a:ext>
            </a:extLst>
          </p:cNvPr>
          <p:cNvSpPr txBox="1">
            <a:spLocks/>
          </p:cNvSpPr>
          <p:nvPr/>
        </p:nvSpPr>
        <p:spPr>
          <a:xfrm>
            <a:off x="1524000" y="4420668"/>
            <a:ext cx="9144000" cy="856412"/>
          </a:xfrm>
          <a:prstGeom prst="rect">
            <a:avLst/>
          </a:prstGeom>
        </p:spPr>
        <p:txBody>
          <a:bodyPr>
            <a:noAutofit/>
          </a:bodyPr>
          <a:lstStyle>
            <a:lvl1pPr algn="ctr" defTabSz="914400" rtl="0" eaLnBrk="1" latinLnBrk="0" hangingPunct="1">
              <a:spcBef>
                <a:spcPct val="0"/>
              </a:spcBef>
              <a:buNone/>
              <a:defRPr sz="4400" b="0" kern="1200">
                <a:solidFill>
                  <a:srgbClr val="97857C"/>
                </a:solidFill>
                <a:latin typeface="Century Gothic" panose="020B0502020202020204" pitchFamily="34" charset="0"/>
                <a:ea typeface="+mj-ea"/>
                <a:cs typeface="+mj-cs"/>
              </a:defRPr>
            </a:lvl1pPr>
          </a:lstStyle>
          <a:p>
            <a:pPr fontAlgn="base">
              <a:lnSpc>
                <a:spcPct val="90000"/>
              </a:lnSpc>
              <a:spcBef>
                <a:spcPts val="1000"/>
              </a:spcBef>
              <a:spcAft>
                <a:spcPct val="0"/>
              </a:spcAft>
              <a:defRPr/>
            </a:pPr>
            <a:r>
              <a:rPr lang="en-US" altLang="en-US" sz="4800" dirty="0"/>
              <a:t>Oversight and</a:t>
            </a:r>
          </a:p>
          <a:p>
            <a:pPr fontAlgn="base">
              <a:lnSpc>
                <a:spcPct val="90000"/>
              </a:lnSpc>
              <a:spcBef>
                <a:spcPts val="1000"/>
              </a:spcBef>
              <a:spcAft>
                <a:spcPct val="0"/>
              </a:spcAft>
              <a:defRPr/>
            </a:pPr>
            <a:r>
              <a:rPr lang="en-US" altLang="en-US" sz="4800" dirty="0"/>
              <a:t>Monitoring</a:t>
            </a:r>
          </a:p>
        </p:txBody>
      </p:sp>
      <p:sp>
        <p:nvSpPr>
          <p:cNvPr id="13" name="TextBox 12">
            <a:extLst>
              <a:ext uri="{FF2B5EF4-FFF2-40B4-BE49-F238E27FC236}">
                <a16:creationId xmlns:a16="http://schemas.microsoft.com/office/drawing/2014/main" xmlns="" id="{52F3F648-103E-4435-9402-9C59D09B999D}"/>
              </a:ext>
            </a:extLst>
          </p:cNvPr>
          <p:cNvSpPr txBox="1"/>
          <p:nvPr/>
        </p:nvSpPr>
        <p:spPr>
          <a:xfrm>
            <a:off x="140677" y="6306599"/>
            <a:ext cx="3906967" cy="338554"/>
          </a:xfrm>
          <a:prstGeom prst="rect">
            <a:avLst/>
          </a:prstGeom>
          <a:noFill/>
        </p:spPr>
        <p:txBody>
          <a:bodyPr wrap="none" rtlCol="0">
            <a:spAutoFit/>
          </a:bodyPr>
          <a:lstStyle/>
          <a:p>
            <a:r>
              <a:rPr lang="en-ZA" sz="1600" dirty="0">
                <a:solidFill>
                  <a:srgbClr val="97857C"/>
                </a:solidFill>
                <a:latin typeface="Tw Cen MT" panose="020B0602020104020603" pitchFamily="34" charset="0"/>
              </a:rPr>
              <a:t>Enhanced powers for enhanced accountability</a:t>
            </a:r>
          </a:p>
        </p:txBody>
      </p:sp>
      <p:pic>
        <p:nvPicPr>
          <p:cNvPr id="14" name="Picture 13">
            <a:extLst>
              <a:ext uri="{FF2B5EF4-FFF2-40B4-BE49-F238E27FC236}">
                <a16:creationId xmlns:a16="http://schemas.microsoft.com/office/drawing/2014/main" xmlns="" id="{CA429B1F-9746-460D-A1DC-29C2D4E0AEFB}"/>
              </a:ext>
            </a:extLst>
          </p:cNvPr>
          <p:cNvPicPr/>
          <p:nvPr/>
        </p:nvPicPr>
        <p:blipFill rotWithShape="1">
          <a:blip r:embed="rId2" cstate="print">
            <a:extLst>
              <a:ext uri="{28A0092B-C50C-407E-A947-70E740481C1C}">
                <a14:useLocalDpi xmlns:a14="http://schemas.microsoft.com/office/drawing/2010/main" xmlns="" val="0"/>
              </a:ext>
            </a:extLst>
          </a:blip>
          <a:srcRect t="81328" r="38396" b="-1245"/>
          <a:stretch/>
        </p:blipFill>
        <p:spPr bwMode="auto">
          <a:xfrm flipV="1">
            <a:off x="1" y="6645152"/>
            <a:ext cx="12192000" cy="212847"/>
          </a:xfrm>
          <a:prstGeom prst="rect">
            <a:avLst/>
          </a:prstGeom>
          <a:noFill/>
          <a:ln>
            <a:noFill/>
          </a:ln>
        </p:spPr>
      </p:pic>
      <p:pic>
        <p:nvPicPr>
          <p:cNvPr id="15" name="Picture 14" descr="A close up of a sign&#10;&#10;Description automatically generated">
            <a:extLst>
              <a:ext uri="{FF2B5EF4-FFF2-40B4-BE49-F238E27FC236}">
                <a16:creationId xmlns:a16="http://schemas.microsoft.com/office/drawing/2014/main" xmlns="" id="{BAE8F032-DAB4-4015-B620-7D337B8352F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7990" y="1231188"/>
            <a:ext cx="2056019" cy="2056019"/>
          </a:xfrm>
          <a:prstGeom prst="rect">
            <a:avLst/>
          </a:prstGeom>
        </p:spPr>
      </p:pic>
    </p:spTree>
    <p:extLst>
      <p:ext uri="{BB962C8B-B14F-4D97-AF65-F5344CB8AC3E}">
        <p14:creationId xmlns:p14="http://schemas.microsoft.com/office/powerpoint/2010/main" xmlns="" val="29125730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Oversight initiatives</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33</a:t>
            </a:fld>
            <a:endParaRPr lang="en-US" altLang="en-US" dirty="0"/>
          </a:p>
        </p:txBody>
      </p:sp>
      <p:sp>
        <p:nvSpPr>
          <p:cNvPr id="4" name="Rounded Rectangle 3"/>
          <p:cNvSpPr/>
          <p:nvPr/>
        </p:nvSpPr>
        <p:spPr>
          <a:xfrm>
            <a:off x="780613" y="2655325"/>
            <a:ext cx="5265676"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Undertook oversight visits to SOEs  </a:t>
            </a:r>
          </a:p>
        </p:txBody>
      </p:sp>
      <p:sp>
        <p:nvSpPr>
          <p:cNvPr id="5" name="Rounded Rectangle 4"/>
          <p:cNvSpPr/>
          <p:nvPr/>
        </p:nvSpPr>
        <p:spPr>
          <a:xfrm>
            <a:off x="780613" y="3390874"/>
            <a:ext cx="5265676"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Held follow up hearings to address audit findings  </a:t>
            </a:r>
          </a:p>
        </p:txBody>
      </p:sp>
      <p:sp>
        <p:nvSpPr>
          <p:cNvPr id="6" name="Rounded Rectangle 5"/>
          <p:cNvSpPr/>
          <p:nvPr/>
        </p:nvSpPr>
        <p:spPr>
          <a:xfrm>
            <a:off x="780612" y="4126423"/>
            <a:ext cx="5265677"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Advocated for Ministerial Accountability for poor governance    </a:t>
            </a:r>
          </a:p>
        </p:txBody>
      </p:sp>
      <p:sp>
        <p:nvSpPr>
          <p:cNvPr id="7" name="Rounded Rectangle 6"/>
          <p:cNvSpPr/>
          <p:nvPr/>
        </p:nvSpPr>
        <p:spPr>
          <a:xfrm>
            <a:off x="780613" y="4861972"/>
            <a:ext cx="5265678"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Resuscitated the coordination of Anti-Corruption Agencies  </a:t>
            </a:r>
          </a:p>
        </p:txBody>
      </p:sp>
      <p:sp>
        <p:nvSpPr>
          <p:cNvPr id="8" name="Rounded Rectangle 7"/>
          <p:cNvSpPr/>
          <p:nvPr/>
        </p:nvSpPr>
        <p:spPr>
          <a:xfrm>
            <a:off x="780613" y="5597521"/>
            <a:ext cx="5265676" cy="678585"/>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US" sz="1600" dirty="0">
                <a:solidFill>
                  <a:schemeClr val="bg1"/>
                </a:solidFill>
                <a:latin typeface="Tw Cen MT" panose="020B0602020104020603" pitchFamily="34" charset="0"/>
                <a:cs typeface="Arial" panose="020B0604020202020204" pitchFamily="34" charset="0"/>
              </a:rPr>
              <a:t>Various legislatures implemented sections 100 and 139 </a:t>
            </a:r>
            <a:br>
              <a:rPr lang="en-US" sz="1600" dirty="0">
                <a:solidFill>
                  <a:schemeClr val="bg1"/>
                </a:solidFill>
                <a:latin typeface="Tw Cen MT" panose="020B0602020104020603" pitchFamily="34" charset="0"/>
                <a:cs typeface="Arial" panose="020B0604020202020204" pitchFamily="34" charset="0"/>
              </a:rPr>
            </a:br>
            <a:r>
              <a:rPr lang="en-US" sz="1600" dirty="0">
                <a:solidFill>
                  <a:schemeClr val="bg1"/>
                </a:solidFill>
                <a:latin typeface="Tw Cen MT" panose="020B0602020104020603" pitchFamily="34" charset="0"/>
                <a:cs typeface="Arial" panose="020B0604020202020204" pitchFamily="34" charset="0"/>
              </a:rPr>
              <a:t>of the Constitution (administration)</a:t>
            </a:r>
            <a:endParaRPr lang="en-ZA" sz="1600" dirty="0">
              <a:solidFill>
                <a:schemeClr val="bg1"/>
              </a:solidFill>
              <a:latin typeface="Tw Cen MT" panose="020B0602020104020603" pitchFamily="34" charset="0"/>
              <a:cs typeface="Arial" panose="020B0604020202020204" pitchFamily="34" charset="0"/>
            </a:endParaRPr>
          </a:p>
        </p:txBody>
      </p:sp>
      <p:sp>
        <p:nvSpPr>
          <p:cNvPr id="9" name="Rounded Rectangle 8"/>
          <p:cNvSpPr/>
          <p:nvPr/>
        </p:nvSpPr>
        <p:spPr>
          <a:xfrm>
            <a:off x="6198984" y="1919776"/>
            <a:ext cx="5259451" cy="618697"/>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Oversight in-year monitoring to prevent a reactive approach  </a:t>
            </a:r>
          </a:p>
        </p:txBody>
      </p:sp>
      <p:sp>
        <p:nvSpPr>
          <p:cNvPr id="10" name="Rounded Rectangle 9"/>
          <p:cNvSpPr/>
          <p:nvPr/>
        </p:nvSpPr>
        <p:spPr>
          <a:xfrm>
            <a:off x="6198983" y="2660772"/>
            <a:ext cx="5259451" cy="618697"/>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Oversight prioritisation not based on the audit outcomes / internal control failures</a:t>
            </a:r>
            <a:endParaRPr lang="en-US" sz="1600" dirty="0">
              <a:solidFill>
                <a:schemeClr val="bg1"/>
              </a:solidFill>
              <a:latin typeface="Tw Cen MT" panose="020B0602020104020603" pitchFamily="34" charset="0"/>
              <a:cs typeface="Arial" panose="020B0604020202020204" pitchFamily="34" charset="0"/>
            </a:endParaRPr>
          </a:p>
        </p:txBody>
      </p:sp>
      <p:sp>
        <p:nvSpPr>
          <p:cNvPr id="11" name="Rounded Rectangle 10"/>
          <p:cNvSpPr/>
          <p:nvPr/>
        </p:nvSpPr>
        <p:spPr>
          <a:xfrm>
            <a:off x="6198984" y="3389840"/>
            <a:ext cx="5259451" cy="618698"/>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Limited Committee resolutions and debate reports in the House in order to maximise impact  </a:t>
            </a:r>
          </a:p>
        </p:txBody>
      </p:sp>
      <p:sp>
        <p:nvSpPr>
          <p:cNvPr id="12" name="Rounded Rectangle 11"/>
          <p:cNvSpPr/>
          <p:nvPr/>
        </p:nvSpPr>
        <p:spPr>
          <a:xfrm>
            <a:off x="6198984" y="4126423"/>
            <a:ext cx="5259451" cy="618697"/>
          </a:xfrm>
          <a:prstGeom prst="rect">
            <a:avLst/>
          </a:prstGeom>
          <a:solidFill>
            <a:srgbClr val="E33A5A"/>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Opportunity to improve the tracking mechanism for all oversight activities held </a:t>
            </a:r>
          </a:p>
        </p:txBody>
      </p:sp>
      <p:sp>
        <p:nvSpPr>
          <p:cNvPr id="14" name="Rounded Rectangle 13"/>
          <p:cNvSpPr/>
          <p:nvPr/>
        </p:nvSpPr>
        <p:spPr>
          <a:xfrm>
            <a:off x="780613" y="1919776"/>
            <a:ext cx="5265676" cy="618697"/>
          </a:xfrm>
          <a:prstGeom prst="rect">
            <a:avLst/>
          </a:prstGeom>
          <a:solidFill>
            <a:srgbClr val="00A289"/>
          </a:solidFill>
          <a:ln>
            <a:solidFill>
              <a:srgbClr val="00A289"/>
            </a:solid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Held issue based oversight</a:t>
            </a:r>
          </a:p>
          <a:p>
            <a:pPr algn="ctr" eaLnBrk="0" fontAlgn="base" hangingPunct="0">
              <a:spcBef>
                <a:spcPct val="0"/>
              </a:spcBef>
              <a:spcAft>
                <a:spcPct val="0"/>
              </a:spcAft>
            </a:pPr>
            <a:r>
              <a:rPr lang="en-ZA" sz="1600" dirty="0">
                <a:solidFill>
                  <a:schemeClr val="bg1"/>
                </a:solidFill>
                <a:latin typeface="Tw Cen MT" panose="020B0602020104020603" pitchFamily="34" charset="0"/>
                <a:cs typeface="Arial" panose="020B0604020202020204" pitchFamily="34" charset="0"/>
              </a:rPr>
              <a:t>(UIFW)</a:t>
            </a:r>
          </a:p>
        </p:txBody>
      </p:sp>
      <p:sp>
        <p:nvSpPr>
          <p:cNvPr id="17" name="Rounded Rectangle 3">
            <a:extLst>
              <a:ext uri="{FF2B5EF4-FFF2-40B4-BE49-F238E27FC236}">
                <a16:creationId xmlns:a16="http://schemas.microsoft.com/office/drawing/2014/main" xmlns="" id="{7B387CEF-1BFD-4DB7-9D39-B3FA675DCD08}"/>
              </a:ext>
            </a:extLst>
          </p:cNvPr>
          <p:cNvSpPr/>
          <p:nvPr/>
        </p:nvSpPr>
        <p:spPr>
          <a:xfrm>
            <a:off x="780613" y="1139653"/>
            <a:ext cx="5265677"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Implemented by oversight</a:t>
            </a:r>
          </a:p>
        </p:txBody>
      </p:sp>
      <p:sp>
        <p:nvSpPr>
          <p:cNvPr id="19" name="Rounded Rectangle 7">
            <a:extLst>
              <a:ext uri="{FF2B5EF4-FFF2-40B4-BE49-F238E27FC236}">
                <a16:creationId xmlns:a16="http://schemas.microsoft.com/office/drawing/2014/main" xmlns="" id="{5D1C86DD-28BA-4D0B-9B21-AC9EDA45C2EF}"/>
              </a:ext>
            </a:extLst>
          </p:cNvPr>
          <p:cNvSpPr/>
          <p:nvPr/>
        </p:nvSpPr>
        <p:spPr>
          <a:xfrm>
            <a:off x="6205207" y="1139653"/>
            <a:ext cx="5259451"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Oversight gaps</a:t>
            </a:r>
          </a:p>
        </p:txBody>
      </p:sp>
      <p:pic>
        <p:nvPicPr>
          <p:cNvPr id="25" name="Picture 24" descr="A close up of a sign&#10;&#10;Description automatically generated">
            <a:extLst>
              <a:ext uri="{FF2B5EF4-FFF2-40B4-BE49-F238E27FC236}">
                <a16:creationId xmlns:a16="http://schemas.microsoft.com/office/drawing/2014/main" xmlns="" id="{A4FDFBC9-F3E7-4202-BCE7-65DA328446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9879" y="1045868"/>
            <a:ext cx="862198" cy="862198"/>
          </a:xfrm>
          <a:prstGeom prst="rect">
            <a:avLst/>
          </a:prstGeom>
        </p:spPr>
      </p:pic>
      <p:pic>
        <p:nvPicPr>
          <p:cNvPr id="27" name="Picture 26" descr="A close up of a sign&#10;&#10;Description automatically generated">
            <a:extLst>
              <a:ext uri="{FF2B5EF4-FFF2-40B4-BE49-F238E27FC236}">
                <a16:creationId xmlns:a16="http://schemas.microsoft.com/office/drawing/2014/main" xmlns="" id="{4798517A-32B0-45C2-9D6F-D8310C9C2D5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4480" y="1045868"/>
            <a:ext cx="862198" cy="862198"/>
          </a:xfrm>
          <a:prstGeom prst="rect">
            <a:avLst/>
          </a:prstGeom>
        </p:spPr>
      </p:pic>
    </p:spTree>
    <p:extLst>
      <p:ext uri="{BB962C8B-B14F-4D97-AF65-F5344CB8AC3E}">
        <p14:creationId xmlns:p14="http://schemas.microsoft.com/office/powerpoint/2010/main" xmlns="" val="24670337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p:txBody>
          <a:bodyPr anchor="t"/>
          <a:lstStyle/>
          <a:p>
            <a:pPr eaLnBrk="1" hangingPunct="1"/>
            <a:r>
              <a:rPr lang="en-US" altLang="en-US" dirty="0"/>
              <a:t>Role of oversight and executive authority</a:t>
            </a:r>
          </a:p>
        </p:txBody>
      </p:sp>
      <p:sp>
        <p:nvSpPr>
          <p:cNvPr id="6" name="Rectangle 5"/>
          <p:cNvSpPr/>
          <p:nvPr/>
        </p:nvSpPr>
        <p:spPr>
          <a:xfrm>
            <a:off x="609600" y="1081213"/>
            <a:ext cx="10682816" cy="2923877"/>
          </a:xfrm>
          <a:prstGeom prst="rect">
            <a:avLst/>
          </a:prstGeom>
        </p:spPr>
        <p:txBody>
          <a:bodyPr>
            <a:spAutoFit/>
          </a:bodyPr>
          <a:lstStyle/>
          <a:p>
            <a:pPr eaLnBrk="0" fontAlgn="base" hangingPunct="0">
              <a:spcBef>
                <a:spcPct val="0"/>
              </a:spcBef>
              <a:spcAft>
                <a:spcPts val="600"/>
              </a:spcAft>
              <a:defRPr/>
            </a:pPr>
            <a:r>
              <a:rPr lang="en-ZA" sz="2000" b="1" dirty="0">
                <a:solidFill>
                  <a:srgbClr val="E33B59"/>
                </a:solidFill>
                <a:latin typeface="Tw Cen MT" panose="020B0602020104020603" pitchFamily="34" charset="0"/>
              </a:rPr>
              <a:t>Executive authority</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Insist on credible and frequent </a:t>
            </a:r>
            <a:r>
              <a:rPr lang="en-ZA" b="1" dirty="0">
                <a:solidFill>
                  <a:prstClr val="black">
                    <a:lumMod val="75000"/>
                    <a:lumOff val="25000"/>
                  </a:prstClr>
                </a:solidFill>
                <a:latin typeface="Tw Cen MT" panose="020B0602020104020603" pitchFamily="34" charset="0"/>
              </a:rPr>
              <a:t>reporting </a:t>
            </a:r>
            <a:r>
              <a:rPr lang="en-ZA" dirty="0">
                <a:solidFill>
                  <a:prstClr val="black">
                    <a:lumMod val="75000"/>
                    <a:lumOff val="25000"/>
                  </a:prstClr>
                </a:solidFill>
                <a:latin typeface="Tw Cen MT" panose="020B0602020104020603" pitchFamily="34" charset="0"/>
              </a:rPr>
              <a:t>on state of financial and performance management</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Use reports to </a:t>
            </a:r>
            <a:r>
              <a:rPr lang="en-ZA" b="1" dirty="0">
                <a:solidFill>
                  <a:prstClr val="black">
                    <a:lumMod val="75000"/>
                    <a:lumOff val="25000"/>
                  </a:prstClr>
                </a:solidFill>
                <a:latin typeface="Tw Cen MT" panose="020B0602020104020603" pitchFamily="34" charset="0"/>
              </a:rPr>
              <a:t>monitor, direct and support accountability</a:t>
            </a:r>
          </a:p>
          <a:p>
            <a:pPr marL="285750" indent="-285750" eaLnBrk="0" fontAlgn="base" hangingPunct="0">
              <a:spcBef>
                <a:spcPct val="0"/>
              </a:spcBef>
              <a:spcAft>
                <a:spcPts val="300"/>
              </a:spcAft>
              <a:buFont typeface="Arial" panose="020B0604020202020204" pitchFamily="34" charset="0"/>
              <a:buChar char="•"/>
              <a:defRPr/>
            </a:pPr>
            <a:r>
              <a:rPr lang="en-ZA" b="1" dirty="0">
                <a:solidFill>
                  <a:prstClr val="black">
                    <a:lumMod val="75000"/>
                    <a:lumOff val="25000"/>
                  </a:prstClr>
                </a:solidFill>
                <a:latin typeface="Tw Cen MT" panose="020B0602020104020603" pitchFamily="34" charset="0"/>
              </a:rPr>
              <a:t>Set the tone </a:t>
            </a:r>
            <a:r>
              <a:rPr lang="en-ZA" dirty="0">
                <a:solidFill>
                  <a:prstClr val="black">
                    <a:lumMod val="75000"/>
                    <a:lumOff val="25000"/>
                  </a:prstClr>
                </a:solidFill>
                <a:latin typeface="Tw Cen MT" panose="020B0602020104020603" pitchFamily="34" charset="0"/>
              </a:rPr>
              <a:t>for accountability and consequence management by investigating and dealing with any allegations of financial misconduct and irregularities by accounting officers and authorities</a:t>
            </a:r>
          </a:p>
          <a:p>
            <a:pPr marL="285750" indent="-285750" eaLnBrk="0" fontAlgn="base" hangingPunct="0">
              <a:spcBef>
                <a:spcPct val="0"/>
              </a:spcBef>
              <a:spcAft>
                <a:spcPts val="300"/>
              </a:spcAft>
              <a:buFont typeface="Arial" panose="020B0604020202020204" pitchFamily="34" charset="0"/>
              <a:buChar char="•"/>
              <a:defRPr/>
            </a:pPr>
            <a:r>
              <a:rPr lang="en-ZA" b="1" dirty="0">
                <a:solidFill>
                  <a:prstClr val="black">
                    <a:lumMod val="75000"/>
                    <a:lumOff val="25000"/>
                  </a:prstClr>
                </a:solidFill>
                <a:latin typeface="Tw Cen MT" panose="020B0602020104020603" pitchFamily="34" charset="0"/>
              </a:rPr>
              <a:t>Share any knowledge </a:t>
            </a:r>
            <a:r>
              <a:rPr lang="en-ZA" dirty="0">
                <a:solidFill>
                  <a:prstClr val="black">
                    <a:lumMod val="75000"/>
                    <a:lumOff val="25000"/>
                  </a:prstClr>
                </a:solidFill>
                <a:latin typeface="Tw Cen MT" panose="020B0602020104020603" pitchFamily="34" charset="0"/>
              </a:rPr>
              <a:t>on possible material irregularities </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Monitor the </a:t>
            </a:r>
            <a:r>
              <a:rPr lang="en-ZA" b="1" dirty="0">
                <a:solidFill>
                  <a:prstClr val="black">
                    <a:lumMod val="75000"/>
                    <a:lumOff val="25000"/>
                  </a:prstClr>
                </a:solidFill>
                <a:latin typeface="Tw Cen MT" panose="020B0602020104020603" pitchFamily="34" charset="0"/>
              </a:rPr>
              <a:t>implementation of the recommendations</a:t>
            </a:r>
            <a:r>
              <a:rPr lang="en-ZA" dirty="0">
                <a:solidFill>
                  <a:prstClr val="black">
                    <a:lumMod val="75000"/>
                    <a:lumOff val="25000"/>
                  </a:prstClr>
                </a:solidFill>
                <a:latin typeface="Tw Cen MT" panose="020B0602020104020603" pitchFamily="34" charset="0"/>
              </a:rPr>
              <a:t> on material irregularities</a:t>
            </a:r>
          </a:p>
          <a:p>
            <a:pPr marL="285750" indent="-285750" eaLnBrk="0" fontAlgn="base" hangingPunct="0">
              <a:spcBef>
                <a:spcPct val="0"/>
              </a:spcBef>
              <a:spcAft>
                <a:spcPts val="300"/>
              </a:spcAft>
              <a:buFont typeface="Arial" panose="020B0604020202020204" pitchFamily="34" charset="0"/>
              <a:buChar char="•"/>
              <a:defRPr/>
            </a:pPr>
            <a:r>
              <a:rPr lang="en-ZA" b="1" dirty="0">
                <a:solidFill>
                  <a:prstClr val="black">
                    <a:lumMod val="75000"/>
                    <a:lumOff val="25000"/>
                  </a:prstClr>
                </a:solidFill>
                <a:latin typeface="Tw Cen MT" panose="020B0602020104020603" pitchFamily="34" charset="0"/>
              </a:rPr>
              <a:t>Support referral and remedial processes</a:t>
            </a:r>
            <a:r>
              <a:rPr lang="en-ZA" dirty="0">
                <a:solidFill>
                  <a:prstClr val="black">
                    <a:lumMod val="75000"/>
                    <a:lumOff val="25000"/>
                  </a:prstClr>
                </a:solidFill>
                <a:latin typeface="Tw Cen MT" panose="020B0602020104020603" pitchFamily="34" charset="0"/>
              </a:rPr>
              <a:t>, including recovery of debt, if required.</a:t>
            </a:r>
          </a:p>
          <a:p>
            <a:pPr marL="285750" indent="-285750" eaLnBrk="0" fontAlgn="base" hangingPunct="0">
              <a:spcBef>
                <a:spcPct val="0"/>
              </a:spcBef>
              <a:spcAft>
                <a:spcPts val="3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If responsible for </a:t>
            </a:r>
            <a:r>
              <a:rPr lang="en-ZA" b="1" dirty="0">
                <a:solidFill>
                  <a:prstClr val="black">
                    <a:lumMod val="75000"/>
                    <a:lumOff val="25000"/>
                  </a:prstClr>
                </a:solidFill>
                <a:latin typeface="Tw Cen MT" panose="020B0602020104020603" pitchFamily="34" charset="0"/>
              </a:rPr>
              <a:t>public body – monitor progress of investigations</a:t>
            </a:r>
          </a:p>
        </p:txBody>
      </p:sp>
      <p:sp>
        <p:nvSpPr>
          <p:cNvPr id="7" name="Rectangle 6"/>
          <p:cNvSpPr/>
          <p:nvPr/>
        </p:nvSpPr>
        <p:spPr>
          <a:xfrm>
            <a:off x="609600" y="4436256"/>
            <a:ext cx="10682816" cy="1661993"/>
          </a:xfrm>
          <a:prstGeom prst="rect">
            <a:avLst/>
          </a:prstGeom>
        </p:spPr>
        <p:txBody>
          <a:bodyPr>
            <a:spAutoFit/>
          </a:bodyPr>
          <a:lstStyle/>
          <a:p>
            <a:pPr eaLnBrk="0" fontAlgn="base" hangingPunct="0">
              <a:spcBef>
                <a:spcPct val="0"/>
              </a:spcBef>
              <a:spcAft>
                <a:spcPts val="600"/>
              </a:spcAft>
              <a:defRPr/>
            </a:pPr>
            <a:r>
              <a:rPr lang="en-ZA" sz="2000" b="1" dirty="0">
                <a:solidFill>
                  <a:srgbClr val="E33B59"/>
                </a:solidFill>
                <a:latin typeface="Tw Cen MT" panose="020B0602020104020603" pitchFamily="34" charset="0"/>
              </a:rPr>
              <a:t>Oversight structure</a:t>
            </a:r>
          </a:p>
          <a:p>
            <a:pPr marL="285750" indent="-285750" eaLnBrk="0" fontAlgn="base" hangingPunct="0">
              <a:spcBef>
                <a:spcPct val="0"/>
              </a:spcBef>
              <a:spcAft>
                <a:spcPts val="6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Use information in the </a:t>
            </a:r>
            <a:r>
              <a:rPr lang="en-ZA" b="1" dirty="0">
                <a:solidFill>
                  <a:prstClr val="black">
                    <a:lumMod val="75000"/>
                    <a:lumOff val="25000"/>
                  </a:prstClr>
                </a:solidFill>
                <a:latin typeface="Tw Cen MT" panose="020B0602020104020603" pitchFamily="34" charset="0"/>
              </a:rPr>
              <a:t>audit report on material irregularities </a:t>
            </a:r>
            <a:r>
              <a:rPr lang="en-ZA" dirty="0">
                <a:solidFill>
                  <a:prstClr val="black">
                    <a:lumMod val="75000"/>
                    <a:lumOff val="25000"/>
                  </a:prstClr>
                </a:solidFill>
                <a:latin typeface="Tw Cen MT" panose="020B0602020104020603" pitchFamily="34" charset="0"/>
              </a:rPr>
              <a:t>for accountability and oversight purposes, insisting on timeous implementation of recommendation</a:t>
            </a:r>
          </a:p>
          <a:p>
            <a:pPr marL="285750" indent="-285750" eaLnBrk="0" fontAlgn="base" hangingPunct="0">
              <a:spcBef>
                <a:spcPct val="0"/>
              </a:spcBef>
              <a:spcAft>
                <a:spcPts val="600"/>
              </a:spcAft>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Use reports tabled on </a:t>
            </a:r>
            <a:r>
              <a:rPr lang="en-ZA" b="1" dirty="0">
                <a:solidFill>
                  <a:prstClr val="black">
                    <a:lumMod val="75000"/>
                    <a:lumOff val="25000"/>
                  </a:prstClr>
                </a:solidFill>
                <a:latin typeface="Tw Cen MT" panose="020B0602020104020603" pitchFamily="34" charset="0"/>
              </a:rPr>
              <a:t>progress with material irregularities </a:t>
            </a:r>
            <a:r>
              <a:rPr lang="en-ZA" dirty="0">
                <a:solidFill>
                  <a:prstClr val="black">
                    <a:lumMod val="75000"/>
                    <a:lumOff val="25000"/>
                  </a:prstClr>
                </a:solidFill>
                <a:latin typeface="Tw Cen MT" panose="020B0602020104020603" pitchFamily="34" charset="0"/>
              </a:rPr>
              <a:t>to oversee and influence progress made by public bodies with investigations and executive authorities (for recovery of debt)</a:t>
            </a:r>
          </a:p>
        </p:txBody>
      </p:sp>
      <p:sp>
        <p:nvSpPr>
          <p:cNvPr id="5" name="Slide Number Placeholder 2">
            <a:extLst>
              <a:ext uri="{FF2B5EF4-FFF2-40B4-BE49-F238E27FC236}">
                <a16:creationId xmlns:a16="http://schemas.microsoft.com/office/drawing/2014/main" xmlns="" id="{A0092C8D-6EC7-4ED3-9B6B-093D38AB9447}"/>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smtClean="0"/>
              <a:pPr>
                <a:defRPr/>
              </a:pPr>
              <a:t>34</a:t>
            </a:fld>
            <a:endParaRPr lang="en-US" altLang="en-US" dirty="0"/>
          </a:p>
        </p:txBody>
      </p:sp>
    </p:spTree>
    <p:extLst>
      <p:ext uri="{BB962C8B-B14F-4D97-AF65-F5344CB8AC3E}">
        <p14:creationId xmlns:p14="http://schemas.microsoft.com/office/powerpoint/2010/main" xmlns="" val="41854166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EA19CE1-E85A-4A94-BBDA-315F5D9A8460}"/>
              </a:ext>
            </a:extLst>
          </p:cNvPr>
          <p:cNvSpPr/>
          <p:nvPr/>
        </p:nvSpPr>
        <p:spPr>
          <a:xfrm>
            <a:off x="1044683" y="1710088"/>
            <a:ext cx="10172704" cy="493851"/>
          </a:xfrm>
          <a:prstGeom prst="rect">
            <a:avLst/>
          </a:prstGeom>
          <a:noFill/>
          <a:ln w="19050">
            <a:solidFill>
              <a:srgbClr val="E33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xmlns="" id="{4DB75F49-890D-479E-8895-4A8D886D136C}"/>
              </a:ext>
            </a:extLst>
          </p:cNvPr>
          <p:cNvSpPr/>
          <p:nvPr/>
        </p:nvSpPr>
        <p:spPr>
          <a:xfrm>
            <a:off x="4225601" y="1535723"/>
            <a:ext cx="3810868" cy="38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2">
            <a:extLst>
              <a:ext uri="{FF2B5EF4-FFF2-40B4-BE49-F238E27FC236}">
                <a16:creationId xmlns:a16="http://schemas.microsoft.com/office/drawing/2014/main" xmlns="" id="{626FAC68-5AF7-456B-B53A-E679EB743FFE}"/>
              </a:ext>
            </a:extLst>
          </p:cNvPr>
          <p:cNvSpPr>
            <a:spLocks noGrp="1"/>
          </p:cNvSpPr>
          <p:nvPr>
            <p:ph type="title"/>
          </p:nvPr>
        </p:nvSpPr>
        <p:spPr/>
        <p:txBody>
          <a:bodyPr/>
          <a:lstStyle/>
          <a:p>
            <a:r>
              <a:rPr lang="en-US" dirty="0"/>
              <a:t>Effective oversight in preventing and tracking material irregularities</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35</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95533993"/>
              </p:ext>
            </p:extLst>
          </p:nvPr>
        </p:nvGraphicFramePr>
        <p:xfrm>
          <a:off x="500022" y="1922734"/>
          <a:ext cx="11191956" cy="4297680"/>
        </p:xfrm>
        <a:graphic>
          <a:graphicData uri="http://schemas.openxmlformats.org/drawingml/2006/table">
            <a:tbl>
              <a:tblPr firstRow="1" bandRow="1">
                <a:tableStyleId>{21E4AEA4-8DFA-4A89-87EB-49C32662AFE0}</a:tableStyleId>
              </a:tblPr>
              <a:tblGrid>
                <a:gridCol w="1680470">
                  <a:extLst>
                    <a:ext uri="{9D8B030D-6E8A-4147-A177-3AD203B41FA5}">
                      <a16:colId xmlns:a16="http://schemas.microsoft.com/office/drawing/2014/main" xmlns="" val="308465014"/>
                    </a:ext>
                  </a:extLst>
                </a:gridCol>
                <a:gridCol w="1371600">
                  <a:extLst>
                    <a:ext uri="{9D8B030D-6E8A-4147-A177-3AD203B41FA5}">
                      <a16:colId xmlns:a16="http://schemas.microsoft.com/office/drawing/2014/main" xmlns="" val="195494254"/>
                    </a:ext>
                  </a:extLst>
                </a:gridCol>
                <a:gridCol w="1547446">
                  <a:extLst>
                    <a:ext uri="{9D8B030D-6E8A-4147-A177-3AD203B41FA5}">
                      <a16:colId xmlns:a16="http://schemas.microsoft.com/office/drawing/2014/main" xmlns="" val="3667835565"/>
                    </a:ext>
                  </a:extLst>
                </a:gridCol>
                <a:gridCol w="1230581">
                  <a:extLst>
                    <a:ext uri="{9D8B030D-6E8A-4147-A177-3AD203B41FA5}">
                      <a16:colId xmlns:a16="http://schemas.microsoft.com/office/drawing/2014/main" xmlns="" val="1474388030"/>
                    </a:ext>
                  </a:extLst>
                </a:gridCol>
                <a:gridCol w="1582616">
                  <a:extLst>
                    <a:ext uri="{9D8B030D-6E8A-4147-A177-3AD203B41FA5}">
                      <a16:colId xmlns:a16="http://schemas.microsoft.com/office/drawing/2014/main" xmlns="" val="1458975159"/>
                    </a:ext>
                  </a:extLst>
                </a:gridCol>
                <a:gridCol w="1149203">
                  <a:extLst>
                    <a:ext uri="{9D8B030D-6E8A-4147-A177-3AD203B41FA5}">
                      <a16:colId xmlns:a16="http://schemas.microsoft.com/office/drawing/2014/main" xmlns="" val="586766417"/>
                    </a:ext>
                  </a:extLst>
                </a:gridCol>
                <a:gridCol w="1383324">
                  <a:extLst>
                    <a:ext uri="{9D8B030D-6E8A-4147-A177-3AD203B41FA5}">
                      <a16:colId xmlns:a16="http://schemas.microsoft.com/office/drawing/2014/main" xmlns="" val="1683207907"/>
                    </a:ext>
                  </a:extLst>
                </a:gridCol>
                <a:gridCol w="1246716">
                  <a:extLst>
                    <a:ext uri="{9D8B030D-6E8A-4147-A177-3AD203B41FA5}">
                      <a16:colId xmlns:a16="http://schemas.microsoft.com/office/drawing/2014/main" xmlns="" val="3298627547"/>
                    </a:ext>
                  </a:extLst>
                </a:gridCol>
              </a:tblGrid>
              <a:tr h="650362">
                <a:tc>
                  <a:txBody>
                    <a:bodyPr/>
                    <a:lstStyle/>
                    <a:p>
                      <a:pPr marL="45720" algn="ctr" rtl="0" fontAlgn="ctr"/>
                      <a:r>
                        <a:rPr lang="en-ZA" sz="1400" u="none" strike="noStrike" dirty="0">
                          <a:effectLst/>
                          <a:latin typeface="Tw Cen MT" pitchFamily="34" charset="0"/>
                        </a:rPr>
                        <a:t>Material Irregularities</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Financial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Performance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Procurement and contract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Compliance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Information technology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Human resource management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tc>
                  <a:txBody>
                    <a:bodyPr/>
                    <a:lstStyle/>
                    <a:p>
                      <a:pPr marL="45720" algn="ctr" rtl="0" fontAlgn="ctr"/>
                      <a:r>
                        <a:rPr lang="en-ZA" sz="1400" u="none" strike="noStrike" dirty="0">
                          <a:effectLst/>
                          <a:latin typeface="Tw Cen MT" pitchFamily="34" charset="0"/>
                        </a:rPr>
                        <a:t>Oversight report</a:t>
                      </a:r>
                      <a:endParaRPr lang="en-ZA" sz="1400" b="1" i="0" u="none" strike="noStrike" dirty="0">
                        <a:solidFill>
                          <a:srgbClr val="FFFFFF"/>
                        </a:solidFill>
                        <a:effectLst/>
                        <a:latin typeface="Tw Cen MT" pitchFamily="34" charset="0"/>
                      </a:endParaRPr>
                    </a:p>
                  </a:txBody>
                  <a:tcPr marL="7207" marR="7207" marT="5405" marB="0" anchor="ctr">
                    <a:solidFill>
                      <a:srgbClr val="97857C"/>
                    </a:solidFill>
                  </a:tcPr>
                </a:tc>
                <a:extLst>
                  <a:ext uri="{0D108BD9-81ED-4DB2-BD59-A6C34878D82A}">
                    <a16:rowId xmlns:a16="http://schemas.microsoft.com/office/drawing/2014/main" xmlns="" val="1379924873"/>
                  </a:ext>
                </a:extLst>
              </a:tr>
              <a:tr h="650362">
                <a:tc>
                  <a:txBody>
                    <a:bodyPr/>
                    <a:lstStyle/>
                    <a:p>
                      <a:pPr marL="45720" algn="l" rtl="0" fontAlgn="ctr"/>
                      <a:r>
                        <a:rPr lang="en-ZA" sz="1400" b="0" u="none" strike="noStrike" dirty="0">
                          <a:effectLst/>
                          <a:latin typeface="Tw Cen MT" pitchFamily="34" charset="0"/>
                        </a:rPr>
                        <a:t>Progress report on the material irregularities reported</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r>
                        <a:rPr lang="en-ZA" sz="1400" b="0" u="none" strike="noStrike" dirty="0">
                          <a:effectLst/>
                          <a:latin typeface="Tw Cen MT" pitchFamily="34" charset="0"/>
                        </a:rPr>
                        <a:t>Financial statements (Interim and final)</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t"/>
                      <a:r>
                        <a:rPr lang="en-ZA" sz="1400" b="0" u="none" strike="noStrike" dirty="0">
                          <a:effectLst/>
                          <a:latin typeface="Tw Cen MT" pitchFamily="34" charset="0"/>
                        </a:rPr>
                        <a:t>Strategic and annual plans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rowSpan="6">
                  <a:txBody>
                    <a:bodyPr/>
                    <a:lstStyle/>
                    <a:p>
                      <a:pPr marL="45720" algn="l" rtl="0" fontAlgn="t"/>
                      <a:r>
                        <a:rPr lang="en-ZA" sz="1400" b="0" u="none" strike="noStrike" dirty="0">
                          <a:effectLst/>
                          <a:latin typeface="Tw Cen MT" pitchFamily="34" charset="0"/>
                        </a:rPr>
                        <a:t>Contracts, register,</a:t>
                      </a:r>
                    </a:p>
                    <a:p>
                      <a:pPr marL="45720" algn="l" rtl="0" fontAlgn="t"/>
                      <a:r>
                        <a:rPr lang="en-ZA" sz="1400" b="0" u="none" strike="noStrike" dirty="0">
                          <a:effectLst/>
                          <a:latin typeface="Tw Cen MT" pitchFamily="34" charset="0"/>
                        </a:rPr>
                        <a:t> </a:t>
                      </a:r>
                    </a:p>
                    <a:p>
                      <a:pPr marL="45720" algn="l" rtl="0" fontAlgn="t"/>
                      <a:r>
                        <a:rPr lang="en-ZA" sz="1400" b="0" u="none" strike="noStrike" dirty="0">
                          <a:effectLst/>
                          <a:latin typeface="Tw Cen MT" pitchFamily="34" charset="0"/>
                        </a:rPr>
                        <a:t>Major Project register and tracking</a:t>
                      </a:r>
                      <a:r>
                        <a:rPr lang="en-ZA" sz="1400" b="0" u="none" strike="noStrike" baseline="0" dirty="0">
                          <a:effectLst/>
                          <a:latin typeface="Tw Cen MT" pitchFamily="34" charset="0"/>
                        </a:rPr>
                        <a:t> reports</a:t>
                      </a:r>
                      <a:endParaRPr lang="en-ZA" sz="1400" b="0" i="0" u="none" strike="noStrike" dirty="0">
                        <a:solidFill>
                          <a:srgbClr val="000000"/>
                        </a:solidFill>
                        <a:effectLst/>
                        <a:latin typeface="Tw Cen MT" pitchFamily="34" charset="0"/>
                      </a:endParaRPr>
                    </a:p>
                    <a:p>
                      <a:pPr marL="45720" algn="l" rtl="0" fontAlgn="t"/>
                      <a:endParaRPr lang="en-ZA" sz="1400" b="0" i="0" u="none" strike="noStrike" dirty="0">
                        <a:solidFill>
                          <a:srgbClr val="000000"/>
                        </a:solidFill>
                        <a:effectLst/>
                        <a:latin typeface="Tw Cen MT" pitchFamily="34" charset="0"/>
                      </a:endParaRPr>
                    </a:p>
                    <a:p>
                      <a:pPr marL="45720" algn="l" rtl="0" fontAlgn="t"/>
                      <a:r>
                        <a:rPr lang="en-ZA" sz="1400" b="0" i="0" u="none" strike="noStrike" dirty="0">
                          <a:solidFill>
                            <a:srgbClr val="000000"/>
                          </a:solidFill>
                          <a:effectLst/>
                          <a:latin typeface="Tw Cen MT" pitchFamily="34" charset="0"/>
                        </a:rPr>
                        <a:t>Supply</a:t>
                      </a:r>
                      <a:r>
                        <a:rPr lang="en-ZA" sz="1400" b="0" i="0" u="none" strike="noStrike" baseline="0" dirty="0">
                          <a:solidFill>
                            <a:srgbClr val="000000"/>
                          </a:solidFill>
                          <a:effectLst/>
                          <a:latin typeface="Tw Cen MT" pitchFamily="34" charset="0"/>
                        </a:rPr>
                        <a:t> chain management report including the procurement plans.</a:t>
                      </a:r>
                      <a:endParaRPr lang="en-ZA" sz="1400" b="0" u="none" strike="noStrike" dirty="0">
                        <a:effectLst/>
                        <a:latin typeface="Tw Cen MT" pitchFamily="34" charset="0"/>
                      </a:endParaRPr>
                    </a:p>
                  </a:txBody>
                  <a:tcPr marL="7207" marR="7207" marT="5405" marB="0" anchor="ctr">
                    <a:solidFill>
                      <a:srgbClr val="C7BEB9"/>
                    </a:solidFill>
                  </a:tcPr>
                </a:tc>
                <a:tc>
                  <a:txBody>
                    <a:bodyPr/>
                    <a:lstStyle/>
                    <a:p>
                      <a:pPr marL="45720" algn="l" rtl="0" fontAlgn="t"/>
                      <a:r>
                        <a:rPr lang="en-ZA" sz="1400" b="0" u="none" strike="noStrike" dirty="0">
                          <a:effectLst/>
                          <a:latin typeface="Tw Cen MT" pitchFamily="34" charset="0"/>
                        </a:rPr>
                        <a:t>Reports on</a:t>
                      </a:r>
                      <a:r>
                        <a:rPr lang="en-ZA" sz="1400" b="0" u="none" strike="noStrike" baseline="0" dirty="0">
                          <a:effectLst/>
                          <a:latin typeface="Tw Cen MT" pitchFamily="34" charset="0"/>
                        </a:rPr>
                        <a:t> compliance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rowSpan="6">
                  <a:txBody>
                    <a:bodyPr/>
                    <a:lstStyle/>
                    <a:p>
                      <a:pPr marL="45720" algn="l" rtl="0" fontAlgn="t"/>
                      <a:r>
                        <a:rPr lang="en-ZA" sz="1400" b="0" u="none" strike="noStrike" dirty="0">
                          <a:effectLst/>
                          <a:latin typeface="Tw Cen MT" pitchFamily="34" charset="0"/>
                        </a:rPr>
                        <a:t>Information technology governance and management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r>
                        <a:rPr lang="en-ZA" sz="1400" b="0" u="none" strike="noStrike" dirty="0">
                          <a:effectLst/>
                          <a:latin typeface="Tw Cen MT" pitchFamily="34" charset="0"/>
                        </a:rPr>
                        <a:t>Human resource management information</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r>
                        <a:rPr lang="en-ZA" sz="1400" b="0" u="none" strike="noStrike" dirty="0">
                          <a:effectLst/>
                          <a:latin typeface="Tw Cen MT" pitchFamily="34" charset="0"/>
                        </a:rPr>
                        <a:t>Risk management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extLst>
                  <a:ext uri="{0D108BD9-81ED-4DB2-BD59-A6C34878D82A}">
                    <a16:rowId xmlns:a16="http://schemas.microsoft.com/office/drawing/2014/main" xmlns="" val="3557239400"/>
                  </a:ext>
                </a:extLst>
              </a:tr>
              <a:tr h="753711">
                <a:tc>
                  <a:txBody>
                    <a:bodyPr/>
                    <a:lstStyle/>
                    <a:p>
                      <a:pPr marL="45720" algn="l" rtl="0" fontAlgn="ctr"/>
                      <a:r>
                        <a:rPr lang="en-ZA" sz="1400" b="0" u="none" strike="noStrike" dirty="0">
                          <a:effectLst/>
                          <a:latin typeface="Tw Cen MT" pitchFamily="34" charset="0"/>
                        </a:rPr>
                        <a:t>Investigation Reports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rtl="0" fontAlgn="t"/>
                      <a:r>
                        <a:rPr lang="en-ZA" sz="1400" b="0" u="none" strike="noStrike" dirty="0">
                          <a:effectLst/>
                          <a:latin typeface="Tw Cen MT" pitchFamily="34" charset="0"/>
                        </a:rPr>
                        <a:t>Financial health analysis reports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rtl="0" fontAlgn="t"/>
                      <a:r>
                        <a:rPr lang="en-ZA" sz="1400" b="0" u="none" strike="noStrike" dirty="0">
                          <a:effectLst/>
                          <a:latin typeface="Tw Cen MT" pitchFamily="34" charset="0"/>
                        </a:rPr>
                        <a:t>Annual and quarterly performance reports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vMerge="1">
                  <a:txBody>
                    <a:bodyPr/>
                    <a:lstStyle/>
                    <a:p>
                      <a:endParaRPr lang="en-ZA"/>
                    </a:p>
                  </a:txBody>
                  <a:tcPr/>
                </a:tc>
                <a:tc>
                  <a:txBody>
                    <a:bodyPr/>
                    <a:lstStyle/>
                    <a:p>
                      <a:pPr marL="45720" algn="l" rtl="0" fontAlgn="t">
                        <a:buClr>
                          <a:srgbClr val="000000"/>
                        </a:buClr>
                        <a:buSzPts val="1400"/>
                        <a:buFont typeface="Arial" panose="020B0604020202020204" pitchFamily="34" charset="0"/>
                        <a:buNone/>
                      </a:pPr>
                      <a:r>
                        <a:rPr lang="en-ZA" sz="1400" b="0" u="none" strike="noStrike" dirty="0">
                          <a:effectLst/>
                          <a:latin typeface="Tw Cen MT" pitchFamily="34" charset="0"/>
                        </a:rPr>
                        <a:t>Budget reports</a:t>
                      </a:r>
                      <a:endParaRPr lang="en-ZA" sz="1400" b="0" i="0" u="none" strike="noStrike" dirty="0">
                        <a:solidFill>
                          <a:srgbClr val="000000"/>
                        </a:solidFill>
                        <a:effectLst/>
                        <a:latin typeface="Tw Cen MT" pitchFamily="34" charset="0"/>
                      </a:endParaRPr>
                    </a:p>
                  </a:txBody>
                  <a:tcPr marL="86487" marR="7207" marT="5405" marB="0" anchor="ctr">
                    <a:solidFill>
                      <a:srgbClr val="E7E3E1"/>
                    </a:solidFill>
                  </a:tcPr>
                </a:tc>
                <a:tc vMerge="1">
                  <a:txBody>
                    <a:bodyPr/>
                    <a:lstStyle/>
                    <a:p>
                      <a:endParaRPr lang="en-ZA"/>
                    </a:p>
                  </a:txBody>
                  <a:tcPr/>
                </a:tc>
                <a:tc>
                  <a:txBody>
                    <a:bodyPr/>
                    <a:lstStyle/>
                    <a:p>
                      <a:pPr marL="45720" algn="l" rtl="0" fontAlgn="ctr"/>
                      <a:r>
                        <a:rPr lang="en-ZA" sz="1400" b="0" u="none" strike="noStrike" dirty="0">
                          <a:effectLst/>
                          <a:latin typeface="Tw Cen MT" pitchFamily="34" charset="0"/>
                        </a:rPr>
                        <a:t>Use of consultants information</a:t>
                      </a:r>
                      <a:r>
                        <a:rPr lang="en-ZA" sz="1400" b="0" u="none" strike="noStrike" baseline="0"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rtl="0" fontAlgn="ctr"/>
                      <a:r>
                        <a:rPr lang="en-ZA" sz="1400" b="0" i="0" u="none" strike="noStrike" dirty="0">
                          <a:solidFill>
                            <a:srgbClr val="000000"/>
                          </a:solidFill>
                          <a:effectLst/>
                          <a:latin typeface="Tw Cen MT" pitchFamily="34" charset="0"/>
                        </a:rPr>
                        <a:t>Internal audit reports</a:t>
                      </a:r>
                    </a:p>
                  </a:txBody>
                  <a:tcPr marL="7207" marR="7207" marT="5405" marB="0" anchor="ctr">
                    <a:solidFill>
                      <a:srgbClr val="E7E3E1"/>
                    </a:solidFill>
                  </a:tcPr>
                </a:tc>
                <a:extLst>
                  <a:ext uri="{0D108BD9-81ED-4DB2-BD59-A6C34878D82A}">
                    <a16:rowId xmlns:a16="http://schemas.microsoft.com/office/drawing/2014/main" xmlns="" val="225478928"/>
                  </a:ext>
                </a:extLst>
              </a:tr>
              <a:tr h="501743">
                <a:tc>
                  <a:txBody>
                    <a:bodyPr/>
                    <a:lstStyle/>
                    <a:p>
                      <a:pPr marL="45720" algn="l" rtl="0" fontAlgn="ctr"/>
                      <a:r>
                        <a:rPr lang="en-ZA" sz="1400" b="0" u="none" strike="noStrike" dirty="0">
                          <a:effectLst/>
                          <a:latin typeface="Tw Cen MT" pitchFamily="34" charset="0"/>
                        </a:rPr>
                        <a:t>Disciplinary</a:t>
                      </a:r>
                      <a:r>
                        <a:rPr lang="en-ZA" sz="1400" b="0" u="none" strike="noStrike" baseline="0" dirty="0">
                          <a:effectLst/>
                          <a:latin typeface="Tw Cen MT" pitchFamily="34" charset="0"/>
                        </a:rPr>
                        <a:t> cases</a:t>
                      </a:r>
                      <a:r>
                        <a:rPr lang="en-ZA" sz="1400" b="0" u="none" strike="noStrike" dirty="0">
                          <a:effectLst/>
                          <a:latin typeface="Tw Cen MT" pitchFamily="34" charset="0"/>
                        </a:rPr>
                        <a:t>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rtl="0" fontAlgn="ct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vMerge="1">
                  <a:txBody>
                    <a:bodyPr/>
                    <a:lstStyle/>
                    <a:p>
                      <a:endParaRPr lang="en-ZA"/>
                    </a:p>
                  </a:txBody>
                  <a:tcPr/>
                </a:tc>
                <a:tc>
                  <a:txBody>
                    <a:bodyPr/>
                    <a:lstStyle/>
                    <a:p>
                      <a:pPr marL="45720" algn="l" rtl="0" fontAlgn="t">
                        <a:buClr>
                          <a:srgbClr val="000000"/>
                        </a:buClr>
                        <a:buSzPts val="1400"/>
                        <a:buFont typeface="Arial" panose="020B0604020202020204" pitchFamily="34" charset="0"/>
                        <a:buNone/>
                      </a:pPr>
                      <a:r>
                        <a:rPr lang="en-ZA" sz="1400" b="0" u="none" strike="noStrike" dirty="0">
                          <a:effectLst/>
                          <a:latin typeface="Tw Cen MT" pitchFamily="34" charset="0"/>
                        </a:rPr>
                        <a:t>Consequences reports</a:t>
                      </a:r>
                      <a:endParaRPr lang="en-ZA" sz="1400" b="0" i="0" u="none" strike="noStrike" dirty="0">
                        <a:solidFill>
                          <a:srgbClr val="000000"/>
                        </a:solidFill>
                        <a:effectLst/>
                        <a:latin typeface="Tw Cen MT" pitchFamily="34" charset="0"/>
                      </a:endParaRPr>
                    </a:p>
                  </a:txBody>
                  <a:tcPr marL="86487" marR="7207" marT="5405" marB="0" anchor="ctr">
                    <a:solidFill>
                      <a:srgbClr val="C7BEB9"/>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marR="0" indent="0" algn="l" defTabSz="914400" rtl="0" eaLnBrk="1" fontAlgn="t" latinLnBrk="0" hangingPunct="1">
                        <a:lnSpc>
                          <a:spcPct val="100000"/>
                        </a:lnSpc>
                        <a:spcBef>
                          <a:spcPts val="0"/>
                        </a:spcBef>
                        <a:spcAft>
                          <a:spcPts val="0"/>
                        </a:spcAft>
                        <a:buClrTx/>
                        <a:buSzTx/>
                        <a:buFontTx/>
                        <a:buNone/>
                        <a:tabLst/>
                        <a:defRPr/>
                      </a:pPr>
                      <a:r>
                        <a:rPr lang="en-ZA" sz="1400" b="0" u="none" strike="noStrike" dirty="0">
                          <a:effectLst/>
                          <a:latin typeface="Tw Cen MT" pitchFamily="34" charset="0"/>
                        </a:rPr>
                        <a:t>Audit committee reports</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extLst>
                  <a:ext uri="{0D108BD9-81ED-4DB2-BD59-A6C34878D82A}">
                    <a16:rowId xmlns:a16="http://schemas.microsoft.com/office/drawing/2014/main" xmlns="" val="318580198"/>
                  </a:ext>
                </a:extLst>
              </a:tr>
              <a:tr h="650362">
                <a:tc>
                  <a:txBody>
                    <a:bodyPr/>
                    <a:lstStyle/>
                    <a:p>
                      <a:pPr marL="45720" algn="l" fontAlgn="t"/>
                      <a:r>
                        <a:rPr lang="en-ZA" sz="1400" b="0" u="none" strike="noStrike" dirty="0">
                          <a:effectLst/>
                          <a:latin typeface="Tw Cen MT" pitchFamily="34" charset="0"/>
                        </a:rPr>
                        <a:t>Progress reports on matters referred to the Public Bodies</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vMerge="1">
                  <a:txBody>
                    <a:bodyPr/>
                    <a:lstStyle/>
                    <a:p>
                      <a:endParaRPr lang="en-ZA"/>
                    </a:p>
                  </a:txBody>
                  <a:tcPr/>
                </a:tc>
                <a:tc>
                  <a:txBody>
                    <a:bodyPr/>
                    <a:lstStyle/>
                    <a:p>
                      <a:pPr marL="45720" algn="l" rtl="0" fontAlgn="t">
                        <a:buClr>
                          <a:srgbClr val="000000"/>
                        </a:buClr>
                        <a:buSzPts val="1400"/>
                        <a:buFont typeface="Arial" panose="020B0604020202020204" pitchFamily="34" charset="0"/>
                        <a:buNone/>
                      </a:pPr>
                      <a:r>
                        <a:rPr lang="en-ZA" sz="1400" b="0" u="none" strike="noStrike" dirty="0">
                          <a:effectLst/>
                          <a:latin typeface="Tw Cen MT" pitchFamily="34" charset="0"/>
                        </a:rPr>
                        <a:t>UIFW reports</a:t>
                      </a:r>
                      <a:endParaRPr lang="en-ZA" sz="1400" b="0" i="0" u="none" strike="noStrike" dirty="0">
                        <a:solidFill>
                          <a:srgbClr val="000000"/>
                        </a:solidFill>
                        <a:effectLst/>
                        <a:latin typeface="Tw Cen MT" pitchFamily="34" charset="0"/>
                      </a:endParaRPr>
                    </a:p>
                  </a:txBody>
                  <a:tcPr marL="86487" marR="7207" marT="5405" marB="0" anchor="ctr">
                    <a:solidFill>
                      <a:srgbClr val="E7E3E1"/>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extLst>
                  <a:ext uri="{0D108BD9-81ED-4DB2-BD59-A6C34878D82A}">
                    <a16:rowId xmlns:a16="http://schemas.microsoft.com/office/drawing/2014/main" xmlns="" val="4292266044"/>
                  </a:ext>
                </a:extLst>
              </a:tr>
              <a:tr h="650362">
                <a:tc>
                  <a:txBody>
                    <a:bodyPr/>
                    <a:lstStyle/>
                    <a:p>
                      <a:pPr marL="45720" algn="l" fontAlgn="t"/>
                      <a:r>
                        <a:rPr lang="en-ZA" sz="1400" b="0" u="none" strike="noStrike" dirty="0">
                          <a:effectLst/>
                          <a:latin typeface="Tw Cen MT" pitchFamily="34" charset="0"/>
                        </a:rPr>
                        <a:t>Recovery reports on financial loss suffered</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vMerge="1">
                  <a:txBody>
                    <a:bodyPr/>
                    <a:lstStyle/>
                    <a:p>
                      <a:endParaRPr lang="en-ZA"/>
                    </a:p>
                  </a:txBody>
                  <a:tcPr/>
                </a:tc>
                <a:tc>
                  <a:txBody>
                    <a:bodyPr/>
                    <a:lstStyle/>
                    <a:p>
                      <a:pPr marL="45720" algn="l" rtl="0" fontAlgn="ctr">
                        <a:buClr>
                          <a:srgbClr val="000000"/>
                        </a:buClr>
                        <a:buSzPts val="1400"/>
                        <a:buFont typeface="Arial" panose="020B0604020202020204" pitchFamily="34" charset="0"/>
                        <a:buNone/>
                      </a:pPr>
                      <a:r>
                        <a:rPr lang="en-ZA" sz="1400" b="0" u="none" strike="noStrike" dirty="0">
                          <a:effectLst/>
                          <a:latin typeface="Tw Cen MT" pitchFamily="34" charset="0"/>
                        </a:rPr>
                        <a:t>Management Revenue and expenditure reports</a:t>
                      </a:r>
                      <a:endParaRPr lang="en-ZA" sz="1400" b="0" i="0" u="none" strike="noStrike" dirty="0">
                        <a:solidFill>
                          <a:srgbClr val="000000"/>
                        </a:solidFill>
                        <a:effectLst/>
                        <a:latin typeface="Tw Cen MT" pitchFamily="34" charset="0"/>
                      </a:endParaRPr>
                    </a:p>
                  </a:txBody>
                  <a:tcPr marL="86487" marR="7207" marT="5405" marB="0" anchor="ctr">
                    <a:solidFill>
                      <a:srgbClr val="C7BEB9"/>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C7BEB9"/>
                    </a:solidFill>
                  </a:tcPr>
                </a:tc>
                <a:extLst>
                  <a:ext uri="{0D108BD9-81ED-4DB2-BD59-A6C34878D82A}">
                    <a16:rowId xmlns:a16="http://schemas.microsoft.com/office/drawing/2014/main" xmlns="" val="3917582161"/>
                  </a:ext>
                </a:extLst>
              </a:tr>
              <a:tr h="440778">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vMerge="1">
                  <a:txBody>
                    <a:bodyPr/>
                    <a:lstStyle/>
                    <a:p>
                      <a:endParaRPr lang="en-ZA"/>
                    </a:p>
                  </a:txBody>
                  <a:tcPr/>
                </a:tc>
                <a:tc>
                  <a:txBody>
                    <a:bodyPr/>
                    <a:lstStyle/>
                    <a:p>
                      <a:pPr marL="45720" algn="l" rtl="0" fontAlgn="ctr">
                        <a:buClr>
                          <a:srgbClr val="000000"/>
                        </a:buClr>
                        <a:buSzPts val="1400"/>
                        <a:buFont typeface="Arial" panose="020B0604020202020204" pitchFamily="34" charset="0"/>
                        <a:buNone/>
                      </a:pPr>
                      <a:r>
                        <a:rPr lang="en-ZA" sz="1400" b="0" u="none" strike="noStrike" dirty="0">
                          <a:effectLst/>
                          <a:latin typeface="Tw Cen MT" pitchFamily="34" charset="0"/>
                        </a:rPr>
                        <a:t>Grant management reports (compliance)</a:t>
                      </a:r>
                      <a:endParaRPr lang="en-ZA" sz="1400" b="0" i="0" u="none" strike="noStrike" dirty="0">
                        <a:solidFill>
                          <a:srgbClr val="000000"/>
                        </a:solidFill>
                        <a:effectLst/>
                        <a:latin typeface="Tw Cen MT" pitchFamily="34" charset="0"/>
                      </a:endParaRPr>
                    </a:p>
                  </a:txBody>
                  <a:tcPr marL="86487" marR="7207" marT="5405" marB="0" anchor="ctr">
                    <a:solidFill>
                      <a:srgbClr val="E7E3E1"/>
                    </a:solidFill>
                  </a:tcPr>
                </a:tc>
                <a:tc vMerge="1">
                  <a:txBody>
                    <a:bodyPr/>
                    <a:lstStyle/>
                    <a:p>
                      <a:endParaRPr lang="en-ZA"/>
                    </a:p>
                  </a:txBody>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tc>
                  <a:txBody>
                    <a:bodyPr/>
                    <a:lstStyle/>
                    <a:p>
                      <a:pPr marL="45720" algn="l" fontAlgn="t"/>
                      <a:r>
                        <a:rPr lang="en-ZA" sz="1400" b="0" u="none" strike="noStrike" dirty="0">
                          <a:effectLst/>
                          <a:latin typeface="Tw Cen MT" pitchFamily="34" charset="0"/>
                        </a:rPr>
                        <a:t> </a:t>
                      </a:r>
                      <a:endParaRPr lang="en-ZA" sz="1400" b="0" i="0" u="none" strike="noStrike" dirty="0">
                        <a:solidFill>
                          <a:srgbClr val="000000"/>
                        </a:solidFill>
                        <a:effectLst/>
                        <a:latin typeface="Tw Cen MT" pitchFamily="34" charset="0"/>
                      </a:endParaRPr>
                    </a:p>
                  </a:txBody>
                  <a:tcPr marL="7207" marR="7207" marT="5405" marB="0" anchor="ctr">
                    <a:solidFill>
                      <a:srgbClr val="E7E3E1"/>
                    </a:solidFill>
                  </a:tcPr>
                </a:tc>
                <a:extLst>
                  <a:ext uri="{0D108BD9-81ED-4DB2-BD59-A6C34878D82A}">
                    <a16:rowId xmlns:a16="http://schemas.microsoft.com/office/drawing/2014/main" xmlns="" val="4224710253"/>
                  </a:ext>
                </a:extLst>
              </a:tr>
            </a:tbl>
          </a:graphicData>
        </a:graphic>
      </p:graphicFrame>
      <p:sp>
        <p:nvSpPr>
          <p:cNvPr id="9" name="TextBox 8"/>
          <p:cNvSpPr txBox="1"/>
          <p:nvPr/>
        </p:nvSpPr>
        <p:spPr>
          <a:xfrm>
            <a:off x="3949810" y="1399514"/>
            <a:ext cx="4362450" cy="523220"/>
          </a:xfrm>
          <a:prstGeom prst="rect">
            <a:avLst/>
          </a:prstGeom>
          <a:noFill/>
        </p:spPr>
        <p:txBody>
          <a:bodyPr wrap="square" rtlCol="0">
            <a:spAutoFit/>
          </a:bodyPr>
          <a:lstStyle/>
          <a:p>
            <a:pPr algn="ctr"/>
            <a:r>
              <a:rPr lang="en-ZA" sz="2800" dirty="0">
                <a:solidFill>
                  <a:srgbClr val="E33B59"/>
                </a:solidFill>
                <a:latin typeface="Tw Cen MT" pitchFamily="34" charset="0"/>
              </a:rPr>
              <a:t>Oversight and monitoring</a:t>
            </a:r>
          </a:p>
        </p:txBody>
      </p:sp>
    </p:spTree>
    <p:extLst>
      <p:ext uri="{BB962C8B-B14F-4D97-AF65-F5344CB8AC3E}">
        <p14:creationId xmlns:p14="http://schemas.microsoft.com/office/powerpoint/2010/main" xmlns="" val="33391970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1474C-AB72-4EFD-963A-72238175835B}"/>
              </a:ext>
            </a:extLst>
          </p:cNvPr>
          <p:cNvSpPr>
            <a:spLocks noGrp="1"/>
          </p:cNvSpPr>
          <p:nvPr>
            <p:ph type="title"/>
          </p:nvPr>
        </p:nvSpPr>
        <p:spPr>
          <a:xfrm>
            <a:off x="685800" y="346077"/>
            <a:ext cx="10515600" cy="543218"/>
          </a:xfrm>
        </p:spPr>
        <p:txBody>
          <a:bodyPr/>
          <a:lstStyle/>
          <a:p>
            <a:r>
              <a:rPr lang="en-US" dirty="0"/>
              <a:t>Measures of success</a:t>
            </a:r>
          </a:p>
        </p:txBody>
      </p:sp>
      <p:sp>
        <p:nvSpPr>
          <p:cNvPr id="3" name="Slide Number Placeholder 2">
            <a:extLst>
              <a:ext uri="{FF2B5EF4-FFF2-40B4-BE49-F238E27FC236}">
                <a16:creationId xmlns:a16="http://schemas.microsoft.com/office/drawing/2014/main" xmlns="" id="{BEF6B873-3D56-489A-A8EF-DCD1DE74A82F}"/>
              </a:ext>
            </a:extLst>
          </p:cNvPr>
          <p:cNvSpPr>
            <a:spLocks noGrp="1"/>
          </p:cNvSpPr>
          <p:nvPr>
            <p:ph type="sldNum" sz="quarter" idx="10"/>
          </p:nvPr>
        </p:nvSpPr>
        <p:spPr/>
        <p:txBody>
          <a:bodyPr/>
          <a:lstStyle/>
          <a:p>
            <a:pPr>
              <a:defRPr/>
            </a:pPr>
            <a:fld id="{EF17A8A9-4466-47ED-8DFF-9415902C6C29}" type="slidenum">
              <a:rPr lang="en-US" altLang="en-US" smtClean="0"/>
              <a:pPr>
                <a:defRPr/>
              </a:pPr>
              <a:t>36</a:t>
            </a:fld>
            <a:endParaRPr lang="en-US" altLang="en-US" dirty="0"/>
          </a:p>
        </p:txBody>
      </p:sp>
      <p:sp>
        <p:nvSpPr>
          <p:cNvPr id="5" name="TextBox 4">
            <a:extLst>
              <a:ext uri="{FF2B5EF4-FFF2-40B4-BE49-F238E27FC236}">
                <a16:creationId xmlns:a16="http://schemas.microsoft.com/office/drawing/2014/main" xmlns="" id="{8D94D606-9327-42D8-B0C1-2919B61110D0}"/>
              </a:ext>
            </a:extLst>
          </p:cNvPr>
          <p:cNvSpPr txBox="1"/>
          <p:nvPr/>
        </p:nvSpPr>
        <p:spPr bwMode="auto">
          <a:xfrm>
            <a:off x="2013655" y="1123950"/>
            <a:ext cx="9520767" cy="1354138"/>
          </a:xfrm>
          <a:prstGeom prst="rect">
            <a:avLst/>
          </a:prstGeom>
          <a:noFill/>
        </p:spPr>
        <p:txBody>
          <a:bodyPr>
            <a:spAutoFit/>
          </a:bodyPr>
          <a:lstStyle/>
          <a:p>
            <a:pPr>
              <a:defRPr/>
            </a:pPr>
            <a:r>
              <a:rPr lang="en-ZA" b="1" dirty="0">
                <a:solidFill>
                  <a:srgbClr val="00A389"/>
                </a:solidFill>
                <a:latin typeface="Tw Cen MT" panose="020B0602020104020603" pitchFamily="34" charset="0"/>
              </a:rPr>
              <a:t>Robust financial and performance management systems </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Sound financial management systems</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Successful implementation of the audit recommendations</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Reduction in irregular and fruitless and wasteful expenditure</a:t>
            </a:r>
          </a:p>
        </p:txBody>
      </p:sp>
      <p:sp>
        <p:nvSpPr>
          <p:cNvPr id="8" name="TextBox 7">
            <a:extLst>
              <a:ext uri="{FF2B5EF4-FFF2-40B4-BE49-F238E27FC236}">
                <a16:creationId xmlns:a16="http://schemas.microsoft.com/office/drawing/2014/main" xmlns="" id="{1C7B2375-5848-46F9-9783-87E3DD26D542}"/>
              </a:ext>
            </a:extLst>
          </p:cNvPr>
          <p:cNvSpPr txBox="1"/>
          <p:nvPr/>
        </p:nvSpPr>
        <p:spPr bwMode="auto">
          <a:xfrm>
            <a:off x="2013655" y="4613278"/>
            <a:ext cx="8849784" cy="1579921"/>
          </a:xfrm>
          <a:prstGeom prst="rect">
            <a:avLst/>
          </a:prstGeom>
          <a:noFill/>
        </p:spPr>
        <p:txBody>
          <a:bodyPr>
            <a:spAutoFit/>
          </a:bodyPr>
          <a:lstStyle/>
          <a:p>
            <a:pPr>
              <a:defRPr/>
            </a:pPr>
            <a:r>
              <a:rPr lang="en-ZA" b="1" dirty="0">
                <a:solidFill>
                  <a:srgbClr val="E43A5A"/>
                </a:solidFill>
                <a:latin typeface="Tw Cen MT" panose="020B0602020104020603" pitchFamily="34" charset="0"/>
              </a:rPr>
              <a:t>Commitment and ethical behaviour</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Visible commitment by all players in the public service to contribute towards the financial health of the country and an improved social reality for our people</a:t>
            </a:r>
            <a:endParaRPr lang="en-ZA" dirty="0">
              <a:solidFill>
                <a:prstClr val="black">
                  <a:lumMod val="75000"/>
                  <a:lumOff val="25000"/>
                </a:prstClr>
              </a:solidFill>
            </a:endParaRPr>
          </a:p>
          <a:p>
            <a:pPr marL="171450" indent="-171450">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Demonstrated ethical behaviour and professionalism in the public sector as cementing characteristics of a capable state.</a:t>
            </a:r>
          </a:p>
        </p:txBody>
      </p:sp>
      <p:sp>
        <p:nvSpPr>
          <p:cNvPr id="11" name="TextBox 10">
            <a:extLst>
              <a:ext uri="{FF2B5EF4-FFF2-40B4-BE49-F238E27FC236}">
                <a16:creationId xmlns:a16="http://schemas.microsoft.com/office/drawing/2014/main" xmlns="" id="{DB32A056-15C5-4F2A-BFB7-946975740F19}"/>
              </a:ext>
            </a:extLst>
          </p:cNvPr>
          <p:cNvSpPr txBox="1"/>
          <p:nvPr/>
        </p:nvSpPr>
        <p:spPr bwMode="auto">
          <a:xfrm>
            <a:off x="2013655" y="2832564"/>
            <a:ext cx="9444566" cy="1354217"/>
          </a:xfrm>
          <a:prstGeom prst="rect">
            <a:avLst/>
          </a:prstGeom>
          <a:noFill/>
        </p:spPr>
        <p:txBody>
          <a:bodyPr>
            <a:spAutoFit/>
          </a:bodyPr>
          <a:lstStyle/>
          <a:p>
            <a:pPr>
              <a:defRPr/>
            </a:pPr>
            <a:r>
              <a:rPr lang="en-ZA" b="1" dirty="0">
                <a:solidFill>
                  <a:srgbClr val="97857C"/>
                </a:solidFill>
                <a:latin typeface="Tw Cen MT" panose="020B0602020104020603" pitchFamily="34" charset="0"/>
              </a:rPr>
              <a:t>Oversight and accountability</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Accurate and empowering financial and performance reporting</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An appreciation of the role of applying consequences for transgressions and poor performance</a:t>
            </a:r>
          </a:p>
          <a:p>
            <a:pPr marL="179388" indent="-179388">
              <a:spcBef>
                <a:spcPts val="400"/>
              </a:spcBef>
              <a:buFont typeface="Arial" panose="020B0604020202020204" pitchFamily="34" charset="0"/>
              <a:buChar char="•"/>
              <a:defRPr/>
            </a:pPr>
            <a:r>
              <a:rPr lang="en-ZA" dirty="0">
                <a:solidFill>
                  <a:prstClr val="black">
                    <a:lumMod val="75000"/>
                    <a:lumOff val="25000"/>
                  </a:prstClr>
                </a:solidFill>
                <a:latin typeface="Tw Cen MT" panose="020B0602020104020603" pitchFamily="34" charset="0"/>
              </a:rPr>
              <a:t>Improved accountability leading to limited referrals for investigation and certificates of debt issued</a:t>
            </a:r>
          </a:p>
        </p:txBody>
      </p:sp>
      <p:pic>
        <p:nvPicPr>
          <p:cNvPr id="14" name="Picture 13" descr="A close up of a sign&#10;&#10;Description automatically generated">
            <a:extLst>
              <a:ext uri="{FF2B5EF4-FFF2-40B4-BE49-F238E27FC236}">
                <a16:creationId xmlns:a16="http://schemas.microsoft.com/office/drawing/2014/main" xmlns="" id="{4D6A7919-8D6E-49EB-B8F8-3E8688763E0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6667" y="1195921"/>
            <a:ext cx="1043260" cy="1043260"/>
          </a:xfrm>
          <a:prstGeom prst="rect">
            <a:avLst/>
          </a:prstGeom>
        </p:spPr>
      </p:pic>
      <p:pic>
        <p:nvPicPr>
          <p:cNvPr id="16" name="Picture 15">
            <a:extLst>
              <a:ext uri="{FF2B5EF4-FFF2-40B4-BE49-F238E27FC236}">
                <a16:creationId xmlns:a16="http://schemas.microsoft.com/office/drawing/2014/main" xmlns="" id="{138516A2-0C21-4B69-9F74-3E8FC8C316A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906" y="2832369"/>
            <a:ext cx="1043260" cy="1043260"/>
          </a:xfrm>
          <a:prstGeom prst="rect">
            <a:avLst/>
          </a:prstGeom>
        </p:spPr>
      </p:pic>
      <p:pic>
        <p:nvPicPr>
          <p:cNvPr id="18" name="Picture 17" descr="A close up of a sign&#10;&#10;Description automatically generated">
            <a:extLst>
              <a:ext uri="{FF2B5EF4-FFF2-40B4-BE49-F238E27FC236}">
                <a16:creationId xmlns:a16="http://schemas.microsoft.com/office/drawing/2014/main" xmlns="" id="{B3069C7D-5ACA-4477-ADD7-90F7A43A46B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4618819"/>
            <a:ext cx="1043260" cy="1043260"/>
          </a:xfrm>
          <a:prstGeom prst="rect">
            <a:avLst/>
          </a:prstGeom>
        </p:spPr>
      </p:pic>
    </p:spTree>
    <p:extLst>
      <p:ext uri="{BB962C8B-B14F-4D97-AF65-F5344CB8AC3E}">
        <p14:creationId xmlns:p14="http://schemas.microsoft.com/office/powerpoint/2010/main" xmlns="" val="3003358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5"/>
          <p:cNvPicPr>
            <a:picLocks noChangeAspect="1"/>
          </p:cNvPicPr>
          <p:nvPr/>
        </p:nvPicPr>
        <p:blipFill>
          <a:blip r:embed="rId2" cstate="print">
            <a:extLst>
              <a:ext uri="{28A0092B-C50C-407E-A947-70E740481C1C}">
                <a14:useLocalDpi xmlns:a14="http://schemas.microsoft.com/office/drawing/2010/main" xmlns="" val="0"/>
              </a:ext>
            </a:extLst>
          </a:blip>
          <a:srcRect t="34216" b="35001"/>
          <a:stretch>
            <a:fillRect/>
          </a:stretch>
        </p:blipFill>
        <p:spPr bwMode="auto">
          <a:xfrm>
            <a:off x="-19049" y="1582738"/>
            <a:ext cx="12192001" cy="177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Box 3"/>
          <p:cNvSpPr txBox="1">
            <a:spLocks noChangeArrowheads="1"/>
          </p:cNvSpPr>
          <p:nvPr/>
        </p:nvSpPr>
        <p:spPr bwMode="auto">
          <a:xfrm>
            <a:off x="3149600" y="1752600"/>
            <a:ext cx="6004984"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ZA" altLang="en-US" sz="7200" dirty="0">
                <a:solidFill>
                  <a:srgbClr val="E43A5A"/>
                </a:solidFill>
                <a:latin typeface="Tw Cen MT" panose="020B0602020104020603" pitchFamily="34" charset="0"/>
              </a:rPr>
              <a:t>Thank you</a:t>
            </a:r>
          </a:p>
        </p:txBody>
      </p:sp>
      <p:grpSp>
        <p:nvGrpSpPr>
          <p:cNvPr id="56324" name="Group 2"/>
          <p:cNvGrpSpPr>
            <a:grpSpLocks/>
          </p:cNvGrpSpPr>
          <p:nvPr/>
        </p:nvGrpSpPr>
        <p:grpSpPr bwMode="auto">
          <a:xfrm>
            <a:off x="4407461" y="4098229"/>
            <a:ext cx="3149612" cy="1685731"/>
            <a:chOff x="2819400" y="4107676"/>
            <a:chExt cx="3144942" cy="1684844"/>
          </a:xfrm>
        </p:grpSpPr>
        <p:sp>
          <p:nvSpPr>
            <p:cNvPr id="56326" name="TextBox 1"/>
            <p:cNvSpPr txBox="1">
              <a:spLocks noChangeArrowheads="1"/>
            </p:cNvSpPr>
            <p:nvPr/>
          </p:nvSpPr>
          <p:spPr bwMode="auto">
            <a:xfrm>
              <a:off x="3324932" y="4114800"/>
              <a:ext cx="1252697"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www.agsa.co.za</a:t>
              </a:r>
            </a:p>
          </p:txBody>
        </p:sp>
        <p:sp>
          <p:nvSpPr>
            <p:cNvPr id="56327" name="TextBox 4"/>
            <p:cNvSpPr txBox="1">
              <a:spLocks noChangeArrowheads="1"/>
            </p:cNvSpPr>
            <p:nvPr/>
          </p:nvSpPr>
          <p:spPr bwMode="auto">
            <a:xfrm>
              <a:off x="3324932" y="4550994"/>
              <a:ext cx="1392821"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@AuditorGen_SA</a:t>
              </a:r>
            </a:p>
          </p:txBody>
        </p:sp>
        <p:sp>
          <p:nvSpPr>
            <p:cNvPr id="56328" name="TextBox 6"/>
            <p:cNvSpPr txBox="1">
              <a:spLocks noChangeArrowheads="1"/>
            </p:cNvSpPr>
            <p:nvPr/>
          </p:nvSpPr>
          <p:spPr bwMode="auto">
            <a:xfrm>
              <a:off x="3324932" y="4987188"/>
              <a:ext cx="2639410"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The Auditor-General of South Africa</a:t>
              </a:r>
            </a:p>
          </p:txBody>
        </p:sp>
        <p:sp>
          <p:nvSpPr>
            <p:cNvPr id="56329" name="TextBox 7"/>
            <p:cNvSpPr txBox="1">
              <a:spLocks noChangeArrowheads="1"/>
            </p:cNvSpPr>
            <p:nvPr/>
          </p:nvSpPr>
          <p:spPr bwMode="auto">
            <a:xfrm>
              <a:off x="3324932" y="5423382"/>
              <a:ext cx="2639410" cy="36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800" dirty="0">
                  <a:solidFill>
                    <a:srgbClr val="97857C"/>
                  </a:solidFill>
                  <a:latin typeface="Tw Cen MT" panose="020B0602020104020603" pitchFamily="34" charset="0"/>
                </a:rPr>
                <a:t>The Auditor-General of South Africa</a:t>
              </a:r>
            </a:p>
          </p:txBody>
        </p:sp>
        <p:grpSp>
          <p:nvGrpSpPr>
            <p:cNvPr id="56330" name="Group 38"/>
            <p:cNvGrpSpPr>
              <a:grpSpLocks/>
            </p:cNvGrpSpPr>
            <p:nvPr/>
          </p:nvGrpSpPr>
          <p:grpSpPr bwMode="auto">
            <a:xfrm>
              <a:off x="2819400" y="4107676"/>
              <a:ext cx="396731" cy="1668003"/>
              <a:chOff x="1219200" y="4190117"/>
              <a:chExt cx="508026" cy="2135931"/>
            </a:xfrm>
          </p:grpSpPr>
          <p:pic>
            <p:nvPicPr>
              <p:cNvPr id="56331" name="Picture 2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4190117"/>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2" name="Picture 3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4732752"/>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3" name="Picture 3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5275387"/>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4" name="Picture 3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19200" y="5818022"/>
                <a:ext cx="508026" cy="50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5" name="Slide Number Placeholder 2">
            <a:extLst>
              <a:ext uri="{FF2B5EF4-FFF2-40B4-BE49-F238E27FC236}">
                <a16:creationId xmlns:a16="http://schemas.microsoft.com/office/drawing/2014/main" xmlns="" id="{D717B967-41E3-42DF-97BD-902F40A25E2D}"/>
              </a:ext>
            </a:extLst>
          </p:cNvPr>
          <p:cNvSpPr>
            <a:spLocks noGrp="1"/>
          </p:cNvSpPr>
          <p:nvPr>
            <p:ph type="sldNum" sz="quarter" idx="10"/>
          </p:nvPr>
        </p:nvSpPr>
        <p:spPr>
          <a:xfrm>
            <a:off x="249767" y="6529415"/>
            <a:ext cx="588433" cy="365125"/>
          </a:xfrm>
        </p:spPr>
        <p:txBody>
          <a:bodyPr/>
          <a:lstStyle/>
          <a:p>
            <a:pPr>
              <a:defRPr/>
            </a:pPr>
            <a:fld id="{EF17A8A9-4466-47ED-8DFF-9415902C6C29}" type="slidenum">
              <a:rPr lang="en-US" altLang="en-US" b="1" smtClean="0">
                <a:solidFill>
                  <a:srgbClr val="E33A5A"/>
                </a:solidFill>
                <a:latin typeface="Century Gothic" panose="020B0502020202020204" pitchFamily="34" charset="0"/>
              </a:rPr>
              <a:pPr>
                <a:defRPr/>
              </a:pPr>
              <a:t>37</a:t>
            </a:fld>
            <a:endParaRPr lang="en-US" altLang="en-US" b="1" dirty="0">
              <a:solidFill>
                <a:srgbClr val="E33A5A"/>
              </a:solidFill>
              <a:latin typeface="Century Gothic" panose="020B0502020202020204" pitchFamily="34" charset="0"/>
            </a:endParaRPr>
          </a:p>
        </p:txBody>
      </p:sp>
    </p:spTree>
    <p:extLst>
      <p:ext uri="{BB962C8B-B14F-4D97-AF65-F5344CB8AC3E}">
        <p14:creationId xmlns:p14="http://schemas.microsoft.com/office/powerpoint/2010/main" xmlns="" val="3729281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281FFB3-DEFE-40F4-BF69-4A609EDFF1EA}"/>
              </a:ext>
            </a:extLst>
          </p:cNvPr>
          <p:cNvSpPr>
            <a:spLocks noGrp="1"/>
          </p:cNvSpPr>
          <p:nvPr>
            <p:ph type="title"/>
          </p:nvPr>
        </p:nvSpPr>
        <p:spPr>
          <a:xfrm>
            <a:off x="433497" y="284810"/>
            <a:ext cx="10515600" cy="543218"/>
          </a:xfrm>
        </p:spPr>
        <p:txBody>
          <a:bodyPr/>
          <a:lstStyle/>
          <a:p>
            <a:pPr fontAlgn="base">
              <a:spcAft>
                <a:spcPct val="0"/>
              </a:spcAft>
            </a:pPr>
            <a:r>
              <a:rPr lang="en-ZA" altLang="en-US" dirty="0"/>
              <a:t>Mandate of the AGSA</a:t>
            </a:r>
            <a:endParaRPr lang="en-US" altLang="en-US" dirty="0"/>
          </a:p>
        </p:txBody>
      </p:sp>
      <p:sp>
        <p:nvSpPr>
          <p:cNvPr id="23" name="TextBox 13"/>
          <p:cNvSpPr txBox="1">
            <a:spLocks noChangeArrowheads="1"/>
          </p:cNvSpPr>
          <p:nvPr/>
        </p:nvSpPr>
        <p:spPr bwMode="auto">
          <a:xfrm>
            <a:off x="528750" y="2148063"/>
            <a:ext cx="4803651" cy="149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8201" tIns="39100" rIns="78201" bIns="39100">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defTabSz="822960" eaLnBrk="0" fontAlgn="base" hangingPunct="0">
              <a:spcBef>
                <a:spcPct val="0"/>
              </a:spcBef>
              <a:spcAft>
                <a:spcPct val="0"/>
              </a:spcAft>
              <a:defRPr/>
            </a:pPr>
            <a:r>
              <a:rPr lang="en-ZA" sz="2000" b="1" dirty="0">
                <a:solidFill>
                  <a:srgbClr val="E33B59"/>
                </a:solidFill>
                <a:latin typeface="Tw Cen MT" pitchFamily="34" charset="0"/>
              </a:rPr>
              <a:t>     Section 188:</a:t>
            </a: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0" indent="0" algn="just" defTabSz="822960" eaLnBrk="0" fontAlgn="base" hangingPunct="0">
              <a:spcBef>
                <a:spcPct val="0"/>
              </a:spcBef>
              <a:spcAft>
                <a:spcPct val="0"/>
              </a:spcAft>
              <a:defRPr/>
            </a:pPr>
            <a:r>
              <a:rPr lang="en-ZA" dirty="0">
                <a:solidFill>
                  <a:schemeClr val="tx1">
                    <a:lumMod val="75000"/>
                    <a:lumOff val="25000"/>
                  </a:schemeClr>
                </a:solidFill>
                <a:latin typeface="Tw Cen MT" panose="020B0602020104020603" pitchFamily="34" charset="0"/>
              </a:rPr>
              <a:t>AGSA must audit and report on the accounts, financial statements and financial management of government institutions.</a:t>
            </a:r>
          </a:p>
        </p:txBody>
      </p:sp>
      <p:sp>
        <p:nvSpPr>
          <p:cNvPr id="2" name="Rectangle 1"/>
          <p:cNvSpPr/>
          <p:nvPr/>
        </p:nvSpPr>
        <p:spPr>
          <a:xfrm>
            <a:off x="528747" y="1430367"/>
            <a:ext cx="4803648" cy="512254"/>
          </a:xfrm>
          <a:prstGeom prst="rect">
            <a:avLst/>
          </a:prstGeom>
          <a:solidFill>
            <a:srgbClr val="00A88E"/>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Chapter 9 of the Constitution</a:t>
            </a:r>
          </a:p>
        </p:txBody>
      </p:sp>
      <p:sp>
        <p:nvSpPr>
          <p:cNvPr id="16" name="Rectangle 15"/>
          <p:cNvSpPr/>
          <p:nvPr/>
        </p:nvSpPr>
        <p:spPr>
          <a:xfrm>
            <a:off x="6095999" y="1430367"/>
            <a:ext cx="5659332" cy="512254"/>
          </a:xfrm>
          <a:prstGeom prst="rect">
            <a:avLst/>
          </a:prstGeom>
          <a:solidFill>
            <a:srgbClr val="00A88E"/>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Public Audit Act No. 25, 2004</a:t>
            </a:r>
          </a:p>
        </p:txBody>
      </p:sp>
      <p:sp>
        <p:nvSpPr>
          <p:cNvPr id="33" name="TextBox 13"/>
          <p:cNvSpPr txBox="1">
            <a:spLocks noChangeArrowheads="1"/>
          </p:cNvSpPr>
          <p:nvPr/>
        </p:nvSpPr>
        <p:spPr bwMode="auto">
          <a:xfrm>
            <a:off x="6096007" y="2148037"/>
            <a:ext cx="5659332" cy="4203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8201" tIns="39100" rIns="78201" bIns="39100">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defTabSz="822960" eaLnBrk="0" fontAlgn="base" hangingPunct="0">
              <a:spcBef>
                <a:spcPct val="0"/>
              </a:spcBef>
              <a:spcAft>
                <a:spcPct val="0"/>
              </a:spcAft>
              <a:defRPr/>
            </a:pPr>
            <a:r>
              <a:rPr lang="en-ZA" sz="2000" b="1" dirty="0">
                <a:solidFill>
                  <a:srgbClr val="E33B59"/>
                </a:solidFill>
                <a:latin typeface="Tw Cen MT" pitchFamily="34" charset="0"/>
              </a:rPr>
              <a:t>      Section 20:</a:t>
            </a:r>
          </a:p>
          <a:p>
            <a:pPr marL="0" indent="0" defTabSz="822960" eaLnBrk="0" fontAlgn="base" hangingPunct="0">
              <a:spcBef>
                <a:spcPct val="0"/>
              </a:spcBef>
              <a:spcAft>
                <a:spcPct val="0"/>
              </a:spcAft>
              <a:defRPr/>
            </a:pPr>
            <a:endParaRPr lang="en-ZA" dirty="0">
              <a:solidFill>
                <a:prstClr val="black"/>
              </a:solidFill>
              <a:latin typeface="Tw Cen MT" panose="020B0602020104020603" pitchFamily="34" charset="0"/>
            </a:endParaRPr>
          </a:p>
          <a:p>
            <a:pPr marL="0" indent="0" defTabSz="822960" eaLnBrk="0" fontAlgn="base" hangingPunct="0">
              <a:spcBef>
                <a:spcPct val="0"/>
              </a:spcBef>
              <a:spcAft>
                <a:spcPct val="0"/>
              </a:spcAft>
              <a:defRPr/>
            </a:pPr>
            <a:r>
              <a:rPr lang="en-ZA" dirty="0">
                <a:solidFill>
                  <a:schemeClr val="tx1">
                    <a:lumMod val="75000"/>
                    <a:lumOff val="25000"/>
                  </a:schemeClr>
                </a:solidFill>
                <a:latin typeface="Tw Cen MT" panose="020B0602020104020603" pitchFamily="34" charset="0"/>
              </a:rPr>
              <a:t>AGSA must prepare an audit report containing an opinion/ conclusion on the:</a:t>
            </a:r>
          </a:p>
          <a:p>
            <a:pPr marL="0" indent="0" defTabSz="822960" eaLnBrk="0" fontAlgn="base" hangingPunct="0">
              <a:spcBef>
                <a:spcPct val="0"/>
              </a:spcBef>
              <a:spcAft>
                <a:spcPct val="0"/>
              </a:spcAft>
              <a:defRPr/>
            </a:pPr>
            <a:endParaRPr lang="en-ZA" sz="1200" dirty="0">
              <a:solidFill>
                <a:schemeClr val="tx1">
                  <a:lumMod val="75000"/>
                  <a:lumOff val="25000"/>
                </a:schemeClr>
              </a:solidFill>
              <a:latin typeface="Tw Cen MT" panose="020B0602020104020603" pitchFamily="34" charset="0"/>
            </a:endParaRP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Fair presentation of the financial statements</a:t>
            </a: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Compliance with applicable legislation </a:t>
            </a: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Reported performance against predetermined objectives </a:t>
            </a: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0" indent="0" defTabSz="822960" eaLnBrk="0" fontAlgn="base" hangingPunct="0">
              <a:spcBef>
                <a:spcPct val="0"/>
              </a:spcBef>
              <a:spcAft>
                <a:spcPct val="0"/>
              </a:spcAft>
              <a:tabLst>
                <a:tab pos="447675" algn="l"/>
              </a:tabLst>
              <a:defRPr/>
            </a:pPr>
            <a:r>
              <a:rPr lang="en-ZA" dirty="0">
                <a:solidFill>
                  <a:schemeClr val="tx1">
                    <a:lumMod val="75000"/>
                    <a:lumOff val="25000"/>
                  </a:schemeClr>
                </a:solidFill>
                <a:latin typeface="Tw Cen MT" panose="020B0602020104020603" pitchFamily="34" charset="0"/>
              </a:rPr>
              <a:t>      </a:t>
            </a:r>
            <a:r>
              <a:rPr lang="en-ZA" sz="2000" b="1" dirty="0" smtClean="0">
                <a:solidFill>
                  <a:srgbClr val="E33B59"/>
                </a:solidFill>
                <a:latin typeface="Tw Cen MT" pitchFamily="34" charset="0"/>
              </a:rPr>
              <a:t>Section </a:t>
            </a:r>
            <a:r>
              <a:rPr lang="en-ZA" sz="2000" b="1" dirty="0">
                <a:solidFill>
                  <a:srgbClr val="E33B59"/>
                </a:solidFill>
                <a:latin typeface="Tw Cen MT" pitchFamily="34" charset="0"/>
              </a:rPr>
              <a:t>5:</a:t>
            </a:r>
          </a:p>
          <a:p>
            <a:pPr marL="0" indent="0" defTabSz="822960" eaLnBrk="0" fontAlgn="base" hangingPunct="0">
              <a:spcBef>
                <a:spcPct val="0"/>
              </a:spcBef>
              <a:spcAft>
                <a:spcPct val="0"/>
              </a:spcAft>
              <a:defRPr/>
            </a:pPr>
            <a:endParaRPr lang="en-ZA" dirty="0">
              <a:solidFill>
                <a:schemeClr val="tx1">
                  <a:lumMod val="75000"/>
                  <a:lumOff val="25000"/>
                </a:schemeClr>
              </a:solidFill>
              <a:latin typeface="Tw Cen MT" panose="020B0602020104020603" pitchFamily="34" charset="0"/>
            </a:endParaRPr>
          </a:p>
          <a:p>
            <a:pPr marL="285750" indent="-285750" defTabSz="822960" eaLnBrk="0" fontAlgn="base" hangingPunct="0">
              <a:spcBef>
                <a:spcPct val="0"/>
              </a:spcBef>
              <a:spcAft>
                <a:spcPct val="0"/>
              </a:spcAft>
              <a:buFont typeface="Arial" panose="020B0604020202020204" pitchFamily="34" charset="0"/>
              <a:buChar char="•"/>
              <a:defRPr/>
            </a:pPr>
            <a:r>
              <a:rPr lang="en-ZA" dirty="0">
                <a:solidFill>
                  <a:schemeClr val="tx1">
                    <a:lumMod val="75000"/>
                    <a:lumOff val="25000"/>
                  </a:schemeClr>
                </a:solidFill>
                <a:latin typeface="Tw Cen MT" panose="020B0602020104020603" pitchFamily="34" charset="0"/>
              </a:rPr>
              <a:t>Discretionary audits (including special audits, investigations and performance audits)</a:t>
            </a:r>
          </a:p>
          <a:p>
            <a:pPr marL="0" indent="0" defTabSz="822960" eaLnBrk="0" fontAlgn="base" hangingPunct="0">
              <a:spcBef>
                <a:spcPct val="0"/>
              </a:spcBef>
              <a:spcAft>
                <a:spcPct val="0"/>
              </a:spcAft>
              <a:defRPr/>
            </a:pPr>
            <a:endParaRPr lang="en-ZA" dirty="0">
              <a:solidFill>
                <a:prstClr val="black"/>
              </a:solidFill>
              <a:latin typeface="Tw Cen MT" panose="020B0602020104020603" pitchFamily="34" charset="0"/>
            </a:endParaRPr>
          </a:p>
        </p:txBody>
      </p:sp>
      <p:sp>
        <p:nvSpPr>
          <p:cNvPr id="4" name="Oval 3">
            <a:extLst>
              <a:ext uri="{FF2B5EF4-FFF2-40B4-BE49-F238E27FC236}">
                <a16:creationId xmlns:a16="http://schemas.microsoft.com/office/drawing/2014/main" xmlns="" id="{FFED056C-762D-455C-8D21-A11AE62B6652}"/>
              </a:ext>
            </a:extLst>
          </p:cNvPr>
          <p:cNvSpPr/>
          <p:nvPr/>
        </p:nvSpPr>
        <p:spPr>
          <a:xfrm>
            <a:off x="609638" y="224648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xmlns="" id="{2E8708FA-A4F9-4F32-9A51-812EB49E6ECC}"/>
              </a:ext>
            </a:extLst>
          </p:cNvPr>
          <p:cNvSpPr/>
          <p:nvPr/>
        </p:nvSpPr>
        <p:spPr>
          <a:xfrm>
            <a:off x="6124224" y="224648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xmlns="" id="{482B8385-CB74-4F14-9896-6CE67758AEB5}"/>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smtClean="0"/>
              <a:pPr>
                <a:defRPr/>
              </a:pPr>
              <a:t>4</a:t>
            </a:fld>
            <a:endParaRPr lang="en-US" altLang="en-US" dirty="0"/>
          </a:p>
        </p:txBody>
      </p:sp>
      <p:sp>
        <p:nvSpPr>
          <p:cNvPr id="11" name="Oval 10">
            <a:extLst>
              <a:ext uri="{FF2B5EF4-FFF2-40B4-BE49-F238E27FC236}">
                <a16:creationId xmlns:a16="http://schemas.microsoft.com/office/drawing/2014/main" xmlns="" id="{2E8708FA-A4F9-4F32-9A51-812EB49E6ECC}"/>
              </a:ext>
            </a:extLst>
          </p:cNvPr>
          <p:cNvSpPr/>
          <p:nvPr/>
        </p:nvSpPr>
        <p:spPr>
          <a:xfrm>
            <a:off x="6122838" y="4931128"/>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823316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480233" y="365129"/>
            <a:ext cx="105156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lnSpc>
                <a:spcPct val="90000"/>
              </a:lnSpc>
              <a:spcBef>
                <a:spcPct val="0"/>
              </a:spcBef>
              <a:spcAft>
                <a:spcPct val="0"/>
              </a:spcAft>
              <a:defRPr lang="en-US" sz="3600" dirty="0">
                <a:solidFill>
                  <a:srgbClr val="00A88E"/>
                </a:solidFill>
                <a:latin typeface="Century Gothic" panose="020B0502020202020204" pitchFamily="34" charset="0"/>
                <a:ea typeface="+mj-ea"/>
                <a:cs typeface="+mj-cs"/>
              </a:defRPr>
            </a:lvl1pPr>
            <a:lvl2pPr eaLnBrk="0" fontAlgn="base" hangingPunct="0">
              <a:lnSpc>
                <a:spcPct val="90000"/>
              </a:lnSpc>
              <a:spcBef>
                <a:spcPct val="0"/>
              </a:spcBef>
              <a:spcAft>
                <a:spcPct val="0"/>
              </a:spcAft>
              <a:defRPr sz="4400">
                <a:latin typeface="Calibri Light" panose="020F0302020204030204" pitchFamily="34" charset="0"/>
              </a:defRPr>
            </a:lvl2pPr>
            <a:lvl3pPr eaLnBrk="0" fontAlgn="base" hangingPunct="0">
              <a:lnSpc>
                <a:spcPct val="90000"/>
              </a:lnSpc>
              <a:spcBef>
                <a:spcPct val="0"/>
              </a:spcBef>
              <a:spcAft>
                <a:spcPct val="0"/>
              </a:spcAft>
              <a:defRPr sz="4400">
                <a:latin typeface="Calibri Light" panose="020F0302020204030204" pitchFamily="34" charset="0"/>
              </a:defRPr>
            </a:lvl3pPr>
            <a:lvl4pPr eaLnBrk="0" fontAlgn="base" hangingPunct="0">
              <a:lnSpc>
                <a:spcPct val="90000"/>
              </a:lnSpc>
              <a:spcBef>
                <a:spcPct val="0"/>
              </a:spcBef>
              <a:spcAft>
                <a:spcPct val="0"/>
              </a:spcAft>
              <a:defRPr sz="4400">
                <a:latin typeface="Calibri Light" panose="020F0302020204030204" pitchFamily="34" charset="0"/>
              </a:defRPr>
            </a:lvl4pPr>
            <a:lvl5pPr eaLnBrk="0" fontAlgn="base" hangingPunct="0">
              <a:lnSpc>
                <a:spcPct val="90000"/>
              </a:lnSpc>
              <a:spcBef>
                <a:spcPct val="0"/>
              </a:spcBef>
              <a:spcAft>
                <a:spcPct val="0"/>
              </a:spcAft>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ZA" altLang="en-US" dirty="0"/>
              <a:t>Delivering on our mandate to audit and report </a:t>
            </a:r>
          </a:p>
        </p:txBody>
      </p:sp>
      <p:sp>
        <p:nvSpPr>
          <p:cNvPr id="12" name="TextBox 11"/>
          <p:cNvSpPr txBox="1"/>
          <p:nvPr/>
        </p:nvSpPr>
        <p:spPr bwMode="auto">
          <a:xfrm>
            <a:off x="2542120" y="1436689"/>
            <a:ext cx="8246533" cy="3200876"/>
          </a:xfrm>
          <a:prstGeom prst="rect">
            <a:avLst/>
          </a:prstGeom>
          <a:noFill/>
        </p:spPr>
        <p:txBody>
          <a:bodyPr>
            <a:spAutoFit/>
          </a:bodyPr>
          <a:lstStyle/>
          <a:p>
            <a:pPr lvl="1" eaLnBrk="0" fontAlgn="base" hangingPunct="0">
              <a:spcBef>
                <a:spcPct val="0"/>
              </a:spcBef>
              <a:spcAft>
                <a:spcPct val="0"/>
              </a:spcAft>
              <a:defRPr/>
            </a:pPr>
            <a:r>
              <a:rPr lang="en-ZA" sz="2000" b="1" dirty="0">
                <a:solidFill>
                  <a:srgbClr val="E43A5A"/>
                </a:solidFill>
                <a:latin typeface="Tw Cen MT" panose="020B0602020104020603" pitchFamily="34" charset="0"/>
              </a:rPr>
              <a:t>Audit</a:t>
            </a:r>
            <a:r>
              <a:rPr lang="en-ZA" dirty="0">
                <a:solidFill>
                  <a:prstClr val="black"/>
                </a:solidFill>
                <a:latin typeface="Tw Cen MT" panose="020B0602020104020603" pitchFamily="34" charset="0"/>
              </a:rPr>
              <a:t> – financial statements, performance reporting, compliance with legislation and additional value adding work</a:t>
            </a: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lvl="1" eaLnBrk="0" fontAlgn="base" hangingPunct="0">
              <a:spcBef>
                <a:spcPct val="0"/>
              </a:spcBef>
              <a:spcAft>
                <a:spcPct val="0"/>
              </a:spcAft>
              <a:defRPr/>
            </a:pPr>
            <a:endParaRPr lang="en-ZA" sz="2000" b="1" dirty="0" smtClean="0">
              <a:solidFill>
                <a:srgbClr val="E43A5A"/>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b="1"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b="1"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marL="742950" lvl="1" indent="-285750" eaLnBrk="0" fontAlgn="base" hangingPunct="0">
              <a:spcBef>
                <a:spcPct val="0"/>
              </a:spcBef>
              <a:spcAft>
                <a:spcPct val="0"/>
              </a:spcAft>
              <a:buFontTx/>
              <a:buChar char="-"/>
              <a:defRPr/>
            </a:pPr>
            <a:endParaRPr lang="en-ZA" dirty="0">
              <a:solidFill>
                <a:prstClr val="black"/>
              </a:solidFill>
              <a:latin typeface="Tw Cen MT" panose="020B0602020104020603" pitchFamily="34" charset="0"/>
            </a:endParaRPr>
          </a:p>
          <a:p>
            <a:pPr lvl="1" eaLnBrk="0" fontAlgn="base" hangingPunct="0">
              <a:spcBef>
                <a:spcPct val="0"/>
              </a:spcBef>
              <a:spcAft>
                <a:spcPct val="0"/>
              </a:spcAft>
              <a:defRPr/>
            </a:pPr>
            <a:endParaRPr lang="en-ZA" dirty="0" smtClean="0">
              <a:solidFill>
                <a:prstClr val="black"/>
              </a:solidFill>
              <a:latin typeface="Tw Cen MT" panose="020B0602020104020603" pitchFamily="34" charset="0"/>
            </a:endParaRPr>
          </a:p>
          <a:p>
            <a:pPr lvl="1" eaLnBrk="0" fontAlgn="base" hangingPunct="0">
              <a:spcBef>
                <a:spcPct val="0"/>
              </a:spcBef>
              <a:spcAft>
                <a:spcPct val="0"/>
              </a:spcAft>
              <a:defRPr/>
            </a:pPr>
            <a:endParaRPr lang="en-ZA" dirty="0">
              <a:solidFill>
                <a:prstClr val="black"/>
              </a:solidFill>
              <a:latin typeface="Tw Cen MT" panose="020B0602020104020603" pitchFamily="34" charset="0"/>
            </a:endParaRPr>
          </a:p>
        </p:txBody>
      </p:sp>
      <p:pic>
        <p:nvPicPr>
          <p:cNvPr id="35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739" y="2245043"/>
            <a:ext cx="1685923" cy="17421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Oval 10">
            <a:extLst>
              <a:ext uri="{FF2B5EF4-FFF2-40B4-BE49-F238E27FC236}">
                <a16:creationId xmlns:a16="http://schemas.microsoft.com/office/drawing/2014/main" xmlns="" id="{FFED056C-762D-455C-8D21-A11AE62B6652}"/>
              </a:ext>
            </a:extLst>
          </p:cNvPr>
          <p:cNvSpPr/>
          <p:nvPr/>
        </p:nvSpPr>
        <p:spPr>
          <a:xfrm>
            <a:off x="2680885" y="1551164"/>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FFED056C-762D-455C-8D21-A11AE62B6652}"/>
              </a:ext>
            </a:extLst>
          </p:cNvPr>
          <p:cNvSpPr/>
          <p:nvPr/>
        </p:nvSpPr>
        <p:spPr>
          <a:xfrm>
            <a:off x="2680561" y="259965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FFED056C-762D-455C-8D21-A11AE62B6652}"/>
              </a:ext>
            </a:extLst>
          </p:cNvPr>
          <p:cNvSpPr/>
          <p:nvPr/>
        </p:nvSpPr>
        <p:spPr>
          <a:xfrm>
            <a:off x="2673191" y="3711750"/>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FFED056C-762D-455C-8D21-A11AE62B6652}"/>
              </a:ext>
            </a:extLst>
          </p:cNvPr>
          <p:cNvSpPr/>
          <p:nvPr/>
        </p:nvSpPr>
        <p:spPr>
          <a:xfrm>
            <a:off x="2673190" y="4798989"/>
            <a:ext cx="180623" cy="180622"/>
          </a:xfrm>
          <a:prstGeom prst="ellipse">
            <a:avLst/>
          </a:prstGeom>
          <a:noFill/>
          <a:ln w="57150">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2">
            <a:extLst>
              <a:ext uri="{FF2B5EF4-FFF2-40B4-BE49-F238E27FC236}">
                <a16:creationId xmlns:a16="http://schemas.microsoft.com/office/drawing/2014/main" xmlns="" id="{453C0CA7-0F8A-443D-8D2D-D108053DBE16}"/>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b="1" smtClean="0">
                <a:solidFill>
                  <a:srgbClr val="E33A5A"/>
                </a:solidFill>
              </a:rPr>
              <a:pPr>
                <a:defRPr/>
              </a:pPr>
              <a:t>5</a:t>
            </a:fld>
            <a:endParaRPr lang="en-US" altLang="en-US" b="1" dirty="0">
              <a:solidFill>
                <a:srgbClr val="E33A5A"/>
              </a:solidFill>
            </a:endParaRPr>
          </a:p>
        </p:txBody>
      </p:sp>
      <p:sp>
        <p:nvSpPr>
          <p:cNvPr id="2" name="TextBox 1"/>
          <p:cNvSpPr txBox="1"/>
          <p:nvPr/>
        </p:nvSpPr>
        <p:spPr>
          <a:xfrm>
            <a:off x="3015770" y="2475030"/>
            <a:ext cx="7642705" cy="677108"/>
          </a:xfrm>
          <a:prstGeom prst="rect">
            <a:avLst/>
          </a:prstGeom>
          <a:noFill/>
        </p:spPr>
        <p:txBody>
          <a:bodyPr wrap="square" rtlCol="0">
            <a:spAutoFit/>
          </a:bodyPr>
          <a:lstStyle/>
          <a:p>
            <a:pPr marL="0" lvl="1"/>
            <a:r>
              <a:rPr lang="en-ZA" sz="2000" b="1" dirty="0">
                <a:solidFill>
                  <a:srgbClr val="E43A5A"/>
                </a:solidFill>
                <a:latin typeface="Tw Cen MT" panose="020B0602020104020603" pitchFamily="34" charset="0"/>
              </a:rPr>
              <a:t>Report</a:t>
            </a:r>
            <a:r>
              <a:rPr lang="en-ZA" b="1" dirty="0">
                <a:solidFill>
                  <a:prstClr val="black"/>
                </a:solidFill>
                <a:latin typeface="Tw Cen MT" panose="020B0602020104020603" pitchFamily="34" charset="0"/>
              </a:rPr>
              <a:t> </a:t>
            </a:r>
            <a:r>
              <a:rPr lang="en-ZA" dirty="0">
                <a:solidFill>
                  <a:prstClr val="black"/>
                </a:solidFill>
                <a:latin typeface="Tw Cen MT" panose="020B0602020104020603" pitchFamily="34" charset="0"/>
              </a:rPr>
              <a:t>findings to accounting officers and authorities with recommendations (management report</a:t>
            </a:r>
            <a:r>
              <a:rPr lang="en-ZA" dirty="0" smtClean="0">
                <a:solidFill>
                  <a:prstClr val="black"/>
                </a:solidFill>
                <a:latin typeface="Tw Cen MT" panose="020B0602020104020603" pitchFamily="34" charset="0"/>
              </a:rPr>
              <a:t>)</a:t>
            </a:r>
            <a:endParaRPr lang="en-ZA" dirty="0">
              <a:solidFill>
                <a:prstClr val="black"/>
              </a:solidFill>
              <a:latin typeface="Tw Cen MT" panose="020B0602020104020603" pitchFamily="34" charset="0"/>
            </a:endParaRPr>
          </a:p>
        </p:txBody>
      </p:sp>
      <p:sp>
        <p:nvSpPr>
          <p:cNvPr id="14" name="TextBox 13"/>
          <p:cNvSpPr txBox="1"/>
          <p:nvPr/>
        </p:nvSpPr>
        <p:spPr>
          <a:xfrm>
            <a:off x="3015770" y="3541297"/>
            <a:ext cx="6880705" cy="738664"/>
          </a:xfrm>
          <a:prstGeom prst="rect">
            <a:avLst/>
          </a:prstGeom>
          <a:noFill/>
        </p:spPr>
        <p:txBody>
          <a:bodyPr wrap="square" rtlCol="0">
            <a:spAutoFit/>
          </a:bodyPr>
          <a:lstStyle/>
          <a:p>
            <a:pPr marL="0" lvl="1" eaLnBrk="0" fontAlgn="base" hangingPunct="0">
              <a:spcBef>
                <a:spcPct val="0"/>
              </a:spcBef>
              <a:spcAft>
                <a:spcPct val="0"/>
              </a:spcAft>
              <a:defRPr/>
            </a:pPr>
            <a:r>
              <a:rPr lang="en-ZA" sz="2000" b="1" dirty="0">
                <a:solidFill>
                  <a:srgbClr val="E43A5A"/>
                </a:solidFill>
                <a:latin typeface="Tw Cen MT" panose="020B0602020104020603" pitchFamily="34" charset="0"/>
              </a:rPr>
              <a:t>Report</a:t>
            </a:r>
            <a:r>
              <a:rPr lang="en-ZA" sz="2400" b="1" dirty="0">
                <a:solidFill>
                  <a:srgbClr val="E43A5A"/>
                </a:solidFill>
                <a:latin typeface="Tw Cen MT" panose="020B0602020104020603" pitchFamily="34" charset="0"/>
              </a:rPr>
              <a:t> </a:t>
            </a:r>
            <a:r>
              <a:rPr lang="en-ZA" dirty="0">
                <a:solidFill>
                  <a:prstClr val="black"/>
                </a:solidFill>
                <a:latin typeface="Tw Cen MT" panose="020B0602020104020603" pitchFamily="34" charset="0"/>
              </a:rPr>
              <a:t>audit opinions and material findings to legislature and council (audit report)</a:t>
            </a:r>
          </a:p>
        </p:txBody>
      </p:sp>
      <p:sp>
        <p:nvSpPr>
          <p:cNvPr id="3" name="Rectangle 2"/>
          <p:cNvSpPr/>
          <p:nvPr/>
        </p:nvSpPr>
        <p:spPr>
          <a:xfrm>
            <a:off x="3015769" y="4641057"/>
            <a:ext cx="7642705" cy="677108"/>
          </a:xfrm>
          <a:prstGeom prst="rect">
            <a:avLst/>
          </a:prstGeom>
        </p:spPr>
        <p:txBody>
          <a:bodyPr wrap="square">
            <a:spAutoFit/>
          </a:bodyPr>
          <a:lstStyle/>
          <a:p>
            <a:pPr marL="0" lvl="1" eaLnBrk="0" fontAlgn="base" hangingPunct="0">
              <a:spcBef>
                <a:spcPct val="0"/>
              </a:spcBef>
              <a:spcAft>
                <a:spcPct val="0"/>
              </a:spcAft>
              <a:defRPr/>
            </a:pPr>
            <a:r>
              <a:rPr lang="en-ZA" dirty="0">
                <a:solidFill>
                  <a:prstClr val="black"/>
                </a:solidFill>
                <a:latin typeface="Tw Cen MT" panose="020B0602020104020603" pitchFamily="34" charset="0"/>
              </a:rPr>
              <a:t>Generate </a:t>
            </a:r>
            <a:r>
              <a:rPr lang="en-ZA" sz="2000" b="1" dirty="0">
                <a:solidFill>
                  <a:srgbClr val="E43A5A"/>
                </a:solidFill>
                <a:latin typeface="Tw Cen MT" panose="020B0602020104020603" pitchFamily="34" charset="0"/>
              </a:rPr>
              <a:t>commitment</a:t>
            </a:r>
            <a:r>
              <a:rPr lang="en-ZA" dirty="0">
                <a:solidFill>
                  <a:prstClr val="black">
                    <a:lumMod val="50000"/>
                    <a:lumOff val="50000"/>
                  </a:prstClr>
                </a:solidFill>
                <a:latin typeface="Tw Cen MT" panose="020B0602020104020603" pitchFamily="34" charset="0"/>
              </a:rPr>
              <a:t> </a:t>
            </a:r>
            <a:r>
              <a:rPr lang="en-ZA" dirty="0">
                <a:solidFill>
                  <a:prstClr val="black"/>
                </a:solidFill>
                <a:latin typeface="Tw Cen MT" panose="020B0602020104020603" pitchFamily="34" charset="0"/>
              </a:rPr>
              <a:t>from all key stakeholders to address root causes of poor outcomes</a:t>
            </a:r>
          </a:p>
        </p:txBody>
      </p:sp>
    </p:spTree>
    <p:extLst>
      <p:ext uri="{BB962C8B-B14F-4D97-AF65-F5344CB8AC3E}">
        <p14:creationId xmlns:p14="http://schemas.microsoft.com/office/powerpoint/2010/main" xmlns="" val="2030190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3403" y="1303219"/>
            <a:ext cx="5265677"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we do!</a:t>
            </a:r>
          </a:p>
        </p:txBody>
      </p:sp>
      <p:sp>
        <p:nvSpPr>
          <p:cNvPr id="5" name="Rounded Rectangle 4"/>
          <p:cNvSpPr/>
          <p:nvPr/>
        </p:nvSpPr>
        <p:spPr>
          <a:xfrm>
            <a:off x="603388" y="2135032"/>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Provide assurance that the AFS are free from material misstatements</a:t>
            </a:r>
          </a:p>
        </p:txBody>
      </p:sp>
      <p:sp>
        <p:nvSpPr>
          <p:cNvPr id="10" name="Rounded Rectangle 9"/>
          <p:cNvSpPr/>
          <p:nvPr/>
        </p:nvSpPr>
        <p:spPr>
          <a:xfrm>
            <a:off x="603388" y="3036669"/>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Report on the usefulness and reliability of the information in the APR</a:t>
            </a:r>
          </a:p>
        </p:txBody>
      </p:sp>
      <p:sp>
        <p:nvSpPr>
          <p:cNvPr id="11" name="Rounded Rectangle 10"/>
          <p:cNvSpPr/>
          <p:nvPr/>
        </p:nvSpPr>
        <p:spPr>
          <a:xfrm>
            <a:off x="603388" y="3938263"/>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Report on material non-compliance with relevant key legislation</a:t>
            </a:r>
          </a:p>
        </p:txBody>
      </p:sp>
      <p:sp>
        <p:nvSpPr>
          <p:cNvPr id="12" name="Rounded Rectangle 11"/>
          <p:cNvSpPr/>
          <p:nvPr/>
        </p:nvSpPr>
        <p:spPr>
          <a:xfrm>
            <a:off x="603388" y="4839943"/>
            <a:ext cx="5271911" cy="756827"/>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Identify key internal control deficiencies that should be addressed</a:t>
            </a:r>
          </a:p>
        </p:txBody>
      </p:sp>
      <p:sp>
        <p:nvSpPr>
          <p:cNvPr id="19" name="Oval 18">
            <a:extLst>
              <a:ext uri="{FF2B5EF4-FFF2-40B4-BE49-F238E27FC236}">
                <a16:creationId xmlns:a16="http://schemas.microsoft.com/office/drawing/2014/main" xmlns="" id="{A19422C8-48F8-4313-A24E-DC1D262986E2}"/>
              </a:ext>
            </a:extLst>
          </p:cNvPr>
          <p:cNvSpPr/>
          <p:nvPr/>
        </p:nvSpPr>
        <p:spPr>
          <a:xfrm>
            <a:off x="964177" y="1279346"/>
            <a:ext cx="755703" cy="755703"/>
          </a:xfrm>
          <a:prstGeom prst="ellipse">
            <a:avLst/>
          </a:prstGeom>
          <a:solidFill>
            <a:schemeClr val="bg1">
              <a:lumMod val="95000"/>
            </a:schemeClr>
          </a:solid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6027997" y="1303219"/>
            <a:ext cx="5259451" cy="687003"/>
          </a:xfrm>
          <a:prstGeom prst="rect">
            <a:avLst/>
          </a:prstGeom>
          <a:solidFill>
            <a:srgbClr val="97857C"/>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What don’t we do!</a:t>
            </a:r>
          </a:p>
        </p:txBody>
      </p:sp>
      <p:sp>
        <p:nvSpPr>
          <p:cNvPr id="13" name="Rounded Rectangle 12"/>
          <p:cNvSpPr/>
          <p:nvPr/>
        </p:nvSpPr>
        <p:spPr>
          <a:xfrm>
            <a:off x="6027988" y="2135032"/>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Guarantee completeness and accuracy of ALL the information</a:t>
            </a:r>
          </a:p>
        </p:txBody>
      </p:sp>
      <p:sp>
        <p:nvSpPr>
          <p:cNvPr id="14" name="Rounded Rectangle 13"/>
          <p:cNvSpPr/>
          <p:nvPr/>
        </p:nvSpPr>
        <p:spPr>
          <a:xfrm>
            <a:off x="6027988" y="3036669"/>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Provide assurance that service delivery has been achieved</a:t>
            </a:r>
          </a:p>
        </p:txBody>
      </p:sp>
      <p:sp>
        <p:nvSpPr>
          <p:cNvPr id="15" name="Rounded Rectangle 14"/>
          <p:cNvSpPr/>
          <p:nvPr/>
        </p:nvSpPr>
        <p:spPr>
          <a:xfrm>
            <a:off x="6027988" y="3938263"/>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Provide assurance that all applicable laws and regulations has been complied with</a:t>
            </a:r>
          </a:p>
        </p:txBody>
      </p:sp>
      <p:sp>
        <p:nvSpPr>
          <p:cNvPr id="16" name="Rounded Rectangle 15"/>
          <p:cNvSpPr/>
          <p:nvPr/>
        </p:nvSpPr>
        <p:spPr>
          <a:xfrm>
            <a:off x="6027988" y="4839943"/>
            <a:ext cx="5265677" cy="756827"/>
          </a:xfrm>
          <a:prstGeom prst="rect">
            <a:avLst/>
          </a:prstGeom>
          <a:solidFill>
            <a:srgbClr val="E3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a:solidFill>
                  <a:prstClr val="white"/>
                </a:solidFill>
                <a:latin typeface="Tw Cen MT" pitchFamily="34" charset="0"/>
              </a:rPr>
              <a:t>Identification of fraud</a:t>
            </a:r>
          </a:p>
        </p:txBody>
      </p:sp>
      <p:pic>
        <p:nvPicPr>
          <p:cNvPr id="18" name="Picture 17" descr="A close up of a sign&#10;&#10;Description automatically generated">
            <a:extLst>
              <a:ext uri="{FF2B5EF4-FFF2-40B4-BE49-F238E27FC236}">
                <a16:creationId xmlns:a16="http://schemas.microsoft.com/office/drawing/2014/main" xmlns="" id="{4A7E01AA-EFEA-4BBC-A63C-431EA6EB85A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7496" y="1352657"/>
            <a:ext cx="609065" cy="609065"/>
          </a:xfrm>
          <a:prstGeom prst="rect">
            <a:avLst/>
          </a:prstGeom>
        </p:spPr>
      </p:pic>
      <p:sp>
        <p:nvSpPr>
          <p:cNvPr id="20" name="Oval 19">
            <a:extLst>
              <a:ext uri="{FF2B5EF4-FFF2-40B4-BE49-F238E27FC236}">
                <a16:creationId xmlns:a16="http://schemas.microsoft.com/office/drawing/2014/main" xmlns="" id="{DF755AAF-49F4-474C-BE1E-7BA7FBA66621}"/>
              </a:ext>
            </a:extLst>
          </p:cNvPr>
          <p:cNvSpPr/>
          <p:nvPr/>
        </p:nvSpPr>
        <p:spPr>
          <a:xfrm>
            <a:off x="6388779" y="1279346"/>
            <a:ext cx="755703" cy="755703"/>
          </a:xfrm>
          <a:prstGeom prst="ellipse">
            <a:avLst/>
          </a:prstGeom>
          <a:solidFill>
            <a:schemeClr val="bg1">
              <a:lumMod val="95000"/>
            </a:schemeClr>
          </a:solid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0DB5CE6C-AA6F-4724-881C-160E7D7553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1310" y="1352657"/>
            <a:ext cx="609065" cy="609065"/>
          </a:xfrm>
          <a:prstGeom prst="rect">
            <a:avLst/>
          </a:prstGeom>
        </p:spPr>
      </p:pic>
      <p:sp>
        <p:nvSpPr>
          <p:cNvPr id="21" name="Slide Number Placeholder 2">
            <a:extLst>
              <a:ext uri="{FF2B5EF4-FFF2-40B4-BE49-F238E27FC236}">
                <a16:creationId xmlns:a16="http://schemas.microsoft.com/office/drawing/2014/main" xmlns="" id="{00B0D553-D9C9-4A88-A3C4-07EEA3100D4D}"/>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smtClean="0"/>
              <a:pPr>
                <a:defRPr/>
              </a:pPr>
              <a:t>6</a:t>
            </a:fld>
            <a:endParaRPr lang="en-US" altLang="en-US" dirty="0"/>
          </a:p>
        </p:txBody>
      </p:sp>
      <p:sp>
        <p:nvSpPr>
          <p:cNvPr id="17" name="Title 1"/>
          <p:cNvSpPr txBox="1">
            <a:spLocks/>
          </p:cNvSpPr>
          <p:nvPr/>
        </p:nvSpPr>
        <p:spPr bwMode="auto">
          <a:xfrm>
            <a:off x="670733" y="365129"/>
            <a:ext cx="105156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lnSpc>
                <a:spcPct val="90000"/>
              </a:lnSpc>
              <a:spcBef>
                <a:spcPct val="0"/>
              </a:spcBef>
              <a:spcAft>
                <a:spcPct val="0"/>
              </a:spcAft>
              <a:defRPr lang="en-US" sz="3600" dirty="0">
                <a:solidFill>
                  <a:srgbClr val="00A88E"/>
                </a:solidFill>
                <a:latin typeface="Century Gothic" panose="020B0502020202020204" pitchFamily="34" charset="0"/>
                <a:ea typeface="+mj-ea"/>
                <a:cs typeface="+mj-cs"/>
              </a:defRPr>
            </a:lvl1pPr>
            <a:lvl2pPr eaLnBrk="0" fontAlgn="base" hangingPunct="0">
              <a:lnSpc>
                <a:spcPct val="90000"/>
              </a:lnSpc>
              <a:spcBef>
                <a:spcPct val="0"/>
              </a:spcBef>
              <a:spcAft>
                <a:spcPct val="0"/>
              </a:spcAft>
              <a:defRPr sz="4400">
                <a:latin typeface="Calibri Light" panose="020F0302020204030204" pitchFamily="34" charset="0"/>
              </a:defRPr>
            </a:lvl2pPr>
            <a:lvl3pPr eaLnBrk="0" fontAlgn="base" hangingPunct="0">
              <a:lnSpc>
                <a:spcPct val="90000"/>
              </a:lnSpc>
              <a:spcBef>
                <a:spcPct val="0"/>
              </a:spcBef>
              <a:spcAft>
                <a:spcPct val="0"/>
              </a:spcAft>
              <a:defRPr sz="4400">
                <a:latin typeface="Calibri Light" panose="020F0302020204030204" pitchFamily="34" charset="0"/>
              </a:defRPr>
            </a:lvl3pPr>
            <a:lvl4pPr eaLnBrk="0" fontAlgn="base" hangingPunct="0">
              <a:lnSpc>
                <a:spcPct val="90000"/>
              </a:lnSpc>
              <a:spcBef>
                <a:spcPct val="0"/>
              </a:spcBef>
              <a:spcAft>
                <a:spcPct val="0"/>
              </a:spcAft>
              <a:defRPr sz="4400">
                <a:latin typeface="Calibri Light" panose="020F0302020204030204" pitchFamily="34" charset="0"/>
              </a:defRPr>
            </a:lvl4pPr>
            <a:lvl5pPr eaLnBrk="0" fontAlgn="base" hangingPunct="0">
              <a:lnSpc>
                <a:spcPct val="90000"/>
              </a:lnSpc>
              <a:spcBef>
                <a:spcPct val="0"/>
              </a:spcBef>
              <a:spcAft>
                <a:spcPct val="0"/>
              </a:spcAft>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ZA" altLang="en-US" dirty="0"/>
              <a:t>Work of the AGSA </a:t>
            </a:r>
          </a:p>
        </p:txBody>
      </p:sp>
    </p:spTree>
    <p:extLst>
      <p:ext uri="{BB962C8B-B14F-4D97-AF65-F5344CB8AC3E}">
        <p14:creationId xmlns:p14="http://schemas.microsoft.com/office/powerpoint/2010/main" xmlns="" val="18100257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a:extLst>
              <a:ext uri="{FF2B5EF4-FFF2-40B4-BE49-F238E27FC236}">
                <a16:creationId xmlns:a16="http://schemas.microsoft.com/office/drawing/2014/main" xmlns="" id="{24D3185C-0796-4202-A7E6-8E35B541607A}"/>
              </a:ext>
            </a:extLst>
          </p:cNvPr>
          <p:cNvSpPr/>
          <p:nvPr/>
        </p:nvSpPr>
        <p:spPr>
          <a:xfrm>
            <a:off x="670733" y="1023942"/>
            <a:ext cx="3341353" cy="516155"/>
          </a:xfrm>
          <a:prstGeom prst="rect">
            <a:avLst/>
          </a:prstGeom>
          <a:solidFill>
            <a:srgbClr val="00A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RISK ASSESSMENT</a:t>
            </a:r>
          </a:p>
        </p:txBody>
      </p:sp>
      <p:sp>
        <p:nvSpPr>
          <p:cNvPr id="8" name="Rounded Rectangle 3">
            <a:extLst>
              <a:ext uri="{FF2B5EF4-FFF2-40B4-BE49-F238E27FC236}">
                <a16:creationId xmlns:a16="http://schemas.microsoft.com/office/drawing/2014/main" xmlns="" id="{5F1B4A51-3405-4D2A-A1B2-2DDAC856718F}"/>
              </a:ext>
            </a:extLst>
          </p:cNvPr>
          <p:cNvSpPr/>
          <p:nvPr/>
        </p:nvSpPr>
        <p:spPr>
          <a:xfrm>
            <a:off x="4180952" y="1023941"/>
            <a:ext cx="3329424" cy="516155"/>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RISK RESPONSE</a:t>
            </a:r>
          </a:p>
        </p:txBody>
      </p:sp>
      <p:sp>
        <p:nvSpPr>
          <p:cNvPr id="9" name="Rounded Rectangle 3">
            <a:extLst>
              <a:ext uri="{FF2B5EF4-FFF2-40B4-BE49-F238E27FC236}">
                <a16:creationId xmlns:a16="http://schemas.microsoft.com/office/drawing/2014/main" xmlns="" id="{369DAB79-41E7-421E-882F-C7907E87A0C1}"/>
              </a:ext>
            </a:extLst>
          </p:cNvPr>
          <p:cNvSpPr/>
          <p:nvPr/>
        </p:nvSpPr>
        <p:spPr>
          <a:xfrm>
            <a:off x="7679242" y="1023941"/>
            <a:ext cx="3977380" cy="516155"/>
          </a:xfrm>
          <a:prstGeom prst="rect">
            <a:avLst/>
          </a:prstGeom>
          <a:solidFill>
            <a:srgbClr val="E33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ZA" sz="2400" dirty="0">
                <a:solidFill>
                  <a:prstClr val="white"/>
                </a:solidFill>
                <a:latin typeface="Tw Cen MT" pitchFamily="34" charset="0"/>
              </a:rPr>
              <a:t>REPORTING</a:t>
            </a:r>
          </a:p>
        </p:txBody>
      </p:sp>
      <p:sp>
        <p:nvSpPr>
          <p:cNvPr id="10" name="Rounded Rectangle 4">
            <a:extLst>
              <a:ext uri="{FF2B5EF4-FFF2-40B4-BE49-F238E27FC236}">
                <a16:creationId xmlns:a16="http://schemas.microsoft.com/office/drawing/2014/main" xmlns="" id="{CE4B94A0-6CA2-4100-8963-106A0A91364F}"/>
              </a:ext>
            </a:extLst>
          </p:cNvPr>
          <p:cNvSpPr/>
          <p:nvPr/>
        </p:nvSpPr>
        <p:spPr>
          <a:xfrm>
            <a:off x="670735" y="2198910"/>
            <a:ext cx="1509757" cy="1716598"/>
          </a:xfrm>
          <a:prstGeom prst="rect">
            <a:avLst/>
          </a:prstGeom>
          <a:solidFill>
            <a:srgbClr val="7C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Agree terms of engagement</a:t>
            </a:r>
          </a:p>
        </p:txBody>
      </p:sp>
      <p:sp>
        <p:nvSpPr>
          <p:cNvPr id="11" name="Rounded Rectangle 4">
            <a:extLst>
              <a:ext uri="{FF2B5EF4-FFF2-40B4-BE49-F238E27FC236}">
                <a16:creationId xmlns:a16="http://schemas.microsoft.com/office/drawing/2014/main" xmlns="" id="{516473D4-6012-4549-8CE4-378B23B308BF}"/>
              </a:ext>
            </a:extLst>
          </p:cNvPr>
          <p:cNvSpPr/>
          <p:nvPr/>
        </p:nvSpPr>
        <p:spPr>
          <a:xfrm>
            <a:off x="670735" y="3997934"/>
            <a:ext cx="1509757" cy="1022002"/>
          </a:xfrm>
          <a:prstGeom prst="rect">
            <a:avLst/>
          </a:prstGeom>
          <a:solidFill>
            <a:srgbClr val="7C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Plan the audit</a:t>
            </a:r>
          </a:p>
        </p:txBody>
      </p:sp>
      <p:sp>
        <p:nvSpPr>
          <p:cNvPr id="12" name="Rounded Rectangle 4">
            <a:extLst>
              <a:ext uri="{FF2B5EF4-FFF2-40B4-BE49-F238E27FC236}">
                <a16:creationId xmlns:a16="http://schemas.microsoft.com/office/drawing/2014/main" xmlns="" id="{5ECF3677-330B-4AEA-9969-2D0BAAC4913D}"/>
              </a:ext>
            </a:extLst>
          </p:cNvPr>
          <p:cNvSpPr/>
          <p:nvPr/>
        </p:nvSpPr>
        <p:spPr>
          <a:xfrm>
            <a:off x="670734" y="5080821"/>
            <a:ext cx="1509757" cy="964305"/>
          </a:xfrm>
          <a:prstGeom prst="rect">
            <a:avLst/>
          </a:prstGeom>
          <a:solidFill>
            <a:srgbClr val="7C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Perform risk assessment procedures</a:t>
            </a:r>
          </a:p>
        </p:txBody>
      </p:sp>
      <p:sp>
        <p:nvSpPr>
          <p:cNvPr id="13" name="Rounded Rectangle 4">
            <a:extLst>
              <a:ext uri="{FF2B5EF4-FFF2-40B4-BE49-F238E27FC236}">
                <a16:creationId xmlns:a16="http://schemas.microsoft.com/office/drawing/2014/main" xmlns="" id="{E37E533A-5446-424C-BD8E-3FF9E09EA36B}"/>
              </a:ext>
            </a:extLst>
          </p:cNvPr>
          <p:cNvSpPr/>
          <p:nvPr/>
        </p:nvSpPr>
        <p:spPr>
          <a:xfrm>
            <a:off x="2288523" y="2198909"/>
            <a:ext cx="1726085" cy="1716599"/>
          </a:xfrm>
          <a:prstGeom prst="rect">
            <a:avLst/>
          </a:prstGeom>
          <a:no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00A289"/>
                </a:solidFill>
                <a:latin typeface="Tw Cen MT" pitchFamily="34" charset="0"/>
              </a:rPr>
              <a:t>Terms of the engagement are communicated and agreed to ensure a clear understanding of </a:t>
            </a:r>
            <a:r>
              <a:rPr lang="en-US" sz="1200" dirty="0" smtClean="0">
                <a:solidFill>
                  <a:srgbClr val="00A289"/>
                </a:solidFill>
                <a:latin typeface="Tw Cen MT" pitchFamily="34" charset="0"/>
              </a:rPr>
              <a:t>responsibilities of </a:t>
            </a:r>
            <a:r>
              <a:rPr lang="en-US" sz="1200" dirty="0">
                <a:solidFill>
                  <a:srgbClr val="00A289"/>
                </a:solidFill>
                <a:latin typeface="Tw Cen MT" pitchFamily="34" charset="0"/>
              </a:rPr>
              <a:t>the parties, the objectives of the audit, access to information and the reports to be provided.</a:t>
            </a:r>
          </a:p>
        </p:txBody>
      </p:sp>
      <p:sp>
        <p:nvSpPr>
          <p:cNvPr id="14" name="Rounded Rectangle 4">
            <a:extLst>
              <a:ext uri="{FF2B5EF4-FFF2-40B4-BE49-F238E27FC236}">
                <a16:creationId xmlns:a16="http://schemas.microsoft.com/office/drawing/2014/main" xmlns="" id="{E309E436-A097-4BDD-B3B3-F0A5CB501D13}"/>
              </a:ext>
            </a:extLst>
          </p:cNvPr>
          <p:cNvSpPr/>
          <p:nvPr/>
        </p:nvSpPr>
        <p:spPr>
          <a:xfrm>
            <a:off x="2288522" y="3997934"/>
            <a:ext cx="1726085" cy="1022003"/>
          </a:xfrm>
          <a:prstGeom prst="rect">
            <a:avLst/>
          </a:prstGeom>
          <a:no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00A289"/>
                </a:solidFill>
                <a:latin typeface="Tw Cen MT" pitchFamily="34" charset="0"/>
              </a:rPr>
              <a:t>An understanding of the auditee is obtained for risk assessment purposes and an audit plan is prepared.</a:t>
            </a:r>
          </a:p>
        </p:txBody>
      </p:sp>
      <p:sp>
        <p:nvSpPr>
          <p:cNvPr id="15" name="Rounded Rectangle 4">
            <a:extLst>
              <a:ext uri="{FF2B5EF4-FFF2-40B4-BE49-F238E27FC236}">
                <a16:creationId xmlns:a16="http://schemas.microsoft.com/office/drawing/2014/main" xmlns="" id="{D20AC13A-3C8D-40B9-B35A-79CA5AB7A772}"/>
              </a:ext>
            </a:extLst>
          </p:cNvPr>
          <p:cNvSpPr/>
          <p:nvPr/>
        </p:nvSpPr>
        <p:spPr>
          <a:xfrm>
            <a:off x="2286001" y="5090640"/>
            <a:ext cx="1726085" cy="956313"/>
          </a:xfrm>
          <a:prstGeom prst="rect">
            <a:avLst/>
          </a:prstGeom>
          <a:no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00A289"/>
                </a:solidFill>
                <a:latin typeface="Tw Cen MT" pitchFamily="34" charset="0"/>
              </a:rPr>
              <a:t>A risk assessment is performed to determine the number and type of procedures to perform.</a:t>
            </a:r>
          </a:p>
        </p:txBody>
      </p:sp>
      <p:sp>
        <p:nvSpPr>
          <p:cNvPr id="2" name="Rectangle 1">
            <a:extLst>
              <a:ext uri="{FF2B5EF4-FFF2-40B4-BE49-F238E27FC236}">
                <a16:creationId xmlns:a16="http://schemas.microsoft.com/office/drawing/2014/main" xmlns="" id="{DB896125-3105-4BA0-A0FF-6F0B04B2BDB0}"/>
              </a:ext>
            </a:extLst>
          </p:cNvPr>
          <p:cNvSpPr/>
          <p:nvPr/>
        </p:nvSpPr>
        <p:spPr>
          <a:xfrm>
            <a:off x="801082" y="1554430"/>
            <a:ext cx="1249060" cy="584775"/>
          </a:xfrm>
          <a:prstGeom prst="rect">
            <a:avLst/>
          </a:prstGeom>
        </p:spPr>
        <p:txBody>
          <a:bodyPr wrap="none">
            <a:spAutoFit/>
          </a:bodyPr>
          <a:lstStyle/>
          <a:p>
            <a:pPr algn="ctr"/>
            <a:r>
              <a:rPr lang="en-US" sz="1600" b="1" dirty="0">
                <a:solidFill>
                  <a:srgbClr val="00A289"/>
                </a:solidFill>
                <a:latin typeface="Tw Cen MT" pitchFamily="34" charset="0"/>
              </a:rPr>
              <a:t>What do </a:t>
            </a:r>
          </a:p>
          <a:p>
            <a:pPr algn="ctr"/>
            <a:r>
              <a:rPr lang="en-US" sz="1600" b="1" dirty="0">
                <a:solidFill>
                  <a:srgbClr val="00A289"/>
                </a:solidFill>
                <a:latin typeface="Tw Cen MT" pitchFamily="34" charset="0"/>
              </a:rPr>
              <a:t>auditors do?</a:t>
            </a:r>
            <a:endParaRPr lang="en-US" sz="1600" b="1" dirty="0">
              <a:solidFill>
                <a:srgbClr val="00A289"/>
              </a:solidFill>
            </a:endParaRPr>
          </a:p>
        </p:txBody>
      </p:sp>
      <p:sp>
        <p:nvSpPr>
          <p:cNvPr id="16" name="Rectangle 15">
            <a:extLst>
              <a:ext uri="{FF2B5EF4-FFF2-40B4-BE49-F238E27FC236}">
                <a16:creationId xmlns:a16="http://schemas.microsoft.com/office/drawing/2014/main" xmlns="" id="{8D267713-38AC-4876-8695-C8EFC62F2E37}"/>
              </a:ext>
            </a:extLst>
          </p:cNvPr>
          <p:cNvSpPr/>
          <p:nvPr/>
        </p:nvSpPr>
        <p:spPr>
          <a:xfrm>
            <a:off x="2523006" y="1558917"/>
            <a:ext cx="1252073" cy="584775"/>
          </a:xfrm>
          <a:prstGeom prst="rect">
            <a:avLst/>
          </a:prstGeom>
        </p:spPr>
        <p:txBody>
          <a:bodyPr wrap="none">
            <a:spAutoFit/>
          </a:bodyPr>
          <a:lstStyle/>
          <a:p>
            <a:pPr algn="ctr"/>
            <a:r>
              <a:rPr lang="en-US" sz="1600" b="1" dirty="0">
                <a:solidFill>
                  <a:srgbClr val="00A289"/>
                </a:solidFill>
                <a:latin typeface="Tw Cen MT" pitchFamily="34" charset="0"/>
              </a:rPr>
              <a:t>Why do they</a:t>
            </a:r>
          </a:p>
          <a:p>
            <a:pPr algn="ctr"/>
            <a:r>
              <a:rPr lang="en-US" sz="1600" b="1" dirty="0">
                <a:solidFill>
                  <a:srgbClr val="00A289"/>
                </a:solidFill>
                <a:latin typeface="Tw Cen MT" pitchFamily="34" charset="0"/>
              </a:rPr>
              <a:t>do it?</a:t>
            </a:r>
            <a:endParaRPr lang="en-US" sz="1600" b="1" dirty="0">
              <a:solidFill>
                <a:srgbClr val="00A289"/>
              </a:solidFill>
            </a:endParaRPr>
          </a:p>
        </p:txBody>
      </p:sp>
      <p:sp>
        <p:nvSpPr>
          <p:cNvPr id="17" name="Rounded Rectangle 4">
            <a:extLst>
              <a:ext uri="{FF2B5EF4-FFF2-40B4-BE49-F238E27FC236}">
                <a16:creationId xmlns:a16="http://schemas.microsoft.com/office/drawing/2014/main" xmlns="" id="{3CEAFE5E-F450-4AA0-9E29-FE1822C8B984}"/>
              </a:ext>
            </a:extLst>
          </p:cNvPr>
          <p:cNvSpPr/>
          <p:nvPr/>
        </p:nvSpPr>
        <p:spPr>
          <a:xfrm>
            <a:off x="4180952" y="2198910"/>
            <a:ext cx="1509757" cy="1716598"/>
          </a:xfrm>
          <a:prstGeom prst="rect">
            <a:avLst/>
          </a:prstGeom>
          <a:solidFill>
            <a:srgbClr val="978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Perform procedures in terms of risk assessment</a:t>
            </a:r>
          </a:p>
        </p:txBody>
      </p:sp>
      <p:sp>
        <p:nvSpPr>
          <p:cNvPr id="20" name="Rounded Rectangle 4">
            <a:extLst>
              <a:ext uri="{FF2B5EF4-FFF2-40B4-BE49-F238E27FC236}">
                <a16:creationId xmlns:a16="http://schemas.microsoft.com/office/drawing/2014/main" xmlns="" id="{D24107BF-850B-4F81-BDB5-7EC3ACABDD66}"/>
              </a:ext>
            </a:extLst>
          </p:cNvPr>
          <p:cNvSpPr/>
          <p:nvPr/>
        </p:nvSpPr>
        <p:spPr>
          <a:xfrm>
            <a:off x="5798740" y="2198909"/>
            <a:ext cx="1711636" cy="1716599"/>
          </a:xfrm>
          <a:prstGeom prst="rect">
            <a:avLst/>
          </a:prstGeom>
          <a:no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97857C"/>
                </a:solidFill>
                <a:latin typeface="Tw Cen MT" pitchFamily="34" charset="0"/>
              </a:rPr>
              <a:t>Procedures are performed to obtain evidence that the financial statements and annual performance report do not contain material misstatements and that key legislation has been complied with.</a:t>
            </a:r>
          </a:p>
        </p:txBody>
      </p:sp>
      <p:sp>
        <p:nvSpPr>
          <p:cNvPr id="23" name="Rectangle 22">
            <a:extLst>
              <a:ext uri="{FF2B5EF4-FFF2-40B4-BE49-F238E27FC236}">
                <a16:creationId xmlns:a16="http://schemas.microsoft.com/office/drawing/2014/main" xmlns="" id="{4B3F5BBD-667A-4C60-9F5D-A5C3597D5BF3}"/>
              </a:ext>
            </a:extLst>
          </p:cNvPr>
          <p:cNvSpPr/>
          <p:nvPr/>
        </p:nvSpPr>
        <p:spPr>
          <a:xfrm>
            <a:off x="4311299" y="1554430"/>
            <a:ext cx="1249060" cy="584775"/>
          </a:xfrm>
          <a:prstGeom prst="rect">
            <a:avLst/>
          </a:prstGeom>
        </p:spPr>
        <p:txBody>
          <a:bodyPr wrap="none">
            <a:spAutoFit/>
          </a:bodyPr>
          <a:lstStyle/>
          <a:p>
            <a:pPr algn="ctr"/>
            <a:r>
              <a:rPr lang="en-US" sz="1600" b="1" dirty="0">
                <a:solidFill>
                  <a:srgbClr val="97857C"/>
                </a:solidFill>
                <a:latin typeface="Tw Cen MT" pitchFamily="34" charset="0"/>
              </a:rPr>
              <a:t>What do </a:t>
            </a:r>
          </a:p>
          <a:p>
            <a:pPr algn="ctr"/>
            <a:r>
              <a:rPr lang="en-US" sz="1600" b="1" dirty="0">
                <a:solidFill>
                  <a:srgbClr val="97857C"/>
                </a:solidFill>
                <a:latin typeface="Tw Cen MT" pitchFamily="34" charset="0"/>
              </a:rPr>
              <a:t>auditors do?</a:t>
            </a:r>
            <a:endParaRPr lang="en-US" sz="1600" b="1" dirty="0">
              <a:solidFill>
                <a:srgbClr val="97857C"/>
              </a:solidFill>
            </a:endParaRPr>
          </a:p>
        </p:txBody>
      </p:sp>
      <p:sp>
        <p:nvSpPr>
          <p:cNvPr id="24" name="Rectangle 23">
            <a:extLst>
              <a:ext uri="{FF2B5EF4-FFF2-40B4-BE49-F238E27FC236}">
                <a16:creationId xmlns:a16="http://schemas.microsoft.com/office/drawing/2014/main" xmlns="" id="{CB1D8E7B-53DD-4A99-9BCD-4318BB34537A}"/>
              </a:ext>
            </a:extLst>
          </p:cNvPr>
          <p:cNvSpPr/>
          <p:nvPr/>
        </p:nvSpPr>
        <p:spPr>
          <a:xfrm>
            <a:off x="6021787" y="1558917"/>
            <a:ext cx="1252073" cy="584775"/>
          </a:xfrm>
          <a:prstGeom prst="rect">
            <a:avLst/>
          </a:prstGeom>
        </p:spPr>
        <p:txBody>
          <a:bodyPr wrap="none">
            <a:spAutoFit/>
          </a:bodyPr>
          <a:lstStyle/>
          <a:p>
            <a:pPr algn="ctr"/>
            <a:r>
              <a:rPr lang="en-US" sz="1600" b="1" dirty="0">
                <a:solidFill>
                  <a:srgbClr val="97857C"/>
                </a:solidFill>
                <a:latin typeface="Tw Cen MT" pitchFamily="34" charset="0"/>
              </a:rPr>
              <a:t>Why do they</a:t>
            </a:r>
          </a:p>
          <a:p>
            <a:pPr algn="ctr"/>
            <a:r>
              <a:rPr lang="en-US" sz="1600" b="1" dirty="0">
                <a:solidFill>
                  <a:srgbClr val="97857C"/>
                </a:solidFill>
                <a:latin typeface="Tw Cen MT" pitchFamily="34" charset="0"/>
              </a:rPr>
              <a:t>do it?</a:t>
            </a:r>
            <a:endParaRPr lang="en-US" sz="1600" b="1" dirty="0">
              <a:solidFill>
                <a:srgbClr val="97857C"/>
              </a:solidFill>
            </a:endParaRPr>
          </a:p>
        </p:txBody>
      </p:sp>
      <p:sp>
        <p:nvSpPr>
          <p:cNvPr id="25" name="Rounded Rectangle 4">
            <a:extLst>
              <a:ext uri="{FF2B5EF4-FFF2-40B4-BE49-F238E27FC236}">
                <a16:creationId xmlns:a16="http://schemas.microsoft.com/office/drawing/2014/main" xmlns="" id="{8237AB6F-C1A2-46EF-B862-A9848A6FCDF6}"/>
              </a:ext>
            </a:extLst>
          </p:cNvPr>
          <p:cNvSpPr/>
          <p:nvPr/>
        </p:nvSpPr>
        <p:spPr>
          <a:xfrm>
            <a:off x="7679242" y="2198909"/>
            <a:ext cx="1509757" cy="1716599"/>
          </a:xfrm>
          <a:prstGeom prst="rect">
            <a:avLst/>
          </a:prstGeom>
          <a:solidFill>
            <a:srgbClr val="EA6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Prepare management report (not published)</a:t>
            </a:r>
          </a:p>
        </p:txBody>
      </p:sp>
      <p:sp>
        <p:nvSpPr>
          <p:cNvPr id="26" name="Rounded Rectangle 4">
            <a:extLst>
              <a:ext uri="{FF2B5EF4-FFF2-40B4-BE49-F238E27FC236}">
                <a16:creationId xmlns:a16="http://schemas.microsoft.com/office/drawing/2014/main" xmlns="" id="{44257ADF-3832-43D4-AFCA-F74E469C4334}"/>
              </a:ext>
            </a:extLst>
          </p:cNvPr>
          <p:cNvSpPr/>
          <p:nvPr/>
        </p:nvSpPr>
        <p:spPr>
          <a:xfrm>
            <a:off x="7679242" y="3997934"/>
            <a:ext cx="1509757" cy="900813"/>
          </a:xfrm>
          <a:prstGeom prst="rect">
            <a:avLst/>
          </a:prstGeom>
          <a:solidFill>
            <a:srgbClr val="EA6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white"/>
                </a:solidFill>
                <a:latin typeface="Tw Cen MT" pitchFamily="34" charset="0"/>
              </a:rPr>
              <a:t>Prepare audit report (published)</a:t>
            </a:r>
          </a:p>
        </p:txBody>
      </p:sp>
      <p:sp>
        <p:nvSpPr>
          <p:cNvPr id="27" name="Rounded Rectangle 4">
            <a:extLst>
              <a:ext uri="{FF2B5EF4-FFF2-40B4-BE49-F238E27FC236}">
                <a16:creationId xmlns:a16="http://schemas.microsoft.com/office/drawing/2014/main" xmlns="" id="{D269EF8F-2C1C-49D4-A422-4D197B955B8F}"/>
              </a:ext>
            </a:extLst>
          </p:cNvPr>
          <p:cNvSpPr/>
          <p:nvPr/>
        </p:nvSpPr>
        <p:spPr>
          <a:xfrm>
            <a:off x="9294509" y="2198909"/>
            <a:ext cx="2364634" cy="1716599"/>
          </a:xfrm>
          <a:prstGeom prst="rect">
            <a:avLst/>
          </a:prstGeom>
          <a:noFill/>
          <a:ln>
            <a:solidFill>
              <a:srgbClr val="E3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E33A5A"/>
                </a:solidFill>
                <a:latin typeface="Tw Cen MT" pitchFamily="34" charset="0"/>
              </a:rPr>
              <a:t>The report is only provided to the management of the auditee and the executive authority at the end of the </a:t>
            </a:r>
            <a:r>
              <a:rPr lang="en-US" sz="1200" dirty="0" smtClean="0">
                <a:solidFill>
                  <a:srgbClr val="E33A5A"/>
                </a:solidFill>
                <a:latin typeface="Tw Cen MT" pitchFamily="34" charset="0"/>
              </a:rPr>
              <a:t>audit. </a:t>
            </a:r>
            <a:r>
              <a:rPr lang="en-US" sz="1200" dirty="0">
                <a:solidFill>
                  <a:srgbClr val="E33A5A"/>
                </a:solidFill>
                <a:latin typeface="Tw Cen MT" pitchFamily="34" charset="0"/>
              </a:rPr>
              <a:t>I</a:t>
            </a:r>
            <a:r>
              <a:rPr lang="en-US" sz="1200" dirty="0" smtClean="0">
                <a:solidFill>
                  <a:srgbClr val="E33A5A"/>
                </a:solidFill>
                <a:latin typeface="Tw Cen MT" pitchFamily="34" charset="0"/>
              </a:rPr>
              <a:t>t </a:t>
            </a:r>
            <a:r>
              <a:rPr lang="en-US" sz="1200" dirty="0">
                <a:solidFill>
                  <a:srgbClr val="E33A5A"/>
                </a:solidFill>
                <a:latin typeface="Tw Cen MT" pitchFamily="34" charset="0"/>
              </a:rPr>
              <a:t>details the findings from procedures performed, identifies the root causes of these findings and makes recommendations for improvement.</a:t>
            </a:r>
          </a:p>
        </p:txBody>
      </p:sp>
      <p:sp>
        <p:nvSpPr>
          <p:cNvPr id="28" name="Rounded Rectangle 4">
            <a:extLst>
              <a:ext uri="{FF2B5EF4-FFF2-40B4-BE49-F238E27FC236}">
                <a16:creationId xmlns:a16="http://schemas.microsoft.com/office/drawing/2014/main" xmlns="" id="{C2ECD852-9B3F-4388-B2BB-B2784E9F59B4}"/>
              </a:ext>
            </a:extLst>
          </p:cNvPr>
          <p:cNvSpPr/>
          <p:nvPr/>
        </p:nvSpPr>
        <p:spPr>
          <a:xfrm>
            <a:off x="9294508" y="3997934"/>
            <a:ext cx="2364634" cy="2231974"/>
          </a:xfrm>
          <a:prstGeom prst="rect">
            <a:avLst/>
          </a:prstGeom>
          <a:noFill/>
          <a:ln>
            <a:solidFill>
              <a:srgbClr val="E3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1200" dirty="0">
                <a:solidFill>
                  <a:srgbClr val="E33A5A"/>
                </a:solidFill>
                <a:latin typeface="Tw Cen MT" pitchFamily="34" charset="0"/>
              </a:rPr>
              <a:t>The report is published in the auditee’s annual report, it informs those responsible for oversight, the public and others of material misstatements in the financial statements, material findings on the usefulness and reliability of the performance report, material non-compliance with key legislation in specific focus areas, and the deficiencies in internal control that were identified during the audit.</a:t>
            </a:r>
          </a:p>
        </p:txBody>
      </p:sp>
      <p:sp>
        <p:nvSpPr>
          <p:cNvPr id="29" name="Rectangle 28">
            <a:extLst>
              <a:ext uri="{FF2B5EF4-FFF2-40B4-BE49-F238E27FC236}">
                <a16:creationId xmlns:a16="http://schemas.microsoft.com/office/drawing/2014/main" xmlns="" id="{2927B647-B515-40AD-B7BF-8D8EAFD4B799}"/>
              </a:ext>
            </a:extLst>
          </p:cNvPr>
          <p:cNvSpPr/>
          <p:nvPr/>
        </p:nvSpPr>
        <p:spPr>
          <a:xfrm>
            <a:off x="7807067" y="1554430"/>
            <a:ext cx="1249060" cy="584775"/>
          </a:xfrm>
          <a:prstGeom prst="rect">
            <a:avLst/>
          </a:prstGeom>
        </p:spPr>
        <p:txBody>
          <a:bodyPr wrap="none">
            <a:spAutoFit/>
          </a:bodyPr>
          <a:lstStyle/>
          <a:p>
            <a:pPr algn="ctr"/>
            <a:r>
              <a:rPr lang="en-US" sz="1600" b="1" dirty="0">
                <a:solidFill>
                  <a:srgbClr val="E33A5A"/>
                </a:solidFill>
                <a:latin typeface="Tw Cen MT" pitchFamily="34" charset="0"/>
              </a:rPr>
              <a:t>What do </a:t>
            </a:r>
          </a:p>
          <a:p>
            <a:pPr algn="ctr"/>
            <a:r>
              <a:rPr lang="en-US" sz="1600" b="1" dirty="0">
                <a:solidFill>
                  <a:srgbClr val="E33A5A"/>
                </a:solidFill>
                <a:latin typeface="Tw Cen MT" pitchFamily="34" charset="0"/>
              </a:rPr>
              <a:t>auditors do?</a:t>
            </a:r>
            <a:endParaRPr lang="en-US" sz="1600" b="1" dirty="0">
              <a:solidFill>
                <a:srgbClr val="E33A5A"/>
              </a:solidFill>
            </a:endParaRPr>
          </a:p>
        </p:txBody>
      </p:sp>
      <p:sp>
        <p:nvSpPr>
          <p:cNvPr id="30" name="Rectangle 29">
            <a:extLst>
              <a:ext uri="{FF2B5EF4-FFF2-40B4-BE49-F238E27FC236}">
                <a16:creationId xmlns:a16="http://schemas.microsoft.com/office/drawing/2014/main" xmlns="" id="{4A76871A-FE3A-49A5-A569-0CA0FE11645F}"/>
              </a:ext>
            </a:extLst>
          </p:cNvPr>
          <p:cNvSpPr/>
          <p:nvPr/>
        </p:nvSpPr>
        <p:spPr>
          <a:xfrm>
            <a:off x="10037432" y="1558917"/>
            <a:ext cx="1252073" cy="584775"/>
          </a:xfrm>
          <a:prstGeom prst="rect">
            <a:avLst/>
          </a:prstGeom>
        </p:spPr>
        <p:txBody>
          <a:bodyPr wrap="none">
            <a:spAutoFit/>
          </a:bodyPr>
          <a:lstStyle/>
          <a:p>
            <a:pPr algn="ctr"/>
            <a:r>
              <a:rPr lang="en-US" sz="1600" b="1" dirty="0">
                <a:solidFill>
                  <a:srgbClr val="E33A5A"/>
                </a:solidFill>
                <a:latin typeface="Tw Cen MT" pitchFamily="34" charset="0"/>
              </a:rPr>
              <a:t>Why do they</a:t>
            </a:r>
          </a:p>
          <a:p>
            <a:pPr algn="ctr"/>
            <a:r>
              <a:rPr lang="en-US" sz="1600" b="1" dirty="0">
                <a:solidFill>
                  <a:srgbClr val="E33A5A"/>
                </a:solidFill>
                <a:latin typeface="Tw Cen MT" pitchFamily="34" charset="0"/>
              </a:rPr>
              <a:t>do it?</a:t>
            </a:r>
            <a:endParaRPr lang="en-US" sz="1600" b="1" dirty="0">
              <a:solidFill>
                <a:srgbClr val="E33A5A"/>
              </a:solidFill>
            </a:endParaRPr>
          </a:p>
        </p:txBody>
      </p:sp>
      <p:sp>
        <p:nvSpPr>
          <p:cNvPr id="3" name="Title 2">
            <a:extLst>
              <a:ext uri="{FF2B5EF4-FFF2-40B4-BE49-F238E27FC236}">
                <a16:creationId xmlns:a16="http://schemas.microsoft.com/office/drawing/2014/main" xmlns="" id="{75DBBE84-93C0-41D7-92A9-75876FB896A7}"/>
              </a:ext>
            </a:extLst>
          </p:cNvPr>
          <p:cNvSpPr>
            <a:spLocks noGrp="1"/>
          </p:cNvSpPr>
          <p:nvPr>
            <p:ph type="title"/>
          </p:nvPr>
        </p:nvSpPr>
        <p:spPr/>
        <p:txBody>
          <a:bodyPr/>
          <a:lstStyle/>
          <a:p>
            <a:r>
              <a:rPr lang="en-ZA" altLang="en-US" dirty="0"/>
              <a:t>Audit process</a:t>
            </a:r>
          </a:p>
        </p:txBody>
      </p:sp>
      <p:sp>
        <p:nvSpPr>
          <p:cNvPr id="32" name="Slide Number Placeholder 2">
            <a:extLst>
              <a:ext uri="{FF2B5EF4-FFF2-40B4-BE49-F238E27FC236}">
                <a16:creationId xmlns:a16="http://schemas.microsoft.com/office/drawing/2014/main" xmlns="" id="{EB0B6997-A5D1-4630-9B40-3675F9D9D320}"/>
              </a:ext>
            </a:extLst>
          </p:cNvPr>
          <p:cNvSpPr>
            <a:spLocks noGrp="1"/>
          </p:cNvSpPr>
          <p:nvPr>
            <p:ph type="sldNum" sz="quarter" idx="10"/>
          </p:nvPr>
        </p:nvSpPr>
        <p:spPr>
          <a:xfrm>
            <a:off x="249766" y="6529465"/>
            <a:ext cx="588435" cy="365125"/>
          </a:xfrm>
        </p:spPr>
        <p:txBody>
          <a:bodyPr/>
          <a:lstStyle/>
          <a:p>
            <a:pPr>
              <a:defRPr/>
            </a:pPr>
            <a:fld id="{EF17A8A9-4466-47ED-8DFF-9415902C6C29}" type="slidenum">
              <a:rPr lang="en-US" altLang="en-US" smtClean="0"/>
              <a:pPr>
                <a:defRPr/>
              </a:pPr>
              <a:t>7</a:t>
            </a:fld>
            <a:endParaRPr lang="en-US" altLang="en-US" dirty="0"/>
          </a:p>
        </p:txBody>
      </p:sp>
    </p:spTree>
    <p:extLst>
      <p:ext uri="{BB962C8B-B14F-4D97-AF65-F5344CB8AC3E}">
        <p14:creationId xmlns:p14="http://schemas.microsoft.com/office/powerpoint/2010/main" xmlns="" val="17273035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xmlns="" id="{7B00B313-2221-4D88-9053-940345C8D922}"/>
              </a:ext>
            </a:extLst>
          </p:cNvPr>
          <p:cNvCxnSpPr>
            <a:cxnSpLocks/>
          </p:cNvCxnSpPr>
          <p:nvPr/>
        </p:nvCxnSpPr>
        <p:spPr>
          <a:xfrm>
            <a:off x="9627424" y="2103225"/>
            <a:ext cx="0" cy="2772000"/>
          </a:xfrm>
          <a:prstGeom prst="line">
            <a:avLst/>
          </a:prstGeom>
          <a:ln>
            <a:solidFill>
              <a:srgbClr val="E33A5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026503AF-7D88-41F7-A257-C4530B985F6F}"/>
              </a:ext>
            </a:extLst>
          </p:cNvPr>
          <p:cNvCxnSpPr>
            <a:cxnSpLocks/>
          </p:cNvCxnSpPr>
          <p:nvPr/>
        </p:nvCxnSpPr>
        <p:spPr>
          <a:xfrm>
            <a:off x="7354088" y="2090041"/>
            <a:ext cx="0" cy="4500000"/>
          </a:xfrm>
          <a:prstGeom prst="line">
            <a:avLst/>
          </a:prstGeom>
          <a:ln>
            <a:solidFill>
              <a:srgbClr val="C7BEB9"/>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xmlns="" id="{C4D0E488-79C0-4D0C-91A0-3583DE5FC907}"/>
              </a:ext>
            </a:extLst>
          </p:cNvPr>
          <p:cNvSpPr/>
          <p:nvPr/>
        </p:nvSpPr>
        <p:spPr>
          <a:xfrm>
            <a:off x="2676626" y="1515805"/>
            <a:ext cx="596113" cy="59611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xmlns="" id="{E4DB051E-CCF6-4552-BC6B-6AE79A599E4D}"/>
              </a:ext>
            </a:extLst>
          </p:cNvPr>
          <p:cNvSpPr/>
          <p:nvPr/>
        </p:nvSpPr>
        <p:spPr>
          <a:xfrm>
            <a:off x="4920322" y="1517189"/>
            <a:ext cx="596113" cy="596113"/>
          </a:xfrm>
          <a:prstGeom prst="ellipse">
            <a:avLst/>
          </a:prstGeom>
          <a:solidFill>
            <a:schemeClr val="bg1"/>
          </a:solidFill>
          <a:ln>
            <a:solidFill>
              <a:srgbClr val="978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xmlns="" id="{68EE5A29-CBDD-4145-A9AE-0F98DF145D5D}"/>
              </a:ext>
            </a:extLst>
          </p:cNvPr>
          <p:cNvSpPr/>
          <p:nvPr/>
        </p:nvSpPr>
        <p:spPr>
          <a:xfrm>
            <a:off x="7053059" y="1517189"/>
            <a:ext cx="596113" cy="596113"/>
          </a:xfrm>
          <a:prstGeom prst="ellipse">
            <a:avLst/>
          </a:prstGeom>
          <a:solidFill>
            <a:schemeClr val="bg1"/>
          </a:solid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xmlns="" id="{B9420762-D5DA-467C-AB9B-3E6A6982B2C5}"/>
              </a:ext>
            </a:extLst>
          </p:cNvPr>
          <p:cNvSpPr/>
          <p:nvPr/>
        </p:nvSpPr>
        <p:spPr>
          <a:xfrm>
            <a:off x="9335308" y="1526044"/>
            <a:ext cx="596113" cy="596113"/>
          </a:xfrm>
          <a:prstGeom prst="ellipse">
            <a:avLst/>
          </a:prstGeom>
          <a:solidFill>
            <a:schemeClr val="bg1"/>
          </a:solidFill>
          <a:ln>
            <a:solidFill>
              <a:srgbClr val="E3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xmlns="" id="{5A7AD521-7261-41FC-A844-2B5DC233331E}"/>
              </a:ext>
            </a:extLst>
          </p:cNvPr>
          <p:cNvSpPr/>
          <p:nvPr/>
        </p:nvSpPr>
        <p:spPr>
          <a:xfrm>
            <a:off x="543983" y="1493928"/>
            <a:ext cx="596113" cy="596113"/>
          </a:xfrm>
          <a:prstGeom prst="ellipse">
            <a:avLst/>
          </a:prstGeom>
          <a:solidFill>
            <a:schemeClr val="bg1"/>
          </a:solidFill>
          <a:ln>
            <a:solidFill>
              <a:srgbClr val="00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3983" y="246710"/>
            <a:ext cx="10515600" cy="543218"/>
          </a:xfrm>
        </p:spPr>
        <p:txBody>
          <a:bodyPr/>
          <a:lstStyle/>
          <a:p>
            <a:r>
              <a:rPr lang="en-ZA" dirty="0"/>
              <a:t>Different outcomes to an audit</a:t>
            </a:r>
          </a:p>
        </p:txBody>
      </p:sp>
      <p:sp>
        <p:nvSpPr>
          <p:cNvPr id="3" name="Slide Number Placeholder 2"/>
          <p:cNvSpPr>
            <a:spLocks noGrp="1"/>
          </p:cNvSpPr>
          <p:nvPr>
            <p:ph type="sldNum" sz="quarter" idx="10"/>
          </p:nvPr>
        </p:nvSpPr>
        <p:spPr/>
        <p:txBody>
          <a:bodyPr/>
          <a:lstStyle/>
          <a:p>
            <a:pPr>
              <a:defRPr/>
            </a:pPr>
            <a:fld id="{EF17A8A9-4466-47ED-8DFF-9415902C6C29}" type="slidenum">
              <a:rPr lang="en-US" altLang="en-US" smtClean="0"/>
              <a:pPr>
                <a:defRPr/>
              </a:pPr>
              <a:t>8</a:t>
            </a:fld>
            <a:endParaRPr lang="en-US" altLang="en-US" dirty="0"/>
          </a:p>
        </p:txBody>
      </p:sp>
      <p:sp>
        <p:nvSpPr>
          <p:cNvPr id="4" name="Rectangle 3"/>
          <p:cNvSpPr/>
          <p:nvPr/>
        </p:nvSpPr>
        <p:spPr>
          <a:xfrm>
            <a:off x="627530" y="894394"/>
            <a:ext cx="5033557" cy="369332"/>
          </a:xfrm>
          <a:prstGeom prst="rect">
            <a:avLst/>
          </a:prstGeom>
        </p:spPr>
        <p:txBody>
          <a:bodyPr wrap="none">
            <a:spAutoFit/>
          </a:bodyPr>
          <a:lstStyle/>
          <a:p>
            <a:r>
              <a:rPr lang="en-ZA" dirty="0">
                <a:latin typeface="Tw Cen MT" pitchFamily="34" charset="0"/>
              </a:rPr>
              <a:t>We can express one of the following audit opinions:</a:t>
            </a:r>
          </a:p>
        </p:txBody>
      </p:sp>
      <p:sp>
        <p:nvSpPr>
          <p:cNvPr id="5" name="Rectangle 4"/>
          <p:cNvSpPr/>
          <p:nvPr/>
        </p:nvSpPr>
        <p:spPr>
          <a:xfrm>
            <a:off x="1059955" y="2731374"/>
            <a:ext cx="1872000" cy="2462213"/>
          </a:xfrm>
          <a:prstGeom prst="rect">
            <a:avLst/>
          </a:prstGeom>
          <a:ln>
            <a:noFill/>
          </a:ln>
        </p:spPr>
        <p:txBody>
          <a:bodyPr wrap="square">
            <a:spAutoFit/>
          </a:bodyPr>
          <a:lstStyle/>
          <a:p>
            <a:r>
              <a:rPr lang="en-ZA" sz="1400" dirty="0">
                <a:solidFill>
                  <a:srgbClr val="00A289"/>
                </a:solidFill>
                <a:latin typeface="Tw Cen MT" pitchFamily="34" charset="0"/>
              </a:rPr>
              <a:t>The financial statements are free </a:t>
            </a:r>
            <a:r>
              <a:rPr lang="en-ZA" sz="1400" dirty="0" smtClean="0">
                <a:solidFill>
                  <a:srgbClr val="00A289"/>
                </a:solidFill>
                <a:latin typeface="Tw Cen MT" pitchFamily="34" charset="0"/>
              </a:rPr>
              <a:t>of </a:t>
            </a:r>
            <a:r>
              <a:rPr lang="en-ZA" sz="1400" dirty="0">
                <a:solidFill>
                  <a:srgbClr val="00A289"/>
                </a:solidFill>
                <a:latin typeface="Tw Cen MT" pitchFamily="34" charset="0"/>
              </a:rPr>
              <a:t>material misstatements </a:t>
            </a:r>
            <a:r>
              <a:rPr lang="en-ZA" sz="1400" dirty="0" smtClean="0">
                <a:solidFill>
                  <a:srgbClr val="00A289"/>
                </a:solidFill>
                <a:latin typeface="Tw Cen MT" pitchFamily="34" charset="0"/>
              </a:rPr>
              <a:t>and </a:t>
            </a:r>
            <a:r>
              <a:rPr lang="en-ZA" sz="1400" dirty="0">
                <a:solidFill>
                  <a:srgbClr val="00A289"/>
                </a:solidFill>
                <a:latin typeface="Tw Cen MT" pitchFamily="34" charset="0"/>
              </a:rPr>
              <a:t>there are no material findings </a:t>
            </a:r>
            <a:r>
              <a:rPr lang="en-ZA" sz="1400" dirty="0" smtClean="0">
                <a:solidFill>
                  <a:srgbClr val="00A289"/>
                </a:solidFill>
                <a:latin typeface="Tw Cen MT" pitchFamily="34" charset="0"/>
              </a:rPr>
              <a:t>on reporting </a:t>
            </a:r>
            <a:r>
              <a:rPr lang="en-ZA" sz="1400" dirty="0">
                <a:solidFill>
                  <a:srgbClr val="00A289"/>
                </a:solidFill>
                <a:latin typeface="Tw Cen MT" pitchFamily="34" charset="0"/>
              </a:rPr>
              <a:t>on performance objectives or non-compliance with legislation.</a:t>
            </a:r>
          </a:p>
        </p:txBody>
      </p:sp>
      <p:sp>
        <p:nvSpPr>
          <p:cNvPr id="10" name="Rectangle 9"/>
          <p:cNvSpPr/>
          <p:nvPr/>
        </p:nvSpPr>
        <p:spPr>
          <a:xfrm>
            <a:off x="1067220" y="1521028"/>
            <a:ext cx="1214260" cy="830997"/>
          </a:xfrm>
          <a:prstGeom prst="rect">
            <a:avLst/>
          </a:prstGeom>
          <a:ln>
            <a:noFill/>
          </a:ln>
        </p:spPr>
        <p:txBody>
          <a:bodyPr wrap="square">
            <a:spAutoFit/>
          </a:bodyPr>
          <a:lstStyle/>
          <a:p>
            <a:r>
              <a:rPr lang="en-ZA" sz="1600" b="1" dirty="0">
                <a:solidFill>
                  <a:srgbClr val="00A289"/>
                </a:solidFill>
                <a:latin typeface="Tw Cen MT" pitchFamily="34" charset="0"/>
              </a:rPr>
              <a:t>Clean </a:t>
            </a:r>
          </a:p>
          <a:p>
            <a:r>
              <a:rPr lang="en-ZA" sz="1600" b="1" dirty="0">
                <a:solidFill>
                  <a:srgbClr val="00A289"/>
                </a:solidFill>
                <a:latin typeface="Tw Cen MT" pitchFamily="34" charset="0"/>
              </a:rPr>
              <a:t>audit outcome</a:t>
            </a:r>
          </a:p>
        </p:txBody>
      </p:sp>
      <p:sp>
        <p:nvSpPr>
          <p:cNvPr id="6" name="Rectangle 5"/>
          <p:cNvSpPr/>
          <p:nvPr/>
        </p:nvSpPr>
        <p:spPr>
          <a:xfrm>
            <a:off x="3240988" y="2730505"/>
            <a:ext cx="1872000" cy="2677656"/>
          </a:xfrm>
          <a:prstGeom prst="rect">
            <a:avLst/>
          </a:prstGeom>
          <a:ln>
            <a:noFill/>
          </a:ln>
        </p:spPr>
        <p:txBody>
          <a:bodyPr wrap="square">
            <a:spAutoFit/>
          </a:bodyPr>
          <a:lstStyle/>
          <a:p>
            <a:r>
              <a:rPr lang="en-ZA" sz="1400" dirty="0">
                <a:solidFill>
                  <a:schemeClr val="tx1">
                    <a:lumMod val="75000"/>
                    <a:lumOff val="25000"/>
                  </a:schemeClr>
                </a:solidFill>
                <a:latin typeface="Tw Cen MT" pitchFamily="34" charset="0"/>
              </a:rPr>
              <a:t>The financial statements </a:t>
            </a:r>
            <a:r>
              <a:rPr lang="en-ZA" sz="1400" dirty="0" smtClean="0">
                <a:solidFill>
                  <a:schemeClr val="tx1">
                    <a:lumMod val="75000"/>
                    <a:lumOff val="25000"/>
                  </a:schemeClr>
                </a:solidFill>
                <a:latin typeface="Tw Cen MT" pitchFamily="34" charset="0"/>
              </a:rPr>
              <a:t>are free of material misstatements, but material findings </a:t>
            </a:r>
            <a:r>
              <a:rPr lang="en-ZA" sz="1400" dirty="0">
                <a:solidFill>
                  <a:schemeClr val="tx1">
                    <a:lumMod val="75000"/>
                    <a:lumOff val="25000"/>
                  </a:schemeClr>
                </a:solidFill>
                <a:latin typeface="Tw Cen MT" pitchFamily="34" charset="0"/>
              </a:rPr>
              <a:t>have been raised on either </a:t>
            </a:r>
            <a:r>
              <a:rPr lang="en-ZA" sz="1400" dirty="0" smtClean="0">
                <a:solidFill>
                  <a:schemeClr val="tx1">
                    <a:lumMod val="75000"/>
                    <a:lumOff val="25000"/>
                  </a:schemeClr>
                </a:solidFill>
                <a:latin typeface="Tw Cen MT" pitchFamily="34" charset="0"/>
              </a:rPr>
              <a:t>the reporting </a:t>
            </a:r>
            <a:r>
              <a:rPr lang="en-ZA" sz="1400" dirty="0">
                <a:solidFill>
                  <a:schemeClr val="tx1">
                    <a:lumMod val="75000"/>
                    <a:lumOff val="25000"/>
                  </a:schemeClr>
                </a:solidFill>
                <a:latin typeface="Tw Cen MT" pitchFamily="34" charset="0"/>
              </a:rPr>
              <a:t>on </a:t>
            </a:r>
            <a:r>
              <a:rPr lang="en-ZA" sz="1400" dirty="0" smtClean="0">
                <a:solidFill>
                  <a:schemeClr val="tx1">
                    <a:lumMod val="75000"/>
                    <a:lumOff val="25000"/>
                  </a:schemeClr>
                </a:solidFill>
                <a:latin typeface="Tw Cen MT" pitchFamily="34" charset="0"/>
              </a:rPr>
              <a:t>predetermined </a:t>
            </a:r>
            <a:r>
              <a:rPr lang="en-ZA" sz="1400" dirty="0">
                <a:solidFill>
                  <a:schemeClr val="tx1">
                    <a:lumMod val="75000"/>
                    <a:lumOff val="25000"/>
                  </a:schemeClr>
                </a:solidFill>
                <a:latin typeface="Tw Cen MT" pitchFamily="34" charset="0"/>
              </a:rPr>
              <a:t>objectives or non-compliance with legislation, or both these aspects.</a:t>
            </a:r>
          </a:p>
        </p:txBody>
      </p:sp>
      <p:sp>
        <p:nvSpPr>
          <p:cNvPr id="11" name="Rectangle 10"/>
          <p:cNvSpPr/>
          <p:nvPr/>
        </p:nvSpPr>
        <p:spPr>
          <a:xfrm>
            <a:off x="3278195" y="1521024"/>
            <a:ext cx="1665207" cy="1077218"/>
          </a:xfrm>
          <a:prstGeom prst="rect">
            <a:avLst/>
          </a:prstGeom>
          <a:ln>
            <a:noFill/>
          </a:ln>
        </p:spPr>
        <p:txBody>
          <a:bodyPr wrap="square">
            <a:spAutoFit/>
          </a:bodyPr>
          <a:lstStyle/>
          <a:p>
            <a:r>
              <a:rPr lang="en-ZA" sz="1600" b="1" dirty="0">
                <a:solidFill>
                  <a:schemeClr val="tx1">
                    <a:lumMod val="75000"/>
                    <a:lumOff val="25000"/>
                  </a:schemeClr>
                </a:solidFill>
                <a:latin typeface="Tw Cen MT" pitchFamily="34" charset="0"/>
              </a:rPr>
              <a:t>Financially unqualified </a:t>
            </a:r>
            <a:br>
              <a:rPr lang="en-ZA" sz="1600" b="1" dirty="0">
                <a:solidFill>
                  <a:schemeClr val="tx1">
                    <a:lumMod val="75000"/>
                    <a:lumOff val="25000"/>
                  </a:schemeClr>
                </a:solidFill>
                <a:latin typeface="Tw Cen MT" pitchFamily="34" charset="0"/>
              </a:rPr>
            </a:br>
            <a:r>
              <a:rPr lang="en-ZA" sz="1600" b="1" dirty="0" smtClean="0">
                <a:solidFill>
                  <a:schemeClr val="tx1">
                    <a:lumMod val="75000"/>
                    <a:lumOff val="25000"/>
                  </a:schemeClr>
                </a:solidFill>
                <a:latin typeface="Tw Cen MT" pitchFamily="34" charset="0"/>
              </a:rPr>
              <a:t>opinion with findings</a:t>
            </a:r>
            <a:endParaRPr lang="en-ZA" sz="1600" b="1" dirty="0">
              <a:solidFill>
                <a:schemeClr val="tx1">
                  <a:lumMod val="75000"/>
                  <a:lumOff val="25000"/>
                </a:schemeClr>
              </a:solidFill>
              <a:latin typeface="Tw Cen MT" pitchFamily="34" charset="0"/>
            </a:endParaRPr>
          </a:p>
        </p:txBody>
      </p:sp>
      <p:sp>
        <p:nvSpPr>
          <p:cNvPr id="7" name="Rectangle 6"/>
          <p:cNvSpPr/>
          <p:nvPr/>
        </p:nvSpPr>
        <p:spPr>
          <a:xfrm>
            <a:off x="5453628" y="2730505"/>
            <a:ext cx="1872000" cy="3754874"/>
          </a:xfrm>
          <a:prstGeom prst="rect">
            <a:avLst/>
          </a:prstGeom>
          <a:ln>
            <a:noFill/>
          </a:ln>
        </p:spPr>
        <p:txBody>
          <a:bodyPr wrap="square">
            <a:spAutoFit/>
          </a:bodyPr>
          <a:lstStyle/>
          <a:p>
            <a:r>
              <a:rPr lang="en-ZA" sz="1400" dirty="0">
                <a:solidFill>
                  <a:srgbClr val="97857C"/>
                </a:solidFill>
                <a:latin typeface="Tw Cen MT" pitchFamily="34" charset="0"/>
              </a:rPr>
              <a:t>The financial statements contain material misstatements </a:t>
            </a:r>
            <a:r>
              <a:rPr lang="en-ZA" sz="1400" dirty="0" smtClean="0">
                <a:solidFill>
                  <a:srgbClr val="97857C"/>
                </a:solidFill>
                <a:latin typeface="Tw Cen MT" pitchFamily="34" charset="0"/>
              </a:rPr>
              <a:t>of </a:t>
            </a:r>
            <a:r>
              <a:rPr lang="en-ZA" sz="1400" dirty="0">
                <a:solidFill>
                  <a:srgbClr val="97857C"/>
                </a:solidFill>
                <a:latin typeface="Tw Cen MT" pitchFamily="34" charset="0"/>
              </a:rPr>
              <a:t>specific </a:t>
            </a:r>
            <a:r>
              <a:rPr lang="en-ZA" sz="1400" dirty="0" smtClean="0">
                <a:solidFill>
                  <a:srgbClr val="97857C"/>
                </a:solidFill>
                <a:latin typeface="Tw Cen MT" pitchFamily="34" charset="0"/>
              </a:rPr>
              <a:t>amounts and disclosures, </a:t>
            </a:r>
            <a:r>
              <a:rPr lang="en-ZA" sz="1400" dirty="0">
                <a:solidFill>
                  <a:srgbClr val="97857C"/>
                </a:solidFill>
                <a:latin typeface="Tw Cen MT" pitchFamily="34" charset="0"/>
              </a:rPr>
              <a:t>or</a:t>
            </a:r>
          </a:p>
          <a:p>
            <a:r>
              <a:rPr lang="en-ZA" sz="1400" dirty="0">
                <a:solidFill>
                  <a:srgbClr val="97857C"/>
                </a:solidFill>
                <a:latin typeface="Tw Cen MT" pitchFamily="34" charset="0"/>
              </a:rPr>
              <a:t>there is insufficient evidence for us to conclude </a:t>
            </a:r>
            <a:r>
              <a:rPr lang="en-ZA" sz="1400" dirty="0" smtClean="0">
                <a:solidFill>
                  <a:srgbClr val="97857C"/>
                </a:solidFill>
                <a:latin typeface="Tw Cen MT" pitchFamily="34" charset="0"/>
              </a:rPr>
              <a:t>that it is </a:t>
            </a:r>
            <a:r>
              <a:rPr lang="en-ZA" sz="1400" dirty="0">
                <a:solidFill>
                  <a:srgbClr val="97857C"/>
                </a:solidFill>
                <a:latin typeface="Tw Cen MT" pitchFamily="34" charset="0"/>
              </a:rPr>
              <a:t>not materially misstated</a:t>
            </a:r>
            <a:r>
              <a:rPr lang="en-ZA" sz="1400" dirty="0" smtClean="0">
                <a:solidFill>
                  <a:srgbClr val="97857C"/>
                </a:solidFill>
                <a:latin typeface="Tw Cen MT" pitchFamily="34" charset="0"/>
              </a:rPr>
              <a:t>.</a:t>
            </a:r>
          </a:p>
          <a:p>
            <a:endParaRPr lang="en-ZA" sz="1000" dirty="0">
              <a:solidFill>
                <a:srgbClr val="97857C"/>
              </a:solidFill>
              <a:latin typeface="Tw Cen MT" pitchFamily="34" charset="0"/>
            </a:endParaRPr>
          </a:p>
          <a:p>
            <a:r>
              <a:rPr lang="en-ZA" sz="1400" dirty="0">
                <a:solidFill>
                  <a:srgbClr val="97857C"/>
                </a:solidFill>
                <a:latin typeface="Tw Cen MT" pitchFamily="34" charset="0"/>
              </a:rPr>
              <a:t>The auditee </a:t>
            </a:r>
            <a:r>
              <a:rPr lang="en-ZA" sz="1400" dirty="0" smtClean="0">
                <a:solidFill>
                  <a:srgbClr val="97857C"/>
                </a:solidFill>
                <a:latin typeface="Tw Cen MT" pitchFamily="34" charset="0"/>
              </a:rPr>
              <a:t>will also have material findings on </a:t>
            </a:r>
            <a:r>
              <a:rPr lang="en-ZA" sz="1400" dirty="0">
                <a:solidFill>
                  <a:srgbClr val="97857C"/>
                </a:solidFill>
                <a:latin typeface="Tw Cen MT" pitchFamily="34" charset="0"/>
              </a:rPr>
              <a:t>predetermined objectives or non-compliance with legislation, or both these aspects.</a:t>
            </a:r>
          </a:p>
        </p:txBody>
      </p:sp>
      <p:sp>
        <p:nvSpPr>
          <p:cNvPr id="12" name="Rectangle 11"/>
          <p:cNvSpPr/>
          <p:nvPr/>
        </p:nvSpPr>
        <p:spPr>
          <a:xfrm>
            <a:off x="5489445" y="1521024"/>
            <a:ext cx="1471683" cy="1077218"/>
          </a:xfrm>
          <a:prstGeom prst="rect">
            <a:avLst/>
          </a:prstGeom>
          <a:ln>
            <a:noFill/>
          </a:ln>
        </p:spPr>
        <p:txBody>
          <a:bodyPr wrap="square">
            <a:spAutoFit/>
          </a:bodyPr>
          <a:lstStyle/>
          <a:p>
            <a:r>
              <a:rPr lang="en-ZA" sz="1600" b="1" dirty="0" smtClean="0">
                <a:solidFill>
                  <a:srgbClr val="97857C"/>
                </a:solidFill>
                <a:latin typeface="Tw Cen MT" pitchFamily="34" charset="0"/>
              </a:rPr>
              <a:t>Financially qualified opinion with findings</a:t>
            </a:r>
            <a:endParaRPr lang="en-ZA" sz="1600" b="1" dirty="0">
              <a:solidFill>
                <a:srgbClr val="97857C"/>
              </a:solidFill>
              <a:latin typeface="Tw Cen MT" pitchFamily="34" charset="0"/>
            </a:endParaRPr>
          </a:p>
        </p:txBody>
      </p:sp>
      <p:sp>
        <p:nvSpPr>
          <p:cNvPr id="8" name="Rectangle 7"/>
          <p:cNvSpPr/>
          <p:nvPr/>
        </p:nvSpPr>
        <p:spPr>
          <a:xfrm>
            <a:off x="7636633" y="2729642"/>
            <a:ext cx="1872000" cy="1815882"/>
          </a:xfrm>
          <a:prstGeom prst="rect">
            <a:avLst/>
          </a:prstGeom>
          <a:ln>
            <a:noFill/>
          </a:ln>
        </p:spPr>
        <p:txBody>
          <a:bodyPr wrap="square">
            <a:spAutoFit/>
          </a:bodyPr>
          <a:lstStyle/>
          <a:p>
            <a:r>
              <a:rPr lang="en-ZA" sz="1400" dirty="0">
                <a:solidFill>
                  <a:srgbClr val="B5A8A1"/>
                </a:solidFill>
                <a:latin typeface="Tw Cen MT" pitchFamily="34" charset="0"/>
              </a:rPr>
              <a:t>The financial statements contain </a:t>
            </a:r>
            <a:r>
              <a:rPr lang="en-ZA" sz="1400" dirty="0" smtClean="0">
                <a:solidFill>
                  <a:srgbClr val="B5A8A1"/>
                </a:solidFill>
                <a:latin typeface="Tw Cen MT" pitchFamily="34" charset="0"/>
              </a:rPr>
              <a:t>so many material </a:t>
            </a:r>
            <a:r>
              <a:rPr lang="en-ZA" sz="1400" dirty="0">
                <a:solidFill>
                  <a:srgbClr val="B5A8A1"/>
                </a:solidFill>
                <a:latin typeface="Tw Cen MT" pitchFamily="34" charset="0"/>
              </a:rPr>
              <a:t>misstatements that </a:t>
            </a:r>
            <a:r>
              <a:rPr lang="en-ZA" sz="1400" dirty="0" smtClean="0">
                <a:solidFill>
                  <a:srgbClr val="B5A8A1"/>
                </a:solidFill>
                <a:latin typeface="Tw Cen MT" pitchFamily="34" charset="0"/>
              </a:rPr>
              <a:t>we disagree with almost all the amounts and disclosures in the financial statements. </a:t>
            </a:r>
            <a:endParaRPr lang="en-ZA" sz="1400" dirty="0">
              <a:solidFill>
                <a:srgbClr val="B5A8A1"/>
              </a:solidFill>
              <a:latin typeface="Tw Cen MT" pitchFamily="34" charset="0"/>
            </a:endParaRPr>
          </a:p>
        </p:txBody>
      </p:sp>
      <p:sp>
        <p:nvSpPr>
          <p:cNvPr id="13" name="Rectangle 12"/>
          <p:cNvSpPr/>
          <p:nvPr/>
        </p:nvSpPr>
        <p:spPr>
          <a:xfrm>
            <a:off x="7638056" y="1521024"/>
            <a:ext cx="1600922" cy="830997"/>
          </a:xfrm>
          <a:prstGeom prst="rect">
            <a:avLst/>
          </a:prstGeom>
          <a:ln>
            <a:noFill/>
          </a:ln>
        </p:spPr>
        <p:txBody>
          <a:bodyPr wrap="square">
            <a:spAutoFit/>
          </a:bodyPr>
          <a:lstStyle/>
          <a:p>
            <a:r>
              <a:rPr lang="en-ZA" sz="1600" b="1" dirty="0">
                <a:solidFill>
                  <a:srgbClr val="B5A8A1"/>
                </a:solidFill>
                <a:latin typeface="Tw Cen MT" pitchFamily="34" charset="0"/>
              </a:rPr>
              <a:t>Adverse </a:t>
            </a:r>
          </a:p>
          <a:p>
            <a:r>
              <a:rPr lang="en-ZA" sz="1600" b="1" dirty="0">
                <a:solidFill>
                  <a:srgbClr val="B5A8A1"/>
                </a:solidFill>
                <a:latin typeface="Tw Cen MT" pitchFamily="34" charset="0"/>
              </a:rPr>
              <a:t>o</a:t>
            </a:r>
            <a:r>
              <a:rPr lang="en-ZA" sz="1600" b="1" dirty="0" smtClean="0">
                <a:solidFill>
                  <a:srgbClr val="B5A8A1"/>
                </a:solidFill>
                <a:latin typeface="Tw Cen MT" pitchFamily="34" charset="0"/>
              </a:rPr>
              <a:t>pinion with findings</a:t>
            </a:r>
            <a:endParaRPr lang="en-ZA" sz="1600" b="1" dirty="0">
              <a:solidFill>
                <a:srgbClr val="B5A8A1"/>
              </a:solidFill>
              <a:latin typeface="Tw Cen MT" pitchFamily="34" charset="0"/>
            </a:endParaRPr>
          </a:p>
        </p:txBody>
      </p:sp>
      <p:sp>
        <p:nvSpPr>
          <p:cNvPr id="9" name="Rectangle 8"/>
          <p:cNvSpPr/>
          <p:nvPr/>
        </p:nvSpPr>
        <p:spPr>
          <a:xfrm>
            <a:off x="9889491" y="2729642"/>
            <a:ext cx="1872000" cy="2462213"/>
          </a:xfrm>
          <a:prstGeom prst="rect">
            <a:avLst/>
          </a:prstGeom>
          <a:ln>
            <a:noFill/>
          </a:ln>
        </p:spPr>
        <p:txBody>
          <a:bodyPr>
            <a:spAutoFit/>
          </a:bodyPr>
          <a:lstStyle/>
          <a:p>
            <a:r>
              <a:rPr lang="en-ZA" sz="1400" dirty="0">
                <a:solidFill>
                  <a:srgbClr val="E33A5A"/>
                </a:solidFill>
                <a:latin typeface="Tw Cen MT" pitchFamily="34" charset="0"/>
              </a:rPr>
              <a:t>The auditee </a:t>
            </a:r>
            <a:r>
              <a:rPr lang="en-ZA" sz="1400" dirty="0" smtClean="0">
                <a:solidFill>
                  <a:srgbClr val="E33A5A"/>
                </a:solidFill>
                <a:latin typeface="Tw Cen MT" pitchFamily="34" charset="0"/>
              </a:rPr>
              <a:t>provided us with </a:t>
            </a:r>
            <a:r>
              <a:rPr lang="en-ZA" sz="1400" dirty="0">
                <a:solidFill>
                  <a:srgbClr val="E33A5A"/>
                </a:solidFill>
                <a:latin typeface="Tw Cen MT" pitchFamily="34" charset="0"/>
              </a:rPr>
              <a:t>insufficient </a:t>
            </a:r>
            <a:r>
              <a:rPr lang="en-ZA" sz="1400" dirty="0" smtClean="0">
                <a:solidFill>
                  <a:srgbClr val="E33A5A"/>
                </a:solidFill>
                <a:latin typeface="Tw Cen MT" pitchFamily="34" charset="0"/>
              </a:rPr>
              <a:t>evidence for most of the amounts and disclosures in the financial statements. We are therefore unable to conclude or express an opinion on the financial statements. </a:t>
            </a:r>
            <a:endParaRPr lang="en-ZA" sz="1400" dirty="0">
              <a:solidFill>
                <a:srgbClr val="E33A5A"/>
              </a:solidFill>
              <a:latin typeface="Tw Cen MT" pitchFamily="34" charset="0"/>
            </a:endParaRPr>
          </a:p>
        </p:txBody>
      </p:sp>
      <p:sp>
        <p:nvSpPr>
          <p:cNvPr id="14" name="Rectangle 13"/>
          <p:cNvSpPr/>
          <p:nvPr/>
        </p:nvSpPr>
        <p:spPr>
          <a:xfrm>
            <a:off x="9890463" y="1521024"/>
            <a:ext cx="1800000" cy="830997"/>
          </a:xfrm>
          <a:prstGeom prst="rect">
            <a:avLst/>
          </a:prstGeom>
          <a:ln>
            <a:noFill/>
          </a:ln>
        </p:spPr>
        <p:txBody>
          <a:bodyPr wrap="square">
            <a:spAutoFit/>
          </a:bodyPr>
          <a:lstStyle/>
          <a:p>
            <a:r>
              <a:rPr lang="en-ZA" sz="1600" b="1" dirty="0" smtClean="0">
                <a:solidFill>
                  <a:srgbClr val="E33A5A"/>
                </a:solidFill>
                <a:latin typeface="Tw Cen MT" pitchFamily="34" charset="0"/>
              </a:rPr>
              <a:t>Disclaimed </a:t>
            </a:r>
            <a:endParaRPr lang="en-ZA" sz="1600" b="1" dirty="0">
              <a:solidFill>
                <a:srgbClr val="E33A5A"/>
              </a:solidFill>
              <a:latin typeface="Tw Cen MT" pitchFamily="34" charset="0"/>
            </a:endParaRPr>
          </a:p>
          <a:p>
            <a:r>
              <a:rPr lang="en-ZA" sz="1600" b="1" dirty="0" smtClean="0">
                <a:solidFill>
                  <a:srgbClr val="E33A5A"/>
                </a:solidFill>
                <a:latin typeface="Tw Cen MT" pitchFamily="34" charset="0"/>
              </a:rPr>
              <a:t>opinion with findings </a:t>
            </a:r>
            <a:endParaRPr lang="en-ZA" sz="1600" b="1" dirty="0">
              <a:solidFill>
                <a:srgbClr val="E33A5A"/>
              </a:solidFill>
              <a:latin typeface="Tw Cen MT" pitchFamily="34" charset="0"/>
            </a:endParaRPr>
          </a:p>
        </p:txBody>
      </p:sp>
      <p:pic>
        <p:nvPicPr>
          <p:cNvPr id="31" name="Picture 30" descr="A close up of a sign&#10;&#10;Description automatically generated">
            <a:extLst>
              <a:ext uri="{FF2B5EF4-FFF2-40B4-BE49-F238E27FC236}">
                <a16:creationId xmlns:a16="http://schemas.microsoft.com/office/drawing/2014/main" xmlns="" id="{29D00E73-9C5F-47D8-BDA6-C7DBD4BDAC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067" y="1615157"/>
            <a:ext cx="404888" cy="397411"/>
          </a:xfrm>
          <a:prstGeom prst="rect">
            <a:avLst/>
          </a:prstGeom>
        </p:spPr>
      </p:pic>
      <p:pic>
        <p:nvPicPr>
          <p:cNvPr id="33" name="Picture 32" descr="A close up of a logo&#10;&#10;Description automatically generated">
            <a:extLst>
              <a:ext uri="{FF2B5EF4-FFF2-40B4-BE49-F238E27FC236}">
                <a16:creationId xmlns:a16="http://schemas.microsoft.com/office/drawing/2014/main" xmlns="" id="{E5D3399B-92AF-43B4-8688-693CE134F75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89584" y="1630193"/>
            <a:ext cx="400980" cy="400980"/>
          </a:xfrm>
          <a:prstGeom prst="rect">
            <a:avLst/>
          </a:prstGeom>
        </p:spPr>
      </p:pic>
      <p:pic>
        <p:nvPicPr>
          <p:cNvPr id="35" name="Picture 34">
            <a:extLst>
              <a:ext uri="{FF2B5EF4-FFF2-40B4-BE49-F238E27FC236}">
                <a16:creationId xmlns:a16="http://schemas.microsoft.com/office/drawing/2014/main" xmlns="" id="{5AEE20F8-CF46-4D45-9EB7-696AC851F5A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64728" y="1633221"/>
            <a:ext cx="318295" cy="380235"/>
          </a:xfrm>
          <a:prstGeom prst="rect">
            <a:avLst/>
          </a:prstGeom>
        </p:spPr>
      </p:pic>
      <p:pic>
        <p:nvPicPr>
          <p:cNvPr id="37" name="Picture 36">
            <a:extLst>
              <a:ext uri="{FF2B5EF4-FFF2-40B4-BE49-F238E27FC236}">
                <a16:creationId xmlns:a16="http://schemas.microsoft.com/office/drawing/2014/main" xmlns="" id="{588DF83A-0FCA-4310-9BCB-9AF9EA3B5A2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36442" y="1667344"/>
            <a:ext cx="435292" cy="350125"/>
          </a:xfrm>
          <a:prstGeom prst="rect">
            <a:avLst/>
          </a:prstGeom>
        </p:spPr>
      </p:pic>
      <p:pic>
        <p:nvPicPr>
          <p:cNvPr id="45" name="Picture 44">
            <a:extLst>
              <a:ext uri="{FF2B5EF4-FFF2-40B4-BE49-F238E27FC236}">
                <a16:creationId xmlns:a16="http://schemas.microsoft.com/office/drawing/2014/main" xmlns="" id="{E255ED06-4A62-492F-BB2A-8CCBFE61A7A0}"/>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439396" y="1618276"/>
            <a:ext cx="376045" cy="410123"/>
          </a:xfrm>
          <a:prstGeom prst="rect">
            <a:avLst/>
          </a:prstGeom>
        </p:spPr>
      </p:pic>
      <p:sp>
        <p:nvSpPr>
          <p:cNvPr id="32" name="Rounded Rectangle 4">
            <a:extLst>
              <a:ext uri="{FF2B5EF4-FFF2-40B4-BE49-F238E27FC236}">
                <a16:creationId xmlns:a16="http://schemas.microsoft.com/office/drawing/2014/main" xmlns="" id="{D269EF8F-2C1C-49D4-A422-4D197B955B8F}"/>
              </a:ext>
            </a:extLst>
          </p:cNvPr>
          <p:cNvSpPr/>
          <p:nvPr/>
        </p:nvSpPr>
        <p:spPr>
          <a:xfrm>
            <a:off x="7513937" y="5060967"/>
            <a:ext cx="4247554" cy="1520808"/>
          </a:xfrm>
          <a:prstGeom prst="rect">
            <a:avLst/>
          </a:prstGeom>
          <a:noFill/>
          <a:ln>
            <a:solidFill>
              <a:srgbClr val="C7BEB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fontAlgn="base" hangingPunct="0">
              <a:spcBef>
                <a:spcPct val="0"/>
              </a:spcBef>
              <a:spcAft>
                <a:spcPts val="600"/>
              </a:spcAft>
            </a:pPr>
            <a:r>
              <a:rPr lang="en-US" sz="1400" dirty="0">
                <a:solidFill>
                  <a:srgbClr val="B5A8A1"/>
                </a:solidFill>
                <a:latin typeface="Tw Cen MT" pitchFamily="34" charset="0"/>
              </a:rPr>
              <a:t>Auditees with </a:t>
            </a:r>
            <a:r>
              <a:rPr lang="en-US" sz="1400" b="1" dirty="0">
                <a:solidFill>
                  <a:srgbClr val="B5A8A1"/>
                </a:solidFill>
                <a:latin typeface="Tw Cen MT" pitchFamily="34" charset="0"/>
              </a:rPr>
              <a:t>adverse</a:t>
            </a:r>
            <a:r>
              <a:rPr lang="en-US" sz="1400" dirty="0">
                <a:solidFill>
                  <a:srgbClr val="B5A8A1"/>
                </a:solidFill>
                <a:latin typeface="Tw Cen MT" pitchFamily="34" charset="0"/>
              </a:rPr>
              <a:t> and </a:t>
            </a:r>
            <a:r>
              <a:rPr lang="en-US" sz="1400" b="1" dirty="0">
                <a:solidFill>
                  <a:srgbClr val="E33A5A"/>
                </a:solidFill>
                <a:latin typeface="Tw Cen MT" pitchFamily="34" charset="0"/>
              </a:rPr>
              <a:t>disclaimed</a:t>
            </a:r>
            <a:r>
              <a:rPr lang="en-US" sz="1400" dirty="0">
                <a:solidFill>
                  <a:srgbClr val="B5A8A1"/>
                </a:solidFill>
                <a:latin typeface="Tw Cen MT" pitchFamily="34" charset="0"/>
              </a:rPr>
              <a:t> opinions are typically also:</a:t>
            </a:r>
          </a:p>
          <a:p>
            <a:pPr marL="171450" indent="-171450" eaLnBrk="0" fontAlgn="base" hangingPunct="0">
              <a:spcBef>
                <a:spcPct val="0"/>
              </a:spcBef>
              <a:spcAft>
                <a:spcPts val="600"/>
              </a:spcAft>
              <a:buFont typeface="Arial" pitchFamily="34" charset="0"/>
              <a:buChar char="•"/>
            </a:pPr>
            <a:r>
              <a:rPr lang="en-US" sz="1400" dirty="0">
                <a:solidFill>
                  <a:srgbClr val="B5A8A1"/>
                </a:solidFill>
                <a:latin typeface="Tw Cen MT" pitchFamily="34" charset="0"/>
              </a:rPr>
              <a:t>unable to provide sufficient supporting documentation for the achievements they report in their performance reports</a:t>
            </a:r>
          </a:p>
          <a:p>
            <a:pPr marL="171450" indent="-171450" eaLnBrk="0" fontAlgn="base" hangingPunct="0">
              <a:spcBef>
                <a:spcPct val="0"/>
              </a:spcBef>
              <a:spcAft>
                <a:spcPts val="600"/>
              </a:spcAft>
              <a:buFont typeface="Arial" pitchFamily="34" charset="0"/>
              <a:buChar char="•"/>
            </a:pPr>
            <a:r>
              <a:rPr lang="en-US" sz="1400" dirty="0">
                <a:solidFill>
                  <a:srgbClr val="B5A8A1"/>
                </a:solidFill>
                <a:latin typeface="Tw Cen MT" pitchFamily="34" charset="0"/>
              </a:rPr>
              <a:t>not complying with key legislation.</a:t>
            </a:r>
          </a:p>
        </p:txBody>
      </p:sp>
      <p:pic>
        <p:nvPicPr>
          <p:cNvPr id="49" name="Picture 48"/>
          <p:cNvPicPr/>
          <p:nvPr/>
        </p:nvPicPr>
        <p:blipFill rotWithShape="1">
          <a:blip r:embed="rId8" cstate="print">
            <a:extLst>
              <a:ext uri="{28A0092B-C50C-407E-A947-70E740481C1C}">
                <a14:useLocalDpi xmlns:a14="http://schemas.microsoft.com/office/drawing/2010/main" xmlns="" val="0"/>
              </a:ext>
            </a:extLst>
          </a:blip>
          <a:srcRect t="81328" r="37744" b="-1245"/>
          <a:stretch/>
        </p:blipFill>
        <p:spPr bwMode="auto">
          <a:xfrm flipV="1">
            <a:off x="857511" y="6724650"/>
            <a:ext cx="6496577" cy="133350"/>
          </a:xfrm>
          <a:prstGeom prst="rect">
            <a:avLst/>
          </a:prstGeom>
          <a:noFill/>
          <a:ln>
            <a:noFill/>
          </a:ln>
        </p:spPr>
      </p:pic>
      <p:cxnSp>
        <p:nvCxnSpPr>
          <p:cNvPr id="57" name="Straight Connector 56">
            <a:extLst>
              <a:ext uri="{FF2B5EF4-FFF2-40B4-BE49-F238E27FC236}">
                <a16:creationId xmlns:a16="http://schemas.microsoft.com/office/drawing/2014/main" xmlns="" id="{5D352C5E-AA2E-4F34-AF7B-25A5C7EF851E}"/>
              </a:ext>
            </a:extLst>
          </p:cNvPr>
          <p:cNvCxnSpPr>
            <a:cxnSpLocks/>
          </p:cNvCxnSpPr>
          <p:nvPr/>
        </p:nvCxnSpPr>
        <p:spPr>
          <a:xfrm>
            <a:off x="2978917" y="2081775"/>
            <a:ext cx="0" cy="450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0601A41C-7CEF-4CBD-A89C-BFBB288E3EB5}"/>
              </a:ext>
            </a:extLst>
          </p:cNvPr>
          <p:cNvCxnSpPr>
            <a:cxnSpLocks/>
          </p:cNvCxnSpPr>
          <p:nvPr/>
        </p:nvCxnSpPr>
        <p:spPr>
          <a:xfrm>
            <a:off x="5218378" y="2103225"/>
            <a:ext cx="0" cy="4500000"/>
          </a:xfrm>
          <a:prstGeom prst="line">
            <a:avLst/>
          </a:prstGeom>
          <a:ln>
            <a:solidFill>
              <a:srgbClr val="97857C"/>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44E0361F-344A-4B9E-A956-08A16A971BEB}"/>
              </a:ext>
            </a:extLst>
          </p:cNvPr>
          <p:cNvCxnSpPr>
            <a:cxnSpLocks/>
          </p:cNvCxnSpPr>
          <p:nvPr/>
        </p:nvCxnSpPr>
        <p:spPr>
          <a:xfrm>
            <a:off x="857511" y="2081775"/>
            <a:ext cx="0" cy="4500000"/>
          </a:xfrm>
          <a:prstGeom prst="line">
            <a:avLst/>
          </a:prstGeom>
          <a:ln>
            <a:solidFill>
              <a:srgbClr val="00A2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35000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umbrella, accessory&#10;&#10;Description automatically generated">
            <a:extLst>
              <a:ext uri="{FF2B5EF4-FFF2-40B4-BE49-F238E27FC236}">
                <a16:creationId xmlns:a16="http://schemas.microsoft.com/office/drawing/2014/main" xmlns="" id="{72EB5A5F-C1A0-4213-970D-857188B2662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8500" y="827609"/>
            <a:ext cx="5715000" cy="5781675"/>
          </a:xfrm>
          <a:prstGeom prst="rect">
            <a:avLst/>
          </a:prstGeom>
        </p:spPr>
      </p:pic>
      <p:sp>
        <p:nvSpPr>
          <p:cNvPr id="4" name="TextBox 3"/>
          <p:cNvSpPr txBox="1"/>
          <p:nvPr/>
        </p:nvSpPr>
        <p:spPr>
          <a:xfrm>
            <a:off x="9741805" y="1845466"/>
            <a:ext cx="1974579" cy="3745962"/>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1600" b="1"/>
            </a:lvl1pPr>
          </a:lstStyle>
          <a:p>
            <a:pPr algn="r" eaLnBrk="0" fontAlgn="base" hangingPunct="0">
              <a:lnSpc>
                <a:spcPct val="150000"/>
              </a:lnSpc>
              <a:spcBef>
                <a:spcPct val="0"/>
              </a:spcBef>
              <a:spcAft>
                <a:spcPct val="0"/>
              </a:spcAft>
            </a:pPr>
            <a:r>
              <a:rPr lang="en-ZA" b="0" dirty="0">
                <a:solidFill>
                  <a:prstClr val="black"/>
                </a:solidFill>
                <a:latin typeface="Tw Cen MT" panose="020B0602020104020603" pitchFamily="34" charset="0"/>
                <a:cs typeface="Arial" panose="020B0604020202020204" pitchFamily="34" charset="0"/>
              </a:rPr>
              <a:t>AGSA shares insights on root cause of audit outcomes and recommendations on corrective actions needed for improvement and; sustainable outcomes through briefings to the committees</a:t>
            </a:r>
          </a:p>
        </p:txBody>
      </p:sp>
      <p:sp>
        <p:nvSpPr>
          <p:cNvPr id="5" name="TextBox 4"/>
          <p:cNvSpPr txBox="1"/>
          <p:nvPr/>
        </p:nvSpPr>
        <p:spPr>
          <a:xfrm>
            <a:off x="492456" y="1750633"/>
            <a:ext cx="2276486" cy="3935629"/>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1600" b="1"/>
            </a:lvl1pPr>
          </a:lstStyle>
          <a:p>
            <a:pPr eaLnBrk="0" fontAlgn="base" hangingPunct="0">
              <a:lnSpc>
                <a:spcPct val="150000"/>
              </a:lnSpc>
              <a:spcBef>
                <a:spcPct val="0"/>
              </a:spcBef>
              <a:spcAft>
                <a:spcPct val="0"/>
              </a:spcAft>
            </a:pPr>
            <a:r>
              <a:rPr lang="en-ZA" sz="1400" b="0" dirty="0">
                <a:solidFill>
                  <a:prstClr val="black"/>
                </a:solidFill>
                <a:latin typeface="Tw Cen MT" panose="020B0602020104020603" pitchFamily="34" charset="0"/>
                <a:cs typeface="Arial" panose="020B0604020202020204" pitchFamily="34" charset="0"/>
              </a:rPr>
              <a:t>Speakers’  Forum supports the adoption of committee </a:t>
            </a:r>
            <a:r>
              <a:rPr lang="en-ZA" sz="1400" b="0" dirty="0" smtClean="0">
                <a:solidFill>
                  <a:prstClr val="black"/>
                </a:solidFill>
                <a:latin typeface="Tw Cen MT" panose="020B0602020104020603" pitchFamily="34" charset="0"/>
                <a:cs typeface="Arial" panose="020B0604020202020204" pitchFamily="34" charset="0"/>
              </a:rPr>
              <a:t>resolutions </a:t>
            </a:r>
            <a:r>
              <a:rPr lang="en-ZA" sz="1400" b="0" dirty="0">
                <a:solidFill>
                  <a:prstClr val="black"/>
                </a:solidFill>
                <a:latin typeface="Tw Cen MT" panose="020B0602020104020603" pitchFamily="34" charset="0"/>
                <a:cs typeface="Arial" panose="020B0604020202020204" pitchFamily="34" charset="0"/>
              </a:rPr>
              <a:t>by the legislatures </a:t>
            </a:r>
          </a:p>
          <a:p>
            <a:pPr eaLnBrk="0" fontAlgn="base" hangingPunct="0">
              <a:lnSpc>
                <a:spcPct val="150000"/>
              </a:lnSpc>
              <a:spcBef>
                <a:spcPct val="0"/>
              </a:spcBef>
              <a:spcAft>
                <a:spcPct val="0"/>
              </a:spcAft>
            </a:pPr>
            <a:endParaRPr lang="en-ZA" sz="1400" b="0" dirty="0">
              <a:solidFill>
                <a:prstClr val="black"/>
              </a:solidFill>
              <a:latin typeface="Tw Cen MT" panose="020B0602020104020603" pitchFamily="34" charset="0"/>
              <a:cs typeface="Arial" panose="020B0604020202020204" pitchFamily="34" charset="0"/>
            </a:endParaRPr>
          </a:p>
          <a:p>
            <a:pPr eaLnBrk="0" fontAlgn="base" hangingPunct="0">
              <a:lnSpc>
                <a:spcPct val="150000"/>
              </a:lnSpc>
              <a:spcBef>
                <a:spcPct val="0"/>
              </a:spcBef>
              <a:spcAft>
                <a:spcPct val="0"/>
              </a:spcAft>
            </a:pPr>
            <a:r>
              <a:rPr lang="en-ZA" sz="1400" b="0" dirty="0">
                <a:solidFill>
                  <a:prstClr val="black"/>
                </a:solidFill>
                <a:latin typeface="Tw Cen MT" panose="020B0602020104020603" pitchFamily="34" charset="0"/>
                <a:cs typeface="Arial" panose="020B0604020202020204" pitchFamily="34" charset="0"/>
              </a:rPr>
              <a:t>Through </a:t>
            </a:r>
            <a:r>
              <a:rPr lang="en-ZA" sz="1400" b="0" dirty="0" smtClean="0">
                <a:solidFill>
                  <a:prstClr val="black"/>
                </a:solidFill>
                <a:latin typeface="Tw Cen MT" panose="020B0602020104020603" pitchFamily="34" charset="0"/>
                <a:cs typeface="Arial" panose="020B0604020202020204" pitchFamily="34" charset="0"/>
              </a:rPr>
              <a:t>Speakers’ </a:t>
            </a:r>
            <a:r>
              <a:rPr lang="en-ZA" sz="1400" b="0" dirty="0">
                <a:solidFill>
                  <a:prstClr val="black"/>
                </a:solidFill>
                <a:latin typeface="Tw Cen MT" panose="020B0602020104020603" pitchFamily="34" charset="0"/>
                <a:cs typeface="Arial" panose="020B0604020202020204" pitchFamily="34" charset="0"/>
              </a:rPr>
              <a:t>offices; creates a tracking structure between the committees, executive authority </a:t>
            </a:r>
          </a:p>
          <a:p>
            <a:pPr eaLnBrk="0" fontAlgn="base" hangingPunct="0">
              <a:lnSpc>
                <a:spcPct val="150000"/>
              </a:lnSpc>
              <a:spcBef>
                <a:spcPct val="0"/>
              </a:spcBef>
              <a:spcAft>
                <a:spcPct val="0"/>
              </a:spcAft>
            </a:pPr>
            <a:endParaRPr lang="en-ZA" sz="1400" b="0" dirty="0">
              <a:solidFill>
                <a:prstClr val="black"/>
              </a:solidFill>
              <a:latin typeface="Tw Cen MT" panose="020B0602020104020603" pitchFamily="34" charset="0"/>
              <a:cs typeface="Arial" panose="020B0604020202020204" pitchFamily="34" charset="0"/>
            </a:endParaRPr>
          </a:p>
          <a:p>
            <a:pPr eaLnBrk="0" fontAlgn="base" hangingPunct="0">
              <a:lnSpc>
                <a:spcPct val="150000"/>
              </a:lnSpc>
              <a:spcBef>
                <a:spcPct val="0"/>
              </a:spcBef>
              <a:spcAft>
                <a:spcPct val="0"/>
              </a:spcAft>
            </a:pPr>
            <a:r>
              <a:rPr lang="en-ZA" sz="1400" b="0" dirty="0" smtClean="0">
                <a:solidFill>
                  <a:prstClr val="black"/>
                </a:solidFill>
                <a:latin typeface="Tw Cen MT" panose="020B0602020104020603" pitchFamily="34" charset="0"/>
                <a:cs typeface="Arial" panose="020B0604020202020204" pitchFamily="34" charset="0"/>
              </a:rPr>
              <a:t>Speakers’ support </a:t>
            </a:r>
            <a:r>
              <a:rPr lang="en-ZA" sz="1400" b="0" dirty="0">
                <a:solidFill>
                  <a:prstClr val="black"/>
                </a:solidFill>
                <a:latin typeface="Tw Cen MT" panose="020B0602020104020603" pitchFamily="34" charset="0"/>
                <a:cs typeface="Arial" panose="020B0604020202020204" pitchFamily="34" charset="0"/>
              </a:rPr>
              <a:t>and advocate consequence management </a:t>
            </a:r>
          </a:p>
        </p:txBody>
      </p:sp>
      <p:sp>
        <p:nvSpPr>
          <p:cNvPr id="8" name="Title 1"/>
          <p:cNvSpPr txBox="1">
            <a:spLocks/>
          </p:cNvSpPr>
          <p:nvPr/>
        </p:nvSpPr>
        <p:spPr bwMode="auto">
          <a:xfrm>
            <a:off x="464287" y="286397"/>
            <a:ext cx="11239500" cy="543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lnSpc>
                <a:spcPct val="90000"/>
              </a:lnSpc>
              <a:spcBef>
                <a:spcPct val="0"/>
              </a:spcBef>
              <a:spcAft>
                <a:spcPct val="0"/>
              </a:spcAft>
              <a:defRPr lang="en-US" sz="3600" dirty="0">
                <a:solidFill>
                  <a:srgbClr val="00A88E"/>
                </a:solidFill>
                <a:latin typeface="Century Gothic" panose="020B0502020202020204" pitchFamily="34" charset="0"/>
                <a:ea typeface="+mj-ea"/>
                <a:cs typeface="+mj-cs"/>
              </a:defRPr>
            </a:lvl1pPr>
            <a:lvl2pPr eaLnBrk="0" fontAlgn="base" hangingPunct="0">
              <a:lnSpc>
                <a:spcPct val="90000"/>
              </a:lnSpc>
              <a:spcBef>
                <a:spcPct val="0"/>
              </a:spcBef>
              <a:spcAft>
                <a:spcPct val="0"/>
              </a:spcAft>
              <a:defRPr sz="4400">
                <a:latin typeface="Calibri Light" panose="020F0302020204030204" pitchFamily="34" charset="0"/>
              </a:defRPr>
            </a:lvl2pPr>
            <a:lvl3pPr eaLnBrk="0" fontAlgn="base" hangingPunct="0">
              <a:lnSpc>
                <a:spcPct val="90000"/>
              </a:lnSpc>
              <a:spcBef>
                <a:spcPct val="0"/>
              </a:spcBef>
              <a:spcAft>
                <a:spcPct val="0"/>
              </a:spcAft>
              <a:defRPr sz="4400">
                <a:latin typeface="Calibri Light" panose="020F0302020204030204" pitchFamily="34" charset="0"/>
              </a:defRPr>
            </a:lvl3pPr>
            <a:lvl4pPr eaLnBrk="0" fontAlgn="base" hangingPunct="0">
              <a:lnSpc>
                <a:spcPct val="90000"/>
              </a:lnSpc>
              <a:spcBef>
                <a:spcPct val="0"/>
              </a:spcBef>
              <a:spcAft>
                <a:spcPct val="0"/>
              </a:spcAft>
              <a:defRPr sz="4400">
                <a:latin typeface="Calibri Light" panose="020F0302020204030204" pitchFamily="34" charset="0"/>
              </a:defRPr>
            </a:lvl4pPr>
            <a:lvl5pPr eaLnBrk="0" fontAlgn="base" hangingPunct="0">
              <a:lnSpc>
                <a:spcPct val="90000"/>
              </a:lnSpc>
              <a:spcBef>
                <a:spcPct val="0"/>
              </a:spcBef>
              <a:spcAft>
                <a:spcPct val="0"/>
              </a:spcAft>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ZA" dirty="0" smtClean="0"/>
              <a:t>AGSA’s </a:t>
            </a:r>
            <a:r>
              <a:rPr lang="en-ZA" dirty="0"/>
              <a:t>work as it relates to that of </a:t>
            </a:r>
            <a:r>
              <a:rPr lang="en-ZA" dirty="0" smtClean="0"/>
              <a:t>Parliament </a:t>
            </a:r>
            <a:endParaRPr lang="en-ZA" dirty="0"/>
          </a:p>
        </p:txBody>
      </p:sp>
      <p:sp>
        <p:nvSpPr>
          <p:cNvPr id="3" name="Rectangle 2">
            <a:extLst>
              <a:ext uri="{FF2B5EF4-FFF2-40B4-BE49-F238E27FC236}">
                <a16:creationId xmlns:a16="http://schemas.microsoft.com/office/drawing/2014/main" xmlns="" id="{1DA2CF54-456F-40AF-9E94-1B96B16389F4}"/>
              </a:ext>
            </a:extLst>
          </p:cNvPr>
          <p:cNvSpPr/>
          <p:nvPr/>
        </p:nvSpPr>
        <p:spPr>
          <a:xfrm>
            <a:off x="4352925" y="1882422"/>
            <a:ext cx="1639191" cy="1200329"/>
          </a:xfrm>
          <a:prstGeom prst="rect">
            <a:avLst/>
          </a:prstGeom>
        </p:spPr>
        <p:txBody>
          <a:bodyPr wrap="square">
            <a:spAutoFit/>
          </a:bodyPr>
          <a:lstStyle/>
          <a:p>
            <a:pPr marL="228600" indent="-228600">
              <a:spcAft>
                <a:spcPts val="0"/>
              </a:spcAft>
              <a:buFont typeface="+mj-lt"/>
              <a:buAutoNum type="arabicPeriod" startAt="5"/>
            </a:pPr>
            <a:r>
              <a:rPr lang="en-ZA" sz="1200" b="1" dirty="0">
                <a:solidFill>
                  <a:schemeClr val="bg1"/>
                </a:solidFill>
              </a:rPr>
              <a:t>Legislature </a:t>
            </a:r>
            <a:r>
              <a:rPr lang="en-ZA" sz="1200" b="1" dirty="0" smtClean="0">
                <a:solidFill>
                  <a:schemeClr val="bg1"/>
                </a:solidFill>
              </a:rPr>
              <a:t>closes the </a:t>
            </a:r>
            <a:r>
              <a:rPr lang="en-ZA" sz="1200" b="1" dirty="0">
                <a:solidFill>
                  <a:schemeClr val="bg1"/>
                </a:solidFill>
              </a:rPr>
              <a:t>accountability loop  by ensuring that committees assess responses from Executive</a:t>
            </a:r>
          </a:p>
        </p:txBody>
      </p:sp>
      <p:sp>
        <p:nvSpPr>
          <p:cNvPr id="6" name="Rectangle 5">
            <a:extLst>
              <a:ext uri="{FF2B5EF4-FFF2-40B4-BE49-F238E27FC236}">
                <a16:creationId xmlns:a16="http://schemas.microsoft.com/office/drawing/2014/main" xmlns="" id="{5D158C60-D740-4F5E-863F-8364BC27415B}"/>
              </a:ext>
            </a:extLst>
          </p:cNvPr>
          <p:cNvSpPr/>
          <p:nvPr/>
        </p:nvSpPr>
        <p:spPr>
          <a:xfrm>
            <a:off x="3609975" y="3721152"/>
            <a:ext cx="2019300" cy="1015663"/>
          </a:xfrm>
          <a:prstGeom prst="rect">
            <a:avLst/>
          </a:prstGeom>
        </p:spPr>
        <p:txBody>
          <a:bodyPr wrap="square">
            <a:spAutoFit/>
          </a:bodyPr>
          <a:lstStyle/>
          <a:p>
            <a:pPr marL="228600" lvl="0" indent="-228600">
              <a:buFont typeface="+mj-lt"/>
              <a:buAutoNum type="arabicPeriod" startAt="4"/>
            </a:pPr>
            <a:r>
              <a:rPr lang="en-ZA" sz="1200" b="1" dirty="0">
                <a:solidFill>
                  <a:schemeClr val="bg1"/>
                </a:solidFill>
              </a:rPr>
              <a:t>Executive owns their accountability obligation by responding to committee reports (verbally and in writing)</a:t>
            </a:r>
          </a:p>
        </p:txBody>
      </p:sp>
      <p:sp>
        <p:nvSpPr>
          <p:cNvPr id="7" name="Rectangle 6">
            <a:extLst>
              <a:ext uri="{FF2B5EF4-FFF2-40B4-BE49-F238E27FC236}">
                <a16:creationId xmlns:a16="http://schemas.microsoft.com/office/drawing/2014/main" xmlns="" id="{DD817CF7-1906-4F4B-A4D5-6C8185DF3735}"/>
              </a:ext>
            </a:extLst>
          </p:cNvPr>
          <p:cNvSpPr/>
          <p:nvPr/>
        </p:nvSpPr>
        <p:spPr>
          <a:xfrm>
            <a:off x="5345505" y="4991263"/>
            <a:ext cx="1722884" cy="1200329"/>
          </a:xfrm>
          <a:prstGeom prst="rect">
            <a:avLst/>
          </a:prstGeom>
        </p:spPr>
        <p:txBody>
          <a:bodyPr wrap="square">
            <a:spAutoFit/>
          </a:bodyPr>
          <a:lstStyle/>
          <a:p>
            <a:pPr marL="228600" indent="-228600">
              <a:buFont typeface="+mj-lt"/>
              <a:buAutoNum type="arabicPeriod" startAt="3"/>
            </a:pPr>
            <a:r>
              <a:rPr lang="en-ZA" sz="1200" b="1" dirty="0" smtClean="0">
                <a:solidFill>
                  <a:schemeClr val="bg1"/>
                </a:solidFill>
              </a:rPr>
              <a:t>Legislature </a:t>
            </a:r>
            <a:r>
              <a:rPr lang="en-ZA" sz="1200" b="1" dirty="0">
                <a:solidFill>
                  <a:schemeClr val="bg1"/>
                </a:solidFill>
              </a:rPr>
              <a:t>a</a:t>
            </a:r>
            <a:r>
              <a:rPr lang="en-ZA" sz="1200" b="1" dirty="0" smtClean="0">
                <a:solidFill>
                  <a:schemeClr val="bg1"/>
                </a:solidFill>
              </a:rPr>
              <a:t>dopts  </a:t>
            </a:r>
            <a:r>
              <a:rPr lang="en-ZA" sz="1200" b="1" dirty="0">
                <a:solidFill>
                  <a:schemeClr val="bg1"/>
                </a:solidFill>
              </a:rPr>
              <a:t>committee reports (schedules debates and sends to Executive)</a:t>
            </a:r>
          </a:p>
          <a:p>
            <a:pPr lvl="0" algn="ctr"/>
            <a:endParaRPr lang="en-ZA" sz="1200" b="1" dirty="0">
              <a:solidFill>
                <a:schemeClr val="bg1"/>
              </a:solidFill>
            </a:endParaRPr>
          </a:p>
        </p:txBody>
      </p:sp>
      <p:sp>
        <p:nvSpPr>
          <p:cNvPr id="12" name="Rectangle 11">
            <a:extLst>
              <a:ext uri="{FF2B5EF4-FFF2-40B4-BE49-F238E27FC236}">
                <a16:creationId xmlns:a16="http://schemas.microsoft.com/office/drawing/2014/main" xmlns="" id="{35317BC3-F01F-4DD0-BD6F-1A056BBF66BA}"/>
              </a:ext>
            </a:extLst>
          </p:cNvPr>
          <p:cNvSpPr/>
          <p:nvPr/>
        </p:nvSpPr>
        <p:spPr>
          <a:xfrm>
            <a:off x="6869304" y="3705798"/>
            <a:ext cx="1648636" cy="830997"/>
          </a:xfrm>
          <a:prstGeom prst="rect">
            <a:avLst/>
          </a:prstGeom>
        </p:spPr>
        <p:txBody>
          <a:bodyPr wrap="square">
            <a:spAutoFit/>
          </a:bodyPr>
          <a:lstStyle/>
          <a:p>
            <a:pPr marL="228600" lvl="0" indent="-228600">
              <a:spcAft>
                <a:spcPts val="0"/>
              </a:spcAft>
              <a:buFont typeface="+mj-lt"/>
              <a:buAutoNum type="arabicPeriod" startAt="2"/>
            </a:pPr>
            <a:r>
              <a:rPr lang="en-ZA" sz="1200" b="1" dirty="0" smtClean="0">
                <a:solidFill>
                  <a:schemeClr val="bg1"/>
                </a:solidFill>
              </a:rPr>
              <a:t>Committees make </a:t>
            </a:r>
            <a:r>
              <a:rPr lang="en-ZA" sz="1200" b="1" dirty="0">
                <a:solidFill>
                  <a:schemeClr val="bg1"/>
                </a:solidFill>
              </a:rPr>
              <a:t>findings, formulate recommendations, and issue reports</a:t>
            </a:r>
          </a:p>
        </p:txBody>
      </p:sp>
      <p:sp>
        <p:nvSpPr>
          <p:cNvPr id="15" name="Partial Circle 4">
            <a:extLst>
              <a:ext uri="{FF2B5EF4-FFF2-40B4-BE49-F238E27FC236}">
                <a16:creationId xmlns:a16="http://schemas.microsoft.com/office/drawing/2014/main" xmlns="" id="{4FE3480A-E404-480F-904F-D99DC703E6B7}"/>
              </a:ext>
            </a:extLst>
          </p:cNvPr>
          <p:cNvSpPr txBox="1"/>
          <p:nvPr/>
        </p:nvSpPr>
        <p:spPr>
          <a:xfrm>
            <a:off x="6206947" y="1729435"/>
            <a:ext cx="1645920" cy="10972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endParaRPr lang="en-ZA" sz="1400" kern="1200" dirty="0"/>
          </a:p>
        </p:txBody>
      </p:sp>
      <p:grpSp>
        <p:nvGrpSpPr>
          <p:cNvPr id="20" name="Group 19">
            <a:extLst>
              <a:ext uri="{FF2B5EF4-FFF2-40B4-BE49-F238E27FC236}">
                <a16:creationId xmlns:a16="http://schemas.microsoft.com/office/drawing/2014/main" xmlns="" id="{F735AAB5-A9F4-45DB-8A6F-2B22441B0318}"/>
              </a:ext>
            </a:extLst>
          </p:cNvPr>
          <p:cNvGrpSpPr/>
          <p:nvPr/>
        </p:nvGrpSpPr>
        <p:grpSpPr>
          <a:xfrm>
            <a:off x="2735704" y="1430215"/>
            <a:ext cx="6720592" cy="4783016"/>
            <a:chOff x="2711596" y="1084283"/>
            <a:chExt cx="6720592" cy="5134992"/>
          </a:xfrm>
        </p:grpSpPr>
        <p:sp>
          <p:nvSpPr>
            <p:cNvPr id="10" name="Right Brace 9"/>
            <p:cNvSpPr/>
            <p:nvPr/>
          </p:nvSpPr>
          <p:spPr>
            <a:xfrm>
              <a:off x="8881361" y="1101969"/>
              <a:ext cx="550827" cy="5117306"/>
            </a:xfrm>
            <a:prstGeom prst="rightBrace">
              <a:avLst>
                <a:gd name="adj1" fmla="val 8333"/>
                <a:gd name="adj2" fmla="val 100000"/>
              </a:avLst>
            </a:prstGeom>
            <a:ln>
              <a:solidFill>
                <a:srgbClr val="00A289"/>
              </a:solidFill>
            </a:ln>
          </p:spPr>
          <p:style>
            <a:lnRef idx="3">
              <a:schemeClr val="accent5"/>
            </a:lnRef>
            <a:fillRef idx="0">
              <a:schemeClr val="accent5"/>
            </a:fillRef>
            <a:effectRef idx="2">
              <a:schemeClr val="accent5"/>
            </a:effectRef>
            <a:fontRef idx="minor">
              <a:schemeClr val="tx1"/>
            </a:fontRef>
          </p:style>
          <p:txBody>
            <a:bodyPr rtlCol="0" anchor="ctr"/>
            <a:lstStyle/>
            <a:p>
              <a:pPr algn="ctr" eaLnBrk="0" fontAlgn="base" hangingPunct="0">
                <a:spcBef>
                  <a:spcPct val="0"/>
                </a:spcBef>
                <a:spcAft>
                  <a:spcPct val="0"/>
                </a:spcAft>
              </a:pPr>
              <a:endParaRPr lang="en-ZA" dirty="0">
                <a:solidFill>
                  <a:prstClr val="black"/>
                </a:solidFill>
              </a:endParaRPr>
            </a:p>
          </p:txBody>
        </p:sp>
        <p:sp>
          <p:nvSpPr>
            <p:cNvPr id="19" name="Right Brace 18">
              <a:extLst>
                <a:ext uri="{FF2B5EF4-FFF2-40B4-BE49-F238E27FC236}">
                  <a16:creationId xmlns:a16="http://schemas.microsoft.com/office/drawing/2014/main" xmlns="" id="{573DC189-375E-41B0-B50A-AA3E21DECB9D}"/>
                </a:ext>
              </a:extLst>
            </p:cNvPr>
            <p:cNvSpPr/>
            <p:nvPr/>
          </p:nvSpPr>
          <p:spPr>
            <a:xfrm rot="10800000">
              <a:off x="2711596" y="1084283"/>
              <a:ext cx="550827" cy="5117306"/>
            </a:xfrm>
            <a:prstGeom prst="rightBrace">
              <a:avLst>
                <a:gd name="adj1" fmla="val 8333"/>
                <a:gd name="adj2" fmla="val 100000"/>
              </a:avLst>
            </a:prstGeom>
            <a:ln>
              <a:solidFill>
                <a:srgbClr val="00A289"/>
              </a:solidFill>
            </a:ln>
          </p:spPr>
          <p:style>
            <a:lnRef idx="3">
              <a:schemeClr val="accent5"/>
            </a:lnRef>
            <a:fillRef idx="0">
              <a:schemeClr val="accent5"/>
            </a:fillRef>
            <a:effectRef idx="2">
              <a:schemeClr val="accent5"/>
            </a:effectRef>
            <a:fontRef idx="minor">
              <a:schemeClr val="tx1"/>
            </a:fontRef>
          </p:style>
          <p:txBody>
            <a:bodyPr rtlCol="0" anchor="ctr"/>
            <a:lstStyle/>
            <a:p>
              <a:pPr algn="ctr" eaLnBrk="0" fontAlgn="base" hangingPunct="0">
                <a:spcBef>
                  <a:spcPct val="0"/>
                </a:spcBef>
                <a:spcAft>
                  <a:spcPct val="0"/>
                </a:spcAft>
              </a:pPr>
              <a:endParaRPr lang="en-ZA" dirty="0">
                <a:solidFill>
                  <a:prstClr val="black"/>
                </a:solidFill>
              </a:endParaRPr>
            </a:p>
          </p:txBody>
        </p:sp>
      </p:grpSp>
      <p:sp>
        <p:nvSpPr>
          <p:cNvPr id="21" name="Slide Number Placeholder 2">
            <a:extLst>
              <a:ext uri="{FF2B5EF4-FFF2-40B4-BE49-F238E27FC236}">
                <a16:creationId xmlns:a16="http://schemas.microsoft.com/office/drawing/2014/main" xmlns="" id="{F7852EBF-2DB8-4707-AFE6-67D466D6B0EE}"/>
              </a:ext>
            </a:extLst>
          </p:cNvPr>
          <p:cNvSpPr txBox="1">
            <a:spLocks/>
          </p:cNvSpPr>
          <p:nvPr/>
        </p:nvSpPr>
        <p:spPr>
          <a:xfrm>
            <a:off x="249767" y="6529451"/>
            <a:ext cx="5884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E33B59"/>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17A8A9-4466-47ED-8DFF-9415902C6C29}" type="slidenum">
              <a:rPr lang="en-US" altLang="en-US" smtClean="0"/>
              <a:pPr>
                <a:defRPr/>
              </a:pPr>
              <a:t>9</a:t>
            </a:fld>
            <a:endParaRPr lang="en-US" altLang="en-US" dirty="0"/>
          </a:p>
        </p:txBody>
      </p:sp>
      <p:sp>
        <p:nvSpPr>
          <p:cNvPr id="9" name="TextBox 8"/>
          <p:cNvSpPr txBox="1"/>
          <p:nvPr/>
        </p:nvSpPr>
        <p:spPr>
          <a:xfrm>
            <a:off x="6246723" y="1858198"/>
            <a:ext cx="1697127" cy="1200329"/>
          </a:xfrm>
          <a:prstGeom prst="rect">
            <a:avLst/>
          </a:prstGeom>
          <a:noFill/>
        </p:spPr>
        <p:txBody>
          <a:bodyPr wrap="square" rtlCol="0">
            <a:spAutoFit/>
          </a:bodyPr>
          <a:lstStyle/>
          <a:p>
            <a:pPr marL="228600" indent="-228600">
              <a:buFont typeface="+mj-lt"/>
              <a:buAutoNum type="arabicPeriod"/>
            </a:pPr>
            <a:r>
              <a:rPr lang="en-ZA" sz="1200" b="1" dirty="0">
                <a:solidFill>
                  <a:schemeClr val="bg1"/>
                </a:solidFill>
              </a:rPr>
              <a:t>Committees</a:t>
            </a:r>
            <a:r>
              <a:rPr lang="en-ZA" sz="1200" dirty="0">
                <a:solidFill>
                  <a:schemeClr val="bg1"/>
                </a:solidFill>
              </a:rPr>
              <a:t> </a:t>
            </a:r>
            <a:r>
              <a:rPr lang="en-ZA" sz="1200" b="1" dirty="0">
                <a:solidFill>
                  <a:schemeClr val="bg1"/>
                </a:solidFill>
              </a:rPr>
              <a:t>gather information by examining reports, getting briefings and holding hearings</a:t>
            </a:r>
            <a:endParaRPr lang="en-ZA" sz="1200" dirty="0">
              <a:solidFill>
                <a:schemeClr val="bg1"/>
              </a:solidFill>
            </a:endParaRPr>
          </a:p>
        </p:txBody>
      </p:sp>
    </p:spTree>
    <p:extLst>
      <p:ext uri="{BB962C8B-B14F-4D97-AF65-F5344CB8AC3E}">
        <p14:creationId xmlns:p14="http://schemas.microsoft.com/office/powerpoint/2010/main" xmlns="" val="16639784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7848</TotalTime>
  <Words>3904</Words>
  <Application>Microsoft Office PowerPoint</Application>
  <PresentationFormat>Custom</PresentationFormat>
  <Paragraphs>571</Paragraphs>
  <Slides>37</Slides>
  <Notes>2</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37</vt:i4>
      </vt:variant>
    </vt:vector>
  </HeadingPairs>
  <TitlesOfParts>
    <vt:vector size="55" baseType="lpstr">
      <vt:lpstr>3_Custom Design</vt:lpstr>
      <vt:lpstr>1_Office Theme</vt:lpstr>
      <vt:lpstr>4_Office Theme</vt:lpstr>
      <vt:lpstr>4_Custom Design</vt:lpstr>
      <vt:lpstr>5_Custom Design</vt:lpstr>
      <vt:lpstr>6_Office Theme</vt:lpstr>
      <vt:lpstr>Office Theme</vt:lpstr>
      <vt:lpstr>7_Office Theme</vt:lpstr>
      <vt:lpstr>8_Office Theme</vt:lpstr>
      <vt:lpstr>6_Custom Design</vt:lpstr>
      <vt:lpstr>2_Office Theme</vt:lpstr>
      <vt:lpstr>3_Office Theme</vt:lpstr>
      <vt:lpstr>5_Office Theme</vt:lpstr>
      <vt:lpstr>10_Office Theme</vt:lpstr>
      <vt:lpstr>11_Office Theme</vt:lpstr>
      <vt:lpstr>12_Office Theme</vt:lpstr>
      <vt:lpstr>13_Office Theme</vt:lpstr>
      <vt:lpstr>Chart</vt:lpstr>
      <vt:lpstr>Slide 1</vt:lpstr>
      <vt:lpstr>Slide 2</vt:lpstr>
      <vt:lpstr>Slide 3</vt:lpstr>
      <vt:lpstr>Mandate of the AGSA</vt:lpstr>
      <vt:lpstr>Slide 5</vt:lpstr>
      <vt:lpstr>Slide 6</vt:lpstr>
      <vt:lpstr>Audit process</vt:lpstr>
      <vt:lpstr>Different outcomes to an audit</vt:lpstr>
      <vt:lpstr>Slide 9</vt:lpstr>
      <vt:lpstr>Slide 10</vt:lpstr>
      <vt:lpstr>Trends over the past 10 years</vt:lpstr>
      <vt:lpstr>History of irregular expenditure</vt:lpstr>
      <vt:lpstr>History of fruitless and wasteful expenditure</vt:lpstr>
      <vt:lpstr>History of unauthorised expenditure</vt:lpstr>
      <vt:lpstr>Dealing with unauthorised, irregular and fruitless  wasteful expenditure</vt:lpstr>
      <vt:lpstr>Root causes of continued poor outcomes</vt:lpstr>
      <vt:lpstr>Additional efforts were introduced</vt:lpstr>
      <vt:lpstr>Slide 18</vt:lpstr>
      <vt:lpstr>Key expansion of our mandate</vt:lpstr>
      <vt:lpstr>What is a material irregularity?</vt:lpstr>
      <vt:lpstr>Examples of material irregularities</vt:lpstr>
      <vt:lpstr>Material irregularity vs irregular expenditure</vt:lpstr>
      <vt:lpstr>Material irregularity vs irregular expenditure (continued)</vt:lpstr>
      <vt:lpstr>Legal obligations of an AO/AA to address  an irregularity</vt:lpstr>
      <vt:lpstr>Example - MI Process for an irregularity that caused a material financial loss (remedial route)</vt:lpstr>
      <vt:lpstr>Example - MI Process for an irregularity that caused a material financial loss (remedial route) (continued)</vt:lpstr>
      <vt:lpstr>Implementation of expanded mandate</vt:lpstr>
      <vt:lpstr>Implementation of expanded mandate (continued)</vt:lpstr>
      <vt:lpstr>Implementation of expanded mandate (continued)</vt:lpstr>
      <vt:lpstr>Implementation of expanded mandate (continued)</vt:lpstr>
      <vt:lpstr>Implementation of expanded mandate  (Phase in Auditees) </vt:lpstr>
      <vt:lpstr>Slide 32</vt:lpstr>
      <vt:lpstr>Oversight initiatives</vt:lpstr>
      <vt:lpstr>Role of oversight and executive authority</vt:lpstr>
      <vt:lpstr>Effective oversight in preventing and tracking material irregularities</vt:lpstr>
      <vt:lpstr>Measures of success</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PAA PMO</dc:creator>
  <cp:lastModifiedBy>PUMZA</cp:lastModifiedBy>
  <cp:revision>346</cp:revision>
  <cp:lastPrinted>2019-08-13T09:48:42Z</cp:lastPrinted>
  <dcterms:created xsi:type="dcterms:W3CDTF">2019-01-17T19:11:20Z</dcterms:created>
  <dcterms:modified xsi:type="dcterms:W3CDTF">2019-09-05T09:00:32Z</dcterms:modified>
</cp:coreProperties>
</file>