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olors1.xml" ContentType="application/vnd.ms-office.chartcolorstyle+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1.xml" ContentType="application/vnd.openxmlformats-officedocument.drawingml.diagram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4"/>
  </p:notesMasterIdLst>
  <p:sldIdLst>
    <p:sldId id="256" r:id="rId2"/>
    <p:sldId id="259" r:id="rId3"/>
    <p:sldId id="291" r:id="rId4"/>
    <p:sldId id="302" r:id="rId5"/>
    <p:sldId id="261" r:id="rId6"/>
    <p:sldId id="289" r:id="rId7"/>
    <p:sldId id="262" r:id="rId8"/>
    <p:sldId id="284" r:id="rId9"/>
    <p:sldId id="286" r:id="rId10"/>
    <p:sldId id="292" r:id="rId11"/>
    <p:sldId id="301" r:id="rId12"/>
    <p:sldId id="304" r:id="rId13"/>
    <p:sldId id="300" r:id="rId14"/>
    <p:sldId id="305" r:id="rId15"/>
    <p:sldId id="266" r:id="rId16"/>
    <p:sldId id="298" r:id="rId17"/>
    <p:sldId id="299" r:id="rId18"/>
    <p:sldId id="293" r:id="rId19"/>
    <p:sldId id="294" r:id="rId20"/>
    <p:sldId id="295" r:id="rId21"/>
    <p:sldId id="307" r:id="rId22"/>
    <p:sldId id="297" r:id="rId23"/>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lita Ntshinga" initials="LN" lastIdx="0" clrIdx="0">
    <p:extLst>
      <p:ext uri="{19B8F6BF-5375-455C-9EA6-DF929625EA0E}">
        <p15:presenceInfo xmlns:p15="http://schemas.microsoft.com/office/powerpoint/2012/main" xmlns="" userId="S-1-5-21-1454741856-2891356945-868088179-34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99FF"/>
    <a:srgbClr val="0099FF"/>
    <a:srgbClr val="CCCC00"/>
    <a:srgbClr val="99FF33"/>
    <a:srgbClr val="CC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471" autoAdjust="0"/>
  </p:normalViewPr>
  <p:slideViewPr>
    <p:cSldViewPr snapToGrid="0" snapToObjects="1">
      <p:cViewPr varScale="1">
        <p:scale>
          <a:sx n="71" d="100"/>
          <a:sy n="71" d="100"/>
        </p:scale>
        <p:origin x="-1332" y="-102"/>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 Id="rId4"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310936132983376"/>
          <c:y val="4.0740740740740751E-2"/>
          <c:w val="0.84577952755905539"/>
          <c:h val="0.75533916593759098"/>
        </c:manualLayout>
      </c:layout>
      <c:barChart>
        <c:barDir val="col"/>
        <c:grouping val="clustered"/>
        <c:ser>
          <c:idx val="0"/>
          <c:order val="0"/>
          <c:tx>
            <c:strRef>
              <c:f>Sheet1!$B$1</c:f>
              <c:strCache>
                <c:ptCount val="1"/>
                <c:pt idx="0">
                  <c:v>IRPD Budget</c:v>
                </c:pt>
              </c:strCache>
            </c:strRef>
          </c:tx>
          <c:spPr>
            <a:solidFill>
              <a:srgbClr val="ED7D31">
                <a:lumMod val="75000"/>
              </a:srgbClr>
            </a:solidFill>
            <a:ln>
              <a:noFill/>
            </a:ln>
            <a:effectLst/>
          </c:spPr>
          <c:dPt>
            <c:idx val="0"/>
            <c:spPr>
              <a:solidFill>
                <a:srgbClr val="FFC000"/>
              </a:solidFill>
              <a:ln>
                <a:noFill/>
              </a:ln>
              <a:effectLst/>
            </c:spPr>
            <c:extLst xmlns:c16r2="http://schemas.microsoft.com/office/drawing/2015/06/chart">
              <c:ext xmlns:c16="http://schemas.microsoft.com/office/drawing/2014/chart" uri="{C3380CC4-5D6E-409C-BE32-E72D297353CC}">
                <c16:uniqueId val="{00000001-E0D7-4CAA-AE3F-F94AD295C340}"/>
              </c:ext>
            </c:extLst>
          </c:dPt>
          <c:dPt>
            <c:idx val="1"/>
            <c:spPr>
              <a:solidFill>
                <a:srgbClr val="FF0000"/>
              </a:solidFill>
              <a:ln>
                <a:noFill/>
              </a:ln>
              <a:effectLst/>
            </c:spPr>
            <c:extLst xmlns:c16r2="http://schemas.microsoft.com/office/drawing/2015/06/chart">
              <c:ext xmlns:c16="http://schemas.microsoft.com/office/drawing/2014/chart" uri="{C3380CC4-5D6E-409C-BE32-E72D297353CC}">
                <c16:uniqueId val="{00000003-E0D7-4CAA-AE3F-F94AD295C340}"/>
              </c:ext>
            </c:extLst>
          </c:dPt>
          <c:dPt>
            <c:idx val="2"/>
            <c:extLst xmlns:c16r2="http://schemas.microsoft.com/office/drawing/2015/06/chart">
              <c:ext xmlns:c16="http://schemas.microsoft.com/office/drawing/2014/chart" uri="{C3380CC4-5D6E-409C-BE32-E72D297353CC}">
                <c16:uniqueId val="{00000005-E0D7-4CAA-AE3F-F94AD295C340}"/>
              </c:ext>
            </c:extLst>
          </c:dPt>
          <c:dPt>
            <c:idx val="3"/>
            <c:extLst xmlns:c16r2="http://schemas.microsoft.com/office/drawing/2015/06/chart">
              <c:ext xmlns:c16="http://schemas.microsoft.com/office/drawing/2014/chart" uri="{C3380CC4-5D6E-409C-BE32-E72D297353CC}">
                <c16:uniqueId val="{00000007-E0D7-4CAA-AE3F-F94AD295C340}"/>
              </c:ext>
            </c:extLst>
          </c:dPt>
          <c:dLbls>
            <c:dLbl>
              <c:idx val="0"/>
              <c:layout>
                <c:manualLayout>
                  <c:x val="-1.5555555555555559E-2"/>
                  <c:y val="7.4074074074074094E-3"/>
                </c:manualLayout>
              </c:layou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E0D7-4CAA-AE3F-F94AD295C340}"/>
                </c:ext>
              </c:extLst>
            </c:dLbl>
            <c:dLbl>
              <c:idx val="1"/>
              <c:layout>
                <c:manualLayout>
                  <c:x val="1.3333333333333338E-2"/>
                  <c:y val="1.1111111111111117E-2"/>
                </c:manualLayout>
              </c:layou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E0D7-4CAA-AE3F-F94AD295C340}"/>
                </c:ext>
              </c:extLst>
            </c:dLbl>
            <c:spPr>
              <a:noFill/>
              <a:ln>
                <a:noFill/>
              </a:ln>
              <a:effectLst/>
            </c:spPr>
            <c:txPr>
              <a:bodyPr rot="0" spcFirstLastPara="1" vertOverflow="ellipsis" vert="horz" wrap="square" anchor="ctr" anchorCtr="1"/>
              <a:lstStyle/>
              <a:p>
                <a:pPr>
                  <a:defRPr sz="1800" b="1" i="0" u="none" strike="noStrike" kern="1200" baseline="0">
                    <a:solidFill>
                      <a:schemeClr val="tx1">
                        <a:lumMod val="75000"/>
                        <a:lumOff val="25000"/>
                      </a:schemeClr>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3"/>
                <c:pt idx="0">
                  <c:v>Compensation of Employees</c:v>
                </c:pt>
                <c:pt idx="1">
                  <c:v>Goods and Services</c:v>
                </c:pt>
                <c:pt idx="2">
                  <c:v>Capital</c:v>
                </c:pt>
              </c:strCache>
            </c:strRef>
          </c:cat>
          <c:val>
            <c:numRef>
              <c:f>Sheet1!$B$2:$B$5</c:f>
              <c:numCache>
                <c:formatCode>#,##0;[Red]#,##0</c:formatCode>
                <c:ptCount val="4"/>
                <c:pt idx="0">
                  <c:v>24891456</c:v>
                </c:pt>
                <c:pt idx="1">
                  <c:v>17560000</c:v>
                </c:pt>
                <c:pt idx="2">
                  <c:v>440000</c:v>
                </c:pt>
              </c:numCache>
            </c:numRef>
          </c:val>
          <c:extLst xmlns:c16r2="http://schemas.microsoft.com/office/drawing/2015/06/chart">
            <c:ext xmlns:c16="http://schemas.microsoft.com/office/drawing/2014/chart" uri="{C3380CC4-5D6E-409C-BE32-E72D297353CC}">
              <c16:uniqueId val="{00000008-E0D7-4CAA-AE3F-F94AD295C340}"/>
            </c:ext>
          </c:extLst>
        </c:ser>
        <c:dLbls>
          <c:showVal val="1"/>
        </c:dLbls>
        <c:gapWidth val="75"/>
        <c:axId val="100000128"/>
        <c:axId val="100001664"/>
      </c:barChart>
      <c:catAx>
        <c:axId val="100000128"/>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00001664"/>
        <c:crosses val="autoZero"/>
        <c:lblAlgn val="ctr"/>
        <c:lblOffset val="100"/>
      </c:catAx>
      <c:valAx>
        <c:axId val="100001664"/>
        <c:scaling>
          <c:orientation val="minMax"/>
        </c:scaling>
        <c:axPos val="l"/>
        <c:numFmt formatCode="#,##0;[Red]#,##0" sourceLinked="1"/>
        <c:maj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100000128"/>
        <c:crosses val="autoZero"/>
        <c:crossBetween val="between"/>
      </c:valAx>
      <c:spPr>
        <a:noFill/>
        <a:ln>
          <a:noFill/>
        </a:ln>
        <a:effectLst/>
      </c:spPr>
    </c:plotArea>
    <c:legend>
      <c:legendPos val="b"/>
      <c:layout>
        <c:manualLayout>
          <c:xMode val="edge"/>
          <c:yMode val="edge"/>
          <c:x val="9.776513721737963E-2"/>
          <c:y val="0.86739500043692164"/>
          <c:w val="0.77474100018434178"/>
          <c:h val="0.12777097112055882"/>
        </c:manualLayout>
      </c:layout>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b="1"/>
      </a:pPr>
      <a:endParaRPr lang="en-US"/>
    </a:p>
  </c:txPr>
  <c:externalData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087581-3EC6-4ADE-9EA0-166113B1EF15}" type="doc">
      <dgm:prSet loTypeId="urn:microsoft.com/office/officeart/2005/8/layout/matrix1" loCatId="matrix" qsTypeId="urn:microsoft.com/office/officeart/2005/8/quickstyle/simple1" qsCatId="simple" csTypeId="urn:microsoft.com/office/officeart/2005/8/colors/colorful1#1" csCatId="colorful" phldr="1"/>
      <dgm:spPr/>
      <dgm:t>
        <a:bodyPr/>
        <a:lstStyle/>
        <a:p>
          <a:endParaRPr lang="en-US"/>
        </a:p>
      </dgm:t>
    </dgm:pt>
    <dgm:pt modelId="{B0ED4DA0-8EF0-4B96-8225-E737B8BC17F2}">
      <dgm:prSet phldrT="[Text]" custT="1"/>
      <dgm:spPr>
        <a:xfrm>
          <a:off x="2774702" y="1641972"/>
          <a:ext cx="1574660" cy="802279"/>
        </a:xfrm>
        <a:solidFill>
          <a:schemeClr val="accent2">
            <a:lumMod val="60000"/>
            <a:lumOff val="40000"/>
          </a:schemeClr>
        </a:solidFill>
        <a:ln w="12700" cap="flat" cmpd="sng" algn="ctr">
          <a:solidFill>
            <a:sysClr val="window" lastClr="FFFFFF">
              <a:hueOff val="0"/>
              <a:satOff val="0"/>
              <a:lumOff val="0"/>
              <a:alphaOff val="0"/>
            </a:sysClr>
          </a:solidFill>
          <a:prstDash val="solid"/>
          <a:miter lim="800000"/>
        </a:ln>
        <a:effectLst/>
      </dgm:spPr>
      <dgm:t>
        <a:bodyPr/>
        <a:lstStyle/>
        <a:p>
          <a:r>
            <a:rPr lang="en-US" sz="1200" b="1"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Office </a:t>
          </a:r>
          <a:r>
            <a:rPr lang="en-US" sz="12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of the Division </a:t>
          </a:r>
          <a:r>
            <a:rPr lang="en-US" sz="1200" b="1"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Manager</a:t>
          </a:r>
        </a:p>
        <a:p>
          <a:r>
            <a:rPr lang="en-US" sz="1200" b="1"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 </a:t>
          </a:r>
          <a:r>
            <a:rPr lang="en-US" sz="1200" b="1" i="0"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Provides Strategic </a:t>
          </a:r>
          <a:r>
            <a:rPr lang="en-US" sz="1200" b="1" i="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Leadership</a:t>
          </a:r>
        </a:p>
      </dgm:t>
    </dgm:pt>
    <dgm:pt modelId="{872B5790-B46A-43C4-9B18-84DAA48FFCEE}" type="parTrans" cxnId="{FD9C1192-875B-4314-8C57-134F76B1B3E2}">
      <dgm:prSet/>
      <dgm:spPr/>
      <dgm:t>
        <a:bodyPr/>
        <a:lstStyle/>
        <a:p>
          <a:endParaRPr lang="en-US"/>
        </a:p>
      </dgm:t>
    </dgm:pt>
    <dgm:pt modelId="{0E1EC5C0-46E7-49A7-819D-1FD07CF64C61}" type="sibTrans" cxnId="{FD9C1192-875B-4314-8C57-134F76B1B3E2}">
      <dgm:prSet/>
      <dgm:spPr/>
      <dgm:t>
        <a:bodyPr/>
        <a:lstStyle/>
        <a:p>
          <a:endParaRPr lang="en-US"/>
        </a:p>
      </dgm:t>
    </dgm:pt>
    <dgm:pt modelId="{BFE3D3DF-EEE8-4349-98B7-2241B7C56C06}">
      <dgm:prSet phldrT="[Text]" custT="1"/>
      <dgm:spPr>
        <a:xfrm rot="16200000">
          <a:off x="910597" y="-759460"/>
          <a:ext cx="2043112" cy="3562032"/>
        </a:xfr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endParaRPr lang="en-US" sz="1600" b="1" dirty="0">
            <a:solidFill>
              <a:sysClr val="window" lastClr="FFFFFF"/>
            </a:solidFill>
            <a:latin typeface="Arial" panose="020B0604020202020204" pitchFamily="34" charset="0"/>
            <a:ea typeface="+mn-ea"/>
            <a:cs typeface="Arial" panose="020B0604020202020204" pitchFamily="34" charset="0"/>
          </a:endParaRPr>
        </a:p>
        <a:p>
          <a:r>
            <a:rPr lang="en-US" sz="2400" b="1" dirty="0">
              <a:solidFill>
                <a:sysClr val="window" lastClr="FFFFFF"/>
              </a:solidFill>
              <a:latin typeface="Arial" panose="020B0604020202020204" pitchFamily="34" charset="0"/>
              <a:ea typeface="+mn-ea"/>
              <a:cs typeface="Arial" panose="020B0604020202020204" pitchFamily="34" charset="0"/>
            </a:rPr>
            <a:t>Operations Management</a:t>
          </a:r>
        </a:p>
        <a:p>
          <a:r>
            <a:rPr lang="en-US" sz="1200" b="1" dirty="0">
              <a:solidFill>
                <a:sysClr val="window" lastClr="FFFFFF"/>
              </a:solidFill>
              <a:latin typeface="Arial" panose="020B0604020202020204" pitchFamily="34" charset="0"/>
              <a:ea typeface="+mn-ea"/>
              <a:cs typeface="Arial" panose="020B0604020202020204" pitchFamily="34" charset="0"/>
            </a:rPr>
            <a:t>1) Compliance and Governance</a:t>
          </a:r>
        </a:p>
        <a:p>
          <a:r>
            <a:rPr lang="en-US" sz="1200" b="1" dirty="0">
              <a:solidFill>
                <a:sysClr val="window" lastClr="FFFFFF"/>
              </a:solidFill>
              <a:latin typeface="Arial" panose="020B0604020202020204" pitchFamily="34" charset="0"/>
              <a:ea typeface="+mn-ea"/>
              <a:cs typeface="Arial" panose="020B0604020202020204" pitchFamily="34" charset="0"/>
            </a:rPr>
            <a:t>2) Monitoring and Evaluation</a:t>
          </a:r>
        </a:p>
        <a:p>
          <a:r>
            <a:rPr lang="en-US" sz="1200" b="1" dirty="0">
              <a:solidFill>
                <a:sysClr val="window" lastClr="FFFFFF"/>
              </a:solidFill>
              <a:latin typeface="Arial" panose="020B0604020202020204" pitchFamily="34" charset="0"/>
              <a:ea typeface="+mn-ea"/>
              <a:cs typeface="Arial" panose="020B0604020202020204" pitchFamily="34" charset="0"/>
            </a:rPr>
            <a:t>3) Business Planning</a:t>
          </a:r>
        </a:p>
        <a:p>
          <a:r>
            <a:rPr lang="en-US" sz="1200" b="1" dirty="0">
              <a:solidFill>
                <a:sysClr val="window" lastClr="FFFFFF"/>
              </a:solidFill>
              <a:latin typeface="Arial" panose="020B0604020202020204" pitchFamily="34" charset="0"/>
              <a:ea typeface="+mn-ea"/>
              <a:cs typeface="Arial" panose="020B0604020202020204" pitchFamily="34" charset="0"/>
            </a:rPr>
            <a:t>4) Business Performance</a:t>
          </a:r>
        </a:p>
        <a:p>
          <a:r>
            <a:rPr lang="en-US" sz="1200" b="1" dirty="0">
              <a:solidFill>
                <a:sysClr val="window" lastClr="FFFFFF"/>
              </a:solidFill>
              <a:latin typeface="Arial" panose="020B0604020202020204" pitchFamily="34" charset="0"/>
              <a:ea typeface="+mn-ea"/>
              <a:cs typeface="Arial" panose="020B0604020202020204" pitchFamily="34" charset="0"/>
            </a:rPr>
            <a:t>5) Budget and Expenditure</a:t>
          </a:r>
        </a:p>
        <a:p>
          <a:r>
            <a:rPr lang="en-US" sz="1200" b="1" dirty="0">
              <a:solidFill>
                <a:sysClr val="window" lastClr="FFFFFF"/>
              </a:solidFill>
              <a:latin typeface="Arial" panose="020B0604020202020204" pitchFamily="34" charset="0"/>
              <a:ea typeface="+mn-ea"/>
              <a:cs typeface="Arial" panose="020B0604020202020204" pitchFamily="34" charset="0"/>
            </a:rPr>
            <a:t>6) Assets and Liabilities</a:t>
          </a:r>
        </a:p>
        <a:p>
          <a:r>
            <a:rPr lang="en-US" sz="1200" b="1" dirty="0">
              <a:solidFill>
                <a:sysClr val="window" lastClr="FFFFFF"/>
              </a:solidFill>
              <a:latin typeface="Arial" panose="020B0604020202020204" pitchFamily="34" charset="0"/>
              <a:ea typeface="+mn-ea"/>
              <a:cs typeface="Arial" panose="020B0604020202020204" pitchFamily="34" charset="0"/>
            </a:rPr>
            <a:t>7) Human Resources, IT and Procurement</a:t>
          </a:r>
        </a:p>
      </dgm:t>
    </dgm:pt>
    <dgm:pt modelId="{A7407B04-E35F-4EA8-B1D1-70D29E33B7AA}" type="parTrans" cxnId="{F3E4EA3C-6152-4BF6-8DD8-ACD3F708997B}">
      <dgm:prSet/>
      <dgm:spPr/>
      <dgm:t>
        <a:bodyPr/>
        <a:lstStyle/>
        <a:p>
          <a:endParaRPr lang="en-US"/>
        </a:p>
      </dgm:t>
    </dgm:pt>
    <dgm:pt modelId="{93199C00-F972-43E0-B5E0-3646E5E8C503}" type="sibTrans" cxnId="{F3E4EA3C-6152-4BF6-8DD8-ACD3F708997B}">
      <dgm:prSet/>
      <dgm:spPr/>
      <dgm:t>
        <a:bodyPr/>
        <a:lstStyle/>
        <a:p>
          <a:endParaRPr lang="en-US"/>
        </a:p>
      </dgm:t>
    </dgm:pt>
    <dgm:pt modelId="{473E2C9D-2D2D-444B-B008-6F3075464AA2}">
      <dgm:prSet phldrT="[Text]"/>
      <dgm:spPr/>
      <dgm:t>
        <a:bodyPr/>
        <a:lstStyle/>
        <a:p>
          <a:endParaRPr lang="en-US"/>
        </a:p>
      </dgm:t>
    </dgm:pt>
    <dgm:pt modelId="{D368C941-2BBE-488C-A47A-4F7E525A6E47}" type="parTrans" cxnId="{569E72AD-4BCB-4FCA-9849-FF34D46753EF}">
      <dgm:prSet/>
      <dgm:spPr/>
      <dgm:t>
        <a:bodyPr/>
        <a:lstStyle/>
        <a:p>
          <a:endParaRPr lang="en-US"/>
        </a:p>
      </dgm:t>
    </dgm:pt>
    <dgm:pt modelId="{85ED56D0-B17A-42E0-A002-F8166021FB1D}" type="sibTrans" cxnId="{569E72AD-4BCB-4FCA-9849-FF34D46753EF}">
      <dgm:prSet/>
      <dgm:spPr/>
      <dgm:t>
        <a:bodyPr/>
        <a:lstStyle/>
        <a:p>
          <a:endParaRPr lang="en-US"/>
        </a:p>
      </dgm:t>
    </dgm:pt>
    <dgm:pt modelId="{1B189163-B424-43AC-9B75-63073449C249}">
      <dgm:prSet custT="1"/>
      <dgm:spPr>
        <a:xfrm>
          <a:off x="3562032" y="0"/>
          <a:ext cx="3562032" cy="2043112"/>
        </a:xfrm>
        <a:solidFill>
          <a:srgbClr val="FFC000"/>
        </a:solidFill>
        <a:ln w="12700" cap="flat" cmpd="sng" algn="ctr">
          <a:solidFill>
            <a:sysClr val="window" lastClr="FFFFFF">
              <a:hueOff val="0"/>
              <a:satOff val="0"/>
              <a:lumOff val="0"/>
              <a:alphaOff val="0"/>
            </a:sysClr>
          </a:solidFill>
          <a:prstDash val="solid"/>
          <a:miter lim="800000"/>
        </a:ln>
        <a:effectLst/>
      </dgm:spPr>
      <dgm:t>
        <a:bodyPr/>
        <a:lstStyle/>
        <a:p>
          <a:pPr algn="ctr"/>
          <a:endParaRPr lang="en-US" sz="1600" b="1" dirty="0">
            <a:solidFill>
              <a:sysClr val="window" lastClr="FFFFFF"/>
            </a:solidFill>
            <a:latin typeface="Arial" panose="020B0604020202020204" pitchFamily="34" charset="0"/>
            <a:ea typeface="+mn-ea"/>
            <a:cs typeface="Arial" panose="020B0604020202020204" pitchFamily="34" charset="0"/>
          </a:endParaRPr>
        </a:p>
        <a:p>
          <a:pPr algn="ctr"/>
          <a:endParaRPr lang="en-US" sz="1600" b="1" dirty="0">
            <a:solidFill>
              <a:sysClr val="window" lastClr="FFFFFF"/>
            </a:solidFill>
            <a:latin typeface="Arial" panose="020B0604020202020204" pitchFamily="34" charset="0"/>
            <a:ea typeface="+mn-ea"/>
            <a:cs typeface="Arial" panose="020B0604020202020204" pitchFamily="34" charset="0"/>
          </a:endParaRPr>
        </a:p>
        <a:p>
          <a:pPr algn="ctr"/>
          <a:r>
            <a:rPr lang="en-US" sz="2400" b="1" dirty="0" smtClean="0">
              <a:solidFill>
                <a:sysClr val="window" lastClr="FFFFFF"/>
              </a:solidFill>
              <a:latin typeface="Arial" panose="020B0604020202020204" pitchFamily="34" charset="0"/>
              <a:ea typeface="+mn-ea"/>
              <a:cs typeface="Arial" panose="020B0604020202020204" pitchFamily="34" charset="0"/>
            </a:rPr>
            <a:t> </a:t>
          </a:r>
          <a:r>
            <a:rPr lang="en-US" sz="2400" b="1" dirty="0">
              <a:solidFill>
                <a:sysClr val="window" lastClr="FFFFFF"/>
              </a:solidFill>
              <a:latin typeface="Arial" panose="020B0604020202020204" pitchFamily="34" charset="0"/>
              <a:ea typeface="+mn-ea"/>
              <a:cs typeface="Arial" panose="020B0604020202020204" pitchFamily="34" charset="0"/>
            </a:rPr>
            <a:t>Policy Analysis </a:t>
          </a:r>
        </a:p>
        <a:p>
          <a:pPr algn="ctr"/>
          <a:r>
            <a:rPr lang="en-US" sz="1200" b="1" dirty="0">
              <a:solidFill>
                <a:sysClr val="window" lastClr="FFFFFF"/>
              </a:solidFill>
              <a:latin typeface="Arial" panose="020B0604020202020204" pitchFamily="34" charset="0"/>
              <a:ea typeface="+mn-ea"/>
              <a:cs typeface="Arial" panose="020B0604020202020204" pitchFamily="34" charset="0"/>
            </a:rPr>
            <a:t>1</a:t>
          </a:r>
          <a:r>
            <a:rPr lang="en-US" sz="1200" b="0" dirty="0">
              <a:solidFill>
                <a:sysClr val="window" lastClr="FFFFFF"/>
              </a:solidFill>
              <a:latin typeface="Arial" panose="020B0604020202020204" pitchFamily="34" charset="0"/>
              <a:ea typeface="+mn-ea"/>
              <a:cs typeface="Arial" panose="020B0604020202020204" pitchFamily="34" charset="0"/>
            </a:rPr>
            <a:t>. Content Analysis</a:t>
          </a:r>
        </a:p>
        <a:p>
          <a:pPr algn="ctr"/>
          <a:r>
            <a:rPr lang="en-US" sz="1200" b="0" dirty="0">
              <a:solidFill>
                <a:sysClr val="window" lastClr="FFFFFF"/>
              </a:solidFill>
              <a:latin typeface="Arial" panose="020B0604020202020204" pitchFamily="34" charset="0"/>
              <a:ea typeface="+mn-ea"/>
              <a:cs typeface="Arial" panose="020B0604020202020204" pitchFamily="34" charset="0"/>
            </a:rPr>
            <a:t>2. Policy Advice</a:t>
          </a:r>
        </a:p>
        <a:p>
          <a:pPr algn="ctr"/>
          <a:r>
            <a:rPr lang="en-US" sz="1200" b="0" dirty="0">
              <a:solidFill>
                <a:sysClr val="window" lastClr="FFFFFF"/>
              </a:solidFill>
              <a:latin typeface="Arial" panose="020B0604020202020204" pitchFamily="34" charset="0"/>
              <a:ea typeface="+mn-ea"/>
              <a:cs typeface="Arial" panose="020B0604020202020204" pitchFamily="34" charset="0"/>
            </a:rPr>
            <a:t>3.  Compilation of delegation reports</a:t>
          </a:r>
        </a:p>
        <a:p>
          <a:pPr algn="ctr"/>
          <a:r>
            <a:rPr lang="en-US" sz="1200" b="0" dirty="0">
              <a:solidFill>
                <a:sysClr val="window" lastClr="FFFFFF"/>
              </a:solidFill>
              <a:latin typeface="Arial" panose="020B0604020202020204" pitchFamily="34" charset="0"/>
              <a:ea typeface="+mn-ea"/>
              <a:cs typeface="Arial" panose="020B0604020202020204" pitchFamily="34" charset="0"/>
            </a:rPr>
            <a:t>4. Periodic Reports</a:t>
          </a:r>
        </a:p>
        <a:p>
          <a:pPr algn="ctr"/>
          <a:r>
            <a:rPr lang="en-US" sz="1200" b="0" dirty="0">
              <a:solidFill>
                <a:sysClr val="window" lastClr="FFFFFF"/>
              </a:solidFill>
              <a:latin typeface="Arial" panose="020B0604020202020204" pitchFamily="34" charset="0"/>
              <a:ea typeface="+mn-ea"/>
              <a:cs typeface="Arial" panose="020B0604020202020204" pitchFamily="34" charset="0"/>
            </a:rPr>
            <a:t>5. Briefing/Speaking Notes</a:t>
          </a:r>
        </a:p>
        <a:p>
          <a:pPr algn="ctr"/>
          <a:r>
            <a:rPr lang="en-US" sz="1200" b="0" dirty="0">
              <a:solidFill>
                <a:sysClr val="window" lastClr="FFFFFF"/>
              </a:solidFill>
              <a:latin typeface="Arial" panose="020B0604020202020204" pitchFamily="34" charset="0"/>
              <a:ea typeface="+mn-ea"/>
              <a:cs typeface="Arial" panose="020B0604020202020204" pitchFamily="34" charset="0"/>
            </a:rPr>
            <a:t>6. Briefings to delegation(s)</a:t>
          </a:r>
        </a:p>
        <a:p>
          <a:pPr algn="ctr"/>
          <a:r>
            <a:rPr lang="en-US" sz="1000" b="0" dirty="0">
              <a:solidFill>
                <a:srgbClr val="FFFF00"/>
              </a:solidFill>
              <a:latin typeface="Arial" panose="020B0604020202020204" pitchFamily="34" charset="0"/>
              <a:ea typeface="+mn-ea"/>
              <a:cs typeface="Arial" panose="020B0604020202020204" pitchFamily="34" charset="0"/>
            </a:rPr>
            <a:t> </a:t>
          </a:r>
        </a:p>
        <a:p>
          <a:pPr algn="ctr"/>
          <a:endParaRPr lang="en-US" sz="1000" b="1" dirty="0">
            <a:solidFill>
              <a:sysClr val="window" lastClr="FFFFFF"/>
            </a:solidFill>
            <a:latin typeface="Arial" panose="020B0604020202020204" pitchFamily="34" charset="0"/>
            <a:ea typeface="+mn-ea"/>
            <a:cs typeface="Arial" panose="020B0604020202020204" pitchFamily="34" charset="0"/>
          </a:endParaRPr>
        </a:p>
      </dgm:t>
    </dgm:pt>
    <dgm:pt modelId="{89278219-98E5-4FCA-81F8-57B05E7FB755}" type="parTrans" cxnId="{189271F2-1767-47C8-A81C-4B1C2A1D556E}">
      <dgm:prSet/>
      <dgm:spPr/>
      <dgm:t>
        <a:bodyPr/>
        <a:lstStyle/>
        <a:p>
          <a:endParaRPr lang="en-US"/>
        </a:p>
      </dgm:t>
    </dgm:pt>
    <dgm:pt modelId="{F662127C-5DCD-42BE-AF82-EAD058C65B1B}" type="sibTrans" cxnId="{189271F2-1767-47C8-A81C-4B1C2A1D556E}">
      <dgm:prSet/>
      <dgm:spPr/>
      <dgm:t>
        <a:bodyPr/>
        <a:lstStyle/>
        <a:p>
          <a:endParaRPr lang="en-US"/>
        </a:p>
      </dgm:t>
    </dgm:pt>
    <dgm:pt modelId="{76F0ED1C-FC2B-40E1-BDFD-A2025174D8FB}">
      <dgm:prSet phldrT="[Text]" custT="1"/>
      <dgm:spPr>
        <a:xfrm rot="10800000">
          <a:off x="161929" y="2033591"/>
          <a:ext cx="3562032" cy="2043112"/>
        </a:xfrm>
        <a:solidFill>
          <a:srgbClr val="92D050"/>
        </a:solidFill>
        <a:ln w="12700" cap="flat" cmpd="sng" algn="ctr">
          <a:solidFill>
            <a:sysClr val="window" lastClr="FFFFFF">
              <a:hueOff val="0"/>
              <a:satOff val="0"/>
              <a:lumOff val="0"/>
              <a:alphaOff val="0"/>
            </a:sysClr>
          </a:solidFill>
          <a:prstDash val="solid"/>
          <a:miter lim="800000"/>
        </a:ln>
        <a:effectLst/>
      </dgm:spPr>
      <dgm:t>
        <a:bodyPr/>
        <a:lstStyle/>
        <a:p>
          <a:pPr algn="ctr"/>
          <a:r>
            <a:rPr lang="en-US" sz="2400" b="1" dirty="0" smtClean="0">
              <a:solidFill>
                <a:sysClr val="window" lastClr="FFFFFF"/>
              </a:solidFill>
              <a:latin typeface="Arial" panose="020B0604020202020204" pitchFamily="34" charset="0"/>
              <a:ea typeface="+mn-ea"/>
              <a:cs typeface="Arial" panose="020B0604020202020204" pitchFamily="34" charset="0"/>
            </a:rPr>
            <a:t> </a:t>
          </a:r>
          <a:r>
            <a:rPr lang="en-US" sz="2400" b="1" dirty="0">
              <a:solidFill>
                <a:sysClr val="window" lastClr="FFFFFF"/>
              </a:solidFill>
              <a:latin typeface="Arial" panose="020B0604020202020204" pitchFamily="34" charset="0"/>
              <a:ea typeface="+mn-ea"/>
              <a:cs typeface="Arial" panose="020B0604020202020204" pitchFamily="34" charset="0"/>
            </a:rPr>
            <a:t>Protocol &amp; Ceremonial Services</a:t>
          </a:r>
        </a:p>
        <a:p>
          <a:pPr algn="l"/>
          <a:r>
            <a:rPr lang="en-US" sz="1200" dirty="0">
              <a:solidFill>
                <a:sysClr val="window" lastClr="FFFFFF"/>
              </a:solidFill>
              <a:latin typeface="Arial" panose="020B0604020202020204" pitchFamily="34" charset="0"/>
              <a:ea typeface="+mn-ea"/>
              <a:cs typeface="Arial" panose="020B0604020202020204" pitchFamily="34" charset="0"/>
            </a:rPr>
            <a:t>Provide protocol and ceremonial support to:</a:t>
          </a:r>
        </a:p>
        <a:p>
          <a:pPr algn="l"/>
          <a:r>
            <a:rPr lang="en-US" sz="1200" dirty="0">
              <a:solidFill>
                <a:sysClr val="window" lastClr="FFFFFF"/>
              </a:solidFill>
              <a:latin typeface="Arial" panose="020B0604020202020204" pitchFamily="34" charset="0"/>
              <a:ea typeface="+mn-ea"/>
              <a:cs typeface="Arial" panose="020B0604020202020204" pitchFamily="34" charset="0"/>
            </a:rPr>
            <a:t>     1) Presiding Officers and Members of Parliament during ceremonies of State and of Parliament</a:t>
          </a:r>
        </a:p>
        <a:p>
          <a:pPr algn="l"/>
          <a:r>
            <a:rPr lang="en-US" sz="1200" dirty="0">
              <a:solidFill>
                <a:sysClr val="window" lastClr="FFFFFF"/>
              </a:solidFill>
              <a:latin typeface="Arial" panose="020B0604020202020204" pitchFamily="34" charset="0"/>
              <a:ea typeface="+mn-ea"/>
              <a:cs typeface="Arial" panose="020B0604020202020204" pitchFamily="34" charset="0"/>
            </a:rPr>
            <a:t>2)  Incoming and outgoing international official and working visits</a:t>
          </a:r>
        </a:p>
        <a:p>
          <a:pPr algn="l"/>
          <a:r>
            <a:rPr lang="en-US" sz="1200" dirty="0">
              <a:solidFill>
                <a:sysClr val="window" lastClr="FFFFFF"/>
              </a:solidFill>
              <a:latin typeface="Arial" panose="020B0604020202020204" pitchFamily="34" charset="0"/>
              <a:ea typeface="+mn-ea"/>
              <a:cs typeface="Arial" panose="020B0604020202020204" pitchFamily="34" charset="0"/>
            </a:rPr>
            <a:t>    3) IRPD activities and institutional programmes</a:t>
          </a:r>
        </a:p>
        <a:p>
          <a:pPr algn="l"/>
          <a:r>
            <a:rPr lang="en-US" sz="1200" dirty="0">
              <a:solidFill>
                <a:sysClr val="window" lastClr="FFFFFF"/>
              </a:solidFill>
              <a:latin typeface="Arial" panose="020B0604020202020204" pitchFamily="34" charset="0"/>
              <a:ea typeface="+mn-ea"/>
              <a:cs typeface="Arial" panose="020B0604020202020204" pitchFamily="34" charset="0"/>
            </a:rPr>
            <a:t>        4) Gift acquisition and </a:t>
          </a:r>
          <a:r>
            <a:rPr lang="en-US" sz="1200" dirty="0" smtClean="0">
              <a:solidFill>
                <a:sysClr val="window" lastClr="FFFFFF"/>
              </a:solidFill>
              <a:latin typeface="Arial" panose="020B0604020202020204" pitchFamily="34" charset="0"/>
              <a:ea typeface="+mn-ea"/>
              <a:cs typeface="Arial" panose="020B0604020202020204" pitchFamily="34" charset="0"/>
            </a:rPr>
            <a:t>registry </a:t>
          </a:r>
        </a:p>
        <a:p>
          <a:pPr algn="l"/>
          <a:r>
            <a:rPr lang="en-US" sz="1200" dirty="0" smtClean="0">
              <a:solidFill>
                <a:sysClr val="window" lastClr="FFFFFF"/>
              </a:solidFill>
              <a:latin typeface="Arial" panose="020B0604020202020204" pitchFamily="34" charset="0"/>
              <a:ea typeface="+mn-ea"/>
              <a:cs typeface="Arial" panose="020B0604020202020204" pitchFamily="34" charset="0"/>
            </a:rPr>
            <a:t>5)Training of Members and Staff on Protocol and related matters</a:t>
          </a:r>
        </a:p>
        <a:p>
          <a:pPr algn="l"/>
          <a:endParaRPr lang="en-US" sz="1000" dirty="0" smtClean="0">
            <a:solidFill>
              <a:sysClr val="window" lastClr="FFFFFF"/>
            </a:solidFill>
            <a:latin typeface="Arial" panose="020B0604020202020204" pitchFamily="34" charset="0"/>
            <a:ea typeface="+mn-ea"/>
            <a:cs typeface="Arial" panose="020B0604020202020204" pitchFamily="34" charset="0"/>
          </a:endParaRPr>
        </a:p>
        <a:p>
          <a:pPr algn="l"/>
          <a:endParaRPr lang="en-US" sz="1000" dirty="0">
            <a:solidFill>
              <a:sysClr val="window" lastClr="FFFFFF"/>
            </a:solidFill>
            <a:latin typeface="Arial" panose="020B0604020202020204" pitchFamily="34" charset="0"/>
            <a:ea typeface="+mn-ea"/>
            <a:cs typeface="Arial" panose="020B0604020202020204" pitchFamily="34" charset="0"/>
          </a:endParaRPr>
        </a:p>
      </dgm:t>
    </dgm:pt>
    <dgm:pt modelId="{C98496D4-7CFB-45CB-BC5C-A46E1BB0D6A0}" type="sibTrans" cxnId="{9D30C58B-EE93-4AD5-91BC-7AC20821A559}">
      <dgm:prSet/>
      <dgm:spPr/>
      <dgm:t>
        <a:bodyPr/>
        <a:lstStyle/>
        <a:p>
          <a:endParaRPr lang="en-US"/>
        </a:p>
      </dgm:t>
    </dgm:pt>
    <dgm:pt modelId="{FEE0FD45-E584-4E15-B406-4711A0155A0C}" type="parTrans" cxnId="{9D30C58B-EE93-4AD5-91BC-7AC20821A559}">
      <dgm:prSet/>
      <dgm:spPr/>
      <dgm:t>
        <a:bodyPr/>
        <a:lstStyle/>
        <a:p>
          <a:endParaRPr lang="en-US"/>
        </a:p>
      </dgm:t>
    </dgm:pt>
    <dgm:pt modelId="{867DBFF9-FB34-4C0E-AB9C-409AB76D41AD}">
      <dgm:prSet custT="1"/>
      <dgm:spPr/>
      <dgm:t>
        <a:bodyPr/>
        <a:lstStyle/>
        <a:p>
          <a:endParaRPr lang="en-US" sz="2000" b="1"/>
        </a:p>
      </dgm:t>
    </dgm:pt>
    <dgm:pt modelId="{B55BE4F5-140F-4A0E-8E3D-CB713129B9DA}" type="sibTrans" cxnId="{21B485DC-9F54-4038-A0C9-96812BFDB040}">
      <dgm:prSet/>
      <dgm:spPr/>
      <dgm:t>
        <a:bodyPr/>
        <a:lstStyle/>
        <a:p>
          <a:endParaRPr lang="en-US"/>
        </a:p>
      </dgm:t>
    </dgm:pt>
    <dgm:pt modelId="{994865B0-2FF3-400C-9F6E-26F0B6FC8C57}" type="parTrans" cxnId="{21B485DC-9F54-4038-A0C9-96812BFDB040}">
      <dgm:prSet/>
      <dgm:spPr/>
      <dgm:t>
        <a:bodyPr/>
        <a:lstStyle/>
        <a:p>
          <a:endParaRPr lang="en-US"/>
        </a:p>
      </dgm:t>
    </dgm:pt>
    <dgm:pt modelId="{8B524316-DDBF-4A00-84D1-8BC8254B04B2}">
      <dgm:prSet custT="1"/>
      <dgm:spPr/>
      <dgm:t>
        <a:bodyPr/>
        <a:lstStyle/>
        <a:p>
          <a:endParaRPr lang="en-US"/>
        </a:p>
      </dgm:t>
    </dgm:pt>
    <dgm:pt modelId="{F86D53EC-2E04-4154-AE41-609FE171C6E1}" type="sibTrans" cxnId="{263AC464-BDFF-469E-BE17-9939B3A51583}">
      <dgm:prSet/>
      <dgm:spPr/>
      <dgm:t>
        <a:bodyPr/>
        <a:lstStyle/>
        <a:p>
          <a:endParaRPr lang="en-US"/>
        </a:p>
      </dgm:t>
    </dgm:pt>
    <dgm:pt modelId="{CDEA49FB-F508-4450-8821-51873164C33C}" type="parTrans" cxnId="{263AC464-BDFF-469E-BE17-9939B3A51583}">
      <dgm:prSet/>
      <dgm:spPr/>
      <dgm:t>
        <a:bodyPr/>
        <a:lstStyle/>
        <a:p>
          <a:endParaRPr lang="en-US"/>
        </a:p>
      </dgm:t>
    </dgm:pt>
    <dgm:pt modelId="{221B82F1-A37B-4139-8A95-7E86A5D3754B}">
      <dgm:prSet custT="1"/>
      <dgm:spPr/>
      <dgm:t>
        <a:bodyPr/>
        <a:lstStyle/>
        <a:p>
          <a:endParaRPr lang="en-US"/>
        </a:p>
      </dgm:t>
    </dgm:pt>
    <dgm:pt modelId="{8551AA21-54D1-4F2D-89EA-8D94242C59A1}" type="sibTrans" cxnId="{D7912CA9-FC18-46C0-AE78-8DB0F3FF0FB6}">
      <dgm:prSet/>
      <dgm:spPr/>
      <dgm:t>
        <a:bodyPr/>
        <a:lstStyle/>
        <a:p>
          <a:endParaRPr lang="en-US"/>
        </a:p>
      </dgm:t>
    </dgm:pt>
    <dgm:pt modelId="{45FA2099-8D58-4260-BC6B-DFFFBBF1A154}" type="parTrans" cxnId="{D7912CA9-FC18-46C0-AE78-8DB0F3FF0FB6}">
      <dgm:prSet/>
      <dgm:spPr/>
      <dgm:t>
        <a:bodyPr/>
        <a:lstStyle/>
        <a:p>
          <a:endParaRPr lang="en-US"/>
        </a:p>
      </dgm:t>
    </dgm:pt>
    <dgm:pt modelId="{32518792-F601-4F4F-A93E-68232E905673}">
      <dgm:prSet phldrT="[Text]" custT="1"/>
      <dgm:spPr>
        <a:xfrm rot="5400000">
          <a:off x="4321492" y="1283652"/>
          <a:ext cx="2043112" cy="3562032"/>
        </a:xfrm>
        <a:solidFill>
          <a:schemeClr val="accent1">
            <a:lumMod val="60000"/>
            <a:lumOff val="40000"/>
          </a:schemeClr>
        </a:solidFill>
        <a:ln w="12700" cap="flat" cmpd="sng" algn="ctr">
          <a:solidFill>
            <a:sysClr val="window" lastClr="FFFFFF">
              <a:hueOff val="0"/>
              <a:satOff val="0"/>
              <a:lumOff val="0"/>
              <a:alphaOff val="0"/>
            </a:sysClr>
          </a:solidFill>
          <a:prstDash val="solid"/>
          <a:miter lim="800000"/>
        </a:ln>
        <a:effectLst/>
      </dgm:spPr>
      <dgm:t>
        <a:bodyPr/>
        <a:lstStyle/>
        <a:p>
          <a:pPr algn="ctr"/>
          <a:endParaRPr lang="en-US" sz="1600" b="1" dirty="0">
            <a:solidFill>
              <a:sysClr val="window" lastClr="FFFFFF"/>
            </a:solidFill>
            <a:latin typeface="Arial" panose="020B0604020202020204" pitchFamily="34" charset="0"/>
            <a:ea typeface="+mn-ea"/>
            <a:cs typeface="Arial" panose="020B0604020202020204" pitchFamily="34" charset="0"/>
          </a:endParaRPr>
        </a:p>
        <a:p>
          <a:pPr algn="just"/>
          <a:endParaRPr lang="en-US" sz="1600" b="1" dirty="0">
            <a:solidFill>
              <a:sysClr val="window" lastClr="FFFFFF"/>
            </a:solidFill>
            <a:latin typeface="Arial" panose="020B0604020202020204" pitchFamily="34" charset="0"/>
            <a:ea typeface="+mn-ea"/>
            <a:cs typeface="Arial" panose="020B0604020202020204" pitchFamily="34" charset="0"/>
          </a:endParaRPr>
        </a:p>
        <a:p>
          <a:pPr algn="ctr"/>
          <a:endParaRPr lang="en-US" sz="1600" b="1" dirty="0">
            <a:solidFill>
              <a:sysClr val="window" lastClr="FFFFFF"/>
            </a:solidFill>
            <a:latin typeface="Arial" panose="020B0604020202020204" pitchFamily="34" charset="0"/>
            <a:ea typeface="+mn-ea"/>
            <a:cs typeface="Arial" panose="020B0604020202020204" pitchFamily="34" charset="0"/>
          </a:endParaRPr>
        </a:p>
        <a:p>
          <a:pPr algn="ctr"/>
          <a:r>
            <a:rPr lang="en-US" sz="2400" b="1" dirty="0" smtClean="0">
              <a:solidFill>
                <a:sysClr val="window" lastClr="FFFFFF"/>
              </a:solidFill>
              <a:latin typeface="Arial" panose="020B0604020202020204" pitchFamily="34" charset="0"/>
              <a:ea typeface="+mn-ea"/>
              <a:cs typeface="Arial" panose="020B0604020202020204" pitchFamily="34" charset="0"/>
            </a:rPr>
            <a:t> </a:t>
          </a:r>
          <a:r>
            <a:rPr lang="en-US" sz="2400" b="1" dirty="0">
              <a:solidFill>
                <a:sysClr val="window" lastClr="FFFFFF"/>
              </a:solidFill>
              <a:latin typeface="Arial" panose="020B0604020202020204" pitchFamily="34" charset="0"/>
              <a:ea typeface="+mn-ea"/>
              <a:cs typeface="Arial" panose="020B0604020202020204" pitchFamily="34" charset="0"/>
            </a:rPr>
            <a:t>Multilateral &amp; Bilateral Relations</a:t>
          </a:r>
        </a:p>
        <a:p>
          <a:pPr algn="just"/>
          <a:r>
            <a:rPr lang="en-ZA" sz="1200" b="0" dirty="0">
              <a:solidFill>
                <a:sysClr val="window" lastClr="FFFFFF"/>
              </a:solidFill>
              <a:latin typeface="Arial" panose="020B0604020202020204" pitchFamily="34" charset="0"/>
              <a:ea typeface="+mn-ea"/>
              <a:cs typeface="Arial" panose="020B0604020202020204" pitchFamily="34" charset="0"/>
            </a:rPr>
            <a:t>1. Arrange all travel logistics for international participation</a:t>
          </a:r>
        </a:p>
        <a:p>
          <a:pPr algn="just"/>
          <a:r>
            <a:rPr lang="en-ZA" sz="1200" b="0" dirty="0">
              <a:solidFill>
                <a:sysClr val="window" lastClr="FFFFFF"/>
              </a:solidFill>
              <a:latin typeface="Arial" panose="020B0604020202020204" pitchFamily="34" charset="0"/>
              <a:ea typeface="+mn-ea"/>
              <a:cs typeface="Arial" panose="020B0604020202020204" pitchFamily="34" charset="0"/>
            </a:rPr>
            <a:t>2.  Draft political and staff approval memorandums for international participation</a:t>
          </a:r>
        </a:p>
        <a:p>
          <a:pPr algn="just"/>
          <a:r>
            <a:rPr lang="en-ZA" sz="1200" b="0" dirty="0">
              <a:solidFill>
                <a:sysClr val="window" lastClr="FFFFFF"/>
              </a:solidFill>
              <a:latin typeface="Arial" panose="020B0604020202020204" pitchFamily="34" charset="0"/>
              <a:ea typeface="+mn-ea"/>
              <a:cs typeface="Arial" panose="020B0604020202020204" pitchFamily="34" charset="0"/>
            </a:rPr>
            <a:t>3. Advise on bilateral strategic relations and foreign policy issues to ensure alignment of participation </a:t>
          </a:r>
          <a:r>
            <a:rPr lang="en-ZA" sz="1200" b="0" dirty="0" smtClean="0">
              <a:solidFill>
                <a:sysClr val="window" lastClr="FFFFFF"/>
              </a:solidFill>
              <a:latin typeface="Arial" panose="020B0604020202020204" pitchFamily="34" charset="0"/>
              <a:ea typeface="+mn-ea"/>
              <a:cs typeface="Arial" panose="020B0604020202020204" pitchFamily="34" charset="0"/>
            </a:rPr>
            <a:t>with the South African International Relations Policy</a:t>
          </a:r>
          <a:endParaRPr lang="en-ZA" sz="1200" b="0" dirty="0">
            <a:solidFill>
              <a:sysClr val="window" lastClr="FFFFFF"/>
            </a:solidFill>
            <a:latin typeface="Arial" panose="020B0604020202020204" pitchFamily="34" charset="0"/>
            <a:ea typeface="+mn-ea"/>
            <a:cs typeface="Arial" panose="020B0604020202020204" pitchFamily="34" charset="0"/>
          </a:endParaRPr>
        </a:p>
        <a:p>
          <a:pPr algn="just"/>
          <a:r>
            <a:rPr lang="en-ZA" sz="1200" b="0" dirty="0">
              <a:solidFill>
                <a:sysClr val="window" lastClr="FFFFFF"/>
              </a:solidFill>
              <a:latin typeface="Arial" panose="020B0604020202020204" pitchFamily="34" charset="0"/>
              <a:ea typeface="+mn-ea"/>
              <a:cs typeface="Arial" panose="020B0604020202020204" pitchFamily="34" charset="0"/>
            </a:rPr>
            <a:t>4. Arrange delegation briefing meetings</a:t>
          </a:r>
          <a:endParaRPr lang="en-ZA" sz="1200" dirty="0">
            <a:latin typeface="Arial" panose="020B0604020202020204" pitchFamily="34" charset="0"/>
            <a:cs typeface="Arial" panose="020B0604020202020204" pitchFamily="34" charset="0"/>
          </a:endParaRPr>
        </a:p>
        <a:p>
          <a:pPr algn="just"/>
          <a:endParaRPr lang="en-US" sz="1100" b="0" dirty="0">
            <a:solidFill>
              <a:sysClr val="window" lastClr="FFFFFF"/>
            </a:solidFill>
            <a:latin typeface="Arial" panose="020B0604020202020204" pitchFamily="34" charset="0"/>
            <a:ea typeface="+mn-ea"/>
            <a:cs typeface="Arial" panose="020B0604020202020204" pitchFamily="34" charset="0"/>
          </a:endParaRPr>
        </a:p>
        <a:p>
          <a:pPr algn="just"/>
          <a:endParaRPr lang="en-US" sz="1100" b="1" dirty="0">
            <a:solidFill>
              <a:sysClr val="window" lastClr="FFFFFF"/>
            </a:solidFill>
            <a:latin typeface="Arial" panose="020B0604020202020204" pitchFamily="34" charset="0"/>
            <a:ea typeface="+mn-ea"/>
            <a:cs typeface="Arial" panose="020B0604020202020204" pitchFamily="34" charset="0"/>
          </a:endParaRPr>
        </a:p>
        <a:p>
          <a:pPr algn="ctr"/>
          <a:endParaRPr lang="en-US" sz="1600" b="1" dirty="0">
            <a:solidFill>
              <a:sysClr val="window" lastClr="FFFFFF"/>
            </a:solidFill>
            <a:latin typeface="Arial" panose="020B0604020202020204" pitchFamily="34" charset="0"/>
            <a:ea typeface="+mn-ea"/>
            <a:cs typeface="Arial" panose="020B0604020202020204" pitchFamily="34" charset="0"/>
          </a:endParaRPr>
        </a:p>
        <a:p>
          <a:pPr algn="ctr"/>
          <a:endParaRPr lang="en-US" sz="1600" b="1" dirty="0">
            <a:solidFill>
              <a:sysClr val="window" lastClr="FFFFFF"/>
            </a:solidFill>
            <a:latin typeface="Arial" panose="020B0604020202020204" pitchFamily="34" charset="0"/>
            <a:ea typeface="+mn-ea"/>
            <a:cs typeface="Arial" panose="020B0604020202020204" pitchFamily="34" charset="0"/>
          </a:endParaRPr>
        </a:p>
        <a:p>
          <a:pPr algn="ctr"/>
          <a:endParaRPr lang="en-US" sz="1600" b="1" dirty="0">
            <a:solidFill>
              <a:sysClr val="window" lastClr="FFFFFF"/>
            </a:solidFill>
            <a:latin typeface="Arial" panose="020B0604020202020204" pitchFamily="34" charset="0"/>
            <a:ea typeface="+mn-ea"/>
            <a:cs typeface="Arial" panose="020B0604020202020204" pitchFamily="34" charset="0"/>
          </a:endParaRPr>
        </a:p>
      </dgm:t>
    </dgm:pt>
    <dgm:pt modelId="{17BD50CE-C909-4A05-A149-14EB0FC7A669}" type="sibTrans" cxnId="{341AFF47-EB21-410D-912F-D2E34D28312E}">
      <dgm:prSet/>
      <dgm:spPr/>
      <dgm:t>
        <a:bodyPr/>
        <a:lstStyle/>
        <a:p>
          <a:endParaRPr lang="en-US"/>
        </a:p>
      </dgm:t>
    </dgm:pt>
    <dgm:pt modelId="{9633A0D7-3973-4E2B-9D64-F53B80521409}" type="parTrans" cxnId="{341AFF47-EB21-410D-912F-D2E34D28312E}">
      <dgm:prSet/>
      <dgm:spPr/>
      <dgm:t>
        <a:bodyPr/>
        <a:lstStyle/>
        <a:p>
          <a:endParaRPr lang="en-US"/>
        </a:p>
      </dgm:t>
    </dgm:pt>
    <dgm:pt modelId="{BBA18CBA-0E5A-4410-88B4-0EA1C4CFD35C}" type="pres">
      <dgm:prSet presAssocID="{98087581-3EC6-4ADE-9EA0-166113B1EF15}" presName="diagram" presStyleCnt="0">
        <dgm:presLayoutVars>
          <dgm:chMax val="1"/>
          <dgm:dir/>
          <dgm:animLvl val="ctr"/>
          <dgm:resizeHandles val="exact"/>
        </dgm:presLayoutVars>
      </dgm:prSet>
      <dgm:spPr/>
      <dgm:t>
        <a:bodyPr/>
        <a:lstStyle/>
        <a:p>
          <a:endParaRPr lang="en-US"/>
        </a:p>
      </dgm:t>
    </dgm:pt>
    <dgm:pt modelId="{C5304590-FA82-4B6E-9D7D-740312CF3126}" type="pres">
      <dgm:prSet presAssocID="{98087581-3EC6-4ADE-9EA0-166113B1EF15}" presName="matrix" presStyleCnt="0"/>
      <dgm:spPr/>
    </dgm:pt>
    <dgm:pt modelId="{C880A74F-30AA-448A-A304-41E4630F6DFA}" type="pres">
      <dgm:prSet presAssocID="{98087581-3EC6-4ADE-9EA0-166113B1EF15}" presName="tile1" presStyleLbl="node1" presStyleIdx="0" presStyleCnt="4" custScaleX="95306" custScaleY="98361" custLinFactNeighborX="6835" custLinFactNeighborY="0"/>
      <dgm:spPr>
        <a:prstGeom prst="round1Rect">
          <a:avLst/>
        </a:prstGeom>
      </dgm:spPr>
      <dgm:t>
        <a:bodyPr/>
        <a:lstStyle/>
        <a:p>
          <a:endParaRPr lang="en-US"/>
        </a:p>
      </dgm:t>
    </dgm:pt>
    <dgm:pt modelId="{697A1D25-3127-4496-9749-A6F586218370}" type="pres">
      <dgm:prSet presAssocID="{98087581-3EC6-4ADE-9EA0-166113B1EF15}" presName="tile1text" presStyleLbl="node1" presStyleIdx="0" presStyleCnt="4">
        <dgm:presLayoutVars>
          <dgm:chMax val="0"/>
          <dgm:chPref val="0"/>
          <dgm:bulletEnabled val="1"/>
        </dgm:presLayoutVars>
      </dgm:prSet>
      <dgm:spPr/>
      <dgm:t>
        <a:bodyPr/>
        <a:lstStyle/>
        <a:p>
          <a:endParaRPr lang="en-US"/>
        </a:p>
      </dgm:t>
    </dgm:pt>
    <dgm:pt modelId="{07C2167C-66C8-4284-9E55-2E77969D091E}" type="pres">
      <dgm:prSet presAssocID="{98087581-3EC6-4ADE-9EA0-166113B1EF15}" presName="tile2" presStyleLbl="node1" presStyleIdx="1" presStyleCnt="4" custScaleX="91615" custScaleY="98361" custLinFactNeighborY="-1575"/>
      <dgm:spPr>
        <a:prstGeom prst="round1Rect">
          <a:avLst/>
        </a:prstGeom>
      </dgm:spPr>
      <dgm:t>
        <a:bodyPr/>
        <a:lstStyle/>
        <a:p>
          <a:endParaRPr lang="en-US"/>
        </a:p>
      </dgm:t>
    </dgm:pt>
    <dgm:pt modelId="{82A8FD3F-65A1-4535-8FC7-B8E271C4F07E}" type="pres">
      <dgm:prSet presAssocID="{98087581-3EC6-4ADE-9EA0-166113B1EF15}" presName="tile2text" presStyleLbl="node1" presStyleIdx="1" presStyleCnt="4">
        <dgm:presLayoutVars>
          <dgm:chMax val="0"/>
          <dgm:chPref val="0"/>
          <dgm:bulletEnabled val="1"/>
        </dgm:presLayoutVars>
      </dgm:prSet>
      <dgm:spPr/>
      <dgm:t>
        <a:bodyPr/>
        <a:lstStyle/>
        <a:p>
          <a:endParaRPr lang="en-US"/>
        </a:p>
      </dgm:t>
    </dgm:pt>
    <dgm:pt modelId="{3F76E946-215E-4BA2-9456-ED7D78CF93CA}" type="pres">
      <dgm:prSet presAssocID="{98087581-3EC6-4ADE-9EA0-166113B1EF15}" presName="tile3" presStyleLbl="node1" presStyleIdx="2" presStyleCnt="4" custScaleX="94109" custScaleY="115521" custLinFactNeighborX="6578" custLinFactNeighborY="-3334"/>
      <dgm:spPr>
        <a:prstGeom prst="round1Rect">
          <a:avLst/>
        </a:prstGeom>
      </dgm:spPr>
      <dgm:t>
        <a:bodyPr/>
        <a:lstStyle/>
        <a:p>
          <a:endParaRPr lang="en-US"/>
        </a:p>
      </dgm:t>
    </dgm:pt>
    <dgm:pt modelId="{5A299DC9-610F-496E-BBCA-4AD51FD09ECD}" type="pres">
      <dgm:prSet presAssocID="{98087581-3EC6-4ADE-9EA0-166113B1EF15}" presName="tile3text" presStyleLbl="node1" presStyleIdx="2" presStyleCnt="4">
        <dgm:presLayoutVars>
          <dgm:chMax val="0"/>
          <dgm:chPref val="0"/>
          <dgm:bulletEnabled val="1"/>
        </dgm:presLayoutVars>
      </dgm:prSet>
      <dgm:spPr/>
      <dgm:t>
        <a:bodyPr/>
        <a:lstStyle/>
        <a:p>
          <a:endParaRPr lang="en-US"/>
        </a:p>
      </dgm:t>
    </dgm:pt>
    <dgm:pt modelId="{A722FB3B-44BE-4AA7-8269-602E2B7A12FA}" type="pres">
      <dgm:prSet presAssocID="{98087581-3EC6-4ADE-9EA0-166113B1EF15}" presName="tile4" presStyleLbl="node1" presStyleIdx="3" presStyleCnt="4" custScaleX="92564" custScaleY="110046" custLinFactNeighborX="-131" custLinFactNeighborY="-733"/>
      <dgm:spPr>
        <a:prstGeom prst="round1Rect">
          <a:avLst/>
        </a:prstGeom>
      </dgm:spPr>
      <dgm:t>
        <a:bodyPr/>
        <a:lstStyle/>
        <a:p>
          <a:endParaRPr lang="en-US"/>
        </a:p>
      </dgm:t>
    </dgm:pt>
    <dgm:pt modelId="{D706DA11-D958-431E-A369-7C2DF3AD1E0A}" type="pres">
      <dgm:prSet presAssocID="{98087581-3EC6-4ADE-9EA0-166113B1EF15}" presName="tile4text" presStyleLbl="node1" presStyleIdx="3" presStyleCnt="4">
        <dgm:presLayoutVars>
          <dgm:chMax val="0"/>
          <dgm:chPref val="0"/>
          <dgm:bulletEnabled val="1"/>
        </dgm:presLayoutVars>
      </dgm:prSet>
      <dgm:spPr/>
      <dgm:t>
        <a:bodyPr/>
        <a:lstStyle/>
        <a:p>
          <a:endParaRPr lang="en-US"/>
        </a:p>
      </dgm:t>
    </dgm:pt>
    <dgm:pt modelId="{2F755798-D1E0-42EB-9E8A-1753D45AFAD6}" type="pres">
      <dgm:prSet presAssocID="{98087581-3EC6-4ADE-9EA0-166113B1EF15}" presName="centerTile" presStyleLbl="fgShp" presStyleIdx="0" presStyleCnt="1" custScaleX="104288" custScaleY="40268" custLinFactNeighborX="7738" custLinFactNeighborY="-17880">
        <dgm:presLayoutVars>
          <dgm:chMax val="0"/>
          <dgm:chPref val="0"/>
        </dgm:presLayoutVars>
      </dgm:prSet>
      <dgm:spPr>
        <a:prstGeom prst="roundRect">
          <a:avLst/>
        </a:prstGeom>
      </dgm:spPr>
      <dgm:t>
        <a:bodyPr/>
        <a:lstStyle/>
        <a:p>
          <a:endParaRPr lang="en-US"/>
        </a:p>
      </dgm:t>
    </dgm:pt>
  </dgm:ptLst>
  <dgm:cxnLst>
    <dgm:cxn modelId="{F1C8FA5A-7A1F-4797-A692-F65F83840A6A}" type="presOf" srcId="{B0ED4DA0-8EF0-4B96-8225-E737B8BC17F2}" destId="{2F755798-D1E0-42EB-9E8A-1753D45AFAD6}" srcOrd="0" destOrd="0" presId="urn:microsoft.com/office/officeart/2005/8/layout/matrix1"/>
    <dgm:cxn modelId="{DCBF2AFC-DC42-482D-AF7D-F389ED99D774}" type="presOf" srcId="{76F0ED1C-FC2B-40E1-BDFD-A2025174D8FB}" destId="{5A299DC9-610F-496E-BBCA-4AD51FD09ECD}" srcOrd="1" destOrd="0" presId="urn:microsoft.com/office/officeart/2005/8/layout/matrix1"/>
    <dgm:cxn modelId="{E747408D-7E50-4CFE-9B33-CBA75B07300B}" type="presOf" srcId="{98087581-3EC6-4ADE-9EA0-166113B1EF15}" destId="{BBA18CBA-0E5A-4410-88B4-0EA1C4CFD35C}" srcOrd="0" destOrd="0" presId="urn:microsoft.com/office/officeart/2005/8/layout/matrix1"/>
    <dgm:cxn modelId="{00A51BB2-3D24-4F27-9E19-792AA8DB9019}" type="presOf" srcId="{32518792-F601-4F4F-A93E-68232E905673}" destId="{A722FB3B-44BE-4AA7-8269-602E2B7A12FA}" srcOrd="0" destOrd="0" presId="urn:microsoft.com/office/officeart/2005/8/layout/matrix1"/>
    <dgm:cxn modelId="{D7912CA9-FC18-46C0-AE78-8DB0F3FF0FB6}" srcId="{B0ED4DA0-8EF0-4B96-8225-E737B8BC17F2}" destId="{221B82F1-A37B-4139-8A95-7E86A5D3754B}" srcOrd="4" destOrd="0" parTransId="{45FA2099-8D58-4260-BC6B-DFFFBBF1A154}" sibTransId="{8551AA21-54D1-4F2D-89EA-8D94242C59A1}"/>
    <dgm:cxn modelId="{B6A7205F-0074-4E3E-99C8-70F0CC5D148A}" type="presOf" srcId="{76F0ED1C-FC2B-40E1-BDFD-A2025174D8FB}" destId="{3F76E946-215E-4BA2-9456-ED7D78CF93CA}" srcOrd="0" destOrd="0" presId="urn:microsoft.com/office/officeart/2005/8/layout/matrix1"/>
    <dgm:cxn modelId="{F3E4EA3C-6152-4BF6-8DD8-ACD3F708997B}" srcId="{B0ED4DA0-8EF0-4B96-8225-E737B8BC17F2}" destId="{BFE3D3DF-EEE8-4349-98B7-2241B7C56C06}" srcOrd="0" destOrd="0" parTransId="{A7407B04-E35F-4EA8-B1D1-70D29E33B7AA}" sibTransId="{93199C00-F972-43E0-B5E0-3646E5E8C503}"/>
    <dgm:cxn modelId="{263AC464-BDFF-469E-BE17-9939B3A51583}" srcId="{B0ED4DA0-8EF0-4B96-8225-E737B8BC17F2}" destId="{8B524316-DDBF-4A00-84D1-8BC8254B04B2}" srcOrd="5" destOrd="0" parTransId="{CDEA49FB-F508-4450-8821-51873164C33C}" sibTransId="{F86D53EC-2E04-4154-AE41-609FE171C6E1}"/>
    <dgm:cxn modelId="{555F3453-4EC4-4A4E-A2AA-B9351CD88D81}" type="presOf" srcId="{1B189163-B424-43AC-9B75-63073449C249}" destId="{07C2167C-66C8-4284-9E55-2E77969D091E}" srcOrd="0" destOrd="0" presId="urn:microsoft.com/office/officeart/2005/8/layout/matrix1"/>
    <dgm:cxn modelId="{341AFF47-EB21-410D-912F-D2E34D28312E}" srcId="{B0ED4DA0-8EF0-4B96-8225-E737B8BC17F2}" destId="{32518792-F601-4F4F-A93E-68232E905673}" srcOrd="3" destOrd="0" parTransId="{9633A0D7-3973-4E2B-9D64-F53B80521409}" sibTransId="{17BD50CE-C909-4A05-A149-14EB0FC7A669}"/>
    <dgm:cxn modelId="{0EF13AD8-557B-44BD-9053-07AF581BC248}" type="presOf" srcId="{BFE3D3DF-EEE8-4349-98B7-2241B7C56C06}" destId="{C880A74F-30AA-448A-A304-41E4630F6DFA}" srcOrd="0" destOrd="0" presId="urn:microsoft.com/office/officeart/2005/8/layout/matrix1"/>
    <dgm:cxn modelId="{21B485DC-9F54-4038-A0C9-96812BFDB040}" srcId="{B0ED4DA0-8EF0-4B96-8225-E737B8BC17F2}" destId="{867DBFF9-FB34-4C0E-AB9C-409AB76D41AD}" srcOrd="6" destOrd="0" parTransId="{994865B0-2FF3-400C-9F6E-26F0B6FC8C57}" sibTransId="{B55BE4F5-140F-4A0E-8E3D-CB713129B9DA}"/>
    <dgm:cxn modelId="{8AB870C5-1E64-40B3-8E81-AF80BAB22740}" type="presOf" srcId="{32518792-F601-4F4F-A93E-68232E905673}" destId="{D706DA11-D958-431E-A369-7C2DF3AD1E0A}" srcOrd="1" destOrd="0" presId="urn:microsoft.com/office/officeart/2005/8/layout/matrix1"/>
    <dgm:cxn modelId="{9D30C58B-EE93-4AD5-91BC-7AC20821A559}" srcId="{B0ED4DA0-8EF0-4B96-8225-E737B8BC17F2}" destId="{76F0ED1C-FC2B-40E1-BDFD-A2025174D8FB}" srcOrd="2" destOrd="0" parTransId="{FEE0FD45-E584-4E15-B406-4711A0155A0C}" sibTransId="{C98496D4-7CFB-45CB-BC5C-A46E1BB0D6A0}"/>
    <dgm:cxn modelId="{D6217E05-A166-4FCC-BE8C-F87A4B9E1C0B}" type="presOf" srcId="{BFE3D3DF-EEE8-4349-98B7-2241B7C56C06}" destId="{697A1D25-3127-4496-9749-A6F586218370}" srcOrd="1" destOrd="0" presId="urn:microsoft.com/office/officeart/2005/8/layout/matrix1"/>
    <dgm:cxn modelId="{189271F2-1767-47C8-A81C-4B1C2A1D556E}" srcId="{B0ED4DA0-8EF0-4B96-8225-E737B8BC17F2}" destId="{1B189163-B424-43AC-9B75-63073449C249}" srcOrd="1" destOrd="0" parTransId="{89278219-98E5-4FCA-81F8-57B05E7FB755}" sibTransId="{F662127C-5DCD-42BE-AF82-EAD058C65B1B}"/>
    <dgm:cxn modelId="{FD9C1192-875B-4314-8C57-134F76B1B3E2}" srcId="{98087581-3EC6-4ADE-9EA0-166113B1EF15}" destId="{B0ED4DA0-8EF0-4B96-8225-E737B8BC17F2}" srcOrd="0" destOrd="0" parTransId="{872B5790-B46A-43C4-9B18-84DAA48FFCEE}" sibTransId="{0E1EC5C0-46E7-49A7-819D-1FD07CF64C61}"/>
    <dgm:cxn modelId="{B40A48C3-7A98-433B-B2C1-B73A0FD06CB5}" type="presOf" srcId="{1B189163-B424-43AC-9B75-63073449C249}" destId="{82A8FD3F-65A1-4535-8FC7-B8E271C4F07E}" srcOrd="1" destOrd="0" presId="urn:microsoft.com/office/officeart/2005/8/layout/matrix1"/>
    <dgm:cxn modelId="{569E72AD-4BCB-4FCA-9849-FF34D46753EF}" srcId="{B0ED4DA0-8EF0-4B96-8225-E737B8BC17F2}" destId="{473E2C9D-2D2D-444B-B008-6F3075464AA2}" srcOrd="7" destOrd="0" parTransId="{D368C941-2BBE-488C-A47A-4F7E525A6E47}" sibTransId="{85ED56D0-B17A-42E0-A002-F8166021FB1D}"/>
    <dgm:cxn modelId="{C9373555-D832-4043-95EA-6EE4BDE040E7}" type="presParOf" srcId="{BBA18CBA-0E5A-4410-88B4-0EA1C4CFD35C}" destId="{C5304590-FA82-4B6E-9D7D-740312CF3126}" srcOrd="0" destOrd="0" presId="urn:microsoft.com/office/officeart/2005/8/layout/matrix1"/>
    <dgm:cxn modelId="{F772F75D-FBF5-49EB-923D-F540C7EF3798}" type="presParOf" srcId="{C5304590-FA82-4B6E-9D7D-740312CF3126}" destId="{C880A74F-30AA-448A-A304-41E4630F6DFA}" srcOrd="0" destOrd="0" presId="urn:microsoft.com/office/officeart/2005/8/layout/matrix1"/>
    <dgm:cxn modelId="{FF923B2F-DFCD-41DA-BE61-AF0A42411441}" type="presParOf" srcId="{C5304590-FA82-4B6E-9D7D-740312CF3126}" destId="{697A1D25-3127-4496-9749-A6F586218370}" srcOrd="1" destOrd="0" presId="urn:microsoft.com/office/officeart/2005/8/layout/matrix1"/>
    <dgm:cxn modelId="{509B0AAC-7DDA-4040-8EED-1C9A316C02F8}" type="presParOf" srcId="{C5304590-FA82-4B6E-9D7D-740312CF3126}" destId="{07C2167C-66C8-4284-9E55-2E77969D091E}" srcOrd="2" destOrd="0" presId="urn:microsoft.com/office/officeart/2005/8/layout/matrix1"/>
    <dgm:cxn modelId="{B6AA7114-B865-48AD-80F9-93D261BDD03B}" type="presParOf" srcId="{C5304590-FA82-4B6E-9D7D-740312CF3126}" destId="{82A8FD3F-65A1-4535-8FC7-B8E271C4F07E}" srcOrd="3" destOrd="0" presId="urn:microsoft.com/office/officeart/2005/8/layout/matrix1"/>
    <dgm:cxn modelId="{DFC8A45A-FA4B-4858-97EA-D422AA2BCF54}" type="presParOf" srcId="{C5304590-FA82-4B6E-9D7D-740312CF3126}" destId="{3F76E946-215E-4BA2-9456-ED7D78CF93CA}" srcOrd="4" destOrd="0" presId="urn:microsoft.com/office/officeart/2005/8/layout/matrix1"/>
    <dgm:cxn modelId="{D9EDB34C-087D-4A0F-98D5-7BDEF7766C93}" type="presParOf" srcId="{C5304590-FA82-4B6E-9D7D-740312CF3126}" destId="{5A299DC9-610F-496E-BBCA-4AD51FD09ECD}" srcOrd="5" destOrd="0" presId="urn:microsoft.com/office/officeart/2005/8/layout/matrix1"/>
    <dgm:cxn modelId="{5617CEEF-9688-49D0-9025-D16F636282D8}" type="presParOf" srcId="{C5304590-FA82-4B6E-9D7D-740312CF3126}" destId="{A722FB3B-44BE-4AA7-8269-602E2B7A12FA}" srcOrd="6" destOrd="0" presId="urn:microsoft.com/office/officeart/2005/8/layout/matrix1"/>
    <dgm:cxn modelId="{84EEEE70-96CD-4CD6-9BEF-0B08C00496CC}" type="presParOf" srcId="{C5304590-FA82-4B6E-9D7D-740312CF3126}" destId="{D706DA11-D958-431E-A369-7C2DF3AD1E0A}" srcOrd="7" destOrd="0" presId="urn:microsoft.com/office/officeart/2005/8/layout/matrix1"/>
    <dgm:cxn modelId="{9999655A-ADFD-4B52-AFCF-1240D95FCA5C}" type="presParOf" srcId="{BBA18CBA-0E5A-4410-88B4-0EA1C4CFD35C}" destId="{2F755798-D1E0-42EB-9E8A-1753D45AFAD6}"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880A74F-30AA-448A-A304-41E4630F6DFA}">
      <dsp:nvSpPr>
        <dsp:cNvPr id="0" name=""/>
        <dsp:cNvSpPr/>
      </dsp:nvSpPr>
      <dsp:spPr>
        <a:xfrm rot="16200000">
          <a:off x="1254822" y="-909285"/>
          <a:ext cx="2580186" cy="4216682"/>
        </a:xfrm>
        <a:prstGeom prst="round1Rect">
          <a:avLst/>
        </a:prstGeo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endParaRPr lang="en-US" sz="1600" b="1" kern="1200" dirty="0">
            <a:solidFill>
              <a:sysClr val="window" lastClr="FFFFFF"/>
            </a:solidFill>
            <a:latin typeface="Arial" panose="020B0604020202020204" pitchFamily="34" charset="0"/>
            <a:ea typeface="+mn-ea"/>
            <a:cs typeface="Arial" panose="020B0604020202020204" pitchFamily="34" charset="0"/>
          </a:endParaRPr>
        </a:p>
        <a:p>
          <a:pPr lvl="0" algn="ctr" defTabSz="711200">
            <a:lnSpc>
              <a:spcPct val="90000"/>
            </a:lnSpc>
            <a:spcBef>
              <a:spcPct val="0"/>
            </a:spcBef>
            <a:spcAft>
              <a:spcPct val="35000"/>
            </a:spcAft>
          </a:pPr>
          <a:r>
            <a:rPr lang="en-US" sz="2400" b="1" kern="1200" dirty="0">
              <a:solidFill>
                <a:sysClr val="window" lastClr="FFFFFF"/>
              </a:solidFill>
              <a:latin typeface="Arial" panose="020B0604020202020204" pitchFamily="34" charset="0"/>
              <a:ea typeface="+mn-ea"/>
              <a:cs typeface="Arial" panose="020B0604020202020204" pitchFamily="34" charset="0"/>
            </a:rPr>
            <a:t>Operations Management</a:t>
          </a:r>
        </a:p>
        <a:p>
          <a:pPr lvl="0" algn="ctr" defTabSz="711200">
            <a:lnSpc>
              <a:spcPct val="90000"/>
            </a:lnSpc>
            <a:spcBef>
              <a:spcPct val="0"/>
            </a:spcBef>
            <a:spcAft>
              <a:spcPct val="35000"/>
            </a:spcAft>
          </a:pPr>
          <a:r>
            <a:rPr lang="en-US" sz="1200" b="1" kern="1200" dirty="0">
              <a:solidFill>
                <a:sysClr val="window" lastClr="FFFFFF"/>
              </a:solidFill>
              <a:latin typeface="Arial" panose="020B0604020202020204" pitchFamily="34" charset="0"/>
              <a:ea typeface="+mn-ea"/>
              <a:cs typeface="Arial" panose="020B0604020202020204" pitchFamily="34" charset="0"/>
            </a:rPr>
            <a:t>1) Compliance and Governance</a:t>
          </a:r>
        </a:p>
        <a:p>
          <a:pPr lvl="0" algn="ctr" defTabSz="711200">
            <a:lnSpc>
              <a:spcPct val="90000"/>
            </a:lnSpc>
            <a:spcBef>
              <a:spcPct val="0"/>
            </a:spcBef>
            <a:spcAft>
              <a:spcPct val="35000"/>
            </a:spcAft>
          </a:pPr>
          <a:r>
            <a:rPr lang="en-US" sz="1200" b="1" kern="1200" dirty="0">
              <a:solidFill>
                <a:sysClr val="window" lastClr="FFFFFF"/>
              </a:solidFill>
              <a:latin typeface="Arial" panose="020B0604020202020204" pitchFamily="34" charset="0"/>
              <a:ea typeface="+mn-ea"/>
              <a:cs typeface="Arial" panose="020B0604020202020204" pitchFamily="34" charset="0"/>
            </a:rPr>
            <a:t>2) Monitoring and Evaluation</a:t>
          </a:r>
        </a:p>
        <a:p>
          <a:pPr lvl="0" algn="ctr" defTabSz="711200">
            <a:lnSpc>
              <a:spcPct val="90000"/>
            </a:lnSpc>
            <a:spcBef>
              <a:spcPct val="0"/>
            </a:spcBef>
            <a:spcAft>
              <a:spcPct val="35000"/>
            </a:spcAft>
          </a:pPr>
          <a:r>
            <a:rPr lang="en-US" sz="1200" b="1" kern="1200" dirty="0">
              <a:solidFill>
                <a:sysClr val="window" lastClr="FFFFFF"/>
              </a:solidFill>
              <a:latin typeface="Arial" panose="020B0604020202020204" pitchFamily="34" charset="0"/>
              <a:ea typeface="+mn-ea"/>
              <a:cs typeface="Arial" panose="020B0604020202020204" pitchFamily="34" charset="0"/>
            </a:rPr>
            <a:t>3) Business Planning</a:t>
          </a:r>
        </a:p>
        <a:p>
          <a:pPr lvl="0" algn="ctr" defTabSz="711200">
            <a:lnSpc>
              <a:spcPct val="90000"/>
            </a:lnSpc>
            <a:spcBef>
              <a:spcPct val="0"/>
            </a:spcBef>
            <a:spcAft>
              <a:spcPct val="35000"/>
            </a:spcAft>
          </a:pPr>
          <a:r>
            <a:rPr lang="en-US" sz="1200" b="1" kern="1200" dirty="0">
              <a:solidFill>
                <a:sysClr val="window" lastClr="FFFFFF"/>
              </a:solidFill>
              <a:latin typeface="Arial" panose="020B0604020202020204" pitchFamily="34" charset="0"/>
              <a:ea typeface="+mn-ea"/>
              <a:cs typeface="Arial" panose="020B0604020202020204" pitchFamily="34" charset="0"/>
            </a:rPr>
            <a:t>4) Business Performance</a:t>
          </a:r>
        </a:p>
        <a:p>
          <a:pPr lvl="0" algn="ctr" defTabSz="711200">
            <a:lnSpc>
              <a:spcPct val="90000"/>
            </a:lnSpc>
            <a:spcBef>
              <a:spcPct val="0"/>
            </a:spcBef>
            <a:spcAft>
              <a:spcPct val="35000"/>
            </a:spcAft>
          </a:pPr>
          <a:r>
            <a:rPr lang="en-US" sz="1200" b="1" kern="1200" dirty="0">
              <a:solidFill>
                <a:sysClr val="window" lastClr="FFFFFF"/>
              </a:solidFill>
              <a:latin typeface="Arial" panose="020B0604020202020204" pitchFamily="34" charset="0"/>
              <a:ea typeface="+mn-ea"/>
              <a:cs typeface="Arial" panose="020B0604020202020204" pitchFamily="34" charset="0"/>
            </a:rPr>
            <a:t>5) Budget and Expenditure</a:t>
          </a:r>
        </a:p>
        <a:p>
          <a:pPr lvl="0" algn="ctr" defTabSz="711200">
            <a:lnSpc>
              <a:spcPct val="90000"/>
            </a:lnSpc>
            <a:spcBef>
              <a:spcPct val="0"/>
            </a:spcBef>
            <a:spcAft>
              <a:spcPct val="35000"/>
            </a:spcAft>
          </a:pPr>
          <a:r>
            <a:rPr lang="en-US" sz="1200" b="1" kern="1200" dirty="0">
              <a:solidFill>
                <a:sysClr val="window" lastClr="FFFFFF"/>
              </a:solidFill>
              <a:latin typeface="Arial" panose="020B0604020202020204" pitchFamily="34" charset="0"/>
              <a:ea typeface="+mn-ea"/>
              <a:cs typeface="Arial" panose="020B0604020202020204" pitchFamily="34" charset="0"/>
            </a:rPr>
            <a:t>6) Assets and Liabilities</a:t>
          </a:r>
        </a:p>
        <a:p>
          <a:pPr lvl="0" algn="ctr" defTabSz="711200">
            <a:lnSpc>
              <a:spcPct val="90000"/>
            </a:lnSpc>
            <a:spcBef>
              <a:spcPct val="0"/>
            </a:spcBef>
            <a:spcAft>
              <a:spcPct val="35000"/>
            </a:spcAft>
          </a:pPr>
          <a:r>
            <a:rPr lang="en-US" sz="1200" b="1" kern="1200" dirty="0">
              <a:solidFill>
                <a:sysClr val="window" lastClr="FFFFFF"/>
              </a:solidFill>
              <a:latin typeface="Arial" panose="020B0604020202020204" pitchFamily="34" charset="0"/>
              <a:ea typeface="+mn-ea"/>
              <a:cs typeface="Arial" panose="020B0604020202020204" pitchFamily="34" charset="0"/>
            </a:rPr>
            <a:t>7) Human Resources, IT and Procurement</a:t>
          </a:r>
        </a:p>
      </dsp:txBody>
      <dsp:txXfrm rot="16200000">
        <a:off x="1577345" y="-1231809"/>
        <a:ext cx="1935139" cy="4216682"/>
      </dsp:txXfrm>
    </dsp:sp>
    <dsp:sp modelId="{07C2167C-66C8-4284-9E55-2E77969D091E}">
      <dsp:nvSpPr>
        <dsp:cNvPr id="0" name=""/>
        <dsp:cNvSpPr/>
      </dsp:nvSpPr>
      <dsp:spPr>
        <a:xfrm>
          <a:off x="4640182" y="-91037"/>
          <a:ext cx="4053379" cy="2580186"/>
        </a:xfrm>
        <a:prstGeom prst="round1Rect">
          <a:avLst/>
        </a:prstGeom>
        <a:solidFill>
          <a:srgbClr val="FFC000"/>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endParaRPr lang="en-US" sz="1600" b="1" kern="1200" dirty="0">
            <a:solidFill>
              <a:sysClr val="window" lastClr="FFFFFF"/>
            </a:solidFill>
            <a:latin typeface="Arial" panose="020B0604020202020204" pitchFamily="34" charset="0"/>
            <a:ea typeface="+mn-ea"/>
            <a:cs typeface="Arial" panose="020B0604020202020204" pitchFamily="34" charset="0"/>
          </a:endParaRPr>
        </a:p>
        <a:p>
          <a:pPr lvl="0" algn="ctr" defTabSz="711200">
            <a:lnSpc>
              <a:spcPct val="90000"/>
            </a:lnSpc>
            <a:spcBef>
              <a:spcPct val="0"/>
            </a:spcBef>
            <a:spcAft>
              <a:spcPct val="35000"/>
            </a:spcAft>
          </a:pPr>
          <a:endParaRPr lang="en-US" sz="1600" b="1" kern="1200" dirty="0">
            <a:solidFill>
              <a:sysClr val="window" lastClr="FFFFFF"/>
            </a:solidFill>
            <a:latin typeface="Arial" panose="020B0604020202020204" pitchFamily="34" charset="0"/>
            <a:ea typeface="+mn-ea"/>
            <a:cs typeface="Arial" panose="020B0604020202020204" pitchFamily="34" charset="0"/>
          </a:endParaRPr>
        </a:p>
        <a:p>
          <a:pPr lvl="0" algn="ctr" defTabSz="711200">
            <a:lnSpc>
              <a:spcPct val="90000"/>
            </a:lnSpc>
            <a:spcBef>
              <a:spcPct val="0"/>
            </a:spcBef>
            <a:spcAft>
              <a:spcPct val="35000"/>
            </a:spcAft>
          </a:pPr>
          <a:r>
            <a:rPr lang="en-US" sz="2400" b="1" kern="1200" dirty="0" smtClean="0">
              <a:solidFill>
                <a:sysClr val="window" lastClr="FFFFFF"/>
              </a:solidFill>
              <a:latin typeface="Arial" panose="020B0604020202020204" pitchFamily="34" charset="0"/>
              <a:ea typeface="+mn-ea"/>
              <a:cs typeface="Arial" panose="020B0604020202020204" pitchFamily="34" charset="0"/>
            </a:rPr>
            <a:t> </a:t>
          </a:r>
          <a:r>
            <a:rPr lang="en-US" sz="2400" b="1" kern="1200" dirty="0">
              <a:solidFill>
                <a:sysClr val="window" lastClr="FFFFFF"/>
              </a:solidFill>
              <a:latin typeface="Arial" panose="020B0604020202020204" pitchFamily="34" charset="0"/>
              <a:ea typeface="+mn-ea"/>
              <a:cs typeface="Arial" panose="020B0604020202020204" pitchFamily="34" charset="0"/>
            </a:rPr>
            <a:t>Policy Analysis </a:t>
          </a:r>
        </a:p>
        <a:p>
          <a:pPr lvl="0" algn="ctr" defTabSz="711200">
            <a:lnSpc>
              <a:spcPct val="90000"/>
            </a:lnSpc>
            <a:spcBef>
              <a:spcPct val="0"/>
            </a:spcBef>
            <a:spcAft>
              <a:spcPct val="35000"/>
            </a:spcAft>
          </a:pPr>
          <a:r>
            <a:rPr lang="en-US" sz="1200" b="1" kern="1200" dirty="0">
              <a:solidFill>
                <a:sysClr val="window" lastClr="FFFFFF"/>
              </a:solidFill>
              <a:latin typeface="Arial" panose="020B0604020202020204" pitchFamily="34" charset="0"/>
              <a:ea typeface="+mn-ea"/>
              <a:cs typeface="Arial" panose="020B0604020202020204" pitchFamily="34" charset="0"/>
            </a:rPr>
            <a:t>1</a:t>
          </a:r>
          <a:r>
            <a:rPr lang="en-US" sz="1200" b="0" kern="1200" dirty="0">
              <a:solidFill>
                <a:sysClr val="window" lastClr="FFFFFF"/>
              </a:solidFill>
              <a:latin typeface="Arial" panose="020B0604020202020204" pitchFamily="34" charset="0"/>
              <a:ea typeface="+mn-ea"/>
              <a:cs typeface="Arial" panose="020B0604020202020204" pitchFamily="34" charset="0"/>
            </a:rPr>
            <a:t>. Content Analysis</a:t>
          </a:r>
        </a:p>
        <a:p>
          <a:pPr lvl="0" algn="ctr" defTabSz="711200">
            <a:lnSpc>
              <a:spcPct val="90000"/>
            </a:lnSpc>
            <a:spcBef>
              <a:spcPct val="0"/>
            </a:spcBef>
            <a:spcAft>
              <a:spcPct val="35000"/>
            </a:spcAft>
          </a:pPr>
          <a:r>
            <a:rPr lang="en-US" sz="1200" b="0" kern="1200" dirty="0">
              <a:solidFill>
                <a:sysClr val="window" lastClr="FFFFFF"/>
              </a:solidFill>
              <a:latin typeface="Arial" panose="020B0604020202020204" pitchFamily="34" charset="0"/>
              <a:ea typeface="+mn-ea"/>
              <a:cs typeface="Arial" panose="020B0604020202020204" pitchFamily="34" charset="0"/>
            </a:rPr>
            <a:t>2. Policy Advice</a:t>
          </a:r>
        </a:p>
        <a:p>
          <a:pPr lvl="0" algn="ctr" defTabSz="711200">
            <a:lnSpc>
              <a:spcPct val="90000"/>
            </a:lnSpc>
            <a:spcBef>
              <a:spcPct val="0"/>
            </a:spcBef>
            <a:spcAft>
              <a:spcPct val="35000"/>
            </a:spcAft>
          </a:pPr>
          <a:r>
            <a:rPr lang="en-US" sz="1200" b="0" kern="1200" dirty="0">
              <a:solidFill>
                <a:sysClr val="window" lastClr="FFFFFF"/>
              </a:solidFill>
              <a:latin typeface="Arial" panose="020B0604020202020204" pitchFamily="34" charset="0"/>
              <a:ea typeface="+mn-ea"/>
              <a:cs typeface="Arial" panose="020B0604020202020204" pitchFamily="34" charset="0"/>
            </a:rPr>
            <a:t>3.  Compilation of delegation reports</a:t>
          </a:r>
        </a:p>
        <a:p>
          <a:pPr lvl="0" algn="ctr" defTabSz="711200">
            <a:lnSpc>
              <a:spcPct val="90000"/>
            </a:lnSpc>
            <a:spcBef>
              <a:spcPct val="0"/>
            </a:spcBef>
            <a:spcAft>
              <a:spcPct val="35000"/>
            </a:spcAft>
          </a:pPr>
          <a:r>
            <a:rPr lang="en-US" sz="1200" b="0" kern="1200" dirty="0">
              <a:solidFill>
                <a:sysClr val="window" lastClr="FFFFFF"/>
              </a:solidFill>
              <a:latin typeface="Arial" panose="020B0604020202020204" pitchFamily="34" charset="0"/>
              <a:ea typeface="+mn-ea"/>
              <a:cs typeface="Arial" panose="020B0604020202020204" pitchFamily="34" charset="0"/>
            </a:rPr>
            <a:t>4. Periodic Reports</a:t>
          </a:r>
        </a:p>
        <a:p>
          <a:pPr lvl="0" algn="ctr" defTabSz="711200">
            <a:lnSpc>
              <a:spcPct val="90000"/>
            </a:lnSpc>
            <a:spcBef>
              <a:spcPct val="0"/>
            </a:spcBef>
            <a:spcAft>
              <a:spcPct val="35000"/>
            </a:spcAft>
          </a:pPr>
          <a:r>
            <a:rPr lang="en-US" sz="1200" b="0" kern="1200" dirty="0">
              <a:solidFill>
                <a:sysClr val="window" lastClr="FFFFFF"/>
              </a:solidFill>
              <a:latin typeface="Arial" panose="020B0604020202020204" pitchFamily="34" charset="0"/>
              <a:ea typeface="+mn-ea"/>
              <a:cs typeface="Arial" panose="020B0604020202020204" pitchFamily="34" charset="0"/>
            </a:rPr>
            <a:t>5. Briefing/Speaking Notes</a:t>
          </a:r>
        </a:p>
        <a:p>
          <a:pPr lvl="0" algn="ctr" defTabSz="711200">
            <a:lnSpc>
              <a:spcPct val="90000"/>
            </a:lnSpc>
            <a:spcBef>
              <a:spcPct val="0"/>
            </a:spcBef>
            <a:spcAft>
              <a:spcPct val="35000"/>
            </a:spcAft>
          </a:pPr>
          <a:r>
            <a:rPr lang="en-US" sz="1200" b="0" kern="1200" dirty="0">
              <a:solidFill>
                <a:sysClr val="window" lastClr="FFFFFF"/>
              </a:solidFill>
              <a:latin typeface="Arial" panose="020B0604020202020204" pitchFamily="34" charset="0"/>
              <a:ea typeface="+mn-ea"/>
              <a:cs typeface="Arial" panose="020B0604020202020204" pitchFamily="34" charset="0"/>
            </a:rPr>
            <a:t>6. Briefings to delegation(s)</a:t>
          </a:r>
        </a:p>
        <a:p>
          <a:pPr lvl="0" algn="ctr" defTabSz="711200">
            <a:lnSpc>
              <a:spcPct val="90000"/>
            </a:lnSpc>
            <a:spcBef>
              <a:spcPct val="0"/>
            </a:spcBef>
            <a:spcAft>
              <a:spcPct val="35000"/>
            </a:spcAft>
          </a:pPr>
          <a:r>
            <a:rPr lang="en-US" sz="1000" b="0" kern="1200" dirty="0">
              <a:solidFill>
                <a:srgbClr val="FFFF00"/>
              </a:solidFill>
              <a:latin typeface="Arial" panose="020B0604020202020204" pitchFamily="34" charset="0"/>
              <a:ea typeface="+mn-ea"/>
              <a:cs typeface="Arial" panose="020B0604020202020204" pitchFamily="34" charset="0"/>
            </a:rPr>
            <a:t> </a:t>
          </a:r>
        </a:p>
        <a:p>
          <a:pPr lvl="0" algn="ctr" defTabSz="711200">
            <a:lnSpc>
              <a:spcPct val="90000"/>
            </a:lnSpc>
            <a:spcBef>
              <a:spcPct val="0"/>
            </a:spcBef>
            <a:spcAft>
              <a:spcPct val="35000"/>
            </a:spcAft>
          </a:pPr>
          <a:endParaRPr lang="en-US" sz="1000" b="1" kern="1200" dirty="0">
            <a:solidFill>
              <a:sysClr val="window" lastClr="FFFFFF"/>
            </a:solidFill>
            <a:latin typeface="Arial" panose="020B0604020202020204" pitchFamily="34" charset="0"/>
            <a:ea typeface="+mn-ea"/>
            <a:cs typeface="Arial" panose="020B0604020202020204" pitchFamily="34" charset="0"/>
          </a:endParaRPr>
        </a:p>
      </dsp:txBody>
      <dsp:txXfrm>
        <a:off x="4640182" y="-91037"/>
        <a:ext cx="4053379" cy="1935139"/>
      </dsp:txXfrm>
    </dsp:sp>
    <dsp:sp modelId="{3F76E946-215E-4BA2-9456-ED7D78CF93CA}">
      <dsp:nvSpPr>
        <dsp:cNvPr id="0" name=""/>
        <dsp:cNvSpPr/>
      </dsp:nvSpPr>
      <dsp:spPr>
        <a:xfrm rot="10800000">
          <a:off x="451683" y="2219616"/>
          <a:ext cx="4163723" cy="3030323"/>
        </a:xfrm>
        <a:prstGeom prst="round1Rect">
          <a:avLst/>
        </a:prstGeom>
        <a:solidFill>
          <a:srgbClr val="92D050"/>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smtClean="0">
              <a:solidFill>
                <a:sysClr val="window" lastClr="FFFFFF"/>
              </a:solidFill>
              <a:latin typeface="Arial" panose="020B0604020202020204" pitchFamily="34" charset="0"/>
              <a:ea typeface="+mn-ea"/>
              <a:cs typeface="Arial" panose="020B0604020202020204" pitchFamily="34" charset="0"/>
            </a:rPr>
            <a:t> </a:t>
          </a:r>
          <a:r>
            <a:rPr lang="en-US" sz="2400" b="1" kern="1200" dirty="0">
              <a:solidFill>
                <a:sysClr val="window" lastClr="FFFFFF"/>
              </a:solidFill>
              <a:latin typeface="Arial" panose="020B0604020202020204" pitchFamily="34" charset="0"/>
              <a:ea typeface="+mn-ea"/>
              <a:cs typeface="Arial" panose="020B0604020202020204" pitchFamily="34" charset="0"/>
            </a:rPr>
            <a:t>Protocol &amp; Ceremonial Services</a:t>
          </a:r>
        </a:p>
        <a:p>
          <a:pPr lvl="0" algn="l" defTabSz="1066800">
            <a:lnSpc>
              <a:spcPct val="90000"/>
            </a:lnSpc>
            <a:spcBef>
              <a:spcPct val="0"/>
            </a:spcBef>
            <a:spcAft>
              <a:spcPct val="35000"/>
            </a:spcAft>
          </a:pPr>
          <a:r>
            <a:rPr lang="en-US" sz="1200" kern="1200" dirty="0">
              <a:solidFill>
                <a:sysClr val="window" lastClr="FFFFFF"/>
              </a:solidFill>
              <a:latin typeface="Arial" panose="020B0604020202020204" pitchFamily="34" charset="0"/>
              <a:ea typeface="+mn-ea"/>
              <a:cs typeface="Arial" panose="020B0604020202020204" pitchFamily="34" charset="0"/>
            </a:rPr>
            <a:t>Provide protocol and ceremonial support to:</a:t>
          </a:r>
        </a:p>
        <a:p>
          <a:pPr lvl="0" algn="l" defTabSz="1066800">
            <a:lnSpc>
              <a:spcPct val="90000"/>
            </a:lnSpc>
            <a:spcBef>
              <a:spcPct val="0"/>
            </a:spcBef>
            <a:spcAft>
              <a:spcPct val="35000"/>
            </a:spcAft>
          </a:pPr>
          <a:r>
            <a:rPr lang="en-US" sz="1200" kern="1200" dirty="0">
              <a:solidFill>
                <a:sysClr val="window" lastClr="FFFFFF"/>
              </a:solidFill>
              <a:latin typeface="Arial" panose="020B0604020202020204" pitchFamily="34" charset="0"/>
              <a:ea typeface="+mn-ea"/>
              <a:cs typeface="Arial" panose="020B0604020202020204" pitchFamily="34" charset="0"/>
            </a:rPr>
            <a:t>     1) Presiding Officers and Members of Parliament during ceremonies of State and of Parliament</a:t>
          </a:r>
        </a:p>
        <a:p>
          <a:pPr lvl="0" algn="l" defTabSz="1066800">
            <a:lnSpc>
              <a:spcPct val="90000"/>
            </a:lnSpc>
            <a:spcBef>
              <a:spcPct val="0"/>
            </a:spcBef>
            <a:spcAft>
              <a:spcPct val="35000"/>
            </a:spcAft>
          </a:pPr>
          <a:r>
            <a:rPr lang="en-US" sz="1200" kern="1200" dirty="0">
              <a:solidFill>
                <a:sysClr val="window" lastClr="FFFFFF"/>
              </a:solidFill>
              <a:latin typeface="Arial" panose="020B0604020202020204" pitchFamily="34" charset="0"/>
              <a:ea typeface="+mn-ea"/>
              <a:cs typeface="Arial" panose="020B0604020202020204" pitchFamily="34" charset="0"/>
            </a:rPr>
            <a:t>2)  Incoming and outgoing international official and working visits</a:t>
          </a:r>
        </a:p>
        <a:p>
          <a:pPr lvl="0" algn="l" defTabSz="1066800">
            <a:lnSpc>
              <a:spcPct val="90000"/>
            </a:lnSpc>
            <a:spcBef>
              <a:spcPct val="0"/>
            </a:spcBef>
            <a:spcAft>
              <a:spcPct val="35000"/>
            </a:spcAft>
          </a:pPr>
          <a:r>
            <a:rPr lang="en-US" sz="1200" kern="1200" dirty="0">
              <a:solidFill>
                <a:sysClr val="window" lastClr="FFFFFF"/>
              </a:solidFill>
              <a:latin typeface="Arial" panose="020B0604020202020204" pitchFamily="34" charset="0"/>
              <a:ea typeface="+mn-ea"/>
              <a:cs typeface="Arial" panose="020B0604020202020204" pitchFamily="34" charset="0"/>
            </a:rPr>
            <a:t>    3) IRPD activities and institutional programmes</a:t>
          </a:r>
        </a:p>
        <a:p>
          <a:pPr lvl="0" algn="l" defTabSz="1066800">
            <a:lnSpc>
              <a:spcPct val="90000"/>
            </a:lnSpc>
            <a:spcBef>
              <a:spcPct val="0"/>
            </a:spcBef>
            <a:spcAft>
              <a:spcPct val="35000"/>
            </a:spcAft>
          </a:pPr>
          <a:r>
            <a:rPr lang="en-US" sz="1200" kern="1200" dirty="0">
              <a:solidFill>
                <a:sysClr val="window" lastClr="FFFFFF"/>
              </a:solidFill>
              <a:latin typeface="Arial" panose="020B0604020202020204" pitchFamily="34" charset="0"/>
              <a:ea typeface="+mn-ea"/>
              <a:cs typeface="Arial" panose="020B0604020202020204" pitchFamily="34" charset="0"/>
            </a:rPr>
            <a:t>        4) Gift acquisition and </a:t>
          </a:r>
          <a:r>
            <a:rPr lang="en-US" sz="1200" kern="1200" dirty="0" smtClean="0">
              <a:solidFill>
                <a:sysClr val="window" lastClr="FFFFFF"/>
              </a:solidFill>
              <a:latin typeface="Arial" panose="020B0604020202020204" pitchFamily="34" charset="0"/>
              <a:ea typeface="+mn-ea"/>
              <a:cs typeface="Arial" panose="020B0604020202020204" pitchFamily="34" charset="0"/>
            </a:rPr>
            <a:t>registry </a:t>
          </a:r>
        </a:p>
        <a:p>
          <a:pPr lvl="0" algn="l" defTabSz="1066800">
            <a:lnSpc>
              <a:spcPct val="90000"/>
            </a:lnSpc>
            <a:spcBef>
              <a:spcPct val="0"/>
            </a:spcBef>
            <a:spcAft>
              <a:spcPct val="35000"/>
            </a:spcAft>
          </a:pPr>
          <a:r>
            <a:rPr lang="en-US" sz="1200" kern="1200" dirty="0" smtClean="0">
              <a:solidFill>
                <a:sysClr val="window" lastClr="FFFFFF"/>
              </a:solidFill>
              <a:latin typeface="Arial" panose="020B0604020202020204" pitchFamily="34" charset="0"/>
              <a:ea typeface="+mn-ea"/>
              <a:cs typeface="Arial" panose="020B0604020202020204" pitchFamily="34" charset="0"/>
            </a:rPr>
            <a:t>5)Training of Members and Staff on Protocol and related matters</a:t>
          </a:r>
        </a:p>
        <a:p>
          <a:pPr lvl="0" algn="l" defTabSz="1066800">
            <a:lnSpc>
              <a:spcPct val="90000"/>
            </a:lnSpc>
            <a:spcBef>
              <a:spcPct val="0"/>
            </a:spcBef>
            <a:spcAft>
              <a:spcPct val="35000"/>
            </a:spcAft>
          </a:pPr>
          <a:endParaRPr lang="en-US" sz="1000" kern="1200" dirty="0" smtClean="0">
            <a:solidFill>
              <a:sysClr val="window" lastClr="FFFFFF"/>
            </a:solidFill>
            <a:latin typeface="Arial" panose="020B0604020202020204" pitchFamily="34" charset="0"/>
            <a:ea typeface="+mn-ea"/>
            <a:cs typeface="Arial" panose="020B0604020202020204" pitchFamily="34" charset="0"/>
          </a:endParaRPr>
        </a:p>
        <a:p>
          <a:pPr lvl="0" algn="l" defTabSz="1066800">
            <a:lnSpc>
              <a:spcPct val="90000"/>
            </a:lnSpc>
            <a:spcBef>
              <a:spcPct val="0"/>
            </a:spcBef>
            <a:spcAft>
              <a:spcPct val="35000"/>
            </a:spcAft>
          </a:pPr>
          <a:endParaRPr lang="en-US" sz="1000" kern="1200" dirty="0">
            <a:solidFill>
              <a:sysClr val="window" lastClr="FFFFFF"/>
            </a:solidFill>
            <a:latin typeface="Arial" panose="020B0604020202020204" pitchFamily="34" charset="0"/>
            <a:ea typeface="+mn-ea"/>
            <a:cs typeface="Arial" panose="020B0604020202020204" pitchFamily="34" charset="0"/>
          </a:endParaRPr>
        </a:p>
      </dsp:txBody>
      <dsp:txXfrm rot="10800000">
        <a:off x="451683" y="2977197"/>
        <a:ext cx="4163723" cy="2272742"/>
      </dsp:txXfrm>
    </dsp:sp>
    <dsp:sp modelId="{A722FB3B-44BE-4AA7-8269-602E2B7A12FA}">
      <dsp:nvSpPr>
        <dsp:cNvPr id="0" name=""/>
        <dsp:cNvSpPr/>
      </dsp:nvSpPr>
      <dsp:spPr>
        <a:xfrm rot="5400000">
          <a:off x="5217724" y="1755324"/>
          <a:ext cx="2886704" cy="4095366"/>
        </a:xfrm>
        <a:prstGeom prst="round1Rect">
          <a:avLst/>
        </a:prstGeom>
        <a:solidFill>
          <a:schemeClr val="accent1">
            <a:lumMod val="60000"/>
            <a:lumOff val="4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endParaRPr lang="en-US" sz="1600" b="1" kern="1200" dirty="0">
            <a:solidFill>
              <a:sysClr val="window" lastClr="FFFFFF"/>
            </a:solidFill>
            <a:latin typeface="Arial" panose="020B0604020202020204" pitchFamily="34" charset="0"/>
            <a:ea typeface="+mn-ea"/>
            <a:cs typeface="Arial" panose="020B0604020202020204" pitchFamily="34" charset="0"/>
          </a:endParaRPr>
        </a:p>
        <a:p>
          <a:pPr lvl="0" algn="just" defTabSz="711200">
            <a:lnSpc>
              <a:spcPct val="90000"/>
            </a:lnSpc>
            <a:spcBef>
              <a:spcPct val="0"/>
            </a:spcBef>
            <a:spcAft>
              <a:spcPct val="35000"/>
            </a:spcAft>
          </a:pPr>
          <a:endParaRPr lang="en-US" sz="1600" b="1" kern="1200" dirty="0">
            <a:solidFill>
              <a:sysClr val="window" lastClr="FFFFFF"/>
            </a:solidFill>
            <a:latin typeface="Arial" panose="020B0604020202020204" pitchFamily="34" charset="0"/>
            <a:ea typeface="+mn-ea"/>
            <a:cs typeface="Arial" panose="020B0604020202020204" pitchFamily="34" charset="0"/>
          </a:endParaRPr>
        </a:p>
        <a:p>
          <a:pPr lvl="0" algn="ctr" defTabSz="711200">
            <a:lnSpc>
              <a:spcPct val="90000"/>
            </a:lnSpc>
            <a:spcBef>
              <a:spcPct val="0"/>
            </a:spcBef>
            <a:spcAft>
              <a:spcPct val="35000"/>
            </a:spcAft>
          </a:pPr>
          <a:endParaRPr lang="en-US" sz="1600" b="1" kern="1200" dirty="0">
            <a:solidFill>
              <a:sysClr val="window" lastClr="FFFFFF"/>
            </a:solidFill>
            <a:latin typeface="Arial" panose="020B0604020202020204" pitchFamily="34" charset="0"/>
            <a:ea typeface="+mn-ea"/>
            <a:cs typeface="Arial" panose="020B0604020202020204" pitchFamily="34" charset="0"/>
          </a:endParaRPr>
        </a:p>
        <a:p>
          <a:pPr lvl="0" algn="ctr" defTabSz="711200">
            <a:lnSpc>
              <a:spcPct val="90000"/>
            </a:lnSpc>
            <a:spcBef>
              <a:spcPct val="0"/>
            </a:spcBef>
            <a:spcAft>
              <a:spcPct val="35000"/>
            </a:spcAft>
          </a:pPr>
          <a:r>
            <a:rPr lang="en-US" sz="2400" b="1" kern="1200" dirty="0" smtClean="0">
              <a:solidFill>
                <a:sysClr val="window" lastClr="FFFFFF"/>
              </a:solidFill>
              <a:latin typeface="Arial" panose="020B0604020202020204" pitchFamily="34" charset="0"/>
              <a:ea typeface="+mn-ea"/>
              <a:cs typeface="Arial" panose="020B0604020202020204" pitchFamily="34" charset="0"/>
            </a:rPr>
            <a:t> </a:t>
          </a:r>
          <a:r>
            <a:rPr lang="en-US" sz="2400" b="1" kern="1200" dirty="0">
              <a:solidFill>
                <a:sysClr val="window" lastClr="FFFFFF"/>
              </a:solidFill>
              <a:latin typeface="Arial" panose="020B0604020202020204" pitchFamily="34" charset="0"/>
              <a:ea typeface="+mn-ea"/>
              <a:cs typeface="Arial" panose="020B0604020202020204" pitchFamily="34" charset="0"/>
            </a:rPr>
            <a:t>Multilateral &amp; Bilateral Relations</a:t>
          </a:r>
        </a:p>
        <a:p>
          <a:pPr lvl="0" algn="just" defTabSz="711200">
            <a:lnSpc>
              <a:spcPct val="90000"/>
            </a:lnSpc>
            <a:spcBef>
              <a:spcPct val="0"/>
            </a:spcBef>
            <a:spcAft>
              <a:spcPct val="35000"/>
            </a:spcAft>
          </a:pPr>
          <a:r>
            <a:rPr lang="en-ZA" sz="1200" b="0" kern="1200" dirty="0">
              <a:solidFill>
                <a:sysClr val="window" lastClr="FFFFFF"/>
              </a:solidFill>
              <a:latin typeface="Arial" panose="020B0604020202020204" pitchFamily="34" charset="0"/>
              <a:ea typeface="+mn-ea"/>
              <a:cs typeface="Arial" panose="020B0604020202020204" pitchFamily="34" charset="0"/>
            </a:rPr>
            <a:t>1. Arrange all travel logistics for international participation</a:t>
          </a:r>
        </a:p>
        <a:p>
          <a:pPr lvl="0" algn="just" defTabSz="711200">
            <a:lnSpc>
              <a:spcPct val="90000"/>
            </a:lnSpc>
            <a:spcBef>
              <a:spcPct val="0"/>
            </a:spcBef>
            <a:spcAft>
              <a:spcPct val="35000"/>
            </a:spcAft>
          </a:pPr>
          <a:r>
            <a:rPr lang="en-ZA" sz="1200" b="0" kern="1200" dirty="0">
              <a:solidFill>
                <a:sysClr val="window" lastClr="FFFFFF"/>
              </a:solidFill>
              <a:latin typeface="Arial" panose="020B0604020202020204" pitchFamily="34" charset="0"/>
              <a:ea typeface="+mn-ea"/>
              <a:cs typeface="Arial" panose="020B0604020202020204" pitchFamily="34" charset="0"/>
            </a:rPr>
            <a:t>2.  Draft political and staff approval memorandums for international participation</a:t>
          </a:r>
        </a:p>
        <a:p>
          <a:pPr lvl="0" algn="just" defTabSz="711200">
            <a:lnSpc>
              <a:spcPct val="90000"/>
            </a:lnSpc>
            <a:spcBef>
              <a:spcPct val="0"/>
            </a:spcBef>
            <a:spcAft>
              <a:spcPct val="35000"/>
            </a:spcAft>
          </a:pPr>
          <a:r>
            <a:rPr lang="en-ZA" sz="1200" b="0" kern="1200" dirty="0">
              <a:solidFill>
                <a:sysClr val="window" lastClr="FFFFFF"/>
              </a:solidFill>
              <a:latin typeface="Arial" panose="020B0604020202020204" pitchFamily="34" charset="0"/>
              <a:ea typeface="+mn-ea"/>
              <a:cs typeface="Arial" panose="020B0604020202020204" pitchFamily="34" charset="0"/>
            </a:rPr>
            <a:t>3. Advise on bilateral strategic relations and foreign policy issues to ensure alignment of participation </a:t>
          </a:r>
          <a:r>
            <a:rPr lang="en-ZA" sz="1200" b="0" kern="1200" dirty="0" smtClean="0">
              <a:solidFill>
                <a:sysClr val="window" lastClr="FFFFFF"/>
              </a:solidFill>
              <a:latin typeface="Arial" panose="020B0604020202020204" pitchFamily="34" charset="0"/>
              <a:ea typeface="+mn-ea"/>
              <a:cs typeface="Arial" panose="020B0604020202020204" pitchFamily="34" charset="0"/>
            </a:rPr>
            <a:t>with the South African International Relations Policy</a:t>
          </a:r>
          <a:endParaRPr lang="en-ZA" sz="1200" b="0" kern="1200" dirty="0">
            <a:solidFill>
              <a:sysClr val="window" lastClr="FFFFFF"/>
            </a:solidFill>
            <a:latin typeface="Arial" panose="020B0604020202020204" pitchFamily="34" charset="0"/>
            <a:ea typeface="+mn-ea"/>
            <a:cs typeface="Arial" panose="020B0604020202020204" pitchFamily="34" charset="0"/>
          </a:endParaRPr>
        </a:p>
        <a:p>
          <a:pPr lvl="0" algn="just" defTabSz="711200">
            <a:lnSpc>
              <a:spcPct val="90000"/>
            </a:lnSpc>
            <a:spcBef>
              <a:spcPct val="0"/>
            </a:spcBef>
            <a:spcAft>
              <a:spcPct val="35000"/>
            </a:spcAft>
          </a:pPr>
          <a:r>
            <a:rPr lang="en-ZA" sz="1200" b="0" kern="1200" dirty="0">
              <a:solidFill>
                <a:sysClr val="window" lastClr="FFFFFF"/>
              </a:solidFill>
              <a:latin typeface="Arial" panose="020B0604020202020204" pitchFamily="34" charset="0"/>
              <a:ea typeface="+mn-ea"/>
              <a:cs typeface="Arial" panose="020B0604020202020204" pitchFamily="34" charset="0"/>
            </a:rPr>
            <a:t>4. Arrange delegation briefing meetings</a:t>
          </a:r>
          <a:endParaRPr lang="en-ZA" sz="1200" kern="1200" dirty="0">
            <a:latin typeface="Arial" panose="020B0604020202020204" pitchFamily="34" charset="0"/>
            <a:cs typeface="Arial" panose="020B0604020202020204" pitchFamily="34" charset="0"/>
          </a:endParaRPr>
        </a:p>
        <a:p>
          <a:pPr lvl="0" algn="just" defTabSz="711200">
            <a:lnSpc>
              <a:spcPct val="90000"/>
            </a:lnSpc>
            <a:spcBef>
              <a:spcPct val="0"/>
            </a:spcBef>
            <a:spcAft>
              <a:spcPct val="35000"/>
            </a:spcAft>
          </a:pPr>
          <a:endParaRPr lang="en-US" sz="1100" b="0" kern="1200" dirty="0">
            <a:solidFill>
              <a:sysClr val="window" lastClr="FFFFFF"/>
            </a:solidFill>
            <a:latin typeface="Arial" panose="020B0604020202020204" pitchFamily="34" charset="0"/>
            <a:ea typeface="+mn-ea"/>
            <a:cs typeface="Arial" panose="020B0604020202020204" pitchFamily="34" charset="0"/>
          </a:endParaRPr>
        </a:p>
        <a:p>
          <a:pPr lvl="0" algn="just" defTabSz="711200">
            <a:lnSpc>
              <a:spcPct val="90000"/>
            </a:lnSpc>
            <a:spcBef>
              <a:spcPct val="0"/>
            </a:spcBef>
            <a:spcAft>
              <a:spcPct val="35000"/>
            </a:spcAft>
          </a:pPr>
          <a:endParaRPr lang="en-US" sz="1100" b="1" kern="1200" dirty="0">
            <a:solidFill>
              <a:sysClr val="window" lastClr="FFFFFF"/>
            </a:solidFill>
            <a:latin typeface="Arial" panose="020B0604020202020204" pitchFamily="34" charset="0"/>
            <a:ea typeface="+mn-ea"/>
            <a:cs typeface="Arial" panose="020B0604020202020204" pitchFamily="34" charset="0"/>
          </a:endParaRPr>
        </a:p>
        <a:p>
          <a:pPr lvl="0" algn="ctr" defTabSz="711200">
            <a:lnSpc>
              <a:spcPct val="90000"/>
            </a:lnSpc>
            <a:spcBef>
              <a:spcPct val="0"/>
            </a:spcBef>
            <a:spcAft>
              <a:spcPct val="35000"/>
            </a:spcAft>
          </a:pPr>
          <a:endParaRPr lang="en-US" sz="1600" b="1" kern="1200" dirty="0">
            <a:solidFill>
              <a:sysClr val="window" lastClr="FFFFFF"/>
            </a:solidFill>
            <a:latin typeface="Arial" panose="020B0604020202020204" pitchFamily="34" charset="0"/>
            <a:ea typeface="+mn-ea"/>
            <a:cs typeface="Arial" panose="020B0604020202020204" pitchFamily="34" charset="0"/>
          </a:endParaRPr>
        </a:p>
        <a:p>
          <a:pPr lvl="0" algn="ctr" defTabSz="711200">
            <a:lnSpc>
              <a:spcPct val="90000"/>
            </a:lnSpc>
            <a:spcBef>
              <a:spcPct val="0"/>
            </a:spcBef>
            <a:spcAft>
              <a:spcPct val="35000"/>
            </a:spcAft>
          </a:pPr>
          <a:endParaRPr lang="en-US" sz="1600" b="1" kern="1200" dirty="0">
            <a:solidFill>
              <a:sysClr val="window" lastClr="FFFFFF"/>
            </a:solidFill>
            <a:latin typeface="Arial" panose="020B0604020202020204" pitchFamily="34" charset="0"/>
            <a:ea typeface="+mn-ea"/>
            <a:cs typeface="Arial" panose="020B0604020202020204" pitchFamily="34" charset="0"/>
          </a:endParaRPr>
        </a:p>
        <a:p>
          <a:pPr lvl="0" algn="ctr" defTabSz="711200">
            <a:lnSpc>
              <a:spcPct val="90000"/>
            </a:lnSpc>
            <a:spcBef>
              <a:spcPct val="0"/>
            </a:spcBef>
            <a:spcAft>
              <a:spcPct val="35000"/>
            </a:spcAft>
          </a:pPr>
          <a:endParaRPr lang="en-US" sz="1600" b="1" kern="1200" dirty="0">
            <a:solidFill>
              <a:sysClr val="window" lastClr="FFFFFF"/>
            </a:solidFill>
            <a:latin typeface="Arial" panose="020B0604020202020204" pitchFamily="34" charset="0"/>
            <a:ea typeface="+mn-ea"/>
            <a:cs typeface="Arial" panose="020B0604020202020204" pitchFamily="34" charset="0"/>
          </a:endParaRPr>
        </a:p>
      </dsp:txBody>
      <dsp:txXfrm rot="5400000">
        <a:off x="5578562" y="2116162"/>
        <a:ext cx="2165028" cy="4095366"/>
      </dsp:txXfrm>
    </dsp:sp>
    <dsp:sp modelId="{2F755798-D1E0-42EB-9E8A-1753D45AFAD6}">
      <dsp:nvSpPr>
        <dsp:cNvPr id="0" name=""/>
        <dsp:cNvSpPr/>
      </dsp:nvSpPr>
      <dsp:spPr>
        <a:xfrm>
          <a:off x="3245553" y="2124592"/>
          <a:ext cx="2768447" cy="528151"/>
        </a:xfrm>
        <a:prstGeom prst="roundRect">
          <a:avLst/>
        </a:prstGeom>
        <a:solidFill>
          <a:schemeClr val="accent2">
            <a:lumMod val="60000"/>
            <a:lumOff val="40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Office </a:t>
          </a:r>
          <a:r>
            <a:rPr lang="en-US" sz="12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of the Division </a:t>
          </a:r>
          <a:r>
            <a:rPr lang="en-US" sz="1200" b="1" kern="1200"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Manager</a:t>
          </a:r>
        </a:p>
        <a:p>
          <a:pPr lvl="0" algn="ctr" defTabSz="533400">
            <a:lnSpc>
              <a:spcPct val="90000"/>
            </a:lnSpc>
            <a:spcBef>
              <a:spcPct val="0"/>
            </a:spcBef>
            <a:spcAft>
              <a:spcPct val="35000"/>
            </a:spcAft>
          </a:pPr>
          <a:r>
            <a:rPr lang="en-US" sz="1200" b="1" kern="1200"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 </a:t>
          </a:r>
          <a:r>
            <a:rPr lang="en-US" sz="1200" b="1" i="0" kern="1200"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Provides Strategic </a:t>
          </a:r>
          <a:r>
            <a:rPr lang="en-US" sz="1200" b="1" i="0"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Leadership</a:t>
          </a:r>
        </a:p>
      </dsp:txBody>
      <dsp:txXfrm>
        <a:off x="3245553" y="2124592"/>
        <a:ext cx="2768447" cy="528151"/>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D1E32DB-A352-4336-9BF5-B8C524A0D484}" type="datetimeFigureOut">
              <a:rPr lang="en-ZA" smtClean="0"/>
              <a:pPr/>
              <a:t>2019/08/30</a:t>
            </a:fld>
            <a:endParaRPr lang="en-ZA"/>
          </a:p>
        </p:txBody>
      </p:sp>
      <p:sp>
        <p:nvSpPr>
          <p:cNvPr id="4" name="Slide Image Placeholder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4F8E6C4-4D57-4FE0-AD55-51C2D584C7C0}" type="slidenum">
              <a:rPr lang="en-ZA" smtClean="0"/>
              <a:pPr/>
              <a:t>‹#›</a:t>
            </a:fld>
            <a:endParaRPr lang="en-ZA"/>
          </a:p>
        </p:txBody>
      </p:sp>
    </p:spTree>
    <p:extLst>
      <p:ext uri="{BB962C8B-B14F-4D97-AF65-F5344CB8AC3E}">
        <p14:creationId xmlns:p14="http://schemas.microsoft.com/office/powerpoint/2010/main" xmlns="" val="2699645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C08E95E-FD52-4D44-A701-08186F8F7173}" type="datetimeFigureOut">
              <a:rPr lang="en-US" smtClean="0"/>
              <a:pPr/>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51389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08E95E-FD52-4D44-A701-08186F8F7173}" type="datetimeFigureOut">
              <a:rPr lang="en-US" smtClean="0"/>
              <a:pPr/>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37731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08E95E-FD52-4D44-A701-08186F8F7173}" type="datetimeFigureOut">
              <a:rPr lang="en-US" smtClean="0"/>
              <a:pPr/>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646669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08E95E-FD52-4D44-A701-08186F8F7173}" type="datetimeFigureOut">
              <a:rPr lang="en-US" smtClean="0"/>
              <a:pPr/>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774419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08E95E-FD52-4D44-A701-08186F8F7173}" type="datetimeFigureOut">
              <a:rPr lang="en-US" smtClean="0"/>
              <a:pPr/>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56158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08E95E-FD52-4D44-A701-08186F8F7173}" type="datetimeFigureOut">
              <a:rPr lang="en-US" smtClean="0"/>
              <a:pPr/>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357827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C08E95E-FD52-4D44-A701-08186F8F7173}" type="datetimeFigureOut">
              <a:rPr lang="en-US" smtClean="0"/>
              <a:pPr/>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054328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C08E95E-FD52-4D44-A701-08186F8F7173}" type="datetimeFigureOut">
              <a:rPr lang="en-US" smtClean="0"/>
              <a:pPr/>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21704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08E95E-FD52-4D44-A701-08186F8F7173}" type="datetimeFigureOut">
              <a:rPr lang="en-US" smtClean="0"/>
              <a:pPr/>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22971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E95E-FD52-4D44-A701-08186F8F7173}" type="datetimeFigureOut">
              <a:rPr lang="en-US" smtClean="0"/>
              <a:pPr/>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676007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E95E-FD52-4D44-A701-08186F8F7173}" type="datetimeFigureOut">
              <a:rPr lang="en-US" smtClean="0"/>
              <a:pPr/>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13592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08E95E-FD52-4D44-A701-08186F8F7173}" type="datetimeFigureOut">
              <a:rPr lang="en-US" smtClean="0"/>
              <a:pPr/>
              <a:t>8/30/2019</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709150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linsvr03.parliament.gov.za:1999/OA_HTML/OAD.jsp?function_id=GL_INQ_FSG_DRL_LAUNCH&amp;FrmDocId=33844481&amp;FrmDrillContext=p10133r100006l105201c1004" TargetMode="External"/><Relationship Id="rId3" Type="http://schemas.openxmlformats.org/officeDocument/2006/relationships/hyperlink" Target="https://linsvr03.parliament.gov.za:1999/OA_HTML/OAD.jsp?function_id=GL_INQ_FSG_DRL_LAUNCH&amp;FrmDocId=33844481&amp;FrmDrillContext=p10133r100006l105196c1004" TargetMode="External"/><Relationship Id="rId7" Type="http://schemas.openxmlformats.org/officeDocument/2006/relationships/hyperlink" Target="https://linsvr03.parliament.gov.za:1999/OA_HTML/OAD.jsp?function_id=GL_INQ_FSG_DRL_LAUNCH&amp;FrmDocId=33844481&amp;FrmDrillContext=p10133r100006l105200c1004" TargetMode="External"/><Relationship Id="rId2" Type="http://schemas.openxmlformats.org/officeDocument/2006/relationships/hyperlink" Target="https://linsvr03.parliament.gov.za:1999/OA_HTML/OAD.jsp?function_id=GL_INQ_FSG_DRL_LAUNCH&amp;FrmDocId=33844481&amp;FrmDrillContext=p10133r100006l105195c1004" TargetMode="External"/><Relationship Id="rId1" Type="http://schemas.openxmlformats.org/officeDocument/2006/relationships/slideLayout" Target="../slideLayouts/slideLayout2.xml"/><Relationship Id="rId6" Type="http://schemas.openxmlformats.org/officeDocument/2006/relationships/hyperlink" Target="https://linsvr03.parliament.gov.za:1999/OA_HTML/OAD.jsp?function_id=GL_INQ_FSG_DRL_LAUNCH&amp;FrmDocId=33844481&amp;FrmDrillContext=p10133r100006l105199c1004" TargetMode="External"/><Relationship Id="rId5" Type="http://schemas.openxmlformats.org/officeDocument/2006/relationships/hyperlink" Target="https://linsvr03.parliament.gov.za:1999/OA_HTML/OAD.jsp?function_id=GL_INQ_FSG_DRL_LAUNCH&amp;FrmDocId=33844481&amp;FrmDrillContext=p10133r100006l105198c1004" TargetMode="External"/><Relationship Id="rId10" Type="http://schemas.openxmlformats.org/officeDocument/2006/relationships/hyperlink" Target="https://linsvr03.parliament.gov.za:1999/OA_HTML/OAD.jsp?function_id=GL_INQ_FSG_DRL_LAUNCH&amp;FrmDocId=33844481&amp;FrmDrillContext=p10133r100007l105203c1004" TargetMode="External"/><Relationship Id="rId4" Type="http://schemas.openxmlformats.org/officeDocument/2006/relationships/hyperlink" Target="https://linsvr03.parliament.gov.za:1999/OA_HTML/OAD.jsp?function_id=GL_INQ_FSG_DRL_LAUNCH&amp;FrmDocId=33844481&amp;FrmDrillContext=p10133r100006l105197c1004" TargetMode="External"/><Relationship Id="rId9" Type="http://schemas.openxmlformats.org/officeDocument/2006/relationships/hyperlink" Target="https://linsvr03.parliament.gov.za:1999/OA_HTML/OAD.jsp?function_id=GL_INQ_FSG_DRL_LAUNCH&amp;FrmDocId=33844481&amp;FrmDrillContext=p10133r100006l105202c1004"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linsvr03.parliament.gov.za:1999/OA_HTML/OAD.jsp?function_id=GL_INQ_FSG_DRL_LAUNCH&amp;FrmDocId=33844481&amp;FrmDrillContext=p10133r100009l105214c1004" TargetMode="External"/><Relationship Id="rId13" Type="http://schemas.openxmlformats.org/officeDocument/2006/relationships/hyperlink" Target="https://linsvr03.parliament.gov.za:1999/OA_HTML/OAD.jsp?function_id=GL_INQ_FSG_DRL_LAUNCH&amp;FrmDocId=33844481&amp;FrmDrillContext=p10133r100009l105219c1004" TargetMode="External"/><Relationship Id="rId18" Type="http://schemas.openxmlformats.org/officeDocument/2006/relationships/hyperlink" Target="https://linsvr03.parliament.gov.za:1999/OA_HTML/OAD.jsp?function_id=GL_INQ_FSG_DRL_LAUNCH&amp;FrmDocId=33844481&amp;FrmDrillContext=p10133r100009l105224c1004" TargetMode="External"/><Relationship Id="rId3" Type="http://schemas.openxmlformats.org/officeDocument/2006/relationships/hyperlink" Target="https://linsvr03.parliament.gov.za:1999/OA_HTML/OAD.jsp?function_id=GL_INQ_FSG_DRL_LAUNCH&amp;FrmDocId=33844481&amp;FrmDrillContext=p10133r100009l105209c1004" TargetMode="External"/><Relationship Id="rId21" Type="http://schemas.openxmlformats.org/officeDocument/2006/relationships/hyperlink" Target="https://linsvr03.parliament.gov.za:1999/OA_HTML/OAD.jsp?function_id=GL_INQ_FSG_DRL_LAUNCH&amp;FrmDocId=33844481&amp;FrmDrillContext=p10133r100009l105227c1004" TargetMode="External"/><Relationship Id="rId7" Type="http://schemas.openxmlformats.org/officeDocument/2006/relationships/hyperlink" Target="https://linsvr03.parliament.gov.za:1999/OA_HTML/OAD.jsp?function_id=GL_INQ_FSG_DRL_LAUNCH&amp;FrmDocId=33844481&amp;FrmDrillContext=p10133r100009l105213c1004" TargetMode="External"/><Relationship Id="rId12" Type="http://schemas.openxmlformats.org/officeDocument/2006/relationships/hyperlink" Target="https://linsvr03.parliament.gov.za:1999/OA_HTML/OAD.jsp?function_id=GL_INQ_FSG_DRL_LAUNCH&amp;FrmDocId=33844481&amp;FrmDrillContext=p10133r100009l105218c1004" TargetMode="External"/><Relationship Id="rId17" Type="http://schemas.openxmlformats.org/officeDocument/2006/relationships/hyperlink" Target="https://linsvr03.parliament.gov.za:1999/OA_HTML/OAD.jsp?function_id=GL_INQ_FSG_DRL_LAUNCH&amp;FrmDocId=33844481&amp;FrmDrillContext=p10133r100009l105223c1004" TargetMode="External"/><Relationship Id="rId2" Type="http://schemas.openxmlformats.org/officeDocument/2006/relationships/hyperlink" Target="https://linsvr03.parliament.gov.za:1999/OA_HTML/OAD.jsp?function_id=GL_INQ_FSG_DRL_LAUNCH&amp;FrmDocId=33844481&amp;FrmDrillContext=p10133r100009l105208c1004" TargetMode="External"/><Relationship Id="rId16" Type="http://schemas.openxmlformats.org/officeDocument/2006/relationships/hyperlink" Target="https://linsvr03.parliament.gov.za:1999/OA_HTML/OAD.jsp?function_id=GL_INQ_FSG_DRL_LAUNCH&amp;FrmDocId=33844481&amp;FrmDrillContext=p10133r100009l105222c1004" TargetMode="External"/><Relationship Id="rId20" Type="http://schemas.openxmlformats.org/officeDocument/2006/relationships/hyperlink" Target="https://linsvr03.parliament.gov.za:1999/OA_HTML/OAD.jsp?function_id=GL_INQ_FSG_DRL_LAUNCH&amp;FrmDocId=33844481&amp;FrmDrillContext=p10133r100009l105226c1004" TargetMode="External"/><Relationship Id="rId1" Type="http://schemas.openxmlformats.org/officeDocument/2006/relationships/slideLayout" Target="../slideLayouts/slideLayout2.xml"/><Relationship Id="rId6" Type="http://schemas.openxmlformats.org/officeDocument/2006/relationships/hyperlink" Target="https://linsvr03.parliament.gov.za:1999/OA_HTML/OAD.jsp?function_id=GL_INQ_FSG_DRL_LAUNCH&amp;FrmDocId=33844481&amp;FrmDrillContext=p10133r100009l105212c1004" TargetMode="External"/><Relationship Id="rId11" Type="http://schemas.openxmlformats.org/officeDocument/2006/relationships/hyperlink" Target="https://linsvr03.parliament.gov.za:1999/OA_HTML/OAD.jsp?function_id=GL_INQ_FSG_DRL_LAUNCH&amp;FrmDocId=33844481&amp;FrmDrillContext=p10133r100009l105217c1004" TargetMode="External"/><Relationship Id="rId5" Type="http://schemas.openxmlformats.org/officeDocument/2006/relationships/hyperlink" Target="https://linsvr03.parliament.gov.za:1999/OA_HTML/OAD.jsp?function_id=GL_INQ_FSG_DRL_LAUNCH&amp;FrmDocId=33844481&amp;FrmDrillContext=p10133r100009l105211c1004" TargetMode="External"/><Relationship Id="rId15" Type="http://schemas.openxmlformats.org/officeDocument/2006/relationships/hyperlink" Target="https://linsvr03.parliament.gov.za:1999/OA_HTML/OAD.jsp?function_id=GL_INQ_FSG_DRL_LAUNCH&amp;FrmDocId=33844481&amp;FrmDrillContext=p10133r100009l105221c1004" TargetMode="External"/><Relationship Id="rId23" Type="http://schemas.openxmlformats.org/officeDocument/2006/relationships/hyperlink" Target="https://linsvr03.parliament.gov.za:1999/OA_HTML/OAD.jsp?function_id=GL_INQ_FSG_DRL_LAUNCH&amp;FrmDocId=33844481&amp;FrmDrillContext=p10133r100009l105229c1004" TargetMode="External"/><Relationship Id="rId10" Type="http://schemas.openxmlformats.org/officeDocument/2006/relationships/hyperlink" Target="https://linsvr03.parliament.gov.za:1999/OA_HTML/OAD.jsp?function_id=GL_INQ_FSG_DRL_LAUNCH&amp;FrmDocId=33844481&amp;FrmDrillContext=p10133r100009l105216c1004" TargetMode="External"/><Relationship Id="rId19" Type="http://schemas.openxmlformats.org/officeDocument/2006/relationships/hyperlink" Target="https://linsvr03.parliament.gov.za:1999/OA_HTML/OAD.jsp?function_id=GL_INQ_FSG_DRL_LAUNCH&amp;FrmDocId=33844481&amp;FrmDrillContext=p10133r100009l105225c1004" TargetMode="External"/><Relationship Id="rId4" Type="http://schemas.openxmlformats.org/officeDocument/2006/relationships/hyperlink" Target="https://linsvr03.parliament.gov.za:1999/OA_HTML/OAD.jsp?function_id=GL_INQ_FSG_DRL_LAUNCH&amp;FrmDocId=33844481&amp;FrmDrillContext=p10133r100009l105210c1004" TargetMode="External"/><Relationship Id="rId9" Type="http://schemas.openxmlformats.org/officeDocument/2006/relationships/hyperlink" Target="https://linsvr03.parliament.gov.za:1999/OA_HTML/OAD.jsp?function_id=GL_INQ_FSG_DRL_LAUNCH&amp;FrmDocId=33844481&amp;FrmDrillContext=p10133r100009l105215c1004" TargetMode="External"/><Relationship Id="rId14" Type="http://schemas.openxmlformats.org/officeDocument/2006/relationships/hyperlink" Target="https://linsvr03.parliament.gov.za:1999/OA_HTML/OAD.jsp?function_id=GL_INQ_FSG_DRL_LAUNCH&amp;FrmDocId=33844481&amp;FrmDrillContext=p10133r100009l105220c1004" TargetMode="External"/><Relationship Id="rId22" Type="http://schemas.openxmlformats.org/officeDocument/2006/relationships/hyperlink" Target="https://linsvr03.parliament.gov.za:1999/OA_HTML/OAD.jsp?function_id=GL_INQ_FSG_DRL_LAUNCH&amp;FrmDocId=33844481&amp;FrmDrillContext=p10133r100009l105228c100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linsvr03.parliament.gov.za:1999/OA_HTML/OAD.jsp?function_id=GL_INQ_FSG_DRL_LAUNCH&amp;FrmDocId=33844481&amp;FrmDrillContext=p10133r100009l105236c1004" TargetMode="External"/><Relationship Id="rId13" Type="http://schemas.openxmlformats.org/officeDocument/2006/relationships/hyperlink" Target="https://linsvr03.parliament.gov.za:1999/OA_HTML/OAD.jsp?function_id=GL_INQ_FSG_DRL_LAUNCH&amp;FrmDocId=33844481&amp;FrmDrillContext=p10133r100009l105241c1004" TargetMode="External"/><Relationship Id="rId18" Type="http://schemas.openxmlformats.org/officeDocument/2006/relationships/hyperlink" Target="https://linsvr03.parliament.gov.za:1999/OA_HTML/OAD.jsp?function_id=GL_INQ_FSG_DRL_LAUNCH&amp;FrmDocId=33844481&amp;FrmDrillContext=p10133r100009l105246c1004" TargetMode="External"/><Relationship Id="rId3" Type="http://schemas.openxmlformats.org/officeDocument/2006/relationships/hyperlink" Target="https://linsvr03.parliament.gov.za:1999/OA_HTML/OAD.jsp?function_id=GL_INQ_FSG_DRL_LAUNCH&amp;FrmDocId=33844481&amp;FrmDrillContext=p10133r100009l105231c1004" TargetMode="External"/><Relationship Id="rId21" Type="http://schemas.openxmlformats.org/officeDocument/2006/relationships/hyperlink" Target="https://linsvr03.parliament.gov.za:1999/OA_HTML/OAD.jsp?function_id=GL_INQ_FSG_DRL_LAUNCH&amp;FrmDocId=33844481&amp;FrmDrillContext=p10133r100009l105249c1004" TargetMode="External"/><Relationship Id="rId7" Type="http://schemas.openxmlformats.org/officeDocument/2006/relationships/hyperlink" Target="https://linsvr03.parliament.gov.za:1999/OA_HTML/OAD.jsp?function_id=GL_INQ_FSG_DRL_LAUNCH&amp;FrmDocId=33844481&amp;FrmDrillContext=p10133r100009l105235c1004" TargetMode="External"/><Relationship Id="rId12" Type="http://schemas.openxmlformats.org/officeDocument/2006/relationships/hyperlink" Target="https://linsvr03.parliament.gov.za:1999/OA_HTML/OAD.jsp?function_id=GL_INQ_FSG_DRL_LAUNCH&amp;FrmDocId=33844481&amp;FrmDrillContext=p10133r100009l105240c1004" TargetMode="External"/><Relationship Id="rId17" Type="http://schemas.openxmlformats.org/officeDocument/2006/relationships/hyperlink" Target="https://linsvr03.parliament.gov.za:1999/OA_HTML/OAD.jsp?function_id=GL_INQ_FSG_DRL_LAUNCH&amp;FrmDocId=33844481&amp;FrmDrillContext=p10133r100009l105245c1004" TargetMode="External"/><Relationship Id="rId2" Type="http://schemas.openxmlformats.org/officeDocument/2006/relationships/hyperlink" Target="https://linsvr03.parliament.gov.za:1999/OA_HTML/OAD.jsp?function_id=GL_INQ_FSG_DRL_LAUNCH&amp;FrmDocId=33844481&amp;FrmDrillContext=p10133r100009l105230c1004" TargetMode="External"/><Relationship Id="rId16" Type="http://schemas.openxmlformats.org/officeDocument/2006/relationships/hyperlink" Target="https://linsvr03.parliament.gov.za:1999/OA_HTML/OAD.jsp?function_id=GL_INQ_FSG_DRL_LAUNCH&amp;FrmDocId=33844481&amp;FrmDrillContext=p10133r100009l105244c1004" TargetMode="External"/><Relationship Id="rId20" Type="http://schemas.openxmlformats.org/officeDocument/2006/relationships/hyperlink" Target="https://linsvr03.parliament.gov.za:1999/OA_HTML/OAD.jsp?function_id=GL_INQ_FSG_DRL_LAUNCH&amp;FrmDocId=33844481&amp;FrmDrillContext=p10133r100009l105248c1004" TargetMode="External"/><Relationship Id="rId1" Type="http://schemas.openxmlformats.org/officeDocument/2006/relationships/slideLayout" Target="../slideLayouts/slideLayout2.xml"/><Relationship Id="rId6" Type="http://schemas.openxmlformats.org/officeDocument/2006/relationships/hyperlink" Target="https://linsvr03.parliament.gov.za:1999/OA_HTML/OAD.jsp?function_id=GL_INQ_FSG_DRL_LAUNCH&amp;FrmDocId=33844481&amp;FrmDrillContext=p10133r100009l105234c1004" TargetMode="External"/><Relationship Id="rId11" Type="http://schemas.openxmlformats.org/officeDocument/2006/relationships/hyperlink" Target="https://linsvr03.parliament.gov.za:1999/OA_HTML/OAD.jsp?function_id=GL_INQ_FSG_DRL_LAUNCH&amp;FrmDocId=33844481&amp;FrmDrillContext=p10133r100009l105239c1004" TargetMode="External"/><Relationship Id="rId5" Type="http://schemas.openxmlformats.org/officeDocument/2006/relationships/hyperlink" Target="https://linsvr03.parliament.gov.za:1999/OA_HTML/OAD.jsp?function_id=GL_INQ_FSG_DRL_LAUNCH&amp;FrmDocId=33844481&amp;FrmDrillContext=p10133r100009l105233c1004" TargetMode="External"/><Relationship Id="rId15" Type="http://schemas.openxmlformats.org/officeDocument/2006/relationships/hyperlink" Target="https://linsvr03.parliament.gov.za:1999/OA_HTML/OAD.jsp?function_id=GL_INQ_FSG_DRL_LAUNCH&amp;FrmDocId=33844481&amp;FrmDrillContext=p10133r100009l105243c1004" TargetMode="External"/><Relationship Id="rId23" Type="http://schemas.openxmlformats.org/officeDocument/2006/relationships/hyperlink" Target="https://linsvr03.parliament.gov.za:1999/OA_HTML/OAD.jsp?function_id=GL_INQ_FSG_DRL_LAUNCH&amp;FrmDocId=33844481&amp;FrmDrillContext=p10133r100010l105251c1004" TargetMode="External"/><Relationship Id="rId10" Type="http://schemas.openxmlformats.org/officeDocument/2006/relationships/hyperlink" Target="https://linsvr03.parliament.gov.za:1999/OA_HTML/OAD.jsp?function_id=GL_INQ_FSG_DRL_LAUNCH&amp;FrmDocId=33844481&amp;FrmDrillContext=p10133r100009l105238c1004" TargetMode="External"/><Relationship Id="rId19" Type="http://schemas.openxmlformats.org/officeDocument/2006/relationships/hyperlink" Target="https://linsvr03.parliament.gov.za:1999/OA_HTML/OAD.jsp?function_id=GL_INQ_FSG_DRL_LAUNCH&amp;FrmDocId=33844481&amp;FrmDrillContext=p10133r100009l105247c1004" TargetMode="External"/><Relationship Id="rId4" Type="http://schemas.openxmlformats.org/officeDocument/2006/relationships/hyperlink" Target="https://linsvr03.parliament.gov.za:1999/OA_HTML/OAD.jsp?function_id=GL_INQ_FSG_DRL_LAUNCH&amp;FrmDocId=33844481&amp;FrmDrillContext=p10133r100009l105232c1004" TargetMode="External"/><Relationship Id="rId9" Type="http://schemas.openxmlformats.org/officeDocument/2006/relationships/hyperlink" Target="https://linsvr03.parliament.gov.za:1999/OA_HTML/OAD.jsp?function_id=GL_INQ_FSG_DRL_LAUNCH&amp;FrmDocId=33844481&amp;FrmDrillContext=p10133r100009l105237c1004" TargetMode="External"/><Relationship Id="rId14" Type="http://schemas.openxmlformats.org/officeDocument/2006/relationships/hyperlink" Target="https://linsvr03.parliament.gov.za:1999/OA_HTML/OAD.jsp?function_id=GL_INQ_FSG_DRL_LAUNCH&amp;FrmDocId=33844481&amp;FrmDrillContext=p10133r100009l105242c1004" TargetMode="External"/><Relationship Id="rId22" Type="http://schemas.openxmlformats.org/officeDocument/2006/relationships/hyperlink" Target="https://linsvr03.parliament.gov.za:1999/OA_HTML/OAD.jsp?function_id=GL_INQ_FSG_DRL_LAUNCH&amp;FrmDocId=33844481&amp;FrmDrillContext=p10133r100009l105250c1004"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linsvr03.parliament.gov.za:1999/OA_HTML/OAD.jsp?function_id=GL_INQ_FSG_DRL_LAUNCH&amp;FrmDocId=33844481&amp;FrmDrillContext=p10133r100024l105261c1004" TargetMode="External"/><Relationship Id="rId3" Type="http://schemas.openxmlformats.org/officeDocument/2006/relationships/hyperlink" Target="https://linsvr03.parliament.gov.za:1999/OA_HTML/OAD.jsp?function_id=GL_INQ_FSG_DRL_LAUNCH&amp;FrmDocId=33844481&amp;FrmDrillContext=p10133r100017l105257c1004" TargetMode="External"/><Relationship Id="rId7" Type="http://schemas.openxmlformats.org/officeDocument/2006/relationships/hyperlink" Target="https://linsvr03.parliament.gov.za:1999/OA_HTML/OAD.jsp?function_id=GL_INQ_FSG_DRL_LAUNCH&amp;FrmDocId=33844481&amp;FrmDrillContext=p10133r100010l105251c1004" TargetMode="External"/><Relationship Id="rId2" Type="http://schemas.openxmlformats.org/officeDocument/2006/relationships/hyperlink" Target="https://linsvr03.parliament.gov.za:1999/OA_HTML/OAD.jsp?function_id=GL_INQ_FSG_DRL_LAUNCH&amp;FrmDocId=33844481&amp;FrmDrillContext=p10133r100016l105256c1004" TargetMode="External"/><Relationship Id="rId1" Type="http://schemas.openxmlformats.org/officeDocument/2006/relationships/slideLayout" Target="../slideLayouts/slideLayout2.xml"/><Relationship Id="rId6" Type="http://schemas.openxmlformats.org/officeDocument/2006/relationships/hyperlink" Target="https://linsvr03.parliament.gov.za:1999/OA_HTML/OAD.jsp?function_id=GL_INQ_FSG_DRL_LAUNCH&amp;FrmDocId=33844481&amp;FrmDrillContext=p10133r100007l105203c1004" TargetMode="External"/><Relationship Id="rId5" Type="http://schemas.openxmlformats.org/officeDocument/2006/relationships/hyperlink" Target="https://linsvr03.parliament.gov.za:1999/OA_HTML/OAD.jsp?function_id=GL_INQ_FSG_DRL_LAUNCH&amp;FrmDocId=33844481&amp;FrmDrillContext=p10133r100023l105259c1004" TargetMode="External"/><Relationship Id="rId4" Type="http://schemas.openxmlformats.org/officeDocument/2006/relationships/hyperlink" Target="https://linsvr03.parliament.gov.za:1999/OA_HTML/OAD.jsp?function_id=GL_INQ_FSG_DRL_LAUNCH&amp;FrmDocId=33844481&amp;FrmDrillContext=p10133r100020l105258c1004"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0279" y="6038057"/>
            <a:ext cx="7832785" cy="750932"/>
          </a:xfrm>
        </p:spPr>
        <p:txBody>
          <a:bodyPr>
            <a:noAutofit/>
          </a:bodyPr>
          <a:lstStyle/>
          <a:p>
            <a:pPr algn="l"/>
            <a:r>
              <a:rPr lang="en-ZA" b="1" dirty="0" smtClean="0">
                <a:solidFill>
                  <a:schemeClr val="bg2">
                    <a:lumMod val="10000"/>
                  </a:schemeClr>
                </a:solidFill>
              </a:rPr>
              <a:t>Presentation to the Presiding Officers on Operations				</a:t>
            </a:r>
            <a:r>
              <a:rPr lang="en-ZA" sz="2000" dirty="0" smtClean="0">
                <a:solidFill>
                  <a:schemeClr val="bg2">
                    <a:lumMod val="10000"/>
                  </a:schemeClr>
                </a:solidFill>
              </a:rPr>
              <a:t>24</a:t>
            </a:r>
            <a:r>
              <a:rPr lang="en-ZA" b="1" dirty="0" smtClean="0">
                <a:solidFill>
                  <a:schemeClr val="bg2">
                    <a:lumMod val="10000"/>
                  </a:schemeClr>
                </a:solidFill>
              </a:rPr>
              <a:t> </a:t>
            </a:r>
            <a:r>
              <a:rPr lang="en-ZA" sz="2000" dirty="0" smtClean="0">
                <a:solidFill>
                  <a:schemeClr val="bg2">
                    <a:lumMod val="10000"/>
                  </a:schemeClr>
                </a:solidFill>
              </a:rPr>
              <a:t>July 2019 </a:t>
            </a:r>
            <a:endParaRPr lang="en-US" sz="2000" dirty="0">
              <a:solidFill>
                <a:schemeClr val="bg2">
                  <a:lumMod val="10000"/>
                </a:schemeClr>
              </a:solidFill>
            </a:endParaRPr>
          </a:p>
        </p:txBody>
      </p:sp>
    </p:spTree>
    <p:extLst>
      <p:ext uri="{BB962C8B-B14F-4D97-AF65-F5344CB8AC3E}">
        <p14:creationId xmlns:p14="http://schemas.microsoft.com/office/powerpoint/2010/main" xmlns="" val="654494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39354" y="754411"/>
            <a:ext cx="8592532" cy="905774"/>
          </a:xfrm>
        </p:spPr>
        <p:txBody>
          <a:bodyPr>
            <a:noAutofit/>
          </a:bodyPr>
          <a:lstStyle/>
          <a:p>
            <a:pPr lvl="0" algn="ctr">
              <a:spcBef>
                <a:spcPts val="1000"/>
              </a:spcBef>
              <a:defRPr/>
            </a:pPr>
            <a:r>
              <a:rPr lang="en-ZA" sz="3200" b="1" dirty="0" smtClean="0">
                <a:solidFill>
                  <a:prstClr val="black"/>
                </a:solidFill>
                <a:latin typeface="Calibri" panose="020F0502020204030204"/>
                <a:ea typeface="+mn-ea"/>
                <a:cs typeface="+mn-cs"/>
              </a:rPr>
              <a:t>4. </a:t>
            </a:r>
            <a:r>
              <a:rPr lang="en-ZA" sz="3200" b="1" dirty="0" smtClean="0">
                <a:solidFill>
                  <a:prstClr val="black"/>
                </a:solidFill>
                <a:latin typeface="Arial" panose="020B0604020202020204" pitchFamily="34" charset="0"/>
                <a:ea typeface="+mn-ea"/>
                <a:cs typeface="Arial" panose="020B0604020202020204" pitchFamily="34" charset="0"/>
              </a:rPr>
              <a:t>Operational Plans</a:t>
            </a:r>
            <a:r>
              <a:rPr lang="en-ZA" sz="3200" b="1" dirty="0">
                <a:solidFill>
                  <a:prstClr val="black"/>
                </a:solidFill>
                <a:latin typeface="Arial" panose="020B0604020202020204" pitchFamily="34" charset="0"/>
                <a:ea typeface="+mn-ea"/>
                <a:cs typeface="Arial" panose="020B0604020202020204" pitchFamily="34" charset="0"/>
              </a:rPr>
              <a:t>, </a:t>
            </a:r>
            <a:r>
              <a:rPr lang="en-ZA" sz="3200" b="1" dirty="0" smtClean="0">
                <a:solidFill>
                  <a:prstClr val="black"/>
                </a:solidFill>
                <a:latin typeface="Arial" panose="020B0604020202020204" pitchFamily="34" charset="0"/>
                <a:ea typeface="+mn-ea"/>
                <a:cs typeface="Arial" panose="020B0604020202020204" pitchFamily="34" charset="0"/>
              </a:rPr>
              <a:t>Key Performance Areas </a:t>
            </a:r>
            <a:r>
              <a:rPr lang="en-ZA" sz="3200" b="1" dirty="0">
                <a:solidFill>
                  <a:prstClr val="black"/>
                </a:solidFill>
                <a:latin typeface="Arial" panose="020B0604020202020204" pitchFamily="34" charset="0"/>
                <a:ea typeface="+mn-ea"/>
                <a:cs typeface="Arial" panose="020B0604020202020204" pitchFamily="34" charset="0"/>
              </a:rPr>
              <a:t>and </a:t>
            </a:r>
            <a:r>
              <a:rPr lang="en-ZA" sz="3200" b="1" dirty="0" smtClean="0">
                <a:solidFill>
                  <a:prstClr val="black"/>
                </a:solidFill>
                <a:latin typeface="Arial" panose="020B0604020202020204" pitchFamily="34" charset="0"/>
                <a:ea typeface="+mn-ea"/>
                <a:cs typeface="Arial" panose="020B0604020202020204" pitchFamily="34" charset="0"/>
              </a:rPr>
              <a:t>Costs</a:t>
            </a:r>
            <a:endParaRPr lang="en-ZA" sz="3200" b="1" dirty="0">
              <a:solidFill>
                <a:prstClr val="black"/>
              </a:solidFill>
              <a:latin typeface="Arial" panose="020B0604020202020204" pitchFamily="34" charset="0"/>
              <a:ea typeface="+mn-ea"/>
              <a:cs typeface="Arial" panose="020B0604020202020204" pitchFamily="34" charset="0"/>
            </a:endParaRPr>
          </a:p>
        </p:txBody>
      </p:sp>
      <p:sp>
        <p:nvSpPr>
          <p:cNvPr id="5" name="Slide Number Placeholder 4"/>
          <p:cNvSpPr>
            <a:spLocks noGrp="1"/>
          </p:cNvSpPr>
          <p:nvPr>
            <p:ph type="sldNum" sz="quarter" idx="12"/>
          </p:nvPr>
        </p:nvSpPr>
        <p:spPr>
          <a:xfrm>
            <a:off x="7498137" y="6422317"/>
            <a:ext cx="2228850" cy="365125"/>
          </a:xfrm>
        </p:spPr>
        <p:txBody>
          <a:bodyPr/>
          <a:lstStyle/>
          <a:p>
            <a:pPr>
              <a:defRPr/>
            </a:pPr>
            <a:fld id="{A3F51FCA-A965-4277-A4BC-EB0F813DFDB1}" type="slidenum">
              <a:rPr lang="en-US" smtClean="0"/>
              <a:pPr>
                <a:defRPr/>
              </a:pPr>
              <a:t>10</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xmlns="" val="1762445963"/>
              </p:ext>
            </p:extLst>
          </p:nvPr>
        </p:nvGraphicFramePr>
        <p:xfrm>
          <a:off x="552450" y="1762125"/>
          <a:ext cx="8591551" cy="4740815"/>
        </p:xfrm>
        <a:graphic>
          <a:graphicData uri="http://schemas.openxmlformats.org/drawingml/2006/table">
            <a:tbl>
              <a:tblPr firstRow="1" firstCol="1" bandRow="1">
                <a:tableStyleId>{5C22544A-7EE6-4342-B048-85BDC9FD1C3A}</a:tableStyleId>
              </a:tblPr>
              <a:tblGrid>
                <a:gridCol w="2863533">
                  <a:extLst>
                    <a:ext uri="{9D8B030D-6E8A-4147-A177-3AD203B41FA5}">
                      <a16:colId xmlns:a16="http://schemas.microsoft.com/office/drawing/2014/main" xmlns="" val="1502445921"/>
                    </a:ext>
                  </a:extLst>
                </a:gridCol>
                <a:gridCol w="2863533">
                  <a:extLst>
                    <a:ext uri="{9D8B030D-6E8A-4147-A177-3AD203B41FA5}">
                      <a16:colId xmlns:a16="http://schemas.microsoft.com/office/drawing/2014/main" xmlns="" val="3759908529"/>
                    </a:ext>
                  </a:extLst>
                </a:gridCol>
                <a:gridCol w="2864485">
                  <a:extLst>
                    <a:ext uri="{9D8B030D-6E8A-4147-A177-3AD203B41FA5}">
                      <a16:colId xmlns:a16="http://schemas.microsoft.com/office/drawing/2014/main" xmlns="" val="146219410"/>
                    </a:ext>
                  </a:extLst>
                </a:gridCol>
              </a:tblGrid>
              <a:tr h="284126">
                <a:tc>
                  <a:txBody>
                    <a:bodyPr/>
                    <a:lstStyle/>
                    <a:p>
                      <a:pPr>
                        <a:lnSpc>
                          <a:spcPct val="107000"/>
                        </a:lnSpc>
                        <a:spcAft>
                          <a:spcPts val="0"/>
                        </a:spcAft>
                      </a:pPr>
                      <a:r>
                        <a:rPr lang="en-ZA" sz="1400">
                          <a:effectLst/>
                        </a:rPr>
                        <a:t>OPERATIONAL PLAN</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400">
                          <a:effectLst/>
                        </a:rPr>
                        <a:t>KEY PERFORMANCE AREAS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400">
                          <a:effectLst/>
                        </a:rPr>
                        <a:t>COSTS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72479997"/>
                  </a:ext>
                </a:extLst>
              </a:tr>
              <a:tr h="568251">
                <a:tc>
                  <a:txBody>
                    <a:bodyPr/>
                    <a:lstStyle/>
                    <a:p>
                      <a:pPr>
                        <a:lnSpc>
                          <a:spcPct val="107000"/>
                        </a:lnSpc>
                        <a:spcAft>
                          <a:spcPts val="0"/>
                        </a:spcAft>
                      </a:pPr>
                      <a:r>
                        <a:rPr lang="en-ZA" sz="1400" dirty="0">
                          <a:effectLst/>
                        </a:rPr>
                        <a:t> </a:t>
                      </a:r>
                      <a:r>
                        <a:rPr lang="en-ZA" sz="1400" dirty="0" smtClean="0">
                          <a:latin typeface="Arial" panose="020B0604020202020204" pitchFamily="34" charset="0"/>
                          <a:cs typeface="Arial" panose="020B0604020202020204" pitchFamily="34" charset="0"/>
                        </a:rPr>
                        <a:t>BRICS, PAP, SADC-PF, IPU, ACP-EU</a:t>
                      </a:r>
                      <a:r>
                        <a:rPr lang="en-ZA" sz="1400" baseline="0" dirty="0" smtClean="0">
                          <a:latin typeface="Arial" panose="020B0604020202020204" pitchFamily="34" charset="0"/>
                          <a:cs typeface="Arial" panose="020B0604020202020204" pitchFamily="34" charset="0"/>
                        </a:rPr>
                        <a:t> </a:t>
                      </a:r>
                      <a:r>
                        <a:rPr lang="en-ZA" sz="1400" dirty="0" smtClean="0">
                          <a:latin typeface="Arial" panose="020B0604020202020204" pitchFamily="34" charset="0"/>
                          <a:cs typeface="Arial" panose="020B0604020202020204" pitchFamily="34" charset="0"/>
                        </a:rPr>
                        <a:t>JPA, SA-EU, SOCATT and CPA</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3">
                  <a:txBody>
                    <a:bodyPr/>
                    <a:lstStyle/>
                    <a:p>
                      <a:pPr>
                        <a:lnSpc>
                          <a:spcPct val="107000"/>
                        </a:lnSpc>
                        <a:spcAft>
                          <a:spcPts val="0"/>
                        </a:spcAft>
                      </a:pPr>
                      <a:r>
                        <a:rPr lang="en-ZA" sz="1400">
                          <a:effectLst/>
                        </a:rPr>
                        <a:t>Support for Multilateral Engagements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400" dirty="0">
                          <a:effectLst/>
                        </a:rPr>
                        <a:t>18301 = </a:t>
                      </a:r>
                      <a:r>
                        <a:rPr lang="en-ZA" sz="1400" dirty="0" smtClean="0">
                          <a:effectLst/>
                        </a:rPr>
                        <a:t>R4</a:t>
                      </a:r>
                      <a:r>
                        <a:rPr lang="en-ZA" sz="1400" baseline="0" dirty="0" smtClean="0">
                          <a:effectLst/>
                        </a:rPr>
                        <a:t> 197 590</a:t>
                      </a:r>
                      <a:r>
                        <a:rPr lang="en-ZA" sz="1400" dirty="0" smtClean="0">
                          <a:effectLst/>
                        </a:rPr>
                        <a:t> </a:t>
                      </a:r>
                      <a:r>
                        <a:rPr lang="en-ZA" sz="1400" dirty="0">
                          <a:effectLst/>
                        </a:rPr>
                        <a:t>(For Flights, Accommodation, Ground Transport, S&amp;T)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146788904"/>
                  </a:ext>
                </a:extLst>
              </a:tr>
              <a:tr h="568251">
                <a:tc>
                  <a:txBody>
                    <a:bodyPr/>
                    <a:lstStyle/>
                    <a:p>
                      <a:pPr>
                        <a:lnSpc>
                          <a:spcPct val="107000"/>
                        </a:lnSpc>
                        <a:spcAft>
                          <a:spcPts val="0"/>
                        </a:spcAft>
                      </a:pPr>
                      <a:r>
                        <a:rPr lang="en-ZA" sz="1400" dirty="0">
                          <a:effectLst/>
                        </a:rPr>
                        <a:t> </a:t>
                      </a:r>
                      <a:r>
                        <a:rPr lang="en-ZA" sz="1400" dirty="0" smtClean="0">
                          <a:effectLst/>
                        </a:rPr>
                        <a:t>IPU, SADC-PF, CPA, SOCATT, ASGP</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ZA"/>
                    </a:p>
                  </a:txBody>
                  <a:tcPr/>
                </a:tc>
                <a:tc>
                  <a:txBody>
                    <a:bodyPr/>
                    <a:lstStyle/>
                    <a:p>
                      <a:pPr>
                        <a:lnSpc>
                          <a:spcPct val="107000"/>
                        </a:lnSpc>
                        <a:spcAft>
                          <a:spcPts val="0"/>
                        </a:spcAft>
                      </a:pPr>
                      <a:r>
                        <a:rPr lang="en-ZA" sz="1400">
                          <a:effectLst/>
                        </a:rPr>
                        <a:t>18101 =R3 900 775 (For subscriptions to multilateral bodies)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910312359"/>
                  </a:ext>
                </a:extLst>
              </a:tr>
              <a:tr h="568251">
                <a:tc>
                  <a:txBody>
                    <a:bodyPr/>
                    <a:lstStyle/>
                    <a:p>
                      <a:pPr>
                        <a:lnSpc>
                          <a:spcPct val="107000"/>
                        </a:lnSpc>
                        <a:spcAft>
                          <a:spcPts val="0"/>
                        </a:spcAft>
                      </a:pPr>
                      <a:r>
                        <a:rPr lang="en-ZA" sz="1400" dirty="0">
                          <a:effectLst/>
                        </a:rPr>
                        <a:t> </a:t>
                      </a:r>
                      <a:r>
                        <a:rPr lang="en-ZA" sz="1400" dirty="0" smtClean="0">
                          <a:effectLst/>
                        </a:rPr>
                        <a:t>SADC-PF SECONDED STAFF</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ZA"/>
                    </a:p>
                  </a:txBody>
                  <a:tcPr/>
                </a:tc>
                <a:tc>
                  <a:txBody>
                    <a:bodyPr/>
                    <a:lstStyle/>
                    <a:p>
                      <a:pPr>
                        <a:lnSpc>
                          <a:spcPct val="107000"/>
                        </a:lnSpc>
                        <a:spcAft>
                          <a:spcPts val="0"/>
                        </a:spcAft>
                      </a:pPr>
                      <a:r>
                        <a:rPr lang="en-ZA" sz="1400">
                          <a:effectLst/>
                        </a:rPr>
                        <a:t>18105 = R450 000 (For rental accommodation for seconded staff to SADC-PF in Namibia)</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480309756"/>
                  </a:ext>
                </a:extLst>
              </a:tr>
              <a:tr h="568251">
                <a:tc>
                  <a:txBody>
                    <a:bodyPr/>
                    <a:lstStyle/>
                    <a:p>
                      <a:pPr>
                        <a:lnSpc>
                          <a:spcPct val="107000"/>
                        </a:lnSpc>
                        <a:spcAft>
                          <a:spcPts val="0"/>
                        </a:spcAft>
                      </a:pPr>
                      <a:r>
                        <a:rPr lang="en-ZA" sz="1400" dirty="0" smtClean="0">
                          <a:effectLst/>
                          <a:latin typeface="+mn-lt"/>
                          <a:ea typeface="+mn-ea"/>
                          <a:cs typeface="+mn-cs"/>
                        </a:rPr>
                        <a:t>Bilateral</a:t>
                      </a:r>
                      <a:r>
                        <a:rPr lang="en-ZA" sz="1400" baseline="0" dirty="0" smtClean="0">
                          <a:effectLst/>
                          <a:latin typeface="+mn-lt"/>
                          <a:ea typeface="+mn-ea"/>
                          <a:cs typeface="+mn-cs"/>
                        </a:rPr>
                        <a:t> Engagements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400">
                          <a:effectLst/>
                        </a:rPr>
                        <a:t>Support for Bilateral Engagements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400" dirty="0">
                          <a:effectLst/>
                        </a:rPr>
                        <a:t>16005 = </a:t>
                      </a:r>
                      <a:r>
                        <a:rPr lang="en-ZA" sz="1400" dirty="0" smtClean="0">
                          <a:effectLst/>
                        </a:rPr>
                        <a:t>R6</a:t>
                      </a:r>
                      <a:r>
                        <a:rPr lang="en-ZA" sz="1400" baseline="0" dirty="0" smtClean="0">
                          <a:effectLst/>
                        </a:rPr>
                        <a:t> 999 307</a:t>
                      </a:r>
                      <a:r>
                        <a:rPr lang="en-ZA" sz="1400" dirty="0" smtClean="0">
                          <a:effectLst/>
                        </a:rPr>
                        <a:t> </a:t>
                      </a:r>
                      <a:r>
                        <a:rPr lang="en-ZA" sz="1400" dirty="0">
                          <a:effectLst/>
                        </a:rPr>
                        <a:t>(For Flights, Accommodation, Ground Transport, S&amp;T)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937136300"/>
                  </a:ext>
                </a:extLst>
              </a:tr>
              <a:tr h="568251">
                <a:tc>
                  <a:txBody>
                    <a:bodyPr/>
                    <a:lstStyle/>
                    <a:p>
                      <a:pPr>
                        <a:lnSpc>
                          <a:spcPct val="107000"/>
                        </a:lnSpc>
                        <a:spcAft>
                          <a:spcPts val="0"/>
                        </a:spcAft>
                      </a:pPr>
                      <a:r>
                        <a:rPr lang="en-ZA" sz="1400" dirty="0">
                          <a:effectLst/>
                        </a:rPr>
                        <a:t> </a:t>
                      </a:r>
                      <a:r>
                        <a:rPr lang="en-ZA" sz="1400" dirty="0" smtClean="0">
                          <a:effectLst/>
                        </a:rPr>
                        <a:t>Protocol and Ceremonial Services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400">
                          <a:effectLst/>
                        </a:rPr>
                        <a:t>Protocol Support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400" dirty="0">
                          <a:effectLst/>
                        </a:rPr>
                        <a:t>16051 = </a:t>
                      </a:r>
                      <a:r>
                        <a:rPr lang="en-ZA" sz="1400" dirty="0" smtClean="0">
                          <a:effectLst/>
                        </a:rPr>
                        <a:t>R783</a:t>
                      </a:r>
                      <a:r>
                        <a:rPr lang="en-ZA" sz="1400" baseline="0" dirty="0" smtClean="0">
                          <a:effectLst/>
                        </a:rPr>
                        <a:t> 552</a:t>
                      </a:r>
                      <a:r>
                        <a:rPr lang="en-ZA" sz="1400" dirty="0" smtClean="0">
                          <a:effectLst/>
                        </a:rPr>
                        <a:t> </a:t>
                      </a:r>
                      <a:r>
                        <a:rPr lang="en-ZA" sz="1400" dirty="0">
                          <a:effectLst/>
                        </a:rPr>
                        <a:t>(For Gifts, Courier, Entertainment, Official Dinners)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530809790"/>
                  </a:ext>
                </a:extLst>
              </a:tr>
              <a:tr h="284126">
                <a:tc>
                  <a:txBody>
                    <a:bodyPr/>
                    <a:lstStyle/>
                    <a:p>
                      <a:pPr>
                        <a:lnSpc>
                          <a:spcPct val="107000"/>
                        </a:lnSpc>
                        <a:spcAft>
                          <a:spcPts val="0"/>
                        </a:spcAft>
                      </a:pPr>
                      <a:r>
                        <a:rPr lang="en-ZA" sz="1400" dirty="0">
                          <a:effectLst/>
                        </a:rPr>
                        <a:t> </a:t>
                      </a:r>
                      <a:r>
                        <a:rPr lang="en-ZA" sz="1400" dirty="0" smtClean="0">
                          <a:effectLst/>
                        </a:rPr>
                        <a:t>Operational</a:t>
                      </a:r>
                      <a:r>
                        <a:rPr lang="en-ZA" sz="1400" baseline="0" dirty="0" smtClean="0">
                          <a:effectLst/>
                        </a:rPr>
                        <a:t> Costs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ZA" sz="1400" dirty="0">
                          <a:effectLst/>
                        </a:rPr>
                        <a:t> </a:t>
                      </a:r>
                      <a:r>
                        <a:rPr lang="en-ZA" sz="1400" dirty="0" smtClean="0">
                          <a:effectLst/>
                        </a:rPr>
                        <a:t>Operations Management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400" dirty="0" smtClean="0">
                          <a:effectLst/>
                          <a:latin typeface="Calibri" panose="020F0502020204030204" pitchFamily="34" charset="0"/>
                          <a:ea typeface="Calibri" panose="020F0502020204030204" pitchFamily="34" charset="0"/>
                          <a:cs typeface="Times New Roman" panose="02020603050405020304" pitchFamily="18" charset="0"/>
                        </a:rPr>
                        <a:t>18401 =</a:t>
                      </a:r>
                      <a:r>
                        <a:rPr lang="en-ZA" sz="1400" baseline="0" dirty="0" smtClean="0">
                          <a:effectLst/>
                          <a:latin typeface="Calibri" panose="020F0502020204030204" pitchFamily="34" charset="0"/>
                          <a:ea typeface="Calibri" panose="020F0502020204030204" pitchFamily="34" charset="0"/>
                          <a:cs typeface="Times New Roman" panose="02020603050405020304" pitchFamily="18" charset="0"/>
                        </a:rPr>
                        <a:t> R753 851</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688187699"/>
                  </a:ext>
                </a:extLst>
              </a:tr>
              <a:tr h="284126">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ZA" sz="1400" dirty="0">
                          <a:effectLst/>
                        </a:rPr>
                        <a:t> </a:t>
                      </a:r>
                      <a:r>
                        <a:rPr lang="en-ZA" sz="1400" dirty="0" smtClean="0">
                          <a:effectLst/>
                        </a:rPr>
                        <a:t>Goods &amp; Services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400">
                          <a:effectLst/>
                        </a:rPr>
                        <a:t>Policy Analysis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400">
                          <a:effectLst/>
                        </a:rPr>
                        <a:t>18201 = R104 203</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955615394"/>
                  </a:ext>
                </a:extLst>
              </a:tr>
              <a:tr h="284126">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ZA" sz="1400" dirty="0">
                          <a:effectLst/>
                        </a:rPr>
                        <a:t> </a:t>
                      </a:r>
                      <a:r>
                        <a:rPr lang="en-ZA" sz="1400" dirty="0" smtClean="0">
                          <a:effectLst/>
                        </a:rPr>
                        <a:t>Strategic Leadership Costs</a:t>
                      </a:r>
                    </a:p>
                  </a:txBody>
                  <a:tcPr marL="68580" marR="68580" marT="0" marB="0"/>
                </a:tc>
                <a:tc>
                  <a:txBody>
                    <a:bodyPr/>
                    <a:lstStyle/>
                    <a:p>
                      <a:pPr>
                        <a:lnSpc>
                          <a:spcPct val="107000"/>
                        </a:lnSpc>
                        <a:spcAft>
                          <a:spcPts val="0"/>
                        </a:spcAft>
                      </a:pPr>
                      <a:r>
                        <a:rPr lang="en-ZA" sz="1400" dirty="0">
                          <a:effectLst/>
                        </a:rPr>
                        <a:t>Strategic Leadership</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400">
                          <a:effectLst/>
                        </a:rPr>
                        <a:t>18101 = R810 722</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418030710"/>
                  </a:ext>
                </a:extLst>
              </a:tr>
              <a:tr h="413265">
                <a:tc gridSpan="3">
                  <a:txBody>
                    <a:bodyPr/>
                    <a:lstStyle/>
                    <a:p>
                      <a:pPr>
                        <a:lnSpc>
                          <a:spcPct val="107000"/>
                        </a:lnSpc>
                        <a:spcAft>
                          <a:spcPts val="0"/>
                        </a:spcAft>
                      </a:pPr>
                      <a:r>
                        <a:rPr lang="en-ZA" sz="2000" dirty="0">
                          <a:effectLst/>
                        </a:rPr>
                        <a:t>TOTAL OPERATIONAL COSTS = R18 000 000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2731201018"/>
                  </a:ext>
                </a:extLst>
              </a:tr>
            </a:tbl>
          </a:graphicData>
        </a:graphic>
      </p:graphicFrame>
    </p:spTree>
    <p:extLst>
      <p:ext uri="{BB962C8B-B14F-4D97-AF65-F5344CB8AC3E}">
        <p14:creationId xmlns:p14="http://schemas.microsoft.com/office/powerpoint/2010/main" xmlns="" val="38834873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875" y="942140"/>
            <a:ext cx="8543925" cy="868731"/>
          </a:xfrm>
        </p:spPr>
        <p:txBody>
          <a:bodyPr>
            <a:normAutofit fontScale="90000"/>
          </a:bodyPr>
          <a:lstStyle/>
          <a:p>
            <a:r>
              <a:rPr lang="en-ZA" sz="3600" b="1" dirty="0" smtClean="0">
                <a:solidFill>
                  <a:prstClr val="black"/>
                </a:solidFill>
                <a:latin typeface="Arial" panose="020B0604020202020204" pitchFamily="34" charset="0"/>
                <a:cs typeface="Arial" panose="020B0604020202020204" pitchFamily="34" charset="0"/>
              </a:rPr>
              <a:t>Operational </a:t>
            </a:r>
            <a:r>
              <a:rPr lang="en-ZA" sz="3600" b="1" dirty="0">
                <a:solidFill>
                  <a:prstClr val="black"/>
                </a:solidFill>
                <a:latin typeface="Arial" panose="020B0604020202020204" pitchFamily="34" charset="0"/>
                <a:cs typeface="Arial" panose="020B0604020202020204" pitchFamily="34" charset="0"/>
              </a:rPr>
              <a:t>Plans, Key Performance Areas and </a:t>
            </a:r>
            <a:r>
              <a:rPr lang="en-ZA" sz="3600" b="1" dirty="0" smtClean="0">
                <a:solidFill>
                  <a:prstClr val="black"/>
                </a:solidFill>
                <a:latin typeface="Arial" panose="020B0604020202020204" pitchFamily="34" charset="0"/>
                <a:cs typeface="Arial" panose="020B0604020202020204" pitchFamily="34" charset="0"/>
              </a:rPr>
              <a:t>Costs </a:t>
            </a:r>
            <a:r>
              <a:rPr lang="en-ZA" sz="2200" b="1" dirty="0" smtClean="0">
                <a:solidFill>
                  <a:prstClr val="black"/>
                </a:solidFill>
                <a:latin typeface="Arial" panose="020B0604020202020204" pitchFamily="34" charset="0"/>
                <a:cs typeface="Arial" panose="020B0604020202020204" pitchFamily="34" charset="0"/>
              </a:rPr>
              <a:t>(continued)</a:t>
            </a:r>
            <a:r>
              <a:rPr lang="en-ZA" b="1" dirty="0" smtClean="0">
                <a:solidFill>
                  <a:prstClr val="black"/>
                </a:solidFill>
                <a:latin typeface="Arial" panose="020B0604020202020204" pitchFamily="34" charset="0"/>
                <a:cs typeface="Arial" panose="020B0604020202020204" pitchFamily="34" charset="0"/>
              </a:rPr>
              <a:t/>
            </a:r>
            <a:br>
              <a:rPr lang="en-ZA" b="1" dirty="0" smtClean="0">
                <a:solidFill>
                  <a:prstClr val="black"/>
                </a:solidFill>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1038" y="1810872"/>
            <a:ext cx="8543925" cy="4676192"/>
          </a:xfrm>
        </p:spPr>
        <p:txBody>
          <a:bodyPr>
            <a:normAutofit/>
          </a:bodyPr>
          <a:lstStyle/>
          <a:p>
            <a:pPr marL="0" indent="0">
              <a:buNone/>
            </a:pPr>
            <a:r>
              <a:rPr lang="en-ZA" sz="1700" b="1" dirty="0">
                <a:latin typeface="Arial" panose="020B0604020202020204" pitchFamily="34" charset="0"/>
                <a:cs typeface="Arial" panose="020B0604020202020204" pitchFamily="34" charset="0"/>
              </a:rPr>
              <a:t>ACP-EU JPA </a:t>
            </a:r>
            <a:r>
              <a:rPr lang="en-ZA" sz="1700" b="1" dirty="0" smtClean="0">
                <a:latin typeface="Arial" panose="020B0604020202020204" pitchFamily="34" charset="0"/>
                <a:cs typeface="Arial" panose="020B0604020202020204" pitchFamily="34" charset="0"/>
              </a:rPr>
              <a:t> </a:t>
            </a:r>
          </a:p>
          <a:p>
            <a:pPr>
              <a:buFont typeface="Wingdings" panose="05000000000000000000" pitchFamily="2" charset="2"/>
              <a:buChar char="Ø"/>
            </a:pPr>
            <a:r>
              <a:rPr lang="en-ZA" sz="1200" dirty="0" smtClean="0">
                <a:latin typeface="Arial" panose="020B0604020202020204" pitchFamily="34" charset="0"/>
                <a:cs typeface="Arial" panose="020B0604020202020204" pitchFamily="34" charset="0"/>
              </a:rPr>
              <a:t>79 ACP Member Countries and 28 EU Member Countries</a:t>
            </a:r>
          </a:p>
          <a:p>
            <a:pPr>
              <a:buFont typeface="Wingdings" panose="05000000000000000000" pitchFamily="2" charset="2"/>
              <a:buChar char="Ø"/>
            </a:pPr>
            <a:r>
              <a:rPr lang="en-ZA" sz="1200" dirty="0" smtClean="0">
                <a:latin typeface="Arial" panose="020B0604020202020204" pitchFamily="34" charset="0"/>
                <a:cs typeface="Arial" panose="020B0604020202020204" pitchFamily="34" charset="0"/>
              </a:rPr>
              <a:t>The ACP-EU JPA aims to promote relations between the North and South, through deliberations on issues of mutual interest about political affairs, economic development, finance, trade, social affairs, and the environment</a:t>
            </a:r>
          </a:p>
          <a:p>
            <a:pPr>
              <a:buFont typeface="Wingdings" panose="05000000000000000000" pitchFamily="2" charset="2"/>
              <a:buChar char="Ø"/>
            </a:pPr>
            <a:r>
              <a:rPr lang="en-ZA" sz="1200" dirty="0" smtClean="0">
                <a:latin typeface="Arial" panose="020B0604020202020204" pitchFamily="34" charset="0"/>
                <a:cs typeface="Arial" panose="020B0604020202020204" pitchFamily="34" charset="0"/>
              </a:rPr>
              <a:t>Subscription paid by the Department of International Relations and Cooperation (DIRCO)</a:t>
            </a:r>
          </a:p>
          <a:p>
            <a:pPr>
              <a:buFont typeface="Wingdings" panose="05000000000000000000" pitchFamily="2" charset="2"/>
              <a:buChar char="Ø"/>
            </a:pPr>
            <a:r>
              <a:rPr lang="en-ZA" sz="1200" dirty="0" smtClean="0">
                <a:latin typeface="Arial" panose="020B0604020202020204" pitchFamily="34" charset="0"/>
                <a:cs typeface="Arial" panose="020B0604020202020204" pitchFamily="34" charset="0"/>
              </a:rPr>
              <a:t>This forum is engaged in the negotiation Post Cotonou Agreement </a:t>
            </a:r>
          </a:p>
          <a:p>
            <a:pPr>
              <a:buFont typeface="Wingdings" panose="05000000000000000000" pitchFamily="2" charset="2"/>
              <a:buChar char="Ø"/>
            </a:pPr>
            <a:r>
              <a:rPr lang="en-ZA" sz="1200" dirty="0" smtClean="0">
                <a:latin typeface="Arial" panose="020B0604020202020204" pitchFamily="34" charset="0"/>
                <a:cs typeface="Arial" panose="020B0604020202020204" pitchFamily="34" charset="0"/>
              </a:rPr>
              <a:t>The negotiation started on 28 September 2018</a:t>
            </a:r>
          </a:p>
          <a:p>
            <a:pPr>
              <a:buFont typeface="Wingdings" panose="05000000000000000000" pitchFamily="2" charset="2"/>
              <a:buChar char="Ø"/>
            </a:pPr>
            <a:r>
              <a:rPr lang="en-ZA" sz="1200" dirty="0" smtClean="0">
                <a:latin typeface="Arial" panose="020B0604020202020204" pitchFamily="34" charset="0"/>
                <a:cs typeface="Arial" panose="020B0604020202020204" pitchFamily="34" charset="0"/>
              </a:rPr>
              <a:t>The Agreement expires on 29 February 2020 </a:t>
            </a:r>
          </a:p>
          <a:p>
            <a:pPr marL="0" indent="0">
              <a:buNone/>
            </a:pPr>
            <a:r>
              <a:rPr lang="en-ZA" sz="1400" b="1" dirty="0" smtClean="0">
                <a:latin typeface="Arial" panose="020B0604020202020204" pitchFamily="34" charset="0"/>
                <a:cs typeface="Arial" panose="020B0604020202020204" pitchFamily="34" charset="0"/>
              </a:rPr>
              <a:t>SA-EU</a:t>
            </a:r>
            <a:endParaRPr lang="en-ZA" sz="1400"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ZA" sz="1200" dirty="0" smtClean="0">
                <a:latin typeface="Arial" panose="020B0604020202020204" pitchFamily="34" charset="0"/>
                <a:cs typeface="Arial" panose="020B0604020202020204" pitchFamily="34" charset="0"/>
              </a:rPr>
              <a:t>South Africa and the EU are mainly governed by TDCA that was signed in 1999 and reviewed periodically</a:t>
            </a:r>
          </a:p>
          <a:p>
            <a:pPr>
              <a:buFont typeface="Wingdings" panose="05000000000000000000" pitchFamily="2" charset="2"/>
              <a:buChar char="Ø"/>
            </a:pPr>
            <a:r>
              <a:rPr lang="en-ZA" sz="1200" dirty="0" smtClean="0">
                <a:latin typeface="Arial" panose="020B0604020202020204" pitchFamily="34" charset="0"/>
                <a:cs typeface="Arial" panose="020B0604020202020204" pitchFamily="34" charset="0"/>
              </a:rPr>
              <a:t>The current consultation between SA and EU happens annually</a:t>
            </a:r>
            <a:endParaRPr lang="en-ZA" sz="12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ZA" sz="1200" dirty="0" smtClean="0">
                <a:latin typeface="Arial" panose="020B0604020202020204" pitchFamily="34" charset="0"/>
                <a:cs typeface="Arial" panose="020B0604020202020204" pitchFamily="34" charset="0"/>
              </a:rPr>
              <a:t>The weakness of this consultation is the linking of the SA delegation to ACP-EU JPA  and SA EU engagements</a:t>
            </a:r>
          </a:p>
          <a:p>
            <a:pPr>
              <a:buFont typeface="Wingdings" panose="05000000000000000000" pitchFamily="2" charset="2"/>
              <a:buChar char="Ø"/>
            </a:pPr>
            <a:r>
              <a:rPr lang="en-ZA" sz="1200" dirty="0" smtClean="0">
                <a:latin typeface="Arial" panose="020B0604020202020204" pitchFamily="34" charset="0"/>
                <a:cs typeface="Arial" panose="020B0604020202020204" pitchFamily="34" charset="0"/>
              </a:rPr>
              <a:t>As a result the SA delegation is not able to leverage and complement their engagement with the EU. Merging the two will ensure that its agenda is pursued in all forums</a:t>
            </a:r>
          </a:p>
          <a:p>
            <a:pPr>
              <a:buFontTx/>
              <a:buChar char="-"/>
            </a:pPr>
            <a:endParaRPr lang="en-ZA" sz="1400" dirty="0" smtClean="0">
              <a:latin typeface="Arial" panose="020B0604020202020204" pitchFamily="34" charset="0"/>
              <a:cs typeface="Arial" panose="020B0604020202020204" pitchFamily="34" charset="0"/>
            </a:endParaRPr>
          </a:p>
          <a:p>
            <a:pPr marL="0" indent="0">
              <a:buNone/>
            </a:pPr>
            <a:endParaRPr lang="en-ZA" sz="1200" b="1" dirty="0">
              <a:latin typeface="Arial" panose="020B0604020202020204" pitchFamily="34" charset="0"/>
              <a:cs typeface="Arial" panose="020B0604020202020204" pitchFamily="34" charset="0"/>
            </a:endParaRPr>
          </a:p>
          <a:p>
            <a:pPr marL="0" indent="0">
              <a:buNone/>
            </a:pPr>
            <a:endParaRPr lang="en-ZA" sz="13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4"/>
          <p:cNvSpPr>
            <a:spLocks noGrp="1"/>
          </p:cNvSpPr>
          <p:nvPr>
            <p:ph type="sldNum" sz="quarter" idx="12"/>
          </p:nvPr>
        </p:nvSpPr>
        <p:spPr>
          <a:xfrm>
            <a:off x="7480207" y="6356352"/>
            <a:ext cx="2228850" cy="365125"/>
          </a:xfrm>
        </p:spPr>
        <p:txBody>
          <a:bodyPr/>
          <a:lstStyle/>
          <a:p>
            <a:pPr>
              <a:defRPr/>
            </a:pPr>
            <a:r>
              <a:rPr lang="en-US" dirty="0" smtClean="0"/>
              <a:t>11</a:t>
            </a:r>
            <a:endParaRPr lang="en-US" dirty="0"/>
          </a:p>
        </p:txBody>
      </p:sp>
    </p:spTree>
    <p:extLst>
      <p:ext uri="{BB962C8B-B14F-4D97-AF65-F5344CB8AC3E}">
        <p14:creationId xmlns:p14="http://schemas.microsoft.com/office/powerpoint/2010/main" xmlns="" val="17729330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32" y="612964"/>
            <a:ext cx="8543925" cy="1212661"/>
          </a:xfrm>
        </p:spPr>
        <p:txBody>
          <a:bodyPr>
            <a:normAutofit/>
          </a:bodyPr>
          <a:lstStyle/>
          <a:p>
            <a:r>
              <a:rPr lang="en-ZA" sz="3200" b="1" dirty="0">
                <a:solidFill>
                  <a:prstClr val="black"/>
                </a:solidFill>
                <a:latin typeface="Arial" panose="020B0604020202020204" pitchFamily="34" charset="0"/>
                <a:cs typeface="Arial" panose="020B0604020202020204" pitchFamily="34" charset="0"/>
              </a:rPr>
              <a:t>Operational Plans, Key Performance Areas and </a:t>
            </a:r>
            <a:r>
              <a:rPr lang="en-ZA" sz="3200" b="1" dirty="0" smtClean="0">
                <a:solidFill>
                  <a:prstClr val="black"/>
                </a:solidFill>
                <a:latin typeface="Arial" panose="020B0604020202020204" pitchFamily="34" charset="0"/>
                <a:cs typeface="Arial" panose="020B0604020202020204" pitchFamily="34" charset="0"/>
              </a:rPr>
              <a:t>Costs </a:t>
            </a:r>
            <a:r>
              <a:rPr lang="en-ZA" sz="2000" b="1" dirty="0" smtClean="0">
                <a:solidFill>
                  <a:prstClr val="black"/>
                </a:solidFill>
                <a:latin typeface="Arial" panose="020B0604020202020204" pitchFamily="34" charset="0"/>
                <a:cs typeface="Arial" panose="020B0604020202020204" pitchFamily="34" charset="0"/>
              </a:rPr>
              <a:t>(Continued)</a:t>
            </a:r>
            <a:endParaRPr lang="en-US" sz="2000" dirty="0"/>
          </a:p>
        </p:txBody>
      </p:sp>
      <p:sp>
        <p:nvSpPr>
          <p:cNvPr id="3" name="Content Placeholder 2"/>
          <p:cNvSpPr>
            <a:spLocks noGrp="1"/>
          </p:cNvSpPr>
          <p:nvPr>
            <p:ph idx="1"/>
          </p:nvPr>
        </p:nvSpPr>
        <p:spPr/>
        <p:txBody>
          <a:bodyPr>
            <a:normAutofit/>
          </a:bodyPr>
          <a:lstStyle/>
          <a:p>
            <a:pPr marL="0" indent="0">
              <a:buNone/>
            </a:pPr>
            <a:r>
              <a:rPr lang="en-ZA" sz="1800" b="1" dirty="0">
                <a:latin typeface="Arial" panose="020B0604020202020204" pitchFamily="34" charset="0"/>
                <a:cs typeface="Arial" panose="020B0604020202020204" pitchFamily="34" charset="0"/>
              </a:rPr>
              <a:t>BRICS</a:t>
            </a:r>
          </a:p>
          <a:p>
            <a:pPr>
              <a:buFont typeface="Wingdings" panose="05000000000000000000" pitchFamily="2" charset="2"/>
              <a:buChar char="Ø"/>
            </a:pPr>
            <a:r>
              <a:rPr lang="en-ZA" sz="1400" dirty="0">
                <a:latin typeface="Arial" panose="020B0604020202020204" pitchFamily="34" charset="0"/>
                <a:cs typeface="Arial" panose="020B0604020202020204" pitchFamily="34" charset="0"/>
              </a:rPr>
              <a:t>Is a cooperation mechanism between </a:t>
            </a:r>
            <a:r>
              <a:rPr lang="en-ZA" sz="1400" dirty="0" smtClean="0">
                <a:latin typeface="Arial" panose="020B0604020202020204" pitchFamily="34" charset="0"/>
                <a:cs typeface="Arial" panose="020B0604020202020204" pitchFamily="34" charset="0"/>
              </a:rPr>
              <a:t>Parliaments </a:t>
            </a:r>
            <a:r>
              <a:rPr lang="en-ZA" sz="1400" dirty="0">
                <a:latin typeface="Arial" panose="020B0604020202020204" pitchFamily="34" charset="0"/>
                <a:cs typeface="Arial" panose="020B0604020202020204" pitchFamily="34" charset="0"/>
              </a:rPr>
              <a:t>of Brazil, Russia, India, China, and South Africa</a:t>
            </a:r>
          </a:p>
          <a:p>
            <a:pPr>
              <a:buFont typeface="Wingdings" panose="05000000000000000000" pitchFamily="2" charset="2"/>
              <a:buChar char="Ø"/>
            </a:pPr>
            <a:r>
              <a:rPr lang="en-ZA" sz="1400" dirty="0" smtClean="0">
                <a:latin typeface="Arial" panose="020B0604020202020204" pitchFamily="34" charset="0"/>
                <a:cs typeface="Arial" panose="020B0604020202020204" pitchFamily="34" charset="0"/>
              </a:rPr>
              <a:t>Draft </a:t>
            </a:r>
            <a:r>
              <a:rPr lang="en-ZA" sz="1400" dirty="0">
                <a:latin typeface="Arial" panose="020B0604020202020204" pitchFamily="34" charset="0"/>
                <a:cs typeface="Arial" panose="020B0604020202020204" pitchFamily="34" charset="0"/>
              </a:rPr>
              <a:t>Protocol will be signed once all </a:t>
            </a:r>
            <a:r>
              <a:rPr lang="en-ZA" sz="1400" dirty="0" smtClean="0">
                <a:latin typeface="Arial" panose="020B0604020202020204" pitchFamily="34" charset="0"/>
                <a:cs typeface="Arial" panose="020B0604020202020204" pitchFamily="34" charset="0"/>
              </a:rPr>
              <a:t>Parliaments </a:t>
            </a:r>
            <a:r>
              <a:rPr lang="en-ZA" sz="1400" dirty="0">
                <a:latin typeface="Arial" panose="020B0604020202020204" pitchFamily="34" charset="0"/>
                <a:cs typeface="Arial" panose="020B0604020202020204" pitchFamily="34" charset="0"/>
              </a:rPr>
              <a:t>have agreed on its text. No Membership Fees are </a:t>
            </a:r>
            <a:r>
              <a:rPr lang="en-ZA" sz="1400" dirty="0" smtClean="0">
                <a:latin typeface="Arial" panose="020B0604020202020204" pitchFamily="34" charset="0"/>
                <a:cs typeface="Arial" panose="020B0604020202020204" pitchFamily="34" charset="0"/>
              </a:rPr>
              <a:t>      payable      </a:t>
            </a:r>
            <a:endParaRPr lang="en-ZA" sz="1400" dirty="0">
              <a:latin typeface="Arial" panose="020B0604020202020204" pitchFamily="34" charset="0"/>
              <a:cs typeface="Arial" panose="020B0604020202020204" pitchFamily="34" charset="0"/>
            </a:endParaRPr>
          </a:p>
          <a:p>
            <a:pPr marL="0" indent="0">
              <a:buNone/>
            </a:pPr>
            <a:r>
              <a:rPr lang="en-ZA" sz="1800" b="1" dirty="0">
                <a:latin typeface="Arial" panose="020B0604020202020204" pitchFamily="34" charset="0"/>
                <a:cs typeface="Arial" panose="020B0604020202020204" pitchFamily="34" charset="0"/>
              </a:rPr>
              <a:t>CPA </a:t>
            </a:r>
          </a:p>
          <a:p>
            <a:pPr>
              <a:buFont typeface="Wingdings" panose="05000000000000000000" pitchFamily="2" charset="2"/>
              <a:buChar char="Ø"/>
            </a:pPr>
            <a:r>
              <a:rPr lang="en-US" sz="1400" dirty="0" smtClean="0">
                <a:latin typeface="Arial" panose="020B0604020202020204" pitchFamily="34" charset="0"/>
                <a:cs typeface="Arial" panose="020B0604020202020204" pitchFamily="34" charset="0"/>
              </a:rPr>
              <a:t>The</a:t>
            </a:r>
            <a:r>
              <a:rPr lang="en-US" sz="1400" dirty="0">
                <a:latin typeface="Arial" panose="020B0604020202020204" pitchFamily="34" charset="0"/>
                <a:cs typeface="Arial" panose="020B0604020202020204" pitchFamily="34" charset="0"/>
              </a:rPr>
              <a:t> Commonwealth Parliamentary Association links members of national, state, provincial and territorial parliaments and legislatures across the Commonwealth. </a:t>
            </a:r>
            <a:r>
              <a:rPr lang="en-US" sz="1400" dirty="0" smtClean="0">
                <a:latin typeface="Arial" panose="020B0604020202020204" pitchFamily="34" charset="0"/>
                <a:cs typeface="Arial" panose="020B0604020202020204" pitchFamily="34" charset="0"/>
              </a:rPr>
              <a:t>Its mission</a:t>
            </a:r>
            <a:r>
              <a:rPr lang="en-US" sz="1400" dirty="0">
                <a:latin typeface="Arial" panose="020B0604020202020204" pitchFamily="34" charset="0"/>
                <a:cs typeface="Arial" panose="020B0604020202020204" pitchFamily="34" charset="0"/>
              </a:rPr>
              <a:t> is to promote the advancement of parliamentary democracy by enhancing knowledge and understanding of democratic governance</a:t>
            </a:r>
            <a:r>
              <a:rPr lang="en-US" sz="1400" dirty="0" smtClean="0">
                <a:latin typeface="Arial" panose="020B0604020202020204" pitchFamily="34" charset="0"/>
                <a:cs typeface="Arial" panose="020B0604020202020204" pitchFamily="34" charset="0"/>
              </a:rPr>
              <a:t>. </a:t>
            </a:r>
          </a:p>
          <a:p>
            <a:pPr>
              <a:buFont typeface="Wingdings" panose="05000000000000000000" pitchFamily="2" charset="2"/>
              <a:buChar char="Ø"/>
            </a:pPr>
            <a:r>
              <a:rPr lang="en-ZA" sz="1400" dirty="0" smtClean="0">
                <a:latin typeface="Arial" panose="020B0604020202020204" pitchFamily="34" charset="0"/>
                <a:ea typeface="Calibri" panose="020F0502020204030204" pitchFamily="34" charset="0"/>
                <a:cs typeface="Arial" panose="020B0604020202020204" pitchFamily="34" charset="0"/>
              </a:rPr>
              <a:t>The </a:t>
            </a:r>
            <a:r>
              <a:rPr lang="en-ZA" sz="1400" dirty="0">
                <a:latin typeface="Arial" panose="020B0604020202020204" pitchFamily="34" charset="0"/>
                <a:ea typeface="Calibri" panose="020F0502020204030204" pitchFamily="34" charset="0"/>
                <a:cs typeface="Arial" panose="020B0604020202020204" pitchFamily="34" charset="0"/>
              </a:rPr>
              <a:t>association aims to promote and support </a:t>
            </a:r>
            <a:r>
              <a:rPr lang="en-ZA" sz="1400" dirty="0" smtClean="0">
                <a:latin typeface="Arial" panose="020B0604020202020204" pitchFamily="34" charset="0"/>
                <a:ea typeface="Calibri" panose="020F0502020204030204" pitchFamily="34" charset="0"/>
                <a:cs typeface="Arial" panose="020B0604020202020204" pitchFamily="34" charset="0"/>
              </a:rPr>
              <a:t>Parliaments </a:t>
            </a:r>
            <a:r>
              <a:rPr lang="en-ZA" sz="1400" dirty="0">
                <a:latin typeface="Arial" panose="020B0604020202020204" pitchFamily="34" charset="0"/>
                <a:ea typeface="Calibri" panose="020F0502020204030204" pitchFamily="34" charset="0"/>
                <a:cs typeface="Arial" panose="020B0604020202020204" pitchFamily="34" charset="0"/>
              </a:rPr>
              <a:t>to identify benchmarks of good governance and to implement </a:t>
            </a:r>
            <a:r>
              <a:rPr lang="en-ZA" sz="1400" dirty="0" smtClean="0">
                <a:latin typeface="Arial" panose="020B0604020202020204" pitchFamily="34" charset="0"/>
                <a:ea typeface="Calibri" panose="020F0502020204030204" pitchFamily="34" charset="0"/>
                <a:cs typeface="Arial" panose="020B0604020202020204" pitchFamily="34" charset="0"/>
              </a:rPr>
              <a:t>the Commonwealth </a:t>
            </a:r>
            <a:r>
              <a:rPr lang="en-ZA" sz="1400" dirty="0">
                <a:latin typeface="Arial" panose="020B0604020202020204" pitchFamily="34" charset="0"/>
                <a:ea typeface="Calibri" panose="020F0502020204030204" pitchFamily="34" charset="0"/>
                <a:cs typeface="Arial" panose="020B0604020202020204" pitchFamily="34" charset="0"/>
              </a:rPr>
              <a:t>values</a:t>
            </a:r>
          </a:p>
          <a:p>
            <a:pPr>
              <a:buFont typeface="Wingdings" panose="05000000000000000000" pitchFamily="2" charset="2"/>
              <a:buChar char="Ø"/>
            </a:pPr>
            <a:r>
              <a:rPr lang="en-ZA" sz="1400" dirty="0" smtClean="0">
                <a:latin typeface="Arial" panose="020B0604020202020204" pitchFamily="34" charset="0"/>
                <a:cs typeface="Arial" panose="020B0604020202020204" pitchFamily="34" charset="0"/>
              </a:rPr>
              <a:t>GBP </a:t>
            </a:r>
            <a:r>
              <a:rPr lang="en-ZA" sz="1400" dirty="0">
                <a:latin typeface="Arial" panose="020B0604020202020204" pitchFamily="34" charset="0"/>
                <a:cs typeface="Arial" panose="020B0604020202020204" pitchFamily="34" charset="0"/>
              </a:rPr>
              <a:t>= </a:t>
            </a:r>
            <a:r>
              <a:rPr lang="en-ZA" sz="1400" dirty="0" smtClean="0">
                <a:latin typeface="Arial" panose="020B0604020202020204" pitchFamily="34" charset="0"/>
                <a:cs typeface="Arial" panose="020B0604020202020204" pitchFamily="34" charset="0"/>
              </a:rPr>
              <a:t>R910 727.23</a:t>
            </a:r>
            <a:endParaRPr lang="en-ZA" sz="1400" dirty="0">
              <a:latin typeface="Arial" panose="020B0604020202020204" pitchFamily="34" charset="0"/>
              <a:cs typeface="Arial" panose="020B0604020202020204" pitchFamily="34" charset="0"/>
            </a:endParaRPr>
          </a:p>
          <a:p>
            <a:pPr marL="0" indent="0">
              <a:buNone/>
            </a:pPr>
            <a:r>
              <a:rPr lang="en-ZA" sz="1800" b="1" dirty="0">
                <a:latin typeface="Arial" panose="020B0604020202020204" pitchFamily="34" charset="0"/>
                <a:cs typeface="Arial" panose="020B0604020202020204" pitchFamily="34" charset="0"/>
              </a:rPr>
              <a:t>CPA Africa</a:t>
            </a:r>
          </a:p>
          <a:p>
            <a:pPr>
              <a:buFont typeface="Wingdings" panose="05000000000000000000" pitchFamily="2" charset="2"/>
              <a:buChar char="Ø"/>
            </a:pPr>
            <a:r>
              <a:rPr lang="en-ZA" sz="1400" dirty="0">
                <a:latin typeface="Arial" panose="020B0604020202020204" pitchFamily="34" charset="0"/>
                <a:cs typeface="Arial" panose="020B0604020202020204" pitchFamily="34" charset="0"/>
              </a:rPr>
              <a:t>USD </a:t>
            </a:r>
            <a:r>
              <a:rPr lang="en-ZA" sz="1400" dirty="0" smtClean="0">
                <a:latin typeface="Arial" panose="020B0604020202020204" pitchFamily="34" charset="0"/>
                <a:cs typeface="Arial" panose="020B0604020202020204" pitchFamily="34" charset="0"/>
              </a:rPr>
              <a:t>= R316 966.94 </a:t>
            </a:r>
            <a:r>
              <a:rPr lang="en-ZA" sz="1400" dirty="0">
                <a:latin typeface="Arial" panose="020B0604020202020204" pitchFamily="34" charset="0"/>
                <a:cs typeface="Arial" panose="020B0604020202020204" pitchFamily="34" charset="0"/>
              </a:rPr>
              <a:t>(This amount includes Society of Clerks at the </a:t>
            </a:r>
            <a:r>
              <a:rPr lang="en-ZA" sz="1400" dirty="0" smtClean="0">
                <a:latin typeface="Arial" panose="020B0604020202020204" pitchFamily="34" charset="0"/>
                <a:cs typeface="Arial" panose="020B0604020202020204" pitchFamily="34" charset="0"/>
              </a:rPr>
              <a:t>Table - </a:t>
            </a:r>
            <a:r>
              <a:rPr lang="en-ZA" sz="1400" dirty="0" err="1" smtClean="0">
                <a:latin typeface="Arial" panose="020B0604020202020204" pitchFamily="34" charset="0"/>
                <a:cs typeface="Arial" panose="020B0604020202020204" pitchFamily="34" charset="0"/>
              </a:rPr>
              <a:t>SoCATT</a:t>
            </a:r>
            <a:r>
              <a:rPr lang="en-ZA" sz="1400" dirty="0" smtClean="0">
                <a:latin typeface="Arial" panose="020B0604020202020204" pitchFamily="34" charset="0"/>
                <a:cs typeface="Arial" panose="020B0604020202020204" pitchFamily="34" charset="0"/>
              </a:rPr>
              <a:t>)</a:t>
            </a:r>
          </a:p>
          <a:p>
            <a:pPr>
              <a:buFont typeface="Wingdings" panose="05000000000000000000" pitchFamily="2" charset="2"/>
              <a:buChar char="Ø"/>
            </a:pPr>
            <a:r>
              <a:rPr lang="en-ZA" sz="1400" dirty="0" smtClean="0">
                <a:latin typeface="Arial" panose="020B0604020202020204" pitchFamily="34" charset="0"/>
                <a:cs typeface="Arial" panose="020B0604020202020204" pitchFamily="34" charset="0"/>
              </a:rPr>
              <a:t>The transformation of the Association remains one of the key tasks to be pursued and implemented</a:t>
            </a:r>
            <a:endParaRPr lang="en-US" sz="1400" dirty="0"/>
          </a:p>
        </p:txBody>
      </p:sp>
      <p:sp>
        <p:nvSpPr>
          <p:cNvPr id="4" name="Slide Number Placeholder 4"/>
          <p:cNvSpPr>
            <a:spLocks noGrp="1"/>
          </p:cNvSpPr>
          <p:nvPr>
            <p:ph type="sldNum" sz="quarter" idx="12"/>
          </p:nvPr>
        </p:nvSpPr>
        <p:spPr>
          <a:xfrm>
            <a:off x="7444349" y="6365692"/>
            <a:ext cx="2228850" cy="365125"/>
          </a:xfrm>
        </p:spPr>
        <p:txBody>
          <a:bodyPr/>
          <a:lstStyle/>
          <a:p>
            <a:pPr>
              <a:defRPr/>
            </a:pPr>
            <a:r>
              <a:rPr lang="en-US" dirty="0" smtClean="0"/>
              <a:t>12</a:t>
            </a:r>
            <a:endParaRPr lang="en-US" dirty="0"/>
          </a:p>
        </p:txBody>
      </p:sp>
    </p:spTree>
    <p:extLst>
      <p:ext uri="{BB962C8B-B14F-4D97-AF65-F5344CB8AC3E}">
        <p14:creationId xmlns:p14="http://schemas.microsoft.com/office/powerpoint/2010/main" xmlns="" val="666547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336" y="463739"/>
            <a:ext cx="9558067" cy="1325563"/>
          </a:xfrm>
        </p:spPr>
        <p:txBody>
          <a:bodyPr/>
          <a:lstStyle/>
          <a:p>
            <a:r>
              <a:rPr lang="en-ZA" sz="3200" b="1" dirty="0" smtClean="0">
                <a:solidFill>
                  <a:prstClr val="black"/>
                </a:solidFill>
                <a:latin typeface="Arial" panose="020B0604020202020204" pitchFamily="34" charset="0"/>
                <a:cs typeface="Arial" panose="020B0604020202020204" pitchFamily="34" charset="0"/>
              </a:rPr>
              <a:t>Operational </a:t>
            </a:r>
            <a:r>
              <a:rPr lang="en-ZA" sz="3200" b="1" dirty="0">
                <a:solidFill>
                  <a:prstClr val="black"/>
                </a:solidFill>
                <a:latin typeface="Arial" panose="020B0604020202020204" pitchFamily="34" charset="0"/>
                <a:cs typeface="Arial" panose="020B0604020202020204" pitchFamily="34" charset="0"/>
              </a:rPr>
              <a:t>Plans, Key Performance Areas </a:t>
            </a:r>
            <a:r>
              <a:rPr lang="en-ZA" sz="3200" b="1" dirty="0" smtClean="0">
                <a:solidFill>
                  <a:prstClr val="black"/>
                </a:solidFill>
                <a:latin typeface="Arial" panose="020B0604020202020204" pitchFamily="34" charset="0"/>
                <a:cs typeface="Arial" panose="020B0604020202020204" pitchFamily="34" charset="0"/>
              </a:rPr>
              <a:t/>
            </a:r>
            <a:br>
              <a:rPr lang="en-ZA" sz="3200" b="1" dirty="0" smtClean="0">
                <a:solidFill>
                  <a:prstClr val="black"/>
                </a:solidFill>
                <a:latin typeface="Arial" panose="020B0604020202020204" pitchFamily="34" charset="0"/>
                <a:cs typeface="Arial" panose="020B0604020202020204" pitchFamily="34" charset="0"/>
              </a:rPr>
            </a:br>
            <a:r>
              <a:rPr lang="en-ZA" sz="3200" b="1" dirty="0" smtClean="0">
                <a:solidFill>
                  <a:prstClr val="black"/>
                </a:solidFill>
                <a:latin typeface="Arial" panose="020B0604020202020204" pitchFamily="34" charset="0"/>
                <a:cs typeface="Arial" panose="020B0604020202020204" pitchFamily="34" charset="0"/>
              </a:rPr>
              <a:t>and </a:t>
            </a:r>
            <a:r>
              <a:rPr lang="en-ZA" sz="3200" b="1" dirty="0">
                <a:solidFill>
                  <a:prstClr val="black"/>
                </a:solidFill>
                <a:latin typeface="Arial" panose="020B0604020202020204" pitchFamily="34" charset="0"/>
                <a:cs typeface="Arial" panose="020B0604020202020204" pitchFamily="34" charset="0"/>
              </a:rPr>
              <a:t>Costs </a:t>
            </a:r>
            <a:r>
              <a:rPr lang="en-ZA" sz="2000" b="1" dirty="0" smtClean="0">
                <a:solidFill>
                  <a:prstClr val="black"/>
                </a:solidFill>
                <a:latin typeface="Arial" panose="020B0604020202020204" pitchFamily="34" charset="0"/>
                <a:cs typeface="Arial" panose="020B0604020202020204" pitchFamily="34" charset="0"/>
              </a:rPr>
              <a:t>(</a:t>
            </a:r>
            <a:r>
              <a:rPr lang="en-ZA" sz="2000" b="1" dirty="0">
                <a:solidFill>
                  <a:prstClr val="black"/>
                </a:solidFill>
                <a:latin typeface="Arial" panose="020B0604020202020204" pitchFamily="34" charset="0"/>
                <a:cs typeface="Arial" panose="020B0604020202020204" pitchFamily="34" charset="0"/>
              </a:rPr>
              <a:t>c</a:t>
            </a:r>
            <a:r>
              <a:rPr lang="en-ZA" sz="2000" b="1" dirty="0" smtClean="0">
                <a:solidFill>
                  <a:prstClr val="black"/>
                </a:solidFill>
                <a:latin typeface="Arial" panose="020B0604020202020204" pitchFamily="34" charset="0"/>
                <a:cs typeface="Arial" panose="020B0604020202020204" pitchFamily="34" charset="0"/>
              </a:rPr>
              <a:t>ontinued)</a:t>
            </a:r>
            <a:endParaRPr lang="en-US" sz="2000" b="1" dirty="0"/>
          </a:p>
        </p:txBody>
      </p:sp>
      <p:sp>
        <p:nvSpPr>
          <p:cNvPr id="3" name="Content Placeholder 2"/>
          <p:cNvSpPr>
            <a:spLocks noGrp="1"/>
          </p:cNvSpPr>
          <p:nvPr>
            <p:ph idx="1"/>
          </p:nvPr>
        </p:nvSpPr>
        <p:spPr>
          <a:xfrm>
            <a:off x="279149" y="1698935"/>
            <a:ext cx="8799392" cy="4833969"/>
          </a:xfrm>
        </p:spPr>
        <p:txBody>
          <a:bodyPr>
            <a:normAutofit lnSpcReduction="10000"/>
          </a:bodyPr>
          <a:lstStyle/>
          <a:p>
            <a:pPr marL="0" indent="0">
              <a:buNone/>
            </a:pPr>
            <a:r>
              <a:rPr lang="en-ZA" sz="1800" b="1" dirty="0" smtClean="0">
                <a:latin typeface="Arial" panose="020B0604020202020204" pitchFamily="34" charset="0"/>
                <a:cs typeface="Arial" panose="020B0604020202020204" pitchFamily="34" charset="0"/>
              </a:rPr>
              <a:t>IPU</a:t>
            </a:r>
          </a:p>
          <a:p>
            <a:pPr>
              <a:buFont typeface="Wingdings" panose="05000000000000000000" pitchFamily="2" charset="2"/>
              <a:buChar char="Ø"/>
            </a:pPr>
            <a:r>
              <a:rPr lang="en-US" sz="1400" dirty="0" smtClean="0">
                <a:latin typeface="Arial" panose="020B0604020202020204" pitchFamily="34" charset="0"/>
                <a:cs typeface="Arial" panose="020B0604020202020204" pitchFamily="34" charset="0"/>
              </a:rPr>
              <a:t>The IPU aims to build </a:t>
            </a:r>
            <a:r>
              <a:rPr lang="en-US" sz="1400" dirty="0">
                <a:latin typeface="Arial" panose="020B0604020202020204" pitchFamily="34" charset="0"/>
                <a:cs typeface="Arial" panose="020B0604020202020204" pitchFamily="34" charset="0"/>
              </a:rPr>
              <a:t>strong, democratic </a:t>
            </a:r>
            <a:r>
              <a:rPr lang="en-US" sz="1400" dirty="0" smtClean="0">
                <a:latin typeface="Arial" panose="020B0604020202020204" pitchFamily="34" charset="0"/>
                <a:cs typeface="Arial" panose="020B0604020202020204" pitchFamily="34" charset="0"/>
              </a:rPr>
              <a:t>parliaments and advance </a:t>
            </a:r>
            <a:r>
              <a:rPr lang="en-US" sz="1400" dirty="0">
                <a:latin typeface="Arial" panose="020B0604020202020204" pitchFamily="34" charset="0"/>
                <a:cs typeface="Arial" panose="020B0604020202020204" pitchFamily="34" charset="0"/>
              </a:rPr>
              <a:t>gender equality and respect for women’s </a:t>
            </a:r>
            <a:r>
              <a:rPr lang="en-US" sz="1400" dirty="0" smtClean="0">
                <a:latin typeface="Arial" panose="020B0604020202020204" pitchFamily="34" charset="0"/>
                <a:cs typeface="Arial" panose="020B0604020202020204" pitchFamily="34" charset="0"/>
              </a:rPr>
              <a:t>rights</a:t>
            </a:r>
          </a:p>
          <a:p>
            <a:pPr>
              <a:lnSpc>
                <a:spcPct val="110000"/>
              </a:lnSpc>
              <a:buFont typeface="Wingdings" panose="05000000000000000000" pitchFamily="2" charset="2"/>
              <a:buChar char="Ø"/>
            </a:pPr>
            <a:r>
              <a:rPr lang="en-US" sz="1400" dirty="0">
                <a:latin typeface="Arial" panose="020B0604020202020204" pitchFamily="34" charset="0"/>
                <a:cs typeface="Arial" panose="020B0604020202020204" pitchFamily="34" charset="0"/>
              </a:rPr>
              <a:t>Protect and promote human </a:t>
            </a:r>
            <a:r>
              <a:rPr lang="en-US" sz="1400" dirty="0" smtClean="0">
                <a:latin typeface="Arial" panose="020B0604020202020204" pitchFamily="34" charset="0"/>
                <a:cs typeface="Arial" panose="020B0604020202020204" pitchFamily="34" charset="0"/>
              </a:rPr>
              <a:t>rights by contributing </a:t>
            </a:r>
            <a:r>
              <a:rPr lang="en-US" sz="1400" dirty="0">
                <a:latin typeface="Arial" panose="020B0604020202020204" pitchFamily="34" charset="0"/>
                <a:cs typeface="Arial" panose="020B0604020202020204" pitchFamily="34" charset="0"/>
              </a:rPr>
              <a:t>to peace building, conflict prevention and </a:t>
            </a:r>
            <a:r>
              <a:rPr lang="en-US" sz="1400" dirty="0" smtClean="0">
                <a:latin typeface="Arial" panose="020B0604020202020204" pitchFamily="34" charset="0"/>
                <a:cs typeface="Arial" panose="020B0604020202020204" pitchFamily="34" charset="0"/>
              </a:rPr>
              <a:t>security</a:t>
            </a:r>
          </a:p>
          <a:p>
            <a:pPr>
              <a:buFont typeface="Wingdings" panose="05000000000000000000" pitchFamily="2" charset="2"/>
              <a:buChar char="Ø"/>
            </a:pPr>
            <a:r>
              <a:rPr lang="en-US" sz="1400" dirty="0" smtClean="0">
                <a:latin typeface="Arial" panose="020B0604020202020204" pitchFamily="34" charset="0"/>
                <a:cs typeface="Arial" panose="020B0604020202020204" pitchFamily="34" charset="0"/>
              </a:rPr>
              <a:t>Promote </a:t>
            </a:r>
            <a:r>
              <a:rPr lang="en-US" sz="1400" dirty="0">
                <a:latin typeface="Arial" panose="020B0604020202020204" pitchFamily="34" charset="0"/>
                <a:cs typeface="Arial" panose="020B0604020202020204" pitchFamily="34" charset="0"/>
              </a:rPr>
              <a:t>inter-parliamentary dialogue and </a:t>
            </a:r>
            <a:r>
              <a:rPr lang="en-US" sz="1400" dirty="0" smtClean="0">
                <a:latin typeface="Arial" panose="020B0604020202020204" pitchFamily="34" charset="0"/>
                <a:cs typeface="Arial" panose="020B0604020202020204" pitchFamily="34" charset="0"/>
              </a:rPr>
              <a:t>cooperation and  </a:t>
            </a:r>
            <a:r>
              <a:rPr lang="en-US" sz="1400" dirty="0">
                <a:latin typeface="Arial" panose="020B0604020202020204" pitchFamily="34" charset="0"/>
                <a:cs typeface="Arial" panose="020B0604020202020204" pitchFamily="34" charset="0"/>
              </a:rPr>
              <a:t>youth </a:t>
            </a:r>
            <a:r>
              <a:rPr lang="en-US" sz="1400" dirty="0" smtClean="0">
                <a:latin typeface="Arial" panose="020B0604020202020204" pitchFamily="34" charset="0"/>
                <a:cs typeface="Arial" panose="020B0604020202020204" pitchFamily="34" charset="0"/>
              </a:rPr>
              <a:t>empowerment</a:t>
            </a:r>
          </a:p>
          <a:p>
            <a:pPr>
              <a:buFont typeface="Wingdings" panose="05000000000000000000" pitchFamily="2" charset="2"/>
              <a:buChar char="Ø"/>
            </a:pPr>
            <a:r>
              <a:rPr lang="en-US" sz="1400" dirty="0" smtClean="0">
                <a:latin typeface="Arial" panose="020B0604020202020204" pitchFamily="34" charset="0"/>
                <a:cs typeface="Arial" panose="020B0604020202020204" pitchFamily="34" charset="0"/>
              </a:rPr>
              <a:t>Bridge </a:t>
            </a:r>
            <a:r>
              <a:rPr lang="en-US" sz="1400" dirty="0">
                <a:latin typeface="Arial" panose="020B0604020202020204" pitchFamily="34" charset="0"/>
                <a:cs typeface="Arial" panose="020B0604020202020204" pitchFamily="34" charset="0"/>
              </a:rPr>
              <a:t>the democracy gap in international </a:t>
            </a:r>
            <a:r>
              <a:rPr lang="en-US" sz="1400" dirty="0" smtClean="0">
                <a:latin typeface="Arial" panose="020B0604020202020204" pitchFamily="34" charset="0"/>
                <a:cs typeface="Arial" panose="020B0604020202020204" pitchFamily="34" charset="0"/>
              </a:rPr>
              <a:t>relations</a:t>
            </a:r>
            <a:endParaRPr lang="en-ZA" sz="1400"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ZA" sz="1400" dirty="0" smtClean="0">
                <a:latin typeface="Arial" panose="020B0604020202020204" pitchFamily="34" charset="0"/>
                <a:cs typeface="Arial" panose="020B0604020202020204" pitchFamily="34" charset="0"/>
              </a:rPr>
              <a:t>CHF </a:t>
            </a:r>
            <a:r>
              <a:rPr lang="en-ZA" sz="1400" dirty="0">
                <a:latin typeface="Arial" panose="020B0604020202020204" pitchFamily="34" charset="0"/>
                <a:cs typeface="Arial" panose="020B0604020202020204" pitchFamily="34" charset="0"/>
              </a:rPr>
              <a:t>= </a:t>
            </a:r>
            <a:r>
              <a:rPr lang="en-ZA" sz="1400" dirty="0" smtClean="0">
                <a:latin typeface="Arial" panose="020B0604020202020204" pitchFamily="34" charset="0"/>
                <a:cs typeface="Arial" panose="020B0604020202020204" pitchFamily="34" charset="0"/>
              </a:rPr>
              <a:t>R897 900.55</a:t>
            </a:r>
          </a:p>
          <a:p>
            <a:pPr marL="0" indent="0">
              <a:buNone/>
            </a:pPr>
            <a:r>
              <a:rPr lang="en-ZA" sz="1800" b="1" dirty="0" smtClean="0">
                <a:latin typeface="Arial" panose="020B0604020202020204" pitchFamily="34" charset="0"/>
                <a:cs typeface="Arial" panose="020B0604020202020204" pitchFamily="34" charset="0"/>
              </a:rPr>
              <a:t>ASGP</a:t>
            </a:r>
          </a:p>
          <a:p>
            <a:pPr>
              <a:buFont typeface="Wingdings" panose="05000000000000000000" pitchFamily="2" charset="2"/>
              <a:buChar char="Ø"/>
            </a:pPr>
            <a:r>
              <a:rPr lang="en-GB" sz="1400" dirty="0" smtClean="0">
                <a:latin typeface="Arial" panose="020B0604020202020204" pitchFamily="34" charset="0"/>
                <a:cs typeface="Arial" panose="020B0604020202020204" pitchFamily="34" charset="0"/>
              </a:rPr>
              <a:t>CHF = R176 476.99</a:t>
            </a:r>
            <a:endParaRPr lang="en-US" sz="14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ZA" sz="1400" dirty="0" smtClean="0">
                <a:latin typeface="Arial" panose="020B0604020202020204" pitchFamily="34" charset="0"/>
                <a:cs typeface="Arial" panose="020B0604020202020204" pitchFamily="34" charset="0"/>
              </a:rPr>
              <a:t>The </a:t>
            </a:r>
            <a:r>
              <a:rPr lang="en-ZA" sz="1400" dirty="0">
                <a:latin typeface="Arial" panose="020B0604020202020204" pitchFamily="34" charset="0"/>
                <a:cs typeface="Arial" panose="020B0604020202020204" pitchFamily="34" charset="0"/>
              </a:rPr>
              <a:t>ASGP brings together Secretaries-General to exchange ideas and views on parliamentary procedures, law, practice, and working methods</a:t>
            </a:r>
            <a:r>
              <a:rPr lang="en-ZA" sz="1400" dirty="0" smtClean="0">
                <a:latin typeface="Arial" panose="020B0604020202020204" pitchFamily="34" charset="0"/>
                <a:cs typeface="Arial" panose="020B0604020202020204" pitchFamily="34" charset="0"/>
              </a:rPr>
              <a:t>.</a:t>
            </a:r>
          </a:p>
          <a:p>
            <a:pPr marL="0" indent="0">
              <a:buNone/>
            </a:pPr>
            <a:r>
              <a:rPr lang="en-ZA" sz="1800" b="1" dirty="0">
                <a:latin typeface="Arial" panose="020B0604020202020204" pitchFamily="34" charset="0"/>
                <a:cs typeface="Arial" panose="020B0604020202020204" pitchFamily="34" charset="0"/>
              </a:rPr>
              <a:t>PAP</a:t>
            </a:r>
          </a:p>
          <a:p>
            <a:pPr>
              <a:buFont typeface="Wingdings" panose="05000000000000000000" pitchFamily="2" charset="2"/>
              <a:buChar char="Ø"/>
            </a:pPr>
            <a:r>
              <a:rPr lang="en-ZA" sz="1400" dirty="0">
                <a:latin typeface="Arial" panose="020B0604020202020204" pitchFamily="34" charset="0"/>
                <a:cs typeface="Arial" panose="020B0604020202020204" pitchFamily="34" charset="0"/>
              </a:rPr>
              <a:t>The PAP aims at ensuring full participation of the people of Africa in governance, democratic principles, and economic integration of the Continent.</a:t>
            </a:r>
          </a:p>
          <a:p>
            <a:pPr>
              <a:buFont typeface="Wingdings" panose="05000000000000000000" pitchFamily="2" charset="2"/>
              <a:buChar char="Ø"/>
            </a:pPr>
            <a:r>
              <a:rPr lang="en-ZA" sz="1400" dirty="0" smtClean="0">
                <a:latin typeface="Arial" panose="020B0604020202020204" pitchFamily="34" charset="0"/>
                <a:cs typeface="Arial" panose="020B0604020202020204" pitchFamily="34" charset="0"/>
              </a:rPr>
              <a:t>Subscription </a:t>
            </a:r>
            <a:r>
              <a:rPr lang="en-ZA" sz="1400" dirty="0">
                <a:latin typeface="Arial" panose="020B0604020202020204" pitchFamily="34" charset="0"/>
                <a:cs typeface="Arial" panose="020B0604020202020204" pitchFamily="34" charset="0"/>
              </a:rPr>
              <a:t>paid by </a:t>
            </a:r>
            <a:r>
              <a:rPr lang="en-ZA" sz="1400" dirty="0" smtClean="0">
                <a:latin typeface="Arial" panose="020B0604020202020204" pitchFamily="34" charset="0"/>
                <a:cs typeface="Arial" panose="020B0604020202020204" pitchFamily="34" charset="0"/>
              </a:rPr>
              <a:t>DIRCO to AU and the PAP gets its budget allocation from AU</a:t>
            </a:r>
          </a:p>
          <a:p>
            <a:pPr>
              <a:buFont typeface="Wingdings" panose="05000000000000000000" pitchFamily="2" charset="2"/>
              <a:buChar char="Ø"/>
            </a:pPr>
            <a:r>
              <a:rPr lang="en-ZA" sz="1400" dirty="0" smtClean="0">
                <a:latin typeface="Arial" panose="020B0604020202020204" pitchFamily="34" charset="0"/>
                <a:cs typeface="Arial" panose="020B0604020202020204" pitchFamily="34" charset="0"/>
              </a:rPr>
              <a:t>It is important that the 6</a:t>
            </a:r>
            <a:r>
              <a:rPr lang="en-ZA" sz="1400" baseline="30000" dirty="0" smtClean="0">
                <a:latin typeface="Arial" panose="020B0604020202020204" pitchFamily="34" charset="0"/>
                <a:cs typeface="Arial" panose="020B0604020202020204" pitchFamily="34" charset="0"/>
              </a:rPr>
              <a:t>th</a:t>
            </a:r>
            <a:r>
              <a:rPr lang="en-ZA" sz="1400" dirty="0" smtClean="0">
                <a:latin typeface="Arial" panose="020B0604020202020204" pitchFamily="34" charset="0"/>
                <a:cs typeface="Arial" panose="020B0604020202020204" pitchFamily="34" charset="0"/>
              </a:rPr>
              <a:t> Parliament discusses in detail how should South Africa respond and manage its hosting obligations and the role of Parliament and DIRCO in supporting the PAP</a:t>
            </a:r>
            <a:endParaRPr lang="en-US" sz="1400" dirty="0">
              <a:latin typeface="Arial" panose="020B0604020202020204" pitchFamily="34" charset="0"/>
              <a:cs typeface="Arial" panose="020B0604020202020204" pitchFamily="34" charset="0"/>
            </a:endParaRPr>
          </a:p>
          <a:p>
            <a:endParaRPr lang="en-ZA" sz="1400" dirty="0"/>
          </a:p>
        </p:txBody>
      </p:sp>
      <p:sp>
        <p:nvSpPr>
          <p:cNvPr id="4" name="Slide Number Placeholder 4"/>
          <p:cNvSpPr>
            <a:spLocks noGrp="1"/>
          </p:cNvSpPr>
          <p:nvPr>
            <p:ph type="sldNum" sz="quarter" idx="12"/>
          </p:nvPr>
        </p:nvSpPr>
        <p:spPr>
          <a:xfrm>
            <a:off x="7578819" y="6365692"/>
            <a:ext cx="2228850" cy="365125"/>
          </a:xfrm>
        </p:spPr>
        <p:txBody>
          <a:bodyPr/>
          <a:lstStyle/>
          <a:p>
            <a:pPr>
              <a:defRPr/>
            </a:pPr>
            <a:r>
              <a:rPr lang="en-US" dirty="0" smtClean="0"/>
              <a:t>13</a:t>
            </a:r>
            <a:endParaRPr lang="en-US" dirty="0"/>
          </a:p>
        </p:txBody>
      </p:sp>
    </p:spTree>
    <p:extLst>
      <p:ext uri="{BB962C8B-B14F-4D97-AF65-F5344CB8AC3E}">
        <p14:creationId xmlns:p14="http://schemas.microsoft.com/office/powerpoint/2010/main" xmlns="" val="3697968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02" y="365127"/>
            <a:ext cx="8543925" cy="1325563"/>
          </a:xfrm>
        </p:spPr>
        <p:txBody>
          <a:bodyPr>
            <a:normAutofit/>
          </a:bodyPr>
          <a:lstStyle/>
          <a:p>
            <a:r>
              <a:rPr lang="en-ZA" sz="3200" b="1" dirty="0" smtClean="0">
                <a:solidFill>
                  <a:prstClr val="black"/>
                </a:solidFill>
                <a:latin typeface="Arial" panose="020B0604020202020204" pitchFamily="34" charset="0"/>
                <a:cs typeface="Arial" panose="020B0604020202020204" pitchFamily="34" charset="0"/>
              </a:rPr>
              <a:t>Operational </a:t>
            </a:r>
            <a:r>
              <a:rPr lang="en-ZA" sz="3200" b="1" dirty="0">
                <a:solidFill>
                  <a:prstClr val="black"/>
                </a:solidFill>
                <a:latin typeface="Arial" panose="020B0604020202020204" pitchFamily="34" charset="0"/>
                <a:cs typeface="Arial" panose="020B0604020202020204" pitchFamily="34" charset="0"/>
              </a:rPr>
              <a:t>Plans, Key Performance Areas and Costs </a:t>
            </a:r>
            <a:r>
              <a:rPr lang="en-ZA" sz="2000" b="1" dirty="0" smtClean="0">
                <a:solidFill>
                  <a:prstClr val="black"/>
                </a:solidFill>
                <a:latin typeface="Arial" panose="020B0604020202020204" pitchFamily="34" charset="0"/>
                <a:cs typeface="Arial" panose="020B0604020202020204" pitchFamily="34" charset="0"/>
              </a:rPr>
              <a:t>(continued)</a:t>
            </a:r>
            <a:endParaRPr lang="en-US" sz="2000" dirty="0"/>
          </a:p>
        </p:txBody>
      </p:sp>
      <p:sp>
        <p:nvSpPr>
          <p:cNvPr id="3" name="Content Placeholder 2"/>
          <p:cNvSpPr>
            <a:spLocks noGrp="1"/>
          </p:cNvSpPr>
          <p:nvPr>
            <p:ph idx="1"/>
          </p:nvPr>
        </p:nvSpPr>
        <p:spPr>
          <a:xfrm>
            <a:off x="681038" y="1586753"/>
            <a:ext cx="8543925" cy="4590210"/>
          </a:xfrm>
        </p:spPr>
        <p:txBody>
          <a:bodyPr>
            <a:normAutofit/>
          </a:bodyPr>
          <a:lstStyle/>
          <a:p>
            <a:pPr marL="0" indent="0">
              <a:buNone/>
            </a:pPr>
            <a:r>
              <a:rPr lang="en-ZA" sz="1800" b="1" dirty="0" smtClean="0">
                <a:latin typeface="Arial" panose="020B0604020202020204" pitchFamily="34" charset="0"/>
                <a:cs typeface="Arial" panose="020B0604020202020204" pitchFamily="34" charset="0"/>
              </a:rPr>
              <a:t>SADC-PF </a:t>
            </a:r>
            <a:endParaRPr lang="en-ZA" sz="1800" b="1" dirty="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Ø"/>
            </a:pPr>
            <a:r>
              <a:rPr lang="en-US" sz="1400" dirty="0">
                <a:latin typeface="Arial" panose="020B0604020202020204" pitchFamily="34" charset="0"/>
                <a:cs typeface="Arial" panose="020B0604020202020204" pitchFamily="34" charset="0"/>
              </a:rPr>
              <a:t>Its main aim is to provide a platform for parliaments and parliamentarians to promote and improve regional integration in the SADC region, through parliamentary </a:t>
            </a:r>
            <a:r>
              <a:rPr lang="en-US" sz="1400" dirty="0" smtClean="0">
                <a:latin typeface="Arial" panose="020B0604020202020204" pitchFamily="34" charset="0"/>
                <a:cs typeface="Arial" panose="020B0604020202020204" pitchFamily="34" charset="0"/>
              </a:rPr>
              <a:t>involvement as well as informing the</a:t>
            </a:r>
            <a:r>
              <a:rPr lang="en-US" sz="1400" dirty="0">
                <a:latin typeface="Arial" panose="020B0604020202020204" pitchFamily="34" charset="0"/>
                <a:cs typeface="Arial" panose="020B0604020202020204" pitchFamily="34" charset="0"/>
              </a:rPr>
              <a:t> SADC of the popular views on development and issues affecting the </a:t>
            </a:r>
            <a:r>
              <a:rPr lang="en-US" sz="1400" dirty="0" smtClean="0">
                <a:latin typeface="Arial" panose="020B0604020202020204" pitchFamily="34" charset="0"/>
                <a:cs typeface="Arial" panose="020B0604020202020204" pitchFamily="34" charset="0"/>
              </a:rPr>
              <a:t>region</a:t>
            </a:r>
          </a:p>
          <a:p>
            <a:pPr>
              <a:lnSpc>
                <a:spcPct val="100000"/>
              </a:lnSpc>
              <a:buFont typeface="Wingdings" panose="05000000000000000000" pitchFamily="2" charset="2"/>
              <a:buChar char="Ø"/>
            </a:pPr>
            <a:r>
              <a:rPr lang="en-US" sz="1400" spc="3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South Africa is currently a Member of the EXCO inline with rotation rules</a:t>
            </a:r>
            <a:endParaRPr lang="en-US" sz="1400" spc="3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R="0" algn="just">
              <a:lnSpc>
                <a:spcPct val="150000"/>
              </a:lnSpc>
              <a:spcBef>
                <a:spcPts val="0"/>
              </a:spcBef>
              <a:spcAft>
                <a:spcPts val="0"/>
              </a:spcAft>
              <a:buFont typeface="Wingdings" panose="05000000000000000000" pitchFamily="2" charset="2"/>
              <a:buChar char="Ø"/>
            </a:pPr>
            <a:r>
              <a:rPr lang="en-ZA" sz="1400" spc="30" dirty="0" smtClean="0">
                <a:latin typeface="Arial" panose="020B0604020202020204" pitchFamily="34" charset="0"/>
                <a:cs typeface="Arial" panose="020B0604020202020204" pitchFamily="34" charset="0"/>
              </a:rPr>
              <a:t>R1</a:t>
            </a:r>
            <a:r>
              <a:rPr lang="en-ZA" sz="1400" spc="30" dirty="0">
                <a:latin typeface="Arial" panose="020B0604020202020204" pitchFamily="34" charset="0"/>
                <a:cs typeface="Arial" panose="020B0604020202020204" pitchFamily="34" charset="0"/>
              </a:rPr>
              <a:t> </a:t>
            </a:r>
            <a:r>
              <a:rPr lang="en-ZA" sz="1400" spc="30" dirty="0" smtClean="0">
                <a:latin typeface="Arial" panose="020B0604020202020204" pitchFamily="34" charset="0"/>
                <a:cs typeface="Arial" panose="020B0604020202020204" pitchFamily="34" charset="0"/>
              </a:rPr>
              <a:t>598 703.29 (This amount excludes the Election Observation fees)</a:t>
            </a:r>
          </a:p>
          <a:p>
            <a:pPr marR="0" algn="just">
              <a:lnSpc>
                <a:spcPct val="150000"/>
              </a:lnSpc>
              <a:spcBef>
                <a:spcPts val="0"/>
              </a:spcBef>
              <a:spcAft>
                <a:spcPts val="0"/>
              </a:spcAft>
              <a:buFont typeface="Wingdings" panose="05000000000000000000" pitchFamily="2" charset="2"/>
              <a:buChar char="Ø"/>
            </a:pPr>
            <a:r>
              <a:rPr lang="en-ZA" sz="1400" spc="30" dirty="0" smtClean="0">
                <a:latin typeface="Arial" panose="020B0604020202020204" pitchFamily="34" charset="0"/>
                <a:cs typeface="Arial" panose="020B0604020202020204" pitchFamily="34" charset="0"/>
              </a:rPr>
              <a:t>The Forum has appointed its new Secretary-General after she has acted in the post for a long time</a:t>
            </a:r>
          </a:p>
          <a:p>
            <a:pPr marR="0" algn="just">
              <a:lnSpc>
                <a:spcPct val="150000"/>
              </a:lnSpc>
              <a:spcBef>
                <a:spcPts val="0"/>
              </a:spcBef>
              <a:spcAft>
                <a:spcPts val="0"/>
              </a:spcAft>
              <a:buFont typeface="Wingdings" panose="05000000000000000000" pitchFamily="2" charset="2"/>
              <a:buChar char="Ø"/>
            </a:pPr>
            <a:r>
              <a:rPr lang="en-ZA" sz="1400" spc="30" dirty="0" smtClean="0">
                <a:latin typeface="Arial" panose="020B0604020202020204" pitchFamily="34" charset="0"/>
                <a:cs typeface="Arial" panose="020B0604020202020204" pitchFamily="34" charset="0"/>
              </a:rPr>
              <a:t>The forum is currently pre-occupied with work around transforming itself into a Regional Parliament. A </a:t>
            </a:r>
            <a:r>
              <a:rPr lang="en-ZA" sz="1400" spc="30" dirty="0">
                <a:latin typeface="Arial" panose="020B0604020202020204" pitchFamily="34" charset="0"/>
                <a:cs typeface="Arial" panose="020B0604020202020204" pitchFamily="34" charset="0"/>
              </a:rPr>
              <a:t>T</a:t>
            </a:r>
            <a:r>
              <a:rPr lang="en-ZA" sz="1400" spc="30" dirty="0" smtClean="0">
                <a:latin typeface="Arial" panose="020B0604020202020204" pitchFamily="34" charset="0"/>
                <a:cs typeface="Arial" panose="020B0604020202020204" pitchFamily="34" charset="0"/>
              </a:rPr>
              <a:t>ask Team was established to work on a proposal to be considered by the next summit. Benchmarking plans are in place by both the SADC and SADC-PF Secretariat.</a:t>
            </a:r>
          </a:p>
          <a:p>
            <a:pPr marR="0" algn="just">
              <a:lnSpc>
                <a:spcPct val="150000"/>
              </a:lnSpc>
              <a:spcBef>
                <a:spcPts val="0"/>
              </a:spcBef>
              <a:spcAft>
                <a:spcPts val="0"/>
              </a:spcAft>
              <a:buFont typeface="Wingdings" panose="05000000000000000000" pitchFamily="2" charset="2"/>
              <a:buChar char="Ø"/>
            </a:pPr>
            <a:r>
              <a:rPr lang="en-ZA" sz="1400" spc="30" dirty="0" smtClean="0">
                <a:latin typeface="Arial" panose="020B0604020202020204" pitchFamily="34" charset="0"/>
                <a:cs typeface="Arial" panose="020B0604020202020204" pitchFamily="34" charset="0"/>
              </a:rPr>
              <a:t>DIRCO invited the Division to participate in the work of the Task Team</a:t>
            </a:r>
            <a:endParaRPr lang="en-US" sz="1400" dirty="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p:txBody>
      </p:sp>
      <p:sp>
        <p:nvSpPr>
          <p:cNvPr id="4" name="Slide Number Placeholder 4"/>
          <p:cNvSpPr>
            <a:spLocks noGrp="1"/>
          </p:cNvSpPr>
          <p:nvPr>
            <p:ph type="sldNum" sz="quarter" idx="12"/>
          </p:nvPr>
        </p:nvSpPr>
        <p:spPr>
          <a:xfrm>
            <a:off x="7509902" y="6356352"/>
            <a:ext cx="2228850" cy="365125"/>
          </a:xfrm>
        </p:spPr>
        <p:txBody>
          <a:bodyPr/>
          <a:lstStyle/>
          <a:p>
            <a:pPr>
              <a:defRPr/>
            </a:pPr>
            <a:r>
              <a:rPr lang="en-US" dirty="0" smtClean="0"/>
              <a:t>1</a:t>
            </a:r>
            <a:fld id="{A3F51FCA-A965-4277-A4BC-EB0F813DFDB1}" type="slidenum">
              <a:rPr lang="en-US" smtClean="0"/>
              <a:pPr>
                <a:defRPr/>
              </a:pPr>
              <a:t>14</a:t>
            </a:fld>
            <a:endParaRPr lang="en-US" dirty="0"/>
          </a:p>
        </p:txBody>
      </p:sp>
    </p:spTree>
    <p:extLst>
      <p:ext uri="{BB962C8B-B14F-4D97-AF65-F5344CB8AC3E}">
        <p14:creationId xmlns:p14="http://schemas.microsoft.com/office/powerpoint/2010/main" xmlns="" val="3383894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606498"/>
            <a:ext cx="7512424" cy="853132"/>
          </a:xfrm>
        </p:spPr>
        <p:txBody>
          <a:bodyPr>
            <a:normAutofit/>
          </a:bodyPr>
          <a:lstStyle/>
          <a:p>
            <a:pPr algn="ctr"/>
            <a:r>
              <a:rPr lang="en-ZA" sz="3200" b="1" dirty="0">
                <a:latin typeface="+mn-lt"/>
              </a:rPr>
              <a:t>5</a:t>
            </a:r>
            <a:r>
              <a:rPr lang="en-ZA" sz="3200" b="1" dirty="0" smtClean="0">
                <a:latin typeface="+mn-lt"/>
              </a:rPr>
              <a:t>. Projects in </a:t>
            </a:r>
            <a:r>
              <a:rPr lang="en-ZA" sz="3200" b="1" dirty="0">
                <a:latin typeface="+mn-lt"/>
              </a:rPr>
              <a:t>s</a:t>
            </a:r>
            <a:r>
              <a:rPr lang="en-ZA" sz="3200" b="1" dirty="0" smtClean="0">
                <a:latin typeface="+mn-lt"/>
              </a:rPr>
              <a:t>upport of the Strategic Plan</a:t>
            </a:r>
            <a:endParaRPr lang="en-ZA" sz="3200" i="1" dirty="0">
              <a:latin typeface="+mn-lt"/>
            </a:endParaRPr>
          </a:p>
        </p:txBody>
      </p:sp>
      <p:sp>
        <p:nvSpPr>
          <p:cNvPr id="5" name="Slide Number Placeholder 4"/>
          <p:cNvSpPr>
            <a:spLocks noGrp="1"/>
          </p:cNvSpPr>
          <p:nvPr>
            <p:ph type="sldNum" sz="quarter" idx="12"/>
          </p:nvPr>
        </p:nvSpPr>
        <p:spPr>
          <a:xfrm>
            <a:off x="7512424" y="6374657"/>
            <a:ext cx="2228850" cy="365125"/>
          </a:xfrm>
        </p:spPr>
        <p:txBody>
          <a:bodyPr/>
          <a:lstStyle/>
          <a:p>
            <a:pPr>
              <a:defRPr/>
            </a:pPr>
            <a:fld id="{A3F51FCA-A965-4277-A4BC-EB0F813DFDB1}" type="slidenum">
              <a:rPr lang="en-US" smtClean="0"/>
              <a:pPr>
                <a:defRPr/>
              </a:pPr>
              <a:t>15</a:t>
            </a:fld>
            <a:endParaRPr lang="en-US" dirty="0"/>
          </a:p>
        </p:txBody>
      </p:sp>
      <p:sp>
        <p:nvSpPr>
          <p:cNvPr id="2" name="Content Placeholder 1"/>
          <p:cNvSpPr>
            <a:spLocks noGrp="1"/>
          </p:cNvSpPr>
          <p:nvPr>
            <p:ph idx="1"/>
          </p:nvPr>
        </p:nvSpPr>
        <p:spPr>
          <a:xfrm>
            <a:off x="681038" y="1639019"/>
            <a:ext cx="8543925" cy="4537944"/>
          </a:xfrm>
        </p:spPr>
        <p:txBody>
          <a:bodyPr>
            <a:normAutofit/>
          </a:bodyPr>
          <a:lstStyle/>
          <a:p>
            <a:r>
              <a:rPr lang="en-ZA" b="1" dirty="0"/>
              <a:t>PGIR </a:t>
            </a:r>
            <a:r>
              <a:rPr lang="en-ZA" b="1" dirty="0" smtClean="0"/>
              <a:t>Workshops and Seminars </a:t>
            </a:r>
            <a:r>
              <a:rPr lang="en-ZA" dirty="0"/>
              <a:t>– To Strengthen capacity and </a:t>
            </a:r>
            <a:r>
              <a:rPr lang="en-ZA" dirty="0" smtClean="0"/>
              <a:t>support for PGIR.</a:t>
            </a:r>
          </a:p>
          <a:p>
            <a:r>
              <a:rPr lang="en-ZA" b="1" dirty="0" smtClean="0"/>
              <a:t>Protocol </a:t>
            </a:r>
            <a:r>
              <a:rPr lang="en-ZA" b="1" dirty="0"/>
              <a:t>Training </a:t>
            </a:r>
            <a:r>
              <a:rPr lang="en-ZA" dirty="0"/>
              <a:t>– For strengthening of capacity of the Members of </a:t>
            </a:r>
            <a:r>
              <a:rPr lang="en-ZA" dirty="0" smtClean="0"/>
              <a:t>Parliament and staff.</a:t>
            </a:r>
          </a:p>
          <a:p>
            <a:r>
              <a:rPr lang="en-ZA" b="1" dirty="0" smtClean="0"/>
              <a:t>Protocol Manual </a:t>
            </a:r>
            <a:r>
              <a:rPr lang="en-ZA" dirty="0" smtClean="0"/>
              <a:t>– Development of Parliamentary Protocol Manual.</a:t>
            </a:r>
            <a:endParaRPr lang="en-ZA" dirty="0"/>
          </a:p>
          <a:p>
            <a:r>
              <a:rPr lang="en-ZA" b="1" dirty="0"/>
              <a:t>Tracking </a:t>
            </a:r>
            <a:r>
              <a:rPr lang="en-ZA" b="1" dirty="0" smtClean="0"/>
              <a:t>Mechanism- </a:t>
            </a:r>
            <a:r>
              <a:rPr lang="en-ZA" dirty="0"/>
              <a:t>for harnessing international participation resolutions and recommendations </a:t>
            </a:r>
            <a:r>
              <a:rPr lang="en-ZA" dirty="0" smtClean="0"/>
              <a:t>to enable Parliament to monitor the implementation.</a:t>
            </a:r>
            <a:endParaRPr lang="en-ZA" dirty="0"/>
          </a:p>
          <a:p>
            <a:endParaRPr lang="en-US" dirty="0"/>
          </a:p>
        </p:txBody>
      </p:sp>
    </p:spTree>
    <p:extLst>
      <p:ext uri="{BB962C8B-B14F-4D97-AF65-F5344CB8AC3E}">
        <p14:creationId xmlns:p14="http://schemas.microsoft.com/office/powerpoint/2010/main" xmlns="" val="139415885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261" y="436846"/>
            <a:ext cx="8543925" cy="710638"/>
          </a:xfrm>
        </p:spPr>
        <p:txBody>
          <a:bodyPr>
            <a:normAutofit/>
          </a:bodyPr>
          <a:lstStyle/>
          <a:p>
            <a:r>
              <a:rPr lang="en-ZA" sz="3200" b="1" dirty="0" smtClean="0">
                <a:latin typeface="Arial" panose="020B0604020202020204" pitchFamily="34" charset="0"/>
                <a:cs typeface="Arial" panose="020B0604020202020204" pitchFamily="34" charset="0"/>
              </a:rPr>
              <a:t>6. IRPD Budget</a:t>
            </a:r>
            <a:endParaRPr lang="en-ZA" sz="3200" b="1" dirty="0">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3257582348"/>
              </p:ext>
            </p:extLst>
          </p:nvPr>
        </p:nvGraphicFramePr>
        <p:xfrm>
          <a:off x="681038" y="1380562"/>
          <a:ext cx="8543925" cy="3917579"/>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4"/>
          <p:cNvSpPr>
            <a:spLocks noGrp="1"/>
          </p:cNvSpPr>
          <p:nvPr>
            <p:ph type="sldNum" sz="quarter" idx="12"/>
          </p:nvPr>
        </p:nvSpPr>
        <p:spPr>
          <a:xfrm>
            <a:off x="7545761" y="6376330"/>
            <a:ext cx="2228850" cy="365125"/>
          </a:xfrm>
        </p:spPr>
        <p:txBody>
          <a:bodyPr/>
          <a:lstStyle/>
          <a:p>
            <a:pPr>
              <a:defRPr/>
            </a:pPr>
            <a:r>
              <a:rPr lang="en-US" dirty="0" smtClean="0"/>
              <a:t>16</a:t>
            </a:r>
            <a:endParaRPr lang="en-US" dirty="0"/>
          </a:p>
        </p:txBody>
      </p:sp>
      <p:sp>
        <p:nvSpPr>
          <p:cNvPr id="8" name="Title 1"/>
          <p:cNvSpPr txBox="1">
            <a:spLocks/>
          </p:cNvSpPr>
          <p:nvPr/>
        </p:nvSpPr>
        <p:spPr>
          <a:xfrm>
            <a:off x="501743" y="5448116"/>
            <a:ext cx="8543925" cy="7106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1600" b="1" dirty="0" smtClean="0">
                <a:latin typeface="Arial" panose="020B0604020202020204" pitchFamily="34" charset="0"/>
                <a:cs typeface="Arial" panose="020B0604020202020204" pitchFamily="34" charset="0"/>
              </a:rPr>
              <a:t>The total budget allocation for the 2019/20 financial year is R42 891 456.00 </a:t>
            </a:r>
            <a:endParaRPr lang="en-ZA"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89870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049" y="621201"/>
            <a:ext cx="9171175" cy="1025035"/>
          </a:xfrm>
        </p:spPr>
        <p:txBody>
          <a:bodyPr>
            <a:normAutofit fontScale="90000"/>
          </a:bodyPr>
          <a:lstStyle/>
          <a:p>
            <a:r>
              <a:rPr lang="en-ZA" b="1" dirty="0" smtClean="0"/>
              <a:t/>
            </a:r>
            <a:br>
              <a:rPr lang="en-ZA" b="1" dirty="0" smtClean="0"/>
            </a:br>
            <a:r>
              <a:rPr lang="en-ZA" sz="3600" b="1" dirty="0" smtClean="0">
                <a:latin typeface="Arial" panose="020B0604020202020204" pitchFamily="34" charset="0"/>
                <a:cs typeface="Arial" panose="020B0604020202020204" pitchFamily="34" charset="0"/>
              </a:rPr>
              <a:t>IRPD Budget </a:t>
            </a:r>
            <a:r>
              <a:rPr lang="en-ZA" sz="2000" b="1" dirty="0" smtClean="0">
                <a:latin typeface="Arial" panose="020B0604020202020204" pitchFamily="34" charset="0"/>
                <a:cs typeface="Arial" panose="020B0604020202020204" pitchFamily="34" charset="0"/>
              </a:rPr>
              <a:t>(continued)</a:t>
            </a:r>
            <a:br>
              <a:rPr lang="en-ZA" sz="2000" b="1" dirty="0" smtClean="0">
                <a:latin typeface="Arial" panose="020B0604020202020204" pitchFamily="34" charset="0"/>
                <a:cs typeface="Arial" panose="020B0604020202020204" pitchFamily="34" charset="0"/>
              </a:rPr>
            </a:br>
            <a:r>
              <a:rPr lang="en-ZA" sz="2000" b="1" dirty="0" smtClean="0">
                <a:latin typeface="Arial" panose="020B0604020202020204" pitchFamily="34" charset="0"/>
                <a:cs typeface="Arial" panose="020B0604020202020204" pitchFamily="34" charset="0"/>
              </a:rPr>
              <a:t/>
            </a:r>
            <a:br>
              <a:rPr lang="en-ZA" sz="2000" b="1" dirty="0" smtClean="0">
                <a:latin typeface="Arial" panose="020B0604020202020204" pitchFamily="34" charset="0"/>
                <a:cs typeface="Arial" panose="020B0604020202020204" pitchFamily="34" charset="0"/>
              </a:rPr>
            </a:br>
            <a:r>
              <a:rPr lang="en-ZA" sz="2700" b="1" dirty="0" smtClean="0"/>
              <a:t>Financial </a:t>
            </a:r>
            <a:r>
              <a:rPr lang="en-ZA" sz="2700" b="1" dirty="0"/>
              <a:t>Expenditure for the 1</a:t>
            </a:r>
            <a:r>
              <a:rPr lang="en-ZA" sz="2700" b="1" baseline="30000" dirty="0"/>
              <a:t>st</a:t>
            </a:r>
            <a:r>
              <a:rPr lang="en-ZA" sz="2700" b="1" dirty="0"/>
              <a:t> Quarter of the 2019/20 Financial Year</a:t>
            </a:r>
            <a:r>
              <a:rPr lang="en-ZA" b="1" dirty="0"/>
              <a:t/>
            </a:r>
            <a:br>
              <a:rPr lang="en-ZA" b="1" dirty="0"/>
            </a:br>
            <a:endParaRPr lang="en-ZA" dirty="0"/>
          </a:p>
        </p:txBody>
      </p:sp>
      <p:pic>
        <p:nvPicPr>
          <p:cNvPr id="4" name="Content Placeholder 3"/>
          <p:cNvPicPr>
            <a:picLocks noGrp="1" noChangeAspect="1"/>
          </p:cNvPicPr>
          <p:nvPr>
            <p:ph idx="1"/>
          </p:nvPr>
        </p:nvPicPr>
        <p:blipFill>
          <a:blip r:embed="rId2"/>
          <a:stretch>
            <a:fillRect/>
          </a:stretch>
        </p:blipFill>
        <p:spPr>
          <a:xfrm>
            <a:off x="779927" y="1646236"/>
            <a:ext cx="8346147" cy="3735902"/>
          </a:xfrm>
          <a:prstGeom prst="rect">
            <a:avLst/>
          </a:prstGeom>
        </p:spPr>
      </p:pic>
      <p:sp>
        <p:nvSpPr>
          <p:cNvPr id="5" name="Slide Number Placeholder 4"/>
          <p:cNvSpPr>
            <a:spLocks noGrp="1"/>
          </p:cNvSpPr>
          <p:nvPr>
            <p:ph type="sldNum" sz="quarter" idx="12"/>
          </p:nvPr>
        </p:nvSpPr>
        <p:spPr>
          <a:xfrm>
            <a:off x="7518866" y="6356352"/>
            <a:ext cx="2228850" cy="365125"/>
          </a:xfrm>
        </p:spPr>
        <p:txBody>
          <a:bodyPr/>
          <a:lstStyle/>
          <a:p>
            <a:pPr>
              <a:defRPr/>
            </a:pPr>
            <a:r>
              <a:rPr lang="en-US" dirty="0" smtClean="0"/>
              <a:t>17</a:t>
            </a:r>
            <a:endParaRPr lang="en-US" dirty="0"/>
          </a:p>
        </p:txBody>
      </p:sp>
      <p:sp>
        <p:nvSpPr>
          <p:cNvPr id="6" name="Title 1"/>
          <p:cNvSpPr txBox="1">
            <a:spLocks/>
          </p:cNvSpPr>
          <p:nvPr/>
        </p:nvSpPr>
        <p:spPr>
          <a:xfrm>
            <a:off x="268661" y="5513926"/>
            <a:ext cx="8543925" cy="7106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2000" dirty="0" smtClean="0">
                <a:latin typeface="Arial" panose="020B0604020202020204" pitchFamily="34" charset="0"/>
                <a:cs typeface="Arial" panose="020B0604020202020204" pitchFamily="34" charset="0"/>
              </a:rPr>
              <a:t>The figures include salaries and goods and services.</a:t>
            </a:r>
            <a:endParaRPr lang="en-Z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5450052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439669851"/>
              </p:ext>
            </p:extLst>
          </p:nvPr>
        </p:nvGraphicFramePr>
        <p:xfrm>
          <a:off x="390525" y="1971669"/>
          <a:ext cx="9163049" cy="4217492"/>
        </p:xfrm>
        <a:graphic>
          <a:graphicData uri="http://schemas.openxmlformats.org/drawingml/2006/table">
            <a:tbl>
              <a:tblPr firstRow="1" firstCol="1" bandRow="1">
                <a:tableStyleId>{5C22544A-7EE6-4342-B048-85BDC9FD1C3A}</a:tableStyleId>
              </a:tblPr>
              <a:tblGrid>
                <a:gridCol w="4905372">
                  <a:extLst>
                    <a:ext uri="{9D8B030D-6E8A-4147-A177-3AD203B41FA5}">
                      <a16:colId xmlns:a16="http://schemas.microsoft.com/office/drawing/2014/main" xmlns="" val="853079407"/>
                    </a:ext>
                  </a:extLst>
                </a:gridCol>
                <a:gridCol w="4257677">
                  <a:extLst>
                    <a:ext uri="{9D8B030D-6E8A-4147-A177-3AD203B41FA5}">
                      <a16:colId xmlns:a16="http://schemas.microsoft.com/office/drawing/2014/main" xmlns="" val="1405080285"/>
                    </a:ext>
                  </a:extLst>
                </a:gridCol>
              </a:tblGrid>
              <a:tr h="240522">
                <a:tc>
                  <a:txBody>
                    <a:bodyPr/>
                    <a:lstStyle/>
                    <a:p>
                      <a:pPr>
                        <a:lnSpc>
                          <a:spcPct val="107000"/>
                        </a:lnSpc>
                        <a:spcAft>
                          <a:spcPts val="0"/>
                        </a:spcAft>
                      </a:pPr>
                      <a:r>
                        <a:rPr lang="en-ZA" sz="1400" dirty="0">
                          <a:effectLst/>
                        </a:rPr>
                        <a:t>LINE ITEMS</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ctr">
                        <a:lnSpc>
                          <a:spcPct val="107000"/>
                        </a:lnSpc>
                        <a:spcAft>
                          <a:spcPts val="0"/>
                        </a:spcAft>
                      </a:pPr>
                      <a:r>
                        <a:rPr lang="en-ZA" sz="1400">
                          <a:effectLst/>
                        </a:rPr>
                        <a:t>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4251368023"/>
                  </a:ext>
                </a:extLst>
              </a:tr>
              <a:tr h="255746">
                <a:tc>
                  <a:txBody>
                    <a:bodyPr/>
                    <a:lstStyle/>
                    <a:p>
                      <a:pPr algn="r">
                        <a:lnSpc>
                          <a:spcPct val="107000"/>
                        </a:lnSpc>
                        <a:spcAft>
                          <a:spcPts val="0"/>
                        </a:spcAft>
                      </a:pPr>
                      <a:r>
                        <a:rPr lang="en-ZA" sz="1400">
                          <a:effectLst/>
                        </a:rPr>
                        <a:t>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ctr">
                        <a:lnSpc>
                          <a:spcPct val="107000"/>
                        </a:lnSpc>
                        <a:spcAft>
                          <a:spcPts val="0"/>
                        </a:spcAft>
                      </a:pPr>
                      <a:r>
                        <a:rPr lang="en-ZA" sz="1400">
                          <a:effectLst/>
                        </a:rPr>
                        <a:t>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3788817922"/>
                  </a:ext>
                </a:extLst>
              </a:tr>
              <a:tr h="255746">
                <a:tc>
                  <a:txBody>
                    <a:bodyPr/>
                    <a:lstStyle/>
                    <a:p>
                      <a:pPr>
                        <a:lnSpc>
                          <a:spcPct val="107000"/>
                        </a:lnSpc>
                        <a:spcAft>
                          <a:spcPts val="0"/>
                        </a:spcAft>
                      </a:pPr>
                      <a:r>
                        <a:rPr lang="en-ZA" sz="1400">
                          <a:effectLst/>
                        </a:rPr>
                        <a:t>EXPENDITURE</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b="1" dirty="0">
                          <a:effectLst/>
                        </a:rPr>
                        <a:t>BUDGET FULL YEAR</a:t>
                      </a:r>
                      <a:endParaRPr lang="en-ZA"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2370306505"/>
                  </a:ext>
                </a:extLst>
              </a:tr>
              <a:tr h="255746">
                <a:tc>
                  <a:txBody>
                    <a:bodyPr/>
                    <a:lstStyle/>
                    <a:p>
                      <a:pPr>
                        <a:lnSpc>
                          <a:spcPct val="107000"/>
                        </a:lnSpc>
                        <a:spcAft>
                          <a:spcPts val="0"/>
                        </a:spcAft>
                      </a:pPr>
                      <a:r>
                        <a:rPr lang="en-ZA" sz="1400">
                          <a:effectLst/>
                        </a:rPr>
                        <a:t>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dirty="0">
                          <a:effectLst/>
                        </a:rPr>
                        <a:t>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2739806440"/>
                  </a:ext>
                </a:extLst>
              </a:tr>
              <a:tr h="255746">
                <a:tc>
                  <a:txBody>
                    <a:bodyPr/>
                    <a:lstStyle/>
                    <a:p>
                      <a:pPr>
                        <a:lnSpc>
                          <a:spcPct val="107000"/>
                        </a:lnSpc>
                        <a:spcAft>
                          <a:spcPts val="0"/>
                        </a:spcAft>
                      </a:pPr>
                      <a:r>
                        <a:rPr lang="en-ZA" sz="1400">
                          <a:effectLst/>
                        </a:rPr>
                        <a:t>Employee Compensation</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a:effectLst/>
                        </a:rPr>
                        <a:t>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706961512"/>
                  </a:ext>
                </a:extLst>
              </a:tr>
              <a:tr h="255746">
                <a:tc>
                  <a:txBody>
                    <a:bodyPr/>
                    <a:lstStyle/>
                    <a:p>
                      <a:pPr>
                        <a:lnSpc>
                          <a:spcPct val="107000"/>
                        </a:lnSpc>
                        <a:spcAft>
                          <a:spcPts val="0"/>
                        </a:spcAft>
                      </a:pP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a:effectLst/>
                        </a:rPr>
                        <a:t>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991847300"/>
                  </a:ext>
                </a:extLst>
              </a:tr>
              <a:tr h="255746">
                <a:tc>
                  <a:txBody>
                    <a:bodyPr/>
                    <a:lstStyle/>
                    <a:p>
                      <a:pPr>
                        <a:lnSpc>
                          <a:spcPct val="107000"/>
                        </a:lnSpc>
                        <a:spcAft>
                          <a:spcPts val="0"/>
                        </a:spcAft>
                      </a:pPr>
                      <a:r>
                        <a:rPr lang="en-ZA" sz="1400">
                          <a:effectLst/>
                        </a:rPr>
                        <a:t>21030 Remuneration - Basic Salary</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u="sng">
                          <a:effectLst/>
                          <a:hlinkClick r:id="rId2" tooltip="OAF DRILL DOWN LINK"/>
                        </a:rPr>
                        <a:t>20 508 008,00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1740622099"/>
                  </a:ext>
                </a:extLst>
              </a:tr>
              <a:tr h="255746">
                <a:tc>
                  <a:txBody>
                    <a:bodyPr/>
                    <a:lstStyle/>
                    <a:p>
                      <a:pPr>
                        <a:lnSpc>
                          <a:spcPct val="107000"/>
                        </a:lnSpc>
                        <a:spcAft>
                          <a:spcPts val="0"/>
                        </a:spcAft>
                      </a:pPr>
                      <a:r>
                        <a:rPr lang="en-ZA" sz="1400">
                          <a:effectLst/>
                        </a:rPr>
                        <a:t>21050 Remuneration - Cellular Phone</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u="sng">
                          <a:effectLst/>
                          <a:hlinkClick r:id="rId3" tooltip="OAF DRILL DOWN LINK"/>
                        </a:rPr>
                        <a:t>25 000,00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407017723"/>
                  </a:ext>
                </a:extLst>
              </a:tr>
              <a:tr h="255746">
                <a:tc>
                  <a:txBody>
                    <a:bodyPr/>
                    <a:lstStyle/>
                    <a:p>
                      <a:pPr>
                        <a:lnSpc>
                          <a:spcPct val="107000"/>
                        </a:lnSpc>
                        <a:spcAft>
                          <a:spcPts val="0"/>
                        </a:spcAft>
                      </a:pPr>
                      <a:r>
                        <a:rPr lang="en-ZA" sz="1400">
                          <a:effectLst/>
                        </a:rPr>
                        <a:t>21140 Remuneration - Overtime</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u="sng">
                          <a:effectLst/>
                          <a:hlinkClick r:id="rId4" tooltip="OAF DRILL DOWN LINK"/>
                        </a:rPr>
                        <a:t>215 000,00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825303264"/>
                  </a:ext>
                </a:extLst>
              </a:tr>
              <a:tr h="255746">
                <a:tc>
                  <a:txBody>
                    <a:bodyPr/>
                    <a:lstStyle/>
                    <a:p>
                      <a:pPr>
                        <a:lnSpc>
                          <a:spcPct val="107000"/>
                        </a:lnSpc>
                        <a:spcAft>
                          <a:spcPts val="0"/>
                        </a:spcAft>
                      </a:pPr>
                      <a:r>
                        <a:rPr lang="en-ZA" sz="1400">
                          <a:effectLst/>
                        </a:rPr>
                        <a:t>21170 Remuneration - Pension Contribution - Staff</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u="sng">
                          <a:effectLst/>
                          <a:hlinkClick r:id="rId5" tooltip="OAF DRILL DOWN LINK"/>
                        </a:rPr>
                        <a:t>2 579 824,00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2127875396"/>
                  </a:ext>
                </a:extLst>
              </a:tr>
              <a:tr h="255746">
                <a:tc>
                  <a:txBody>
                    <a:bodyPr/>
                    <a:lstStyle/>
                    <a:p>
                      <a:pPr>
                        <a:lnSpc>
                          <a:spcPct val="107000"/>
                        </a:lnSpc>
                        <a:spcAft>
                          <a:spcPts val="0"/>
                        </a:spcAft>
                      </a:pPr>
                      <a:r>
                        <a:rPr lang="en-ZA" sz="1400">
                          <a:effectLst/>
                        </a:rPr>
                        <a:t>21180 Remuneration - Performance Bonus</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u="sng">
                          <a:effectLst/>
                          <a:hlinkClick r:id="rId6" tooltip="OAF DRILL DOWN LINK"/>
                        </a:rPr>
                        <a:t>467 480,00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971211672"/>
                  </a:ext>
                </a:extLst>
              </a:tr>
              <a:tr h="255746">
                <a:tc>
                  <a:txBody>
                    <a:bodyPr/>
                    <a:lstStyle/>
                    <a:p>
                      <a:pPr>
                        <a:lnSpc>
                          <a:spcPct val="107000"/>
                        </a:lnSpc>
                        <a:spcAft>
                          <a:spcPts val="0"/>
                        </a:spcAft>
                      </a:pPr>
                      <a:r>
                        <a:rPr lang="en-ZA" sz="1400">
                          <a:effectLst/>
                        </a:rPr>
                        <a:t>21230 Remuneration - Seconded Staff</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u="sng">
                          <a:effectLst/>
                          <a:hlinkClick r:id="rId7" tooltip="OAF DRILL DOWN LINK"/>
                        </a:rPr>
                        <a:t>1 000 000,00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4072197421"/>
                  </a:ext>
                </a:extLst>
              </a:tr>
              <a:tr h="255746">
                <a:tc>
                  <a:txBody>
                    <a:bodyPr/>
                    <a:lstStyle/>
                    <a:p>
                      <a:pPr>
                        <a:lnSpc>
                          <a:spcPct val="107000"/>
                        </a:lnSpc>
                        <a:spcAft>
                          <a:spcPts val="0"/>
                        </a:spcAft>
                      </a:pPr>
                      <a:r>
                        <a:rPr lang="en-ZA" sz="1400">
                          <a:effectLst/>
                        </a:rPr>
                        <a:t>21310 Remuneration - UIF</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u="sng">
                          <a:effectLst/>
                          <a:hlinkClick r:id="rId8" tooltip="OAF DRILL DOWN LINK"/>
                        </a:rPr>
                        <a:t>46 144,00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1234986503"/>
                  </a:ext>
                </a:extLst>
              </a:tr>
              <a:tr h="255746">
                <a:tc>
                  <a:txBody>
                    <a:bodyPr/>
                    <a:lstStyle/>
                    <a:p>
                      <a:pPr>
                        <a:lnSpc>
                          <a:spcPct val="107000"/>
                        </a:lnSpc>
                        <a:spcAft>
                          <a:spcPts val="0"/>
                        </a:spcAft>
                      </a:pPr>
                      <a:r>
                        <a:rPr lang="en-ZA" sz="1400">
                          <a:effectLst/>
                        </a:rPr>
                        <a:t>21385 Remuneration - Long Service Awards</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u="sng">
                          <a:effectLst/>
                          <a:hlinkClick r:id="rId9" tooltip="OAF DRILL DOWN LINK"/>
                        </a:rPr>
                        <a:t>50 000,00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2165347482"/>
                  </a:ext>
                </a:extLst>
              </a:tr>
              <a:tr h="255746">
                <a:tc>
                  <a:txBody>
                    <a:bodyPr/>
                    <a:lstStyle/>
                    <a:p>
                      <a:pPr algn="ctr">
                        <a:lnSpc>
                          <a:spcPct val="107000"/>
                        </a:lnSpc>
                        <a:spcAft>
                          <a:spcPts val="0"/>
                        </a:spcAft>
                      </a:pPr>
                      <a:r>
                        <a:rPr lang="en-ZA" sz="2000" dirty="0">
                          <a:effectLst/>
                        </a:rPr>
                        <a:t>Total: Employee Compensation</a:t>
                      </a:r>
                      <a:endParaRPr lang="en-ZA"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800" b="1" u="sng" dirty="0">
                          <a:effectLst/>
                          <a:hlinkClick r:id="rId10" tooltip="OAF DRILL DOWN LINK"/>
                        </a:rPr>
                        <a:t>24 891 456,00</a:t>
                      </a:r>
                      <a:endParaRPr lang="en-ZA"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234837141"/>
                  </a:ext>
                </a:extLst>
              </a:tr>
              <a:tr h="255746">
                <a:tc>
                  <a:txBody>
                    <a:bodyPr/>
                    <a:lstStyle/>
                    <a:p>
                      <a:pPr algn="ctr">
                        <a:lnSpc>
                          <a:spcPct val="107000"/>
                        </a:lnSpc>
                        <a:spcAft>
                          <a:spcPts val="0"/>
                        </a:spcAft>
                      </a:pPr>
                      <a:r>
                        <a:rPr lang="en-ZA" sz="1400" dirty="0">
                          <a:effectLst/>
                        </a:rPr>
                        <a:t>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dirty="0">
                          <a:effectLst/>
                        </a:rPr>
                        <a:t>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549885158"/>
                  </a:ext>
                </a:extLst>
              </a:tr>
            </a:tbl>
          </a:graphicData>
        </a:graphic>
      </p:graphicFrame>
      <p:sp>
        <p:nvSpPr>
          <p:cNvPr id="6" name="Title 1"/>
          <p:cNvSpPr txBox="1">
            <a:spLocks noGrp="1"/>
          </p:cNvSpPr>
          <p:nvPr>
            <p:ph type="title"/>
          </p:nvPr>
        </p:nvSpPr>
        <p:spPr>
          <a:xfrm>
            <a:off x="208147" y="853327"/>
            <a:ext cx="6129900" cy="947740"/>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3600" b="1" dirty="0" smtClean="0">
                <a:latin typeface="Arial" panose="020B0604020202020204" pitchFamily="34" charset="0"/>
                <a:cs typeface="Arial" panose="020B0604020202020204" pitchFamily="34" charset="0"/>
              </a:rPr>
              <a:t>IRPD Budget </a:t>
            </a:r>
            <a:r>
              <a:rPr lang="en-ZA" sz="2000" b="1" dirty="0" smtClean="0">
                <a:latin typeface="Arial" panose="020B0604020202020204" pitchFamily="34" charset="0"/>
                <a:cs typeface="Arial" panose="020B0604020202020204" pitchFamily="34" charset="0"/>
              </a:rPr>
              <a:t>(continued)</a:t>
            </a:r>
            <a:r>
              <a:rPr lang="en-ZA" sz="3200" b="1" dirty="0" smtClean="0">
                <a:latin typeface="Arial" panose="020B0604020202020204" pitchFamily="34" charset="0"/>
                <a:cs typeface="Arial" panose="020B0604020202020204" pitchFamily="34" charset="0"/>
              </a:rPr>
              <a:t> </a:t>
            </a:r>
            <a:r>
              <a:rPr lang="en-ZA" sz="3200" b="1" dirty="0" smtClean="0">
                <a:latin typeface="+mn-lt"/>
              </a:rPr>
              <a:t/>
            </a:r>
            <a:br>
              <a:rPr lang="en-ZA" sz="3200" b="1" dirty="0" smtClean="0">
                <a:latin typeface="+mn-lt"/>
              </a:rPr>
            </a:br>
            <a:r>
              <a:rPr lang="en-ZA" sz="3200" b="1" dirty="0">
                <a:latin typeface="+mn-lt"/>
              </a:rPr>
              <a:t/>
            </a:r>
            <a:br>
              <a:rPr lang="en-ZA" sz="3200" b="1" dirty="0">
                <a:latin typeface="+mn-lt"/>
              </a:rPr>
            </a:br>
            <a:r>
              <a:rPr lang="en-ZA" sz="2700" b="1" dirty="0" smtClean="0">
                <a:latin typeface="Arial" panose="020B0604020202020204" pitchFamily="34" charset="0"/>
                <a:cs typeface="Arial" panose="020B0604020202020204" pitchFamily="34" charset="0"/>
              </a:rPr>
              <a:t>by Line </a:t>
            </a:r>
            <a:r>
              <a:rPr lang="en-ZA" sz="2700" b="1" dirty="0">
                <a:latin typeface="Arial" panose="020B0604020202020204" pitchFamily="34" charset="0"/>
                <a:cs typeface="Arial" panose="020B0604020202020204" pitchFamily="34" charset="0"/>
              </a:rPr>
              <a:t>I</a:t>
            </a:r>
            <a:r>
              <a:rPr lang="en-ZA" sz="2700" b="1" dirty="0" smtClean="0">
                <a:latin typeface="Arial" panose="020B0604020202020204" pitchFamily="34" charset="0"/>
                <a:cs typeface="Arial" panose="020B0604020202020204" pitchFamily="34" charset="0"/>
              </a:rPr>
              <a:t>tem</a:t>
            </a:r>
            <a:endParaRPr lang="en-ZA" sz="2700" i="1" dirty="0" smtClean="0">
              <a:latin typeface="Arial" panose="020B0604020202020204" pitchFamily="34" charset="0"/>
              <a:cs typeface="Arial" panose="020B0604020202020204" pitchFamily="34" charset="0"/>
            </a:endParaRPr>
          </a:p>
        </p:txBody>
      </p:sp>
      <p:sp>
        <p:nvSpPr>
          <p:cNvPr id="4" name="Slide Number Placeholder 4"/>
          <p:cNvSpPr>
            <a:spLocks noGrp="1"/>
          </p:cNvSpPr>
          <p:nvPr>
            <p:ph type="sldNum" sz="quarter" idx="12"/>
          </p:nvPr>
        </p:nvSpPr>
        <p:spPr>
          <a:xfrm>
            <a:off x="7516066" y="6479107"/>
            <a:ext cx="2228850" cy="365125"/>
          </a:xfrm>
        </p:spPr>
        <p:txBody>
          <a:bodyPr/>
          <a:lstStyle/>
          <a:p>
            <a:pPr>
              <a:defRPr/>
            </a:pPr>
            <a:r>
              <a:rPr lang="en-US" dirty="0" smtClean="0"/>
              <a:t>18</a:t>
            </a:r>
            <a:endParaRPr lang="en-US" dirty="0"/>
          </a:p>
        </p:txBody>
      </p:sp>
    </p:spTree>
    <p:extLst>
      <p:ext uri="{BB962C8B-B14F-4D97-AF65-F5344CB8AC3E}">
        <p14:creationId xmlns:p14="http://schemas.microsoft.com/office/powerpoint/2010/main" xmlns="" val="34742480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179294" y="489583"/>
            <a:ext cx="5764306" cy="854073"/>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3600" b="1" dirty="0" smtClean="0">
                <a:latin typeface="Arial" panose="020B0604020202020204" pitchFamily="34" charset="0"/>
                <a:cs typeface="Arial" panose="020B0604020202020204" pitchFamily="34" charset="0"/>
              </a:rPr>
              <a:t>IRPD </a:t>
            </a:r>
            <a:r>
              <a:rPr lang="en-ZA" sz="3600" b="1" dirty="0">
                <a:latin typeface="Arial" panose="020B0604020202020204" pitchFamily="34" charset="0"/>
                <a:cs typeface="Arial" panose="020B0604020202020204" pitchFamily="34" charset="0"/>
              </a:rPr>
              <a:t>Budget </a:t>
            </a:r>
            <a:r>
              <a:rPr lang="en-ZA" sz="2200" b="1" dirty="0">
                <a:latin typeface="Arial" panose="020B0604020202020204" pitchFamily="34" charset="0"/>
                <a:cs typeface="Arial" panose="020B0604020202020204" pitchFamily="34" charset="0"/>
              </a:rPr>
              <a:t>(continued) </a:t>
            </a:r>
            <a:r>
              <a:rPr lang="en-ZA" sz="1800" b="1" dirty="0"/>
              <a:t/>
            </a:r>
            <a:br>
              <a:rPr lang="en-ZA" sz="1800" b="1" dirty="0"/>
            </a:br>
            <a:r>
              <a:rPr lang="en-ZA" sz="1800" b="1" dirty="0"/>
              <a:t/>
            </a:r>
            <a:br>
              <a:rPr lang="en-ZA" sz="1800" b="1" dirty="0"/>
            </a:br>
            <a:r>
              <a:rPr lang="en-ZA" sz="2700" b="1" dirty="0">
                <a:latin typeface="Arial" panose="020B0604020202020204" pitchFamily="34" charset="0"/>
                <a:cs typeface="Arial" panose="020B0604020202020204" pitchFamily="34" charset="0"/>
              </a:rPr>
              <a:t>by Line Item</a:t>
            </a:r>
            <a:r>
              <a:rPr lang="en-ZA" sz="2700" b="1" dirty="0" smtClean="0">
                <a:latin typeface="Arial" panose="020B0604020202020204" pitchFamily="34" charset="0"/>
                <a:cs typeface="Arial" panose="020B0604020202020204" pitchFamily="34" charset="0"/>
              </a:rPr>
              <a:t> </a:t>
            </a:r>
            <a:endParaRPr lang="en-ZA" sz="2700" i="1" dirty="0" smtClean="0">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1675378713"/>
              </p:ext>
            </p:extLst>
          </p:nvPr>
        </p:nvGraphicFramePr>
        <p:xfrm>
          <a:off x="547688" y="1451232"/>
          <a:ext cx="8543925" cy="5250509"/>
        </p:xfrm>
        <a:graphic>
          <a:graphicData uri="http://schemas.openxmlformats.org/drawingml/2006/table">
            <a:tbl>
              <a:tblPr firstRow="1" firstCol="1" bandRow="1">
                <a:tableStyleId>{5C22544A-7EE6-4342-B048-85BDC9FD1C3A}</a:tableStyleId>
              </a:tblPr>
              <a:tblGrid>
                <a:gridCol w="4573928">
                  <a:extLst>
                    <a:ext uri="{9D8B030D-6E8A-4147-A177-3AD203B41FA5}">
                      <a16:colId xmlns:a16="http://schemas.microsoft.com/office/drawing/2014/main" xmlns="" val="2519248209"/>
                    </a:ext>
                  </a:extLst>
                </a:gridCol>
                <a:gridCol w="3969997">
                  <a:extLst>
                    <a:ext uri="{9D8B030D-6E8A-4147-A177-3AD203B41FA5}">
                      <a16:colId xmlns:a16="http://schemas.microsoft.com/office/drawing/2014/main" xmlns="" val="1178137075"/>
                    </a:ext>
                  </a:extLst>
                </a:gridCol>
              </a:tblGrid>
              <a:tr h="221787">
                <a:tc>
                  <a:txBody>
                    <a:bodyPr/>
                    <a:lstStyle/>
                    <a:p>
                      <a:pPr>
                        <a:lnSpc>
                          <a:spcPct val="107000"/>
                        </a:lnSpc>
                        <a:spcAft>
                          <a:spcPts val="0"/>
                        </a:spcAft>
                      </a:pPr>
                      <a:r>
                        <a:rPr lang="en-ZA" sz="1400">
                          <a:effectLst/>
                        </a:rPr>
                        <a:t>Operating Expenditure (OPEX)</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a:effectLst/>
                        </a:rPr>
                        <a:t>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4138891557"/>
                  </a:ext>
                </a:extLst>
              </a:tr>
              <a:tr h="221787">
                <a:tc>
                  <a:txBody>
                    <a:bodyPr/>
                    <a:lstStyle/>
                    <a:p>
                      <a:pPr>
                        <a:lnSpc>
                          <a:spcPct val="107000"/>
                        </a:lnSpc>
                        <a:spcAft>
                          <a:spcPts val="0"/>
                        </a:spcAft>
                      </a:pPr>
                      <a:r>
                        <a:rPr lang="en-ZA" sz="1400" dirty="0">
                          <a:effectLst/>
                        </a:rPr>
                        <a:t>27005 Training</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u="sng">
                          <a:effectLst/>
                          <a:hlinkClick r:id="rId2" tooltip="OAF DRILL DOWN LINK"/>
                        </a:rPr>
                        <a:t>220 000,00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1754336813"/>
                  </a:ext>
                </a:extLst>
              </a:tr>
              <a:tr h="221787">
                <a:tc>
                  <a:txBody>
                    <a:bodyPr/>
                    <a:lstStyle/>
                    <a:p>
                      <a:pPr>
                        <a:lnSpc>
                          <a:spcPct val="107000"/>
                        </a:lnSpc>
                        <a:spcAft>
                          <a:spcPts val="0"/>
                        </a:spcAft>
                      </a:pPr>
                      <a:r>
                        <a:rPr lang="en-ZA" sz="1400">
                          <a:effectLst/>
                        </a:rPr>
                        <a:t>31020 Telephone - Parliament Complex - Staff</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u="sng" dirty="0">
                          <a:effectLst/>
                          <a:hlinkClick r:id="rId3" tooltip="OAF DRILL DOWN LINK"/>
                        </a:rPr>
                        <a:t>136 138,38</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3518788277"/>
                  </a:ext>
                </a:extLst>
              </a:tr>
              <a:tr h="221787">
                <a:tc>
                  <a:txBody>
                    <a:bodyPr/>
                    <a:lstStyle/>
                    <a:p>
                      <a:pPr>
                        <a:lnSpc>
                          <a:spcPct val="107000"/>
                        </a:lnSpc>
                        <a:spcAft>
                          <a:spcPts val="0"/>
                        </a:spcAft>
                      </a:pPr>
                      <a:r>
                        <a:rPr lang="en-ZA" sz="1400">
                          <a:effectLst/>
                        </a:rPr>
                        <a:t>31040 Telephone - International</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u="sng">
                          <a:effectLst/>
                          <a:hlinkClick r:id="rId4" tooltip="OAF DRILL DOWN LINK"/>
                        </a:rPr>
                        <a:t>6 000,00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1592361103"/>
                  </a:ext>
                </a:extLst>
              </a:tr>
              <a:tr h="221787">
                <a:tc>
                  <a:txBody>
                    <a:bodyPr/>
                    <a:lstStyle/>
                    <a:p>
                      <a:pPr>
                        <a:lnSpc>
                          <a:spcPct val="107000"/>
                        </a:lnSpc>
                        <a:spcAft>
                          <a:spcPts val="0"/>
                        </a:spcAft>
                      </a:pPr>
                      <a:r>
                        <a:rPr lang="en-ZA" sz="1400">
                          <a:effectLst/>
                        </a:rPr>
                        <a:t>31110 Telephone - Domestic</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u="sng">
                          <a:effectLst/>
                          <a:hlinkClick r:id="rId5" tooltip="OAF DRILL DOWN LINK"/>
                        </a:rPr>
                        <a:t>491,00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1777492548"/>
                  </a:ext>
                </a:extLst>
              </a:tr>
              <a:tr h="221787">
                <a:tc>
                  <a:txBody>
                    <a:bodyPr/>
                    <a:lstStyle/>
                    <a:p>
                      <a:pPr>
                        <a:lnSpc>
                          <a:spcPct val="107000"/>
                        </a:lnSpc>
                        <a:spcAft>
                          <a:spcPts val="0"/>
                        </a:spcAft>
                      </a:pPr>
                      <a:r>
                        <a:rPr lang="en-ZA" sz="1400">
                          <a:effectLst/>
                        </a:rPr>
                        <a:t>31210 Cellphone - Staff</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u="sng">
                          <a:effectLst/>
                          <a:hlinkClick r:id="rId6" tooltip="OAF DRILL DOWN LINK"/>
                        </a:rPr>
                        <a:t>110 951,00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2925687234"/>
                  </a:ext>
                </a:extLst>
              </a:tr>
              <a:tr h="221787">
                <a:tc>
                  <a:txBody>
                    <a:bodyPr/>
                    <a:lstStyle/>
                    <a:p>
                      <a:pPr>
                        <a:lnSpc>
                          <a:spcPct val="107000"/>
                        </a:lnSpc>
                        <a:spcAft>
                          <a:spcPts val="0"/>
                        </a:spcAft>
                      </a:pPr>
                      <a:r>
                        <a:rPr lang="en-ZA" sz="1400">
                          <a:effectLst/>
                        </a:rPr>
                        <a:t>31530 Internet Access</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u="sng">
                          <a:effectLst/>
                          <a:hlinkClick r:id="rId7" tooltip="OAF DRILL DOWN LINK"/>
                        </a:rPr>
                        <a:t>5 000,00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1648533724"/>
                  </a:ext>
                </a:extLst>
              </a:tr>
              <a:tr h="221787">
                <a:tc>
                  <a:txBody>
                    <a:bodyPr/>
                    <a:lstStyle/>
                    <a:p>
                      <a:pPr>
                        <a:lnSpc>
                          <a:spcPct val="107000"/>
                        </a:lnSpc>
                        <a:spcAft>
                          <a:spcPts val="0"/>
                        </a:spcAft>
                      </a:pPr>
                      <a:r>
                        <a:rPr lang="en-ZA" sz="1400">
                          <a:effectLst/>
                        </a:rPr>
                        <a:t>32010 Courier Services</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u="sng">
                          <a:effectLst/>
                          <a:hlinkClick r:id="rId8" tooltip="OAF DRILL DOWN LINK"/>
                        </a:rPr>
                        <a:t>60 000,00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1174240527"/>
                  </a:ext>
                </a:extLst>
              </a:tr>
              <a:tr h="221787">
                <a:tc>
                  <a:txBody>
                    <a:bodyPr/>
                    <a:lstStyle/>
                    <a:p>
                      <a:pPr>
                        <a:lnSpc>
                          <a:spcPct val="107000"/>
                        </a:lnSpc>
                        <a:spcAft>
                          <a:spcPts val="0"/>
                        </a:spcAft>
                      </a:pPr>
                      <a:r>
                        <a:rPr lang="en-ZA" sz="1400">
                          <a:effectLst/>
                        </a:rPr>
                        <a:t>32020 Postage</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u="sng">
                          <a:effectLst/>
                          <a:hlinkClick r:id="rId9" tooltip="OAF DRILL DOWN LINK"/>
                        </a:rPr>
                        <a:t>15 000,00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1319145914"/>
                  </a:ext>
                </a:extLst>
              </a:tr>
              <a:tr h="221787">
                <a:tc>
                  <a:txBody>
                    <a:bodyPr/>
                    <a:lstStyle/>
                    <a:p>
                      <a:pPr>
                        <a:lnSpc>
                          <a:spcPct val="107000"/>
                        </a:lnSpc>
                        <a:spcAft>
                          <a:spcPts val="0"/>
                        </a:spcAft>
                      </a:pPr>
                      <a:r>
                        <a:rPr lang="en-ZA" sz="1400">
                          <a:effectLst/>
                        </a:rPr>
                        <a:t>33510 Medical assessment by specialist Doctors</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u="sng">
                          <a:effectLst/>
                          <a:hlinkClick r:id="rId10" tooltip="OAF DRILL DOWN LINK"/>
                        </a:rPr>
                        <a:t>50 000,00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1930718131"/>
                  </a:ext>
                </a:extLst>
              </a:tr>
              <a:tr h="221787">
                <a:tc>
                  <a:txBody>
                    <a:bodyPr/>
                    <a:lstStyle/>
                    <a:p>
                      <a:pPr>
                        <a:lnSpc>
                          <a:spcPct val="107000"/>
                        </a:lnSpc>
                        <a:spcAft>
                          <a:spcPts val="0"/>
                        </a:spcAft>
                      </a:pPr>
                      <a:r>
                        <a:rPr lang="en-ZA" sz="1400">
                          <a:effectLst/>
                        </a:rPr>
                        <a:t>33520 Cutlery</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u="sng">
                          <a:effectLst/>
                          <a:hlinkClick r:id="rId11" tooltip="OAF DRILL DOWN LINK"/>
                        </a:rPr>
                        <a:t>1 000,00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2303038989"/>
                  </a:ext>
                </a:extLst>
              </a:tr>
              <a:tr h="221787">
                <a:tc>
                  <a:txBody>
                    <a:bodyPr/>
                    <a:lstStyle/>
                    <a:p>
                      <a:pPr>
                        <a:lnSpc>
                          <a:spcPct val="107000"/>
                        </a:lnSpc>
                        <a:spcAft>
                          <a:spcPts val="0"/>
                        </a:spcAft>
                      </a:pPr>
                      <a:r>
                        <a:rPr lang="en-ZA" sz="1400">
                          <a:effectLst/>
                        </a:rPr>
                        <a:t>33530 Flags</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u="sng">
                          <a:effectLst/>
                          <a:hlinkClick r:id="rId12" tooltip="OAF DRILL DOWN LINK"/>
                        </a:rPr>
                        <a:t>60 000,00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1050056874"/>
                  </a:ext>
                </a:extLst>
              </a:tr>
              <a:tr h="221787">
                <a:tc>
                  <a:txBody>
                    <a:bodyPr/>
                    <a:lstStyle/>
                    <a:p>
                      <a:pPr>
                        <a:lnSpc>
                          <a:spcPct val="107000"/>
                        </a:lnSpc>
                        <a:spcAft>
                          <a:spcPts val="0"/>
                        </a:spcAft>
                      </a:pPr>
                      <a:r>
                        <a:rPr lang="en-ZA" sz="1400">
                          <a:effectLst/>
                        </a:rPr>
                        <a:t>33586 Gifts, Plants, Flowers &amp; Other Decorations</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u="sng">
                          <a:effectLst/>
                          <a:hlinkClick r:id="rId13" tooltip="OAF DRILL DOWN LINK"/>
                        </a:rPr>
                        <a:t>561 000,00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3563952323"/>
                  </a:ext>
                </a:extLst>
              </a:tr>
              <a:tr h="221787">
                <a:tc>
                  <a:txBody>
                    <a:bodyPr/>
                    <a:lstStyle/>
                    <a:p>
                      <a:pPr>
                        <a:lnSpc>
                          <a:spcPct val="107000"/>
                        </a:lnSpc>
                        <a:spcAft>
                          <a:spcPts val="0"/>
                        </a:spcAft>
                      </a:pPr>
                      <a:r>
                        <a:rPr lang="en-ZA" sz="1400">
                          <a:effectLst/>
                        </a:rPr>
                        <a:t>33595 Office Supplies &amp; Stationery</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u="sng">
                          <a:effectLst/>
                          <a:hlinkClick r:id="rId14" tooltip="OAF DRILL DOWN LINK"/>
                        </a:rPr>
                        <a:t>60 632,00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2819610102"/>
                  </a:ext>
                </a:extLst>
              </a:tr>
              <a:tr h="221787">
                <a:tc>
                  <a:txBody>
                    <a:bodyPr/>
                    <a:lstStyle/>
                    <a:p>
                      <a:pPr>
                        <a:lnSpc>
                          <a:spcPct val="107000"/>
                        </a:lnSpc>
                        <a:spcAft>
                          <a:spcPts val="0"/>
                        </a:spcAft>
                      </a:pPr>
                      <a:r>
                        <a:rPr lang="en-ZA" sz="1400">
                          <a:effectLst/>
                        </a:rPr>
                        <a:t>35050 Rental - Property</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u="sng">
                          <a:effectLst/>
                          <a:hlinkClick r:id="rId15" tooltip="OAF DRILL DOWN LINK"/>
                        </a:rPr>
                        <a:t>450 000,00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3363363591"/>
                  </a:ext>
                </a:extLst>
              </a:tr>
              <a:tr h="221787">
                <a:tc>
                  <a:txBody>
                    <a:bodyPr/>
                    <a:lstStyle/>
                    <a:p>
                      <a:pPr>
                        <a:lnSpc>
                          <a:spcPct val="107000"/>
                        </a:lnSpc>
                        <a:spcAft>
                          <a:spcPts val="0"/>
                        </a:spcAft>
                      </a:pPr>
                      <a:r>
                        <a:rPr lang="en-ZA" sz="1400">
                          <a:effectLst/>
                        </a:rPr>
                        <a:t>35550 Photocopying - Paper</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u="sng">
                          <a:effectLst/>
                          <a:hlinkClick r:id="rId16" tooltip="OAF DRILL DOWN LINK"/>
                        </a:rPr>
                        <a:t>60 000,00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2877356695"/>
                  </a:ext>
                </a:extLst>
              </a:tr>
              <a:tr h="221787">
                <a:tc>
                  <a:txBody>
                    <a:bodyPr/>
                    <a:lstStyle/>
                    <a:p>
                      <a:pPr>
                        <a:lnSpc>
                          <a:spcPct val="107000"/>
                        </a:lnSpc>
                        <a:spcAft>
                          <a:spcPts val="0"/>
                        </a:spcAft>
                      </a:pPr>
                      <a:r>
                        <a:rPr lang="en-ZA" sz="1400">
                          <a:effectLst/>
                        </a:rPr>
                        <a:t>35590 Subscriptions</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u="sng">
                          <a:effectLst/>
                          <a:hlinkClick r:id="rId17" tooltip="OAF DRILL DOWN LINK"/>
                        </a:rPr>
                        <a:t>3 900 775,00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1802845244"/>
                  </a:ext>
                </a:extLst>
              </a:tr>
              <a:tr h="221787">
                <a:tc>
                  <a:txBody>
                    <a:bodyPr/>
                    <a:lstStyle/>
                    <a:p>
                      <a:pPr>
                        <a:lnSpc>
                          <a:spcPct val="107000"/>
                        </a:lnSpc>
                        <a:spcAft>
                          <a:spcPts val="0"/>
                        </a:spcAft>
                      </a:pPr>
                      <a:r>
                        <a:rPr lang="en-ZA" sz="1400">
                          <a:effectLst/>
                        </a:rPr>
                        <a:t>36010 Accommodation - Domestic - Staff</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u="sng">
                          <a:effectLst/>
                          <a:hlinkClick r:id="rId18" tooltip="OAF DRILL DOWN LINK"/>
                        </a:rPr>
                        <a:t>143 550,00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537840138"/>
                  </a:ext>
                </a:extLst>
              </a:tr>
              <a:tr h="221787">
                <a:tc>
                  <a:txBody>
                    <a:bodyPr/>
                    <a:lstStyle/>
                    <a:p>
                      <a:pPr>
                        <a:lnSpc>
                          <a:spcPct val="107000"/>
                        </a:lnSpc>
                        <a:spcAft>
                          <a:spcPts val="0"/>
                        </a:spcAft>
                      </a:pPr>
                      <a:r>
                        <a:rPr lang="en-ZA" sz="1400">
                          <a:effectLst/>
                        </a:rPr>
                        <a:t>36015 Accommodation - Domestic - Members</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u="sng">
                          <a:effectLst/>
                          <a:hlinkClick r:id="rId19" tooltip="OAF DRILL DOWN LINK"/>
                        </a:rPr>
                        <a:t>100 000,00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3590269724"/>
                  </a:ext>
                </a:extLst>
              </a:tr>
              <a:tr h="221787">
                <a:tc>
                  <a:txBody>
                    <a:bodyPr/>
                    <a:lstStyle/>
                    <a:p>
                      <a:pPr>
                        <a:lnSpc>
                          <a:spcPct val="107000"/>
                        </a:lnSpc>
                        <a:spcAft>
                          <a:spcPts val="0"/>
                        </a:spcAft>
                      </a:pPr>
                      <a:r>
                        <a:rPr lang="en-ZA" sz="1400">
                          <a:effectLst/>
                        </a:rPr>
                        <a:t>36110 Mileage Claims - Staff</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u="sng">
                          <a:effectLst/>
                          <a:hlinkClick r:id="rId20" tooltip="OAF DRILL DOWN LINK"/>
                        </a:rPr>
                        <a:t>16 000,00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3853034632"/>
                  </a:ext>
                </a:extLst>
              </a:tr>
              <a:tr h="221787">
                <a:tc>
                  <a:txBody>
                    <a:bodyPr/>
                    <a:lstStyle/>
                    <a:p>
                      <a:pPr>
                        <a:lnSpc>
                          <a:spcPct val="107000"/>
                        </a:lnSpc>
                        <a:spcAft>
                          <a:spcPts val="0"/>
                        </a:spcAft>
                      </a:pPr>
                      <a:r>
                        <a:rPr lang="en-ZA" sz="1400">
                          <a:effectLst/>
                        </a:rPr>
                        <a:t>36155 Parking - Staff</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u="sng">
                          <a:effectLst/>
                          <a:hlinkClick r:id="rId21" tooltip="OAF DRILL DOWN LINK"/>
                        </a:rPr>
                        <a:t>8 450,00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1897429129"/>
                  </a:ext>
                </a:extLst>
              </a:tr>
              <a:tr h="221787">
                <a:tc>
                  <a:txBody>
                    <a:bodyPr/>
                    <a:lstStyle/>
                    <a:p>
                      <a:pPr>
                        <a:lnSpc>
                          <a:spcPct val="107000"/>
                        </a:lnSpc>
                        <a:spcAft>
                          <a:spcPts val="0"/>
                        </a:spcAft>
                      </a:pPr>
                      <a:r>
                        <a:rPr lang="en-ZA" sz="1400">
                          <a:effectLst/>
                        </a:rPr>
                        <a:t>36210 Subsistence Allowance - Domestic - Staff</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u="sng">
                          <a:effectLst/>
                          <a:hlinkClick r:id="rId22" tooltip="OAF DRILL DOWN LINK"/>
                        </a:rPr>
                        <a:t>72 020,62</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2461546813"/>
                  </a:ext>
                </a:extLst>
              </a:tr>
              <a:tr h="221787">
                <a:tc>
                  <a:txBody>
                    <a:bodyPr/>
                    <a:lstStyle/>
                    <a:p>
                      <a:pPr>
                        <a:lnSpc>
                          <a:spcPct val="107000"/>
                        </a:lnSpc>
                        <a:spcAft>
                          <a:spcPts val="0"/>
                        </a:spcAft>
                      </a:pPr>
                      <a:r>
                        <a:rPr lang="en-ZA" sz="1400" dirty="0">
                          <a:effectLst/>
                        </a:rPr>
                        <a:t>36215 Subsistence Allowance - Domestic - Members</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tc>
                  <a:txBody>
                    <a:bodyPr/>
                    <a:lstStyle/>
                    <a:p>
                      <a:pPr algn="r">
                        <a:lnSpc>
                          <a:spcPct val="107000"/>
                        </a:lnSpc>
                        <a:spcAft>
                          <a:spcPts val="0"/>
                        </a:spcAft>
                      </a:pPr>
                      <a:r>
                        <a:rPr lang="en-ZA" sz="1400" u="sng" dirty="0">
                          <a:effectLst/>
                          <a:hlinkClick r:id="rId23" tooltip="OAF DRILL DOWN LINK"/>
                        </a:rPr>
                        <a:t>100 000,00</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751" marR="65751" marT="0" marB="0" anchor="b"/>
                </a:tc>
                <a:extLst>
                  <a:ext uri="{0D108BD9-81ED-4DB2-BD59-A6C34878D82A}">
                    <a16:rowId xmlns:a16="http://schemas.microsoft.com/office/drawing/2014/main" xmlns="" val="3211142979"/>
                  </a:ext>
                </a:extLst>
              </a:tr>
            </a:tbl>
          </a:graphicData>
        </a:graphic>
      </p:graphicFrame>
      <p:sp>
        <p:nvSpPr>
          <p:cNvPr id="5" name="Slide Number Placeholder 4"/>
          <p:cNvSpPr>
            <a:spLocks noGrp="1"/>
          </p:cNvSpPr>
          <p:nvPr>
            <p:ph type="sldNum" sz="quarter" idx="12"/>
          </p:nvPr>
        </p:nvSpPr>
        <p:spPr>
          <a:xfrm>
            <a:off x="7615798" y="6444568"/>
            <a:ext cx="2228850" cy="365125"/>
          </a:xfrm>
        </p:spPr>
        <p:txBody>
          <a:bodyPr/>
          <a:lstStyle/>
          <a:p>
            <a:pPr>
              <a:defRPr/>
            </a:pPr>
            <a:r>
              <a:rPr lang="en-US" dirty="0" smtClean="0"/>
              <a:t>19</a:t>
            </a:r>
            <a:endParaRPr lang="en-US" dirty="0"/>
          </a:p>
        </p:txBody>
      </p:sp>
    </p:spTree>
    <p:extLst>
      <p:ext uri="{BB962C8B-B14F-4D97-AF65-F5344CB8AC3E}">
        <p14:creationId xmlns:p14="http://schemas.microsoft.com/office/powerpoint/2010/main" xmlns="" val="2231695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65463" y="612476"/>
            <a:ext cx="2195052" cy="724618"/>
          </a:xfrm>
        </p:spPr>
        <p:txBody>
          <a:bodyPr>
            <a:normAutofit/>
          </a:bodyPr>
          <a:lstStyle/>
          <a:p>
            <a:pPr algn="r">
              <a:defRPr/>
            </a:pPr>
            <a:r>
              <a:rPr lang="en-ZA" sz="3200" b="1" dirty="0" smtClean="0">
                <a:latin typeface="+mn-lt"/>
              </a:rPr>
              <a:t>CONTENTS</a:t>
            </a:r>
            <a:r>
              <a:rPr lang="en-ZA" b="1" dirty="0" smtClean="0">
                <a:latin typeface="+mn-lt"/>
              </a:rPr>
              <a:t> </a:t>
            </a:r>
          </a:p>
        </p:txBody>
      </p:sp>
      <p:sp>
        <p:nvSpPr>
          <p:cNvPr id="4099" name="Content Placeholder 2"/>
          <p:cNvSpPr>
            <a:spLocks noGrp="1"/>
          </p:cNvSpPr>
          <p:nvPr>
            <p:ph idx="1"/>
          </p:nvPr>
        </p:nvSpPr>
        <p:spPr>
          <a:xfrm>
            <a:off x="749710" y="1811547"/>
            <a:ext cx="8667750" cy="4215628"/>
          </a:xfrm>
        </p:spPr>
        <p:txBody>
          <a:bodyPr>
            <a:normAutofit fontScale="85000" lnSpcReduction="10000"/>
          </a:bodyPr>
          <a:lstStyle/>
          <a:p>
            <a:pPr marL="742950" indent="-742950" algn="just">
              <a:buFont typeface="+mj-lt"/>
              <a:buAutoNum type="arabicPeriod"/>
              <a:defRPr/>
            </a:pPr>
            <a:r>
              <a:rPr lang="en-ZA" sz="3200" dirty="0" smtClean="0"/>
              <a:t>Purpose of the division </a:t>
            </a:r>
          </a:p>
          <a:p>
            <a:pPr marL="742950" indent="-742950" algn="just">
              <a:buFont typeface="+mj-lt"/>
              <a:buAutoNum type="arabicPeriod"/>
              <a:defRPr/>
            </a:pPr>
            <a:r>
              <a:rPr lang="en-ZA" sz="3200" dirty="0" smtClean="0"/>
              <a:t>Objectives of the division and how they link to the Strategic Objectives of Parliament</a:t>
            </a:r>
          </a:p>
          <a:p>
            <a:pPr marL="742950" indent="-742950" algn="just">
              <a:buFont typeface="+mj-lt"/>
              <a:buAutoNum type="arabicPeriod"/>
              <a:defRPr/>
            </a:pPr>
            <a:r>
              <a:rPr lang="en-US" sz="3200" dirty="0" smtClean="0"/>
              <a:t>Roles </a:t>
            </a:r>
            <a:r>
              <a:rPr lang="en-US" sz="3200" dirty="0"/>
              <a:t>and functions of each official (Section, Unit and Individual) including </a:t>
            </a:r>
            <a:r>
              <a:rPr lang="en-US" sz="3200" dirty="0" smtClean="0"/>
              <a:t>remuneration.</a:t>
            </a:r>
          </a:p>
          <a:p>
            <a:pPr marL="742950" indent="-742950" algn="just">
              <a:buFont typeface="+mj-lt"/>
              <a:buAutoNum type="arabicPeriod"/>
              <a:defRPr/>
            </a:pPr>
            <a:r>
              <a:rPr lang="en-ZA" sz="3200" dirty="0" smtClean="0"/>
              <a:t>Operational plans, key performance areas and costs</a:t>
            </a:r>
          </a:p>
          <a:p>
            <a:pPr marL="742950" indent="-742950" algn="just">
              <a:buFont typeface="+mj-lt"/>
              <a:buAutoNum type="arabicPeriod"/>
              <a:defRPr/>
            </a:pPr>
            <a:r>
              <a:rPr lang="en-ZA" sz="3200" dirty="0" smtClean="0"/>
              <a:t>Divisions projects supporting the achievement of the APP</a:t>
            </a:r>
          </a:p>
          <a:p>
            <a:pPr marL="742950" indent="-742950" algn="just">
              <a:buFont typeface="+mj-lt"/>
              <a:buAutoNum type="arabicPeriod"/>
              <a:defRPr/>
            </a:pPr>
            <a:r>
              <a:rPr lang="en-ZA" sz="3200" dirty="0" smtClean="0"/>
              <a:t>Budget by line item  </a:t>
            </a:r>
          </a:p>
          <a:p>
            <a:pPr marL="742950" indent="-742950" algn="just">
              <a:buFont typeface="+mj-lt"/>
              <a:buAutoNum type="arabicPeriod"/>
              <a:defRPr/>
            </a:pPr>
            <a:r>
              <a:rPr lang="en-ZA" sz="3200" dirty="0" smtClean="0"/>
              <a:t>Challenges and mitigating strategies </a:t>
            </a:r>
          </a:p>
          <a:p>
            <a:pPr marL="742950" indent="-742950" algn="just">
              <a:buFont typeface="+mj-lt"/>
              <a:buAutoNum type="arabicPeriod"/>
              <a:defRPr/>
            </a:pPr>
            <a:endParaRPr lang="en-US" sz="3200" dirty="0"/>
          </a:p>
          <a:p>
            <a:pPr marL="742950" indent="-742950" algn="just">
              <a:buFont typeface="+mj-lt"/>
              <a:buAutoNum type="arabicPeriod"/>
              <a:defRPr/>
            </a:pPr>
            <a:endParaRPr lang="en-ZA" sz="3200" dirty="0"/>
          </a:p>
          <a:p>
            <a:pPr>
              <a:buFont typeface="Arial" charset="0"/>
              <a:buNone/>
              <a:defRPr/>
            </a:pPr>
            <a:endParaRPr lang="en-ZA" sz="3200" dirty="0"/>
          </a:p>
          <a:p>
            <a:pPr>
              <a:defRPr/>
            </a:pPr>
            <a:endParaRPr lang="en-ZA" sz="4000" dirty="0"/>
          </a:p>
        </p:txBody>
      </p:sp>
      <p:sp>
        <p:nvSpPr>
          <p:cNvPr id="5" name="Slide Number Placeholder 4"/>
          <p:cNvSpPr>
            <a:spLocks noGrp="1"/>
          </p:cNvSpPr>
          <p:nvPr>
            <p:ph type="sldNum" sz="quarter" idx="12"/>
          </p:nvPr>
        </p:nvSpPr>
        <p:spPr/>
        <p:txBody>
          <a:bodyPr/>
          <a:lstStyle/>
          <a:p>
            <a:pPr>
              <a:defRPr/>
            </a:pPr>
            <a:fld id="{4CF856D3-8E0E-40A4-9D91-522FC9D5713F}" type="slidenum">
              <a:rPr lang="en-US" smtClean="0"/>
              <a:pPr>
                <a:defRPr/>
              </a:pPr>
              <a:t>2</a:t>
            </a:fld>
            <a:endParaRPr lang="en-US" dirty="0"/>
          </a:p>
        </p:txBody>
      </p:sp>
    </p:spTree>
    <p:extLst>
      <p:ext uri="{BB962C8B-B14F-4D97-AF65-F5344CB8AC3E}">
        <p14:creationId xmlns:p14="http://schemas.microsoft.com/office/powerpoint/2010/main" xmlns="" val="2446908487"/>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63" y="652001"/>
            <a:ext cx="8543925" cy="701673"/>
          </a:xfrm>
        </p:spPr>
        <p:txBody>
          <a:bodyPr>
            <a:normAutofit fontScale="90000"/>
          </a:bodyPr>
          <a:lstStyle/>
          <a:p>
            <a:r>
              <a:rPr lang="en-ZA" sz="3200" b="1" dirty="0">
                <a:latin typeface="Arial" panose="020B0604020202020204" pitchFamily="34" charset="0"/>
                <a:cs typeface="Arial" panose="020B0604020202020204" pitchFamily="34" charset="0"/>
              </a:rPr>
              <a:t>IRPD Budget </a:t>
            </a:r>
            <a:r>
              <a:rPr lang="en-ZA" sz="2200" b="1" dirty="0">
                <a:latin typeface="Arial" panose="020B0604020202020204" pitchFamily="34" charset="0"/>
                <a:cs typeface="Arial" panose="020B0604020202020204" pitchFamily="34" charset="0"/>
              </a:rPr>
              <a:t>(continued) </a:t>
            </a:r>
            <a:r>
              <a:rPr lang="en-ZA" sz="900" b="1" dirty="0"/>
              <a:t/>
            </a:r>
            <a:br>
              <a:rPr lang="en-ZA" sz="900" b="1" dirty="0"/>
            </a:br>
            <a:r>
              <a:rPr lang="en-ZA" sz="900" b="1" dirty="0"/>
              <a:t/>
            </a:r>
            <a:br>
              <a:rPr lang="en-ZA" sz="900" b="1" dirty="0"/>
            </a:br>
            <a:r>
              <a:rPr lang="en-ZA" sz="2700" b="1" dirty="0">
                <a:latin typeface="Arial" panose="020B0604020202020204" pitchFamily="34" charset="0"/>
                <a:cs typeface="Arial" panose="020B0604020202020204" pitchFamily="34" charset="0"/>
              </a:rPr>
              <a:t>by Line Item </a:t>
            </a:r>
            <a:endParaRPr lang="en-ZA" sz="27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199158217"/>
              </p:ext>
            </p:extLst>
          </p:nvPr>
        </p:nvGraphicFramePr>
        <p:xfrm>
          <a:off x="609320" y="1613651"/>
          <a:ext cx="8543925" cy="5048632"/>
        </p:xfrm>
        <a:graphic>
          <a:graphicData uri="http://schemas.openxmlformats.org/drawingml/2006/table">
            <a:tbl>
              <a:tblPr firstRow="1" firstCol="1" bandRow="1">
                <a:tableStyleId>{5C22544A-7EE6-4342-B048-85BDC9FD1C3A}</a:tableStyleId>
              </a:tblPr>
              <a:tblGrid>
                <a:gridCol w="4573928">
                  <a:extLst>
                    <a:ext uri="{9D8B030D-6E8A-4147-A177-3AD203B41FA5}">
                      <a16:colId xmlns:a16="http://schemas.microsoft.com/office/drawing/2014/main" xmlns="" val="127468845"/>
                    </a:ext>
                  </a:extLst>
                </a:gridCol>
                <a:gridCol w="3969997">
                  <a:extLst>
                    <a:ext uri="{9D8B030D-6E8A-4147-A177-3AD203B41FA5}">
                      <a16:colId xmlns:a16="http://schemas.microsoft.com/office/drawing/2014/main" xmlns="" val="1359816919"/>
                    </a:ext>
                  </a:extLst>
                </a:gridCol>
              </a:tblGrid>
              <a:tr h="226435">
                <a:tc>
                  <a:txBody>
                    <a:bodyPr/>
                    <a:lstStyle/>
                    <a:p>
                      <a:pPr>
                        <a:lnSpc>
                          <a:spcPct val="107000"/>
                        </a:lnSpc>
                        <a:spcAft>
                          <a:spcPts val="0"/>
                        </a:spcAft>
                      </a:pPr>
                      <a:r>
                        <a:rPr lang="en-ZA" sz="1200">
                          <a:effectLst/>
                          <a:latin typeface="Arial" panose="020B0604020202020204" pitchFamily="34" charset="0"/>
                          <a:cs typeface="Arial" panose="020B0604020202020204" pitchFamily="34" charset="0"/>
                        </a:rPr>
                        <a:t>36310 Travel - Airfares Domestic - Staff</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tc>
                  <a:txBody>
                    <a:bodyPr/>
                    <a:lstStyle/>
                    <a:p>
                      <a:pPr algn="r">
                        <a:lnSpc>
                          <a:spcPct val="107000"/>
                        </a:lnSpc>
                        <a:spcAft>
                          <a:spcPts val="0"/>
                        </a:spcAft>
                      </a:pPr>
                      <a:r>
                        <a:rPr lang="en-ZA" sz="1200" u="sng">
                          <a:effectLst/>
                          <a:latin typeface="Arial" panose="020B0604020202020204" pitchFamily="34" charset="0"/>
                          <a:cs typeface="Arial" panose="020B0604020202020204" pitchFamily="34" charset="0"/>
                          <a:hlinkClick r:id="rId2" tooltip="OAF DRILL DOWN LINK"/>
                        </a:rPr>
                        <a:t>243 000,00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extLst>
                  <a:ext uri="{0D108BD9-81ED-4DB2-BD59-A6C34878D82A}">
                    <a16:rowId xmlns:a16="http://schemas.microsoft.com/office/drawing/2014/main" xmlns="" val="2048843685"/>
                  </a:ext>
                </a:extLst>
              </a:tr>
              <a:tr h="226435">
                <a:tc>
                  <a:txBody>
                    <a:bodyPr/>
                    <a:lstStyle/>
                    <a:p>
                      <a:pPr>
                        <a:lnSpc>
                          <a:spcPct val="107000"/>
                        </a:lnSpc>
                        <a:spcAft>
                          <a:spcPts val="0"/>
                        </a:spcAft>
                      </a:pPr>
                      <a:r>
                        <a:rPr lang="en-ZA" sz="1200">
                          <a:effectLst/>
                          <a:latin typeface="Arial" panose="020B0604020202020204" pitchFamily="34" charset="0"/>
                          <a:cs typeface="Arial" panose="020B0604020202020204" pitchFamily="34" charset="0"/>
                        </a:rPr>
                        <a:t>36315 Travel - Airfares Domestic - Members</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tc>
                  <a:txBody>
                    <a:bodyPr/>
                    <a:lstStyle/>
                    <a:p>
                      <a:pPr algn="r">
                        <a:lnSpc>
                          <a:spcPct val="107000"/>
                        </a:lnSpc>
                        <a:spcAft>
                          <a:spcPts val="0"/>
                        </a:spcAft>
                      </a:pPr>
                      <a:r>
                        <a:rPr lang="en-ZA" sz="1200" u="sng">
                          <a:effectLst/>
                          <a:latin typeface="Arial" panose="020B0604020202020204" pitchFamily="34" charset="0"/>
                          <a:cs typeface="Arial" panose="020B0604020202020204" pitchFamily="34" charset="0"/>
                          <a:hlinkClick r:id="rId3" tooltip="OAF DRILL DOWN LINK"/>
                        </a:rPr>
                        <a:t>100 000,00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extLst>
                  <a:ext uri="{0D108BD9-81ED-4DB2-BD59-A6C34878D82A}">
                    <a16:rowId xmlns:a16="http://schemas.microsoft.com/office/drawing/2014/main" xmlns="" val="1328948717"/>
                  </a:ext>
                </a:extLst>
              </a:tr>
              <a:tr h="226435">
                <a:tc>
                  <a:txBody>
                    <a:bodyPr/>
                    <a:lstStyle/>
                    <a:p>
                      <a:pPr>
                        <a:lnSpc>
                          <a:spcPct val="107000"/>
                        </a:lnSpc>
                        <a:spcAft>
                          <a:spcPts val="0"/>
                        </a:spcAft>
                      </a:pPr>
                      <a:r>
                        <a:rPr lang="en-ZA" sz="1200">
                          <a:effectLst/>
                          <a:latin typeface="Arial" panose="020B0604020202020204" pitchFamily="34" charset="0"/>
                          <a:cs typeface="Arial" panose="020B0604020202020204" pitchFamily="34" charset="0"/>
                        </a:rPr>
                        <a:t>36470 Motor Vehicle - Fuel, Oil &amp; Consumables</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tc>
                  <a:txBody>
                    <a:bodyPr/>
                    <a:lstStyle/>
                    <a:p>
                      <a:pPr algn="r">
                        <a:lnSpc>
                          <a:spcPct val="107000"/>
                        </a:lnSpc>
                        <a:spcAft>
                          <a:spcPts val="0"/>
                        </a:spcAft>
                      </a:pPr>
                      <a:r>
                        <a:rPr lang="en-ZA" sz="1200" u="sng">
                          <a:effectLst/>
                          <a:latin typeface="Arial" panose="020B0604020202020204" pitchFamily="34" charset="0"/>
                          <a:cs typeface="Arial" panose="020B0604020202020204" pitchFamily="34" charset="0"/>
                          <a:hlinkClick r:id="rId4" tooltip="OAF DRILL DOWN LINK"/>
                        </a:rPr>
                        <a:t>200,00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extLst>
                  <a:ext uri="{0D108BD9-81ED-4DB2-BD59-A6C34878D82A}">
                    <a16:rowId xmlns:a16="http://schemas.microsoft.com/office/drawing/2014/main" xmlns="" val="240757577"/>
                  </a:ext>
                </a:extLst>
              </a:tr>
              <a:tr h="226435">
                <a:tc>
                  <a:txBody>
                    <a:bodyPr/>
                    <a:lstStyle/>
                    <a:p>
                      <a:pPr>
                        <a:lnSpc>
                          <a:spcPct val="107000"/>
                        </a:lnSpc>
                        <a:spcAft>
                          <a:spcPts val="0"/>
                        </a:spcAft>
                      </a:pPr>
                      <a:r>
                        <a:rPr lang="en-ZA" sz="1200">
                          <a:effectLst/>
                          <a:latin typeface="Arial" panose="020B0604020202020204" pitchFamily="34" charset="0"/>
                          <a:cs typeface="Arial" panose="020B0604020202020204" pitchFamily="34" charset="0"/>
                        </a:rPr>
                        <a:t>36510 Vehicle Hire - Domestic - Staff</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tc>
                  <a:txBody>
                    <a:bodyPr/>
                    <a:lstStyle/>
                    <a:p>
                      <a:pPr algn="r">
                        <a:lnSpc>
                          <a:spcPct val="107000"/>
                        </a:lnSpc>
                        <a:spcAft>
                          <a:spcPts val="0"/>
                        </a:spcAft>
                      </a:pPr>
                      <a:r>
                        <a:rPr lang="en-ZA" sz="1200" u="sng">
                          <a:effectLst/>
                          <a:latin typeface="Arial" panose="020B0604020202020204" pitchFamily="34" charset="0"/>
                          <a:cs typeface="Arial" panose="020B0604020202020204" pitchFamily="34" charset="0"/>
                          <a:hlinkClick r:id="rId5" tooltip="OAF DRILL DOWN LINK"/>
                        </a:rPr>
                        <a:t>117 440,00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extLst>
                  <a:ext uri="{0D108BD9-81ED-4DB2-BD59-A6C34878D82A}">
                    <a16:rowId xmlns:a16="http://schemas.microsoft.com/office/drawing/2014/main" xmlns="" val="1249616806"/>
                  </a:ext>
                </a:extLst>
              </a:tr>
              <a:tr h="226435">
                <a:tc>
                  <a:txBody>
                    <a:bodyPr/>
                    <a:lstStyle/>
                    <a:p>
                      <a:pPr>
                        <a:lnSpc>
                          <a:spcPct val="107000"/>
                        </a:lnSpc>
                        <a:spcAft>
                          <a:spcPts val="0"/>
                        </a:spcAft>
                      </a:pPr>
                      <a:r>
                        <a:rPr lang="en-ZA" sz="1200">
                          <a:effectLst/>
                          <a:latin typeface="Arial" panose="020B0604020202020204" pitchFamily="34" charset="0"/>
                          <a:cs typeface="Arial" panose="020B0604020202020204" pitchFamily="34" charset="0"/>
                        </a:rPr>
                        <a:t>36515 Vehicle Hire - Domestic - Members</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tc>
                  <a:txBody>
                    <a:bodyPr/>
                    <a:lstStyle/>
                    <a:p>
                      <a:pPr algn="r">
                        <a:lnSpc>
                          <a:spcPct val="107000"/>
                        </a:lnSpc>
                        <a:spcAft>
                          <a:spcPts val="0"/>
                        </a:spcAft>
                      </a:pPr>
                      <a:r>
                        <a:rPr lang="en-ZA" sz="1200" u="sng">
                          <a:effectLst/>
                          <a:latin typeface="Arial" panose="020B0604020202020204" pitchFamily="34" charset="0"/>
                          <a:cs typeface="Arial" panose="020B0604020202020204" pitchFamily="34" charset="0"/>
                          <a:hlinkClick r:id="rId6" tooltip="OAF DRILL DOWN LINK"/>
                        </a:rPr>
                        <a:t>50 000,00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extLst>
                  <a:ext uri="{0D108BD9-81ED-4DB2-BD59-A6C34878D82A}">
                    <a16:rowId xmlns:a16="http://schemas.microsoft.com/office/drawing/2014/main" xmlns="" val="231142465"/>
                  </a:ext>
                </a:extLst>
              </a:tr>
              <a:tr h="226435">
                <a:tc>
                  <a:txBody>
                    <a:bodyPr/>
                    <a:lstStyle/>
                    <a:p>
                      <a:pPr>
                        <a:lnSpc>
                          <a:spcPct val="107000"/>
                        </a:lnSpc>
                        <a:spcAft>
                          <a:spcPts val="0"/>
                        </a:spcAft>
                      </a:pPr>
                      <a:r>
                        <a:rPr lang="en-ZA" sz="1200">
                          <a:effectLst/>
                          <a:latin typeface="Arial" panose="020B0604020202020204" pitchFamily="34" charset="0"/>
                          <a:cs typeface="Arial" panose="020B0604020202020204" pitchFamily="34" charset="0"/>
                        </a:rPr>
                        <a:t>36540 Transport - Domestic (Shuttle/Busses/Rail) - Guest</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tc>
                  <a:txBody>
                    <a:bodyPr/>
                    <a:lstStyle/>
                    <a:p>
                      <a:pPr algn="r">
                        <a:lnSpc>
                          <a:spcPct val="107000"/>
                        </a:lnSpc>
                        <a:spcAft>
                          <a:spcPts val="0"/>
                        </a:spcAft>
                      </a:pPr>
                      <a:r>
                        <a:rPr lang="en-ZA" sz="1200" u="sng">
                          <a:effectLst/>
                          <a:latin typeface="Arial" panose="020B0604020202020204" pitchFamily="34" charset="0"/>
                          <a:cs typeface="Arial" panose="020B0604020202020204" pitchFamily="34" charset="0"/>
                          <a:hlinkClick r:id="rId7" tooltip="OAF DRILL DOWN LINK"/>
                        </a:rPr>
                        <a:t>101 280,00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extLst>
                  <a:ext uri="{0D108BD9-81ED-4DB2-BD59-A6C34878D82A}">
                    <a16:rowId xmlns:a16="http://schemas.microsoft.com/office/drawing/2014/main" xmlns="" val="13065202"/>
                  </a:ext>
                </a:extLst>
              </a:tr>
              <a:tr h="226435">
                <a:tc>
                  <a:txBody>
                    <a:bodyPr/>
                    <a:lstStyle/>
                    <a:p>
                      <a:pPr>
                        <a:lnSpc>
                          <a:spcPct val="107000"/>
                        </a:lnSpc>
                        <a:spcAft>
                          <a:spcPts val="0"/>
                        </a:spcAft>
                      </a:pPr>
                      <a:r>
                        <a:rPr lang="en-ZA" sz="1200">
                          <a:effectLst/>
                          <a:latin typeface="Arial" panose="020B0604020202020204" pitchFamily="34" charset="0"/>
                          <a:cs typeface="Arial" panose="020B0604020202020204" pitchFamily="34" charset="0"/>
                        </a:rPr>
                        <a:t>36545 Staff Transportation (Cape Town Contract)</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tc>
                  <a:txBody>
                    <a:bodyPr/>
                    <a:lstStyle/>
                    <a:p>
                      <a:pPr algn="r">
                        <a:lnSpc>
                          <a:spcPct val="107000"/>
                        </a:lnSpc>
                        <a:spcAft>
                          <a:spcPts val="0"/>
                        </a:spcAft>
                      </a:pPr>
                      <a:r>
                        <a:rPr lang="en-ZA" sz="1200" u="sng">
                          <a:effectLst/>
                          <a:latin typeface="Arial" panose="020B0604020202020204" pitchFamily="34" charset="0"/>
                          <a:cs typeface="Arial" panose="020B0604020202020204" pitchFamily="34" charset="0"/>
                          <a:hlinkClick r:id="rId8" tooltip="OAF DRILL DOWN LINK"/>
                        </a:rPr>
                        <a:t>67 800,00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extLst>
                  <a:ext uri="{0D108BD9-81ED-4DB2-BD59-A6C34878D82A}">
                    <a16:rowId xmlns:a16="http://schemas.microsoft.com/office/drawing/2014/main" xmlns="" val="626713837"/>
                  </a:ext>
                </a:extLst>
              </a:tr>
              <a:tr h="226435">
                <a:tc>
                  <a:txBody>
                    <a:bodyPr/>
                    <a:lstStyle/>
                    <a:p>
                      <a:pPr>
                        <a:lnSpc>
                          <a:spcPct val="107000"/>
                        </a:lnSpc>
                        <a:spcAft>
                          <a:spcPts val="0"/>
                        </a:spcAft>
                      </a:pPr>
                      <a:r>
                        <a:rPr lang="en-ZA" sz="1200" dirty="0">
                          <a:effectLst/>
                          <a:latin typeface="Arial" panose="020B0604020202020204" pitchFamily="34" charset="0"/>
                          <a:cs typeface="Arial" panose="020B0604020202020204" pitchFamily="34" charset="0"/>
                        </a:rPr>
                        <a:t>36550 Transport - Domestic (Shuttle/Busses/Rail) - Staff</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tc>
                  <a:txBody>
                    <a:bodyPr/>
                    <a:lstStyle/>
                    <a:p>
                      <a:pPr algn="r">
                        <a:lnSpc>
                          <a:spcPct val="107000"/>
                        </a:lnSpc>
                        <a:spcAft>
                          <a:spcPts val="0"/>
                        </a:spcAft>
                      </a:pPr>
                      <a:r>
                        <a:rPr lang="en-ZA" sz="1200" u="sng">
                          <a:effectLst/>
                          <a:latin typeface="Arial" panose="020B0604020202020204" pitchFamily="34" charset="0"/>
                          <a:cs typeface="Arial" panose="020B0604020202020204" pitchFamily="34" charset="0"/>
                          <a:hlinkClick r:id="rId9" tooltip="OAF DRILL DOWN LINK"/>
                        </a:rPr>
                        <a:t>1 280,00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extLst>
                  <a:ext uri="{0D108BD9-81ED-4DB2-BD59-A6C34878D82A}">
                    <a16:rowId xmlns:a16="http://schemas.microsoft.com/office/drawing/2014/main" xmlns="" val="870717608"/>
                  </a:ext>
                </a:extLst>
              </a:tr>
              <a:tr h="226435">
                <a:tc>
                  <a:txBody>
                    <a:bodyPr/>
                    <a:lstStyle/>
                    <a:p>
                      <a:pPr>
                        <a:lnSpc>
                          <a:spcPct val="107000"/>
                        </a:lnSpc>
                        <a:spcAft>
                          <a:spcPts val="0"/>
                        </a:spcAft>
                      </a:pPr>
                      <a:r>
                        <a:rPr lang="en-ZA" sz="1200">
                          <a:effectLst/>
                          <a:latin typeface="Arial" panose="020B0604020202020204" pitchFamily="34" charset="0"/>
                          <a:cs typeface="Arial" panose="020B0604020202020204" pitchFamily="34" charset="0"/>
                        </a:rPr>
                        <a:t>36560 Transport - Foreign Guest</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tc>
                  <a:txBody>
                    <a:bodyPr/>
                    <a:lstStyle/>
                    <a:p>
                      <a:pPr algn="r">
                        <a:lnSpc>
                          <a:spcPct val="107000"/>
                        </a:lnSpc>
                        <a:spcAft>
                          <a:spcPts val="0"/>
                        </a:spcAft>
                      </a:pPr>
                      <a:r>
                        <a:rPr lang="en-ZA" sz="1200" u="sng">
                          <a:effectLst/>
                          <a:latin typeface="Arial" panose="020B0604020202020204" pitchFamily="34" charset="0"/>
                          <a:cs typeface="Arial" panose="020B0604020202020204" pitchFamily="34" charset="0"/>
                          <a:hlinkClick r:id="rId10" tooltip="OAF DRILL DOWN LINK"/>
                        </a:rPr>
                        <a:t>300 000,00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extLst>
                  <a:ext uri="{0D108BD9-81ED-4DB2-BD59-A6C34878D82A}">
                    <a16:rowId xmlns:a16="http://schemas.microsoft.com/office/drawing/2014/main" xmlns="" val="3905689942"/>
                  </a:ext>
                </a:extLst>
              </a:tr>
              <a:tr h="226435">
                <a:tc>
                  <a:txBody>
                    <a:bodyPr/>
                    <a:lstStyle/>
                    <a:p>
                      <a:pPr>
                        <a:lnSpc>
                          <a:spcPct val="107000"/>
                        </a:lnSpc>
                        <a:spcAft>
                          <a:spcPts val="0"/>
                        </a:spcAft>
                      </a:pPr>
                      <a:r>
                        <a:rPr lang="en-ZA" sz="1200">
                          <a:effectLst/>
                          <a:latin typeface="Arial" panose="020B0604020202020204" pitchFamily="34" charset="0"/>
                          <a:cs typeface="Arial" panose="020B0604020202020204" pitchFamily="34" charset="0"/>
                        </a:rPr>
                        <a:t>37010 Accommodation - International - Staff</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tc>
                  <a:txBody>
                    <a:bodyPr/>
                    <a:lstStyle/>
                    <a:p>
                      <a:pPr algn="r">
                        <a:lnSpc>
                          <a:spcPct val="107000"/>
                        </a:lnSpc>
                        <a:spcAft>
                          <a:spcPts val="0"/>
                        </a:spcAft>
                      </a:pPr>
                      <a:r>
                        <a:rPr lang="en-ZA" sz="1200" u="sng">
                          <a:effectLst/>
                          <a:latin typeface="Arial" panose="020B0604020202020204" pitchFamily="34" charset="0"/>
                          <a:cs typeface="Arial" panose="020B0604020202020204" pitchFamily="34" charset="0"/>
                          <a:hlinkClick r:id="rId11" tooltip="OAF DRILL DOWN LINK"/>
                        </a:rPr>
                        <a:t>1 078 054,00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extLst>
                  <a:ext uri="{0D108BD9-81ED-4DB2-BD59-A6C34878D82A}">
                    <a16:rowId xmlns:a16="http://schemas.microsoft.com/office/drawing/2014/main" xmlns="" val="3009146464"/>
                  </a:ext>
                </a:extLst>
              </a:tr>
              <a:tr h="226435">
                <a:tc>
                  <a:txBody>
                    <a:bodyPr/>
                    <a:lstStyle/>
                    <a:p>
                      <a:pPr>
                        <a:lnSpc>
                          <a:spcPct val="107000"/>
                        </a:lnSpc>
                        <a:spcAft>
                          <a:spcPts val="0"/>
                        </a:spcAft>
                      </a:pPr>
                      <a:r>
                        <a:rPr lang="en-ZA" sz="1200">
                          <a:effectLst/>
                          <a:latin typeface="Arial" panose="020B0604020202020204" pitchFamily="34" charset="0"/>
                          <a:cs typeface="Arial" panose="020B0604020202020204" pitchFamily="34" charset="0"/>
                        </a:rPr>
                        <a:t>37015 Accommodation - International - Members</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tc>
                  <a:txBody>
                    <a:bodyPr/>
                    <a:lstStyle/>
                    <a:p>
                      <a:pPr algn="r">
                        <a:lnSpc>
                          <a:spcPct val="107000"/>
                        </a:lnSpc>
                        <a:spcAft>
                          <a:spcPts val="0"/>
                        </a:spcAft>
                      </a:pPr>
                      <a:r>
                        <a:rPr lang="en-ZA" sz="1200" u="sng">
                          <a:effectLst/>
                          <a:latin typeface="Arial" panose="020B0604020202020204" pitchFamily="34" charset="0"/>
                          <a:cs typeface="Arial" panose="020B0604020202020204" pitchFamily="34" charset="0"/>
                          <a:hlinkClick r:id="rId12" tooltip="OAF DRILL DOWN LINK"/>
                        </a:rPr>
                        <a:t>1 900 000,00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extLst>
                  <a:ext uri="{0D108BD9-81ED-4DB2-BD59-A6C34878D82A}">
                    <a16:rowId xmlns:a16="http://schemas.microsoft.com/office/drawing/2014/main" xmlns="" val="1640958730"/>
                  </a:ext>
                </a:extLst>
              </a:tr>
              <a:tr h="226435">
                <a:tc>
                  <a:txBody>
                    <a:bodyPr/>
                    <a:lstStyle/>
                    <a:p>
                      <a:pPr>
                        <a:lnSpc>
                          <a:spcPct val="107000"/>
                        </a:lnSpc>
                        <a:spcAft>
                          <a:spcPts val="0"/>
                        </a:spcAft>
                      </a:pPr>
                      <a:r>
                        <a:rPr lang="en-ZA" sz="1200">
                          <a:effectLst/>
                          <a:latin typeface="Arial" panose="020B0604020202020204" pitchFamily="34" charset="0"/>
                          <a:cs typeface="Arial" panose="020B0604020202020204" pitchFamily="34" charset="0"/>
                        </a:rPr>
                        <a:t>37210 Subsistence Allowance - International - Staff</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tc>
                  <a:txBody>
                    <a:bodyPr/>
                    <a:lstStyle/>
                    <a:p>
                      <a:pPr algn="r">
                        <a:lnSpc>
                          <a:spcPct val="107000"/>
                        </a:lnSpc>
                        <a:spcAft>
                          <a:spcPts val="0"/>
                        </a:spcAft>
                      </a:pPr>
                      <a:r>
                        <a:rPr lang="en-ZA" sz="1200" u="sng">
                          <a:effectLst/>
                          <a:latin typeface="Arial" panose="020B0604020202020204" pitchFamily="34" charset="0"/>
                          <a:cs typeface="Arial" panose="020B0604020202020204" pitchFamily="34" charset="0"/>
                          <a:hlinkClick r:id="rId13" tooltip="OAF DRILL DOWN LINK"/>
                        </a:rPr>
                        <a:t>540 000,00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extLst>
                  <a:ext uri="{0D108BD9-81ED-4DB2-BD59-A6C34878D82A}">
                    <a16:rowId xmlns:a16="http://schemas.microsoft.com/office/drawing/2014/main" xmlns="" val="3397101997"/>
                  </a:ext>
                </a:extLst>
              </a:tr>
              <a:tr h="226435">
                <a:tc>
                  <a:txBody>
                    <a:bodyPr/>
                    <a:lstStyle/>
                    <a:p>
                      <a:pPr>
                        <a:lnSpc>
                          <a:spcPct val="107000"/>
                        </a:lnSpc>
                        <a:spcAft>
                          <a:spcPts val="0"/>
                        </a:spcAft>
                      </a:pPr>
                      <a:r>
                        <a:rPr lang="en-ZA" sz="1200">
                          <a:effectLst/>
                          <a:latin typeface="Arial" panose="020B0604020202020204" pitchFamily="34" charset="0"/>
                          <a:cs typeface="Arial" panose="020B0604020202020204" pitchFamily="34" charset="0"/>
                        </a:rPr>
                        <a:t>37215 Subsistence Allowance - International - Members</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tc>
                  <a:txBody>
                    <a:bodyPr/>
                    <a:lstStyle/>
                    <a:p>
                      <a:pPr algn="r">
                        <a:lnSpc>
                          <a:spcPct val="107000"/>
                        </a:lnSpc>
                        <a:spcAft>
                          <a:spcPts val="0"/>
                        </a:spcAft>
                      </a:pPr>
                      <a:r>
                        <a:rPr lang="en-ZA" sz="1200" u="sng">
                          <a:effectLst/>
                          <a:latin typeface="Arial" panose="020B0604020202020204" pitchFamily="34" charset="0"/>
                          <a:cs typeface="Arial" panose="020B0604020202020204" pitchFamily="34" charset="0"/>
                          <a:hlinkClick r:id="rId14" tooltip="OAF DRILL DOWN LINK"/>
                        </a:rPr>
                        <a:t>1 000 000,00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extLst>
                  <a:ext uri="{0D108BD9-81ED-4DB2-BD59-A6C34878D82A}">
                    <a16:rowId xmlns:a16="http://schemas.microsoft.com/office/drawing/2014/main" xmlns="" val="3433303277"/>
                  </a:ext>
                </a:extLst>
              </a:tr>
              <a:tr h="226435">
                <a:tc>
                  <a:txBody>
                    <a:bodyPr/>
                    <a:lstStyle/>
                    <a:p>
                      <a:pPr>
                        <a:lnSpc>
                          <a:spcPct val="107000"/>
                        </a:lnSpc>
                        <a:spcAft>
                          <a:spcPts val="0"/>
                        </a:spcAft>
                      </a:pPr>
                      <a:r>
                        <a:rPr lang="en-ZA" sz="1200">
                          <a:effectLst/>
                          <a:latin typeface="Arial" panose="020B0604020202020204" pitchFamily="34" charset="0"/>
                          <a:cs typeface="Arial" panose="020B0604020202020204" pitchFamily="34" charset="0"/>
                        </a:rPr>
                        <a:t>37255 Travel - Airfares - International - Staff</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tc>
                  <a:txBody>
                    <a:bodyPr/>
                    <a:lstStyle/>
                    <a:p>
                      <a:pPr algn="r">
                        <a:lnSpc>
                          <a:spcPct val="107000"/>
                        </a:lnSpc>
                        <a:spcAft>
                          <a:spcPts val="0"/>
                        </a:spcAft>
                      </a:pPr>
                      <a:r>
                        <a:rPr lang="en-ZA" sz="1200" u="sng">
                          <a:effectLst/>
                          <a:latin typeface="Arial" panose="020B0604020202020204" pitchFamily="34" charset="0"/>
                          <a:cs typeface="Arial" panose="020B0604020202020204" pitchFamily="34" charset="0"/>
                          <a:hlinkClick r:id="rId15" tooltip="OAF DRILL DOWN LINK"/>
                        </a:rPr>
                        <a:t>1 811 497,00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extLst>
                  <a:ext uri="{0D108BD9-81ED-4DB2-BD59-A6C34878D82A}">
                    <a16:rowId xmlns:a16="http://schemas.microsoft.com/office/drawing/2014/main" xmlns="" val="2595571023"/>
                  </a:ext>
                </a:extLst>
              </a:tr>
              <a:tr h="226435">
                <a:tc>
                  <a:txBody>
                    <a:bodyPr/>
                    <a:lstStyle/>
                    <a:p>
                      <a:pPr>
                        <a:lnSpc>
                          <a:spcPct val="107000"/>
                        </a:lnSpc>
                        <a:spcAft>
                          <a:spcPts val="0"/>
                        </a:spcAft>
                      </a:pPr>
                      <a:r>
                        <a:rPr lang="en-ZA" sz="1200">
                          <a:effectLst/>
                          <a:latin typeface="Arial" panose="020B0604020202020204" pitchFamily="34" charset="0"/>
                          <a:cs typeface="Arial" panose="020B0604020202020204" pitchFamily="34" charset="0"/>
                        </a:rPr>
                        <a:t>37260 Travel - Airfares - International - Members</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tc>
                  <a:txBody>
                    <a:bodyPr/>
                    <a:lstStyle/>
                    <a:p>
                      <a:pPr algn="r">
                        <a:lnSpc>
                          <a:spcPct val="107000"/>
                        </a:lnSpc>
                        <a:spcAft>
                          <a:spcPts val="0"/>
                        </a:spcAft>
                      </a:pPr>
                      <a:r>
                        <a:rPr lang="en-ZA" sz="1200" u="sng">
                          <a:effectLst/>
                          <a:latin typeface="Arial" panose="020B0604020202020204" pitchFamily="34" charset="0"/>
                          <a:cs typeface="Arial" panose="020B0604020202020204" pitchFamily="34" charset="0"/>
                          <a:hlinkClick r:id="rId16" tooltip="OAF DRILL DOWN LINK"/>
                        </a:rPr>
                        <a:t>2 000 000,00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extLst>
                  <a:ext uri="{0D108BD9-81ED-4DB2-BD59-A6C34878D82A}">
                    <a16:rowId xmlns:a16="http://schemas.microsoft.com/office/drawing/2014/main" xmlns="" val="4259846280"/>
                  </a:ext>
                </a:extLst>
              </a:tr>
              <a:tr h="226435">
                <a:tc>
                  <a:txBody>
                    <a:bodyPr/>
                    <a:lstStyle/>
                    <a:p>
                      <a:pPr>
                        <a:lnSpc>
                          <a:spcPct val="107000"/>
                        </a:lnSpc>
                        <a:spcAft>
                          <a:spcPts val="0"/>
                        </a:spcAft>
                      </a:pPr>
                      <a:r>
                        <a:rPr lang="en-ZA" sz="1200">
                          <a:effectLst/>
                          <a:latin typeface="Arial" panose="020B0604020202020204" pitchFamily="34" charset="0"/>
                          <a:cs typeface="Arial" panose="020B0604020202020204" pitchFamily="34" charset="0"/>
                        </a:rPr>
                        <a:t>37365 Transport - International - Staff</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tc>
                  <a:txBody>
                    <a:bodyPr/>
                    <a:lstStyle/>
                    <a:p>
                      <a:pPr algn="r">
                        <a:lnSpc>
                          <a:spcPct val="107000"/>
                        </a:lnSpc>
                        <a:spcAft>
                          <a:spcPts val="0"/>
                        </a:spcAft>
                      </a:pPr>
                      <a:r>
                        <a:rPr lang="en-ZA" sz="1200" u="sng">
                          <a:effectLst/>
                          <a:latin typeface="Arial" panose="020B0604020202020204" pitchFamily="34" charset="0"/>
                          <a:cs typeface="Arial" panose="020B0604020202020204" pitchFamily="34" charset="0"/>
                          <a:hlinkClick r:id="rId17" tooltip="OAF DRILL DOWN LINK"/>
                        </a:rPr>
                        <a:t>200 000,00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extLst>
                  <a:ext uri="{0D108BD9-81ED-4DB2-BD59-A6C34878D82A}">
                    <a16:rowId xmlns:a16="http://schemas.microsoft.com/office/drawing/2014/main" xmlns="" val="2205600409"/>
                  </a:ext>
                </a:extLst>
              </a:tr>
              <a:tr h="226435">
                <a:tc>
                  <a:txBody>
                    <a:bodyPr/>
                    <a:lstStyle/>
                    <a:p>
                      <a:pPr>
                        <a:lnSpc>
                          <a:spcPct val="107000"/>
                        </a:lnSpc>
                        <a:spcAft>
                          <a:spcPts val="0"/>
                        </a:spcAft>
                      </a:pPr>
                      <a:r>
                        <a:rPr lang="en-ZA" sz="1200">
                          <a:effectLst/>
                          <a:latin typeface="Arial" panose="020B0604020202020204" pitchFamily="34" charset="0"/>
                          <a:cs typeface="Arial" panose="020B0604020202020204" pitchFamily="34" charset="0"/>
                        </a:rPr>
                        <a:t>37370 Transport - International - Members</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tc>
                  <a:txBody>
                    <a:bodyPr/>
                    <a:lstStyle/>
                    <a:p>
                      <a:pPr algn="r">
                        <a:lnSpc>
                          <a:spcPct val="107000"/>
                        </a:lnSpc>
                        <a:spcAft>
                          <a:spcPts val="0"/>
                        </a:spcAft>
                      </a:pPr>
                      <a:r>
                        <a:rPr lang="en-ZA" sz="1200" u="sng">
                          <a:effectLst/>
                          <a:latin typeface="Arial" panose="020B0604020202020204" pitchFamily="34" charset="0"/>
                          <a:cs typeface="Arial" panose="020B0604020202020204" pitchFamily="34" charset="0"/>
                          <a:hlinkClick r:id="rId18" tooltip="OAF DRILL DOWN LINK"/>
                        </a:rPr>
                        <a:t>800 000,00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extLst>
                  <a:ext uri="{0D108BD9-81ED-4DB2-BD59-A6C34878D82A}">
                    <a16:rowId xmlns:a16="http://schemas.microsoft.com/office/drawing/2014/main" xmlns="" val="56470294"/>
                  </a:ext>
                </a:extLst>
              </a:tr>
              <a:tr h="226435">
                <a:tc>
                  <a:txBody>
                    <a:bodyPr/>
                    <a:lstStyle/>
                    <a:p>
                      <a:pPr>
                        <a:lnSpc>
                          <a:spcPct val="107000"/>
                        </a:lnSpc>
                        <a:spcAft>
                          <a:spcPts val="0"/>
                        </a:spcAft>
                      </a:pPr>
                      <a:r>
                        <a:rPr lang="en-ZA" sz="1200">
                          <a:effectLst/>
                          <a:latin typeface="Arial" panose="020B0604020202020204" pitchFamily="34" charset="0"/>
                          <a:cs typeface="Arial" panose="020B0604020202020204" pitchFamily="34" charset="0"/>
                        </a:rPr>
                        <a:t>38020 Interpretation</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tc>
                  <a:txBody>
                    <a:bodyPr/>
                    <a:lstStyle/>
                    <a:p>
                      <a:pPr algn="r">
                        <a:lnSpc>
                          <a:spcPct val="107000"/>
                        </a:lnSpc>
                        <a:spcAft>
                          <a:spcPts val="0"/>
                        </a:spcAft>
                      </a:pPr>
                      <a:r>
                        <a:rPr lang="en-ZA" sz="1200" u="sng">
                          <a:effectLst/>
                          <a:latin typeface="Arial" panose="020B0604020202020204" pitchFamily="34" charset="0"/>
                          <a:cs typeface="Arial" panose="020B0604020202020204" pitchFamily="34" charset="0"/>
                          <a:hlinkClick r:id="rId19" tooltip="OAF DRILL DOWN LINK"/>
                        </a:rPr>
                        <a:t>200 000,00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extLst>
                  <a:ext uri="{0D108BD9-81ED-4DB2-BD59-A6C34878D82A}">
                    <a16:rowId xmlns:a16="http://schemas.microsoft.com/office/drawing/2014/main" xmlns="" val="2271516892"/>
                  </a:ext>
                </a:extLst>
              </a:tr>
              <a:tr h="226435">
                <a:tc>
                  <a:txBody>
                    <a:bodyPr/>
                    <a:lstStyle/>
                    <a:p>
                      <a:pPr>
                        <a:lnSpc>
                          <a:spcPct val="107000"/>
                        </a:lnSpc>
                        <a:spcAft>
                          <a:spcPts val="0"/>
                        </a:spcAft>
                      </a:pPr>
                      <a:r>
                        <a:rPr lang="en-ZA" sz="1200">
                          <a:effectLst/>
                          <a:latin typeface="Arial" panose="020B0604020202020204" pitchFamily="34" charset="0"/>
                          <a:cs typeface="Arial" panose="020B0604020202020204" pitchFamily="34" charset="0"/>
                        </a:rPr>
                        <a:t>38510 Catering - In-House</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tc>
                  <a:txBody>
                    <a:bodyPr/>
                    <a:lstStyle/>
                    <a:p>
                      <a:pPr algn="r">
                        <a:lnSpc>
                          <a:spcPct val="107000"/>
                        </a:lnSpc>
                        <a:spcAft>
                          <a:spcPts val="0"/>
                        </a:spcAft>
                      </a:pPr>
                      <a:r>
                        <a:rPr lang="en-ZA" sz="1200" u="sng">
                          <a:effectLst/>
                          <a:latin typeface="Arial" panose="020B0604020202020204" pitchFamily="34" charset="0"/>
                          <a:cs typeface="Arial" panose="020B0604020202020204" pitchFamily="34" charset="0"/>
                          <a:hlinkClick r:id="rId20" tooltip="OAF DRILL DOWN LINK"/>
                        </a:rPr>
                        <a:t>182 229,00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extLst>
                  <a:ext uri="{0D108BD9-81ED-4DB2-BD59-A6C34878D82A}">
                    <a16:rowId xmlns:a16="http://schemas.microsoft.com/office/drawing/2014/main" xmlns="" val="1905711094"/>
                  </a:ext>
                </a:extLst>
              </a:tr>
              <a:tr h="226435">
                <a:tc>
                  <a:txBody>
                    <a:bodyPr/>
                    <a:lstStyle/>
                    <a:p>
                      <a:pPr>
                        <a:lnSpc>
                          <a:spcPct val="107000"/>
                        </a:lnSpc>
                        <a:spcAft>
                          <a:spcPts val="0"/>
                        </a:spcAft>
                      </a:pPr>
                      <a:r>
                        <a:rPr lang="en-ZA" sz="1200">
                          <a:effectLst/>
                          <a:latin typeface="Arial" panose="020B0604020202020204" pitchFamily="34" charset="0"/>
                          <a:cs typeface="Arial" panose="020B0604020202020204" pitchFamily="34" charset="0"/>
                        </a:rPr>
                        <a:t>38515 Catering Services - Outside Suppliers</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tc>
                  <a:txBody>
                    <a:bodyPr/>
                    <a:lstStyle/>
                    <a:p>
                      <a:pPr algn="r">
                        <a:lnSpc>
                          <a:spcPct val="107000"/>
                        </a:lnSpc>
                        <a:spcAft>
                          <a:spcPts val="0"/>
                        </a:spcAft>
                      </a:pPr>
                      <a:r>
                        <a:rPr lang="en-ZA" sz="1200" u="sng">
                          <a:effectLst/>
                          <a:latin typeface="Arial" panose="020B0604020202020204" pitchFamily="34" charset="0"/>
                          <a:cs typeface="Arial" panose="020B0604020202020204" pitchFamily="34" charset="0"/>
                          <a:hlinkClick r:id="rId21" tooltip="OAF DRILL DOWN LINK"/>
                        </a:rPr>
                        <a:t>385 212,00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extLst>
                  <a:ext uri="{0D108BD9-81ED-4DB2-BD59-A6C34878D82A}">
                    <a16:rowId xmlns:a16="http://schemas.microsoft.com/office/drawing/2014/main" xmlns="" val="1535708420"/>
                  </a:ext>
                </a:extLst>
              </a:tr>
              <a:tr h="226435">
                <a:tc>
                  <a:txBody>
                    <a:bodyPr/>
                    <a:lstStyle/>
                    <a:p>
                      <a:pPr>
                        <a:lnSpc>
                          <a:spcPct val="107000"/>
                        </a:lnSpc>
                        <a:spcAft>
                          <a:spcPts val="0"/>
                        </a:spcAft>
                      </a:pPr>
                      <a:r>
                        <a:rPr lang="en-ZA" sz="1200">
                          <a:effectLst/>
                          <a:latin typeface="Arial" panose="020B0604020202020204" pitchFamily="34" charset="0"/>
                          <a:cs typeface="Arial" panose="020B0604020202020204" pitchFamily="34" charset="0"/>
                        </a:rPr>
                        <a:t>40540 Repairs &amp; Maintenance - Buildings</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tc>
                  <a:txBody>
                    <a:bodyPr/>
                    <a:lstStyle/>
                    <a:p>
                      <a:pPr algn="r">
                        <a:lnSpc>
                          <a:spcPct val="107000"/>
                        </a:lnSpc>
                        <a:spcAft>
                          <a:spcPts val="0"/>
                        </a:spcAft>
                      </a:pPr>
                      <a:r>
                        <a:rPr lang="en-ZA" sz="1200" u="sng">
                          <a:effectLst/>
                          <a:latin typeface="Arial" panose="020B0604020202020204" pitchFamily="34" charset="0"/>
                          <a:cs typeface="Arial" panose="020B0604020202020204" pitchFamily="34" charset="0"/>
                          <a:hlinkClick r:id="rId22" tooltip="OAF DRILL DOWN LINK"/>
                        </a:rPr>
                        <a:t>345 000,00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extLst>
                  <a:ext uri="{0D108BD9-81ED-4DB2-BD59-A6C34878D82A}">
                    <a16:rowId xmlns:a16="http://schemas.microsoft.com/office/drawing/2014/main" xmlns="" val="793878690"/>
                  </a:ext>
                </a:extLst>
              </a:tr>
              <a:tr h="226435">
                <a:tc>
                  <a:txBody>
                    <a:bodyPr/>
                    <a:lstStyle/>
                    <a:p>
                      <a:pPr algn="ctr">
                        <a:lnSpc>
                          <a:spcPct val="107000"/>
                        </a:lnSpc>
                        <a:spcAft>
                          <a:spcPts val="0"/>
                        </a:spcAft>
                      </a:pPr>
                      <a:r>
                        <a:rPr lang="en-ZA" sz="1800" b="1" dirty="0">
                          <a:effectLst/>
                          <a:latin typeface="Arial" panose="020B0604020202020204" pitchFamily="34" charset="0"/>
                          <a:cs typeface="Arial" panose="020B0604020202020204" pitchFamily="34" charset="0"/>
                        </a:rPr>
                        <a:t>Total: Operating Expenditure</a:t>
                      </a:r>
                      <a:endParaRPr lang="en-ZA" sz="1800" b="1" dirty="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tc>
                  <a:txBody>
                    <a:bodyPr/>
                    <a:lstStyle/>
                    <a:p>
                      <a:pPr algn="r">
                        <a:lnSpc>
                          <a:spcPct val="107000"/>
                        </a:lnSpc>
                        <a:spcAft>
                          <a:spcPts val="0"/>
                        </a:spcAft>
                      </a:pPr>
                      <a:r>
                        <a:rPr lang="en-ZA" sz="1800" b="1" u="sng" dirty="0">
                          <a:effectLst/>
                          <a:latin typeface="Arial" panose="020B0604020202020204" pitchFamily="34" charset="0"/>
                          <a:cs typeface="Arial" panose="020B0604020202020204" pitchFamily="34" charset="0"/>
                          <a:hlinkClick r:id="rId23" tooltip="OAF DRILL DOWN LINK"/>
                        </a:rPr>
                        <a:t>17 560 000,00</a:t>
                      </a:r>
                      <a:endParaRPr lang="en-ZA" sz="1800" b="1" dirty="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extLst>
                  <a:ext uri="{0D108BD9-81ED-4DB2-BD59-A6C34878D82A}">
                    <a16:rowId xmlns:a16="http://schemas.microsoft.com/office/drawing/2014/main" xmlns="" val="275930349"/>
                  </a:ext>
                </a:extLst>
              </a:tr>
            </a:tbl>
          </a:graphicData>
        </a:graphic>
      </p:graphicFrame>
      <p:sp>
        <p:nvSpPr>
          <p:cNvPr id="5" name="Slide Number Placeholder 4"/>
          <p:cNvSpPr>
            <a:spLocks noGrp="1"/>
          </p:cNvSpPr>
          <p:nvPr>
            <p:ph type="sldNum" sz="quarter" idx="12"/>
          </p:nvPr>
        </p:nvSpPr>
        <p:spPr>
          <a:xfrm>
            <a:off x="7605713" y="6479720"/>
            <a:ext cx="2228850" cy="365125"/>
          </a:xfrm>
        </p:spPr>
        <p:txBody>
          <a:bodyPr/>
          <a:lstStyle/>
          <a:p>
            <a:pPr>
              <a:defRPr/>
            </a:pPr>
            <a:r>
              <a:rPr lang="en-US" dirty="0" smtClean="0"/>
              <a:t>20</a:t>
            </a:r>
            <a:endParaRPr lang="en-US" dirty="0"/>
          </a:p>
        </p:txBody>
      </p:sp>
    </p:spTree>
    <p:extLst>
      <p:ext uri="{BB962C8B-B14F-4D97-AF65-F5344CB8AC3E}">
        <p14:creationId xmlns:p14="http://schemas.microsoft.com/office/powerpoint/2010/main" xmlns="" val="5691876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788" y="519861"/>
            <a:ext cx="8543925" cy="1325563"/>
          </a:xfrm>
        </p:spPr>
        <p:txBody>
          <a:bodyPr>
            <a:normAutofit/>
          </a:bodyPr>
          <a:lstStyle/>
          <a:p>
            <a:r>
              <a:rPr lang="en-ZA" sz="3200" b="1" dirty="0">
                <a:latin typeface="Arial" panose="020B0604020202020204" pitchFamily="34" charset="0"/>
                <a:cs typeface="Arial" panose="020B0604020202020204" pitchFamily="34" charset="0"/>
              </a:rPr>
              <a:t>IRPD Budget </a:t>
            </a:r>
            <a:r>
              <a:rPr lang="en-ZA" sz="2000" b="1" dirty="0">
                <a:latin typeface="Arial" panose="020B0604020202020204" pitchFamily="34" charset="0"/>
                <a:cs typeface="Arial" panose="020B0604020202020204" pitchFamily="34" charset="0"/>
              </a:rPr>
              <a:t>(continued) </a:t>
            </a:r>
            <a:r>
              <a:rPr lang="en-ZA" sz="900" b="1" dirty="0"/>
              <a:t/>
            </a:r>
            <a:br>
              <a:rPr lang="en-ZA" sz="900" b="1" dirty="0"/>
            </a:br>
            <a:r>
              <a:rPr lang="en-ZA" sz="900" b="1" dirty="0"/>
              <a:t/>
            </a:r>
            <a:br>
              <a:rPr lang="en-ZA" sz="900" b="1" dirty="0"/>
            </a:br>
            <a:r>
              <a:rPr lang="en-ZA" sz="2400" b="1" dirty="0">
                <a:latin typeface="Arial" panose="020B0604020202020204" pitchFamily="34" charset="0"/>
                <a:cs typeface="Arial" panose="020B0604020202020204" pitchFamily="34" charset="0"/>
              </a:rPr>
              <a:t>by Line Item </a:t>
            </a:r>
            <a:endParaRPr lang="en-ZA" sz="2400" dirty="0"/>
          </a:p>
        </p:txBody>
      </p:sp>
      <p:graphicFrame>
        <p:nvGraphicFramePr>
          <p:cNvPr id="5" name="Content Placeholder 4"/>
          <p:cNvGraphicFramePr>
            <a:graphicFrameLocks noGrp="1"/>
          </p:cNvGraphicFramePr>
          <p:nvPr>
            <p:ph idx="1"/>
            <p:extLst/>
          </p:nvPr>
        </p:nvGraphicFramePr>
        <p:xfrm>
          <a:off x="354387" y="1925733"/>
          <a:ext cx="8543925" cy="1371181"/>
        </p:xfrm>
        <a:graphic>
          <a:graphicData uri="http://schemas.openxmlformats.org/drawingml/2006/table">
            <a:tbl>
              <a:tblPr firstRow="1" firstCol="1" bandRow="1">
                <a:tableStyleId>{5C22544A-7EE6-4342-B048-85BDC9FD1C3A}</a:tableStyleId>
              </a:tblPr>
              <a:tblGrid>
                <a:gridCol w="4573928">
                  <a:extLst>
                    <a:ext uri="{9D8B030D-6E8A-4147-A177-3AD203B41FA5}">
                      <a16:colId xmlns:a16="http://schemas.microsoft.com/office/drawing/2014/main" xmlns="" val="502484395"/>
                    </a:ext>
                  </a:extLst>
                </a:gridCol>
                <a:gridCol w="3969997">
                  <a:extLst>
                    <a:ext uri="{9D8B030D-6E8A-4147-A177-3AD203B41FA5}">
                      <a16:colId xmlns:a16="http://schemas.microsoft.com/office/drawing/2014/main" xmlns="" val="2495559636"/>
                    </a:ext>
                  </a:extLst>
                </a:gridCol>
              </a:tblGrid>
              <a:tr h="269421">
                <a:tc>
                  <a:txBody>
                    <a:bodyPr/>
                    <a:lstStyle/>
                    <a:p>
                      <a:pPr>
                        <a:lnSpc>
                          <a:spcPct val="107000"/>
                        </a:lnSpc>
                        <a:spcAft>
                          <a:spcPts val="0"/>
                        </a:spcAft>
                      </a:pPr>
                      <a:r>
                        <a:rPr lang="en-ZA" sz="1200" dirty="0">
                          <a:effectLst/>
                          <a:latin typeface="Arial" panose="020B0604020202020204" pitchFamily="34" charset="0"/>
                          <a:cs typeface="Arial" panose="020B0604020202020204" pitchFamily="34" charset="0"/>
                        </a:rPr>
                        <a:t>Capital Expenditure (CAPEX)</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tc>
                  <a:txBody>
                    <a:bodyPr/>
                    <a:lstStyle/>
                    <a:p>
                      <a:pPr algn="r">
                        <a:lnSpc>
                          <a:spcPct val="107000"/>
                        </a:lnSpc>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extLst>
                  <a:ext uri="{0D108BD9-81ED-4DB2-BD59-A6C34878D82A}">
                    <a16:rowId xmlns:a16="http://schemas.microsoft.com/office/drawing/2014/main" xmlns="" val="1452667763"/>
                  </a:ext>
                </a:extLst>
              </a:tr>
              <a:tr h="269421">
                <a:tc>
                  <a:txBody>
                    <a:bodyPr/>
                    <a:lstStyle/>
                    <a:p>
                      <a:pPr>
                        <a:lnSpc>
                          <a:spcPct val="107000"/>
                        </a:lnSpc>
                        <a:spcAft>
                          <a:spcPts val="0"/>
                        </a:spcAft>
                      </a:pPr>
                      <a:r>
                        <a:rPr lang="en-ZA" sz="1200" dirty="0">
                          <a:effectLst/>
                          <a:latin typeface="Arial" panose="020B0604020202020204" pitchFamily="34" charset="0"/>
                          <a:cs typeface="Arial" panose="020B0604020202020204" pitchFamily="34" charset="0"/>
                        </a:rPr>
                        <a:t>Computer Equipment</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tc>
                  <a:txBody>
                    <a:bodyPr/>
                    <a:lstStyle/>
                    <a:p>
                      <a:pPr algn="r">
                        <a:lnSpc>
                          <a:spcPct val="107000"/>
                        </a:lnSpc>
                        <a:spcAft>
                          <a:spcPts val="0"/>
                        </a:spcAft>
                      </a:pPr>
                      <a:r>
                        <a:rPr lang="en-ZA" sz="1200" u="sng">
                          <a:effectLst/>
                          <a:latin typeface="Arial" panose="020B0604020202020204" pitchFamily="34" charset="0"/>
                          <a:cs typeface="Arial" panose="020B0604020202020204" pitchFamily="34" charset="0"/>
                          <a:hlinkClick r:id="rId2" tooltip="OAF DRILL DOWN LINK"/>
                        </a:rPr>
                        <a:t>25 000,00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extLst>
                  <a:ext uri="{0D108BD9-81ED-4DB2-BD59-A6C34878D82A}">
                    <a16:rowId xmlns:a16="http://schemas.microsoft.com/office/drawing/2014/main" xmlns="" val="134892090"/>
                  </a:ext>
                </a:extLst>
              </a:tr>
              <a:tr h="269421">
                <a:tc>
                  <a:txBody>
                    <a:bodyPr/>
                    <a:lstStyle/>
                    <a:p>
                      <a:pPr>
                        <a:lnSpc>
                          <a:spcPct val="107000"/>
                        </a:lnSpc>
                        <a:spcAft>
                          <a:spcPts val="0"/>
                        </a:spcAft>
                      </a:pPr>
                      <a:r>
                        <a:rPr lang="en-ZA" sz="1200">
                          <a:effectLst/>
                          <a:latin typeface="Arial" panose="020B0604020202020204" pitchFamily="34" charset="0"/>
                          <a:cs typeface="Arial" panose="020B0604020202020204" pitchFamily="34" charset="0"/>
                        </a:rPr>
                        <a:t>Computer Software</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tc>
                  <a:txBody>
                    <a:bodyPr/>
                    <a:lstStyle/>
                    <a:p>
                      <a:pPr algn="r">
                        <a:lnSpc>
                          <a:spcPct val="107000"/>
                        </a:lnSpc>
                        <a:spcAft>
                          <a:spcPts val="0"/>
                        </a:spcAft>
                      </a:pPr>
                      <a:r>
                        <a:rPr lang="en-ZA" sz="1200" u="sng">
                          <a:effectLst/>
                          <a:latin typeface="Arial" panose="020B0604020202020204" pitchFamily="34" charset="0"/>
                          <a:cs typeface="Arial" panose="020B0604020202020204" pitchFamily="34" charset="0"/>
                          <a:hlinkClick r:id="rId3" tooltip="OAF DRILL DOWN LINK"/>
                        </a:rPr>
                        <a:t>60 000,00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extLst>
                  <a:ext uri="{0D108BD9-81ED-4DB2-BD59-A6C34878D82A}">
                    <a16:rowId xmlns:a16="http://schemas.microsoft.com/office/drawing/2014/main" xmlns="" val="3124936294"/>
                  </a:ext>
                </a:extLst>
              </a:tr>
              <a:tr h="269421">
                <a:tc>
                  <a:txBody>
                    <a:bodyPr/>
                    <a:lstStyle/>
                    <a:p>
                      <a:pPr>
                        <a:lnSpc>
                          <a:spcPct val="107000"/>
                        </a:lnSpc>
                        <a:spcAft>
                          <a:spcPts val="0"/>
                        </a:spcAft>
                      </a:pPr>
                      <a:r>
                        <a:rPr lang="en-ZA" sz="1200">
                          <a:effectLst/>
                          <a:latin typeface="Arial" panose="020B0604020202020204" pitchFamily="34" charset="0"/>
                          <a:cs typeface="Arial" panose="020B0604020202020204" pitchFamily="34" charset="0"/>
                        </a:rPr>
                        <a:t>Furniture &amp; Fittings</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tc>
                  <a:txBody>
                    <a:bodyPr/>
                    <a:lstStyle/>
                    <a:p>
                      <a:pPr algn="r">
                        <a:lnSpc>
                          <a:spcPct val="107000"/>
                        </a:lnSpc>
                        <a:spcAft>
                          <a:spcPts val="0"/>
                        </a:spcAft>
                      </a:pPr>
                      <a:r>
                        <a:rPr lang="en-ZA" sz="1200" u="sng">
                          <a:effectLst/>
                          <a:latin typeface="Arial" panose="020B0604020202020204" pitchFamily="34" charset="0"/>
                          <a:cs typeface="Arial" panose="020B0604020202020204" pitchFamily="34" charset="0"/>
                          <a:hlinkClick r:id="rId4" tooltip="OAF DRILL DOWN LINK"/>
                        </a:rPr>
                        <a:t>355 000,00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extLst>
                  <a:ext uri="{0D108BD9-81ED-4DB2-BD59-A6C34878D82A}">
                    <a16:rowId xmlns:a16="http://schemas.microsoft.com/office/drawing/2014/main" xmlns="" val="1676700296"/>
                  </a:ext>
                </a:extLst>
              </a:tr>
              <a:tr h="269421">
                <a:tc>
                  <a:txBody>
                    <a:bodyPr/>
                    <a:lstStyle/>
                    <a:p>
                      <a:pPr algn="ctr">
                        <a:lnSpc>
                          <a:spcPct val="107000"/>
                        </a:lnSpc>
                        <a:spcAft>
                          <a:spcPts val="0"/>
                        </a:spcAft>
                      </a:pPr>
                      <a:r>
                        <a:rPr lang="en-ZA" sz="1800" b="1" dirty="0">
                          <a:effectLst/>
                          <a:latin typeface="Arial" panose="020B0604020202020204" pitchFamily="34" charset="0"/>
                          <a:cs typeface="Arial" panose="020B0604020202020204" pitchFamily="34" charset="0"/>
                        </a:rPr>
                        <a:t>Total Capital Expenditure</a:t>
                      </a:r>
                      <a:endParaRPr lang="en-ZA" sz="1800" b="1" dirty="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tc>
                  <a:txBody>
                    <a:bodyPr/>
                    <a:lstStyle/>
                    <a:p>
                      <a:pPr algn="r">
                        <a:lnSpc>
                          <a:spcPct val="107000"/>
                        </a:lnSpc>
                        <a:spcAft>
                          <a:spcPts val="0"/>
                        </a:spcAft>
                      </a:pPr>
                      <a:r>
                        <a:rPr lang="en-ZA" sz="1800" b="1" u="sng" dirty="0">
                          <a:effectLst/>
                          <a:latin typeface="Arial" panose="020B0604020202020204" pitchFamily="34" charset="0"/>
                          <a:cs typeface="Arial" panose="020B0604020202020204" pitchFamily="34" charset="0"/>
                          <a:hlinkClick r:id="rId5" tooltip="OAF DRILL DOWN LINK"/>
                        </a:rPr>
                        <a:t>440 000,00</a:t>
                      </a:r>
                      <a:endParaRPr lang="en-ZA" sz="1800" b="1" dirty="0">
                        <a:effectLst/>
                        <a:latin typeface="Arial" panose="020B0604020202020204" pitchFamily="34" charset="0"/>
                        <a:ea typeface="Calibri" panose="020F0502020204030204" pitchFamily="34" charset="0"/>
                        <a:cs typeface="Arial" panose="020B0604020202020204" pitchFamily="34" charset="0"/>
                      </a:endParaRPr>
                    </a:p>
                  </a:txBody>
                  <a:tcPr marL="65751" marR="65751" marT="0" marB="0" anchor="b"/>
                </a:tc>
                <a:extLst>
                  <a:ext uri="{0D108BD9-81ED-4DB2-BD59-A6C34878D82A}">
                    <a16:rowId xmlns:a16="http://schemas.microsoft.com/office/drawing/2014/main" xmlns="" val="238462444"/>
                  </a:ext>
                </a:extLst>
              </a:tr>
            </a:tbl>
          </a:graphicData>
        </a:graphic>
      </p:graphicFrame>
      <p:graphicFrame>
        <p:nvGraphicFramePr>
          <p:cNvPr id="3" name="Table 2"/>
          <p:cNvGraphicFramePr>
            <a:graphicFrameLocks noGrp="1"/>
          </p:cNvGraphicFramePr>
          <p:nvPr/>
        </p:nvGraphicFramePr>
        <p:xfrm>
          <a:off x="354386" y="3787636"/>
          <a:ext cx="8543925" cy="2489200"/>
        </p:xfrm>
        <a:graphic>
          <a:graphicData uri="http://schemas.openxmlformats.org/drawingml/2006/table">
            <a:tbl>
              <a:tblPr firstRow="1" firstCol="1" bandRow="1">
                <a:tableStyleId>{5C22544A-7EE6-4342-B048-85BDC9FD1C3A}</a:tableStyleId>
              </a:tblPr>
              <a:tblGrid>
                <a:gridCol w="5842000">
                  <a:extLst>
                    <a:ext uri="{9D8B030D-6E8A-4147-A177-3AD203B41FA5}">
                      <a16:colId xmlns:a16="http://schemas.microsoft.com/office/drawing/2014/main" xmlns="" val="2117942014"/>
                    </a:ext>
                  </a:extLst>
                </a:gridCol>
                <a:gridCol w="2701925">
                  <a:extLst>
                    <a:ext uri="{9D8B030D-6E8A-4147-A177-3AD203B41FA5}">
                      <a16:colId xmlns:a16="http://schemas.microsoft.com/office/drawing/2014/main" xmlns="" val="316914610"/>
                    </a:ext>
                  </a:extLst>
                </a:gridCol>
              </a:tblGrid>
              <a:tr h="497840">
                <a:tc gridSpan="2">
                  <a:txBody>
                    <a:bodyPr/>
                    <a:lstStyle/>
                    <a:p>
                      <a:pPr marL="0" marR="0">
                        <a:lnSpc>
                          <a:spcPct val="105000"/>
                        </a:lnSpc>
                        <a:spcBef>
                          <a:spcPts val="0"/>
                        </a:spcBef>
                        <a:spcAft>
                          <a:spcPts val="0"/>
                        </a:spcAft>
                      </a:pPr>
                      <a:r>
                        <a:rPr lang="en-ZA" sz="2400" u="sng" kern="1200" dirty="0">
                          <a:effectLst/>
                        </a:rPr>
                        <a:t>BUDGET BREAKDOWN </a:t>
                      </a:r>
                      <a:r>
                        <a:rPr lang="en-ZA" sz="2400" u="sng" kern="1200" dirty="0" smtClean="0">
                          <a:effectLst/>
                        </a:rPr>
                        <a:t>PER </a:t>
                      </a:r>
                      <a:r>
                        <a:rPr lang="en-ZA" sz="2400" u="sng" kern="1200" dirty="0">
                          <a:effectLst/>
                        </a:rPr>
                        <a:t>ECONOMIC CLASSIFICATION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040" marR="66040" marT="9525" marB="0" anchor="b"/>
                </a:tc>
                <a:tc hMerge="1">
                  <a:txBody>
                    <a:bodyPr/>
                    <a:lstStyle/>
                    <a:p>
                      <a:endParaRPr lang="en-US"/>
                    </a:p>
                  </a:txBody>
                  <a:tcPr/>
                </a:tc>
                <a:extLst>
                  <a:ext uri="{0D108BD9-81ED-4DB2-BD59-A6C34878D82A}">
                    <a16:rowId xmlns:a16="http://schemas.microsoft.com/office/drawing/2014/main" xmlns="" val="3611021737"/>
                  </a:ext>
                </a:extLst>
              </a:tr>
              <a:tr h="497840">
                <a:tc>
                  <a:txBody>
                    <a:bodyPr/>
                    <a:lstStyle/>
                    <a:p>
                      <a:pPr marL="0" marR="0" algn="ctr">
                        <a:lnSpc>
                          <a:spcPct val="105000"/>
                        </a:lnSpc>
                        <a:spcBef>
                          <a:spcPts val="0"/>
                        </a:spcBef>
                        <a:spcAft>
                          <a:spcPts val="0"/>
                        </a:spcAft>
                      </a:pPr>
                      <a:r>
                        <a:rPr lang="en-ZA" sz="1400" kern="1200" dirty="0" smtClean="0">
                          <a:effectLst/>
                        </a:rPr>
                        <a:t>Capital </a:t>
                      </a:r>
                      <a:r>
                        <a:rPr lang="en-ZA" sz="1400" kern="1200" dirty="0">
                          <a:effectLst/>
                        </a:rPr>
                        <a:t>Expenditure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0" marR="66040" marT="9525" marB="0" anchor="b"/>
                </a:tc>
                <a:tc>
                  <a:txBody>
                    <a:bodyPr/>
                    <a:lstStyle/>
                    <a:p>
                      <a:pPr marL="0" marR="0" algn="r">
                        <a:lnSpc>
                          <a:spcPct val="105000"/>
                        </a:lnSpc>
                        <a:spcBef>
                          <a:spcPts val="0"/>
                        </a:spcBef>
                        <a:spcAft>
                          <a:spcPts val="0"/>
                        </a:spcAft>
                      </a:pPr>
                      <a:r>
                        <a:rPr lang="en-ZA" sz="1400" u="sng" kern="1200">
                          <a:effectLst/>
                          <a:hlinkClick r:id="rId5"/>
                        </a:rPr>
                        <a:t>440 000,00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040" marR="66040" marT="9525" marB="0" anchor="b"/>
                </a:tc>
                <a:extLst>
                  <a:ext uri="{0D108BD9-81ED-4DB2-BD59-A6C34878D82A}">
                    <a16:rowId xmlns:a16="http://schemas.microsoft.com/office/drawing/2014/main" xmlns="" val="2019233752"/>
                  </a:ext>
                </a:extLst>
              </a:tr>
              <a:tr h="497840">
                <a:tc>
                  <a:txBody>
                    <a:bodyPr/>
                    <a:lstStyle/>
                    <a:p>
                      <a:pPr marL="0" marR="0" algn="ctr">
                        <a:lnSpc>
                          <a:spcPct val="105000"/>
                        </a:lnSpc>
                        <a:spcBef>
                          <a:spcPts val="0"/>
                        </a:spcBef>
                        <a:spcAft>
                          <a:spcPts val="0"/>
                        </a:spcAft>
                      </a:pPr>
                      <a:r>
                        <a:rPr lang="en-ZA" sz="1400" kern="1200" dirty="0" smtClean="0">
                          <a:effectLst/>
                        </a:rPr>
                        <a:t>Employee </a:t>
                      </a:r>
                      <a:r>
                        <a:rPr lang="en-ZA" sz="1400" kern="1200" dirty="0">
                          <a:effectLst/>
                        </a:rPr>
                        <a:t>Compensation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0" marR="66040" marT="9525" marB="0" anchor="b"/>
                </a:tc>
                <a:tc>
                  <a:txBody>
                    <a:bodyPr/>
                    <a:lstStyle/>
                    <a:p>
                      <a:pPr marL="0" marR="0" algn="r">
                        <a:lnSpc>
                          <a:spcPct val="105000"/>
                        </a:lnSpc>
                        <a:spcBef>
                          <a:spcPts val="0"/>
                        </a:spcBef>
                        <a:spcAft>
                          <a:spcPts val="0"/>
                        </a:spcAft>
                      </a:pPr>
                      <a:r>
                        <a:rPr lang="en-ZA" sz="1400" u="sng" kern="1200">
                          <a:effectLst/>
                          <a:hlinkClick r:id="rId6"/>
                        </a:rPr>
                        <a:t>24 891 456,00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040" marR="66040" marT="9525" marB="0" anchor="b"/>
                </a:tc>
                <a:extLst>
                  <a:ext uri="{0D108BD9-81ED-4DB2-BD59-A6C34878D82A}">
                    <a16:rowId xmlns:a16="http://schemas.microsoft.com/office/drawing/2014/main" xmlns="" val="2949620309"/>
                  </a:ext>
                </a:extLst>
              </a:tr>
              <a:tr h="497840">
                <a:tc>
                  <a:txBody>
                    <a:bodyPr/>
                    <a:lstStyle/>
                    <a:p>
                      <a:pPr marL="0" marR="0" algn="ctr">
                        <a:lnSpc>
                          <a:spcPct val="105000"/>
                        </a:lnSpc>
                        <a:spcBef>
                          <a:spcPts val="0"/>
                        </a:spcBef>
                        <a:spcAft>
                          <a:spcPts val="0"/>
                        </a:spcAft>
                      </a:pPr>
                      <a:r>
                        <a:rPr lang="en-ZA" sz="1400" kern="1200" dirty="0" smtClean="0">
                          <a:effectLst/>
                        </a:rPr>
                        <a:t>Operating </a:t>
                      </a:r>
                      <a:r>
                        <a:rPr lang="en-ZA" sz="1400" kern="1200" dirty="0">
                          <a:effectLst/>
                        </a:rPr>
                        <a:t>Expenditure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40" marR="66040" marT="9525" marB="0" anchor="b"/>
                </a:tc>
                <a:tc>
                  <a:txBody>
                    <a:bodyPr/>
                    <a:lstStyle/>
                    <a:p>
                      <a:pPr marL="0" marR="0" algn="r">
                        <a:lnSpc>
                          <a:spcPct val="105000"/>
                        </a:lnSpc>
                        <a:spcBef>
                          <a:spcPts val="0"/>
                        </a:spcBef>
                        <a:spcAft>
                          <a:spcPts val="0"/>
                        </a:spcAft>
                      </a:pPr>
                      <a:r>
                        <a:rPr lang="en-ZA" sz="1400" u="sng" kern="1200">
                          <a:effectLst/>
                          <a:hlinkClick r:id="rId7"/>
                        </a:rPr>
                        <a:t>17 560 000,00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040" marR="66040" marT="9525" marB="0" anchor="b"/>
                </a:tc>
                <a:extLst>
                  <a:ext uri="{0D108BD9-81ED-4DB2-BD59-A6C34878D82A}">
                    <a16:rowId xmlns:a16="http://schemas.microsoft.com/office/drawing/2014/main" xmlns="" val="2089135982"/>
                  </a:ext>
                </a:extLst>
              </a:tr>
              <a:tr h="497840">
                <a:tc>
                  <a:txBody>
                    <a:bodyPr/>
                    <a:lstStyle/>
                    <a:p>
                      <a:pPr marL="0" marR="0" algn="r">
                        <a:lnSpc>
                          <a:spcPct val="105000"/>
                        </a:lnSpc>
                        <a:spcBef>
                          <a:spcPts val="0"/>
                        </a:spcBef>
                        <a:spcAft>
                          <a:spcPts val="0"/>
                        </a:spcAft>
                      </a:pPr>
                      <a:r>
                        <a:rPr lang="en-ZA" sz="2400" kern="1200" dirty="0">
                          <a:effectLst/>
                        </a:rPr>
                        <a:t>GRAND TOTAL: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040" marR="66040" marT="9525" marB="0" anchor="b"/>
                </a:tc>
                <a:tc>
                  <a:txBody>
                    <a:bodyPr/>
                    <a:lstStyle/>
                    <a:p>
                      <a:pPr marL="0" marR="0" algn="r">
                        <a:lnSpc>
                          <a:spcPct val="105000"/>
                        </a:lnSpc>
                        <a:spcBef>
                          <a:spcPts val="0"/>
                        </a:spcBef>
                        <a:spcAft>
                          <a:spcPts val="0"/>
                        </a:spcAft>
                      </a:pPr>
                      <a:r>
                        <a:rPr lang="en-ZA" sz="2400" u="sng" kern="1200" dirty="0">
                          <a:effectLst/>
                          <a:hlinkClick r:id="rId8"/>
                        </a:rPr>
                        <a:t>42 891 456,00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040" marR="66040" marT="9525" marB="0" anchor="b"/>
                </a:tc>
                <a:extLst>
                  <a:ext uri="{0D108BD9-81ED-4DB2-BD59-A6C34878D82A}">
                    <a16:rowId xmlns:a16="http://schemas.microsoft.com/office/drawing/2014/main" xmlns="" val="3831507670"/>
                  </a:ext>
                </a:extLst>
              </a:tr>
            </a:tbl>
          </a:graphicData>
        </a:graphic>
      </p:graphicFrame>
      <p:sp>
        <p:nvSpPr>
          <p:cNvPr id="7" name="Slide Number Placeholder 4"/>
          <p:cNvSpPr>
            <a:spLocks noGrp="1"/>
          </p:cNvSpPr>
          <p:nvPr>
            <p:ph type="sldNum" sz="quarter" idx="12"/>
          </p:nvPr>
        </p:nvSpPr>
        <p:spPr>
          <a:xfrm>
            <a:off x="7551925" y="6411773"/>
            <a:ext cx="2228850" cy="365125"/>
          </a:xfrm>
        </p:spPr>
        <p:txBody>
          <a:bodyPr/>
          <a:lstStyle/>
          <a:p>
            <a:pPr>
              <a:defRPr/>
            </a:pPr>
            <a:r>
              <a:rPr lang="en-US" dirty="0" smtClean="0"/>
              <a:t>21</a:t>
            </a:r>
            <a:endParaRPr lang="en-US" dirty="0"/>
          </a:p>
        </p:txBody>
      </p:sp>
    </p:spTree>
    <p:extLst>
      <p:ext uri="{BB962C8B-B14F-4D97-AF65-F5344CB8AC3E}">
        <p14:creationId xmlns:p14="http://schemas.microsoft.com/office/powerpoint/2010/main" xmlns="" val="30069688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493" y="350461"/>
            <a:ext cx="8543925" cy="667140"/>
          </a:xfrm>
        </p:spPr>
        <p:txBody>
          <a:bodyPr>
            <a:noAutofit/>
          </a:bodyPr>
          <a:lstStyle/>
          <a:p>
            <a:pPr algn="ctr"/>
            <a:r>
              <a:rPr lang="en-ZA" sz="3200" b="1" dirty="0" smtClean="0">
                <a:latin typeface="Arial" panose="020B0604020202020204" pitchFamily="34" charset="0"/>
                <a:cs typeface="Arial" panose="020B0604020202020204" pitchFamily="34" charset="0"/>
              </a:rPr>
              <a:t>7. Challenges </a:t>
            </a:r>
            <a:r>
              <a:rPr lang="en-ZA" sz="3200" b="1" dirty="0">
                <a:latin typeface="Arial" panose="020B0604020202020204" pitchFamily="34" charset="0"/>
                <a:cs typeface="Arial" panose="020B0604020202020204" pitchFamily="34" charset="0"/>
              </a:rPr>
              <a:t>&amp;</a:t>
            </a:r>
            <a:r>
              <a:rPr lang="en-ZA" sz="3200" b="1" dirty="0" smtClean="0">
                <a:latin typeface="Arial" panose="020B0604020202020204" pitchFamily="34" charset="0"/>
                <a:cs typeface="Arial" panose="020B0604020202020204" pitchFamily="34" charset="0"/>
              </a:rPr>
              <a:t> Mitigating Strategies</a:t>
            </a:r>
            <a:endParaRPr lang="en-US" sz="3200" b="1"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958446115"/>
              </p:ext>
            </p:extLst>
          </p:nvPr>
        </p:nvGraphicFramePr>
        <p:xfrm>
          <a:off x="821349" y="1840180"/>
          <a:ext cx="8162924" cy="3834210"/>
        </p:xfrm>
        <a:graphic>
          <a:graphicData uri="http://schemas.openxmlformats.org/drawingml/2006/table">
            <a:tbl>
              <a:tblPr firstRow="1" firstCol="1" bandRow="1">
                <a:tableStyleId>{5C22544A-7EE6-4342-B048-85BDC9FD1C3A}</a:tableStyleId>
              </a:tblPr>
              <a:tblGrid>
                <a:gridCol w="3777028">
                  <a:extLst>
                    <a:ext uri="{9D8B030D-6E8A-4147-A177-3AD203B41FA5}">
                      <a16:colId xmlns:a16="http://schemas.microsoft.com/office/drawing/2014/main" xmlns="" val="258247819"/>
                    </a:ext>
                  </a:extLst>
                </a:gridCol>
                <a:gridCol w="4385896">
                  <a:extLst>
                    <a:ext uri="{9D8B030D-6E8A-4147-A177-3AD203B41FA5}">
                      <a16:colId xmlns:a16="http://schemas.microsoft.com/office/drawing/2014/main" xmlns="" val="1828134002"/>
                    </a:ext>
                  </a:extLst>
                </a:gridCol>
              </a:tblGrid>
              <a:tr h="260606">
                <a:tc>
                  <a:txBody>
                    <a:bodyPr/>
                    <a:lstStyle/>
                    <a:p>
                      <a:pPr>
                        <a:lnSpc>
                          <a:spcPct val="107000"/>
                        </a:lnSpc>
                        <a:spcAft>
                          <a:spcPts val="0"/>
                        </a:spcAft>
                      </a:pPr>
                      <a:r>
                        <a:rPr lang="en-ZA" sz="1600" dirty="0">
                          <a:effectLst/>
                          <a:latin typeface="Arial" panose="020B0604020202020204" pitchFamily="34" charset="0"/>
                          <a:cs typeface="Arial" panose="020B0604020202020204" pitchFamily="34" charset="0"/>
                        </a:rPr>
                        <a:t>CHALLENGES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1600">
                          <a:effectLst/>
                          <a:latin typeface="Arial" panose="020B0604020202020204" pitchFamily="34" charset="0"/>
                          <a:cs typeface="Arial" panose="020B0604020202020204" pitchFamily="34" charset="0"/>
                        </a:rPr>
                        <a:t>MITIGATION STRATEGIES</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626705676"/>
                  </a:ext>
                </a:extLst>
              </a:tr>
              <a:tr h="1065440">
                <a:tc>
                  <a:txBody>
                    <a:bodyPr/>
                    <a:lstStyle/>
                    <a:p>
                      <a:pPr>
                        <a:lnSpc>
                          <a:spcPct val="107000"/>
                        </a:lnSpc>
                        <a:spcAft>
                          <a:spcPts val="0"/>
                        </a:spcAft>
                      </a:pPr>
                      <a:r>
                        <a:rPr lang="en-ZA" sz="1600" dirty="0" smtClean="0">
                          <a:effectLst/>
                          <a:latin typeface="Arial" panose="020B0604020202020204" pitchFamily="34" charset="0"/>
                          <a:cs typeface="Arial" panose="020B0604020202020204" pitchFamily="34" charset="0"/>
                        </a:rPr>
                        <a:t>The coordination of International</a:t>
                      </a:r>
                      <a:r>
                        <a:rPr lang="en-ZA" sz="1600" baseline="0" dirty="0" smtClean="0">
                          <a:effectLst/>
                          <a:latin typeface="Arial" panose="020B0604020202020204" pitchFamily="34" charset="0"/>
                          <a:cs typeface="Arial" panose="020B0604020202020204" pitchFamily="34" charset="0"/>
                        </a:rPr>
                        <a:t> engagements </a:t>
                      </a:r>
                      <a:r>
                        <a:rPr lang="en-ZA" sz="1600" dirty="0" smtClean="0">
                          <a:effectLst/>
                          <a:latin typeface="Arial" panose="020B0604020202020204" pitchFamily="34" charset="0"/>
                          <a:cs typeface="Arial" panose="020B0604020202020204" pitchFamily="34" charset="0"/>
                        </a:rPr>
                        <a:t>correspondence </a:t>
                      </a:r>
                      <a:endParaRPr lang="en-ZA" sz="1600" dirty="0">
                        <a:effectLst/>
                        <a:latin typeface="Arial" panose="020B060402020202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ZA" sz="1600" dirty="0" smtClean="0">
                          <a:effectLst/>
                          <a:latin typeface="Arial" panose="020B0604020202020204" pitchFamily="34" charset="0"/>
                          <a:ea typeface="Calibri" panose="020F0502020204030204" pitchFamily="34" charset="0"/>
                          <a:cs typeface="Arial" panose="020B0604020202020204" pitchFamily="34" charset="0"/>
                        </a:rPr>
                        <a:t>The secondment of the Liaison Officer to the Executive Authority to work closely with the Executive Directors</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661119909"/>
                  </a:ext>
                </a:extLst>
              </a:tr>
              <a:tr h="1335120">
                <a:tc>
                  <a:txBody>
                    <a:bodyPr/>
                    <a:lstStyle/>
                    <a:p>
                      <a:pPr>
                        <a:lnSpc>
                          <a:spcPct val="107000"/>
                        </a:lnSpc>
                        <a:spcAft>
                          <a:spcPts val="0"/>
                        </a:spcAft>
                      </a:pPr>
                      <a:r>
                        <a:rPr lang="en-ZA" sz="1600" dirty="0" smtClean="0">
                          <a:effectLst/>
                          <a:latin typeface="Arial" panose="020B0604020202020204" pitchFamily="34" charset="0"/>
                          <a:ea typeface="Calibri" panose="020F0502020204030204" pitchFamily="34" charset="0"/>
                          <a:cs typeface="Arial" panose="020B0604020202020204" pitchFamily="34" charset="0"/>
                        </a:rPr>
                        <a:t>The restructuring of the Division</a:t>
                      </a:r>
                    </a:p>
                    <a:p>
                      <a:pPr>
                        <a:lnSpc>
                          <a:spcPct val="107000"/>
                        </a:lnSpc>
                        <a:spcAft>
                          <a:spcPts val="0"/>
                        </a:spcAft>
                      </a:pP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n-ZA" sz="1600" dirty="0" smtClean="0">
                          <a:effectLst/>
                          <a:latin typeface="Arial" panose="020B0604020202020204" pitchFamily="34" charset="0"/>
                          <a:ea typeface="Calibri" panose="020F0502020204030204" pitchFamily="34" charset="0"/>
                          <a:cs typeface="Arial" panose="020B0604020202020204" pitchFamily="34" charset="0"/>
                        </a:rPr>
                        <a:t>A team has been set up by the ASTP whose aim is</a:t>
                      </a:r>
                      <a:r>
                        <a:rPr lang="en-ZA" sz="1600" baseline="0" dirty="0" smtClean="0">
                          <a:effectLst/>
                          <a:latin typeface="Arial" panose="020B0604020202020204" pitchFamily="34" charset="0"/>
                          <a:ea typeface="Calibri" panose="020F0502020204030204" pitchFamily="34" charset="0"/>
                          <a:cs typeface="Arial" panose="020B0604020202020204" pitchFamily="34" charset="0"/>
                        </a:rPr>
                        <a:t> to conclude the process by the end of July 2019. </a:t>
                      </a:r>
                      <a:r>
                        <a:rPr lang="en-ZA" sz="1600" b="1" baseline="0" dirty="0" smtClean="0">
                          <a:effectLst/>
                          <a:latin typeface="Arial" panose="020B0604020202020204" pitchFamily="34" charset="0"/>
                          <a:ea typeface="Calibri" panose="020F0502020204030204" pitchFamily="34" charset="0"/>
                          <a:cs typeface="Arial" panose="020B0604020202020204" pitchFamily="34" charset="0"/>
                        </a:rPr>
                        <a:t>This date is not achievable as the HR Team is still working on the process</a:t>
                      </a:r>
                      <a:endParaRPr lang="en-ZA"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846272994"/>
                  </a:ext>
                </a:extLst>
              </a:tr>
              <a:tr h="1172728">
                <a:tc>
                  <a:txBody>
                    <a:bodyPr/>
                    <a:lstStyle/>
                    <a:p>
                      <a:pPr>
                        <a:lnSpc>
                          <a:spcPct val="107000"/>
                        </a:lnSpc>
                        <a:spcAft>
                          <a:spcPts val="0"/>
                        </a:spcAft>
                      </a:pPr>
                      <a:r>
                        <a:rPr lang="en-ZA" sz="1600" dirty="0" smtClean="0">
                          <a:effectLst/>
                          <a:latin typeface="Arial" panose="020B0604020202020204" pitchFamily="34" charset="0"/>
                          <a:ea typeface="Calibri" panose="020F0502020204030204" pitchFamily="34" charset="0"/>
                          <a:cs typeface="Arial" panose="020B0604020202020204" pitchFamily="34" charset="0"/>
                        </a:rPr>
                        <a:t>Budget allocation</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ZA" sz="1600" dirty="0" smtClean="0">
                          <a:effectLst/>
                          <a:latin typeface="Arial" panose="020B0604020202020204" pitchFamily="34" charset="0"/>
                          <a:ea typeface="Calibri" panose="020F0502020204030204" pitchFamily="34" charset="0"/>
                          <a:cs typeface="Arial" panose="020B0604020202020204" pitchFamily="34" charset="0"/>
                        </a:rPr>
                        <a:t>Prioritisation of international engagements as advised by the PGIR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577780795"/>
                  </a:ext>
                </a:extLst>
              </a:tr>
            </a:tbl>
          </a:graphicData>
        </a:graphic>
      </p:graphicFrame>
      <p:sp>
        <p:nvSpPr>
          <p:cNvPr id="4" name="Slide Number Placeholder 4"/>
          <p:cNvSpPr>
            <a:spLocks noGrp="1"/>
          </p:cNvSpPr>
          <p:nvPr>
            <p:ph type="sldNum" sz="quarter" idx="12"/>
          </p:nvPr>
        </p:nvSpPr>
        <p:spPr>
          <a:xfrm>
            <a:off x="7542960" y="6356352"/>
            <a:ext cx="2228850" cy="365125"/>
          </a:xfrm>
        </p:spPr>
        <p:txBody>
          <a:bodyPr/>
          <a:lstStyle/>
          <a:p>
            <a:pPr>
              <a:defRPr/>
            </a:pPr>
            <a:r>
              <a:rPr lang="en-US" dirty="0" smtClean="0"/>
              <a:t>22</a:t>
            </a:r>
            <a:endParaRPr lang="en-US" dirty="0"/>
          </a:p>
        </p:txBody>
      </p:sp>
    </p:spTree>
    <p:extLst>
      <p:ext uri="{BB962C8B-B14F-4D97-AF65-F5344CB8AC3E}">
        <p14:creationId xmlns:p14="http://schemas.microsoft.com/office/powerpoint/2010/main" xmlns="" val="2325500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83275" y="734604"/>
            <a:ext cx="5523801" cy="743668"/>
          </a:xfrm>
        </p:spPr>
        <p:txBody>
          <a:bodyPr>
            <a:normAutofit/>
          </a:bodyPr>
          <a:lstStyle/>
          <a:p>
            <a:pPr marL="742950" indent="-742950" algn="ctr">
              <a:buFont typeface="+mj-lt"/>
              <a:buAutoNum type="arabicPeriod"/>
              <a:defRPr/>
            </a:pPr>
            <a:r>
              <a:rPr lang="en-ZA" sz="3200" b="1" dirty="0">
                <a:cs typeface="Arial" panose="020B0604020202020204" pitchFamily="34" charset="0"/>
              </a:rPr>
              <a:t>Purpose of the </a:t>
            </a:r>
            <a:r>
              <a:rPr lang="en-ZA" sz="3200" b="1" dirty="0" smtClean="0">
                <a:cs typeface="Arial" panose="020B0604020202020204" pitchFamily="34" charset="0"/>
              </a:rPr>
              <a:t>Division </a:t>
            </a:r>
            <a:endParaRPr lang="en-ZA" sz="3200" b="1" dirty="0">
              <a:cs typeface="Arial" panose="020B0604020202020204" pitchFamily="34" charset="0"/>
            </a:endParaRPr>
          </a:p>
          <a:p>
            <a:pPr>
              <a:buFont typeface="Arial" charset="0"/>
              <a:buNone/>
              <a:defRPr/>
            </a:pPr>
            <a:endParaRPr lang="en-ZA" sz="3200" dirty="0"/>
          </a:p>
          <a:p>
            <a:pPr>
              <a:defRPr/>
            </a:pPr>
            <a:endParaRPr lang="en-ZA" sz="3200" dirty="0"/>
          </a:p>
        </p:txBody>
      </p:sp>
      <p:sp>
        <p:nvSpPr>
          <p:cNvPr id="5" name="Slide Number Placeholder 4"/>
          <p:cNvSpPr>
            <a:spLocks noGrp="1"/>
          </p:cNvSpPr>
          <p:nvPr>
            <p:ph type="sldNum" sz="quarter" idx="12"/>
          </p:nvPr>
        </p:nvSpPr>
        <p:spPr/>
        <p:txBody>
          <a:bodyPr/>
          <a:lstStyle/>
          <a:p>
            <a:pPr>
              <a:defRPr/>
            </a:pPr>
            <a:fld id="{4CF856D3-8E0E-40A4-9D91-522FC9D5713F}" type="slidenum">
              <a:rPr lang="en-US" smtClean="0"/>
              <a:pPr>
                <a:defRPr/>
              </a:pPr>
              <a:t>3</a:t>
            </a:fld>
            <a:endParaRPr lang="en-US" dirty="0"/>
          </a:p>
        </p:txBody>
      </p:sp>
      <p:sp>
        <p:nvSpPr>
          <p:cNvPr id="6" name="Rectangle 5"/>
          <p:cNvSpPr/>
          <p:nvPr/>
        </p:nvSpPr>
        <p:spPr>
          <a:xfrm>
            <a:off x="728390" y="1478272"/>
            <a:ext cx="8496573" cy="4878080"/>
          </a:xfrm>
          <a:prstGeom prst="rect">
            <a:avLst/>
          </a:prstGeom>
        </p:spPr>
        <p:txBody>
          <a:bodyPr wrap="square">
            <a:noAutofit/>
          </a:bodyPr>
          <a:lstStyle/>
          <a:p>
            <a:pPr marL="342900" marR="0" lvl="0" indent="-342900" algn="just">
              <a:lnSpc>
                <a:spcPct val="115000"/>
              </a:lnSpc>
              <a:spcBef>
                <a:spcPts val="0"/>
              </a:spcBef>
              <a:spcAft>
                <a:spcPts val="0"/>
              </a:spcAft>
              <a:buFont typeface="Arial" panose="020B0604020202020204" pitchFamily="34" charset="0"/>
              <a:buChar char="•"/>
              <a:tabLst>
                <a:tab pos="457200" algn="l"/>
              </a:tabLst>
            </a:pPr>
            <a:r>
              <a:rPr lang="en-US" kern="12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Before 2010, the International Relations Section and the Protocol Section were separate entities within the Office of the Secretary to Parliament.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lnSpc>
                <a:spcPct val="115000"/>
              </a:lnSpc>
              <a:spcBef>
                <a:spcPts val="0"/>
              </a:spcBef>
              <a:spcAft>
                <a:spcPts val="0"/>
              </a:spcAft>
              <a:buFont typeface="Arial" panose="020B0604020202020204" pitchFamily="34" charset="0"/>
              <a:buChar char="•"/>
              <a:tabLst>
                <a:tab pos="457200" algn="l"/>
              </a:tabLst>
            </a:pPr>
            <a:r>
              <a:rPr lang="en-US" kern="12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As a way of strengthening Parliament’s international relations capacity, these two Sections were merged </a:t>
            </a:r>
            <a:r>
              <a:rPr lang="en-US" dirty="0" smtClean="0">
                <a:solidFill>
                  <a:srgbClr val="000000"/>
                </a:solidFill>
                <a:latin typeface="Tahoma" panose="020B0604030504040204" pitchFamily="34" charset="0"/>
                <a:ea typeface="Tahoma" panose="020B0604030504040204" pitchFamily="34" charset="0"/>
                <a:cs typeface="Times New Roman" panose="02020603050405020304" pitchFamily="18" charset="0"/>
              </a:rPr>
              <a:t>into</a:t>
            </a:r>
            <a:r>
              <a:rPr lang="en-US" kern="1200" dirty="0" smtClean="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a:t>
            </a:r>
            <a:r>
              <a:rPr lang="en-US" kern="12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International Relations and Protocol Division (IRPD) in 2010.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lnSpc>
                <a:spcPct val="115000"/>
              </a:lnSpc>
              <a:spcBef>
                <a:spcPts val="0"/>
              </a:spcBef>
              <a:spcAft>
                <a:spcPts val="0"/>
              </a:spcAft>
              <a:buFont typeface="Arial" panose="020B0604020202020204" pitchFamily="34" charset="0"/>
              <a:buChar char="•"/>
              <a:tabLst>
                <a:tab pos="457200" algn="l"/>
              </a:tabLst>
            </a:pPr>
            <a:r>
              <a:rPr lang="en-US" kern="12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This was informed by core objectives of the 4</a:t>
            </a:r>
            <a:r>
              <a:rPr lang="en-US" kern="1200" baseline="300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th</a:t>
            </a:r>
            <a:r>
              <a:rPr lang="en-US" kern="12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Parliament’s Strategic Plan (2009-2014), that is, </a:t>
            </a:r>
            <a:r>
              <a:rPr lang="en-US" b="1" kern="12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“the need to improve and widen the role of Parliament in international relations, cooperation and participation by developing and implementing an international relations strategy”</a:t>
            </a:r>
            <a:r>
              <a:rPr lang="en-US" kern="12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lnSpc>
                <a:spcPct val="115000"/>
              </a:lnSpc>
              <a:spcBef>
                <a:spcPts val="0"/>
              </a:spcBef>
              <a:spcAft>
                <a:spcPts val="0"/>
              </a:spcAft>
              <a:buFont typeface="Arial" panose="020B0604020202020204" pitchFamily="34" charset="0"/>
              <a:buChar char="•"/>
              <a:tabLst>
                <a:tab pos="457200" algn="l"/>
              </a:tabLst>
            </a:pPr>
            <a:r>
              <a:rPr lang="en-US" kern="12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It is against the backdrop of this paradigm shift that the IRPD was assigned the mandate of being the key content development hub for parliamentary international relations, as well as the advisory entity on the formulation and implementation of the parliamentary international relations strategy.</a:t>
            </a:r>
            <a:r>
              <a:rPr lang="en-ZA" kern="12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The International relations and Protocol Division is delegated to be the central coordination point.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0735848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00978" y="871069"/>
            <a:ext cx="7330441" cy="645459"/>
          </a:xfrm>
        </p:spPr>
        <p:txBody>
          <a:bodyPr>
            <a:noAutofit/>
          </a:bodyPr>
          <a:lstStyle/>
          <a:p>
            <a:pPr marL="742950" lvl="0" indent="-742950" algn="ctr">
              <a:spcBef>
                <a:spcPts val="1000"/>
              </a:spcBef>
              <a:defRPr/>
            </a:pPr>
            <a:r>
              <a:rPr lang="en-ZA" sz="3200" b="1" dirty="0" smtClean="0">
                <a:solidFill>
                  <a:prstClr val="black"/>
                </a:solidFill>
                <a:latin typeface="Calibri" panose="020F0502020204030204"/>
                <a:ea typeface="+mn-ea"/>
                <a:cs typeface="+mn-cs"/>
              </a:rPr>
              <a:t>2. Strategic </a:t>
            </a:r>
            <a:r>
              <a:rPr lang="en-ZA" sz="3200" b="1" dirty="0" smtClean="0">
                <a:solidFill>
                  <a:prstClr val="black"/>
                </a:solidFill>
                <a:latin typeface="+mn-lt"/>
                <a:ea typeface="+mn-ea"/>
                <a:cs typeface="+mn-cs"/>
              </a:rPr>
              <a:t>Objectives </a:t>
            </a:r>
            <a:r>
              <a:rPr lang="en-ZA" sz="3200" b="1" dirty="0">
                <a:solidFill>
                  <a:prstClr val="black"/>
                </a:solidFill>
                <a:latin typeface="+mn-lt"/>
                <a:ea typeface="+mn-ea"/>
                <a:cs typeface="+mn-cs"/>
              </a:rPr>
              <a:t>of the D</a:t>
            </a:r>
            <a:r>
              <a:rPr lang="en-ZA" sz="3200" b="1" dirty="0" smtClean="0">
                <a:solidFill>
                  <a:prstClr val="black"/>
                </a:solidFill>
                <a:latin typeface="+mn-lt"/>
                <a:ea typeface="+mn-ea"/>
                <a:cs typeface="+mn-cs"/>
              </a:rPr>
              <a:t>ivision</a:t>
            </a:r>
            <a:endParaRPr lang="en-ZA" sz="3200" b="1" i="1" dirty="0">
              <a:latin typeface="+mn-lt"/>
            </a:endParaRPr>
          </a:p>
        </p:txBody>
      </p:sp>
      <p:sp>
        <p:nvSpPr>
          <p:cNvPr id="7171" name="Content Placeholder 2"/>
          <p:cNvSpPr>
            <a:spLocks noGrp="1"/>
          </p:cNvSpPr>
          <p:nvPr>
            <p:ph idx="1"/>
          </p:nvPr>
        </p:nvSpPr>
        <p:spPr>
          <a:xfrm>
            <a:off x="286871" y="1790699"/>
            <a:ext cx="9206193" cy="4475630"/>
          </a:xfrm>
        </p:spPr>
        <p:txBody>
          <a:bodyPr>
            <a:noAutofit/>
          </a:bodyPr>
          <a:lstStyle/>
          <a:p>
            <a:pPr marL="0" indent="0" algn="just">
              <a:lnSpc>
                <a:spcPct val="100000"/>
              </a:lnSpc>
              <a:buNone/>
            </a:pPr>
            <a:r>
              <a:rPr lang="en-ZA"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The Policy Priority of Parliament regarding international participation is </a:t>
            </a:r>
            <a:r>
              <a:rPr lang="en-ZA" sz="2400" b="1" dirty="0" smtClean="0">
                <a:solidFill>
                  <a:prstClr val="black"/>
                </a:solidFill>
                <a:latin typeface="Arial" panose="020B0604020202020204" pitchFamily="34" charset="0"/>
                <a:ea typeface="Tahoma" panose="020B0604030504040204" pitchFamily="34" charset="0"/>
                <a:cs typeface="Arial" panose="020B0604020202020204" pitchFamily="34" charset="0"/>
              </a:rPr>
              <a:t>“To deepen Parliamentary engagement in international participation”</a:t>
            </a:r>
            <a:r>
              <a:rPr lang="en-ZA"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 From this policy priority, the Division then derives its strategic objective which is:</a:t>
            </a:r>
          </a:p>
          <a:p>
            <a:pPr marL="0" indent="0" algn="just">
              <a:lnSpc>
                <a:spcPct val="100000"/>
              </a:lnSpc>
              <a:buNone/>
            </a:pPr>
            <a:r>
              <a:rPr lang="en-ZA" sz="2400" b="1" dirty="0" smtClean="0">
                <a:solidFill>
                  <a:prstClr val="black"/>
                </a:solidFill>
                <a:latin typeface="Arial" panose="020B0604020202020204" pitchFamily="34" charset="0"/>
                <a:ea typeface="Tahoma" panose="020B0604030504040204" pitchFamily="34" charset="0"/>
                <a:cs typeface="Arial" panose="020B0604020202020204" pitchFamily="34" charset="0"/>
              </a:rPr>
              <a:t>To bring about an enhanced Parliamentary international engagement by improving the timeliness and quality of advisory and information services.</a:t>
            </a:r>
            <a:endParaRPr lang="en-ZA" sz="2400" b="1" dirty="0">
              <a:solidFill>
                <a:prstClr val="black"/>
              </a:solidFill>
              <a:latin typeface="Arial" panose="020B0604020202020204" pitchFamily="34" charset="0"/>
              <a:ea typeface="Tahoma" panose="020B0604030504040204" pitchFamily="34" charset="0"/>
              <a:cs typeface="Arial" panose="020B0604020202020204" pitchFamily="34" charset="0"/>
            </a:endParaRPr>
          </a:p>
          <a:p>
            <a:pPr marL="0" indent="0">
              <a:lnSpc>
                <a:spcPct val="100000"/>
              </a:lnSpc>
              <a:buNone/>
            </a:pPr>
            <a:r>
              <a:rPr lang="en-ZA"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To </a:t>
            </a:r>
            <a:r>
              <a:rPr lang="en-ZA" sz="2400" dirty="0">
                <a:solidFill>
                  <a:prstClr val="black"/>
                </a:solidFill>
                <a:latin typeface="Arial" panose="020B0604020202020204" pitchFamily="34" charset="0"/>
                <a:ea typeface="Tahoma" panose="020B0604030504040204" pitchFamily="34" charset="0"/>
                <a:cs typeface="Arial" panose="020B0604020202020204" pitchFamily="34" charset="0"/>
              </a:rPr>
              <a:t>support the Presiding Officers and Members of Parliament in their engagement in parliamentary international relations, co-operation and participation for the advancement of the South African Parliament’s international relations objectives. </a:t>
            </a:r>
          </a:p>
          <a:p>
            <a:pPr marL="0" indent="0">
              <a:buNone/>
            </a:pPr>
            <a:endParaRPr lang="en-ZA" sz="2400" dirty="0">
              <a:latin typeface="Arial" panose="020B0604020202020204" pitchFamily="34" charset="0"/>
              <a:cs typeface="Arial" panose="020B0604020202020204" pitchFamily="34" charset="0"/>
            </a:endParaRPr>
          </a:p>
          <a:p>
            <a:pPr marL="0" lvl="0" indent="0">
              <a:buNone/>
            </a:pPr>
            <a:endParaRPr lang="en-ZA" sz="2400" dirty="0" smtClean="0">
              <a:solidFill>
                <a:prstClr val="black"/>
              </a:solidFill>
              <a:latin typeface="Arial" panose="020B0604020202020204" pitchFamily="34" charset="0"/>
              <a:cs typeface="Arial" panose="020B0604020202020204" pitchFamily="34" charset="0"/>
            </a:endParaRPr>
          </a:p>
          <a:p>
            <a:pPr marL="0" lvl="0" indent="0">
              <a:buNone/>
            </a:pPr>
            <a:endParaRPr lang="en-ZA" sz="2400" dirty="0">
              <a:solidFill>
                <a:prstClr val="black"/>
              </a:solidFill>
              <a:latin typeface="Arial" panose="020B0604020202020204" pitchFamily="34" charset="0"/>
              <a:cs typeface="Arial" panose="020B0604020202020204" pitchFamily="34" charset="0"/>
            </a:endParaRPr>
          </a:p>
          <a:p>
            <a:pPr marL="0" indent="0">
              <a:buNone/>
            </a:pPr>
            <a:endParaRPr lang="en-ZA" sz="2400" dirty="0" smtClean="0"/>
          </a:p>
        </p:txBody>
      </p:sp>
      <p:sp>
        <p:nvSpPr>
          <p:cNvPr id="5" name="Slide Number Placeholder 4"/>
          <p:cNvSpPr>
            <a:spLocks noGrp="1"/>
          </p:cNvSpPr>
          <p:nvPr>
            <p:ph type="sldNum" sz="quarter" idx="12"/>
          </p:nvPr>
        </p:nvSpPr>
        <p:spPr/>
        <p:txBody>
          <a:bodyPr/>
          <a:lstStyle/>
          <a:p>
            <a:pPr>
              <a:defRPr/>
            </a:pPr>
            <a:fld id="{A3F51FCA-A965-4277-A4BC-EB0F813DFDB1}" type="slidenum">
              <a:rPr lang="en-US" smtClean="0"/>
              <a:pPr>
                <a:defRPr/>
              </a:pPr>
              <a:t>4</a:t>
            </a:fld>
            <a:endParaRPr lang="en-US" dirty="0"/>
          </a:p>
        </p:txBody>
      </p:sp>
    </p:spTree>
    <p:extLst>
      <p:ext uri="{BB962C8B-B14F-4D97-AF65-F5344CB8AC3E}">
        <p14:creationId xmlns:p14="http://schemas.microsoft.com/office/powerpoint/2010/main" xmlns="" val="114111577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04504" y="573741"/>
            <a:ext cx="7532915" cy="645459"/>
          </a:xfrm>
        </p:spPr>
        <p:txBody>
          <a:bodyPr>
            <a:noAutofit/>
          </a:bodyPr>
          <a:lstStyle/>
          <a:p>
            <a:pPr marL="742950" lvl="0" indent="-742950" algn="ctr">
              <a:spcBef>
                <a:spcPts val="1000"/>
              </a:spcBef>
              <a:defRPr/>
            </a:pPr>
            <a:r>
              <a:rPr lang="en-ZA" sz="3200" b="1" dirty="0" smtClean="0">
                <a:solidFill>
                  <a:prstClr val="black"/>
                </a:solidFill>
                <a:latin typeface="Calibri" panose="020F0502020204030204"/>
                <a:ea typeface="+mn-ea"/>
                <a:cs typeface="+mn-cs"/>
              </a:rPr>
              <a:t> Strategic </a:t>
            </a:r>
            <a:r>
              <a:rPr lang="en-ZA" sz="3200" b="1" dirty="0" smtClean="0">
                <a:solidFill>
                  <a:prstClr val="black"/>
                </a:solidFill>
                <a:latin typeface="+mn-lt"/>
                <a:ea typeface="+mn-ea"/>
                <a:cs typeface="+mn-cs"/>
              </a:rPr>
              <a:t>Objectives </a:t>
            </a:r>
            <a:r>
              <a:rPr lang="en-ZA" sz="3200" b="1" dirty="0">
                <a:solidFill>
                  <a:prstClr val="black"/>
                </a:solidFill>
                <a:latin typeface="+mn-lt"/>
                <a:ea typeface="+mn-ea"/>
                <a:cs typeface="+mn-cs"/>
              </a:rPr>
              <a:t>of the </a:t>
            </a:r>
            <a:r>
              <a:rPr lang="en-ZA" sz="3200" b="1" dirty="0" smtClean="0">
                <a:solidFill>
                  <a:prstClr val="black"/>
                </a:solidFill>
                <a:latin typeface="+mn-lt"/>
                <a:ea typeface="+mn-ea"/>
                <a:cs typeface="+mn-cs"/>
              </a:rPr>
              <a:t>Division </a:t>
            </a:r>
            <a:r>
              <a:rPr lang="en-ZA" sz="1400" b="1" dirty="0">
                <a:solidFill>
                  <a:prstClr val="black"/>
                </a:solidFill>
                <a:latin typeface="Arial" panose="020B0604020202020204" pitchFamily="34" charset="0"/>
                <a:cs typeface="Arial" panose="020B0604020202020204" pitchFamily="34" charset="0"/>
              </a:rPr>
              <a:t>(</a:t>
            </a:r>
            <a:r>
              <a:rPr lang="en-ZA" sz="1400" b="1" dirty="0" smtClean="0">
                <a:solidFill>
                  <a:prstClr val="black"/>
                </a:solidFill>
                <a:latin typeface="Arial" panose="020B0604020202020204" pitchFamily="34" charset="0"/>
                <a:cs typeface="Arial" panose="020B0604020202020204" pitchFamily="34" charset="0"/>
              </a:rPr>
              <a:t>continued)</a:t>
            </a:r>
            <a:endParaRPr lang="en-ZA" sz="1400" b="1" i="1" dirty="0">
              <a:latin typeface="+mn-lt"/>
            </a:endParaRPr>
          </a:p>
        </p:txBody>
      </p:sp>
      <p:sp>
        <p:nvSpPr>
          <p:cNvPr id="7171" name="Content Placeholder 2"/>
          <p:cNvSpPr>
            <a:spLocks noGrp="1"/>
          </p:cNvSpPr>
          <p:nvPr>
            <p:ph idx="1"/>
          </p:nvPr>
        </p:nvSpPr>
        <p:spPr>
          <a:xfrm>
            <a:off x="304800" y="1219200"/>
            <a:ext cx="9416716" cy="5502278"/>
          </a:xfrm>
        </p:spPr>
        <p:txBody>
          <a:bodyPr>
            <a:noAutofit/>
          </a:bodyPr>
          <a:lstStyle/>
          <a:p>
            <a:pPr marL="0" lvl="0" indent="0">
              <a:buNone/>
            </a:pPr>
            <a:endParaRPr lang="en-ZA" sz="1800" dirty="0" smtClean="0">
              <a:solidFill>
                <a:prstClr val="black"/>
              </a:solidFill>
              <a:latin typeface="Arial" panose="020B0604020202020204" pitchFamily="34" charset="0"/>
              <a:cs typeface="Arial" panose="020B0604020202020204" pitchFamily="34" charset="0"/>
            </a:endParaRPr>
          </a:p>
          <a:p>
            <a:pPr marL="0" lvl="0" indent="0">
              <a:buNone/>
            </a:pPr>
            <a:r>
              <a:rPr lang="en-ZA" sz="1800" dirty="0">
                <a:solidFill>
                  <a:prstClr val="black"/>
                </a:solidFill>
                <a:latin typeface="Tahoma" panose="020B0604030504040204" pitchFamily="34" charset="0"/>
                <a:ea typeface="Tahoma" panose="020B0604030504040204" pitchFamily="34" charset="0"/>
                <a:cs typeface="Tahoma" panose="020B0604030504040204" pitchFamily="34" charset="0"/>
              </a:rPr>
              <a:t>The IRPD has the following objectives:</a:t>
            </a:r>
          </a:p>
          <a:p>
            <a:pPr marL="0" lvl="0" indent="0">
              <a:buNone/>
            </a:pPr>
            <a:endParaRPr lang="en-ZA" sz="18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0" lvl="0" indent="0">
              <a:buNone/>
            </a:pPr>
            <a:r>
              <a:rPr lang="en-ZA" sz="1800" dirty="0">
                <a:solidFill>
                  <a:prstClr val="black"/>
                </a:solidFill>
                <a:latin typeface="Tahoma" panose="020B0604030504040204" pitchFamily="34" charset="0"/>
                <a:ea typeface="Tahoma" panose="020B0604030504040204" pitchFamily="34" charset="0"/>
                <a:cs typeface="Tahoma" panose="020B0604030504040204" pitchFamily="34" charset="0"/>
              </a:rPr>
              <a:t>•	To provide qualitative content advice; </a:t>
            </a:r>
          </a:p>
          <a:p>
            <a:pPr marL="0" lvl="0" indent="0">
              <a:buNone/>
            </a:pPr>
            <a:r>
              <a:rPr lang="en-ZA" sz="1800" dirty="0">
                <a:solidFill>
                  <a:prstClr val="black"/>
                </a:solidFill>
                <a:latin typeface="Tahoma" panose="020B0604030504040204" pitchFamily="34" charset="0"/>
                <a:ea typeface="Tahoma" panose="020B0604030504040204" pitchFamily="34" charset="0"/>
                <a:cs typeface="Tahoma" panose="020B0604030504040204" pitchFamily="34" charset="0"/>
              </a:rPr>
              <a:t>•	To conduct continuous international relations policy analysis;</a:t>
            </a:r>
          </a:p>
          <a:p>
            <a:pPr marL="0" lvl="0" indent="0">
              <a:buNone/>
            </a:pPr>
            <a:r>
              <a:rPr lang="en-ZA" sz="1800" dirty="0">
                <a:solidFill>
                  <a:prstClr val="black"/>
                </a:solidFill>
                <a:latin typeface="Tahoma" panose="020B0604030504040204" pitchFamily="34" charset="0"/>
                <a:ea typeface="Tahoma" panose="020B0604030504040204" pitchFamily="34" charset="0"/>
                <a:cs typeface="Tahoma" panose="020B0604030504040204" pitchFamily="34" charset="0"/>
              </a:rPr>
              <a:t>•	To produce action-oriented policy recommendations;</a:t>
            </a:r>
          </a:p>
          <a:p>
            <a:pPr marL="0" lvl="0" indent="0">
              <a:buNone/>
            </a:pPr>
            <a:r>
              <a:rPr lang="en-ZA" sz="1800" dirty="0">
                <a:solidFill>
                  <a:prstClr val="black"/>
                </a:solidFill>
                <a:latin typeface="Tahoma" panose="020B0604030504040204" pitchFamily="34" charset="0"/>
                <a:ea typeface="Tahoma" panose="020B0604030504040204" pitchFamily="34" charset="0"/>
                <a:cs typeface="Tahoma" panose="020B0604030504040204" pitchFamily="34" charset="0"/>
              </a:rPr>
              <a:t>•	To develop discussion documents and concept papers;</a:t>
            </a:r>
          </a:p>
          <a:p>
            <a:pPr marL="0" lvl="0" indent="0">
              <a:buNone/>
            </a:pPr>
            <a:r>
              <a:rPr lang="en-ZA" sz="1800" dirty="0">
                <a:solidFill>
                  <a:prstClr val="black"/>
                </a:solidFill>
                <a:latin typeface="Tahoma" panose="020B0604030504040204" pitchFamily="34" charset="0"/>
                <a:ea typeface="Tahoma" panose="020B0604030504040204" pitchFamily="34" charset="0"/>
                <a:cs typeface="Tahoma" panose="020B0604030504040204" pitchFamily="34" charset="0"/>
              </a:rPr>
              <a:t>•	To coordinate the work of the PGIR</a:t>
            </a:r>
            <a:r>
              <a:rPr lang="en-ZA" sz="1800" dirty="0" smtClean="0">
                <a:solidFill>
                  <a:prstClr val="black"/>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ZA" sz="1800" dirty="0" smtClean="0">
                <a:solidFill>
                  <a:prstClr val="black"/>
                </a:solidFill>
                <a:latin typeface="Tahoma" panose="020B0604030504040204" pitchFamily="34" charset="0"/>
                <a:ea typeface="Tahoma" panose="020B0604030504040204" pitchFamily="34" charset="0"/>
                <a:cs typeface="Tahoma" panose="020B0604030504040204" pitchFamily="34" charset="0"/>
              </a:rPr>
              <a:t>•</a:t>
            </a:r>
            <a:r>
              <a:rPr lang="en-ZA" sz="1800" dirty="0" smtClean="0">
                <a:latin typeface="Tahoma" panose="020B0604030504040204" pitchFamily="34" charset="0"/>
                <a:ea typeface="Tahoma" panose="020B0604030504040204" pitchFamily="34" charset="0"/>
                <a:cs typeface="Tahoma" panose="020B0604030504040204" pitchFamily="34" charset="0"/>
              </a:rPr>
              <a:t>           To Strengthen capacity </a:t>
            </a:r>
            <a:r>
              <a:rPr lang="en-ZA" sz="1800" dirty="0">
                <a:latin typeface="Tahoma" panose="020B0604030504040204" pitchFamily="34" charset="0"/>
                <a:ea typeface="Tahoma" panose="020B0604030504040204" pitchFamily="34" charset="0"/>
                <a:cs typeface="Tahoma" panose="020B0604030504040204" pitchFamily="34" charset="0"/>
              </a:rPr>
              <a:t>and support for PGIR.</a:t>
            </a:r>
          </a:p>
          <a:p>
            <a:pPr marL="0" lvl="0" indent="0">
              <a:buNone/>
            </a:pPr>
            <a:r>
              <a:rPr lang="en-ZA" sz="1800" dirty="0" smtClean="0">
                <a:solidFill>
                  <a:prstClr val="black"/>
                </a:solidFill>
                <a:latin typeface="Tahoma" panose="020B0604030504040204" pitchFamily="34" charset="0"/>
                <a:ea typeface="Tahoma" panose="020B0604030504040204" pitchFamily="34" charset="0"/>
                <a:cs typeface="Tahoma" panose="020B0604030504040204" pitchFamily="34" charset="0"/>
              </a:rPr>
              <a:t>•</a:t>
            </a:r>
            <a:r>
              <a:rPr lang="en-ZA" sz="1800" dirty="0">
                <a:solidFill>
                  <a:prstClr val="black"/>
                </a:solidFill>
                <a:latin typeface="Tahoma" panose="020B0604030504040204" pitchFamily="34" charset="0"/>
                <a:ea typeface="Tahoma" panose="020B0604030504040204" pitchFamily="34" charset="0"/>
                <a:cs typeface="Tahoma" panose="020B0604030504040204" pitchFamily="34" charset="0"/>
              </a:rPr>
              <a:t>	To manage the IRPD’s finance and logistical operations;</a:t>
            </a:r>
          </a:p>
          <a:p>
            <a:pPr marL="0" lvl="0" indent="0">
              <a:buNone/>
            </a:pPr>
            <a:r>
              <a:rPr lang="en-ZA" sz="1800" dirty="0">
                <a:solidFill>
                  <a:prstClr val="black"/>
                </a:solidFill>
                <a:latin typeface="Tahoma" panose="020B0604030504040204" pitchFamily="34" charset="0"/>
                <a:ea typeface="Tahoma" panose="020B0604030504040204" pitchFamily="34" charset="0"/>
                <a:cs typeface="Tahoma" panose="020B0604030504040204" pitchFamily="34" charset="0"/>
              </a:rPr>
              <a:t>•	To coordinate Parliament’s bilateral and multilateral relations;</a:t>
            </a:r>
          </a:p>
          <a:p>
            <a:pPr marL="0" lvl="0" indent="0">
              <a:buNone/>
            </a:pPr>
            <a:r>
              <a:rPr lang="en-ZA" sz="1800" dirty="0">
                <a:solidFill>
                  <a:prstClr val="black"/>
                </a:solidFill>
                <a:latin typeface="Tahoma" panose="020B0604030504040204" pitchFamily="34" charset="0"/>
                <a:ea typeface="Tahoma" panose="020B0604030504040204" pitchFamily="34" charset="0"/>
                <a:cs typeface="Tahoma" panose="020B0604030504040204" pitchFamily="34" charset="0"/>
              </a:rPr>
              <a:t>•	To render protocol and ceremonial services to Parliament; </a:t>
            </a:r>
          </a:p>
          <a:p>
            <a:pPr marL="0" lvl="0" indent="0">
              <a:buNone/>
            </a:pPr>
            <a:r>
              <a:rPr lang="en-ZA" sz="1800" dirty="0" smtClean="0">
                <a:solidFill>
                  <a:prstClr val="black"/>
                </a:solidFill>
                <a:latin typeface="Tahoma" panose="020B0604030504040204" pitchFamily="34" charset="0"/>
                <a:ea typeface="Tahoma" panose="020B0604030504040204" pitchFamily="34" charset="0"/>
                <a:cs typeface="Tahoma" panose="020B0604030504040204" pitchFamily="34" charset="0"/>
              </a:rPr>
              <a:t>•</a:t>
            </a:r>
            <a:r>
              <a:rPr lang="en-ZA" sz="1800" dirty="0">
                <a:solidFill>
                  <a:prstClr val="black"/>
                </a:solidFill>
                <a:latin typeface="Tahoma" panose="020B0604030504040204" pitchFamily="34" charset="0"/>
                <a:ea typeface="Tahoma" panose="020B0604030504040204" pitchFamily="34" charset="0"/>
                <a:cs typeface="Tahoma" panose="020B0604030504040204" pitchFamily="34" charset="0"/>
              </a:rPr>
              <a:t>	To support the international relations implementation process</a:t>
            </a:r>
            <a:r>
              <a:rPr lang="en-ZA" sz="1800" dirty="0" smtClean="0">
                <a:solidFill>
                  <a:prstClr val="black"/>
                </a:solidFill>
                <a:latin typeface="Tahoma" panose="020B0604030504040204" pitchFamily="34" charset="0"/>
                <a:ea typeface="Tahoma" panose="020B0604030504040204" pitchFamily="34" charset="0"/>
                <a:cs typeface="Tahoma" panose="020B0604030504040204" pitchFamily="34" charset="0"/>
              </a:rPr>
              <a:t>.</a:t>
            </a:r>
          </a:p>
          <a:p>
            <a:pPr marL="0" lvl="0" indent="0">
              <a:buNone/>
            </a:pPr>
            <a:endParaRPr lang="en-ZA" sz="1800" dirty="0">
              <a:solidFill>
                <a:prstClr val="black"/>
              </a:solidFill>
              <a:latin typeface="Arial" panose="020B0604020202020204" pitchFamily="34" charset="0"/>
              <a:cs typeface="Arial" panose="020B0604020202020204" pitchFamily="34" charset="0"/>
            </a:endParaRPr>
          </a:p>
          <a:p>
            <a:pPr marL="0" indent="0">
              <a:buNone/>
            </a:pPr>
            <a:endParaRPr lang="en-ZA" sz="3200" dirty="0" smtClean="0"/>
          </a:p>
        </p:txBody>
      </p:sp>
      <p:sp>
        <p:nvSpPr>
          <p:cNvPr id="5" name="Slide Number Placeholder 4"/>
          <p:cNvSpPr>
            <a:spLocks noGrp="1"/>
          </p:cNvSpPr>
          <p:nvPr>
            <p:ph type="sldNum" sz="quarter" idx="12"/>
          </p:nvPr>
        </p:nvSpPr>
        <p:spPr/>
        <p:txBody>
          <a:bodyPr/>
          <a:lstStyle/>
          <a:p>
            <a:pPr>
              <a:defRPr/>
            </a:pPr>
            <a:fld id="{A3F51FCA-A965-4277-A4BC-EB0F813DFDB1}" type="slidenum">
              <a:rPr lang="en-US" smtClean="0"/>
              <a:pPr>
                <a:defRPr/>
              </a:pPr>
              <a:t>5</a:t>
            </a:fld>
            <a:endParaRPr lang="en-US" dirty="0"/>
          </a:p>
        </p:txBody>
      </p:sp>
    </p:spTree>
    <p:extLst>
      <p:ext uri="{BB962C8B-B14F-4D97-AF65-F5344CB8AC3E}">
        <p14:creationId xmlns:p14="http://schemas.microsoft.com/office/powerpoint/2010/main" xmlns="" val="117986254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78377" y="606972"/>
            <a:ext cx="5462994" cy="586596"/>
          </a:xfrm>
        </p:spPr>
        <p:txBody>
          <a:bodyPr>
            <a:noAutofit/>
          </a:bodyPr>
          <a:lstStyle/>
          <a:p>
            <a:pPr marL="742950" lvl="0" indent="-742950" algn="ctr">
              <a:spcBef>
                <a:spcPts val="1000"/>
              </a:spcBef>
              <a:defRPr/>
            </a:pPr>
            <a:r>
              <a:rPr lang="en-US" sz="3200" b="1" dirty="0">
                <a:solidFill>
                  <a:prstClr val="black"/>
                </a:solidFill>
                <a:latin typeface="Arial" panose="020B0604020202020204" pitchFamily="34" charset="0"/>
                <a:cs typeface="Arial" panose="020B0604020202020204" pitchFamily="34" charset="0"/>
              </a:rPr>
              <a:t>3. Roles and </a:t>
            </a:r>
            <a:r>
              <a:rPr lang="en-US" sz="3200" b="1" dirty="0" smtClean="0">
                <a:solidFill>
                  <a:prstClr val="black"/>
                </a:solidFill>
                <a:latin typeface="Arial" panose="020B0604020202020204" pitchFamily="34" charset="0"/>
                <a:cs typeface="Arial" panose="020B0604020202020204" pitchFamily="34" charset="0"/>
              </a:rPr>
              <a:t>Functions</a:t>
            </a:r>
            <a:endParaRPr lang="en-ZA" sz="3200" b="1" i="1" dirty="0">
              <a:latin typeface="+mn-lt"/>
            </a:endParaRPr>
          </a:p>
        </p:txBody>
      </p:sp>
      <p:sp>
        <p:nvSpPr>
          <p:cNvPr id="7171" name="Content Placeholder 2"/>
          <p:cNvSpPr>
            <a:spLocks noGrp="1"/>
          </p:cNvSpPr>
          <p:nvPr>
            <p:ph idx="1"/>
          </p:nvPr>
        </p:nvSpPr>
        <p:spPr>
          <a:xfrm>
            <a:off x="304800" y="1742536"/>
            <a:ext cx="9416716" cy="4978941"/>
          </a:xfrm>
        </p:spPr>
        <p:txBody>
          <a:bodyPr>
            <a:noAutofit/>
          </a:bodyPr>
          <a:lstStyle/>
          <a:p>
            <a:pPr marL="0" lvl="0" indent="0">
              <a:buNone/>
            </a:pPr>
            <a:endParaRPr lang="en-ZA" sz="1800" dirty="0" smtClean="0">
              <a:solidFill>
                <a:prstClr val="black"/>
              </a:solidFill>
              <a:latin typeface="Arial" panose="020B0604020202020204" pitchFamily="34" charset="0"/>
              <a:cs typeface="Arial" panose="020B0604020202020204" pitchFamily="34" charset="0"/>
            </a:endParaRPr>
          </a:p>
          <a:p>
            <a:pPr marL="0" lvl="0" indent="0">
              <a:buNone/>
            </a:pPr>
            <a:r>
              <a:rPr lang="en-ZA" sz="1800" dirty="0" smtClean="0">
                <a:solidFill>
                  <a:prstClr val="black"/>
                </a:solidFill>
                <a:latin typeface="Arial" panose="020B0604020202020204" pitchFamily="34" charset="0"/>
                <a:cs typeface="Arial" panose="020B0604020202020204" pitchFamily="34" charset="0"/>
              </a:rPr>
              <a:t>.</a:t>
            </a:r>
            <a:endParaRPr lang="en-ZA" sz="1800" dirty="0">
              <a:solidFill>
                <a:prstClr val="black"/>
              </a:solidFill>
              <a:latin typeface="Arial" panose="020B0604020202020204" pitchFamily="34" charset="0"/>
              <a:cs typeface="Arial" panose="020B0604020202020204" pitchFamily="34" charset="0"/>
            </a:endParaRPr>
          </a:p>
          <a:p>
            <a:pPr marL="0" lvl="0" indent="0">
              <a:buNone/>
            </a:pPr>
            <a:endParaRPr lang="en-ZA" sz="1800" dirty="0">
              <a:solidFill>
                <a:prstClr val="black"/>
              </a:solidFill>
              <a:latin typeface="Arial" panose="020B0604020202020204" pitchFamily="34" charset="0"/>
              <a:cs typeface="Arial" panose="020B0604020202020204" pitchFamily="34" charset="0"/>
            </a:endParaRPr>
          </a:p>
          <a:p>
            <a:pPr marL="0" indent="0">
              <a:buNone/>
            </a:pPr>
            <a:endParaRPr lang="en-ZA" sz="3200" dirty="0" smtClean="0"/>
          </a:p>
        </p:txBody>
      </p:sp>
      <p:sp>
        <p:nvSpPr>
          <p:cNvPr id="5" name="Slide Number Placeholder 4"/>
          <p:cNvSpPr>
            <a:spLocks noGrp="1"/>
          </p:cNvSpPr>
          <p:nvPr>
            <p:ph type="sldNum" sz="quarter" idx="12"/>
          </p:nvPr>
        </p:nvSpPr>
        <p:spPr>
          <a:xfrm>
            <a:off x="7492666" y="6472893"/>
            <a:ext cx="2228850" cy="365125"/>
          </a:xfrm>
        </p:spPr>
        <p:txBody>
          <a:bodyPr/>
          <a:lstStyle/>
          <a:p>
            <a:pPr>
              <a:defRPr/>
            </a:pPr>
            <a:fld id="{A3F51FCA-A965-4277-A4BC-EB0F813DFDB1}" type="slidenum">
              <a:rPr lang="en-US" smtClean="0"/>
              <a:pPr>
                <a:defRPr/>
              </a:pPr>
              <a:t>6</a:t>
            </a:fld>
            <a:endParaRPr lang="en-US" dirty="0"/>
          </a:p>
        </p:txBody>
      </p:sp>
      <p:graphicFrame>
        <p:nvGraphicFramePr>
          <p:cNvPr id="7" name="Content Placeholder 5"/>
          <p:cNvGraphicFramePr>
            <a:graphicFrameLocks/>
          </p:cNvGraphicFramePr>
          <p:nvPr>
            <p:extLst>
              <p:ext uri="{D42A27DB-BD31-4B8C-83A1-F6EECF244321}">
                <p14:modId xmlns:p14="http://schemas.microsoft.com/office/powerpoint/2010/main" xmlns="" val="2571453790"/>
              </p:ext>
            </p:extLst>
          </p:nvPr>
        </p:nvGraphicFramePr>
        <p:xfrm>
          <a:off x="376238" y="1426264"/>
          <a:ext cx="8848725" cy="5246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40545063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2754" y="256657"/>
            <a:ext cx="5307387" cy="944614"/>
          </a:xfrm>
        </p:spPr>
        <p:txBody>
          <a:bodyPr>
            <a:normAutofit/>
          </a:bodyPr>
          <a:lstStyle/>
          <a:p>
            <a:pPr algn="ctr"/>
            <a:r>
              <a:rPr lang="en-US" sz="3200" b="1" dirty="0" smtClean="0">
                <a:solidFill>
                  <a:prstClr val="black"/>
                </a:solidFill>
                <a:latin typeface="Calibri" panose="020F0502020204030204"/>
                <a:ea typeface="+mn-ea"/>
                <a:cs typeface="+mn-cs"/>
              </a:rPr>
              <a:t>Roles </a:t>
            </a:r>
            <a:r>
              <a:rPr lang="en-US" sz="3200" b="1" dirty="0">
                <a:solidFill>
                  <a:prstClr val="black"/>
                </a:solidFill>
                <a:latin typeface="Calibri" panose="020F0502020204030204"/>
                <a:ea typeface="+mn-ea"/>
                <a:cs typeface="+mn-cs"/>
              </a:rPr>
              <a:t>and F</a:t>
            </a:r>
            <a:r>
              <a:rPr lang="en-US" sz="3200" b="1" dirty="0" smtClean="0">
                <a:solidFill>
                  <a:prstClr val="black"/>
                </a:solidFill>
                <a:latin typeface="Calibri" panose="020F0502020204030204"/>
                <a:ea typeface="+mn-ea"/>
                <a:cs typeface="+mn-cs"/>
              </a:rPr>
              <a:t>unctions </a:t>
            </a:r>
            <a:r>
              <a:rPr lang="en-US" sz="2000" b="1" dirty="0" smtClean="0">
                <a:solidFill>
                  <a:prstClr val="black"/>
                </a:solidFill>
                <a:latin typeface="Calibri" panose="020F0502020204030204"/>
                <a:ea typeface="+mn-ea"/>
                <a:cs typeface="+mn-cs"/>
              </a:rPr>
              <a:t>(continued)</a:t>
            </a:r>
            <a:endParaRPr lang="en-ZA" sz="3200" b="1" i="1"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xmlns="" val="627496402"/>
              </p:ext>
            </p:extLst>
          </p:nvPr>
        </p:nvGraphicFramePr>
        <p:xfrm>
          <a:off x="611420" y="1050680"/>
          <a:ext cx="8460862" cy="5409561"/>
        </p:xfrm>
        <a:graphic>
          <a:graphicData uri="http://schemas.openxmlformats.org/drawingml/2006/table">
            <a:tbl>
              <a:tblPr firstRow="1" bandRow="1">
                <a:tableStyleId>{5C22544A-7EE6-4342-B048-85BDC9FD1C3A}</a:tableStyleId>
              </a:tblPr>
              <a:tblGrid>
                <a:gridCol w="640184">
                  <a:extLst>
                    <a:ext uri="{9D8B030D-6E8A-4147-A177-3AD203B41FA5}">
                      <a16:colId xmlns:a16="http://schemas.microsoft.com/office/drawing/2014/main" xmlns="" val="538038017"/>
                    </a:ext>
                  </a:extLst>
                </a:gridCol>
                <a:gridCol w="2105204">
                  <a:extLst>
                    <a:ext uri="{9D8B030D-6E8A-4147-A177-3AD203B41FA5}">
                      <a16:colId xmlns:a16="http://schemas.microsoft.com/office/drawing/2014/main" xmlns="" val="206492923"/>
                    </a:ext>
                  </a:extLst>
                </a:gridCol>
                <a:gridCol w="5715474">
                  <a:extLst>
                    <a:ext uri="{9D8B030D-6E8A-4147-A177-3AD203B41FA5}">
                      <a16:colId xmlns:a16="http://schemas.microsoft.com/office/drawing/2014/main" xmlns="" val="3653286902"/>
                    </a:ext>
                  </a:extLst>
                </a:gridCol>
              </a:tblGrid>
              <a:tr h="319257">
                <a:tc>
                  <a:txBody>
                    <a:bodyPr/>
                    <a:lstStyle/>
                    <a:p>
                      <a:pPr marL="0" indent="0">
                        <a:buFontTx/>
                        <a:buNone/>
                      </a:pPr>
                      <a:r>
                        <a:rPr lang="en-ZA" sz="1200" dirty="0" smtClean="0"/>
                        <a:t>Grade</a:t>
                      </a:r>
                      <a:endParaRPr lang="en-ZA" sz="1200" dirty="0"/>
                    </a:p>
                  </a:txBody>
                  <a:tcPr/>
                </a:tc>
                <a:tc>
                  <a:txBody>
                    <a:bodyPr/>
                    <a:lstStyle/>
                    <a:p>
                      <a:r>
                        <a:rPr lang="en-ZA" sz="1200" dirty="0" smtClean="0"/>
                        <a:t>Roles</a:t>
                      </a:r>
                      <a:endParaRPr lang="en-ZA" sz="1200" dirty="0"/>
                    </a:p>
                  </a:txBody>
                  <a:tcPr/>
                </a:tc>
                <a:tc>
                  <a:txBody>
                    <a:bodyPr/>
                    <a:lstStyle/>
                    <a:p>
                      <a:r>
                        <a:rPr lang="en-ZA" sz="1200" dirty="0" smtClean="0"/>
                        <a:t>Functions </a:t>
                      </a:r>
                      <a:endParaRPr lang="en-ZA" sz="1200" dirty="0"/>
                    </a:p>
                  </a:txBody>
                  <a:tcPr/>
                </a:tc>
                <a:extLst>
                  <a:ext uri="{0D108BD9-81ED-4DB2-BD59-A6C34878D82A}">
                    <a16:rowId xmlns:a16="http://schemas.microsoft.com/office/drawing/2014/main" xmlns="" val="968198553"/>
                  </a:ext>
                </a:extLst>
              </a:tr>
              <a:tr h="885461">
                <a:tc>
                  <a:txBody>
                    <a:bodyPr/>
                    <a:lstStyle/>
                    <a:p>
                      <a:pPr marL="0" indent="0">
                        <a:buFontTx/>
                        <a:buNone/>
                      </a:pPr>
                      <a:r>
                        <a:rPr lang="en-ZA" sz="1200" dirty="0" smtClean="0"/>
                        <a:t>E2</a:t>
                      </a:r>
                      <a:endParaRPr lang="en-ZA" sz="1200" dirty="0"/>
                    </a:p>
                  </a:txBody>
                  <a:tcPr>
                    <a:solidFill>
                      <a:schemeClr val="accent2">
                        <a:lumMod val="40000"/>
                        <a:lumOff val="60000"/>
                      </a:schemeClr>
                    </a:solidFill>
                  </a:tcPr>
                </a:tc>
                <a:tc>
                  <a:txBody>
                    <a:bodyPr/>
                    <a:lstStyle/>
                    <a:p>
                      <a:r>
                        <a:rPr lang="en-ZA" sz="1800" b="1" dirty="0" smtClean="0"/>
                        <a:t>Division Manager</a:t>
                      </a:r>
                      <a:endParaRPr lang="en-ZA" sz="1800" b="1" dirty="0"/>
                    </a:p>
                  </a:txBody>
                  <a:tcPr>
                    <a:solidFill>
                      <a:schemeClr val="accent2">
                        <a:lumMod val="40000"/>
                        <a:lumOff val="60000"/>
                      </a:schemeClr>
                    </a:solidFill>
                  </a:tcPr>
                </a:tc>
                <a:tc>
                  <a:txBody>
                    <a:bodyPr/>
                    <a:lstStyle/>
                    <a:p>
                      <a:r>
                        <a:rPr lang="en-ZA" sz="1200" b="0" dirty="0" smtClean="0"/>
                        <a:t>Facilitates Parliaments</a:t>
                      </a:r>
                      <a:r>
                        <a:rPr lang="en-ZA" sz="1200" b="0" baseline="0" dirty="0" smtClean="0"/>
                        <a:t> International participation by providing strategic direction on bilateral and multilateral relations. Supports Parliamentary diplomacy within the context of participative democracy by  providing advice and guidance on International participation and protocol services  </a:t>
                      </a:r>
                      <a:endParaRPr lang="en-ZA" sz="1200" b="0" dirty="0"/>
                    </a:p>
                  </a:txBody>
                  <a:tcPr>
                    <a:solidFill>
                      <a:schemeClr val="accent2">
                        <a:lumMod val="40000"/>
                        <a:lumOff val="60000"/>
                      </a:schemeClr>
                    </a:solidFill>
                  </a:tcPr>
                </a:tc>
                <a:extLst>
                  <a:ext uri="{0D108BD9-81ED-4DB2-BD59-A6C34878D82A}">
                    <a16:rowId xmlns:a16="http://schemas.microsoft.com/office/drawing/2014/main" xmlns="" val="1389716310"/>
                  </a:ext>
                </a:extLst>
              </a:tr>
              <a:tr h="469873">
                <a:tc>
                  <a:txBody>
                    <a:bodyPr/>
                    <a:lstStyle/>
                    <a:p>
                      <a:pPr marL="0" indent="0">
                        <a:buFontTx/>
                        <a:buNone/>
                      </a:pPr>
                      <a:r>
                        <a:rPr lang="en-ZA" sz="1200" dirty="0" smtClean="0"/>
                        <a:t>C3</a:t>
                      </a:r>
                      <a:endParaRPr lang="en-ZA" sz="1200" dirty="0"/>
                    </a:p>
                  </a:txBody>
                  <a:tcPr>
                    <a:solidFill>
                      <a:schemeClr val="accent2">
                        <a:lumMod val="40000"/>
                        <a:lumOff val="60000"/>
                      </a:schemeClr>
                    </a:solidFill>
                  </a:tcPr>
                </a:tc>
                <a:tc>
                  <a:txBody>
                    <a:bodyPr/>
                    <a:lstStyle/>
                    <a:p>
                      <a:r>
                        <a:rPr lang="en-ZA" sz="1200" b="0" dirty="0" smtClean="0"/>
                        <a:t>Executive Assistant</a:t>
                      </a:r>
                      <a:endParaRPr lang="en-ZA" sz="1200" b="0" dirty="0"/>
                    </a:p>
                  </a:txBody>
                  <a:tcPr>
                    <a:solidFill>
                      <a:schemeClr val="accent2">
                        <a:lumMod val="40000"/>
                        <a:lumOff val="60000"/>
                      </a:schemeClr>
                    </a:solidFill>
                  </a:tcPr>
                </a:tc>
                <a:tc>
                  <a:txBody>
                    <a:bodyPr/>
                    <a:lstStyle/>
                    <a:p>
                      <a:r>
                        <a:rPr lang="en-ZA" sz="1200" b="0" dirty="0" smtClean="0"/>
                        <a:t>Responsible for providing operations</a:t>
                      </a:r>
                      <a:r>
                        <a:rPr lang="en-ZA" sz="1200" b="0" baseline="0" dirty="0" smtClean="0"/>
                        <a:t> support in the Office of the Division Manager</a:t>
                      </a:r>
                      <a:endParaRPr lang="en-ZA" sz="1200" b="0" dirty="0"/>
                    </a:p>
                  </a:txBody>
                  <a:tcPr>
                    <a:solidFill>
                      <a:schemeClr val="accent2">
                        <a:lumMod val="40000"/>
                        <a:lumOff val="60000"/>
                      </a:schemeClr>
                    </a:solidFill>
                  </a:tcPr>
                </a:tc>
                <a:extLst>
                  <a:ext uri="{0D108BD9-81ED-4DB2-BD59-A6C34878D82A}">
                    <a16:rowId xmlns:a16="http://schemas.microsoft.com/office/drawing/2014/main" xmlns="" val="2045743249"/>
                  </a:ext>
                </a:extLst>
              </a:tr>
              <a:tr h="441019">
                <a:tc>
                  <a:txBody>
                    <a:bodyPr/>
                    <a:lstStyle/>
                    <a:p>
                      <a:pPr marL="0" indent="0">
                        <a:buFontTx/>
                        <a:buNone/>
                      </a:pPr>
                      <a:r>
                        <a:rPr lang="en-ZA" sz="1200" b="0" i="0" dirty="0" smtClean="0"/>
                        <a:t>C1</a:t>
                      </a:r>
                      <a:endParaRPr lang="en-ZA" sz="1200" b="0" i="0" dirty="0"/>
                    </a:p>
                  </a:txBody>
                  <a:tcPr>
                    <a:solidFill>
                      <a:schemeClr val="accent2">
                        <a:lumMod val="40000"/>
                        <a:lumOff val="60000"/>
                      </a:schemeClr>
                    </a:solidFill>
                  </a:tcPr>
                </a:tc>
                <a:tc>
                  <a:txBody>
                    <a:bodyPr/>
                    <a:lstStyle/>
                    <a:p>
                      <a:r>
                        <a:rPr lang="en-ZA" sz="1200" b="0" dirty="0" smtClean="0">
                          <a:solidFill>
                            <a:srgbClr val="FF0000"/>
                          </a:solidFill>
                        </a:rPr>
                        <a:t>Executive Secretary (Vacant)</a:t>
                      </a:r>
                      <a:endParaRPr lang="en-ZA" sz="1200" b="0" dirty="0">
                        <a:solidFill>
                          <a:srgbClr val="FF0000"/>
                        </a:solidFill>
                      </a:endParaRPr>
                    </a:p>
                  </a:txBody>
                  <a:tcPr>
                    <a:solidFill>
                      <a:schemeClr val="accent2">
                        <a:lumMod val="40000"/>
                        <a:lumOff val="60000"/>
                      </a:schemeClr>
                    </a:solidFill>
                  </a:tcPr>
                </a:tc>
                <a:tc>
                  <a:txBody>
                    <a:bodyPr/>
                    <a:lstStyle/>
                    <a:p>
                      <a:r>
                        <a:rPr lang="en-ZA" sz="1200" b="0" dirty="0" smtClean="0">
                          <a:solidFill>
                            <a:srgbClr val="FF0000"/>
                          </a:solidFill>
                        </a:rPr>
                        <a:t>Responsible for providing secretarial support</a:t>
                      </a:r>
                      <a:r>
                        <a:rPr lang="en-ZA" sz="1200" b="0" baseline="0" dirty="0" smtClean="0">
                          <a:solidFill>
                            <a:srgbClr val="FF0000"/>
                          </a:solidFill>
                        </a:rPr>
                        <a:t> to the Division Manager</a:t>
                      </a:r>
                      <a:endParaRPr lang="en-ZA" sz="1200" b="0" dirty="0">
                        <a:solidFill>
                          <a:srgbClr val="FF0000"/>
                        </a:solidFill>
                      </a:endParaRPr>
                    </a:p>
                  </a:txBody>
                  <a:tcPr>
                    <a:solidFill>
                      <a:schemeClr val="accent2">
                        <a:lumMod val="40000"/>
                        <a:lumOff val="60000"/>
                      </a:schemeClr>
                    </a:solidFill>
                  </a:tcPr>
                </a:tc>
                <a:extLst>
                  <a:ext uri="{0D108BD9-81ED-4DB2-BD59-A6C34878D82A}">
                    <a16:rowId xmlns:a16="http://schemas.microsoft.com/office/drawing/2014/main" xmlns="" val="2362668085"/>
                  </a:ext>
                </a:extLst>
              </a:tr>
              <a:tr h="441019">
                <a:tc>
                  <a:txBody>
                    <a:bodyPr/>
                    <a:lstStyle/>
                    <a:p>
                      <a:pPr marL="0" indent="0">
                        <a:buFontTx/>
                        <a:buNone/>
                      </a:pPr>
                      <a:r>
                        <a:rPr lang="en-ZA" sz="1200" dirty="0" smtClean="0"/>
                        <a:t>C1</a:t>
                      </a:r>
                      <a:endParaRPr lang="en-ZA" sz="1200" dirty="0"/>
                    </a:p>
                  </a:txBody>
                  <a:tcPr>
                    <a:solidFill>
                      <a:schemeClr val="accent2">
                        <a:lumMod val="40000"/>
                        <a:lumOff val="60000"/>
                      </a:schemeClr>
                    </a:solidFill>
                  </a:tcPr>
                </a:tc>
                <a:tc>
                  <a:txBody>
                    <a:bodyPr/>
                    <a:lstStyle/>
                    <a:p>
                      <a:r>
                        <a:rPr lang="en-ZA" sz="1200" b="0" dirty="0" smtClean="0"/>
                        <a:t>Committee Assistant: PGIR</a:t>
                      </a:r>
                      <a:endParaRPr lang="en-ZA" sz="1200" b="0" dirty="0"/>
                    </a:p>
                  </a:txBody>
                  <a:tcPr>
                    <a:solidFill>
                      <a:schemeClr val="accent2">
                        <a:lumMod val="40000"/>
                        <a:lumOff val="60000"/>
                      </a:schemeClr>
                    </a:solidFill>
                  </a:tcPr>
                </a:tc>
                <a:tc>
                  <a:txBody>
                    <a:bodyPr/>
                    <a:lstStyle/>
                    <a:p>
                      <a:r>
                        <a:rPr lang="en-ZA" sz="1200" b="0" dirty="0" smtClean="0"/>
                        <a:t>Provide an administrative and logistical support to PGIR</a:t>
                      </a:r>
                      <a:endParaRPr lang="en-ZA" sz="1200" b="0" dirty="0"/>
                    </a:p>
                  </a:txBody>
                  <a:tcPr>
                    <a:solidFill>
                      <a:schemeClr val="accent2">
                        <a:lumMod val="40000"/>
                        <a:lumOff val="60000"/>
                      </a:schemeClr>
                    </a:solidFill>
                  </a:tcPr>
                </a:tc>
                <a:extLst>
                  <a:ext uri="{0D108BD9-81ED-4DB2-BD59-A6C34878D82A}">
                    <a16:rowId xmlns:a16="http://schemas.microsoft.com/office/drawing/2014/main" xmlns="" val="1799043137"/>
                  </a:ext>
                </a:extLst>
              </a:tr>
              <a:tr h="793834">
                <a:tc>
                  <a:txBody>
                    <a:bodyPr/>
                    <a:lstStyle/>
                    <a:p>
                      <a:pPr marL="0" indent="0">
                        <a:buFontTx/>
                        <a:buNone/>
                      </a:pPr>
                      <a:r>
                        <a:rPr lang="en-ZA" sz="1200" dirty="0" smtClean="0"/>
                        <a:t>D1</a:t>
                      </a:r>
                      <a:endParaRPr lang="en-ZA" sz="1200" dirty="0"/>
                    </a:p>
                  </a:txBody>
                  <a:tcPr>
                    <a:solidFill>
                      <a:schemeClr val="accent2">
                        <a:lumMod val="40000"/>
                        <a:lumOff val="60000"/>
                      </a:schemeClr>
                    </a:solidFill>
                  </a:tcPr>
                </a:tc>
                <a:tc>
                  <a:txBody>
                    <a:bodyPr/>
                    <a:lstStyle/>
                    <a:p>
                      <a:r>
                        <a:rPr lang="da-DK" sz="1200" b="0" dirty="0" smtClean="0"/>
                        <a:t>SADC PF: Gender Programme Officer</a:t>
                      </a:r>
                      <a:endParaRPr lang="en-ZA" sz="1200" b="0" dirty="0"/>
                    </a:p>
                  </a:txBody>
                  <a:tcPr>
                    <a:solidFill>
                      <a:schemeClr val="accent2">
                        <a:lumMod val="40000"/>
                        <a:lumOff val="60000"/>
                      </a:schemeClr>
                    </a:solidFill>
                  </a:tcPr>
                </a:tc>
                <a:tc>
                  <a:txBody>
                    <a:bodyPr/>
                    <a:lstStyle/>
                    <a:p>
                      <a:r>
                        <a:rPr lang="en-ZA" sz="1200" b="0" dirty="0" smtClean="0"/>
                        <a:t>Based at the SADC Parliamentary Forum Secretariat in Windhoek, Namibia, and reporting directly to the Secretary General (DM-IRPD) the Gender Programme Officer is responsible for managing all the activities of the Program that come under him/her. </a:t>
                      </a:r>
                      <a:endParaRPr lang="en-ZA" sz="1200" b="0" dirty="0"/>
                    </a:p>
                  </a:txBody>
                  <a:tcPr>
                    <a:solidFill>
                      <a:schemeClr val="accent2">
                        <a:lumMod val="40000"/>
                        <a:lumOff val="60000"/>
                      </a:schemeClr>
                    </a:solidFill>
                  </a:tcPr>
                </a:tc>
                <a:extLst>
                  <a:ext uri="{0D108BD9-81ED-4DB2-BD59-A6C34878D82A}">
                    <a16:rowId xmlns:a16="http://schemas.microsoft.com/office/drawing/2014/main" xmlns="" val="3580166900"/>
                  </a:ext>
                </a:extLst>
              </a:tr>
              <a:tr h="617426">
                <a:tc>
                  <a:txBody>
                    <a:bodyPr/>
                    <a:lstStyle/>
                    <a:p>
                      <a:pPr marL="0" indent="0">
                        <a:buFontTx/>
                        <a:buNone/>
                      </a:pPr>
                      <a:r>
                        <a:rPr lang="en-ZA" sz="1200" b="0" dirty="0" smtClean="0"/>
                        <a:t>D2</a:t>
                      </a:r>
                      <a:endParaRPr lang="en-ZA" sz="1200" b="0" dirty="0"/>
                    </a:p>
                  </a:txBody>
                  <a:tcPr>
                    <a:solidFill>
                      <a:schemeClr val="accent4"/>
                    </a:solidFill>
                  </a:tcPr>
                </a:tc>
                <a:tc>
                  <a:txBody>
                    <a:bodyPr/>
                    <a:lstStyle/>
                    <a:p>
                      <a:r>
                        <a:rPr lang="en-ZA" sz="1800" b="1" dirty="0" smtClean="0">
                          <a:solidFill>
                            <a:srgbClr val="FF0000"/>
                          </a:solidFill>
                        </a:rPr>
                        <a:t>Section Manager: </a:t>
                      </a:r>
                      <a:r>
                        <a:rPr lang="en-ZA" sz="1200" b="0" dirty="0" smtClean="0">
                          <a:solidFill>
                            <a:srgbClr val="FF0000"/>
                          </a:solidFill>
                        </a:rPr>
                        <a:t>International Relations Policy Analysis (Vacant)</a:t>
                      </a:r>
                      <a:endParaRPr lang="en-ZA" sz="1200" b="0" dirty="0">
                        <a:solidFill>
                          <a:srgbClr val="FF0000"/>
                        </a:solidFill>
                      </a:endParaRPr>
                    </a:p>
                  </a:txBody>
                  <a:tcPr>
                    <a:solidFill>
                      <a:schemeClr val="accent4"/>
                    </a:solidFill>
                  </a:tcPr>
                </a:tc>
                <a:tc>
                  <a:txBody>
                    <a:bodyPr/>
                    <a:lstStyle/>
                    <a:p>
                      <a:r>
                        <a:rPr lang="en-ZA" sz="1200" b="0" dirty="0" smtClean="0">
                          <a:solidFill>
                            <a:srgbClr val="FF0000"/>
                          </a:solidFill>
                        </a:rPr>
                        <a:t>To manage the provision of high quality policy research,</a:t>
                      </a:r>
                      <a:r>
                        <a:rPr lang="en-ZA" sz="1200" b="0" baseline="0" dirty="0" smtClean="0">
                          <a:solidFill>
                            <a:srgbClr val="FF0000"/>
                          </a:solidFill>
                        </a:rPr>
                        <a:t> advice and analysis to Parliament on International issues</a:t>
                      </a:r>
                      <a:endParaRPr lang="en-ZA" sz="1200" b="0" dirty="0">
                        <a:solidFill>
                          <a:srgbClr val="FF0000"/>
                        </a:solidFill>
                      </a:endParaRPr>
                    </a:p>
                  </a:txBody>
                  <a:tcPr>
                    <a:solidFill>
                      <a:schemeClr val="accent4"/>
                    </a:solidFill>
                  </a:tcPr>
                </a:tc>
                <a:extLst>
                  <a:ext uri="{0D108BD9-81ED-4DB2-BD59-A6C34878D82A}">
                    <a16:rowId xmlns:a16="http://schemas.microsoft.com/office/drawing/2014/main" xmlns="" val="3886968826"/>
                  </a:ext>
                </a:extLst>
              </a:tr>
              <a:tr h="441019">
                <a:tc>
                  <a:txBody>
                    <a:bodyPr/>
                    <a:lstStyle/>
                    <a:p>
                      <a:pPr marL="0" indent="0">
                        <a:buFontTx/>
                        <a:buNone/>
                      </a:pPr>
                      <a:r>
                        <a:rPr lang="en-ZA" sz="1200" b="0" dirty="0" smtClean="0"/>
                        <a:t>B3</a:t>
                      </a:r>
                      <a:endParaRPr lang="en-ZA" sz="1200" b="0" dirty="0"/>
                    </a:p>
                  </a:txBody>
                  <a:tcPr>
                    <a:solidFill>
                      <a:schemeClr val="accent4"/>
                    </a:solidFill>
                  </a:tcPr>
                </a:tc>
                <a:tc>
                  <a:txBody>
                    <a:bodyPr/>
                    <a:lstStyle/>
                    <a:p>
                      <a:r>
                        <a:rPr lang="en-ZA" sz="1200" b="0" dirty="0" smtClean="0"/>
                        <a:t>Secretary</a:t>
                      </a:r>
                      <a:endParaRPr lang="en-ZA" sz="1200" b="0" dirty="0"/>
                    </a:p>
                  </a:txBody>
                  <a:tcPr>
                    <a:solidFill>
                      <a:schemeClr val="accent4"/>
                    </a:solidFill>
                  </a:tcPr>
                </a:tc>
                <a:tc>
                  <a:txBody>
                    <a:bodyPr/>
                    <a:lstStyle/>
                    <a:p>
                      <a:r>
                        <a:rPr lang="en-ZA" sz="1200" b="0" dirty="0" smtClean="0"/>
                        <a:t>Responsible for providing secretarial support to the Section Manager</a:t>
                      </a:r>
                      <a:endParaRPr lang="en-ZA" sz="1200" b="0" dirty="0"/>
                    </a:p>
                  </a:txBody>
                  <a:tcPr>
                    <a:solidFill>
                      <a:schemeClr val="accent4"/>
                    </a:solidFill>
                  </a:tcPr>
                </a:tc>
                <a:extLst>
                  <a:ext uri="{0D108BD9-81ED-4DB2-BD59-A6C34878D82A}">
                    <a16:rowId xmlns:a16="http://schemas.microsoft.com/office/drawing/2014/main" xmlns="" val="3438596327"/>
                  </a:ext>
                </a:extLst>
              </a:tr>
              <a:tr h="886559">
                <a:tc>
                  <a:txBody>
                    <a:bodyPr/>
                    <a:lstStyle/>
                    <a:p>
                      <a:pPr marL="0" indent="0">
                        <a:buFontTx/>
                        <a:buNone/>
                      </a:pPr>
                      <a:r>
                        <a:rPr lang="en-ZA" sz="1200" b="0" dirty="0" smtClean="0"/>
                        <a:t>C3</a:t>
                      </a:r>
                      <a:endParaRPr lang="en-ZA" sz="1200" b="0" dirty="0"/>
                    </a:p>
                  </a:txBody>
                  <a:tcPr>
                    <a:solidFill>
                      <a:schemeClr val="accent4"/>
                    </a:solidFill>
                  </a:tcPr>
                </a:tc>
                <a:tc>
                  <a:txBody>
                    <a:bodyPr/>
                    <a:lstStyle/>
                    <a:p>
                      <a:r>
                        <a:rPr lang="en-ZA" sz="1200" b="0" dirty="0" smtClean="0"/>
                        <a:t>Policy Analyst X 4</a:t>
                      </a:r>
                      <a:endParaRPr lang="en-ZA" sz="1200" b="0" dirty="0"/>
                    </a:p>
                  </a:txBody>
                  <a:tcPr>
                    <a:solidFill>
                      <a:schemeClr val="accent4"/>
                    </a:solidFill>
                  </a:tcPr>
                </a:tc>
                <a:tc>
                  <a:txBody>
                    <a:bodyPr/>
                    <a:lstStyle/>
                    <a:p>
                      <a:r>
                        <a:rPr lang="en-ZA" sz="1200" b="0" dirty="0" smtClean="0"/>
                        <a:t>To provide strategic analysis and in-depth</a:t>
                      </a:r>
                      <a:r>
                        <a:rPr lang="en-ZA" sz="1200" b="0" baseline="0" dirty="0" smtClean="0"/>
                        <a:t> policy research for MP’s through the Division manager on Parliamentary International relations and foreign policy to enable Parliament to engage in International participation and cooperation at individual and team levels</a:t>
                      </a:r>
                      <a:endParaRPr lang="en-ZA" sz="1200" b="0" dirty="0"/>
                    </a:p>
                  </a:txBody>
                  <a:tcPr>
                    <a:solidFill>
                      <a:schemeClr val="accent4"/>
                    </a:solidFill>
                  </a:tcPr>
                </a:tc>
                <a:extLst>
                  <a:ext uri="{0D108BD9-81ED-4DB2-BD59-A6C34878D82A}">
                    <a16:rowId xmlns:a16="http://schemas.microsoft.com/office/drawing/2014/main" xmlns="" val="1948680591"/>
                  </a:ext>
                </a:extLst>
              </a:tr>
            </a:tbl>
          </a:graphicData>
        </a:graphic>
      </p:graphicFrame>
      <p:sp>
        <p:nvSpPr>
          <p:cNvPr id="5" name="Slide Number Placeholder 4"/>
          <p:cNvSpPr>
            <a:spLocks noGrp="1"/>
          </p:cNvSpPr>
          <p:nvPr>
            <p:ph type="sldNum" sz="quarter" idx="12"/>
          </p:nvPr>
        </p:nvSpPr>
        <p:spPr>
          <a:xfrm>
            <a:off x="7560889" y="6492875"/>
            <a:ext cx="2228850" cy="365125"/>
          </a:xfrm>
        </p:spPr>
        <p:txBody>
          <a:bodyPr/>
          <a:lstStyle/>
          <a:p>
            <a:pPr>
              <a:defRPr/>
            </a:pPr>
            <a:fld id="{A3F51FCA-A965-4277-A4BC-EB0F813DFDB1}" type="slidenum">
              <a:rPr lang="en-US" smtClean="0"/>
              <a:pPr>
                <a:defRPr/>
              </a:pPr>
              <a:t>7</a:t>
            </a:fld>
            <a:endParaRPr lang="en-US" dirty="0"/>
          </a:p>
        </p:txBody>
      </p:sp>
    </p:spTree>
    <p:extLst>
      <p:ext uri="{BB962C8B-B14F-4D97-AF65-F5344CB8AC3E}">
        <p14:creationId xmlns:p14="http://schemas.microsoft.com/office/powerpoint/2010/main" xmlns="" val="148190157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5747" y="456103"/>
            <a:ext cx="4954443" cy="770963"/>
          </a:xfrm>
        </p:spPr>
        <p:txBody>
          <a:bodyPr>
            <a:normAutofit/>
          </a:bodyPr>
          <a:lstStyle/>
          <a:p>
            <a:pPr algn="ctr"/>
            <a:r>
              <a:rPr lang="en-US" sz="3200" b="1" dirty="0" smtClean="0">
                <a:solidFill>
                  <a:prstClr val="black"/>
                </a:solidFill>
                <a:latin typeface="Calibri" panose="020F0502020204030204"/>
                <a:ea typeface="+mn-ea"/>
                <a:cs typeface="+mn-cs"/>
              </a:rPr>
              <a:t>Roles </a:t>
            </a:r>
            <a:r>
              <a:rPr lang="en-US" sz="3200" b="1" dirty="0">
                <a:solidFill>
                  <a:prstClr val="black"/>
                </a:solidFill>
                <a:latin typeface="Calibri" panose="020F0502020204030204"/>
                <a:ea typeface="+mn-ea"/>
                <a:cs typeface="+mn-cs"/>
              </a:rPr>
              <a:t>and F</a:t>
            </a:r>
            <a:r>
              <a:rPr lang="en-US" sz="3200" b="1" dirty="0" smtClean="0">
                <a:solidFill>
                  <a:prstClr val="black"/>
                </a:solidFill>
                <a:latin typeface="Calibri" panose="020F0502020204030204"/>
                <a:ea typeface="+mn-ea"/>
                <a:cs typeface="+mn-cs"/>
              </a:rPr>
              <a:t>unctions </a:t>
            </a:r>
            <a:r>
              <a:rPr lang="en-US" sz="2000" b="1" dirty="0" smtClean="0">
                <a:solidFill>
                  <a:prstClr val="black"/>
                </a:solidFill>
                <a:latin typeface="Calibri" panose="020F0502020204030204"/>
                <a:ea typeface="+mn-ea"/>
                <a:cs typeface="+mn-cs"/>
              </a:rPr>
              <a:t>(continued)</a:t>
            </a:r>
            <a:endParaRPr lang="en-ZA" sz="3200" b="1" i="1"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xmlns="" val="2169629944"/>
              </p:ext>
            </p:extLst>
          </p:nvPr>
        </p:nvGraphicFramePr>
        <p:xfrm>
          <a:off x="324310" y="1353121"/>
          <a:ext cx="8891408" cy="4897005"/>
        </p:xfrm>
        <a:graphic>
          <a:graphicData uri="http://schemas.openxmlformats.org/drawingml/2006/table">
            <a:tbl>
              <a:tblPr firstRow="1" bandRow="1">
                <a:tableStyleId>{5C22544A-7EE6-4342-B048-85BDC9FD1C3A}</a:tableStyleId>
              </a:tblPr>
              <a:tblGrid>
                <a:gridCol w="739110">
                  <a:extLst>
                    <a:ext uri="{9D8B030D-6E8A-4147-A177-3AD203B41FA5}">
                      <a16:colId xmlns:a16="http://schemas.microsoft.com/office/drawing/2014/main" xmlns="" val="538038017"/>
                    </a:ext>
                  </a:extLst>
                </a:gridCol>
                <a:gridCol w="2316776">
                  <a:extLst>
                    <a:ext uri="{9D8B030D-6E8A-4147-A177-3AD203B41FA5}">
                      <a16:colId xmlns:a16="http://schemas.microsoft.com/office/drawing/2014/main" xmlns="" val="206492923"/>
                    </a:ext>
                  </a:extLst>
                </a:gridCol>
                <a:gridCol w="5835522">
                  <a:extLst>
                    <a:ext uri="{9D8B030D-6E8A-4147-A177-3AD203B41FA5}">
                      <a16:colId xmlns:a16="http://schemas.microsoft.com/office/drawing/2014/main" xmlns="" val="3653286902"/>
                    </a:ext>
                  </a:extLst>
                </a:gridCol>
              </a:tblGrid>
              <a:tr h="407796">
                <a:tc>
                  <a:txBody>
                    <a:bodyPr/>
                    <a:lstStyle/>
                    <a:p>
                      <a:pPr marL="0" indent="0">
                        <a:buFontTx/>
                        <a:buNone/>
                      </a:pPr>
                      <a:r>
                        <a:rPr lang="en-ZA" sz="1200" b="0" dirty="0" smtClean="0"/>
                        <a:t>Grade</a:t>
                      </a:r>
                      <a:endParaRPr lang="en-ZA" sz="1200" b="0" dirty="0"/>
                    </a:p>
                  </a:txBody>
                  <a:tcPr/>
                </a:tc>
                <a:tc>
                  <a:txBody>
                    <a:bodyPr/>
                    <a:lstStyle/>
                    <a:p>
                      <a:r>
                        <a:rPr lang="en-ZA" sz="1200" b="0" dirty="0" smtClean="0"/>
                        <a:t>Roles</a:t>
                      </a:r>
                      <a:endParaRPr lang="en-ZA" sz="1200" b="0" dirty="0"/>
                    </a:p>
                  </a:txBody>
                  <a:tcPr/>
                </a:tc>
                <a:tc>
                  <a:txBody>
                    <a:bodyPr/>
                    <a:lstStyle/>
                    <a:p>
                      <a:r>
                        <a:rPr lang="en-ZA" sz="1200" b="0" dirty="0" smtClean="0"/>
                        <a:t>Functions </a:t>
                      </a:r>
                      <a:endParaRPr lang="en-ZA" sz="1200" b="0" dirty="0"/>
                    </a:p>
                  </a:txBody>
                  <a:tcPr/>
                </a:tc>
                <a:extLst>
                  <a:ext uri="{0D108BD9-81ED-4DB2-BD59-A6C34878D82A}">
                    <a16:rowId xmlns:a16="http://schemas.microsoft.com/office/drawing/2014/main" xmlns="" val="968198553"/>
                  </a:ext>
                </a:extLst>
              </a:tr>
              <a:tr h="502022">
                <a:tc>
                  <a:txBody>
                    <a:bodyPr/>
                    <a:lstStyle/>
                    <a:p>
                      <a:pPr marL="0" indent="0">
                        <a:buFontTx/>
                        <a:buNone/>
                      </a:pPr>
                      <a:r>
                        <a:rPr lang="en-ZA" sz="1200" b="0" dirty="0" smtClean="0"/>
                        <a:t>D2</a:t>
                      </a:r>
                      <a:endParaRPr lang="en-ZA" sz="1200" b="0" dirty="0"/>
                    </a:p>
                  </a:txBody>
                  <a:tcPr>
                    <a:solidFill>
                      <a:schemeClr val="accent2"/>
                    </a:solidFill>
                  </a:tcPr>
                </a:tc>
                <a:tc>
                  <a:txBody>
                    <a:bodyPr/>
                    <a:lstStyle/>
                    <a:p>
                      <a:r>
                        <a:rPr lang="en-ZA" sz="1800" b="1" dirty="0" smtClean="0"/>
                        <a:t>Section Manager: </a:t>
                      </a:r>
                      <a:r>
                        <a:rPr lang="en-ZA" sz="1200" b="0" dirty="0" smtClean="0"/>
                        <a:t>Operations Management</a:t>
                      </a:r>
                      <a:endParaRPr lang="en-ZA" sz="1200" b="0" dirty="0"/>
                    </a:p>
                  </a:txBody>
                  <a:tcPr>
                    <a:solidFill>
                      <a:schemeClr val="accent2"/>
                    </a:solidFill>
                  </a:tcPr>
                </a:tc>
                <a:tc>
                  <a:txBody>
                    <a:bodyPr/>
                    <a:lstStyle/>
                    <a:p>
                      <a:r>
                        <a:rPr lang="en-ZA" sz="1200" b="0" dirty="0" smtClean="0"/>
                        <a:t>Renders</a:t>
                      </a:r>
                      <a:r>
                        <a:rPr lang="en-ZA" sz="1200" b="0" baseline="0" dirty="0" smtClean="0"/>
                        <a:t> comprehensive management and operations support in IRP Division</a:t>
                      </a:r>
                      <a:endParaRPr lang="en-ZA" sz="1200" b="0" dirty="0"/>
                    </a:p>
                  </a:txBody>
                  <a:tcPr>
                    <a:solidFill>
                      <a:schemeClr val="accent2"/>
                    </a:solidFill>
                  </a:tcPr>
                </a:tc>
                <a:extLst>
                  <a:ext uri="{0D108BD9-81ED-4DB2-BD59-A6C34878D82A}">
                    <a16:rowId xmlns:a16="http://schemas.microsoft.com/office/drawing/2014/main" xmlns="" val="1416012611"/>
                  </a:ext>
                </a:extLst>
              </a:tr>
              <a:tr h="493059">
                <a:tc>
                  <a:txBody>
                    <a:bodyPr/>
                    <a:lstStyle/>
                    <a:p>
                      <a:pPr marL="0" indent="0">
                        <a:buFontTx/>
                        <a:buNone/>
                      </a:pPr>
                      <a:r>
                        <a:rPr lang="en-ZA" sz="1200" b="0" dirty="0" smtClean="0"/>
                        <a:t>B3</a:t>
                      </a:r>
                      <a:endParaRPr lang="en-ZA" sz="1200" b="0" dirty="0"/>
                    </a:p>
                  </a:txBody>
                  <a:tcPr>
                    <a:solidFill>
                      <a:schemeClr val="accent2"/>
                    </a:solidFill>
                  </a:tcPr>
                </a:tc>
                <a:tc>
                  <a:txBody>
                    <a:bodyPr/>
                    <a:lstStyle/>
                    <a:p>
                      <a:r>
                        <a:rPr lang="en-ZA" sz="1200" b="0" dirty="0" smtClean="0"/>
                        <a:t>Secretary</a:t>
                      </a:r>
                      <a:endParaRPr lang="en-ZA" sz="1200" b="0" dirty="0"/>
                    </a:p>
                  </a:txBody>
                  <a:tcPr>
                    <a:solidFill>
                      <a:schemeClr val="accent2"/>
                    </a:solidFill>
                  </a:tcPr>
                </a:tc>
                <a:tc>
                  <a:txBody>
                    <a:bodyPr/>
                    <a:lstStyle/>
                    <a:p>
                      <a:r>
                        <a:rPr lang="en-ZA" sz="1200" b="0" dirty="0" smtClean="0"/>
                        <a:t>Responsible for providing secretarial support to the Section Manager</a:t>
                      </a:r>
                      <a:endParaRPr lang="en-ZA" sz="1200" b="0" dirty="0"/>
                    </a:p>
                  </a:txBody>
                  <a:tcPr>
                    <a:solidFill>
                      <a:schemeClr val="accent2"/>
                    </a:solidFill>
                  </a:tcPr>
                </a:tc>
                <a:extLst>
                  <a:ext uri="{0D108BD9-81ED-4DB2-BD59-A6C34878D82A}">
                    <a16:rowId xmlns:a16="http://schemas.microsoft.com/office/drawing/2014/main" xmlns="" val="1060659831"/>
                  </a:ext>
                </a:extLst>
              </a:tr>
              <a:tr h="654423">
                <a:tc>
                  <a:txBody>
                    <a:bodyPr/>
                    <a:lstStyle/>
                    <a:p>
                      <a:pPr marL="0" indent="0">
                        <a:buFontTx/>
                        <a:buNone/>
                      </a:pPr>
                      <a:r>
                        <a:rPr lang="en-ZA" sz="1200" b="0" dirty="0" smtClean="0"/>
                        <a:t>C3</a:t>
                      </a:r>
                      <a:endParaRPr lang="en-ZA" sz="1200" b="0" dirty="0"/>
                    </a:p>
                  </a:txBody>
                  <a:tcPr>
                    <a:solidFill>
                      <a:schemeClr val="accent2"/>
                    </a:solidFill>
                  </a:tcPr>
                </a:tc>
                <a:tc>
                  <a:txBody>
                    <a:bodyPr/>
                    <a:lstStyle/>
                    <a:p>
                      <a:r>
                        <a:rPr lang="en-ZA" sz="1200" b="0" dirty="0" smtClean="0"/>
                        <a:t>International Relations Operations Officer</a:t>
                      </a:r>
                      <a:endParaRPr lang="en-ZA" sz="1200" b="0" dirty="0"/>
                    </a:p>
                  </a:txBody>
                  <a:tcPr>
                    <a:solidFill>
                      <a:schemeClr val="accent2"/>
                    </a:solidFill>
                  </a:tcPr>
                </a:tc>
                <a:tc>
                  <a:txBody>
                    <a:bodyPr/>
                    <a:lstStyle/>
                    <a:p>
                      <a:r>
                        <a:rPr lang="en-ZA" sz="1200" b="0" dirty="0" smtClean="0"/>
                        <a:t>Responsible for proving operations support to the IRP</a:t>
                      </a:r>
                      <a:r>
                        <a:rPr lang="en-ZA" sz="1200" b="0" baseline="0" dirty="0" smtClean="0"/>
                        <a:t> Division</a:t>
                      </a:r>
                      <a:endParaRPr lang="en-ZA" sz="1200" b="0" dirty="0"/>
                    </a:p>
                  </a:txBody>
                  <a:tcPr>
                    <a:solidFill>
                      <a:schemeClr val="accent2"/>
                    </a:solidFill>
                  </a:tcPr>
                </a:tc>
                <a:extLst>
                  <a:ext uri="{0D108BD9-81ED-4DB2-BD59-A6C34878D82A}">
                    <a16:rowId xmlns:a16="http://schemas.microsoft.com/office/drawing/2014/main" xmlns="" val="861398982"/>
                  </a:ext>
                </a:extLst>
              </a:tr>
              <a:tr h="636494">
                <a:tc>
                  <a:txBody>
                    <a:bodyPr/>
                    <a:lstStyle/>
                    <a:p>
                      <a:pPr marL="0" indent="0">
                        <a:buFontTx/>
                        <a:buNone/>
                      </a:pPr>
                      <a:r>
                        <a:rPr lang="en-ZA" sz="1200" b="0" dirty="0" smtClean="0"/>
                        <a:t>D2</a:t>
                      </a:r>
                      <a:endParaRPr lang="en-ZA" sz="1200" b="0" dirty="0"/>
                    </a:p>
                  </a:txBody>
                  <a:tcPr>
                    <a:solidFill>
                      <a:srgbClr val="92D050"/>
                    </a:solidFill>
                  </a:tcPr>
                </a:tc>
                <a:tc>
                  <a:txBody>
                    <a:bodyPr/>
                    <a:lstStyle/>
                    <a:p>
                      <a:r>
                        <a:rPr lang="en-ZA" sz="1800" b="1" dirty="0" smtClean="0"/>
                        <a:t>Section Manager: </a:t>
                      </a:r>
                      <a:r>
                        <a:rPr lang="en-ZA" sz="1200" b="0" dirty="0" smtClean="0"/>
                        <a:t>Parliamentary Protocol</a:t>
                      </a:r>
                      <a:endParaRPr lang="en-ZA" sz="1200" b="0" dirty="0"/>
                    </a:p>
                  </a:txBody>
                  <a:tcPr>
                    <a:solidFill>
                      <a:srgbClr val="92D050"/>
                    </a:solidFill>
                  </a:tcPr>
                </a:tc>
                <a:tc>
                  <a:txBody>
                    <a:bodyPr/>
                    <a:lstStyle/>
                    <a:p>
                      <a:r>
                        <a:rPr lang="en-ZA" sz="1200" b="0" dirty="0" smtClean="0"/>
                        <a:t>Responsible for managing</a:t>
                      </a:r>
                      <a:r>
                        <a:rPr lang="en-ZA" sz="1200" b="0" baseline="0" dirty="0" smtClean="0"/>
                        <a:t> protocol and ceremonial arrangements for Parliament</a:t>
                      </a:r>
                      <a:endParaRPr lang="en-ZA" sz="1200" b="0" dirty="0"/>
                    </a:p>
                  </a:txBody>
                  <a:tcPr>
                    <a:solidFill>
                      <a:srgbClr val="92D050"/>
                    </a:solidFill>
                  </a:tcPr>
                </a:tc>
                <a:extLst>
                  <a:ext uri="{0D108BD9-81ED-4DB2-BD59-A6C34878D82A}">
                    <a16:rowId xmlns:a16="http://schemas.microsoft.com/office/drawing/2014/main" xmlns="" val="2060225833"/>
                  </a:ext>
                </a:extLst>
              </a:tr>
              <a:tr h="510989">
                <a:tc>
                  <a:txBody>
                    <a:bodyPr/>
                    <a:lstStyle/>
                    <a:p>
                      <a:pPr marL="0" indent="0">
                        <a:buFontTx/>
                        <a:buNone/>
                      </a:pPr>
                      <a:r>
                        <a:rPr lang="en-ZA" sz="1200" b="0" dirty="0" smtClean="0"/>
                        <a:t>B3</a:t>
                      </a:r>
                      <a:endParaRPr lang="en-ZA" sz="1200" b="0" dirty="0"/>
                    </a:p>
                  </a:txBody>
                  <a:tcPr>
                    <a:solidFill>
                      <a:srgbClr val="92D050"/>
                    </a:solidFill>
                  </a:tcPr>
                </a:tc>
                <a:tc>
                  <a:txBody>
                    <a:bodyPr/>
                    <a:lstStyle/>
                    <a:p>
                      <a:r>
                        <a:rPr lang="en-ZA" sz="1200" b="0" dirty="0" smtClean="0"/>
                        <a:t>Secretary</a:t>
                      </a:r>
                      <a:endParaRPr lang="en-ZA" sz="1200" b="0" dirty="0"/>
                    </a:p>
                  </a:txBody>
                  <a:tcPr>
                    <a:solidFill>
                      <a:srgbClr val="92D050"/>
                    </a:solidFill>
                  </a:tcPr>
                </a:tc>
                <a:tc>
                  <a:txBody>
                    <a:bodyPr/>
                    <a:lstStyle/>
                    <a:p>
                      <a:r>
                        <a:rPr lang="en-ZA" sz="1200" b="0" dirty="0" smtClean="0"/>
                        <a:t>Responsible for providing secretarial support to the Section Manager</a:t>
                      </a:r>
                      <a:endParaRPr lang="en-ZA" sz="1200" b="0" dirty="0"/>
                    </a:p>
                  </a:txBody>
                  <a:tcPr>
                    <a:solidFill>
                      <a:srgbClr val="92D050"/>
                    </a:solidFill>
                  </a:tcPr>
                </a:tc>
                <a:extLst>
                  <a:ext uri="{0D108BD9-81ED-4DB2-BD59-A6C34878D82A}">
                    <a16:rowId xmlns:a16="http://schemas.microsoft.com/office/drawing/2014/main" xmlns="" val="2503200999"/>
                  </a:ext>
                </a:extLst>
              </a:tr>
              <a:tr h="609600">
                <a:tc>
                  <a:txBody>
                    <a:bodyPr/>
                    <a:lstStyle/>
                    <a:p>
                      <a:pPr marL="0" indent="0">
                        <a:buFontTx/>
                        <a:buNone/>
                      </a:pPr>
                      <a:r>
                        <a:rPr lang="en-ZA" sz="1200" b="0" dirty="0" smtClean="0"/>
                        <a:t>D1</a:t>
                      </a:r>
                      <a:endParaRPr lang="en-ZA" sz="1200" b="0" dirty="0"/>
                    </a:p>
                  </a:txBody>
                  <a:tcPr>
                    <a:solidFill>
                      <a:srgbClr val="92D050"/>
                    </a:solidFill>
                  </a:tcPr>
                </a:tc>
                <a:tc>
                  <a:txBody>
                    <a:bodyPr/>
                    <a:lstStyle/>
                    <a:p>
                      <a:r>
                        <a:rPr lang="en-ZA" sz="1200" b="0" dirty="0" smtClean="0"/>
                        <a:t>Manager: Protocol Administration</a:t>
                      </a:r>
                      <a:endParaRPr lang="en-ZA" sz="1200" b="0" dirty="0"/>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dirty="0" smtClean="0"/>
                        <a:t>Responsible for the administration of</a:t>
                      </a:r>
                      <a:r>
                        <a:rPr lang="en-ZA" sz="1200" b="0" baseline="0" dirty="0" smtClean="0"/>
                        <a:t> protocol and ceremonial arrangements for Parliament</a:t>
                      </a:r>
                      <a:endParaRPr lang="en-ZA" sz="1200" b="0" dirty="0" smtClean="0"/>
                    </a:p>
                    <a:p>
                      <a:endParaRPr lang="en-ZA" sz="1200" b="0" dirty="0"/>
                    </a:p>
                  </a:txBody>
                  <a:tcPr>
                    <a:solidFill>
                      <a:srgbClr val="92D050"/>
                    </a:solidFill>
                  </a:tcPr>
                </a:tc>
                <a:extLst>
                  <a:ext uri="{0D108BD9-81ED-4DB2-BD59-A6C34878D82A}">
                    <a16:rowId xmlns:a16="http://schemas.microsoft.com/office/drawing/2014/main" xmlns="" val="708591489"/>
                  </a:ext>
                </a:extLst>
              </a:tr>
              <a:tr h="1005524">
                <a:tc>
                  <a:txBody>
                    <a:bodyPr/>
                    <a:lstStyle/>
                    <a:p>
                      <a:pPr marL="0" indent="0">
                        <a:buFontTx/>
                        <a:buNone/>
                      </a:pPr>
                      <a:r>
                        <a:rPr lang="en-ZA" sz="1200" b="0" dirty="0" smtClean="0"/>
                        <a:t>C3</a:t>
                      </a:r>
                      <a:endParaRPr lang="en-ZA" sz="1200" b="0" dirty="0"/>
                    </a:p>
                  </a:txBody>
                  <a:tcPr>
                    <a:solidFill>
                      <a:srgbClr val="92D050"/>
                    </a:solidFill>
                  </a:tcPr>
                </a:tc>
                <a:tc>
                  <a:txBody>
                    <a:bodyPr/>
                    <a:lstStyle/>
                    <a:p>
                      <a:r>
                        <a:rPr lang="en-ZA" sz="1200" b="0" dirty="0" smtClean="0"/>
                        <a:t>Parliamentary Protocol Liaison Officer</a:t>
                      </a:r>
                      <a:endParaRPr lang="en-ZA" sz="1200" b="0" dirty="0"/>
                    </a:p>
                  </a:txBody>
                  <a:tcPr>
                    <a:solidFill>
                      <a:srgbClr val="92D050"/>
                    </a:solidFill>
                  </a:tcPr>
                </a:tc>
                <a:tc>
                  <a:txBody>
                    <a:bodyPr/>
                    <a:lstStyle/>
                    <a:p>
                      <a:r>
                        <a:rPr lang="en-ZA" sz="1200" b="0" dirty="0" smtClean="0"/>
                        <a:t>Responsible for liaising with Security Structures of both Parliament and the Executive branch of Government</a:t>
                      </a:r>
                      <a:endParaRPr lang="en-ZA" sz="1200" b="0" dirty="0"/>
                    </a:p>
                  </a:txBody>
                  <a:tcPr>
                    <a:solidFill>
                      <a:srgbClr val="92D050"/>
                    </a:solidFill>
                  </a:tcPr>
                </a:tc>
                <a:extLst>
                  <a:ext uri="{0D108BD9-81ED-4DB2-BD59-A6C34878D82A}">
                    <a16:rowId xmlns:a16="http://schemas.microsoft.com/office/drawing/2014/main" xmlns="" val="1019456259"/>
                  </a:ext>
                </a:extLst>
              </a:tr>
            </a:tbl>
          </a:graphicData>
        </a:graphic>
      </p:graphicFrame>
      <p:sp>
        <p:nvSpPr>
          <p:cNvPr id="5" name="Slide Number Placeholder 4"/>
          <p:cNvSpPr>
            <a:spLocks noGrp="1"/>
          </p:cNvSpPr>
          <p:nvPr>
            <p:ph type="sldNum" sz="quarter" idx="12"/>
          </p:nvPr>
        </p:nvSpPr>
        <p:spPr>
          <a:xfrm>
            <a:off x="7560889" y="6356728"/>
            <a:ext cx="2228850" cy="365125"/>
          </a:xfrm>
        </p:spPr>
        <p:txBody>
          <a:bodyPr/>
          <a:lstStyle/>
          <a:p>
            <a:pPr>
              <a:defRPr/>
            </a:pPr>
            <a:fld id="{A3F51FCA-A965-4277-A4BC-EB0F813DFDB1}" type="slidenum">
              <a:rPr lang="en-US" smtClean="0"/>
              <a:pPr>
                <a:defRPr/>
              </a:pPr>
              <a:t>8</a:t>
            </a:fld>
            <a:endParaRPr lang="en-US" dirty="0"/>
          </a:p>
        </p:txBody>
      </p:sp>
    </p:spTree>
    <p:extLst>
      <p:ext uri="{BB962C8B-B14F-4D97-AF65-F5344CB8AC3E}">
        <p14:creationId xmlns:p14="http://schemas.microsoft.com/office/powerpoint/2010/main" xmlns="" val="21863070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94857" y="519954"/>
            <a:ext cx="4921904" cy="788894"/>
          </a:xfrm>
        </p:spPr>
        <p:txBody>
          <a:bodyPr>
            <a:normAutofit/>
          </a:bodyPr>
          <a:lstStyle/>
          <a:p>
            <a:pPr algn="ctr"/>
            <a:r>
              <a:rPr lang="en-US" sz="3200" b="1" dirty="0" smtClean="0">
                <a:solidFill>
                  <a:prstClr val="black"/>
                </a:solidFill>
                <a:latin typeface="Calibri" panose="020F0502020204030204"/>
                <a:ea typeface="+mn-ea"/>
                <a:cs typeface="+mn-cs"/>
              </a:rPr>
              <a:t>Roles </a:t>
            </a:r>
            <a:r>
              <a:rPr lang="en-US" sz="3200" b="1" dirty="0">
                <a:solidFill>
                  <a:prstClr val="black"/>
                </a:solidFill>
                <a:latin typeface="Calibri" panose="020F0502020204030204"/>
                <a:ea typeface="+mn-ea"/>
                <a:cs typeface="+mn-cs"/>
              </a:rPr>
              <a:t>and F</a:t>
            </a:r>
            <a:r>
              <a:rPr lang="en-US" sz="3200" b="1" dirty="0" smtClean="0">
                <a:solidFill>
                  <a:prstClr val="black"/>
                </a:solidFill>
                <a:latin typeface="Calibri" panose="020F0502020204030204"/>
                <a:ea typeface="+mn-ea"/>
                <a:cs typeface="+mn-cs"/>
              </a:rPr>
              <a:t>unctions </a:t>
            </a:r>
            <a:r>
              <a:rPr lang="en-US" sz="2000" b="1" dirty="0" smtClean="0">
                <a:solidFill>
                  <a:prstClr val="black"/>
                </a:solidFill>
                <a:latin typeface="Calibri" panose="020F0502020204030204"/>
                <a:ea typeface="+mn-ea"/>
                <a:cs typeface="+mn-cs"/>
              </a:rPr>
              <a:t>(continued)</a:t>
            </a:r>
            <a:endParaRPr lang="en-ZA" sz="3200" b="1" i="1"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xmlns="" val="228250689"/>
              </p:ext>
            </p:extLst>
          </p:nvPr>
        </p:nvGraphicFramePr>
        <p:xfrm>
          <a:off x="412375" y="1515039"/>
          <a:ext cx="8713695" cy="4656416"/>
        </p:xfrm>
        <a:graphic>
          <a:graphicData uri="http://schemas.openxmlformats.org/drawingml/2006/table">
            <a:tbl>
              <a:tblPr firstRow="1" bandRow="1">
                <a:tableStyleId>{5C22544A-7EE6-4342-B048-85BDC9FD1C3A}</a:tableStyleId>
              </a:tblPr>
              <a:tblGrid>
                <a:gridCol w="1025635">
                  <a:extLst>
                    <a:ext uri="{9D8B030D-6E8A-4147-A177-3AD203B41FA5}">
                      <a16:colId xmlns:a16="http://schemas.microsoft.com/office/drawing/2014/main" xmlns="" val="538038017"/>
                    </a:ext>
                  </a:extLst>
                </a:gridCol>
                <a:gridCol w="2205114">
                  <a:extLst>
                    <a:ext uri="{9D8B030D-6E8A-4147-A177-3AD203B41FA5}">
                      <a16:colId xmlns:a16="http://schemas.microsoft.com/office/drawing/2014/main" xmlns="" val="206492923"/>
                    </a:ext>
                  </a:extLst>
                </a:gridCol>
                <a:gridCol w="5482946">
                  <a:extLst>
                    <a:ext uri="{9D8B030D-6E8A-4147-A177-3AD203B41FA5}">
                      <a16:colId xmlns:a16="http://schemas.microsoft.com/office/drawing/2014/main" xmlns="" val="3653286902"/>
                    </a:ext>
                  </a:extLst>
                </a:gridCol>
              </a:tblGrid>
              <a:tr h="405215">
                <a:tc>
                  <a:txBody>
                    <a:bodyPr/>
                    <a:lstStyle/>
                    <a:p>
                      <a:pPr marL="0" indent="0">
                        <a:buFontTx/>
                        <a:buNone/>
                      </a:pPr>
                      <a:r>
                        <a:rPr lang="en-ZA" sz="1400" dirty="0" smtClean="0"/>
                        <a:t>Grade</a:t>
                      </a:r>
                      <a:endParaRPr lang="en-ZA" sz="1400" dirty="0"/>
                    </a:p>
                  </a:txBody>
                  <a:tcPr/>
                </a:tc>
                <a:tc>
                  <a:txBody>
                    <a:bodyPr/>
                    <a:lstStyle/>
                    <a:p>
                      <a:r>
                        <a:rPr lang="en-ZA" sz="1400" dirty="0" smtClean="0"/>
                        <a:t>Roles</a:t>
                      </a:r>
                      <a:endParaRPr lang="en-ZA" sz="1400" dirty="0"/>
                    </a:p>
                  </a:txBody>
                  <a:tcPr/>
                </a:tc>
                <a:tc>
                  <a:txBody>
                    <a:bodyPr/>
                    <a:lstStyle/>
                    <a:p>
                      <a:r>
                        <a:rPr lang="en-ZA" sz="1400" dirty="0" smtClean="0"/>
                        <a:t>Functions </a:t>
                      </a:r>
                      <a:endParaRPr lang="en-ZA" sz="1400" dirty="0"/>
                    </a:p>
                  </a:txBody>
                  <a:tcPr/>
                </a:tc>
                <a:extLst>
                  <a:ext uri="{0D108BD9-81ED-4DB2-BD59-A6C34878D82A}">
                    <a16:rowId xmlns:a16="http://schemas.microsoft.com/office/drawing/2014/main" xmlns="" val="968198553"/>
                  </a:ext>
                </a:extLst>
              </a:tr>
              <a:tr h="876734">
                <a:tc>
                  <a:txBody>
                    <a:bodyPr/>
                    <a:lstStyle/>
                    <a:p>
                      <a:pPr marL="0" indent="0">
                        <a:buFontTx/>
                        <a:buNone/>
                      </a:pPr>
                      <a:r>
                        <a:rPr lang="en-ZA" sz="1400" dirty="0" smtClean="0"/>
                        <a:t>D2</a:t>
                      </a:r>
                      <a:endParaRPr lang="en-ZA" sz="1400" dirty="0"/>
                    </a:p>
                  </a:txBody>
                  <a:tcPr>
                    <a:solidFill>
                      <a:schemeClr val="accent1">
                        <a:lumMod val="60000"/>
                        <a:lumOff val="40000"/>
                      </a:schemeClr>
                    </a:solidFill>
                  </a:tcPr>
                </a:tc>
                <a:tc>
                  <a:txBody>
                    <a:bodyPr/>
                    <a:lstStyle/>
                    <a:p>
                      <a:r>
                        <a:rPr lang="en-ZA" sz="1800" b="1" dirty="0" smtClean="0"/>
                        <a:t>Section Manager: </a:t>
                      </a:r>
                      <a:r>
                        <a:rPr lang="en-ZA" sz="1400" b="0" dirty="0" smtClean="0"/>
                        <a:t>Multilateral/</a:t>
                      </a:r>
                    </a:p>
                    <a:p>
                      <a:r>
                        <a:rPr lang="en-ZA" sz="1400" b="0" dirty="0" smtClean="0"/>
                        <a:t>Bilateral Relations</a:t>
                      </a:r>
                      <a:endParaRPr lang="en-ZA" sz="1400" b="0" dirty="0"/>
                    </a:p>
                  </a:txBody>
                  <a:tcPr>
                    <a:solidFill>
                      <a:schemeClr val="accent1">
                        <a:lumMod val="60000"/>
                        <a:lumOff val="40000"/>
                      </a:schemeClr>
                    </a:solidFill>
                  </a:tcPr>
                </a:tc>
                <a:tc>
                  <a:txBody>
                    <a:bodyPr/>
                    <a:lstStyle/>
                    <a:p>
                      <a:r>
                        <a:rPr lang="en-ZA" sz="1400" dirty="0" smtClean="0"/>
                        <a:t>To consolidate and strengthen</a:t>
                      </a:r>
                      <a:r>
                        <a:rPr lang="en-ZA" sz="1400" baseline="0" dirty="0" smtClean="0"/>
                        <a:t> the role of Parliament in International co-operations and make rules- based contributions to the democratisation of global system governance </a:t>
                      </a:r>
                      <a:endParaRPr lang="en-ZA" sz="1400" dirty="0"/>
                    </a:p>
                  </a:txBody>
                  <a:tcPr>
                    <a:solidFill>
                      <a:schemeClr val="accent1">
                        <a:lumMod val="60000"/>
                        <a:lumOff val="40000"/>
                      </a:schemeClr>
                    </a:solidFill>
                  </a:tcPr>
                </a:tc>
                <a:extLst>
                  <a:ext uri="{0D108BD9-81ED-4DB2-BD59-A6C34878D82A}">
                    <a16:rowId xmlns:a16="http://schemas.microsoft.com/office/drawing/2014/main" xmlns="" val="2654136248"/>
                  </a:ext>
                </a:extLst>
              </a:tr>
              <a:tr h="627529">
                <a:tc>
                  <a:txBody>
                    <a:bodyPr/>
                    <a:lstStyle/>
                    <a:p>
                      <a:pPr marL="0" indent="0">
                        <a:buFontTx/>
                        <a:buNone/>
                      </a:pPr>
                      <a:r>
                        <a:rPr lang="en-ZA" sz="1400" dirty="0" smtClean="0"/>
                        <a:t>B3</a:t>
                      </a:r>
                      <a:endParaRPr lang="en-ZA" sz="1400" dirty="0"/>
                    </a:p>
                  </a:txBody>
                  <a:tcPr>
                    <a:solidFill>
                      <a:schemeClr val="accent1">
                        <a:lumMod val="60000"/>
                        <a:lumOff val="40000"/>
                      </a:schemeClr>
                    </a:solidFill>
                  </a:tcPr>
                </a:tc>
                <a:tc>
                  <a:txBody>
                    <a:bodyPr/>
                    <a:lstStyle/>
                    <a:p>
                      <a:r>
                        <a:rPr lang="en-ZA" sz="1400" b="0" dirty="0" smtClean="0"/>
                        <a:t>Secretary</a:t>
                      </a:r>
                      <a:endParaRPr lang="en-ZA" sz="1400" b="0" dirty="0"/>
                    </a:p>
                  </a:txBody>
                  <a:tcPr>
                    <a:solidFill>
                      <a:schemeClr val="accent1">
                        <a:lumMod val="60000"/>
                        <a:lumOff val="40000"/>
                      </a:schemeClr>
                    </a:solidFill>
                  </a:tcPr>
                </a:tc>
                <a:tc>
                  <a:txBody>
                    <a:bodyPr/>
                    <a:lstStyle/>
                    <a:p>
                      <a:r>
                        <a:rPr lang="en-ZA" sz="1400" dirty="0" smtClean="0"/>
                        <a:t>Responsible for providing secretarial support to the Section Manager</a:t>
                      </a:r>
                      <a:endParaRPr lang="en-ZA" sz="1400" dirty="0"/>
                    </a:p>
                  </a:txBody>
                  <a:tcPr>
                    <a:solidFill>
                      <a:schemeClr val="accent1">
                        <a:lumMod val="60000"/>
                        <a:lumOff val="40000"/>
                      </a:schemeClr>
                    </a:solidFill>
                  </a:tcPr>
                </a:tc>
                <a:extLst>
                  <a:ext uri="{0D108BD9-81ED-4DB2-BD59-A6C34878D82A}">
                    <a16:rowId xmlns:a16="http://schemas.microsoft.com/office/drawing/2014/main" xmlns="" val="4146134499"/>
                  </a:ext>
                </a:extLst>
              </a:tr>
              <a:tr h="405215">
                <a:tc>
                  <a:txBody>
                    <a:bodyPr/>
                    <a:lstStyle/>
                    <a:p>
                      <a:pPr marL="0" indent="0">
                        <a:buFontTx/>
                        <a:buNone/>
                      </a:pPr>
                      <a:r>
                        <a:rPr lang="en-ZA" sz="1400" dirty="0" smtClean="0"/>
                        <a:t>B2</a:t>
                      </a:r>
                      <a:endParaRPr lang="en-ZA" sz="1400" dirty="0"/>
                    </a:p>
                  </a:txBody>
                  <a:tcPr>
                    <a:solidFill>
                      <a:schemeClr val="accent1">
                        <a:lumMod val="60000"/>
                        <a:lumOff val="40000"/>
                      </a:schemeClr>
                    </a:solidFill>
                  </a:tcPr>
                </a:tc>
                <a:tc>
                  <a:txBody>
                    <a:bodyPr/>
                    <a:lstStyle/>
                    <a:p>
                      <a:r>
                        <a:rPr lang="en-ZA" sz="1400" b="0" dirty="0" smtClean="0"/>
                        <a:t>Administrative Assistant</a:t>
                      </a:r>
                      <a:endParaRPr lang="en-ZA" sz="1400" b="0" dirty="0"/>
                    </a:p>
                  </a:txBody>
                  <a:tcPr>
                    <a:solidFill>
                      <a:schemeClr val="accent1">
                        <a:lumMod val="60000"/>
                        <a:lumOff val="40000"/>
                      </a:schemeClr>
                    </a:solidFill>
                  </a:tcPr>
                </a:tc>
                <a:tc>
                  <a:txBody>
                    <a:bodyPr/>
                    <a:lstStyle/>
                    <a:p>
                      <a:r>
                        <a:rPr lang="en-ZA" sz="1400" dirty="0" smtClean="0"/>
                        <a:t>Responsible for providing</a:t>
                      </a:r>
                      <a:r>
                        <a:rPr lang="en-ZA" sz="1400" baseline="0" dirty="0" smtClean="0"/>
                        <a:t> administrative support in the Bilateral/Multilateral Section</a:t>
                      </a:r>
                      <a:endParaRPr lang="en-ZA" sz="1400" dirty="0"/>
                    </a:p>
                  </a:txBody>
                  <a:tcPr>
                    <a:solidFill>
                      <a:schemeClr val="accent1">
                        <a:lumMod val="60000"/>
                        <a:lumOff val="40000"/>
                      </a:schemeClr>
                    </a:solidFill>
                  </a:tcPr>
                </a:tc>
                <a:extLst>
                  <a:ext uri="{0D108BD9-81ED-4DB2-BD59-A6C34878D82A}">
                    <a16:rowId xmlns:a16="http://schemas.microsoft.com/office/drawing/2014/main" xmlns="" val="3206178776"/>
                  </a:ext>
                </a:extLst>
              </a:tr>
              <a:tr h="659789">
                <a:tc>
                  <a:txBody>
                    <a:bodyPr/>
                    <a:lstStyle/>
                    <a:p>
                      <a:pPr marL="0" indent="0">
                        <a:buFontTx/>
                        <a:buNone/>
                      </a:pPr>
                      <a:r>
                        <a:rPr lang="en-ZA" sz="1400" dirty="0" smtClean="0"/>
                        <a:t>B3</a:t>
                      </a:r>
                      <a:endParaRPr lang="en-ZA" sz="1400" dirty="0"/>
                    </a:p>
                  </a:txBody>
                  <a:tcPr>
                    <a:solidFill>
                      <a:schemeClr val="accent1">
                        <a:lumMod val="60000"/>
                        <a:lumOff val="40000"/>
                      </a:schemeClr>
                    </a:solidFill>
                  </a:tcPr>
                </a:tc>
                <a:tc>
                  <a:txBody>
                    <a:bodyPr/>
                    <a:lstStyle/>
                    <a:p>
                      <a:r>
                        <a:rPr lang="en-ZA" sz="1400" b="0" dirty="0" smtClean="0"/>
                        <a:t>Administrative Officer</a:t>
                      </a:r>
                      <a:endParaRPr lang="en-ZA" sz="1400" b="0" dirty="0"/>
                    </a:p>
                  </a:txBody>
                  <a:tcPr>
                    <a:solidFill>
                      <a:schemeClr val="accent1">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smtClean="0"/>
                        <a:t>Provides an administrative support to Bilateral/Multilateral Section</a:t>
                      </a:r>
                    </a:p>
                    <a:p>
                      <a:endParaRPr lang="en-ZA" sz="1400" dirty="0"/>
                    </a:p>
                  </a:txBody>
                  <a:tcPr>
                    <a:solidFill>
                      <a:schemeClr val="accent1">
                        <a:lumMod val="60000"/>
                        <a:lumOff val="40000"/>
                      </a:schemeClr>
                    </a:solidFill>
                  </a:tcPr>
                </a:tc>
                <a:extLst>
                  <a:ext uri="{0D108BD9-81ED-4DB2-BD59-A6C34878D82A}">
                    <a16:rowId xmlns:a16="http://schemas.microsoft.com/office/drawing/2014/main" xmlns="" val="1212672253"/>
                  </a:ext>
                </a:extLst>
              </a:tr>
              <a:tr h="869577">
                <a:tc>
                  <a:txBody>
                    <a:bodyPr/>
                    <a:lstStyle/>
                    <a:p>
                      <a:pPr marL="0" indent="0">
                        <a:buFontTx/>
                        <a:buNone/>
                      </a:pPr>
                      <a:r>
                        <a:rPr lang="en-ZA" sz="1400" dirty="0" smtClean="0"/>
                        <a:t>B3</a:t>
                      </a:r>
                      <a:endParaRPr lang="en-ZA" sz="1400" dirty="0"/>
                    </a:p>
                    <a:p>
                      <a:pPr marL="0" indent="0">
                        <a:buFontTx/>
                        <a:buNone/>
                      </a:pPr>
                      <a:endParaRPr lang="en-ZA" sz="1400" dirty="0"/>
                    </a:p>
                  </a:txBody>
                  <a:tcPr>
                    <a:solidFill>
                      <a:schemeClr val="accent1">
                        <a:lumMod val="60000"/>
                        <a:lumOff val="40000"/>
                      </a:schemeClr>
                    </a:solidFill>
                  </a:tcPr>
                </a:tc>
                <a:tc>
                  <a:txBody>
                    <a:bodyPr/>
                    <a:lstStyle/>
                    <a:p>
                      <a:r>
                        <a:rPr lang="en-ZA" sz="1400" b="0" dirty="0" smtClean="0"/>
                        <a:t>International Relations Assistant X 3</a:t>
                      </a:r>
                      <a:endParaRPr lang="en-ZA" sz="1400" b="0" dirty="0"/>
                    </a:p>
                  </a:txBody>
                  <a:tcPr>
                    <a:solidFill>
                      <a:schemeClr val="accent1">
                        <a:lumMod val="60000"/>
                        <a:lumOff val="40000"/>
                      </a:schemeClr>
                    </a:solidFill>
                  </a:tcPr>
                </a:tc>
                <a:tc>
                  <a:txBody>
                    <a:bodyPr/>
                    <a:lstStyle/>
                    <a:p>
                      <a:r>
                        <a:rPr lang="en-ZA" sz="1400" dirty="0" smtClean="0"/>
                        <a:t>Provides an administrative support to Bilateral/Multilateral Section</a:t>
                      </a:r>
                      <a:endParaRPr lang="en-ZA" sz="1400" dirty="0"/>
                    </a:p>
                  </a:txBody>
                  <a:tcPr>
                    <a:solidFill>
                      <a:schemeClr val="accent1">
                        <a:lumMod val="60000"/>
                        <a:lumOff val="40000"/>
                      </a:schemeClr>
                    </a:solidFill>
                  </a:tcPr>
                </a:tc>
                <a:extLst>
                  <a:ext uri="{0D108BD9-81ED-4DB2-BD59-A6C34878D82A}">
                    <a16:rowId xmlns:a16="http://schemas.microsoft.com/office/drawing/2014/main" xmlns="" val="3284292298"/>
                  </a:ext>
                </a:extLst>
              </a:tr>
              <a:tr h="699412">
                <a:tc>
                  <a:txBody>
                    <a:bodyPr/>
                    <a:lstStyle/>
                    <a:p>
                      <a:pPr marL="0" indent="0">
                        <a:buFontTx/>
                        <a:buNone/>
                      </a:pPr>
                      <a:r>
                        <a:rPr lang="en-ZA" sz="1400" dirty="0" smtClean="0"/>
                        <a:t>C3</a:t>
                      </a:r>
                      <a:endParaRPr lang="en-ZA" sz="1400" dirty="0"/>
                    </a:p>
                  </a:txBody>
                  <a:tcPr>
                    <a:solidFill>
                      <a:schemeClr val="accent1">
                        <a:lumMod val="60000"/>
                        <a:lumOff val="40000"/>
                      </a:schemeClr>
                    </a:solidFill>
                  </a:tcPr>
                </a:tc>
                <a:tc>
                  <a:txBody>
                    <a:bodyPr/>
                    <a:lstStyle/>
                    <a:p>
                      <a:r>
                        <a:rPr lang="en-ZA" sz="1400" b="0" dirty="0" smtClean="0"/>
                        <a:t>International Relations Officer X 3</a:t>
                      </a:r>
                      <a:endParaRPr lang="en-ZA" sz="1400" b="0" dirty="0"/>
                    </a:p>
                  </a:txBody>
                  <a:tcPr>
                    <a:solidFill>
                      <a:schemeClr val="accent1">
                        <a:lumMod val="60000"/>
                        <a:lumOff val="40000"/>
                      </a:schemeClr>
                    </a:solidFill>
                  </a:tcPr>
                </a:tc>
                <a:tc>
                  <a:txBody>
                    <a:bodyPr/>
                    <a:lstStyle/>
                    <a:p>
                      <a:r>
                        <a:rPr lang="en-ZA" sz="1400" dirty="0" smtClean="0"/>
                        <a:t>Responsible for providing support to the Bilateral/Multilateral</a:t>
                      </a:r>
                      <a:r>
                        <a:rPr lang="en-ZA" sz="1400" baseline="0" dirty="0" smtClean="0"/>
                        <a:t> Section</a:t>
                      </a:r>
                      <a:endParaRPr lang="en-ZA" sz="1400" dirty="0"/>
                    </a:p>
                  </a:txBody>
                  <a:tcPr>
                    <a:solidFill>
                      <a:schemeClr val="accent1">
                        <a:lumMod val="60000"/>
                        <a:lumOff val="40000"/>
                      </a:schemeClr>
                    </a:solidFill>
                  </a:tcPr>
                </a:tc>
                <a:extLst>
                  <a:ext uri="{0D108BD9-81ED-4DB2-BD59-A6C34878D82A}">
                    <a16:rowId xmlns:a16="http://schemas.microsoft.com/office/drawing/2014/main" xmlns="" val="2592296577"/>
                  </a:ext>
                </a:extLst>
              </a:tr>
            </a:tbl>
          </a:graphicData>
        </a:graphic>
      </p:graphicFrame>
      <p:sp>
        <p:nvSpPr>
          <p:cNvPr id="5" name="Slide Number Placeholder 4"/>
          <p:cNvSpPr>
            <a:spLocks noGrp="1"/>
          </p:cNvSpPr>
          <p:nvPr>
            <p:ph type="sldNum" sz="quarter" idx="12"/>
          </p:nvPr>
        </p:nvSpPr>
        <p:spPr>
          <a:xfrm>
            <a:off x="7569854" y="6374657"/>
            <a:ext cx="2228850" cy="365125"/>
          </a:xfrm>
        </p:spPr>
        <p:txBody>
          <a:bodyPr/>
          <a:lstStyle/>
          <a:p>
            <a:pPr>
              <a:defRPr/>
            </a:pPr>
            <a:fld id="{A3F51FCA-A965-4277-A4BC-EB0F813DFDB1}" type="slidenum">
              <a:rPr lang="en-US" smtClean="0"/>
              <a:pPr>
                <a:defRPr/>
              </a:pPr>
              <a:t>9</a:t>
            </a:fld>
            <a:endParaRPr lang="en-US" dirty="0"/>
          </a:p>
        </p:txBody>
      </p:sp>
    </p:spTree>
    <p:extLst>
      <p:ext uri="{BB962C8B-B14F-4D97-AF65-F5344CB8AC3E}">
        <p14:creationId xmlns:p14="http://schemas.microsoft.com/office/powerpoint/2010/main" xmlns="" val="114946037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6892</TotalTime>
  <Words>2163</Words>
  <Application>Microsoft Office PowerPoint</Application>
  <PresentationFormat>A4 Paper (210x297 mm)</PresentationFormat>
  <Paragraphs>411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CONTENTS </vt:lpstr>
      <vt:lpstr>Slide 3</vt:lpstr>
      <vt:lpstr>2. Strategic Objectives of the Division</vt:lpstr>
      <vt:lpstr> Strategic Objectives of the Division (continued)</vt:lpstr>
      <vt:lpstr>3. Roles and Functions</vt:lpstr>
      <vt:lpstr>Roles and Functions (continued)</vt:lpstr>
      <vt:lpstr>Roles and Functions (continued)</vt:lpstr>
      <vt:lpstr>Roles and Functions (continued)</vt:lpstr>
      <vt:lpstr>4. Operational Plans, Key Performance Areas and Costs</vt:lpstr>
      <vt:lpstr>Operational Plans, Key Performance Areas and Costs (continued) </vt:lpstr>
      <vt:lpstr>Operational Plans, Key Performance Areas and Costs (Continued)</vt:lpstr>
      <vt:lpstr>Operational Plans, Key Performance Areas  and Costs (continued)</vt:lpstr>
      <vt:lpstr>Operational Plans, Key Performance Areas and Costs (continued)</vt:lpstr>
      <vt:lpstr>5. Projects in support of the Strategic Plan</vt:lpstr>
      <vt:lpstr>6. IRPD Budget</vt:lpstr>
      <vt:lpstr> IRPD Budget (continued)  Financial Expenditure for the 1st Quarter of the 2019/20 Financial Year </vt:lpstr>
      <vt:lpstr>IRPD Budget (continued)   by Line Item</vt:lpstr>
      <vt:lpstr>IRPD Budget (continued)   by Line Item </vt:lpstr>
      <vt:lpstr>IRPD Budget (continued)   by Line Item </vt:lpstr>
      <vt:lpstr>IRPD Budget (continued)   by Line Item </vt:lpstr>
      <vt:lpstr>7. Challenges &amp; Mitigating Strategies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PUMZA</cp:lastModifiedBy>
  <cp:revision>163</cp:revision>
  <cp:lastPrinted>2019-07-05T11:32:18Z</cp:lastPrinted>
  <dcterms:created xsi:type="dcterms:W3CDTF">2019-05-28T17:07:42Z</dcterms:created>
  <dcterms:modified xsi:type="dcterms:W3CDTF">2019-08-30T11:29:11Z</dcterms:modified>
</cp:coreProperties>
</file>