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ackage" ContentType="application/vnd.openxmlformats-officedocument.package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9" r:id="rId3"/>
    <p:sldId id="261" r:id="rId4"/>
    <p:sldId id="260" r:id="rId5"/>
    <p:sldId id="291" r:id="rId6"/>
    <p:sldId id="284" r:id="rId7"/>
    <p:sldId id="287" r:id="rId8"/>
    <p:sldId id="285" r:id="rId9"/>
    <p:sldId id="288" r:id="rId10"/>
    <p:sldId id="265" r:id="rId11"/>
    <p:sldId id="292" r:id="rId12"/>
    <p:sldId id="267" r:id="rId13"/>
    <p:sldId id="262" r:id="rId14"/>
    <p:sldId id="294" r:id="rId15"/>
    <p:sldId id="298" r:id="rId16"/>
    <p:sldId id="299" r:id="rId17"/>
    <p:sldId id="300" r:id="rId18"/>
    <p:sldId id="301" r:id="rId19"/>
    <p:sldId id="286" r:id="rId20"/>
    <p:sldId id="266" r:id="rId21"/>
    <p:sldId id="283" r:id="rId22"/>
    <p:sldId id="302" r:id="rId23"/>
    <p:sldId id="304" r:id="rId24"/>
  </p:sldIdLst>
  <p:sldSz cx="9906000" cy="6858000" type="A4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7652"/>
  </p:normalViewPr>
  <p:slideViewPr>
    <p:cSldViewPr snapToGrid="0" snapToObjects="1">
      <p:cViewPr varScale="1">
        <p:scale>
          <a:sx n="71" d="100"/>
          <a:sy n="71" d="100"/>
        </p:scale>
        <p:origin x="-1332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E32DB-A352-4336-9BF5-B8C524A0D484}" type="datetimeFigureOut">
              <a:rPr lang="en-ZA" smtClean="0"/>
              <a:pPr/>
              <a:t>2019/08/29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8E6C4-4D57-4FE0-AD55-51C2D584C7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9964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8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66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41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58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2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432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0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00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59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E95E-FD52-4D44-A701-08186F8F7173}" type="datetimeFigureOut">
              <a:rPr lang="en-US" smtClean="0"/>
              <a:pPr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91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package" Target="../embeddings/package2.package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29745"/>
            <a:ext cx="9905999" cy="859244"/>
          </a:xfrm>
        </p:spPr>
        <p:txBody>
          <a:bodyPr>
            <a:noAutofit/>
          </a:bodyPr>
          <a:lstStyle/>
          <a:p>
            <a:pPr algn="l"/>
            <a:r>
              <a:rPr lang="en-ZA" b="1" dirty="0" smtClean="0">
                <a:solidFill>
                  <a:schemeClr val="bg2">
                    <a:lumMod val="10000"/>
                  </a:schemeClr>
                </a:solidFill>
              </a:rPr>
              <a:t>Presentation to the Joint Standing Committee</a:t>
            </a:r>
          </a:p>
          <a:p>
            <a:pPr algn="l"/>
            <a:r>
              <a:rPr lang="en-ZA" b="1" dirty="0" smtClean="0">
                <a:solidFill>
                  <a:schemeClr val="bg2">
                    <a:lumMod val="10000"/>
                  </a:schemeClr>
                </a:solidFill>
              </a:rPr>
              <a:t>Strategic Management and Governance (SMG)			</a:t>
            </a:r>
            <a:r>
              <a:rPr lang="en-ZA" sz="2000" b="1" dirty="0" smtClean="0">
                <a:solidFill>
                  <a:schemeClr val="bg2">
                    <a:lumMod val="10000"/>
                  </a:schemeClr>
                </a:solidFill>
              </a:rPr>
              <a:t>August 2019 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80909" y="1814945"/>
            <a:ext cx="34774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i="1" dirty="0">
                <a:solidFill>
                  <a:schemeClr val="bg2">
                    <a:lumMod val="10000"/>
                  </a:schemeClr>
                </a:solidFill>
              </a:rPr>
              <a:t>Strategic Management and </a:t>
            </a:r>
            <a:endParaRPr lang="en-ZA" sz="24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ZA" sz="2400" b="1" i="1" dirty="0" smtClean="0">
                <a:solidFill>
                  <a:schemeClr val="bg2">
                    <a:lumMod val="10000"/>
                  </a:schemeClr>
                </a:solidFill>
              </a:rPr>
              <a:t>Governance </a:t>
            </a:r>
          </a:p>
          <a:p>
            <a:pPr algn="ctr"/>
            <a:r>
              <a:rPr lang="en-ZA" sz="2400" b="1" i="1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ZA" sz="2400" b="1" i="1" dirty="0">
                <a:solidFill>
                  <a:schemeClr val="bg2">
                    <a:lumMod val="10000"/>
                  </a:schemeClr>
                </a:solidFill>
              </a:rPr>
              <a:t>SMG)</a:t>
            </a:r>
            <a:endParaRPr lang="en-US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4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6364773"/>
              </p:ext>
            </p:extLst>
          </p:nvPr>
        </p:nvGraphicFramePr>
        <p:xfrm>
          <a:off x="122831" y="1419371"/>
          <a:ext cx="9512489" cy="5213655"/>
        </p:xfrm>
        <a:graphic>
          <a:graphicData uri="http://schemas.openxmlformats.org/drawingml/2006/table">
            <a:tbl>
              <a:tblPr firstRow="1" firstCol="1" bandRow="1"/>
              <a:tblGrid>
                <a:gridCol w="3356099">
                  <a:extLst>
                    <a:ext uri="{9D8B030D-6E8A-4147-A177-3AD203B41FA5}">
                      <a16:colId xmlns:a16="http://schemas.microsoft.com/office/drawing/2014/main" xmlns="" val="1585486380"/>
                    </a:ext>
                  </a:extLst>
                </a:gridCol>
                <a:gridCol w="1758968">
                  <a:extLst>
                    <a:ext uri="{9D8B030D-6E8A-4147-A177-3AD203B41FA5}">
                      <a16:colId xmlns:a16="http://schemas.microsoft.com/office/drawing/2014/main" xmlns="" val="1732168296"/>
                    </a:ext>
                  </a:extLst>
                </a:gridCol>
                <a:gridCol w="1538709">
                  <a:extLst>
                    <a:ext uri="{9D8B030D-6E8A-4147-A177-3AD203B41FA5}">
                      <a16:colId xmlns:a16="http://schemas.microsoft.com/office/drawing/2014/main" xmlns="" val="1898829637"/>
                    </a:ext>
                  </a:extLst>
                </a:gridCol>
                <a:gridCol w="1382030">
                  <a:extLst>
                    <a:ext uri="{9D8B030D-6E8A-4147-A177-3AD203B41FA5}">
                      <a16:colId xmlns:a16="http://schemas.microsoft.com/office/drawing/2014/main" xmlns="" val="2844941604"/>
                    </a:ext>
                  </a:extLst>
                </a:gridCol>
                <a:gridCol w="1476683">
                  <a:extLst>
                    <a:ext uri="{9D8B030D-6E8A-4147-A177-3AD203B41FA5}">
                      <a16:colId xmlns:a16="http://schemas.microsoft.com/office/drawing/2014/main" xmlns="" val="3951611131"/>
                    </a:ext>
                  </a:extLst>
                </a:gridCol>
              </a:tblGrid>
              <a:tr h="27272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Performance indicator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n-lt"/>
                        <a:ea typeface="Times New Roman" panose="02020603050405020304" pitchFamily="18" charset="0"/>
                        <a:cs typeface="Dax-Regular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2018/19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Medium term Targets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674636"/>
                  </a:ext>
                </a:extLst>
              </a:tr>
              <a:tr h="2727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2019/20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2020/21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2021/22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4141886"/>
                  </a:ext>
                </a:extLst>
              </a:tr>
              <a:tr h="819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61925" marR="0" indent="-1619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1. % compliance with FMPPLA governance prescripts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61925" marR="0" indent="-1619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 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100%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100%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100%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100%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8890689"/>
                  </a:ext>
                </a:extLst>
              </a:tr>
              <a:tr h="9084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61925" marR="0" indent="-1619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2.1  Number of governance documents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prepared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8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10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8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8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8816444"/>
                  </a:ext>
                </a:extLst>
              </a:tr>
              <a:tr h="7915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2.2 Quality of Governance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Documents (client ratings)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-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3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of 5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3.5 of 5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4 of </a:t>
                      </a: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5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3440592"/>
                  </a:ext>
                </a:extLst>
              </a:tr>
              <a:tr h="764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2.3 Quality of Decision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Support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(client ratings)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-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3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3.5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4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0488820"/>
                  </a:ext>
                </a:extLst>
              </a:tr>
              <a:tr h="12285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3.  Maturity level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indent="1047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 (new indicator)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indent="1047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 (outcome)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-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2.2 of 5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2.8 of 5</a:t>
                      </a:r>
                      <a:endParaRPr lang="en-US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 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Dax-Regular"/>
                        </a:rPr>
                        <a:t>3.3 of 5</a:t>
                      </a:r>
                      <a:endParaRPr lang="en-US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0973022"/>
                  </a:ext>
                </a:extLst>
              </a:tr>
            </a:tbl>
          </a:graphicData>
        </a:graphic>
      </p:graphicFrame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379688"/>
            <a:ext cx="5186149" cy="534709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defRPr/>
            </a:pPr>
            <a:r>
              <a:rPr lang="en-ZA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Key Performance areas</a:t>
            </a:r>
            <a:endParaRPr lang="en-ZA" sz="32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01081" y="6533776"/>
            <a:ext cx="2228850" cy="365125"/>
          </a:xfrm>
        </p:spPr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3455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613" y="2248372"/>
            <a:ext cx="8716097" cy="4399468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745" y="279984"/>
            <a:ext cx="8592532" cy="484909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defRPr/>
            </a:pPr>
            <a:r>
              <a:rPr lang="en-ZA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SMG Stakeholders</a:t>
            </a:r>
            <a:endParaRPr lang="en-ZA" sz="32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67966" y="6492875"/>
            <a:ext cx="2228850" cy="365125"/>
          </a:xfrm>
        </p:spPr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46" y="766335"/>
            <a:ext cx="9603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The strategic management process at Parliament is conducted by means of institutional-wide processes, requiring engagement and involvement of several key stakeholders to fulfil institutional goals. A summary of stakeholder analysis for the SMG Division can be viewed in the table below.</a:t>
            </a:r>
            <a:endParaRPr lang="en-US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974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2136840"/>
              </p:ext>
            </p:extLst>
          </p:nvPr>
        </p:nvGraphicFramePr>
        <p:xfrm>
          <a:off x="207818" y="914399"/>
          <a:ext cx="9462655" cy="5652510"/>
        </p:xfrm>
        <a:graphic>
          <a:graphicData uri="http://schemas.openxmlformats.org/drawingml/2006/table">
            <a:tbl>
              <a:tblPr firstRow="1" firstCol="1" bandRow="1"/>
              <a:tblGrid>
                <a:gridCol w="2887219">
                  <a:extLst>
                    <a:ext uri="{9D8B030D-6E8A-4147-A177-3AD203B41FA5}">
                      <a16:colId xmlns:a16="http://schemas.microsoft.com/office/drawing/2014/main" xmlns="" val="2109957631"/>
                    </a:ext>
                  </a:extLst>
                </a:gridCol>
                <a:gridCol w="2794447">
                  <a:extLst>
                    <a:ext uri="{9D8B030D-6E8A-4147-A177-3AD203B41FA5}">
                      <a16:colId xmlns:a16="http://schemas.microsoft.com/office/drawing/2014/main" xmlns="" val="2356468097"/>
                    </a:ext>
                  </a:extLst>
                </a:gridCol>
                <a:gridCol w="3780989">
                  <a:extLst>
                    <a:ext uri="{9D8B030D-6E8A-4147-A177-3AD203B41FA5}">
                      <a16:colId xmlns:a16="http://schemas.microsoft.com/office/drawing/2014/main" xmlns="" val="4060676526"/>
                    </a:ext>
                  </a:extLst>
                </a:gridCol>
              </a:tblGrid>
              <a:tr h="264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Stakeholder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Method of engagement 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Action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2944422"/>
                  </a:ext>
                </a:extLst>
              </a:tr>
              <a:tr h="479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Secretary to Parliament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Continuous management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Provide services and assistance in strategic management process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2919814"/>
                  </a:ext>
                </a:extLst>
              </a:tr>
              <a:tr h="2847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Executive Authority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Active involvement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Provide support in process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9366904"/>
                  </a:ext>
                </a:extLst>
              </a:tr>
              <a:tr h="479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Presiding Officers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Chief Whips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Engagement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Include in process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3057117"/>
                  </a:ext>
                </a:extLst>
              </a:tr>
              <a:tr h="479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Deputy Secretaries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Division Managers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Involvement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Include in process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6911077"/>
                  </a:ext>
                </a:extLst>
              </a:tr>
              <a:tr h="479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Managers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Staff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Consult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Consult on contents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3361089"/>
                  </a:ext>
                </a:extLst>
              </a:tr>
              <a:tr h="426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Organised Labour (Union Leadership)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Involve/Consult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Sometimes involve/mainly consult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9069945"/>
                  </a:ext>
                </a:extLst>
              </a:tr>
              <a:tr h="4804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Committees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Provincial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Legislatures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Consult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Consult on contents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4580945"/>
                  </a:ext>
                </a:extLst>
              </a:tr>
              <a:tr h="479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Political parties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Members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Consult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Include in process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1974548"/>
                  </a:ext>
                </a:extLst>
              </a:tr>
              <a:tr h="5109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General public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Inform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Provide information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Tabling and publication of documents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5198388"/>
                  </a:ext>
                </a:extLst>
              </a:tr>
              <a:tr h="640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Audit Committee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Joint Standing Committee on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FMMPLA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Auditor General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Report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Provide reports and documents</a:t>
                      </a:r>
                    </a:p>
                  </a:txBody>
                  <a:tcPr marL="63165" marR="63165" marT="0" marB="0">
                    <a:lnL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F3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7720908"/>
                  </a:ext>
                </a:extLst>
              </a:tr>
            </a:tbl>
          </a:graphicData>
        </a:graphic>
      </p:graphicFrame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903" y="320928"/>
            <a:ext cx="8592532" cy="484909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  <a:defRPr/>
            </a:pPr>
            <a:r>
              <a:rPr lang="en-ZA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SMG Stakeholder Engagement Model</a:t>
            </a:r>
            <a:endParaRPr lang="en-ZA" sz="32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14731" y="6506476"/>
            <a:ext cx="2228850" cy="365125"/>
          </a:xfrm>
        </p:spPr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0690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8280" y="267958"/>
            <a:ext cx="8592532" cy="569515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000"/>
              </a:spcBef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SMG Roles and Functional Areas</a:t>
            </a:r>
            <a:endParaRPr lang="en-ZA" sz="32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254310"/>
            <a:ext cx="14576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06306630"/>
              </p:ext>
            </p:extLst>
          </p:nvPr>
        </p:nvGraphicFramePr>
        <p:xfrm>
          <a:off x="171450" y="823825"/>
          <a:ext cx="9572625" cy="6034175"/>
        </p:xfrm>
        <a:graphic>
          <a:graphicData uri="http://schemas.openxmlformats.org/presentationml/2006/ole">
            <p:oleObj spid="_x0000_s7247" r:id="rId5" imgW="6972279" imgH="5534067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8190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8280" y="267958"/>
            <a:ext cx="8592532" cy="569515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000"/>
              </a:spcBef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SMG Office</a:t>
            </a:r>
            <a:endParaRPr lang="en-ZA" sz="32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254310"/>
            <a:ext cx="14576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906" y="1489608"/>
            <a:ext cx="3277057" cy="18385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0095" y="5800737"/>
            <a:ext cx="842486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b="1" i="1" dirty="0" smtClean="0"/>
              <a:t>No Executive Secretary (C1) position due to budget constraints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58569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8280" y="267958"/>
            <a:ext cx="8592532" cy="569515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000"/>
              </a:spcBef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Strategic Planning Office</a:t>
            </a:r>
            <a:endParaRPr lang="en-ZA" sz="32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254310"/>
            <a:ext cx="14576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720" y="1472541"/>
            <a:ext cx="2186831" cy="24261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1614" y="5635718"/>
            <a:ext cx="878957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b="1" i="1" dirty="0" smtClean="0"/>
              <a:t>Facilitation and roll-out of operational planning to divisions, sections, units and committees is challenging due to capacity and budget constraints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695010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8280" y="267958"/>
            <a:ext cx="8592532" cy="569515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000"/>
              </a:spcBef>
              <a:defRPr/>
            </a:pP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Policy Monitoring Unit</a:t>
            </a:r>
            <a:endParaRPr lang="en-ZA" sz="32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254310"/>
            <a:ext cx="14576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533" y="1447523"/>
            <a:ext cx="2107792" cy="39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6685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8280" y="267958"/>
            <a:ext cx="8592532" cy="569515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000"/>
              </a:spcBef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anose="020F0502020204030204"/>
              </a:rPr>
              <a:t>Risk Management Office</a:t>
            </a:r>
            <a:endParaRPr lang="en-ZA" sz="32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254310"/>
            <a:ext cx="14576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445" y="1559356"/>
            <a:ext cx="1785387" cy="12111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968" y="2979498"/>
            <a:ext cx="1853224" cy="115577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1614" y="5514972"/>
            <a:ext cx="8513349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ZA" b="1" i="1" dirty="0" smtClean="0"/>
              <a:t>Specialist skills – forensic, fraud and disaster management skills lacking. No established Enterprise </a:t>
            </a:r>
            <a:r>
              <a:rPr lang="en-ZA" b="1" i="1" dirty="0"/>
              <a:t>W</a:t>
            </a:r>
            <a:r>
              <a:rPr lang="en-ZA" b="1" i="1" dirty="0" smtClean="0"/>
              <a:t>ide </a:t>
            </a:r>
            <a:r>
              <a:rPr lang="en-ZA" b="1" i="1" dirty="0"/>
              <a:t>R</a:t>
            </a:r>
            <a:r>
              <a:rPr lang="en-ZA" b="1" i="1" dirty="0" smtClean="0"/>
              <a:t>isk Management function. Emphasis on risk identification rather than risk management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168034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8280" y="267958"/>
            <a:ext cx="8592532" cy="569515"/>
          </a:xfrm>
        </p:spPr>
        <p:txBody>
          <a:bodyPr>
            <a:normAutofit/>
          </a:bodyPr>
          <a:lstStyle/>
          <a:p>
            <a:pPr marL="742950" indent="-742950">
              <a:spcBef>
                <a:spcPts val="1000"/>
              </a:spcBef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anose="020F0502020204030204"/>
              </a:rPr>
              <a:t>Project Management Office</a:t>
            </a:r>
            <a:endParaRPr lang="en-ZA" sz="32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254310"/>
            <a:ext cx="14576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9931" y="1083133"/>
            <a:ext cx="3090317" cy="484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6030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33" y="6160091"/>
            <a:ext cx="9671921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ZA" b="1" i="1" dirty="0" smtClean="0"/>
              <a:t>Downturn budget – optimisation of activities based on allocated budget rather than activities determining budget  </a:t>
            </a:r>
            <a:endParaRPr lang="en-US" b="1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159047"/>
              </p:ext>
            </p:extLst>
          </p:nvPr>
        </p:nvGraphicFramePr>
        <p:xfrm>
          <a:off x="95533" y="757644"/>
          <a:ext cx="9671921" cy="501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318">
                  <a:extLst>
                    <a:ext uri="{9D8B030D-6E8A-4147-A177-3AD203B41FA5}">
                      <a16:colId xmlns:a16="http://schemas.microsoft.com/office/drawing/2014/main" xmlns="" val="2223714404"/>
                    </a:ext>
                  </a:extLst>
                </a:gridCol>
                <a:gridCol w="1264733">
                  <a:extLst>
                    <a:ext uri="{9D8B030D-6E8A-4147-A177-3AD203B41FA5}">
                      <a16:colId xmlns:a16="http://schemas.microsoft.com/office/drawing/2014/main" xmlns="" val="2241680643"/>
                    </a:ext>
                  </a:extLst>
                </a:gridCol>
                <a:gridCol w="1354928">
                  <a:extLst>
                    <a:ext uri="{9D8B030D-6E8A-4147-A177-3AD203B41FA5}">
                      <a16:colId xmlns:a16="http://schemas.microsoft.com/office/drawing/2014/main" xmlns="" val="2907445351"/>
                    </a:ext>
                  </a:extLst>
                </a:gridCol>
                <a:gridCol w="1202752">
                  <a:extLst>
                    <a:ext uri="{9D8B030D-6E8A-4147-A177-3AD203B41FA5}">
                      <a16:colId xmlns:a16="http://schemas.microsoft.com/office/drawing/2014/main" xmlns="" val="1390043925"/>
                    </a:ext>
                  </a:extLst>
                </a:gridCol>
                <a:gridCol w="1323934">
                  <a:extLst>
                    <a:ext uri="{9D8B030D-6E8A-4147-A177-3AD203B41FA5}">
                      <a16:colId xmlns:a16="http://schemas.microsoft.com/office/drawing/2014/main" xmlns="" val="3207532110"/>
                    </a:ext>
                  </a:extLst>
                </a:gridCol>
                <a:gridCol w="1246533">
                  <a:extLst>
                    <a:ext uri="{9D8B030D-6E8A-4147-A177-3AD203B41FA5}">
                      <a16:colId xmlns:a16="http://schemas.microsoft.com/office/drawing/2014/main" xmlns="" val="3575493648"/>
                    </a:ext>
                  </a:extLst>
                </a:gridCol>
                <a:gridCol w="1230723">
                  <a:extLst>
                    <a:ext uri="{9D8B030D-6E8A-4147-A177-3AD203B41FA5}">
                      <a16:colId xmlns:a16="http://schemas.microsoft.com/office/drawing/2014/main" xmlns="" val="1401890297"/>
                    </a:ext>
                  </a:extLst>
                </a:gridCol>
              </a:tblGrid>
              <a:tr h="548815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Section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2014/2015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2015/2016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2016/2017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2017/2018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2018/2019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solidFill>
                            <a:schemeClr val="tx1"/>
                          </a:solidFill>
                        </a:rPr>
                        <a:t>2019/2020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2948838"/>
                  </a:ext>
                </a:extLst>
              </a:tr>
              <a:tr h="614136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SMG Office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SMG was</a:t>
                      </a:r>
                      <a:r>
                        <a:rPr lang="en-ZA" sz="1600" baseline="0" dirty="0" smtClean="0"/>
                        <a:t> established in December 2016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R91,176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R250,100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R195,000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72289783"/>
                  </a:ext>
                </a:extLst>
              </a:tr>
              <a:tr h="614136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Strategic Planning</a:t>
                      </a:r>
                      <a:r>
                        <a:rPr lang="en-ZA" sz="1600" baseline="0" dirty="0" smtClean="0"/>
                        <a:t> Office (SPO)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R1,560,000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R117,000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R50,000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R30,000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R23,000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  29,000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60064893"/>
                  </a:ext>
                </a:extLst>
              </a:tr>
              <a:tr h="679727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Policy</a:t>
                      </a:r>
                      <a:r>
                        <a:rPr lang="en-ZA" sz="1600" baseline="0" dirty="0" smtClean="0"/>
                        <a:t> Monitoring Unit (PMU)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R745,645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R824,000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R444,361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R100,000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R62,000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 80,000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8976956"/>
                  </a:ext>
                </a:extLst>
              </a:tr>
              <a:tr h="667004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Risk Management Office</a:t>
                      </a:r>
                      <a:r>
                        <a:rPr lang="en-ZA" sz="1600" baseline="0" dirty="0" smtClean="0"/>
                        <a:t> (RMO)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Formed part of the</a:t>
                      </a:r>
                      <a:r>
                        <a:rPr lang="en-ZA" sz="1600" baseline="0" dirty="0" smtClean="0"/>
                        <a:t> Office of the Secretary to Parliament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R49,000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R14,000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 20,000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9449525"/>
                  </a:ext>
                </a:extLst>
              </a:tr>
              <a:tr h="944808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Enterprise</a:t>
                      </a:r>
                      <a:r>
                        <a:rPr lang="en-ZA" sz="1600" baseline="0" dirty="0" smtClean="0"/>
                        <a:t> </a:t>
                      </a:r>
                      <a:r>
                        <a:rPr lang="en-ZA" sz="1600" dirty="0" smtClean="0"/>
                        <a:t>Project Management Office (EPMO)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/>
                        <a:t>R1,383,393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R1,740,998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R1,144,549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R649,242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R400,900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sz="1600" dirty="0" smtClean="0"/>
                        <a:t>R305,000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4890605"/>
                  </a:ext>
                </a:extLst>
              </a:tr>
              <a:tr h="944808">
                <a:tc>
                  <a:txBody>
                    <a:bodyPr/>
                    <a:lstStyle/>
                    <a:p>
                      <a:endParaRPr lang="en-ZA" sz="1600" b="1" dirty="0" smtClean="0"/>
                    </a:p>
                    <a:p>
                      <a:r>
                        <a:rPr lang="en-ZA" sz="1600" b="1" dirty="0" smtClean="0"/>
                        <a:t>Total Budget for</a:t>
                      </a:r>
                      <a:r>
                        <a:rPr lang="en-ZA" sz="1600" b="1" baseline="0" dirty="0" smtClean="0"/>
                        <a:t> SMG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ZA" sz="1600" b="1" dirty="0" smtClean="0"/>
                    </a:p>
                    <a:p>
                      <a:pPr algn="l"/>
                      <a:r>
                        <a:rPr lang="en-ZA" sz="1600" b="1" dirty="0" smtClean="0"/>
                        <a:t>R3,689,038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ZA" sz="1600" b="1" dirty="0" smtClean="0"/>
                    </a:p>
                    <a:p>
                      <a:pPr algn="r"/>
                      <a:r>
                        <a:rPr lang="en-ZA" sz="1600" b="1" dirty="0" smtClean="0"/>
                        <a:t>R2,681,998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ZA" sz="1600" b="1" dirty="0" smtClean="0"/>
                    </a:p>
                    <a:p>
                      <a:pPr algn="r"/>
                      <a:r>
                        <a:rPr lang="en-ZA" sz="1600" b="1" dirty="0" smtClean="0"/>
                        <a:t>R1,638,910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ZA" sz="1600" b="1" dirty="0" smtClean="0"/>
                    </a:p>
                    <a:p>
                      <a:pPr algn="r"/>
                      <a:r>
                        <a:rPr lang="en-ZA" sz="1600" b="1" dirty="0" smtClean="0"/>
                        <a:t>R919,418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ZA" sz="1600" b="1" dirty="0" smtClean="0"/>
                    </a:p>
                    <a:p>
                      <a:pPr algn="r"/>
                      <a:r>
                        <a:rPr lang="en-ZA" sz="1600" b="1" dirty="0" smtClean="0"/>
                        <a:t>R750,000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ZA" sz="1600" b="1" dirty="0" smtClean="0"/>
                    </a:p>
                    <a:p>
                      <a:pPr algn="r"/>
                      <a:r>
                        <a:rPr lang="en-ZA" sz="1600" b="1" dirty="0" smtClean="0"/>
                        <a:t>R629,000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8038551"/>
                  </a:ext>
                </a:extLst>
              </a:tr>
            </a:tbl>
          </a:graphicData>
        </a:graphic>
      </p:graphicFrame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6394" y="281047"/>
            <a:ext cx="8592532" cy="467918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  <a:defRPr/>
            </a:pPr>
            <a:r>
              <a:rPr lang="en-ZA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Comparative Operational Budget</a:t>
            </a:r>
            <a:endParaRPr lang="en-ZA" sz="32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Curved Right Arrow 3"/>
          <p:cNvSpPr/>
          <p:nvPr/>
        </p:nvSpPr>
        <p:spPr>
          <a:xfrm rot="16200000">
            <a:off x="5367089" y="2097416"/>
            <a:ext cx="766352" cy="7230816"/>
          </a:xfrm>
          <a:prstGeom prst="curvedRightArrow">
            <a:avLst>
              <a:gd name="adj1" fmla="val 38978"/>
              <a:gd name="adj2" fmla="val 50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544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410" y="382137"/>
            <a:ext cx="8812871" cy="5926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sz="3200" b="1" dirty="0">
                <a:latin typeface="+mn-lt"/>
              </a:rPr>
              <a:t>C</a:t>
            </a:r>
            <a:r>
              <a:rPr lang="en-ZA" sz="3200" b="1" dirty="0" smtClean="0">
                <a:latin typeface="+mn-lt"/>
              </a:rPr>
              <a:t>ontents</a:t>
            </a:r>
            <a:r>
              <a:rPr lang="en-ZA" b="1" dirty="0" smtClean="0">
                <a:latin typeface="+mn-lt"/>
              </a:rPr>
              <a:t>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09433" y="1160060"/>
            <a:ext cx="9008027" cy="5008727"/>
          </a:xfrm>
        </p:spPr>
        <p:txBody>
          <a:bodyPr>
            <a:normAutofit fontScale="85000" lnSpcReduction="20000"/>
          </a:bodyPr>
          <a:lstStyle/>
          <a:p>
            <a:pPr marL="742950" indent="-742950" algn="just">
              <a:buFont typeface="+mj-lt"/>
              <a:buAutoNum type="arabicPeriod"/>
              <a:defRPr/>
            </a:pPr>
            <a:r>
              <a:rPr lang="en-ZA" sz="2400" dirty="0"/>
              <a:t>Objectives of the SMG Division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ZA" sz="2400" dirty="0"/>
              <a:t>Introduction to the SMG Division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sz="2400" dirty="0"/>
              <a:t>Purpose of the SMG Division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ZA" sz="2400" dirty="0"/>
              <a:t>Function of the SMG Division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sz="2400" dirty="0"/>
              <a:t>Services and products provided by SMG Division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sz="2400" dirty="0"/>
              <a:t>Key business objectives and activities of SMG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ZA" sz="2400" dirty="0"/>
              <a:t>SMG Divisional Operational Plan – Results Chain</a:t>
            </a:r>
            <a:endParaRPr lang="en-US" sz="2400" dirty="0"/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ZA" sz="2400" dirty="0"/>
              <a:t>Key performance areas 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ZA" sz="2400" dirty="0"/>
              <a:t>SMG Stakeholders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ZA" sz="2400" dirty="0"/>
              <a:t>SMG Stakeholder Engagement Model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sz="2400" dirty="0"/>
              <a:t>SMG Roles and Functional Areas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ZA" sz="2400" dirty="0"/>
              <a:t>Comparative Operational Budget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ZA" sz="2400" dirty="0"/>
              <a:t>Focus areas in support of the APP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ZA" sz="2400" dirty="0"/>
              <a:t>Challenges and mitigating strategies </a:t>
            </a:r>
          </a:p>
          <a:p>
            <a:pPr marL="742950" indent="-742950" algn="just">
              <a:buFont typeface="+mj-lt"/>
              <a:buAutoNum type="arabicPeriod"/>
              <a:defRPr/>
            </a:pPr>
            <a:endParaRPr lang="en-US" sz="3200" dirty="0"/>
          </a:p>
          <a:p>
            <a:pPr marL="742950" indent="-742950" algn="just">
              <a:buFont typeface="+mj-lt"/>
              <a:buAutoNum type="arabicPeriod"/>
              <a:defRPr/>
            </a:pPr>
            <a:endParaRPr lang="en-ZA" sz="3200" dirty="0"/>
          </a:p>
          <a:p>
            <a:pPr>
              <a:buFont typeface="Arial" charset="0"/>
              <a:buNone/>
              <a:defRPr/>
            </a:pPr>
            <a:endParaRPr lang="en-ZA" sz="3200" dirty="0"/>
          </a:p>
          <a:p>
            <a:pPr>
              <a:defRPr/>
            </a:pPr>
            <a:endParaRPr lang="en-ZA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6908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640" y="419973"/>
            <a:ext cx="8592532" cy="576314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defRPr/>
            </a:pPr>
            <a:r>
              <a:rPr lang="en-ZA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Focus areas in support of the APP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8364" y="1146412"/>
            <a:ext cx="9498842" cy="5459104"/>
          </a:xfrm>
        </p:spPr>
        <p:txBody>
          <a:bodyPr>
            <a:normAutofit lnSpcReduction="10000"/>
          </a:bodyPr>
          <a:lstStyle/>
          <a:p>
            <a:pPr algn="just"/>
            <a:r>
              <a:rPr lang="en-ZA" b="1" dirty="0" smtClean="0"/>
              <a:t>Increasing strategic maturity of the institution</a:t>
            </a:r>
          </a:p>
          <a:p>
            <a:pPr lvl="1" algn="just"/>
            <a:r>
              <a:rPr lang="en-ZA" dirty="0" smtClean="0"/>
              <a:t>Frameworks and guidelines </a:t>
            </a:r>
          </a:p>
          <a:p>
            <a:pPr lvl="1" algn="just"/>
            <a:r>
              <a:rPr lang="en-ZA" dirty="0" smtClean="0"/>
              <a:t>Capacity development interventions</a:t>
            </a:r>
          </a:p>
          <a:p>
            <a:pPr algn="just"/>
            <a:r>
              <a:rPr lang="en-ZA" b="1" dirty="0" smtClean="0"/>
              <a:t>Increasing risk maturity of the institution</a:t>
            </a:r>
          </a:p>
          <a:p>
            <a:pPr lvl="1" algn="just"/>
            <a:r>
              <a:rPr lang="en-ZA" dirty="0"/>
              <a:t>Frameworks and guidelines </a:t>
            </a:r>
          </a:p>
          <a:p>
            <a:pPr lvl="1" algn="just"/>
            <a:r>
              <a:rPr lang="en-ZA" dirty="0"/>
              <a:t>Capacity development interventions</a:t>
            </a:r>
          </a:p>
          <a:p>
            <a:pPr algn="just"/>
            <a:r>
              <a:rPr lang="en-ZA" b="1" dirty="0" smtClean="0"/>
              <a:t>SMG client value proposition </a:t>
            </a:r>
          </a:p>
          <a:p>
            <a:pPr lvl="1" algn="just"/>
            <a:r>
              <a:rPr lang="en-ZA" dirty="0" smtClean="0"/>
              <a:t>Workshops </a:t>
            </a:r>
          </a:p>
          <a:p>
            <a:pPr lvl="1" algn="just"/>
            <a:r>
              <a:rPr lang="en-ZA" dirty="0" smtClean="0"/>
              <a:t>Team coaching interventions</a:t>
            </a:r>
          </a:p>
          <a:p>
            <a:pPr algn="just"/>
            <a:r>
              <a:rPr lang="en-ZA" b="1" dirty="0" smtClean="0"/>
              <a:t>Establish strategic execution capability </a:t>
            </a:r>
          </a:p>
          <a:p>
            <a:pPr lvl="1" algn="just"/>
            <a:r>
              <a:rPr lang="en-ZA" dirty="0" smtClean="0"/>
              <a:t>This is a priority under the Institutional Re-alignment Project</a:t>
            </a:r>
          </a:p>
          <a:p>
            <a:pPr algn="just"/>
            <a:r>
              <a:rPr lang="en-ZA" b="1" dirty="0" smtClean="0"/>
              <a:t>Establish holistic enterprise wide risk management function</a:t>
            </a:r>
          </a:p>
          <a:p>
            <a:pPr lvl="1" algn="just"/>
            <a:r>
              <a:rPr lang="en-ZA" dirty="0"/>
              <a:t>This is a priority under the Institutional Re-alignment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4158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4" y="319303"/>
            <a:ext cx="8543925" cy="513208"/>
          </a:xfrm>
        </p:spPr>
        <p:txBody>
          <a:bodyPr>
            <a:noAutofit/>
          </a:bodyPr>
          <a:lstStyle/>
          <a:p>
            <a:r>
              <a:rPr lang="en-ZA" sz="3200" b="1" dirty="0" smtClean="0">
                <a:latin typeface="+mn-lt"/>
              </a:rPr>
              <a:t>Challenges and mitigating strategies</a:t>
            </a:r>
            <a:endParaRPr lang="en-US" sz="32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364" y="840774"/>
            <a:ext cx="941695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Low levels of strategic maturity in the institution </a:t>
            </a:r>
            <a:r>
              <a:rPr lang="en-ZA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– lots of managerial capacitation is required in the field of strategy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Weaknesses in strategic execution capabilities </a:t>
            </a:r>
            <a:r>
              <a:rPr lang="en-ZA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– emphasis is on planning and reporting rather than pro-active strategic execution – emphasis on what needs to be done – no focus on how to implement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Fragmented governance </a:t>
            </a:r>
            <a:r>
              <a:rPr lang="en-ZA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– conflation of authority and decision making due to many governance structures existing – overarching structure such as a Board does not exist. </a:t>
            </a:r>
            <a:endParaRPr lang="en-ZA" sz="2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Alignment between skills match and roles in SMG</a:t>
            </a:r>
            <a:r>
              <a:rPr lang="en-ZA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– not ideal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Risk maturity in the institution is low</a:t>
            </a:r>
            <a:r>
              <a:rPr lang="en-ZA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– managerial capacitation is required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Budget for SMG reduced over the last few years</a:t>
            </a:r>
            <a:r>
              <a:rPr lang="en-ZA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– a need for prioritisation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Structure for SMG</a:t>
            </a:r>
            <a:r>
              <a:rPr lang="en-ZA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– not ideal operating model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ZA" sz="2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Some of the challenges in SMG need to be addressed via the Institutional Re-alignment Project. </a:t>
            </a:r>
            <a:endParaRPr lang="en-US" sz="2400" b="1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51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923" y="3171688"/>
            <a:ext cx="8543925" cy="513208"/>
          </a:xfrm>
        </p:spPr>
        <p:txBody>
          <a:bodyPr>
            <a:noAutofit/>
          </a:bodyPr>
          <a:lstStyle/>
          <a:p>
            <a:pPr algn="ctr"/>
            <a:r>
              <a:rPr lang="en-ZA" sz="6600" b="1" i="1" dirty="0" smtClean="0">
                <a:latin typeface="+mn-lt"/>
              </a:rPr>
              <a:t>Appendix</a:t>
            </a:r>
            <a:endParaRPr lang="en-US" sz="66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43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C48F66-77C3-42FC-91DF-7CE3A051B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8" y="451768"/>
            <a:ext cx="8052487" cy="408406"/>
          </a:xfrm>
        </p:spPr>
        <p:txBody>
          <a:bodyPr>
            <a:noAutofit/>
          </a:bodyPr>
          <a:lstStyle/>
          <a:p>
            <a:r>
              <a:rPr lang="en-ZA" sz="2800" b="1" dirty="0" smtClean="0">
                <a:solidFill>
                  <a:schemeClr val="tx1"/>
                </a:solidFill>
                <a:latin typeface="+mn-lt"/>
              </a:rPr>
              <a:t>SMG new structure consideration</a:t>
            </a:r>
            <a:endParaRPr lang="en-ZA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3A435A5-515E-409A-BAA1-BA92CD87AFBB}"/>
              </a:ext>
            </a:extLst>
          </p:cNvPr>
          <p:cNvSpPr/>
          <p:nvPr/>
        </p:nvSpPr>
        <p:spPr>
          <a:xfrm>
            <a:off x="2897940" y="1307682"/>
            <a:ext cx="777708" cy="3779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</a:rPr>
              <a:t>SMG</a:t>
            </a:r>
          </a:p>
        </p:txBody>
      </p:sp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xmlns="" id="{F367D411-8945-447F-930E-3B8964D938F0}"/>
              </a:ext>
            </a:extLst>
          </p:cNvPr>
          <p:cNvSpPr/>
          <p:nvPr/>
        </p:nvSpPr>
        <p:spPr>
          <a:xfrm>
            <a:off x="4583697" y="1049170"/>
            <a:ext cx="5065270" cy="675605"/>
          </a:xfrm>
          <a:prstGeom prst="snip1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Merely a block. Does not imply a Head of SMG need exist or that Strategy and governance functions needs to reside with the same person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722A3A8C-5900-4DA2-9DCB-C7A9BC8793D4}"/>
              </a:ext>
            </a:extLst>
          </p:cNvPr>
          <p:cNvCxnSpPr>
            <a:stCxn id="3" idx="3"/>
            <a:endCxn id="4" idx="2"/>
          </p:cNvCxnSpPr>
          <p:nvPr/>
        </p:nvCxnSpPr>
        <p:spPr>
          <a:xfrm flipV="1">
            <a:off x="3675648" y="1496677"/>
            <a:ext cx="9080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4F1A4D54-658E-474C-B371-D00490E61BB7}"/>
              </a:ext>
            </a:extLst>
          </p:cNvPr>
          <p:cNvCxnSpPr>
            <a:stCxn id="3" idx="1"/>
          </p:cNvCxnSpPr>
          <p:nvPr/>
        </p:nvCxnSpPr>
        <p:spPr>
          <a:xfrm flipH="1">
            <a:off x="1664034" y="1496677"/>
            <a:ext cx="1233906" cy="72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C5BCE49-694F-405D-8105-C25477A572FA}"/>
              </a:ext>
            </a:extLst>
          </p:cNvPr>
          <p:cNvSpPr/>
          <p:nvPr/>
        </p:nvSpPr>
        <p:spPr>
          <a:xfrm>
            <a:off x="1073150" y="2220078"/>
            <a:ext cx="1112252" cy="517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63" dirty="0">
                <a:solidFill>
                  <a:schemeClr val="tx1"/>
                </a:solidFill>
              </a:rPr>
              <a:t>Strategy Functions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1C2DCC6-2A84-48EB-B5E4-D64A01F6E0C6}"/>
              </a:ext>
            </a:extLst>
          </p:cNvPr>
          <p:cNvSpPr/>
          <p:nvPr/>
        </p:nvSpPr>
        <p:spPr>
          <a:xfrm>
            <a:off x="5009482" y="2204870"/>
            <a:ext cx="1781994" cy="5474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63" dirty="0">
                <a:solidFill>
                  <a:schemeClr val="tx1"/>
                </a:solidFill>
              </a:rPr>
              <a:t>Risk, Governance and Compliance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FB9B7237-A137-483F-A691-B555AE69F94C}"/>
              </a:ext>
            </a:extLst>
          </p:cNvPr>
          <p:cNvCxnSpPr>
            <a:cxnSpLocks/>
          </p:cNvCxnSpPr>
          <p:nvPr/>
        </p:nvCxnSpPr>
        <p:spPr>
          <a:xfrm>
            <a:off x="3675647" y="1685674"/>
            <a:ext cx="1303421" cy="638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E1A158A8-4E03-4E7E-8FEA-C088AF8A7EB6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6791475" y="2478589"/>
            <a:ext cx="2910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Single Corner Snipped 15">
            <a:extLst>
              <a:ext uri="{FF2B5EF4-FFF2-40B4-BE49-F238E27FC236}">
                <a16:creationId xmlns:a16="http://schemas.microsoft.com/office/drawing/2014/main" xmlns="" id="{1E516EE8-500B-4EE5-AC36-6AEBA006A91E}"/>
              </a:ext>
            </a:extLst>
          </p:cNvPr>
          <p:cNvSpPr/>
          <p:nvPr/>
        </p:nvSpPr>
        <p:spPr>
          <a:xfrm>
            <a:off x="7051508" y="2220077"/>
            <a:ext cx="2459121" cy="456196"/>
          </a:xfrm>
          <a:prstGeom prst="snip1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EWRM position</a:t>
            </a:r>
          </a:p>
        </p:txBody>
      </p:sp>
      <p:sp>
        <p:nvSpPr>
          <p:cNvPr id="17" name="Rectangle: Single Corner Snipped 16">
            <a:extLst>
              <a:ext uri="{FF2B5EF4-FFF2-40B4-BE49-F238E27FC236}">
                <a16:creationId xmlns:a16="http://schemas.microsoft.com/office/drawing/2014/main" xmlns="" id="{8CFE486F-AE7D-4413-B97D-9F544A7F3193}"/>
              </a:ext>
            </a:extLst>
          </p:cNvPr>
          <p:cNvSpPr/>
          <p:nvPr/>
        </p:nvSpPr>
        <p:spPr>
          <a:xfrm>
            <a:off x="2409484" y="2111459"/>
            <a:ext cx="1366092" cy="564814"/>
          </a:xfrm>
          <a:prstGeom prst="snip1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Not a position but a grouping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D1EE6DC-A795-4621-AFB5-67A2D9212873}"/>
              </a:ext>
            </a:extLst>
          </p:cNvPr>
          <p:cNvSpPr/>
          <p:nvPr/>
        </p:nvSpPr>
        <p:spPr>
          <a:xfrm>
            <a:off x="434474" y="2980406"/>
            <a:ext cx="868948" cy="603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300" dirty="0"/>
              <a:t>Planning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CB2705F-8914-49E1-A934-503656155894}"/>
              </a:ext>
            </a:extLst>
          </p:cNvPr>
          <p:cNvSpPr/>
          <p:nvPr/>
        </p:nvSpPr>
        <p:spPr>
          <a:xfrm>
            <a:off x="1485901" y="2980406"/>
            <a:ext cx="847223" cy="595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300" dirty="0"/>
              <a:t>EPMO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4E8D395B-76A2-4492-BEA6-B52F6F37F221}"/>
              </a:ext>
            </a:extLst>
          </p:cNvPr>
          <p:cNvSpPr/>
          <p:nvPr/>
        </p:nvSpPr>
        <p:spPr>
          <a:xfrm>
            <a:off x="2508662" y="2980406"/>
            <a:ext cx="1166986" cy="595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63" dirty="0"/>
              <a:t>Strategic </a:t>
            </a:r>
            <a:r>
              <a:rPr lang="en-ZA" sz="1300" dirty="0"/>
              <a:t>Execution and Enablement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22061F6D-2F2E-4EDB-9595-E6F25508D3D2}"/>
              </a:ext>
            </a:extLst>
          </p:cNvPr>
          <p:cNvCxnSpPr>
            <a:endCxn id="18" idx="0"/>
          </p:cNvCxnSpPr>
          <p:nvPr/>
        </p:nvCxnSpPr>
        <p:spPr>
          <a:xfrm flipH="1">
            <a:off x="868948" y="2737101"/>
            <a:ext cx="265029" cy="243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0A322751-4BF0-454B-9EDD-C5AC5E6A5A88}"/>
              </a:ext>
            </a:extLst>
          </p:cNvPr>
          <p:cNvCxnSpPr>
            <a:stCxn id="9" idx="2"/>
          </p:cNvCxnSpPr>
          <p:nvPr/>
        </p:nvCxnSpPr>
        <p:spPr>
          <a:xfrm>
            <a:off x="1629277" y="2737101"/>
            <a:ext cx="65171" cy="243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ABD47B4C-DA32-4B5F-967A-E0BF16C5DB3C}"/>
              </a:ext>
            </a:extLst>
          </p:cNvPr>
          <p:cNvCxnSpPr/>
          <p:nvPr/>
        </p:nvCxnSpPr>
        <p:spPr>
          <a:xfrm>
            <a:off x="2185403" y="2706688"/>
            <a:ext cx="438819" cy="273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C86E8AA7-FCFF-45A7-83AA-6D66495FB5DE}"/>
              </a:ext>
            </a:extLst>
          </p:cNvPr>
          <p:cNvSpPr/>
          <p:nvPr/>
        </p:nvSpPr>
        <p:spPr>
          <a:xfrm>
            <a:off x="4418598" y="2980406"/>
            <a:ext cx="1086183" cy="5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300" dirty="0"/>
              <a:t>Risk management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C641E4C3-E841-4648-8FDF-37FB599DC633}"/>
              </a:ext>
            </a:extLst>
          </p:cNvPr>
          <p:cNvCxnSpPr/>
          <p:nvPr/>
        </p:nvCxnSpPr>
        <p:spPr>
          <a:xfrm flipH="1">
            <a:off x="4787900" y="2752307"/>
            <a:ext cx="304132" cy="228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56E18D8A-F0E9-4725-84D8-D64E47FA600D}"/>
              </a:ext>
            </a:extLst>
          </p:cNvPr>
          <p:cNvSpPr/>
          <p:nvPr/>
        </p:nvSpPr>
        <p:spPr>
          <a:xfrm>
            <a:off x="5707207" y="2980406"/>
            <a:ext cx="993816" cy="530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300" dirty="0"/>
              <a:t>Policy and Compliance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DFC4097B-74A1-4AD5-B972-864DCC2062CD}"/>
              </a:ext>
            </a:extLst>
          </p:cNvPr>
          <p:cNvCxnSpPr>
            <a:stCxn id="10" idx="2"/>
          </p:cNvCxnSpPr>
          <p:nvPr/>
        </p:nvCxnSpPr>
        <p:spPr>
          <a:xfrm>
            <a:off x="5900480" y="2752307"/>
            <a:ext cx="103947" cy="228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C337C79B-FF9E-420A-B297-EA92BB2B6BA5}"/>
              </a:ext>
            </a:extLst>
          </p:cNvPr>
          <p:cNvCxnSpPr/>
          <p:nvPr/>
        </p:nvCxnSpPr>
        <p:spPr>
          <a:xfrm>
            <a:off x="6701023" y="2752307"/>
            <a:ext cx="958748" cy="228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006DBC44-67DD-4B2C-A8B6-6D173A3C3111}"/>
              </a:ext>
            </a:extLst>
          </p:cNvPr>
          <p:cNvSpPr/>
          <p:nvPr/>
        </p:nvSpPr>
        <p:spPr>
          <a:xfrm>
            <a:off x="7187174" y="2980406"/>
            <a:ext cx="1402371" cy="525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63" dirty="0"/>
              <a:t>Governance FORA Support</a:t>
            </a: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xmlns="" id="{DD270770-8500-4E7A-B712-D5A2EB61E81B}"/>
              </a:ext>
            </a:extLst>
          </p:cNvPr>
          <p:cNvSpPr/>
          <p:nvPr/>
        </p:nvSpPr>
        <p:spPr>
          <a:xfrm>
            <a:off x="4866106" y="3506121"/>
            <a:ext cx="225926" cy="903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63"/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xmlns="" id="{633023AF-9382-4BC6-B99D-B379F60853E6}"/>
              </a:ext>
            </a:extLst>
          </p:cNvPr>
          <p:cNvSpPr/>
          <p:nvPr/>
        </p:nvSpPr>
        <p:spPr>
          <a:xfrm>
            <a:off x="6113045" y="3527843"/>
            <a:ext cx="225927" cy="8819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63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xmlns="" id="{BC6C95BB-9E8A-4FF9-8057-CB5BA6DF2A03}"/>
              </a:ext>
            </a:extLst>
          </p:cNvPr>
          <p:cNvSpPr/>
          <p:nvPr/>
        </p:nvSpPr>
        <p:spPr>
          <a:xfrm>
            <a:off x="7829216" y="3506121"/>
            <a:ext cx="152066" cy="9037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63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D5F58CF9-28AE-4350-8ECB-3B65DDBB907D}"/>
              </a:ext>
            </a:extLst>
          </p:cNvPr>
          <p:cNvSpPr/>
          <p:nvPr/>
        </p:nvSpPr>
        <p:spPr>
          <a:xfrm>
            <a:off x="4010192" y="4457617"/>
            <a:ext cx="1294732" cy="124693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Strategic Risks</a:t>
            </a:r>
          </a:p>
          <a:p>
            <a:pPr algn="ctr"/>
            <a:r>
              <a:rPr lang="en-ZA" sz="1400" dirty="0"/>
              <a:t>Operational Risks</a:t>
            </a:r>
          </a:p>
          <a:p>
            <a:pPr algn="ctr"/>
            <a:r>
              <a:rPr lang="en-ZA" sz="1400" dirty="0"/>
              <a:t>BCP</a:t>
            </a:r>
          </a:p>
          <a:p>
            <a:pPr algn="ctr"/>
            <a:r>
              <a:rPr lang="en-ZA" sz="1400" dirty="0"/>
              <a:t>Fraud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F01ADAF1-876E-495F-87DB-07902EED51AD}"/>
              </a:ext>
            </a:extLst>
          </p:cNvPr>
          <p:cNvSpPr/>
          <p:nvPr/>
        </p:nvSpPr>
        <p:spPr>
          <a:xfrm>
            <a:off x="5588510" y="4457617"/>
            <a:ext cx="1325797" cy="124693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Centralised Compliance</a:t>
            </a:r>
          </a:p>
          <a:p>
            <a:pPr algn="ctr"/>
            <a:r>
              <a:rPr lang="en-ZA" sz="1400" dirty="0"/>
              <a:t>Institutional  Policy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D8411EAC-1757-4FEA-8295-6561DC7C8858}"/>
              </a:ext>
            </a:extLst>
          </p:cNvPr>
          <p:cNvSpPr/>
          <p:nvPr/>
        </p:nvSpPr>
        <p:spPr>
          <a:xfrm>
            <a:off x="7240992" y="4457616"/>
            <a:ext cx="1650286" cy="12469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Governance Charter reworked.</a:t>
            </a:r>
          </a:p>
          <a:p>
            <a:pPr algn="ctr"/>
            <a:r>
              <a:rPr lang="en-ZA" sz="1400" dirty="0"/>
              <a:t>Reworked to support the governance model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2919259B-BDBA-4B13-AC73-A534CEB40FCB}"/>
              </a:ext>
            </a:extLst>
          </p:cNvPr>
          <p:cNvSpPr/>
          <p:nvPr/>
        </p:nvSpPr>
        <p:spPr>
          <a:xfrm>
            <a:off x="4115171" y="6075790"/>
            <a:ext cx="4708566" cy="47278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/>
              <a:t>Pull functions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B9EEE4A4-EFEF-492C-BD7C-37870DC37A09}"/>
              </a:ext>
            </a:extLst>
          </p:cNvPr>
          <p:cNvSpPr/>
          <p:nvPr/>
        </p:nvSpPr>
        <p:spPr>
          <a:xfrm>
            <a:off x="244434" y="6075790"/>
            <a:ext cx="3670174" cy="47278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/>
              <a:t>Push Functions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79017C4B-25DD-4CF6-BFC4-43FEE9E70649}"/>
              </a:ext>
            </a:extLst>
          </p:cNvPr>
          <p:cNvSpPr/>
          <p:nvPr/>
        </p:nvSpPr>
        <p:spPr>
          <a:xfrm>
            <a:off x="244435" y="3779385"/>
            <a:ext cx="998160" cy="19251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dirty="0"/>
              <a:t>Centre led and decentralise.</a:t>
            </a:r>
          </a:p>
          <a:p>
            <a:pPr algn="ctr"/>
            <a:r>
              <a:rPr lang="en-ZA" sz="1200" dirty="0"/>
              <a:t>Wider than administration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13230A82-2D0A-4518-B0E7-F63544524F1B}"/>
              </a:ext>
            </a:extLst>
          </p:cNvPr>
          <p:cNvCxnSpPr/>
          <p:nvPr/>
        </p:nvCxnSpPr>
        <p:spPr>
          <a:xfrm flipH="1">
            <a:off x="404061" y="3584324"/>
            <a:ext cx="121653" cy="204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9A2A4713-568C-485C-B327-C2BD4A694143}"/>
              </a:ext>
            </a:extLst>
          </p:cNvPr>
          <p:cNvSpPr/>
          <p:nvPr/>
        </p:nvSpPr>
        <p:spPr>
          <a:xfrm>
            <a:off x="1345825" y="3775042"/>
            <a:ext cx="1162837" cy="192951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Business analysis.</a:t>
            </a:r>
          </a:p>
          <a:p>
            <a:pPr algn="ctr"/>
            <a:r>
              <a:rPr lang="en-ZA" sz="1400" dirty="0"/>
              <a:t>Institutional projects.</a:t>
            </a:r>
          </a:p>
          <a:p>
            <a:pPr algn="ctr"/>
            <a:r>
              <a:rPr lang="en-ZA" sz="1400" dirty="0"/>
              <a:t>Strategic initiatives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94D0107A-72DC-4F8B-A46D-6EAD515094D7}"/>
              </a:ext>
            </a:extLst>
          </p:cNvPr>
          <p:cNvSpPr/>
          <p:nvPr/>
        </p:nvSpPr>
        <p:spPr>
          <a:xfrm>
            <a:off x="2576471" y="3775043"/>
            <a:ext cx="1268622" cy="19295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/>
              <a:t>Monitoring and Evaluation.</a:t>
            </a:r>
          </a:p>
          <a:p>
            <a:pPr algn="ctr"/>
            <a:r>
              <a:rPr lang="en-ZA" sz="1100" dirty="0"/>
              <a:t>Tracking of Strategic Execution through initiatives and management actions.</a:t>
            </a:r>
          </a:p>
          <a:p>
            <a:pPr algn="ctr"/>
            <a:r>
              <a:rPr lang="en-ZA" sz="1100" dirty="0"/>
              <a:t>Change management and innovation.</a:t>
            </a:r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xmlns="" id="{65DB43D7-5E1C-4356-8869-4A32E306EEA3}"/>
              </a:ext>
            </a:extLst>
          </p:cNvPr>
          <p:cNvSpPr/>
          <p:nvPr/>
        </p:nvSpPr>
        <p:spPr>
          <a:xfrm>
            <a:off x="708192" y="3584324"/>
            <a:ext cx="160756" cy="1907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63"/>
          </a:p>
        </p:txBody>
      </p:sp>
      <p:sp>
        <p:nvSpPr>
          <p:cNvPr id="57" name="Arrow: Down 56">
            <a:extLst>
              <a:ext uri="{FF2B5EF4-FFF2-40B4-BE49-F238E27FC236}">
                <a16:creationId xmlns:a16="http://schemas.microsoft.com/office/drawing/2014/main" xmlns="" id="{3DBDC8E8-AB34-434C-A12F-C2D8ED2CC3EE}"/>
              </a:ext>
            </a:extLst>
          </p:cNvPr>
          <p:cNvSpPr/>
          <p:nvPr/>
        </p:nvSpPr>
        <p:spPr>
          <a:xfrm>
            <a:off x="1790032" y="3575635"/>
            <a:ext cx="134687" cy="199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63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xmlns="" id="{13696D83-68E8-4A07-8673-EFBE3382B15A}"/>
              </a:ext>
            </a:extLst>
          </p:cNvPr>
          <p:cNvSpPr/>
          <p:nvPr/>
        </p:nvSpPr>
        <p:spPr>
          <a:xfrm>
            <a:off x="2971800" y="3584324"/>
            <a:ext cx="121652" cy="1907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463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75120" y="6366013"/>
            <a:ext cx="2228850" cy="365125"/>
          </a:xfrm>
        </p:spPr>
        <p:txBody>
          <a:bodyPr/>
          <a:lstStyle/>
          <a:p>
            <a:fld id="{D1B91D83-34EB-A744-81D0-D8E8519C4AE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443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6979" y="445994"/>
            <a:ext cx="8592532" cy="586596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1000"/>
              </a:spcBef>
              <a:defRPr/>
            </a:pPr>
            <a:r>
              <a:rPr lang="en-ZA" sz="32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Objectives </a:t>
            </a:r>
            <a:r>
              <a:rPr lang="en-ZA" sz="32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of the </a:t>
            </a:r>
            <a:r>
              <a:rPr lang="en-ZA" sz="32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SMG division</a:t>
            </a:r>
            <a:endParaRPr lang="en-ZA" sz="3200" b="1" i="1" dirty="0">
              <a:latin typeface="+mn-lt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357746"/>
            <a:ext cx="9416716" cy="53637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Strategic Management and Governance Division serves </a:t>
            </a:r>
            <a:r>
              <a:rPr lang="en-US" dirty="0" smtClean="0"/>
              <a:t>to: </a:t>
            </a:r>
          </a:p>
          <a:p>
            <a:pPr algn="just"/>
            <a:r>
              <a:rPr lang="en-US" dirty="0" smtClean="0"/>
              <a:t>enhance </a:t>
            </a:r>
            <a:r>
              <a:rPr lang="en-US" dirty="0"/>
              <a:t>decision-making in the institution at both strategic and operational levels, </a:t>
            </a:r>
            <a:endParaRPr lang="en-US" dirty="0" smtClean="0"/>
          </a:p>
          <a:p>
            <a:pPr algn="just"/>
            <a:r>
              <a:rPr lang="en-US" dirty="0" smtClean="0"/>
              <a:t>advocates </a:t>
            </a:r>
            <a:r>
              <a:rPr lang="en-US" dirty="0"/>
              <a:t>and enhances good corporate governance, </a:t>
            </a:r>
            <a:endParaRPr lang="en-US" dirty="0" smtClean="0"/>
          </a:p>
          <a:p>
            <a:pPr algn="just"/>
            <a:r>
              <a:rPr lang="en-US" dirty="0" smtClean="0"/>
              <a:t>facilitates </a:t>
            </a:r>
            <a:r>
              <a:rPr lang="en-US" dirty="0"/>
              <a:t>strategy execution and change management, and </a:t>
            </a:r>
            <a:endParaRPr lang="en-US" dirty="0" smtClean="0"/>
          </a:p>
          <a:p>
            <a:pPr algn="just"/>
            <a:r>
              <a:rPr lang="en-US" dirty="0" smtClean="0"/>
              <a:t>drives </a:t>
            </a:r>
            <a:r>
              <a:rPr lang="en-US" dirty="0"/>
              <a:t>innovation through strategic initiatives and projects to ensure a more effective and efficient institution.</a:t>
            </a:r>
          </a:p>
          <a:p>
            <a:endParaRPr lang="en-ZA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9862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4180" y="519003"/>
            <a:ext cx="8667750" cy="4927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en-ZA" sz="12800" b="1" dirty="0" smtClean="0"/>
              <a:t>Introduction to </a:t>
            </a:r>
            <a:r>
              <a:rPr lang="en-ZA" sz="12800" b="1" dirty="0"/>
              <a:t>the </a:t>
            </a:r>
            <a:r>
              <a:rPr lang="en-ZA" sz="12800" b="1" dirty="0" smtClean="0"/>
              <a:t>SMG division </a:t>
            </a:r>
            <a:endParaRPr lang="en-ZA" sz="12800" b="1" dirty="0"/>
          </a:p>
          <a:p>
            <a:pPr marL="0" indent="0">
              <a:buNone/>
            </a:pPr>
            <a:endParaRPr lang="en-ZA" sz="6400" dirty="0"/>
          </a:p>
          <a:p>
            <a:pPr>
              <a:defRPr/>
            </a:pPr>
            <a:endParaRPr lang="en-ZA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2510" y="1339959"/>
            <a:ext cx="9282546" cy="5515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The Strategic Management and Governance Division came together as a Division </a:t>
            </a:r>
            <a:r>
              <a:rPr lang="en-US" sz="2800" dirty="0" smtClean="0"/>
              <a:t>in </a:t>
            </a:r>
            <a:r>
              <a:rPr lang="en-US" sz="2800" dirty="0"/>
              <a:t>2016. </a:t>
            </a:r>
            <a:endParaRPr lang="en-US" sz="2800" dirty="0" smtClean="0"/>
          </a:p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components of SMG operated independently before. </a:t>
            </a:r>
            <a:r>
              <a:rPr lang="en-US" sz="2800" dirty="0" smtClean="0"/>
              <a:t>These components comprised of the: 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Strategic Planning Office, 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Enterprise Project Management Office, 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Policy Monitoring Unit and 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Risk Management Office. </a:t>
            </a:r>
          </a:p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There </a:t>
            </a:r>
            <a:r>
              <a:rPr lang="en-US" sz="2800" dirty="0"/>
              <a:t>is a great need to emphasize teamwork and collaboration within the division </a:t>
            </a:r>
            <a:r>
              <a:rPr lang="en-US" sz="2800" dirty="0" smtClean="0"/>
              <a:t>so that there is </a:t>
            </a:r>
            <a:r>
              <a:rPr lang="en-US" sz="2800" dirty="0"/>
              <a:t>an integrated approach to strategic management within the institution and to unlock synergies</a:t>
            </a:r>
            <a:r>
              <a:rPr lang="en-US" sz="2400" dirty="0"/>
              <a:t>.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494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29" y="519003"/>
            <a:ext cx="8667750" cy="4927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en-ZA" sz="12800" b="1" dirty="0"/>
              <a:t>Purpose of the </a:t>
            </a:r>
            <a:r>
              <a:rPr lang="en-ZA" sz="12800" b="1" dirty="0" smtClean="0"/>
              <a:t>SMG division </a:t>
            </a:r>
            <a:endParaRPr lang="en-ZA" sz="12800" b="1" dirty="0"/>
          </a:p>
          <a:p>
            <a:pPr marL="0" indent="0">
              <a:buNone/>
            </a:pPr>
            <a:endParaRPr lang="en-ZA" sz="6400" dirty="0"/>
          </a:p>
          <a:p>
            <a:pPr>
              <a:defRPr/>
            </a:pPr>
            <a:endParaRPr lang="en-ZA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2510" y="1080655"/>
            <a:ext cx="9282546" cy="5630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200" dirty="0">
                <a:solidFill>
                  <a:prstClr val="black"/>
                </a:solidFill>
              </a:rPr>
              <a:t>The Financial Management of Parliament and Provincial Legislatures Act (FMPPLA), Act 10 of 2009 as amended, requires that the Accounting Officer (Secretary to Parliament) of Parliament: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2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submit a 5-year strategic plan;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submit a 3-year annual performance plan;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submit the annual budget;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appropriate and approve the use of money for each financial year;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facilitate tabling of the strategic plan, annual performance plan, and budget;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submit monthly financial statements;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submit quarterly performance reports;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submit a mid-year budget and performance assessment;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submit the annual report; and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</a:rPr>
              <a:t>facilitate tabling of the monthly, quarterly, mid-year and annual reports.</a:t>
            </a:r>
          </a:p>
        </p:txBody>
      </p:sp>
    </p:spTree>
    <p:extLst>
      <p:ext uri="{BB962C8B-B14F-4D97-AF65-F5344CB8AC3E}">
        <p14:creationId xmlns:p14="http://schemas.microsoft.com/office/powerpoint/2010/main" xmlns="" val="2048866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4" y="465645"/>
            <a:ext cx="8667750" cy="5205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en-ZA" sz="12800" b="1" dirty="0" smtClean="0"/>
              <a:t>Function of the SMG Division</a:t>
            </a:r>
            <a:endParaRPr lang="en-ZA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856D3-8E0E-40A4-9D91-522FC9D571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2955" y="1195210"/>
            <a:ext cx="9362364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200" dirty="0">
                <a:solidFill>
                  <a:prstClr val="black"/>
                </a:solidFill>
              </a:rPr>
              <a:t>The Strategic Management and Governance Division offers advice and support for the strategic management of Parliament, by providing: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2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strategic planning and strategic advisory services to enhance decision-making,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facilitation of strategic and governance processes,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publication of governance documents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project and program management services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risk identification and risk management services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assurance services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business intelligence and analytical services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</a:rPr>
              <a:t>monitoring and evaluation of strategy implementation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78665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691739" y="5349922"/>
            <a:ext cx="3034145" cy="14379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Compliance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endParaRPr lang="en-US" sz="1600" b="1" dirty="0">
              <a:ea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Evaluations</a:t>
            </a:r>
            <a:endParaRPr lang="en-US" sz="1600" b="1" dirty="0">
              <a:ea typeface="Times New Roman" panose="02020603050405020304" pitchFamily="18" charset="0"/>
            </a:endParaRP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6980" y="346364"/>
            <a:ext cx="8592532" cy="525695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1000"/>
              </a:spcBef>
              <a:defRPr/>
            </a:pPr>
            <a:r>
              <a:rPr lang="en-US" sz="3200" b="1" dirty="0" smtClean="0">
                <a:latin typeface="+mn-lt"/>
              </a:rPr>
              <a:t>Services </a:t>
            </a:r>
            <a:r>
              <a:rPr lang="en-US" sz="3200" b="1" dirty="0">
                <a:latin typeface="+mn-lt"/>
              </a:rPr>
              <a:t>and products </a:t>
            </a:r>
            <a:r>
              <a:rPr lang="en-US" sz="3200" b="1" dirty="0" smtClean="0">
                <a:latin typeface="+mn-lt"/>
              </a:rPr>
              <a:t>provided by </a:t>
            </a:r>
            <a:r>
              <a:rPr lang="en-US" sz="3200" b="1" dirty="0">
                <a:latin typeface="+mn-lt"/>
              </a:rPr>
              <a:t>SMG Division</a:t>
            </a:r>
            <a:endParaRPr lang="en-ZA" sz="3200" b="1" i="1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67837" y="6395031"/>
            <a:ext cx="441181" cy="365125"/>
          </a:xfrm>
        </p:spPr>
        <p:txBody>
          <a:bodyPr/>
          <a:lstStyle/>
          <a:p>
            <a:pPr>
              <a:defRPr/>
            </a:pPr>
            <a:fld id="{A3F51FCA-A965-4277-A4BC-EB0F813DFDB1}" type="slidenum">
              <a:rPr lang="en-US" b="1" smtClean="0"/>
              <a:pPr>
                <a:defRPr/>
              </a:pPr>
              <a:t>7</a:t>
            </a:fld>
            <a:endParaRPr lang="en-US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1196554" y="1475117"/>
            <a:ext cx="1715913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18654" y="1582923"/>
            <a:ext cx="3034145" cy="51772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Policies and Frameworks relating to strategic management and governance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Best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practice processes and standard operating </a:t>
            </a: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procedures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Process advisory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Facilitation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sessions and workshops, co-ordination and </a:t>
            </a: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collaboration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Strategic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alignment </a:t>
            </a:r>
            <a:endParaRPr lang="en-US" sz="1600" b="1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err="1" smtClean="0">
                <a:solidFill>
                  <a:srgbClr val="000000"/>
                </a:solidFill>
                <a:ea typeface="Times New Roman" panose="02020603050405020304" pitchFamily="18" charset="0"/>
              </a:rPr>
              <a:t>Programme</a:t>
            </a: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and project </a:t>
            </a: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management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Business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case </a:t>
            </a: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development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Strategic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and business </a:t>
            </a: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analysis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Decision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support</a:t>
            </a:r>
            <a:endParaRPr lang="en-US" sz="1600" b="1" dirty="0">
              <a:ea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62896" y="871086"/>
            <a:ext cx="2498959" cy="5753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tabLst>
                <a:tab pos="408940" algn="l"/>
              </a:tabLst>
            </a:pP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Strategic advisory services</a:t>
            </a:r>
            <a:endParaRPr lang="en-US" sz="1600" b="1" dirty="0">
              <a:solidFill>
                <a:prstClr val="white"/>
              </a:solidFill>
              <a:ea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05194" y="3792596"/>
            <a:ext cx="3034145" cy="29814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Strategic </a:t>
            </a: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plan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Annual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performance </a:t>
            </a: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plan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Strategic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and operational risk </a:t>
            </a: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registers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Quarterly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performance reports</a:t>
            </a:r>
            <a:endParaRPr lang="en-US" sz="1600" b="1" dirty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Mid-year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performance report</a:t>
            </a:r>
            <a:endParaRPr lang="en-US" sz="1600" b="1" dirty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en-US" sz="16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Annual </a:t>
            </a:r>
            <a:r>
              <a:rPr lang="en-US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report</a:t>
            </a:r>
            <a:endParaRPr lang="en-US" sz="1600" b="1" dirty="0">
              <a:ea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08280" y="4595485"/>
            <a:ext cx="2498959" cy="5753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>
                <a:solidFill>
                  <a:schemeClr val="tx1"/>
                </a:solidFill>
              </a:rPr>
              <a:t>Assurance Services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35384" y="3039338"/>
            <a:ext cx="2498959" cy="5753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>
                <a:solidFill>
                  <a:schemeClr val="tx1"/>
                </a:solidFill>
              </a:rPr>
              <a:t>Publication of institutional governance documents</a:t>
            </a:r>
          </a:p>
        </p:txBody>
      </p:sp>
    </p:spTree>
    <p:extLst>
      <p:ext uri="{BB962C8B-B14F-4D97-AF65-F5344CB8AC3E}">
        <p14:creationId xmlns:p14="http://schemas.microsoft.com/office/powerpoint/2010/main" xmlns="" val="1302362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1" y="353803"/>
            <a:ext cx="8486685" cy="574246"/>
          </a:xfrm>
        </p:spPr>
        <p:txBody>
          <a:bodyPr>
            <a:noAutofit/>
          </a:bodyPr>
          <a:lstStyle/>
          <a:p>
            <a:pPr marL="742950" indent="-742950">
              <a:spcBef>
                <a:spcPts val="1000"/>
              </a:spcBef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Key </a:t>
            </a:r>
            <a:r>
              <a:rPr lang="en-US" sz="32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business objectives and activities of </a:t>
            </a:r>
            <a:r>
              <a:rPr lang="en-US" sz="3200" b="1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SMG</a:t>
            </a:r>
            <a:endParaRPr lang="en-ZA" sz="3200" b="1" i="1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67837" y="6395031"/>
            <a:ext cx="441181" cy="365125"/>
          </a:xfrm>
        </p:spPr>
        <p:txBody>
          <a:bodyPr/>
          <a:lstStyle/>
          <a:p>
            <a:pPr>
              <a:defRPr/>
            </a:pPr>
            <a:fld id="{A3F51FCA-A965-4277-A4BC-EB0F813DFDB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1196554" y="1475117"/>
            <a:ext cx="1715913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8364" y="1269827"/>
            <a:ext cx="94851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Outcomes envisaged </a:t>
            </a: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for </a:t>
            </a:r>
            <a:r>
              <a:rPr lang="en-US" sz="21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SMG include </a:t>
            </a: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enhanced decision-making, improved governance and compliance, improved strategy execution, and a higher rate of change and transformation.  These are required </a:t>
            </a:r>
            <a:r>
              <a:rPr lang="en-US" sz="21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for increased </a:t>
            </a: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institutional effectiveness and efficiency.</a:t>
            </a:r>
            <a:endParaRPr lang="en-US" sz="21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1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These outcomes are supported by </a:t>
            </a:r>
            <a:r>
              <a:rPr lang="en-US" sz="2100" i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strategic </a:t>
            </a:r>
            <a:r>
              <a:rPr lang="en-US" sz="2100" i="1" dirty="0">
                <a:solidFill>
                  <a:srgbClr val="000000"/>
                </a:solidFill>
                <a:ea typeface="Times New Roman" panose="02020603050405020304" pitchFamily="18" charset="0"/>
              </a:rPr>
              <a:t>advice</a:t>
            </a: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n-US" sz="2100" i="1" dirty="0">
                <a:solidFill>
                  <a:srgbClr val="000000"/>
                </a:solidFill>
                <a:ea typeface="Times New Roman" panose="02020603050405020304" pitchFamily="18" charset="0"/>
              </a:rPr>
              <a:t>facilitation services</a:t>
            </a: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, assurance services and the </a:t>
            </a:r>
            <a:r>
              <a:rPr lang="en-US" sz="2100" i="1" dirty="0">
                <a:solidFill>
                  <a:srgbClr val="000000"/>
                </a:solidFill>
                <a:ea typeface="Times New Roman" panose="02020603050405020304" pitchFamily="18" charset="0"/>
              </a:rPr>
              <a:t>publication and communication of governance documents.</a:t>
            </a:r>
            <a:endParaRPr lang="en-US" sz="21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1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Internal </a:t>
            </a: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activities required include process advisory, facilitation and collaboration, co-ordination, </a:t>
            </a:r>
            <a:r>
              <a:rPr lang="en-US" sz="21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publication </a:t>
            </a: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and </a:t>
            </a:r>
            <a:r>
              <a:rPr lang="en-US" sz="21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communication of strategy.</a:t>
            </a:r>
            <a:endParaRPr lang="en-US" sz="21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1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Key inputs include skills related to strategic management processes, </a:t>
            </a:r>
            <a:r>
              <a:rPr lang="en-US" sz="21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facilitation, strategic communication</a:t>
            </a: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; policy </a:t>
            </a:r>
            <a:r>
              <a:rPr lang="en-US" sz="21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development and processes</a:t>
            </a:r>
            <a:endParaRPr lang="en-US" sz="2100" dirty="0">
              <a:ea typeface="Times New Roman" panose="02020603050405020304" pitchFamily="18" charset="0"/>
            </a:endParaRPr>
          </a:p>
          <a:p>
            <a:pPr algn="just"/>
            <a:endParaRPr lang="en-US" sz="2100" dirty="0"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000000"/>
                </a:solidFill>
                <a:ea typeface="Times New Roman" panose="02020603050405020304" pitchFamily="18" charset="0"/>
              </a:rPr>
              <a:t>This culminates in the following Value Chain for SMG. The outcomes depict the value created.</a:t>
            </a:r>
            <a:endParaRPr lang="en-US" sz="21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618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8422518"/>
              </p:ext>
            </p:extLst>
          </p:nvPr>
        </p:nvGraphicFramePr>
        <p:xfrm>
          <a:off x="0" y="1"/>
          <a:ext cx="9906000" cy="6858000"/>
        </p:xfrm>
        <a:graphic>
          <a:graphicData uri="http://schemas.openxmlformats.org/presentationml/2006/ole">
            <p:oleObj spid="_x0000_s4174" name="Slide" r:id="rId3" imgW="4567338" imgH="3424369" progId="PowerPoint.Slide.12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367837" y="6395031"/>
            <a:ext cx="441181" cy="365125"/>
          </a:xfrm>
        </p:spPr>
        <p:txBody>
          <a:bodyPr/>
          <a:lstStyle/>
          <a:p>
            <a:pPr>
              <a:defRPr/>
            </a:pPr>
            <a:fld id="{A3F51FCA-A965-4277-A4BC-EB0F813DFDB1}" type="slidenum">
              <a:rPr lang="en-US" b="1" smtClean="0"/>
              <a:pPr>
                <a:defRPr/>
              </a:pPr>
              <a:t>9</a:t>
            </a:fld>
            <a:endParaRPr lang="en-US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1196554" y="1475117"/>
            <a:ext cx="1715913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83441" y="5827599"/>
            <a:ext cx="242930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ZA" b="1" dirty="0" smtClean="0"/>
              <a:t>Value Created by SMG</a:t>
            </a:r>
            <a:endParaRPr lang="en-US" b="1" dirty="0"/>
          </a:p>
        </p:txBody>
      </p:sp>
      <p:sp>
        <p:nvSpPr>
          <p:cNvPr id="4" name="Up Arrow 3"/>
          <p:cNvSpPr/>
          <p:nvPr/>
        </p:nvSpPr>
        <p:spPr>
          <a:xfrm rot="10800000">
            <a:off x="8256897" y="4948372"/>
            <a:ext cx="682388" cy="824846"/>
          </a:xfrm>
          <a:prstGeom prst="upArrow">
            <a:avLst>
              <a:gd name="adj1" fmla="val 38000"/>
              <a:gd name="adj2" fmla="val 8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42124" y="5791197"/>
            <a:ext cx="5694218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3200" b="1" i="1" dirty="0" smtClean="0"/>
              <a:t>Better decisions result in value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3204214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7984</TotalTime>
  <Words>1350</Words>
  <Application>Microsoft Office PowerPoint</Application>
  <PresentationFormat>A4 Paper (210x297 mm)</PresentationFormat>
  <Paragraphs>331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Slide</vt:lpstr>
      <vt:lpstr>Slide 1</vt:lpstr>
      <vt:lpstr>Contents </vt:lpstr>
      <vt:lpstr>Objectives of the SMG division</vt:lpstr>
      <vt:lpstr>Slide 4</vt:lpstr>
      <vt:lpstr>Slide 5</vt:lpstr>
      <vt:lpstr>Slide 6</vt:lpstr>
      <vt:lpstr>Services and products provided by SMG Division</vt:lpstr>
      <vt:lpstr>Key business objectives and activities of SMG</vt:lpstr>
      <vt:lpstr>Slide 9</vt:lpstr>
      <vt:lpstr>Key Performance areas</vt:lpstr>
      <vt:lpstr>SMG Stakeholders</vt:lpstr>
      <vt:lpstr>SMG Stakeholder Engagement Model</vt:lpstr>
      <vt:lpstr>SMG Roles and Functional Areas</vt:lpstr>
      <vt:lpstr>SMG Office</vt:lpstr>
      <vt:lpstr>Strategic Planning Office</vt:lpstr>
      <vt:lpstr>Policy Monitoring Unit</vt:lpstr>
      <vt:lpstr>Risk Management Office</vt:lpstr>
      <vt:lpstr>Project Management Office</vt:lpstr>
      <vt:lpstr>Comparative Operational Budget</vt:lpstr>
      <vt:lpstr>Focus areas in support of the APP</vt:lpstr>
      <vt:lpstr>Challenges and mitigating strategies</vt:lpstr>
      <vt:lpstr>Appendix</vt:lpstr>
      <vt:lpstr>SMG new structure consideration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PUMZA</cp:lastModifiedBy>
  <cp:revision>118</cp:revision>
  <cp:lastPrinted>2019-07-11T13:39:37Z</cp:lastPrinted>
  <dcterms:created xsi:type="dcterms:W3CDTF">2019-05-28T17:07:42Z</dcterms:created>
  <dcterms:modified xsi:type="dcterms:W3CDTF">2019-08-29T09:16:47Z</dcterms:modified>
</cp:coreProperties>
</file>