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422" r:id="rId3"/>
    <p:sldId id="260" r:id="rId4"/>
    <p:sldId id="258" r:id="rId5"/>
    <p:sldId id="410" r:id="rId6"/>
    <p:sldId id="411" r:id="rId7"/>
    <p:sldId id="435" r:id="rId8"/>
    <p:sldId id="436" r:id="rId9"/>
    <p:sldId id="426" r:id="rId10"/>
    <p:sldId id="427" r:id="rId11"/>
    <p:sldId id="428" r:id="rId12"/>
    <p:sldId id="429" r:id="rId13"/>
    <p:sldId id="430" r:id="rId14"/>
    <p:sldId id="431" r:id="rId15"/>
    <p:sldId id="432" r:id="rId16"/>
    <p:sldId id="409" r:id="rId17"/>
    <p:sldId id="408" r:id="rId18"/>
    <p:sldId id="412" r:id="rId19"/>
    <p:sldId id="413" r:id="rId20"/>
    <p:sldId id="415" r:id="rId21"/>
    <p:sldId id="416" r:id="rId22"/>
    <p:sldId id="417" r:id="rId23"/>
    <p:sldId id="418" r:id="rId24"/>
    <p:sldId id="419" r:id="rId25"/>
    <p:sldId id="420" r:id="rId26"/>
    <p:sldId id="433" r:id="rId27"/>
    <p:sldId id="421" r:id="rId28"/>
    <p:sldId id="423" r:id="rId29"/>
    <p:sldId id="424" r:id="rId30"/>
    <p:sldId id="406" r:id="rId31"/>
    <p:sldId id="407" r:id="rId32"/>
    <p:sldId id="404" r:id="rId33"/>
    <p:sldId id="391" r:id="rId34"/>
    <p:sldId id="392" r:id="rId35"/>
    <p:sldId id="405" r:id="rId36"/>
    <p:sldId id="437" r:id="rId37"/>
    <p:sldId id="425" r:id="rId3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7" d="100"/>
          <a:sy n="77" d="100"/>
        </p:scale>
        <p:origin x="-396" y="-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toret\AppData\Local\Microsoft\Windows\INetCache\Content.Outlook\4KRYCA1N\Copy%20of%20Revenue%20and%20expenses%20trends%20-%2010%20YEAR%20PERFORMANC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toret\AppData\Local\Microsoft\Windows\INetCache\Content.Outlook\4KRYCA1N\Copy%20of%20Revenue%20and%20expenses%20trends%20-%2010%20YEAR%20PERFORMANC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13662807186775131"/>
          <c:y val="5.1400554097404488E-2"/>
          <c:w val="0.61681278585709876"/>
          <c:h val="0.89719889180519119"/>
        </c:manualLayout>
      </c:layout>
      <c:lineChart>
        <c:grouping val="standard"/>
        <c:ser>
          <c:idx val="0"/>
          <c:order val="0"/>
          <c:tx>
            <c:strRef>
              <c:f>'Actuals 10 years'!$A$4</c:f>
              <c:strCache>
                <c:ptCount val="1"/>
                <c:pt idx="0">
                  <c:v>Advertising</c:v>
                </c:pt>
              </c:strCache>
            </c:strRef>
          </c:tx>
          <c:marker>
            <c:symbol val="none"/>
          </c:marker>
          <c:cat>
            <c:strRef>
              <c:f>'Actuals 10 years'!$B$1:$L$2</c:f>
              <c:strCache>
                <c:ptCount val="11"/>
                <c:pt idx="0">
                  <c:v>2009</c:v>
                </c:pt>
                <c:pt idx="1">
                  <c:v>2010</c:v>
                </c:pt>
                <c:pt idx="2">
                  <c:v>2011</c:v>
                </c:pt>
                <c:pt idx="3">
                  <c:v>2012</c:v>
                </c:pt>
                <c:pt idx="4">
                  <c:v>2013</c:v>
                </c:pt>
                <c:pt idx="5">
                  <c:v>2014</c:v>
                </c:pt>
                <c:pt idx="6">
                  <c:v>2015</c:v>
                </c:pt>
                <c:pt idx="7">
                  <c:v>2016</c:v>
                </c:pt>
                <c:pt idx="8">
                  <c:v>2017</c:v>
                </c:pt>
                <c:pt idx="9">
                  <c:v>2018</c:v>
                </c:pt>
                <c:pt idx="10">
                  <c:v>2019 F</c:v>
                </c:pt>
              </c:strCache>
            </c:strRef>
          </c:cat>
          <c:val>
            <c:numRef>
              <c:f>'Actuals 10 years'!$B$4:$L$4</c:f>
              <c:numCache>
                <c:formatCode>_(* #,##0_);_(* \(#,##0\);_(* "-"??_);_(@_)</c:formatCode>
                <c:ptCount val="11"/>
                <c:pt idx="0">
                  <c:v>3071896</c:v>
                </c:pt>
                <c:pt idx="1">
                  <c:v>2944613</c:v>
                </c:pt>
                <c:pt idx="2">
                  <c:v>3504715</c:v>
                </c:pt>
                <c:pt idx="3">
                  <c:v>4035744</c:v>
                </c:pt>
                <c:pt idx="4">
                  <c:v>4342036.6426000008</c:v>
                </c:pt>
                <c:pt idx="5">
                  <c:v>4373664.6062099999</c:v>
                </c:pt>
                <c:pt idx="6">
                  <c:v>4712544.1332400003</c:v>
                </c:pt>
                <c:pt idx="7">
                  <c:v>4885609</c:v>
                </c:pt>
                <c:pt idx="8">
                  <c:v>4632119</c:v>
                </c:pt>
                <c:pt idx="9">
                  <c:v>4711772</c:v>
                </c:pt>
                <c:pt idx="10">
                  <c:v>4783963.8879700014</c:v>
                </c:pt>
              </c:numCache>
            </c:numRef>
          </c:val>
          <c:extLst xmlns:c16r2="http://schemas.microsoft.com/office/drawing/2015/06/chart">
            <c:ext xmlns:c16="http://schemas.microsoft.com/office/drawing/2014/chart" uri="{C3380CC4-5D6E-409C-BE32-E72D297353CC}">
              <c16:uniqueId val="{00000000-D228-4E75-97C8-76107B008EF7}"/>
            </c:ext>
          </c:extLst>
        </c:ser>
        <c:ser>
          <c:idx val="1"/>
          <c:order val="1"/>
          <c:tx>
            <c:strRef>
              <c:f>'Actuals 10 years'!$A$14</c:f>
              <c:strCache>
                <c:ptCount val="1"/>
                <c:pt idx="0">
                  <c:v>Revenue</c:v>
                </c:pt>
              </c:strCache>
            </c:strRef>
          </c:tx>
          <c:marker>
            <c:symbol val="none"/>
          </c:marker>
          <c:cat>
            <c:strRef>
              <c:f>'Actuals 10 years'!$B$1:$L$2</c:f>
              <c:strCache>
                <c:ptCount val="11"/>
                <c:pt idx="0">
                  <c:v>2009</c:v>
                </c:pt>
                <c:pt idx="1">
                  <c:v>2010</c:v>
                </c:pt>
                <c:pt idx="2">
                  <c:v>2011</c:v>
                </c:pt>
                <c:pt idx="3">
                  <c:v>2012</c:v>
                </c:pt>
                <c:pt idx="4">
                  <c:v>2013</c:v>
                </c:pt>
                <c:pt idx="5">
                  <c:v>2014</c:v>
                </c:pt>
                <c:pt idx="6">
                  <c:v>2015</c:v>
                </c:pt>
                <c:pt idx="7">
                  <c:v>2016</c:v>
                </c:pt>
                <c:pt idx="8">
                  <c:v>2017</c:v>
                </c:pt>
                <c:pt idx="9">
                  <c:v>2018</c:v>
                </c:pt>
                <c:pt idx="10">
                  <c:v>2019 F</c:v>
                </c:pt>
              </c:strCache>
            </c:strRef>
          </c:cat>
          <c:val>
            <c:numRef>
              <c:f>'Actuals 10 years'!$B$14:$L$14</c:f>
              <c:numCache>
                <c:formatCode>_(* #,##0_);_(* \(#,##0\);_(* "-"??_);_(@_)</c:formatCode>
                <c:ptCount val="11"/>
                <c:pt idx="0">
                  <c:v>4713504</c:v>
                </c:pt>
                <c:pt idx="1">
                  <c:v>4739112</c:v>
                </c:pt>
                <c:pt idx="2">
                  <c:v>5230324</c:v>
                </c:pt>
                <c:pt idx="3">
                  <c:v>5612617</c:v>
                </c:pt>
                <c:pt idx="4">
                  <c:v>6149077.2559800008</c:v>
                </c:pt>
                <c:pt idx="5">
                  <c:v>6137377.364049999</c:v>
                </c:pt>
                <c:pt idx="6">
                  <c:v>6633000.655340001</c:v>
                </c:pt>
                <c:pt idx="7">
                  <c:v>6976641</c:v>
                </c:pt>
                <c:pt idx="8">
                  <c:v>6536368</c:v>
                </c:pt>
                <c:pt idx="9">
                  <c:v>6578454</c:v>
                </c:pt>
                <c:pt idx="10">
                  <c:v>6798147.920140001</c:v>
                </c:pt>
              </c:numCache>
            </c:numRef>
          </c:val>
          <c:extLst xmlns:c16r2="http://schemas.microsoft.com/office/drawing/2015/06/chart">
            <c:ext xmlns:c16="http://schemas.microsoft.com/office/drawing/2014/chart" uri="{C3380CC4-5D6E-409C-BE32-E72D297353CC}">
              <c16:uniqueId val="{00000001-D228-4E75-97C8-76107B008EF7}"/>
            </c:ext>
          </c:extLst>
        </c:ser>
        <c:ser>
          <c:idx val="2"/>
          <c:order val="2"/>
          <c:tx>
            <c:strRef>
              <c:f>'Actuals 10 years'!$A$30</c:f>
              <c:strCache>
                <c:ptCount val="1"/>
                <c:pt idx="0">
                  <c:v>Amortisation of PFSR</c:v>
                </c:pt>
              </c:strCache>
            </c:strRef>
          </c:tx>
          <c:marker>
            <c:symbol val="none"/>
          </c:marker>
          <c:cat>
            <c:strRef>
              <c:f>'Actuals 10 years'!$B$1:$L$2</c:f>
              <c:strCache>
                <c:ptCount val="11"/>
                <c:pt idx="0">
                  <c:v>2009</c:v>
                </c:pt>
                <c:pt idx="1">
                  <c:v>2010</c:v>
                </c:pt>
                <c:pt idx="2">
                  <c:v>2011</c:v>
                </c:pt>
                <c:pt idx="3">
                  <c:v>2012</c:v>
                </c:pt>
                <c:pt idx="4">
                  <c:v>2013</c:v>
                </c:pt>
                <c:pt idx="5">
                  <c:v>2014</c:v>
                </c:pt>
                <c:pt idx="6">
                  <c:v>2015</c:v>
                </c:pt>
                <c:pt idx="7">
                  <c:v>2016</c:v>
                </c:pt>
                <c:pt idx="8">
                  <c:v>2017</c:v>
                </c:pt>
                <c:pt idx="9">
                  <c:v>2018</c:v>
                </c:pt>
                <c:pt idx="10">
                  <c:v>2019 F</c:v>
                </c:pt>
              </c:strCache>
            </c:strRef>
          </c:cat>
          <c:val>
            <c:numRef>
              <c:f>'Actuals 10 years'!$B$30:$L$30</c:f>
              <c:numCache>
                <c:formatCode>_(* #,##0_);_(* \(#,##0\);_(* "-"??_);_(@_)</c:formatCode>
                <c:ptCount val="11"/>
                <c:pt idx="0">
                  <c:v>1618856</c:v>
                </c:pt>
                <c:pt idx="1">
                  <c:v>1579962</c:v>
                </c:pt>
                <c:pt idx="2">
                  <c:v>1597178</c:v>
                </c:pt>
                <c:pt idx="3">
                  <c:v>1370395</c:v>
                </c:pt>
                <c:pt idx="4">
                  <c:v>1418944</c:v>
                </c:pt>
                <c:pt idx="5">
                  <c:v>1250619</c:v>
                </c:pt>
                <c:pt idx="6">
                  <c:v>1840126</c:v>
                </c:pt>
                <c:pt idx="7">
                  <c:v>1741889</c:v>
                </c:pt>
                <c:pt idx="8">
                  <c:v>1950084</c:v>
                </c:pt>
                <c:pt idx="9">
                  <c:v>1714029</c:v>
                </c:pt>
                <c:pt idx="10">
                  <c:v>1973798.8656999997</c:v>
                </c:pt>
              </c:numCache>
            </c:numRef>
          </c:val>
          <c:extLst xmlns:c16r2="http://schemas.microsoft.com/office/drawing/2015/06/chart">
            <c:ext xmlns:c16="http://schemas.microsoft.com/office/drawing/2014/chart" uri="{C3380CC4-5D6E-409C-BE32-E72D297353CC}">
              <c16:uniqueId val="{00000002-D228-4E75-97C8-76107B008EF7}"/>
            </c:ext>
          </c:extLst>
        </c:ser>
        <c:ser>
          <c:idx val="3"/>
          <c:order val="3"/>
          <c:tx>
            <c:strRef>
              <c:f>'Actuals 10 years'!$A$50</c:f>
              <c:strCache>
                <c:ptCount val="1"/>
                <c:pt idx="0">
                  <c:v>Net loss/(Profit)</c:v>
                </c:pt>
              </c:strCache>
            </c:strRef>
          </c:tx>
          <c:marker>
            <c:symbol val="none"/>
          </c:marker>
          <c:cat>
            <c:strRef>
              <c:f>'Actuals 10 years'!$B$1:$L$2</c:f>
              <c:strCache>
                <c:ptCount val="11"/>
                <c:pt idx="0">
                  <c:v>2009</c:v>
                </c:pt>
                <c:pt idx="1">
                  <c:v>2010</c:v>
                </c:pt>
                <c:pt idx="2">
                  <c:v>2011</c:v>
                </c:pt>
                <c:pt idx="3">
                  <c:v>2012</c:v>
                </c:pt>
                <c:pt idx="4">
                  <c:v>2013</c:v>
                </c:pt>
                <c:pt idx="5">
                  <c:v>2014</c:v>
                </c:pt>
                <c:pt idx="6">
                  <c:v>2015</c:v>
                </c:pt>
                <c:pt idx="7">
                  <c:v>2016</c:v>
                </c:pt>
                <c:pt idx="8">
                  <c:v>2017</c:v>
                </c:pt>
                <c:pt idx="9">
                  <c:v>2018</c:v>
                </c:pt>
                <c:pt idx="10">
                  <c:v>2019 F</c:v>
                </c:pt>
              </c:strCache>
            </c:strRef>
          </c:cat>
          <c:val>
            <c:numRef>
              <c:f>'Actuals 10 years'!$B$50:$L$50</c:f>
              <c:numCache>
                <c:formatCode>_(* #,##0_);_(* \(#,##0\);_(* "-"??_);_(@_)</c:formatCode>
                <c:ptCount val="11"/>
                <c:pt idx="0">
                  <c:v>-790089</c:v>
                </c:pt>
                <c:pt idx="1">
                  <c:v>-492473</c:v>
                </c:pt>
                <c:pt idx="2">
                  <c:v>-129271</c:v>
                </c:pt>
                <c:pt idx="3">
                  <c:v>343493</c:v>
                </c:pt>
                <c:pt idx="4">
                  <c:v>138825</c:v>
                </c:pt>
                <c:pt idx="5">
                  <c:v>358424</c:v>
                </c:pt>
                <c:pt idx="6">
                  <c:v>-131370.00486999933</c:v>
                </c:pt>
                <c:pt idx="7">
                  <c:v>-411605</c:v>
                </c:pt>
                <c:pt idx="8">
                  <c:v>-1039950</c:v>
                </c:pt>
                <c:pt idx="9">
                  <c:v>-621676</c:v>
                </c:pt>
                <c:pt idx="10">
                  <c:v>-804946.78289999871</c:v>
                </c:pt>
              </c:numCache>
            </c:numRef>
          </c:val>
          <c:extLst xmlns:c16r2="http://schemas.microsoft.com/office/drawing/2015/06/chart">
            <c:ext xmlns:c16="http://schemas.microsoft.com/office/drawing/2014/chart" uri="{C3380CC4-5D6E-409C-BE32-E72D297353CC}">
              <c16:uniqueId val="{00000003-D228-4E75-97C8-76107B008EF7}"/>
            </c:ext>
          </c:extLst>
        </c:ser>
        <c:dLbls/>
        <c:marker val="1"/>
        <c:axId val="76795264"/>
        <c:axId val="79262848"/>
      </c:lineChart>
      <c:catAx>
        <c:axId val="76795264"/>
        <c:scaling>
          <c:orientation val="minMax"/>
        </c:scaling>
        <c:axPos val="b"/>
        <c:numFmt formatCode="General" sourceLinked="0"/>
        <c:tickLblPos val="nextTo"/>
        <c:crossAx val="79262848"/>
        <c:crosses val="autoZero"/>
        <c:auto val="1"/>
        <c:lblAlgn val="ctr"/>
        <c:lblOffset val="100"/>
      </c:catAx>
      <c:valAx>
        <c:axId val="79262848"/>
        <c:scaling>
          <c:orientation val="minMax"/>
        </c:scaling>
        <c:axPos val="l"/>
        <c:majorGridlines/>
        <c:numFmt formatCode="_(* #,##0_);_(* \(#,##0\);_(* &quot;-&quot;??_);_(@_)" sourceLinked="1"/>
        <c:tickLblPos val="nextTo"/>
        <c:crossAx val="76795264"/>
        <c:crosses val="autoZero"/>
        <c:crossBetween val="between"/>
      </c:valAx>
    </c:plotArea>
    <c:legend>
      <c:legendPos val="r"/>
      <c:layout>
        <c:manualLayout>
          <c:xMode val="edge"/>
          <c:yMode val="edge"/>
          <c:x val="0.75344085772485025"/>
          <c:y val="3.6269320501603988E-2"/>
          <c:w val="0.24655914227514983"/>
          <c:h val="0.3348687664041996"/>
        </c:manualLayout>
      </c:layout>
    </c:legend>
    <c:plotVisOnly val="1"/>
    <c:dispBlanksAs val="gap"/>
  </c:chart>
  <c:txPr>
    <a:bodyPr/>
    <a:lstStyle/>
    <a:p>
      <a:pPr>
        <a:defRPr sz="14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4"/>
  <c:clrMapOvr bg1="lt1" tx1="dk1" bg2="lt2" tx2="dk2" accent1="accent1" accent2="accent2" accent3="accent3" accent4="accent4" accent5="accent5" accent6="accent6" hlink="hlink" folHlink="folHlink"/>
  <c:chart>
    <c:title/>
    <c:plotArea>
      <c:layout/>
      <c:barChart>
        <c:barDir val="col"/>
        <c:grouping val="stacked"/>
        <c:ser>
          <c:idx val="0"/>
          <c:order val="0"/>
          <c:tx>
            <c:strRef>
              <c:f>'Actuals 10 years'!$A$50</c:f>
              <c:strCache>
                <c:ptCount val="1"/>
                <c:pt idx="0">
                  <c:v>Net loss/(Profit)</c:v>
                </c:pt>
              </c:strCache>
            </c:strRef>
          </c:tx>
          <c:dPt>
            <c:idx val="3"/>
            <c:spPr>
              <a:solidFill>
                <a:srgbClr val="00B050"/>
              </a:solidFill>
            </c:spPr>
            <c:extLst xmlns:c16r2="http://schemas.microsoft.com/office/drawing/2015/06/chart">
              <c:ext xmlns:c16="http://schemas.microsoft.com/office/drawing/2014/chart" uri="{C3380CC4-5D6E-409C-BE32-E72D297353CC}">
                <c16:uniqueId val="{00000001-D7A9-4BF9-8138-5230F862815B}"/>
              </c:ext>
            </c:extLst>
          </c:dPt>
          <c:dPt>
            <c:idx val="4"/>
            <c:spPr>
              <a:solidFill>
                <a:srgbClr val="00B050"/>
              </a:solidFill>
            </c:spPr>
            <c:extLst xmlns:c16r2="http://schemas.microsoft.com/office/drawing/2015/06/chart">
              <c:ext xmlns:c16="http://schemas.microsoft.com/office/drawing/2014/chart" uri="{C3380CC4-5D6E-409C-BE32-E72D297353CC}">
                <c16:uniqueId val="{00000003-D7A9-4BF9-8138-5230F862815B}"/>
              </c:ext>
            </c:extLst>
          </c:dPt>
          <c:dPt>
            <c:idx val="5"/>
            <c:spPr>
              <a:solidFill>
                <a:srgbClr val="00B050"/>
              </a:solidFill>
            </c:spPr>
            <c:extLst xmlns:c16r2="http://schemas.microsoft.com/office/drawing/2015/06/chart">
              <c:ext xmlns:c16="http://schemas.microsoft.com/office/drawing/2014/chart" uri="{C3380CC4-5D6E-409C-BE32-E72D297353CC}">
                <c16:uniqueId val="{00000005-D7A9-4BF9-8138-5230F862815B}"/>
              </c:ext>
            </c:extLst>
          </c:dPt>
          <c:cat>
            <c:strRef>
              <c:f>'Actuals 10 years'!$B$1:$L$1</c:f>
              <c:strCache>
                <c:ptCount val="11"/>
                <c:pt idx="0">
                  <c:v>2009</c:v>
                </c:pt>
                <c:pt idx="1">
                  <c:v>2010</c:v>
                </c:pt>
                <c:pt idx="2">
                  <c:v>2011</c:v>
                </c:pt>
                <c:pt idx="3">
                  <c:v>2012</c:v>
                </c:pt>
                <c:pt idx="4">
                  <c:v>2013</c:v>
                </c:pt>
                <c:pt idx="5">
                  <c:v>2014</c:v>
                </c:pt>
                <c:pt idx="6">
                  <c:v>2015</c:v>
                </c:pt>
                <c:pt idx="7">
                  <c:v>2016</c:v>
                </c:pt>
                <c:pt idx="8">
                  <c:v>2017</c:v>
                </c:pt>
                <c:pt idx="9">
                  <c:v>2018</c:v>
                </c:pt>
                <c:pt idx="10">
                  <c:v>2019 F</c:v>
                </c:pt>
              </c:strCache>
            </c:strRef>
          </c:cat>
          <c:val>
            <c:numRef>
              <c:f>'Actuals 10 years'!$B$50:$L$50</c:f>
              <c:numCache>
                <c:formatCode>_(* #,##0_);_(* \(#,##0\);_(* "-"??_);_(@_)</c:formatCode>
                <c:ptCount val="11"/>
                <c:pt idx="0">
                  <c:v>-790089</c:v>
                </c:pt>
                <c:pt idx="1">
                  <c:v>-492473</c:v>
                </c:pt>
                <c:pt idx="2">
                  <c:v>-129271</c:v>
                </c:pt>
                <c:pt idx="3">
                  <c:v>343493</c:v>
                </c:pt>
                <c:pt idx="4">
                  <c:v>138825</c:v>
                </c:pt>
                <c:pt idx="5">
                  <c:v>358424</c:v>
                </c:pt>
                <c:pt idx="6">
                  <c:v>-131370.00486999933</c:v>
                </c:pt>
                <c:pt idx="7">
                  <c:v>-411605</c:v>
                </c:pt>
                <c:pt idx="8">
                  <c:v>-1039950</c:v>
                </c:pt>
                <c:pt idx="9">
                  <c:v>-621676</c:v>
                </c:pt>
                <c:pt idx="10">
                  <c:v>-804946.78289999871</c:v>
                </c:pt>
              </c:numCache>
            </c:numRef>
          </c:val>
          <c:extLst xmlns:c16r2="http://schemas.microsoft.com/office/drawing/2015/06/chart">
            <c:ext xmlns:c16="http://schemas.microsoft.com/office/drawing/2014/chart" uri="{C3380CC4-5D6E-409C-BE32-E72D297353CC}">
              <c16:uniqueId val="{00000006-D7A9-4BF9-8138-5230F862815B}"/>
            </c:ext>
          </c:extLst>
        </c:ser>
        <c:dLbls/>
        <c:overlap val="100"/>
        <c:axId val="79429632"/>
        <c:axId val="79431168"/>
      </c:barChart>
      <c:catAx>
        <c:axId val="79429632"/>
        <c:scaling>
          <c:orientation val="minMax"/>
        </c:scaling>
        <c:axPos val="b"/>
        <c:numFmt formatCode="General" sourceLinked="1"/>
        <c:tickLblPos val="nextTo"/>
        <c:txPr>
          <a:bodyPr rot="-5400000" vert="horz"/>
          <a:lstStyle/>
          <a:p>
            <a:pPr>
              <a:defRPr/>
            </a:pPr>
            <a:endParaRPr lang="en-US"/>
          </a:p>
        </c:txPr>
        <c:crossAx val="79431168"/>
        <c:crosses val="autoZero"/>
        <c:auto val="1"/>
        <c:lblAlgn val="ctr"/>
        <c:lblOffset val="100"/>
      </c:catAx>
      <c:valAx>
        <c:axId val="79431168"/>
        <c:scaling>
          <c:orientation val="minMax"/>
        </c:scaling>
        <c:axPos val="l"/>
        <c:majorGridlines/>
        <c:numFmt formatCode="_(* #,##0_);_(* \(#,##0\);_(* &quot;-&quot;??_);_(@_)" sourceLinked="1"/>
        <c:tickLblPos val="nextTo"/>
        <c:crossAx val="79429632"/>
        <c:crosses val="autoZero"/>
        <c:crossBetween val="between"/>
      </c:valAx>
    </c:plotArea>
    <c:legend>
      <c:legendPos val="r"/>
    </c:legend>
    <c:plotVisOnly val="1"/>
    <c:dispBlanksAs val="gap"/>
  </c:chart>
  <c:txPr>
    <a:bodyPr/>
    <a:lstStyle/>
    <a:p>
      <a:pPr>
        <a:defRPr sz="1200">
          <a:latin typeface="Century Gothic" pitchFamily="34" charset="0"/>
        </a:defRPr>
      </a:pPr>
      <a:endParaRPr lang="en-US"/>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7" indent="0" algn="ctr">
              <a:buNone/>
              <a:defRPr>
                <a:solidFill>
                  <a:schemeClr val="tx1">
                    <a:tint val="75000"/>
                  </a:schemeClr>
                </a:solidFill>
              </a:defRPr>
            </a:lvl5pPr>
            <a:lvl6pPr marL="2285933" indent="0" algn="ctr">
              <a:buNone/>
              <a:defRPr>
                <a:solidFill>
                  <a:schemeClr val="tx1">
                    <a:tint val="75000"/>
                  </a:schemeClr>
                </a:solidFill>
              </a:defRPr>
            </a:lvl6pPr>
            <a:lvl7pPr marL="2743120" indent="0" algn="ctr">
              <a:buNone/>
              <a:defRPr>
                <a:solidFill>
                  <a:schemeClr val="tx1">
                    <a:tint val="75000"/>
                  </a:schemeClr>
                </a:solidFill>
              </a:defRPr>
            </a:lvl7pPr>
            <a:lvl8pPr marL="3200307" indent="0" algn="ctr">
              <a:buNone/>
              <a:defRPr>
                <a:solidFill>
                  <a:schemeClr val="tx1">
                    <a:tint val="75000"/>
                  </a:schemeClr>
                </a:solidFill>
              </a:defRPr>
            </a:lvl8pPr>
            <a:lvl9pPr marL="36574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0DD5A6-5C75-4534-A75F-343700489218}"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8250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90C32-29D9-4BDC-BE23-F2E12D06A1B6}"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6633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FCC78-F2F1-4812-9EFF-362EB11878EA}"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8833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7" indent="0" algn="ctr">
              <a:buNone/>
              <a:defRPr>
                <a:solidFill>
                  <a:schemeClr val="tx1">
                    <a:tint val="75000"/>
                  </a:schemeClr>
                </a:solidFill>
              </a:defRPr>
            </a:lvl5pPr>
            <a:lvl6pPr marL="2285933" indent="0" algn="ctr">
              <a:buNone/>
              <a:defRPr>
                <a:solidFill>
                  <a:schemeClr val="tx1">
                    <a:tint val="75000"/>
                  </a:schemeClr>
                </a:solidFill>
              </a:defRPr>
            </a:lvl6pPr>
            <a:lvl7pPr marL="2743120" indent="0" algn="ctr">
              <a:buNone/>
              <a:defRPr>
                <a:solidFill>
                  <a:schemeClr val="tx1">
                    <a:tint val="75000"/>
                  </a:schemeClr>
                </a:solidFill>
              </a:defRPr>
            </a:lvl7pPr>
            <a:lvl8pPr marL="3200307" indent="0" algn="ctr">
              <a:buNone/>
              <a:defRPr>
                <a:solidFill>
                  <a:schemeClr val="tx1">
                    <a:tint val="75000"/>
                  </a:schemeClr>
                </a:solidFill>
              </a:defRPr>
            </a:lvl8pPr>
            <a:lvl9pPr marL="36574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DD5A6-5C75-4534-A75F-343700489218}"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6207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AB333-43DE-4EC2-BC81-8542A288A69D}"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5164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7187" indent="0">
              <a:buNone/>
              <a:defRPr sz="1800">
                <a:solidFill>
                  <a:schemeClr val="tx1">
                    <a:tint val="75000"/>
                  </a:schemeClr>
                </a:solidFill>
              </a:defRPr>
            </a:lvl2pPr>
            <a:lvl3pPr marL="914373" indent="0">
              <a:buNone/>
              <a:defRPr sz="1600">
                <a:solidFill>
                  <a:schemeClr val="tx1">
                    <a:tint val="75000"/>
                  </a:schemeClr>
                </a:solidFill>
              </a:defRPr>
            </a:lvl3pPr>
            <a:lvl4pPr marL="1371560" indent="0">
              <a:buNone/>
              <a:defRPr sz="1400">
                <a:solidFill>
                  <a:schemeClr val="tx1">
                    <a:tint val="75000"/>
                  </a:schemeClr>
                </a:solidFill>
              </a:defRPr>
            </a:lvl4pPr>
            <a:lvl5pPr marL="1828747" indent="0">
              <a:buNone/>
              <a:defRPr sz="1400">
                <a:solidFill>
                  <a:schemeClr val="tx1">
                    <a:tint val="75000"/>
                  </a:schemeClr>
                </a:solidFill>
              </a:defRPr>
            </a:lvl5pPr>
            <a:lvl6pPr marL="2285933" indent="0">
              <a:buNone/>
              <a:defRPr sz="1400">
                <a:solidFill>
                  <a:schemeClr val="tx1">
                    <a:tint val="75000"/>
                  </a:schemeClr>
                </a:solidFill>
              </a:defRPr>
            </a:lvl6pPr>
            <a:lvl7pPr marL="2743120" indent="0">
              <a:buNone/>
              <a:defRPr sz="1400">
                <a:solidFill>
                  <a:schemeClr val="tx1">
                    <a:tint val="75000"/>
                  </a:schemeClr>
                </a:solidFill>
              </a:defRPr>
            </a:lvl7pPr>
            <a:lvl8pPr marL="3200307" indent="0">
              <a:buNone/>
              <a:defRPr sz="1400">
                <a:solidFill>
                  <a:schemeClr val="tx1">
                    <a:tint val="75000"/>
                  </a:schemeClr>
                </a:solidFill>
              </a:defRPr>
            </a:lvl8pPr>
            <a:lvl9pPr marL="365749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A48827-C414-4572-A65D-272142B151D1}"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56421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D42739-944A-48F4-893D-7154E6E68542}" type="datetime1">
              <a:rPr lang="en-US" smtClean="0">
                <a:solidFill>
                  <a:prstClr val="black">
                    <a:tint val="75000"/>
                  </a:prstClr>
                </a:solidFill>
              </a:rPr>
              <a:pPr/>
              <a:t>8/29/2019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189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4"/>
            <a:ext cx="5389034" cy="639762"/>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6"/>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CB4C7-1F4B-4268-821F-527885171517}" type="datetime1">
              <a:rPr lang="en-US" smtClean="0">
                <a:solidFill>
                  <a:prstClr val="black">
                    <a:tint val="75000"/>
                  </a:prstClr>
                </a:solidFill>
              </a:rPr>
              <a:pPr/>
              <a:t>8/29/2019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7899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6AEBB9-F24B-4ACA-B826-36CF69445C01}" type="datetime1">
              <a:rPr lang="en-US" smtClean="0">
                <a:solidFill>
                  <a:prstClr val="black">
                    <a:tint val="75000"/>
                  </a:prstClr>
                </a:solidFill>
              </a:rPr>
              <a:pPr/>
              <a:t>8/29/2019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0266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9B732-B732-4D58-9BA5-367D59FF2D05}" type="datetime1">
              <a:rPr lang="en-US" smtClean="0">
                <a:solidFill>
                  <a:prstClr val="black">
                    <a:tint val="75000"/>
                  </a:prstClr>
                </a:solidFill>
              </a:rPr>
              <a:pPr/>
              <a:t>8/29/2019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79576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6"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1" y="1435102"/>
            <a:ext cx="4011084" cy="4691063"/>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7" indent="0">
              <a:buNone/>
              <a:defRPr sz="900"/>
            </a:lvl5pPr>
            <a:lvl6pPr marL="2285933" indent="0">
              <a:buNone/>
              <a:defRPr sz="900"/>
            </a:lvl6pPr>
            <a:lvl7pPr marL="2743120" indent="0">
              <a:buNone/>
              <a:defRPr sz="900"/>
            </a:lvl7pPr>
            <a:lvl8pPr marL="3200307" indent="0">
              <a:buNone/>
              <a:defRPr sz="900"/>
            </a:lvl8pPr>
            <a:lvl9pPr marL="36574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38E6F-469B-46B4-B216-77298C6F6B8F}" type="datetime1">
              <a:rPr lang="en-US" smtClean="0">
                <a:solidFill>
                  <a:prstClr val="black">
                    <a:tint val="75000"/>
                  </a:prstClr>
                </a:solidFill>
              </a:rPr>
              <a:pPr/>
              <a:t>8/29/2019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8313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AB333-43DE-4EC2-BC81-8542A288A69D}"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93165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7" indent="0">
              <a:buNone/>
              <a:defRPr sz="2800"/>
            </a:lvl2pPr>
            <a:lvl3pPr marL="914373" indent="0">
              <a:buNone/>
              <a:defRPr sz="2400"/>
            </a:lvl3pPr>
            <a:lvl4pPr marL="1371560" indent="0">
              <a:buNone/>
              <a:defRPr sz="2000"/>
            </a:lvl4pPr>
            <a:lvl5pPr marL="1828747" indent="0">
              <a:buNone/>
              <a:defRPr sz="2000"/>
            </a:lvl5pPr>
            <a:lvl6pPr marL="2285933" indent="0">
              <a:buNone/>
              <a:defRPr sz="2000"/>
            </a:lvl6pPr>
            <a:lvl7pPr marL="2743120" indent="0">
              <a:buNone/>
              <a:defRPr sz="2000"/>
            </a:lvl7pPr>
            <a:lvl8pPr marL="3200307" indent="0">
              <a:buNone/>
              <a:defRPr sz="2000"/>
            </a:lvl8pPr>
            <a:lvl9pPr marL="3657494"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7" indent="0">
              <a:buNone/>
              <a:defRPr sz="900"/>
            </a:lvl5pPr>
            <a:lvl6pPr marL="2285933" indent="0">
              <a:buNone/>
              <a:defRPr sz="900"/>
            </a:lvl6pPr>
            <a:lvl7pPr marL="2743120" indent="0">
              <a:buNone/>
              <a:defRPr sz="900"/>
            </a:lvl7pPr>
            <a:lvl8pPr marL="3200307" indent="0">
              <a:buNone/>
              <a:defRPr sz="900"/>
            </a:lvl8pPr>
            <a:lvl9pPr marL="36574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BEECD-78C3-4C89-A744-13B5A38E48BC}" type="datetime1">
              <a:rPr lang="en-US" smtClean="0">
                <a:solidFill>
                  <a:prstClr val="black">
                    <a:tint val="75000"/>
                  </a:prstClr>
                </a:solidFill>
              </a:rPr>
              <a:pPr/>
              <a:t>8/29/2019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8901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90C32-29D9-4BDC-BE23-F2E12D06A1B6}"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1404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FCC78-F2F1-4812-9EFF-362EB11878EA}"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1043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000">
                <a:solidFill>
                  <a:schemeClr val="tx1">
                    <a:tint val="75000"/>
                  </a:schemeClr>
                </a:solidFill>
              </a:defRPr>
            </a:lvl1pPr>
            <a:lvl2pPr marL="457187" indent="0">
              <a:buNone/>
              <a:defRPr sz="1800">
                <a:solidFill>
                  <a:schemeClr val="tx1">
                    <a:tint val="75000"/>
                  </a:schemeClr>
                </a:solidFill>
              </a:defRPr>
            </a:lvl2pPr>
            <a:lvl3pPr marL="914373" indent="0">
              <a:buNone/>
              <a:defRPr sz="1600">
                <a:solidFill>
                  <a:schemeClr val="tx1">
                    <a:tint val="75000"/>
                  </a:schemeClr>
                </a:solidFill>
              </a:defRPr>
            </a:lvl3pPr>
            <a:lvl4pPr marL="1371560" indent="0">
              <a:buNone/>
              <a:defRPr sz="1400">
                <a:solidFill>
                  <a:schemeClr val="tx1">
                    <a:tint val="75000"/>
                  </a:schemeClr>
                </a:solidFill>
              </a:defRPr>
            </a:lvl4pPr>
            <a:lvl5pPr marL="1828747" indent="0">
              <a:buNone/>
              <a:defRPr sz="1400">
                <a:solidFill>
                  <a:schemeClr val="tx1">
                    <a:tint val="75000"/>
                  </a:schemeClr>
                </a:solidFill>
              </a:defRPr>
            </a:lvl5pPr>
            <a:lvl6pPr marL="2285933" indent="0">
              <a:buNone/>
              <a:defRPr sz="1400">
                <a:solidFill>
                  <a:schemeClr val="tx1">
                    <a:tint val="75000"/>
                  </a:schemeClr>
                </a:solidFill>
              </a:defRPr>
            </a:lvl6pPr>
            <a:lvl7pPr marL="2743120" indent="0">
              <a:buNone/>
              <a:defRPr sz="1400">
                <a:solidFill>
                  <a:schemeClr val="tx1">
                    <a:tint val="75000"/>
                  </a:schemeClr>
                </a:solidFill>
              </a:defRPr>
            </a:lvl7pPr>
            <a:lvl8pPr marL="3200307" indent="0">
              <a:buNone/>
              <a:defRPr sz="1400">
                <a:solidFill>
                  <a:schemeClr val="tx1">
                    <a:tint val="75000"/>
                  </a:schemeClr>
                </a:solidFill>
              </a:defRPr>
            </a:lvl8pPr>
            <a:lvl9pPr marL="365749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48827-C414-4572-A65D-272142B151D1}" type="datetime1">
              <a:rPr lang="en-US" smtClean="0">
                <a:solidFill>
                  <a:prstClr val="black">
                    <a:tint val="75000"/>
                  </a:prstClr>
                </a:solidFill>
              </a:rPr>
              <a:pPr/>
              <a:t>8/29/2019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4883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42739-944A-48F4-893D-7154E6E68542}" type="datetime1">
              <a:rPr lang="en-US" smtClean="0">
                <a:solidFill>
                  <a:prstClr val="black">
                    <a:tint val="75000"/>
                  </a:prstClr>
                </a:solidFill>
              </a:rPr>
              <a:pPr/>
              <a:t>8/29/2019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2327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B4C7-1F4B-4268-821F-527885171517}" type="datetime1">
              <a:rPr lang="en-US" smtClean="0">
                <a:solidFill>
                  <a:prstClr val="black">
                    <a:tint val="75000"/>
                  </a:prstClr>
                </a:solidFill>
              </a:rPr>
              <a:pPr/>
              <a:t>8/29/2019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7968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6AEBB9-F24B-4ACA-B826-36CF69445C01}" type="datetime1">
              <a:rPr lang="en-US" smtClean="0">
                <a:solidFill>
                  <a:prstClr val="black">
                    <a:tint val="75000"/>
                  </a:prstClr>
                </a:solidFill>
              </a:rPr>
              <a:pPr/>
              <a:t>8/29/2019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468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9B732-B732-4D58-9BA5-367D59FF2D05}" type="datetime1">
              <a:rPr lang="en-US" smtClean="0">
                <a:solidFill>
                  <a:prstClr val="black">
                    <a:tint val="75000"/>
                  </a:prstClr>
                </a:solidFill>
              </a:rPr>
              <a:pPr/>
              <a:t>8/29/2019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925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7" indent="0">
              <a:buNone/>
              <a:defRPr sz="900"/>
            </a:lvl5pPr>
            <a:lvl6pPr marL="2285933" indent="0">
              <a:buNone/>
              <a:defRPr sz="900"/>
            </a:lvl6pPr>
            <a:lvl7pPr marL="2743120" indent="0">
              <a:buNone/>
              <a:defRPr sz="900"/>
            </a:lvl7pPr>
            <a:lvl8pPr marL="3200307" indent="0">
              <a:buNone/>
              <a:defRPr sz="900"/>
            </a:lvl8pPr>
            <a:lvl9pPr marL="36574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38E6F-469B-46B4-B216-77298C6F6B8F}" type="datetime1">
              <a:rPr lang="en-US" smtClean="0">
                <a:solidFill>
                  <a:prstClr val="black">
                    <a:tint val="75000"/>
                  </a:prstClr>
                </a:solidFill>
              </a:rPr>
              <a:pPr/>
              <a:t>8/29/2019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8986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7" indent="0">
              <a:buNone/>
              <a:defRPr sz="2800"/>
            </a:lvl2pPr>
            <a:lvl3pPr marL="914373" indent="0">
              <a:buNone/>
              <a:defRPr sz="2400"/>
            </a:lvl3pPr>
            <a:lvl4pPr marL="1371560" indent="0">
              <a:buNone/>
              <a:defRPr sz="2000"/>
            </a:lvl4pPr>
            <a:lvl5pPr marL="1828747" indent="0">
              <a:buNone/>
              <a:defRPr sz="2000"/>
            </a:lvl5pPr>
            <a:lvl6pPr marL="2285933" indent="0">
              <a:buNone/>
              <a:defRPr sz="2000"/>
            </a:lvl6pPr>
            <a:lvl7pPr marL="2743120" indent="0">
              <a:buNone/>
              <a:defRPr sz="2000"/>
            </a:lvl7pPr>
            <a:lvl8pPr marL="3200307" indent="0">
              <a:buNone/>
              <a:defRPr sz="2000"/>
            </a:lvl8pPr>
            <a:lvl9pPr marL="3657494"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7" indent="0">
              <a:buNone/>
              <a:defRPr sz="900"/>
            </a:lvl5pPr>
            <a:lvl6pPr marL="2285933" indent="0">
              <a:buNone/>
              <a:defRPr sz="900"/>
            </a:lvl6pPr>
            <a:lvl7pPr marL="2743120" indent="0">
              <a:buNone/>
              <a:defRPr sz="900"/>
            </a:lvl7pPr>
            <a:lvl8pPr marL="3200307" indent="0">
              <a:buNone/>
              <a:defRPr sz="900"/>
            </a:lvl8pPr>
            <a:lvl9pPr marL="36574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BEECD-78C3-4C89-A744-13B5A38E48BC}" type="datetime1">
              <a:rPr lang="en-US" smtClean="0">
                <a:solidFill>
                  <a:prstClr val="black">
                    <a:tint val="75000"/>
                  </a:prstClr>
                </a:solidFill>
              </a:rPr>
              <a:pPr/>
              <a:t>8/29/2019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936954-859B-7C48-9E19-EAF1EF454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5892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8" rIns="9143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38" tIns="45718" rIns="9143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38" tIns="45718" rIns="91438" bIns="45718" rtlCol="0" anchor="ctr"/>
          <a:lstStyle>
            <a:lvl1pPr algn="l">
              <a:defRPr sz="1200">
                <a:solidFill>
                  <a:schemeClr val="tx1">
                    <a:tint val="75000"/>
                  </a:schemeClr>
                </a:solidFill>
              </a:defRPr>
            </a:lvl1pPr>
          </a:lstStyle>
          <a:p>
            <a:pPr defTabSz="457187"/>
            <a:fld id="{5C9B7F96-2816-4A31-B932-955042EDFE8D}" type="datetime1">
              <a:rPr lang="en-US" smtClean="0">
                <a:solidFill>
                  <a:prstClr val="black">
                    <a:tint val="75000"/>
                  </a:prstClr>
                </a:solidFill>
              </a:rPr>
              <a:pPr defTabSz="457187"/>
              <a:t>8/29/2019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38" tIns="45718" rIns="91438" bIns="45718" rtlCol="0" anchor="ctr"/>
          <a:lstStyle>
            <a:lvl1pPr algn="ctr">
              <a:defRPr sz="1200">
                <a:solidFill>
                  <a:schemeClr val="tx1">
                    <a:tint val="75000"/>
                  </a:schemeClr>
                </a:solidFill>
              </a:defRPr>
            </a:lvl1pPr>
          </a:lstStyle>
          <a:p>
            <a:pPr defTabSz="457187"/>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38" tIns="45718" rIns="91438" bIns="45718" rtlCol="0" anchor="ctr"/>
          <a:lstStyle>
            <a:lvl1pPr algn="r">
              <a:defRPr sz="1200">
                <a:solidFill>
                  <a:schemeClr val="tx1">
                    <a:tint val="75000"/>
                  </a:schemeClr>
                </a:solidFill>
              </a:defRPr>
            </a:lvl1pPr>
          </a:lstStyle>
          <a:p>
            <a:pPr defTabSz="457187"/>
            <a:fld id="{98936954-859B-7C48-9E19-EAF1EF45481A}" type="slidenum">
              <a:rPr lang="en-US" smtClean="0">
                <a:solidFill>
                  <a:prstClr val="black">
                    <a:tint val="75000"/>
                  </a:prstClr>
                </a:solidFill>
              </a:rPr>
              <a:pPr defTabSz="457187"/>
              <a:t>‹#›</a:t>
            </a:fld>
            <a:endParaRPr lang="en-US" dirty="0">
              <a:solidFill>
                <a:prstClr val="black">
                  <a:tint val="75000"/>
                </a:prstClr>
              </a:solidFill>
            </a:endParaRPr>
          </a:p>
        </p:txBody>
      </p:sp>
    </p:spTree>
    <p:extLst>
      <p:ext uri="{BB962C8B-B14F-4D97-AF65-F5344CB8AC3E}">
        <p14:creationId xmlns:p14="http://schemas.microsoft.com/office/powerpoint/2010/main" xmlns="" val="95087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187" rtl="0" eaLnBrk="1" latinLnBrk="0" hangingPunct="1">
        <a:spcBef>
          <a:spcPct val="0"/>
        </a:spcBef>
        <a:buNone/>
        <a:defRPr sz="4400" kern="1200">
          <a:solidFill>
            <a:schemeClr val="tx1"/>
          </a:solidFill>
          <a:latin typeface="+mj-lt"/>
          <a:ea typeface="+mj-ea"/>
          <a:cs typeface="+mj-cs"/>
        </a:defRPr>
      </a:lvl1pPr>
    </p:titleStyle>
    <p:bodyStyle>
      <a:lvl1pPr marL="342890" indent="-342890" algn="l" defTabSz="457187" rtl="0" eaLnBrk="1" latinLnBrk="0" hangingPunct="1">
        <a:spcBef>
          <a:spcPct val="20000"/>
        </a:spcBef>
        <a:buFont typeface="Arial"/>
        <a:buChar char="•"/>
        <a:defRPr sz="3200" kern="1200">
          <a:solidFill>
            <a:schemeClr val="tx1"/>
          </a:solidFill>
          <a:latin typeface="+mn-lt"/>
          <a:ea typeface="+mn-ea"/>
          <a:cs typeface="+mn-cs"/>
        </a:defRPr>
      </a:lvl1pPr>
      <a:lvl2pPr marL="742929" indent="-285742" algn="l" defTabSz="457187" rtl="0" eaLnBrk="1" latinLnBrk="0" hangingPunct="1">
        <a:spcBef>
          <a:spcPct val="20000"/>
        </a:spcBef>
        <a:buFont typeface="Arial"/>
        <a:buChar char="–"/>
        <a:defRPr sz="2800" kern="1200">
          <a:solidFill>
            <a:schemeClr val="tx1"/>
          </a:solidFill>
          <a:latin typeface="+mn-lt"/>
          <a:ea typeface="+mn-ea"/>
          <a:cs typeface="+mn-cs"/>
        </a:defRPr>
      </a:lvl2pPr>
      <a:lvl3pPr marL="1142967" indent="-228594" algn="l" defTabSz="457187" rtl="0" eaLnBrk="1" latinLnBrk="0" hangingPunct="1">
        <a:spcBef>
          <a:spcPct val="20000"/>
        </a:spcBef>
        <a:buFont typeface="Arial"/>
        <a:buChar char="•"/>
        <a:defRPr sz="2400" kern="1200">
          <a:solidFill>
            <a:schemeClr val="tx1"/>
          </a:solidFill>
          <a:latin typeface="+mn-lt"/>
          <a:ea typeface="+mn-ea"/>
          <a:cs typeface="+mn-cs"/>
        </a:defRPr>
      </a:lvl3pPr>
      <a:lvl4pPr marL="1600154" indent="-228594" algn="l" defTabSz="457187" rtl="0" eaLnBrk="1" latinLnBrk="0" hangingPunct="1">
        <a:spcBef>
          <a:spcPct val="20000"/>
        </a:spcBef>
        <a:buFont typeface="Arial"/>
        <a:buChar char="–"/>
        <a:defRPr sz="2000" kern="1200">
          <a:solidFill>
            <a:schemeClr val="tx1"/>
          </a:solidFill>
          <a:latin typeface="+mn-lt"/>
          <a:ea typeface="+mn-ea"/>
          <a:cs typeface="+mn-cs"/>
        </a:defRPr>
      </a:lvl4pPr>
      <a:lvl5pPr marL="2057340" indent="-228594" algn="l" defTabSz="457187" rtl="0" eaLnBrk="1" latinLnBrk="0" hangingPunct="1">
        <a:spcBef>
          <a:spcPct val="20000"/>
        </a:spcBef>
        <a:buFont typeface="Arial"/>
        <a:buChar char="»"/>
        <a:defRPr sz="2000" kern="1200">
          <a:solidFill>
            <a:schemeClr val="tx1"/>
          </a:solidFill>
          <a:latin typeface="+mn-lt"/>
          <a:ea typeface="+mn-ea"/>
          <a:cs typeface="+mn-cs"/>
        </a:defRPr>
      </a:lvl5pPr>
      <a:lvl6pPr marL="2514527" indent="-228594" algn="l" defTabSz="457187" rtl="0" eaLnBrk="1" latinLnBrk="0" hangingPunct="1">
        <a:spcBef>
          <a:spcPct val="20000"/>
        </a:spcBef>
        <a:buFont typeface="Arial"/>
        <a:buChar char="•"/>
        <a:defRPr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8" rIns="9143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38" tIns="45718" rIns="9143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0"/>
            <a:ext cx="2844800" cy="365125"/>
          </a:xfrm>
          <a:prstGeom prst="rect">
            <a:avLst/>
          </a:prstGeom>
        </p:spPr>
        <p:txBody>
          <a:bodyPr vert="horz" lIns="91438" tIns="45718" rIns="91438" bIns="45718" rtlCol="0" anchor="ctr"/>
          <a:lstStyle>
            <a:lvl1pPr algn="l">
              <a:defRPr sz="1200">
                <a:solidFill>
                  <a:schemeClr val="tx1">
                    <a:tint val="75000"/>
                  </a:schemeClr>
                </a:solidFill>
              </a:defRPr>
            </a:lvl1pPr>
          </a:lstStyle>
          <a:p>
            <a:pPr defTabSz="457187"/>
            <a:fld id="{5C9B7F96-2816-4A31-B932-955042EDFE8D}" type="datetime1">
              <a:rPr lang="en-US" smtClean="0">
                <a:solidFill>
                  <a:prstClr val="black">
                    <a:tint val="75000"/>
                  </a:prstClr>
                </a:solidFill>
              </a:rPr>
              <a:pPr defTabSz="457187"/>
              <a:t>8/29/2019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370"/>
            <a:ext cx="3860800" cy="365125"/>
          </a:xfrm>
          <a:prstGeom prst="rect">
            <a:avLst/>
          </a:prstGeom>
        </p:spPr>
        <p:txBody>
          <a:bodyPr vert="horz" lIns="91438" tIns="45718" rIns="91438" bIns="45718" rtlCol="0" anchor="ctr"/>
          <a:lstStyle>
            <a:lvl1pPr algn="ctr">
              <a:defRPr sz="1200">
                <a:solidFill>
                  <a:schemeClr val="tx1">
                    <a:tint val="75000"/>
                  </a:schemeClr>
                </a:solidFill>
              </a:defRPr>
            </a:lvl1pPr>
          </a:lstStyle>
          <a:p>
            <a:pPr defTabSz="457187"/>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70"/>
            <a:ext cx="2844800" cy="365125"/>
          </a:xfrm>
          <a:prstGeom prst="rect">
            <a:avLst/>
          </a:prstGeom>
        </p:spPr>
        <p:txBody>
          <a:bodyPr vert="horz" lIns="91438" tIns="45718" rIns="91438" bIns="45718" rtlCol="0" anchor="ctr"/>
          <a:lstStyle>
            <a:lvl1pPr algn="r">
              <a:defRPr sz="1200">
                <a:solidFill>
                  <a:schemeClr val="tx1">
                    <a:tint val="75000"/>
                  </a:schemeClr>
                </a:solidFill>
              </a:defRPr>
            </a:lvl1pPr>
          </a:lstStyle>
          <a:p>
            <a:pPr defTabSz="457187"/>
            <a:fld id="{98936954-859B-7C48-9E19-EAF1EF45481A}" type="slidenum">
              <a:rPr lang="en-US" smtClean="0">
                <a:solidFill>
                  <a:prstClr val="black">
                    <a:tint val="75000"/>
                  </a:prstClr>
                </a:solidFill>
              </a:rPr>
              <a:pPr defTabSz="457187"/>
              <a:t>‹#›</a:t>
            </a:fld>
            <a:endParaRPr lang="en-US" dirty="0">
              <a:solidFill>
                <a:prstClr val="black">
                  <a:tint val="75000"/>
                </a:prstClr>
              </a:solidFill>
            </a:endParaRPr>
          </a:p>
        </p:txBody>
      </p:sp>
    </p:spTree>
    <p:extLst>
      <p:ext uri="{BB962C8B-B14F-4D97-AF65-F5344CB8AC3E}">
        <p14:creationId xmlns:p14="http://schemas.microsoft.com/office/powerpoint/2010/main" xmlns="" val="857654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187" rtl="0" eaLnBrk="1" latinLnBrk="0" hangingPunct="1">
        <a:spcBef>
          <a:spcPct val="0"/>
        </a:spcBef>
        <a:buNone/>
        <a:defRPr sz="4400" kern="1200">
          <a:solidFill>
            <a:schemeClr val="tx1"/>
          </a:solidFill>
          <a:latin typeface="+mj-lt"/>
          <a:ea typeface="+mj-ea"/>
          <a:cs typeface="+mj-cs"/>
        </a:defRPr>
      </a:lvl1pPr>
    </p:titleStyle>
    <p:bodyStyle>
      <a:lvl1pPr marL="342890" indent="-342890" algn="l" defTabSz="457187" rtl="0" eaLnBrk="1" latinLnBrk="0" hangingPunct="1">
        <a:spcBef>
          <a:spcPct val="20000"/>
        </a:spcBef>
        <a:buFont typeface="Arial"/>
        <a:buChar char="•"/>
        <a:defRPr sz="3200" kern="1200">
          <a:solidFill>
            <a:schemeClr val="tx1"/>
          </a:solidFill>
          <a:latin typeface="+mn-lt"/>
          <a:ea typeface="+mn-ea"/>
          <a:cs typeface="+mn-cs"/>
        </a:defRPr>
      </a:lvl1pPr>
      <a:lvl2pPr marL="742929" indent="-285742" algn="l" defTabSz="457187" rtl="0" eaLnBrk="1" latinLnBrk="0" hangingPunct="1">
        <a:spcBef>
          <a:spcPct val="20000"/>
        </a:spcBef>
        <a:buFont typeface="Arial"/>
        <a:buChar char="–"/>
        <a:defRPr sz="2800" kern="1200">
          <a:solidFill>
            <a:schemeClr val="tx1"/>
          </a:solidFill>
          <a:latin typeface="+mn-lt"/>
          <a:ea typeface="+mn-ea"/>
          <a:cs typeface="+mn-cs"/>
        </a:defRPr>
      </a:lvl2pPr>
      <a:lvl3pPr marL="1142967" indent="-228594" algn="l" defTabSz="457187" rtl="0" eaLnBrk="1" latinLnBrk="0" hangingPunct="1">
        <a:spcBef>
          <a:spcPct val="20000"/>
        </a:spcBef>
        <a:buFont typeface="Arial"/>
        <a:buChar char="•"/>
        <a:defRPr sz="2400" kern="1200">
          <a:solidFill>
            <a:schemeClr val="tx1"/>
          </a:solidFill>
          <a:latin typeface="+mn-lt"/>
          <a:ea typeface="+mn-ea"/>
          <a:cs typeface="+mn-cs"/>
        </a:defRPr>
      </a:lvl3pPr>
      <a:lvl4pPr marL="1600154" indent="-228594" algn="l" defTabSz="457187" rtl="0" eaLnBrk="1" latinLnBrk="0" hangingPunct="1">
        <a:spcBef>
          <a:spcPct val="20000"/>
        </a:spcBef>
        <a:buFont typeface="Arial"/>
        <a:buChar char="–"/>
        <a:defRPr sz="2000" kern="1200">
          <a:solidFill>
            <a:schemeClr val="tx1"/>
          </a:solidFill>
          <a:latin typeface="+mn-lt"/>
          <a:ea typeface="+mn-ea"/>
          <a:cs typeface="+mn-cs"/>
        </a:defRPr>
      </a:lvl4pPr>
      <a:lvl5pPr marL="2057340" indent="-228594" algn="l" defTabSz="457187" rtl="0" eaLnBrk="1" latinLnBrk="0" hangingPunct="1">
        <a:spcBef>
          <a:spcPct val="20000"/>
        </a:spcBef>
        <a:buFont typeface="Arial"/>
        <a:buChar char="»"/>
        <a:defRPr sz="2000" kern="1200">
          <a:solidFill>
            <a:schemeClr val="tx1"/>
          </a:solidFill>
          <a:latin typeface="+mn-lt"/>
          <a:ea typeface="+mn-ea"/>
          <a:cs typeface="+mn-cs"/>
        </a:defRPr>
      </a:lvl5pPr>
      <a:lvl6pPr marL="2514527" indent="-228594" algn="l" defTabSz="457187" rtl="0" eaLnBrk="1" latinLnBrk="0" hangingPunct="1">
        <a:spcBef>
          <a:spcPct val="20000"/>
        </a:spcBef>
        <a:buFont typeface="Arial"/>
        <a:buChar char="•"/>
        <a:defRPr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9664" y="3309936"/>
            <a:ext cx="9547887" cy="2800767"/>
          </a:xfrm>
          <a:prstGeom prst="rect">
            <a:avLst/>
          </a:prstGeom>
          <a:noFill/>
        </p:spPr>
        <p:txBody>
          <a:bodyPr wrap="square" rtlCol="0">
            <a:spAutoFit/>
          </a:bodyPr>
          <a:lstStyle/>
          <a:p>
            <a:pPr algn="ctr" defTabSz="457187"/>
            <a:r>
              <a:rPr lang="en-ZA" sz="4400" b="1" dirty="0" smtClean="0">
                <a:solidFill>
                  <a:prstClr val="white"/>
                </a:solidFill>
                <a:latin typeface="Century Gothic" pitchFamily="34" charset="0"/>
              </a:rPr>
              <a:t>SABC PRESENTATION TO SELECT COMMITTEE ON PUBLIC ENTERPRISES AND COMMUNICATIONS</a:t>
            </a:r>
          </a:p>
        </p:txBody>
      </p:sp>
    </p:spTree>
    <p:extLst>
      <p:ext uri="{BB962C8B-B14F-4D97-AF65-F5344CB8AC3E}">
        <p14:creationId xmlns:p14="http://schemas.microsoft.com/office/powerpoint/2010/main" xmlns="" val="340523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10</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STRATEGIC ROADMAP</a:t>
            </a:r>
            <a:endParaRPr lang="en-US" sz="2000" b="1" dirty="0">
              <a:solidFill>
                <a:schemeClr val="bg1"/>
              </a:solidFill>
              <a:latin typeface="Century Gothic" pitchFamily="34" charset="0"/>
              <a:cs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51414" y="778490"/>
            <a:ext cx="5991225" cy="581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329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11</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STRATEGIC ROADMAP</a:t>
            </a:r>
            <a:endParaRPr lang="en-US" sz="2000" b="1" dirty="0">
              <a:solidFill>
                <a:schemeClr val="bg1"/>
              </a:solidFill>
              <a:latin typeface="Century Gothic" pitchFamily="34" charset="0"/>
              <a:cs typeface="Arial"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2474" y="632118"/>
            <a:ext cx="7805584" cy="622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142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12</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STRATEGIC ROADMAP</a:t>
            </a:r>
            <a:endParaRPr lang="en-US" sz="2000" b="1" dirty="0">
              <a:solidFill>
                <a:schemeClr val="bg1"/>
              </a:solidFill>
              <a:latin typeface="Century Gothic" pitchFamily="34" charset="0"/>
              <a:cs typeface="Arial" panose="020B0604020202020204" pitchFamily="34" charset="0"/>
            </a:endParaRPr>
          </a:p>
        </p:txBody>
      </p:sp>
      <p:sp>
        <p:nvSpPr>
          <p:cNvPr id="6" name="Snip Diagonal Corner Rectangle 5"/>
          <p:cNvSpPr/>
          <p:nvPr/>
        </p:nvSpPr>
        <p:spPr>
          <a:xfrm>
            <a:off x="1764248" y="1209990"/>
            <a:ext cx="2123768" cy="1224116"/>
          </a:xfrm>
          <a:prstGeom prst="snip2DiagRect">
            <a:avLst/>
          </a:prstGeom>
          <a:solidFill>
            <a:schemeClr val="accent1">
              <a:lumMod val="5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prstClr val="white"/>
                </a:solidFill>
                <a:latin typeface="Century Gothic" pitchFamily="34" charset="0"/>
              </a:rPr>
              <a:t>REVENUE</a:t>
            </a:r>
            <a:endParaRPr lang="en-ZA" b="1" dirty="0">
              <a:solidFill>
                <a:prstClr val="white"/>
              </a:solidFill>
              <a:latin typeface="Century Gothic" pitchFamily="34" charset="0"/>
            </a:endParaRPr>
          </a:p>
        </p:txBody>
      </p:sp>
      <p:sp>
        <p:nvSpPr>
          <p:cNvPr id="10" name="Snip Diagonal Corner Rectangle 9"/>
          <p:cNvSpPr/>
          <p:nvPr/>
        </p:nvSpPr>
        <p:spPr>
          <a:xfrm>
            <a:off x="7991915" y="2960132"/>
            <a:ext cx="2359742" cy="1224116"/>
          </a:xfrm>
          <a:prstGeom prst="snip2DiagRect">
            <a:avLst/>
          </a:prstGeom>
          <a:solidFill>
            <a:schemeClr val="accent1">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rgbClr val="1F497D">
                    <a:lumMod val="50000"/>
                  </a:srgbClr>
                </a:solidFill>
                <a:latin typeface="Century Gothic" pitchFamily="34" charset="0"/>
              </a:rPr>
              <a:t>CORPORATE AND BRAND IMAGE</a:t>
            </a:r>
          </a:p>
        </p:txBody>
      </p:sp>
      <p:sp>
        <p:nvSpPr>
          <p:cNvPr id="11" name="Snip Diagonal Corner Rectangle 10"/>
          <p:cNvSpPr/>
          <p:nvPr/>
        </p:nvSpPr>
        <p:spPr>
          <a:xfrm>
            <a:off x="4952998" y="2960132"/>
            <a:ext cx="2244213" cy="1224116"/>
          </a:xfrm>
          <a:prstGeom prst="snip2DiagRect">
            <a:avLst/>
          </a:prstGeom>
          <a:solidFill>
            <a:schemeClr val="accent1">
              <a:lumMod val="5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prstClr val="white"/>
                </a:solidFill>
                <a:latin typeface="Century Gothic" pitchFamily="34" charset="0"/>
              </a:rPr>
              <a:t>OPERATIONAL EFFICIENCIES</a:t>
            </a:r>
          </a:p>
        </p:txBody>
      </p:sp>
      <p:sp>
        <p:nvSpPr>
          <p:cNvPr id="12" name="Snip Diagonal Corner Rectangle 11"/>
          <p:cNvSpPr/>
          <p:nvPr/>
        </p:nvSpPr>
        <p:spPr>
          <a:xfrm>
            <a:off x="1764247" y="2903596"/>
            <a:ext cx="2123768" cy="1224116"/>
          </a:xfrm>
          <a:prstGeom prst="snip2DiagRect">
            <a:avLst/>
          </a:prstGeom>
          <a:solidFill>
            <a:schemeClr val="accent1">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rgbClr val="1F497D">
                    <a:lumMod val="50000"/>
                  </a:srgbClr>
                </a:solidFill>
                <a:latin typeface="Century Gothic" pitchFamily="34" charset="0"/>
              </a:rPr>
              <a:t>AUDIENCE SHARE</a:t>
            </a:r>
          </a:p>
        </p:txBody>
      </p:sp>
      <p:sp>
        <p:nvSpPr>
          <p:cNvPr id="13" name="Snip Diagonal Corner Rectangle 12"/>
          <p:cNvSpPr/>
          <p:nvPr/>
        </p:nvSpPr>
        <p:spPr>
          <a:xfrm>
            <a:off x="7991915" y="1217364"/>
            <a:ext cx="2123768" cy="1224116"/>
          </a:xfrm>
          <a:prstGeom prst="snip2DiagRect">
            <a:avLst/>
          </a:prstGeom>
          <a:solidFill>
            <a:schemeClr val="accent1">
              <a:lumMod val="5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prstClr val="white"/>
                </a:solidFill>
                <a:latin typeface="Century Gothic" pitchFamily="34" charset="0"/>
              </a:rPr>
              <a:t>WORKING CAPITAL</a:t>
            </a:r>
          </a:p>
        </p:txBody>
      </p:sp>
      <p:sp>
        <p:nvSpPr>
          <p:cNvPr id="14" name="Snip Diagonal Corner Rectangle 13"/>
          <p:cNvSpPr/>
          <p:nvPr/>
        </p:nvSpPr>
        <p:spPr>
          <a:xfrm>
            <a:off x="4952999" y="1209990"/>
            <a:ext cx="2123768" cy="1224116"/>
          </a:xfrm>
          <a:prstGeom prst="snip2DiagRect">
            <a:avLst/>
          </a:prstGeom>
          <a:solidFill>
            <a:schemeClr val="accent1">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rgbClr val="1F497D">
                    <a:lumMod val="50000"/>
                  </a:srgbClr>
                </a:solidFill>
                <a:latin typeface="Century Gothic" pitchFamily="34" charset="0"/>
              </a:rPr>
              <a:t>EXPENDITURE</a:t>
            </a:r>
            <a:endParaRPr lang="en-ZA" b="1" dirty="0">
              <a:solidFill>
                <a:srgbClr val="1F497D">
                  <a:lumMod val="50000"/>
                </a:srgbClr>
              </a:solidFill>
              <a:latin typeface="Century Gothic" pitchFamily="34" charset="0"/>
            </a:endParaRPr>
          </a:p>
        </p:txBody>
      </p:sp>
      <p:sp>
        <p:nvSpPr>
          <p:cNvPr id="15" name="Snip Diagonal Corner Rectangle 14"/>
          <p:cNvSpPr/>
          <p:nvPr/>
        </p:nvSpPr>
        <p:spPr>
          <a:xfrm>
            <a:off x="1592824" y="4673403"/>
            <a:ext cx="2772697" cy="1224116"/>
          </a:xfrm>
          <a:prstGeom prst="snip2DiagRect">
            <a:avLst/>
          </a:prstGeom>
          <a:solidFill>
            <a:schemeClr val="accent1">
              <a:lumMod val="5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prstClr val="white"/>
                </a:solidFill>
                <a:latin typeface="Century Gothic" pitchFamily="34" charset="0"/>
              </a:rPr>
              <a:t>ORGANISATIONAL CLIMATE</a:t>
            </a:r>
          </a:p>
        </p:txBody>
      </p:sp>
      <p:sp>
        <p:nvSpPr>
          <p:cNvPr id="16" name="Snip Diagonal Corner Rectangle 15"/>
          <p:cNvSpPr/>
          <p:nvPr/>
        </p:nvSpPr>
        <p:spPr>
          <a:xfrm>
            <a:off x="4952999" y="4673403"/>
            <a:ext cx="2123768" cy="1224116"/>
          </a:xfrm>
          <a:prstGeom prst="snip2DiagRect">
            <a:avLst/>
          </a:prstGeom>
          <a:solidFill>
            <a:schemeClr val="accent1">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rgbClr val="1F497D">
                    <a:lumMod val="50000"/>
                  </a:srgbClr>
                </a:solidFill>
                <a:latin typeface="Century Gothic" pitchFamily="34" charset="0"/>
              </a:rPr>
              <a:t>COMPLIANCE</a:t>
            </a:r>
          </a:p>
        </p:txBody>
      </p:sp>
    </p:spTree>
    <p:extLst>
      <p:ext uri="{BB962C8B-B14F-4D97-AF65-F5344CB8AC3E}">
        <p14:creationId xmlns:p14="http://schemas.microsoft.com/office/powerpoint/2010/main" xmlns="" val="1304950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13</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STRATEGIC ROADMAP</a:t>
            </a:r>
            <a:endParaRPr lang="en-US" sz="2000" b="1" dirty="0">
              <a:solidFill>
                <a:schemeClr val="bg1"/>
              </a:solidFill>
              <a:latin typeface="Century Gothic" pitchFamily="34" charset="0"/>
              <a:cs typeface="Arial" panose="020B0604020202020204" pitchFamily="34" charset="0"/>
            </a:endParaRPr>
          </a:p>
        </p:txBody>
      </p:sp>
      <p:sp>
        <p:nvSpPr>
          <p:cNvPr id="17" name="Pentagon 16"/>
          <p:cNvSpPr/>
          <p:nvPr/>
        </p:nvSpPr>
        <p:spPr>
          <a:xfrm>
            <a:off x="1885812" y="757317"/>
            <a:ext cx="4852220" cy="1150374"/>
          </a:xfrm>
          <a:prstGeom prst="homePlat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prstClr val="white"/>
                </a:solidFill>
                <a:latin typeface="Century Gothic" pitchFamily="34" charset="0"/>
              </a:rPr>
              <a:t>RESPECT</a:t>
            </a:r>
          </a:p>
          <a:p>
            <a:pPr algn="ctr"/>
            <a:r>
              <a:rPr lang="en-ZA" sz="1600" b="1" dirty="0" smtClean="0">
                <a:solidFill>
                  <a:prstClr val="white"/>
                </a:solidFill>
                <a:latin typeface="Century Gothic" pitchFamily="34" charset="0"/>
              </a:rPr>
              <a:t>Respect will be our currency </a:t>
            </a:r>
            <a:r>
              <a:rPr lang="en-ZA" sz="1600" b="1" dirty="0">
                <a:solidFill>
                  <a:prstClr val="white"/>
                </a:solidFill>
                <a:latin typeface="Century Gothic" pitchFamily="34" charset="0"/>
              </a:rPr>
              <a:t>i</a:t>
            </a:r>
            <a:r>
              <a:rPr lang="en-ZA" sz="1600" b="1" dirty="0" smtClean="0">
                <a:solidFill>
                  <a:prstClr val="white"/>
                </a:solidFill>
                <a:latin typeface="Century Gothic" pitchFamily="34" charset="0"/>
              </a:rPr>
              <a:t>n our engagements internally and externally</a:t>
            </a:r>
            <a:endParaRPr lang="en-ZA" sz="1600" b="1" dirty="0">
              <a:solidFill>
                <a:prstClr val="white"/>
              </a:solidFill>
              <a:latin typeface="Century Gothic" pitchFamily="34" charset="0"/>
            </a:endParaRPr>
          </a:p>
        </p:txBody>
      </p:sp>
      <p:sp>
        <p:nvSpPr>
          <p:cNvPr id="18" name="Pentagon 17"/>
          <p:cNvSpPr/>
          <p:nvPr/>
        </p:nvSpPr>
        <p:spPr>
          <a:xfrm>
            <a:off x="3222998" y="2197743"/>
            <a:ext cx="4852220" cy="1150374"/>
          </a:xfrm>
          <a:prstGeom prst="homePlat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prstClr val="white"/>
                </a:solidFill>
                <a:latin typeface="Century Gothic" pitchFamily="34" charset="0"/>
              </a:rPr>
              <a:t>TRUST</a:t>
            </a:r>
          </a:p>
          <a:p>
            <a:pPr algn="ctr"/>
            <a:r>
              <a:rPr lang="en-ZA" sz="1600" b="1" dirty="0" smtClean="0">
                <a:solidFill>
                  <a:prstClr val="white"/>
                </a:solidFill>
                <a:latin typeface="Century Gothic" pitchFamily="34" charset="0"/>
              </a:rPr>
              <a:t>We will cultivate an environment of trust with each other </a:t>
            </a:r>
            <a:endParaRPr lang="en-ZA" sz="1600" b="1" dirty="0">
              <a:solidFill>
                <a:prstClr val="white"/>
              </a:solidFill>
              <a:latin typeface="Century Gothic" pitchFamily="34" charset="0"/>
            </a:endParaRPr>
          </a:p>
        </p:txBody>
      </p:sp>
      <p:sp>
        <p:nvSpPr>
          <p:cNvPr id="19" name="Pentagon 18"/>
          <p:cNvSpPr/>
          <p:nvPr/>
        </p:nvSpPr>
        <p:spPr>
          <a:xfrm>
            <a:off x="4329127" y="3633253"/>
            <a:ext cx="4852220" cy="1150374"/>
          </a:xfrm>
          <a:prstGeom prst="homePlat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prstClr val="white"/>
                </a:solidFill>
                <a:latin typeface="Century Gothic" pitchFamily="34" charset="0"/>
              </a:rPr>
              <a:t>INTEGRITY</a:t>
            </a:r>
          </a:p>
          <a:p>
            <a:pPr algn="ctr"/>
            <a:r>
              <a:rPr lang="en-ZA" sz="1600" b="1" dirty="0" smtClean="0">
                <a:solidFill>
                  <a:prstClr val="white"/>
                </a:solidFill>
                <a:latin typeface="Century Gothic" pitchFamily="34" charset="0"/>
              </a:rPr>
              <a:t>We will always do what is right</a:t>
            </a:r>
            <a:endParaRPr lang="en-ZA" sz="1600" b="1" dirty="0">
              <a:solidFill>
                <a:prstClr val="white"/>
              </a:solidFill>
              <a:latin typeface="Century Gothic" pitchFamily="34" charset="0"/>
            </a:endParaRPr>
          </a:p>
        </p:txBody>
      </p:sp>
      <p:sp>
        <p:nvSpPr>
          <p:cNvPr id="20" name="Pentagon 19"/>
          <p:cNvSpPr/>
          <p:nvPr/>
        </p:nvSpPr>
        <p:spPr>
          <a:xfrm>
            <a:off x="5572909" y="5019601"/>
            <a:ext cx="4852220" cy="1150374"/>
          </a:xfrm>
          <a:prstGeom prst="homePlat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rgbClr val="4F81BD">
                    <a:lumMod val="75000"/>
                  </a:srgbClr>
                </a:solidFill>
                <a:latin typeface="Century Gothic" pitchFamily="34" charset="0"/>
              </a:rPr>
              <a:t>QUALITY</a:t>
            </a:r>
          </a:p>
          <a:p>
            <a:pPr algn="ctr"/>
            <a:r>
              <a:rPr lang="en-ZA" sz="1600" b="1" dirty="0" smtClean="0">
                <a:solidFill>
                  <a:srgbClr val="4F81BD">
                    <a:lumMod val="75000"/>
                  </a:srgbClr>
                </a:solidFill>
                <a:latin typeface="Century Gothic" pitchFamily="34" charset="0"/>
              </a:rPr>
              <a:t>The quality of our  work will be of the highest standard</a:t>
            </a:r>
            <a:endParaRPr lang="en-ZA" sz="1600" b="1" dirty="0">
              <a:solidFill>
                <a:srgbClr val="4F81BD">
                  <a:lumMod val="75000"/>
                </a:srgbClr>
              </a:solidFill>
              <a:latin typeface="Century Gothic" pitchFamily="34" charset="0"/>
            </a:endParaRPr>
          </a:p>
        </p:txBody>
      </p:sp>
    </p:spTree>
    <p:extLst>
      <p:ext uri="{BB962C8B-B14F-4D97-AF65-F5344CB8AC3E}">
        <p14:creationId xmlns:p14="http://schemas.microsoft.com/office/powerpoint/2010/main" xmlns="" val="37792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14</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STRATEGIC ROADMAP</a:t>
            </a:r>
            <a:endParaRPr lang="en-US" sz="2000" b="1" dirty="0">
              <a:solidFill>
                <a:schemeClr val="bg1"/>
              </a:solidFill>
              <a:latin typeface="Century Gothic" pitchFamily="34" charset="0"/>
              <a:cs typeface="Arial" panose="020B0604020202020204" pitchFamily="34" charset="0"/>
            </a:endParaRPr>
          </a:p>
        </p:txBody>
      </p:sp>
      <p:grpSp>
        <p:nvGrpSpPr>
          <p:cNvPr id="9" name="Group 8"/>
          <p:cNvGrpSpPr/>
          <p:nvPr/>
        </p:nvGrpSpPr>
        <p:grpSpPr>
          <a:xfrm>
            <a:off x="1030480" y="1831403"/>
            <a:ext cx="2831690" cy="3484194"/>
            <a:chOff x="147484" y="1811593"/>
            <a:chExt cx="2610463" cy="3484194"/>
          </a:xfrm>
          <a:scene3d>
            <a:camera prst="orthographicFront">
              <a:rot lat="0" lon="0" rev="0"/>
            </a:camera>
            <a:lightRig rig="contrasting" dir="t">
              <a:rot lat="0" lon="0" rev="1500000"/>
            </a:lightRig>
          </a:scene3d>
        </p:grpSpPr>
        <p:sp>
          <p:nvSpPr>
            <p:cNvPr id="10" name="Parallelogram 9"/>
            <p:cNvSpPr/>
            <p:nvPr/>
          </p:nvSpPr>
          <p:spPr>
            <a:xfrm>
              <a:off x="147484" y="1811593"/>
              <a:ext cx="2610463" cy="3394588"/>
            </a:xfrm>
            <a:prstGeom prst="parallelogram">
              <a:avLst/>
            </a:prstGeom>
            <a:solidFill>
              <a:schemeClr val="accent1">
                <a:lumMod val="40000"/>
                <a:lumOff val="60000"/>
              </a:schemeClr>
            </a:solidFill>
            <a:ln>
              <a:noFill/>
            </a:ln>
            <a:effectLst>
              <a:outerShdw blurRad="149987" dist="250190" dir="8460000" algn="ctr">
                <a:srgbClr val="000000">
                  <a:alpha val="28000"/>
                </a:srgbClr>
              </a:outerShdw>
            </a:effectLst>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latin typeface="Century Gothic" pitchFamily="34" charset="0"/>
              </a:endParaRPr>
            </a:p>
          </p:txBody>
        </p:sp>
        <p:sp>
          <p:nvSpPr>
            <p:cNvPr id="11" name="TextBox 10"/>
            <p:cNvSpPr txBox="1"/>
            <p:nvPr/>
          </p:nvSpPr>
          <p:spPr>
            <a:xfrm>
              <a:off x="702365" y="2035277"/>
              <a:ext cx="1815976" cy="369332"/>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ZA"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entury Gothic" pitchFamily="34" charset="0"/>
                </a:rPr>
                <a:t>RESPONSIBILITY</a:t>
              </a:r>
              <a:endParaRPr lang="en-ZA"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entury Gothic" pitchFamily="34" charset="0"/>
              </a:endParaRPr>
            </a:p>
          </p:txBody>
        </p:sp>
        <p:sp>
          <p:nvSpPr>
            <p:cNvPr id="12" name="TextBox 11"/>
            <p:cNvSpPr txBox="1"/>
            <p:nvPr/>
          </p:nvSpPr>
          <p:spPr>
            <a:xfrm>
              <a:off x="756761" y="2448854"/>
              <a:ext cx="1573483" cy="2846933"/>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marL="285750" indent="-285750">
                <a:spcAft>
                  <a:spcPts val="600"/>
                </a:spcAft>
                <a:buFont typeface="Arial" pitchFamily="34" charset="0"/>
                <a:buChar char="•"/>
              </a:pPr>
              <a:r>
                <a:rPr lang="en-ZA" sz="1400" dirty="0">
                  <a:solidFill>
                    <a:prstClr val="black"/>
                  </a:solidFill>
                  <a:latin typeface="Century Gothic" pitchFamily="34" charset="0"/>
                </a:rPr>
                <a:t>Be focussed</a:t>
              </a:r>
            </a:p>
            <a:p>
              <a:pPr marL="285750" indent="-285750">
                <a:spcAft>
                  <a:spcPts val="600"/>
                </a:spcAft>
                <a:buFont typeface="Arial" pitchFamily="34" charset="0"/>
                <a:buChar char="•"/>
              </a:pPr>
              <a:r>
                <a:rPr lang="en-ZA" sz="1400" dirty="0">
                  <a:solidFill>
                    <a:prstClr val="black"/>
                  </a:solidFill>
                  <a:latin typeface="Century Gothic" pitchFamily="34" charset="0"/>
                </a:rPr>
                <a:t>Be disciplined</a:t>
              </a:r>
            </a:p>
            <a:p>
              <a:pPr marL="285750" indent="-285750">
                <a:spcAft>
                  <a:spcPts val="600"/>
                </a:spcAft>
                <a:buFont typeface="Arial" pitchFamily="34" charset="0"/>
                <a:buChar char="•"/>
              </a:pPr>
              <a:r>
                <a:rPr lang="en-ZA" sz="1400" dirty="0">
                  <a:solidFill>
                    <a:prstClr val="black"/>
                  </a:solidFill>
                  <a:latin typeface="Century Gothic" pitchFamily="34" charset="0"/>
                </a:rPr>
                <a:t>Take ownership</a:t>
              </a:r>
            </a:p>
            <a:p>
              <a:pPr marL="285750" indent="-285750">
                <a:spcAft>
                  <a:spcPts val="600"/>
                </a:spcAft>
                <a:buFont typeface="Arial" pitchFamily="34" charset="0"/>
                <a:buChar char="•"/>
              </a:pPr>
              <a:r>
                <a:rPr lang="en-ZA" sz="1400" dirty="0">
                  <a:solidFill>
                    <a:prstClr val="black"/>
                  </a:solidFill>
                  <a:latin typeface="Century Gothic" pitchFamily="34" charset="0"/>
                </a:rPr>
                <a:t>Do what matters</a:t>
              </a:r>
            </a:p>
            <a:p>
              <a:pPr marL="285750" indent="-285750">
                <a:spcAft>
                  <a:spcPts val="600"/>
                </a:spcAft>
                <a:buFont typeface="Arial" pitchFamily="34" charset="0"/>
                <a:buChar char="•"/>
              </a:pPr>
              <a:r>
                <a:rPr lang="en-ZA" sz="1400" dirty="0">
                  <a:solidFill>
                    <a:prstClr val="black"/>
                  </a:solidFill>
                  <a:latin typeface="Century Gothic" pitchFamily="34" charset="0"/>
                </a:rPr>
                <a:t>Cross functional cooperation</a:t>
              </a:r>
            </a:p>
            <a:p>
              <a:pPr marL="285750" indent="-285750">
                <a:spcAft>
                  <a:spcPts val="600"/>
                </a:spcAft>
                <a:buFont typeface="Arial" pitchFamily="34" charset="0"/>
                <a:buChar char="•"/>
              </a:pPr>
              <a:endParaRPr lang="en-ZA" sz="1400" b="1" dirty="0">
                <a:solidFill>
                  <a:srgbClr val="1F497D">
                    <a:lumMod val="50000"/>
                  </a:srgbClr>
                </a:solidFill>
                <a:latin typeface="Century Gothic" pitchFamily="34" charset="0"/>
              </a:endParaRPr>
            </a:p>
          </p:txBody>
        </p:sp>
      </p:grpSp>
      <p:grpSp>
        <p:nvGrpSpPr>
          <p:cNvPr id="13" name="Group 12"/>
          <p:cNvGrpSpPr/>
          <p:nvPr/>
        </p:nvGrpSpPr>
        <p:grpSpPr>
          <a:xfrm>
            <a:off x="3401337" y="1848610"/>
            <a:ext cx="2835324" cy="3394588"/>
            <a:chOff x="2518341" y="1828800"/>
            <a:chExt cx="2610463" cy="3394588"/>
          </a:xfrm>
          <a:scene3d>
            <a:camera prst="orthographicFront">
              <a:rot lat="0" lon="0" rev="0"/>
            </a:camera>
            <a:lightRig rig="contrasting" dir="t">
              <a:rot lat="0" lon="0" rev="1500000"/>
            </a:lightRig>
          </a:scene3d>
        </p:grpSpPr>
        <p:sp>
          <p:nvSpPr>
            <p:cNvPr id="14" name="Parallelogram 13"/>
            <p:cNvSpPr/>
            <p:nvPr/>
          </p:nvSpPr>
          <p:spPr>
            <a:xfrm>
              <a:off x="2518341" y="1828800"/>
              <a:ext cx="2610463" cy="3394588"/>
            </a:xfrm>
            <a:prstGeom prst="parallelogram">
              <a:avLst/>
            </a:prstGeom>
            <a:solidFill>
              <a:schemeClr val="accent1">
                <a:lumMod val="60000"/>
                <a:lumOff val="40000"/>
              </a:schemeClr>
            </a:solidFill>
            <a:ln>
              <a:noFill/>
            </a:ln>
            <a:effectLst>
              <a:outerShdw blurRad="149987" dist="250190" dir="8460000" algn="ctr">
                <a:srgbClr val="000000">
                  <a:alpha val="28000"/>
                </a:srgbClr>
              </a:outerShdw>
            </a:effectLst>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Century Gothic" pitchFamily="34" charset="0"/>
              </a:endParaRPr>
            </a:p>
          </p:txBody>
        </p:sp>
        <p:sp>
          <p:nvSpPr>
            <p:cNvPr id="15" name="TextBox 14"/>
            <p:cNvSpPr txBox="1"/>
            <p:nvPr/>
          </p:nvSpPr>
          <p:spPr>
            <a:xfrm>
              <a:off x="3137024" y="2035277"/>
              <a:ext cx="1815976" cy="369332"/>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ZA"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entury Gothic" pitchFamily="34" charset="0"/>
                </a:rPr>
                <a:t>ATTITUDE</a:t>
              </a:r>
              <a:endParaRPr lang="en-ZA"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entury Gothic" pitchFamily="34" charset="0"/>
              </a:endParaRPr>
            </a:p>
          </p:txBody>
        </p:sp>
        <p:sp>
          <p:nvSpPr>
            <p:cNvPr id="16" name="TextBox 15"/>
            <p:cNvSpPr txBox="1"/>
            <p:nvPr/>
          </p:nvSpPr>
          <p:spPr>
            <a:xfrm>
              <a:off x="3137024" y="2448854"/>
              <a:ext cx="1508718" cy="2339102"/>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marL="285750" indent="-285750">
                <a:spcAft>
                  <a:spcPts val="600"/>
                </a:spcAft>
                <a:buFont typeface="Arial" pitchFamily="34" charset="0"/>
                <a:buChar char="•"/>
              </a:pPr>
              <a:r>
                <a:rPr lang="en-ZA" sz="1400" dirty="0">
                  <a:solidFill>
                    <a:prstClr val="black"/>
                  </a:solidFill>
                  <a:latin typeface="Century Gothic" pitchFamily="34" charset="0"/>
                </a:rPr>
                <a:t>Be positive</a:t>
              </a:r>
            </a:p>
            <a:p>
              <a:pPr marL="285750" indent="-285750">
                <a:spcAft>
                  <a:spcPts val="600"/>
                </a:spcAft>
                <a:buFont typeface="Arial" pitchFamily="34" charset="0"/>
                <a:buChar char="•"/>
              </a:pPr>
              <a:r>
                <a:rPr lang="en-ZA" sz="1400" dirty="0">
                  <a:solidFill>
                    <a:prstClr val="black"/>
                  </a:solidFill>
                  <a:latin typeface="Century Gothic" pitchFamily="34" charset="0"/>
                </a:rPr>
                <a:t>Be the agent of change</a:t>
              </a:r>
            </a:p>
            <a:p>
              <a:pPr marL="285750" indent="-285750">
                <a:spcAft>
                  <a:spcPts val="600"/>
                </a:spcAft>
                <a:buFont typeface="Arial" pitchFamily="34" charset="0"/>
                <a:buChar char="•"/>
              </a:pPr>
              <a:r>
                <a:rPr lang="en-ZA" sz="1400" dirty="0">
                  <a:solidFill>
                    <a:prstClr val="black"/>
                  </a:solidFill>
                  <a:latin typeface="Century Gothic" pitchFamily="34" charset="0"/>
                </a:rPr>
                <a:t>Be engaged</a:t>
              </a:r>
            </a:p>
            <a:p>
              <a:pPr marL="285750" indent="-285750">
                <a:spcAft>
                  <a:spcPts val="600"/>
                </a:spcAft>
                <a:buFont typeface="Arial" pitchFamily="34" charset="0"/>
                <a:buChar char="•"/>
              </a:pPr>
              <a:r>
                <a:rPr lang="en-ZA" sz="1400" dirty="0">
                  <a:solidFill>
                    <a:prstClr val="black"/>
                  </a:solidFill>
                  <a:latin typeface="Century Gothic" pitchFamily="34" charset="0"/>
                </a:rPr>
                <a:t>Knowledge-sharing</a:t>
              </a:r>
            </a:p>
            <a:p>
              <a:pPr marL="285750" indent="-285750">
                <a:spcAft>
                  <a:spcPts val="600"/>
                </a:spcAft>
                <a:buFont typeface="Arial" pitchFamily="34" charset="0"/>
                <a:buChar char="•"/>
              </a:pPr>
              <a:endParaRPr lang="en-ZA" sz="1400" b="1" dirty="0">
                <a:solidFill>
                  <a:srgbClr val="1F497D">
                    <a:lumMod val="50000"/>
                  </a:srgbClr>
                </a:solidFill>
                <a:latin typeface="Century Gothic" pitchFamily="34" charset="0"/>
              </a:endParaRPr>
            </a:p>
          </p:txBody>
        </p:sp>
      </p:grpSp>
      <p:grpSp>
        <p:nvGrpSpPr>
          <p:cNvPr id="21" name="Group 20"/>
          <p:cNvGrpSpPr/>
          <p:nvPr/>
        </p:nvGrpSpPr>
        <p:grpSpPr>
          <a:xfrm>
            <a:off x="5761078" y="1848610"/>
            <a:ext cx="2864821" cy="3466987"/>
            <a:chOff x="4878082" y="1828800"/>
            <a:chExt cx="2610463" cy="3466987"/>
          </a:xfrm>
          <a:scene3d>
            <a:camera prst="orthographicFront">
              <a:rot lat="0" lon="0" rev="0"/>
            </a:camera>
            <a:lightRig rig="contrasting" dir="t">
              <a:rot lat="0" lon="0" rev="1500000"/>
            </a:lightRig>
          </a:scene3d>
        </p:grpSpPr>
        <p:sp>
          <p:nvSpPr>
            <p:cNvPr id="22" name="Parallelogram 21"/>
            <p:cNvSpPr/>
            <p:nvPr/>
          </p:nvSpPr>
          <p:spPr>
            <a:xfrm>
              <a:off x="4878082" y="1828800"/>
              <a:ext cx="2610463" cy="3394588"/>
            </a:xfrm>
            <a:prstGeom prst="parallelogram">
              <a:avLst/>
            </a:prstGeom>
            <a:solidFill>
              <a:schemeClr val="accent1">
                <a:lumMod val="75000"/>
              </a:schemeClr>
            </a:solidFill>
            <a:ln>
              <a:noFill/>
            </a:ln>
            <a:effectLst>
              <a:outerShdw blurRad="149987" dist="250190" dir="8460000" algn="ctr">
                <a:srgbClr val="000000">
                  <a:alpha val="28000"/>
                </a:srgbClr>
              </a:outerShdw>
            </a:effectLst>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Century Gothic" pitchFamily="34" charset="0"/>
              </a:endParaRPr>
            </a:p>
          </p:txBody>
        </p:sp>
        <p:sp>
          <p:nvSpPr>
            <p:cNvPr id="23" name="TextBox 22"/>
            <p:cNvSpPr txBox="1"/>
            <p:nvPr/>
          </p:nvSpPr>
          <p:spPr>
            <a:xfrm>
              <a:off x="5353665" y="2035277"/>
              <a:ext cx="2134879" cy="369332"/>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ZA" b="1" dirty="0" smtClean="0">
                  <a:ln w="50800"/>
                  <a:solidFill>
                    <a:prstClr val="white">
                      <a:shade val="50000"/>
                    </a:prstClr>
                  </a:solidFill>
                  <a:latin typeface="Century Gothic" pitchFamily="34" charset="0"/>
                </a:rPr>
                <a:t>COMPETITIVENESS</a:t>
              </a:r>
              <a:endParaRPr lang="en-ZA" b="1" dirty="0">
                <a:ln w="50800"/>
                <a:solidFill>
                  <a:prstClr val="white">
                    <a:shade val="50000"/>
                  </a:prstClr>
                </a:solidFill>
                <a:latin typeface="Century Gothic" pitchFamily="34" charset="0"/>
              </a:endParaRPr>
            </a:p>
          </p:txBody>
        </p:sp>
        <p:sp>
          <p:nvSpPr>
            <p:cNvPr id="24" name="TextBox 23"/>
            <p:cNvSpPr txBox="1"/>
            <p:nvPr/>
          </p:nvSpPr>
          <p:spPr>
            <a:xfrm>
              <a:off x="5353665" y="2448854"/>
              <a:ext cx="1696064" cy="2846933"/>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marL="285750" indent="-285750">
                <a:spcAft>
                  <a:spcPts val="600"/>
                </a:spcAft>
                <a:buFont typeface="Arial" pitchFamily="34" charset="0"/>
                <a:buChar char="•"/>
              </a:pPr>
              <a:r>
                <a:rPr lang="en-ZA" sz="1400" dirty="0">
                  <a:solidFill>
                    <a:prstClr val="white"/>
                  </a:solidFill>
                  <a:latin typeface="Century Gothic" pitchFamily="34" charset="0"/>
                </a:rPr>
                <a:t>Take calculated risks</a:t>
              </a:r>
            </a:p>
            <a:p>
              <a:pPr marL="285750" indent="-285750">
                <a:spcAft>
                  <a:spcPts val="600"/>
                </a:spcAft>
                <a:buFont typeface="Arial" pitchFamily="34" charset="0"/>
                <a:buChar char="•"/>
              </a:pPr>
              <a:r>
                <a:rPr lang="en-ZA" sz="1400" dirty="0">
                  <a:solidFill>
                    <a:prstClr val="white"/>
                  </a:solidFill>
                  <a:latin typeface="Century Gothic" pitchFamily="34" charset="0"/>
                </a:rPr>
                <a:t>Have an entrepreneurial mind-set</a:t>
              </a:r>
            </a:p>
            <a:p>
              <a:pPr marL="285750" indent="-285750">
                <a:spcAft>
                  <a:spcPts val="600"/>
                </a:spcAft>
                <a:buFont typeface="Arial" pitchFamily="34" charset="0"/>
                <a:buChar char="•"/>
              </a:pPr>
              <a:r>
                <a:rPr lang="en-ZA" sz="1400" dirty="0">
                  <a:solidFill>
                    <a:prstClr val="white"/>
                  </a:solidFill>
                  <a:latin typeface="Century Gothic" pitchFamily="34" charset="0"/>
                </a:rPr>
                <a:t>Be innovative</a:t>
              </a:r>
            </a:p>
            <a:p>
              <a:pPr marL="285750" indent="-285750">
                <a:spcAft>
                  <a:spcPts val="600"/>
                </a:spcAft>
                <a:buFont typeface="Arial" pitchFamily="34" charset="0"/>
                <a:buChar char="•"/>
              </a:pPr>
              <a:r>
                <a:rPr lang="en-ZA" sz="1400" dirty="0" smtClean="0">
                  <a:solidFill>
                    <a:prstClr val="white"/>
                  </a:solidFill>
                  <a:latin typeface="Century Gothic" pitchFamily="34" charset="0"/>
                </a:rPr>
                <a:t>Continue </a:t>
              </a:r>
              <a:r>
                <a:rPr lang="en-ZA" sz="1400" dirty="0">
                  <a:solidFill>
                    <a:prstClr val="white"/>
                  </a:solidFill>
                  <a:latin typeface="Century Gothic" pitchFamily="34" charset="0"/>
                </a:rPr>
                <a:t>learning</a:t>
              </a:r>
            </a:p>
            <a:p>
              <a:pPr marL="285750" indent="-285750">
                <a:spcAft>
                  <a:spcPts val="600"/>
                </a:spcAft>
                <a:buFont typeface="Arial" pitchFamily="34" charset="0"/>
                <a:buChar char="•"/>
              </a:pPr>
              <a:endParaRPr lang="en-ZA" sz="1400" b="1" dirty="0">
                <a:solidFill>
                  <a:srgbClr val="1F497D">
                    <a:lumMod val="50000"/>
                  </a:srgbClr>
                </a:solidFill>
                <a:latin typeface="Century Gothic" pitchFamily="34" charset="0"/>
              </a:endParaRPr>
            </a:p>
            <a:p>
              <a:pPr marL="285750" indent="-285750">
                <a:spcAft>
                  <a:spcPts val="600"/>
                </a:spcAft>
                <a:buFont typeface="Arial" pitchFamily="34" charset="0"/>
                <a:buChar char="•"/>
              </a:pPr>
              <a:endParaRPr lang="en-ZA" sz="1400" b="1" dirty="0">
                <a:solidFill>
                  <a:srgbClr val="1F497D">
                    <a:lumMod val="50000"/>
                  </a:srgbClr>
                </a:solidFill>
                <a:latin typeface="Century Gothic" pitchFamily="34" charset="0"/>
              </a:endParaRPr>
            </a:p>
          </p:txBody>
        </p:sp>
      </p:grpSp>
      <p:grpSp>
        <p:nvGrpSpPr>
          <p:cNvPr id="25" name="Group 24"/>
          <p:cNvGrpSpPr/>
          <p:nvPr/>
        </p:nvGrpSpPr>
        <p:grpSpPr>
          <a:xfrm>
            <a:off x="8212946" y="1893824"/>
            <a:ext cx="2723534" cy="3394588"/>
            <a:chOff x="7295536" y="1828800"/>
            <a:chExt cx="2610463" cy="3394588"/>
          </a:xfrm>
          <a:scene3d>
            <a:camera prst="orthographicFront">
              <a:rot lat="0" lon="0" rev="0"/>
            </a:camera>
            <a:lightRig rig="contrasting" dir="t">
              <a:rot lat="0" lon="0" rev="1500000"/>
            </a:lightRig>
          </a:scene3d>
        </p:grpSpPr>
        <p:sp>
          <p:nvSpPr>
            <p:cNvPr id="26" name="Parallelogram 25"/>
            <p:cNvSpPr/>
            <p:nvPr/>
          </p:nvSpPr>
          <p:spPr>
            <a:xfrm>
              <a:off x="7295536" y="1828800"/>
              <a:ext cx="2610463" cy="3394588"/>
            </a:xfrm>
            <a:prstGeom prst="parallelogram">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Century Gothic" pitchFamily="34" charset="0"/>
              </a:endParaRPr>
            </a:p>
          </p:txBody>
        </p:sp>
        <p:sp>
          <p:nvSpPr>
            <p:cNvPr id="27" name="TextBox 26"/>
            <p:cNvSpPr txBox="1"/>
            <p:nvPr/>
          </p:nvSpPr>
          <p:spPr>
            <a:xfrm>
              <a:off x="7919242" y="1979052"/>
              <a:ext cx="1815976" cy="369332"/>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ZA" b="1" dirty="0" smtClean="0">
                  <a:ln w="50800"/>
                  <a:solidFill>
                    <a:prstClr val="white">
                      <a:shade val="50000"/>
                    </a:prstClr>
                  </a:solidFill>
                  <a:latin typeface="Century Gothic" pitchFamily="34" charset="0"/>
                </a:rPr>
                <a:t>EXECUTION</a:t>
              </a:r>
              <a:endParaRPr lang="en-ZA" b="1" dirty="0">
                <a:ln w="50800"/>
                <a:solidFill>
                  <a:prstClr val="white">
                    <a:shade val="50000"/>
                  </a:prstClr>
                </a:solidFill>
                <a:latin typeface="Century Gothic" pitchFamily="34" charset="0"/>
              </a:endParaRPr>
            </a:p>
          </p:txBody>
        </p:sp>
        <p:sp>
          <p:nvSpPr>
            <p:cNvPr id="28" name="TextBox 27"/>
            <p:cNvSpPr txBox="1"/>
            <p:nvPr/>
          </p:nvSpPr>
          <p:spPr>
            <a:xfrm>
              <a:off x="7919242" y="2440229"/>
              <a:ext cx="1622964" cy="2262158"/>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marL="285750" indent="-285750">
                <a:spcAft>
                  <a:spcPts val="600"/>
                </a:spcAft>
                <a:buFont typeface="Arial" pitchFamily="34" charset="0"/>
                <a:buChar char="•"/>
              </a:pPr>
              <a:r>
                <a:rPr lang="en-ZA" sz="1400" dirty="0">
                  <a:solidFill>
                    <a:prstClr val="white"/>
                  </a:solidFill>
                  <a:latin typeface="Century Gothic" pitchFamily="34" charset="0"/>
                </a:rPr>
                <a:t>Flawless and efficient delivery</a:t>
              </a:r>
            </a:p>
            <a:p>
              <a:pPr marL="285750" indent="-285750">
                <a:spcAft>
                  <a:spcPts val="600"/>
                </a:spcAft>
                <a:buFont typeface="Arial" pitchFamily="34" charset="0"/>
                <a:buChar char="•"/>
              </a:pPr>
              <a:r>
                <a:rPr lang="en-ZA" sz="1400" dirty="0">
                  <a:solidFill>
                    <a:prstClr val="white"/>
                  </a:solidFill>
                  <a:latin typeface="Century Gothic" pitchFamily="34" charset="0"/>
                </a:rPr>
                <a:t>Be effective</a:t>
              </a:r>
            </a:p>
            <a:p>
              <a:pPr marL="285750" indent="-285750">
                <a:spcAft>
                  <a:spcPts val="600"/>
                </a:spcAft>
                <a:buFont typeface="Arial" pitchFamily="34" charset="0"/>
                <a:buChar char="•"/>
              </a:pPr>
              <a:r>
                <a:rPr lang="en-ZA" sz="1400" dirty="0">
                  <a:solidFill>
                    <a:prstClr val="white"/>
                  </a:solidFill>
                  <a:latin typeface="Century Gothic" pitchFamily="34" charset="0"/>
                </a:rPr>
                <a:t>Deliver quality on </a:t>
              </a:r>
              <a:r>
                <a:rPr lang="en-ZA" sz="1400" dirty="0" smtClean="0">
                  <a:solidFill>
                    <a:prstClr val="white"/>
                  </a:solidFill>
                  <a:latin typeface="Century Gothic" pitchFamily="34" charset="0"/>
                </a:rPr>
                <a:t>time</a:t>
              </a:r>
            </a:p>
            <a:p>
              <a:pPr marL="285750" indent="-285750">
                <a:spcAft>
                  <a:spcPts val="600"/>
                </a:spcAft>
                <a:buFont typeface="Arial" pitchFamily="34" charset="0"/>
                <a:buChar char="•"/>
              </a:pPr>
              <a:r>
                <a:rPr lang="en-ZA" sz="1400" dirty="0" smtClean="0">
                  <a:solidFill>
                    <a:prstClr val="white"/>
                  </a:solidFill>
                  <a:latin typeface="Century Gothic" pitchFamily="34" charset="0"/>
                </a:rPr>
                <a:t>Excellence in operations</a:t>
              </a:r>
              <a:endParaRPr lang="en-ZA" sz="1400" dirty="0">
                <a:solidFill>
                  <a:prstClr val="white"/>
                </a:solidFill>
                <a:latin typeface="Century Gothic" pitchFamily="34" charset="0"/>
              </a:endParaRPr>
            </a:p>
          </p:txBody>
        </p:sp>
      </p:grpSp>
    </p:spTree>
    <p:extLst>
      <p:ext uri="{BB962C8B-B14F-4D97-AF65-F5344CB8AC3E}">
        <p14:creationId xmlns:p14="http://schemas.microsoft.com/office/powerpoint/2010/main" xmlns="" val="42278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06465" y="3200400"/>
            <a:ext cx="184731" cy="369332"/>
          </a:xfrm>
          <a:prstGeom prst="rect">
            <a:avLst/>
          </a:prstGeom>
          <a:noFill/>
        </p:spPr>
        <p:txBody>
          <a:bodyPr wrap="none" rtlCol="0">
            <a:spAutoFit/>
          </a:bodyPr>
          <a:lstStyle/>
          <a:p>
            <a:pPr defTabSz="457187"/>
            <a:endParaRPr lang="en-US" dirty="0">
              <a:solidFill>
                <a:prstClr val="black"/>
              </a:solidFill>
              <a:latin typeface="Calibri"/>
            </a:endParaRPr>
          </a:p>
        </p:txBody>
      </p:sp>
      <p:sp>
        <p:nvSpPr>
          <p:cNvPr id="7" name="Slide Number Placeholder 6"/>
          <p:cNvSpPr>
            <a:spLocks noGrp="1"/>
          </p:cNvSpPr>
          <p:nvPr>
            <p:ph type="sldNum" sz="quarter" idx="12"/>
          </p:nvPr>
        </p:nvSpPr>
        <p:spPr/>
        <p:txBody>
          <a:bodyPr/>
          <a:lstStyle/>
          <a:p>
            <a:fld id="{98936954-859B-7C48-9E19-EAF1EF45481A}"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
        <p:nvSpPr>
          <p:cNvPr id="8" name="TextBox 7"/>
          <p:cNvSpPr txBox="1"/>
          <p:nvPr/>
        </p:nvSpPr>
        <p:spPr>
          <a:xfrm>
            <a:off x="2083304" y="2548347"/>
            <a:ext cx="8127497" cy="707886"/>
          </a:xfrm>
          <a:prstGeom prst="rect">
            <a:avLst/>
          </a:prstGeom>
          <a:noFill/>
          <a:ln w="25400" cmpd="dbl">
            <a:solidFill>
              <a:srgbClr val="FF9900"/>
            </a:solidFill>
          </a:ln>
        </p:spPr>
        <p:txBody>
          <a:bodyPr wrap="square" rtlCol="0">
            <a:spAutoFit/>
          </a:bodyPr>
          <a:lstStyle/>
          <a:p>
            <a:pPr algn="ctr" defTabSz="457187">
              <a:spcAft>
                <a:spcPts val="1200"/>
              </a:spcAft>
            </a:pPr>
            <a:r>
              <a:rPr lang="en-ZA" sz="4000" b="1" dirty="0" smtClean="0">
                <a:solidFill>
                  <a:srgbClr val="1F497D">
                    <a:lumMod val="50000"/>
                  </a:srgbClr>
                </a:solidFill>
                <a:latin typeface="Century Gothic" pitchFamily="34" charset="0"/>
              </a:rPr>
              <a:t>FINANCIAL SUSTAINABILITY</a:t>
            </a:r>
            <a:endParaRPr lang="en-ZA" sz="4000" b="1" dirty="0">
              <a:solidFill>
                <a:srgbClr val="1F497D">
                  <a:lumMod val="50000"/>
                </a:srgbClr>
              </a:solidFill>
              <a:latin typeface="Century Gothic" pitchFamily="34" charset="0"/>
            </a:endParaRPr>
          </a:p>
        </p:txBody>
      </p:sp>
    </p:spTree>
    <p:extLst>
      <p:ext uri="{BB962C8B-B14F-4D97-AF65-F5344CB8AC3E}">
        <p14:creationId xmlns:p14="http://schemas.microsoft.com/office/powerpoint/2010/main" xmlns="" val="1700168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16</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FINANCIAL SUSTAINABILITY - SUMMARY</a:t>
            </a:r>
            <a:endParaRPr lang="en-US" sz="2000" b="1" dirty="0">
              <a:solidFill>
                <a:schemeClr val="bg1"/>
              </a:solidFill>
              <a:latin typeface="Century Gothic" pitchFamily="34" charset="0"/>
              <a:cs typeface="Arial" panose="020B0604020202020204" pitchFamily="34" charset="0"/>
            </a:endParaRPr>
          </a:p>
        </p:txBody>
      </p:sp>
      <p:sp>
        <p:nvSpPr>
          <p:cNvPr id="3" name="TextBox 2"/>
          <p:cNvSpPr txBox="1"/>
          <p:nvPr/>
        </p:nvSpPr>
        <p:spPr>
          <a:xfrm>
            <a:off x="423082" y="1187356"/>
            <a:ext cx="11077753" cy="5170646"/>
          </a:xfrm>
          <a:prstGeom prst="rect">
            <a:avLst/>
          </a:prstGeom>
          <a:noFill/>
        </p:spPr>
        <p:txBody>
          <a:bodyPr wrap="square" rtlCol="0">
            <a:spAutoFit/>
          </a:bodyPr>
          <a:lstStyle/>
          <a:p>
            <a:pPr marL="285750" indent="-285750" algn="just">
              <a:spcAft>
                <a:spcPts val="1200"/>
              </a:spcAft>
              <a:buFont typeface="Arial" pitchFamily="34" charset="0"/>
              <a:buChar char="•"/>
            </a:pPr>
            <a:r>
              <a:rPr lang="en-ZA" dirty="0">
                <a:latin typeface="Century Gothic" pitchFamily="34" charset="0"/>
              </a:rPr>
              <a:t>The </a:t>
            </a:r>
            <a:r>
              <a:rPr lang="en-ZA" dirty="0" err="1">
                <a:latin typeface="Century Gothic" pitchFamily="34" charset="0"/>
              </a:rPr>
              <a:t>SABC’s</a:t>
            </a:r>
            <a:r>
              <a:rPr lang="en-ZA" dirty="0">
                <a:latin typeface="Century Gothic" pitchFamily="34" charset="0"/>
              </a:rPr>
              <a:t> dire financial situation worsted further during the 2018/19 financial year and the Corporation ended March 2019 with a cash balance of only R72m.  </a:t>
            </a:r>
            <a:endParaRPr lang="en-ZA" dirty="0" smtClean="0">
              <a:latin typeface="Century Gothic" pitchFamily="34" charset="0"/>
            </a:endParaRPr>
          </a:p>
          <a:p>
            <a:pPr marL="285750" indent="-285750" algn="just">
              <a:spcAft>
                <a:spcPts val="1200"/>
              </a:spcAft>
              <a:buFont typeface="Arial" pitchFamily="34" charset="0"/>
              <a:buChar char="•"/>
            </a:pPr>
            <a:r>
              <a:rPr lang="en-ZA" dirty="0" smtClean="0">
                <a:latin typeface="Century Gothic" pitchFamily="34" charset="0"/>
              </a:rPr>
              <a:t>Its </a:t>
            </a:r>
            <a:r>
              <a:rPr lang="en-ZA" dirty="0">
                <a:latin typeface="Century Gothic" pitchFamily="34" charset="0"/>
              </a:rPr>
              <a:t>c</a:t>
            </a:r>
            <a:r>
              <a:rPr lang="en-GB" dirty="0">
                <a:latin typeface="Century Gothic" pitchFamily="34" charset="0"/>
              </a:rPr>
              <a:t>ash flow is depleted and therefore the SABC cannot honour payments to service providers, adhere to its committed contracts, and commission local content productions.  </a:t>
            </a:r>
            <a:endParaRPr lang="en-ZA" dirty="0">
              <a:latin typeface="Century Gothic" pitchFamily="34" charset="0"/>
            </a:endParaRPr>
          </a:p>
          <a:p>
            <a:pPr marL="285750" indent="-285750" algn="just">
              <a:spcAft>
                <a:spcPts val="1200"/>
              </a:spcAft>
              <a:buFont typeface="Arial" pitchFamily="34" charset="0"/>
              <a:buChar char="•"/>
            </a:pPr>
            <a:r>
              <a:rPr lang="en-GB" dirty="0">
                <a:latin typeface="Century Gothic" pitchFamily="34" charset="0"/>
              </a:rPr>
              <a:t>The SABC ended FY2018/19 with an unaudited loss of Loss for the year of </a:t>
            </a:r>
            <a:r>
              <a:rPr lang="en-GB" dirty="0" smtClean="0">
                <a:latin typeface="Century Gothic" pitchFamily="34" charset="0"/>
              </a:rPr>
              <a:t>R483m</a:t>
            </a:r>
            <a:r>
              <a:rPr lang="en-GB" dirty="0">
                <a:latin typeface="Century Gothic" pitchFamily="34" charset="0"/>
              </a:rPr>
              <a:t>. </a:t>
            </a:r>
            <a:endParaRPr lang="en-GB" dirty="0" smtClean="0">
              <a:latin typeface="Century Gothic" pitchFamily="34" charset="0"/>
            </a:endParaRPr>
          </a:p>
          <a:p>
            <a:pPr marL="285750" indent="-285750" algn="just">
              <a:spcAft>
                <a:spcPts val="1200"/>
              </a:spcAft>
              <a:buFont typeface="Arial" pitchFamily="34" charset="0"/>
              <a:buChar char="•"/>
            </a:pPr>
            <a:r>
              <a:rPr lang="en-GB" dirty="0" smtClean="0">
                <a:latin typeface="Century Gothic" pitchFamily="34" charset="0"/>
              </a:rPr>
              <a:t>Losses </a:t>
            </a:r>
            <a:r>
              <a:rPr lang="en-GB" dirty="0">
                <a:latin typeface="Century Gothic" pitchFamily="34" charset="0"/>
              </a:rPr>
              <a:t>have decreased over the past number of years from R1 billion in 2016/17, to </a:t>
            </a:r>
            <a:r>
              <a:rPr lang="en-GB" dirty="0" smtClean="0">
                <a:latin typeface="Century Gothic" pitchFamily="34" charset="0"/>
              </a:rPr>
              <a:t>R622m </a:t>
            </a:r>
            <a:r>
              <a:rPr lang="en-GB" dirty="0">
                <a:latin typeface="Century Gothic" pitchFamily="34" charset="0"/>
              </a:rPr>
              <a:t>in 2017/18, to an unaudited loss of </a:t>
            </a:r>
            <a:r>
              <a:rPr lang="en-GB" dirty="0" smtClean="0">
                <a:latin typeface="Century Gothic" pitchFamily="34" charset="0"/>
              </a:rPr>
              <a:t>R483m </a:t>
            </a:r>
            <a:r>
              <a:rPr lang="en-GB" dirty="0">
                <a:latin typeface="Century Gothic" pitchFamily="34" charset="0"/>
              </a:rPr>
              <a:t>in </a:t>
            </a:r>
            <a:r>
              <a:rPr lang="en-GB" dirty="0" smtClean="0">
                <a:latin typeface="Century Gothic" pitchFamily="34" charset="0"/>
              </a:rPr>
              <a:t>FY2018/19 (</a:t>
            </a:r>
            <a:r>
              <a:rPr lang="en-GB" i="1" dirty="0" smtClean="0">
                <a:latin typeface="Century Gothic" pitchFamily="34" charset="0"/>
              </a:rPr>
              <a:t>as at May 2019, audit still in progress</a:t>
            </a:r>
            <a:r>
              <a:rPr lang="en-GB" dirty="0" smtClean="0">
                <a:latin typeface="Century Gothic" pitchFamily="34" charset="0"/>
              </a:rPr>
              <a:t>) </a:t>
            </a:r>
            <a:r>
              <a:rPr lang="en-GB" dirty="0">
                <a:latin typeface="Century Gothic" pitchFamily="34" charset="0"/>
              </a:rPr>
              <a:t>– this is a 33% improvement.  However, the </a:t>
            </a:r>
            <a:r>
              <a:rPr lang="en-GB" dirty="0" err="1">
                <a:latin typeface="Century Gothic" pitchFamily="34" charset="0"/>
              </a:rPr>
              <a:t>SABC’s</a:t>
            </a:r>
            <a:r>
              <a:rPr lang="en-GB" dirty="0">
                <a:latin typeface="Century Gothic" pitchFamily="34" charset="0"/>
              </a:rPr>
              <a:t> financial position remains </a:t>
            </a:r>
            <a:r>
              <a:rPr lang="en-GB" dirty="0" smtClean="0">
                <a:latin typeface="Century Gothic" pitchFamily="34" charset="0"/>
              </a:rPr>
              <a:t>severe.  </a:t>
            </a:r>
          </a:p>
          <a:p>
            <a:pPr marL="285750" indent="-285750" algn="just">
              <a:spcAft>
                <a:spcPts val="1200"/>
              </a:spcAft>
              <a:buFont typeface="Arial" pitchFamily="34" charset="0"/>
              <a:buChar char="•"/>
            </a:pPr>
            <a:r>
              <a:rPr lang="en-ZA" dirty="0">
                <a:latin typeface="Century Gothic" pitchFamily="34" charset="0"/>
              </a:rPr>
              <a:t>The SABC applied for Government Funding as far back as November 2017 due to its severe liquidity crisis which is threatening the Corporation’s status as a going concern, as also highlighted by the Auditor General.  </a:t>
            </a:r>
            <a:endParaRPr lang="en-ZA" dirty="0" smtClean="0">
              <a:latin typeface="Century Gothic" pitchFamily="34" charset="0"/>
            </a:endParaRPr>
          </a:p>
          <a:p>
            <a:pPr marL="285750" indent="-285750" algn="just">
              <a:spcAft>
                <a:spcPts val="1200"/>
              </a:spcAft>
              <a:buFont typeface="Arial" pitchFamily="34" charset="0"/>
              <a:buChar char="•"/>
            </a:pPr>
            <a:r>
              <a:rPr lang="en-ZA" dirty="0" smtClean="0">
                <a:latin typeface="Century Gothic" pitchFamily="34" charset="0"/>
              </a:rPr>
              <a:t>The </a:t>
            </a:r>
            <a:r>
              <a:rPr lang="en-ZA" dirty="0">
                <a:latin typeface="Century Gothic" pitchFamily="34" charset="0"/>
              </a:rPr>
              <a:t>applications were based on the Corporation’s dire financial situation, along with its Board approved Strategic Roadmap and turnaround plans designed to stabilise the SABC and return it to profitability whilst fulfilling its public mandate.  </a:t>
            </a:r>
            <a:endParaRPr lang="en-ZA" dirty="0" smtClean="0">
              <a:latin typeface="Century Gothic" pitchFamily="34" charset="0"/>
            </a:endParaRPr>
          </a:p>
          <a:p>
            <a:pPr marL="285750" indent="-285750" algn="just">
              <a:spcAft>
                <a:spcPts val="1200"/>
              </a:spcAft>
              <a:buFont typeface="Arial" pitchFamily="34" charset="0"/>
              <a:buChar char="•"/>
            </a:pPr>
            <a:r>
              <a:rPr lang="en-ZA" dirty="0" smtClean="0">
                <a:latin typeface="Century Gothic" pitchFamily="34" charset="0"/>
              </a:rPr>
              <a:t>Feedback is still being awaited on the funding request.</a:t>
            </a:r>
            <a:endParaRPr lang="en-ZA" dirty="0">
              <a:latin typeface="Century Gothic" pitchFamily="34" charset="0"/>
            </a:endParaRPr>
          </a:p>
        </p:txBody>
      </p:sp>
      <p:cxnSp>
        <p:nvCxnSpPr>
          <p:cNvPr id="6" name="Straight Connector 5">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27608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17</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WHERE WE CAME FROM – PAST 10 YEARS</a:t>
            </a:r>
            <a:endParaRPr lang="en-US" sz="2000" b="1" dirty="0">
              <a:solidFill>
                <a:schemeClr val="bg1"/>
              </a:solidFill>
              <a:latin typeface="Century Gothic"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3166637213"/>
              </p:ext>
            </p:extLst>
          </p:nvPr>
        </p:nvGraphicFramePr>
        <p:xfrm>
          <a:off x="1070103" y="627326"/>
          <a:ext cx="9124777" cy="421763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00251" y="4995081"/>
            <a:ext cx="11559653" cy="1677382"/>
          </a:xfrm>
          <a:prstGeom prst="rect">
            <a:avLst/>
          </a:prstGeom>
          <a:noFill/>
        </p:spPr>
        <p:txBody>
          <a:bodyPr wrap="square" rtlCol="0">
            <a:spAutoFit/>
          </a:bodyPr>
          <a:lstStyle/>
          <a:p>
            <a:pPr marL="285750" indent="-285750" algn="just">
              <a:lnSpc>
                <a:spcPct val="110000"/>
              </a:lnSpc>
              <a:spcBef>
                <a:spcPts val="0"/>
              </a:spcBef>
              <a:spcAft>
                <a:spcPts val="600"/>
              </a:spcAft>
              <a:buFont typeface="Arial" pitchFamily="34" charset="0"/>
              <a:buChar char="•"/>
            </a:pPr>
            <a:r>
              <a:rPr lang="en-ZA" sz="1600" dirty="0">
                <a:solidFill>
                  <a:prstClr val="black"/>
                </a:solidFill>
                <a:latin typeface="Century Gothic" panose="020B0502020202020204" pitchFamily="34" charset="0"/>
              </a:rPr>
              <a:t>Over the past 10 years the SABC has only made a profit in the three years from 2011/12 to </a:t>
            </a:r>
            <a:r>
              <a:rPr lang="en-ZA" sz="1600" dirty="0" smtClean="0">
                <a:solidFill>
                  <a:prstClr val="black"/>
                </a:solidFill>
                <a:latin typeface="Century Gothic" panose="020B0502020202020204" pitchFamily="34" charset="0"/>
              </a:rPr>
              <a:t>2013/14.</a:t>
            </a:r>
            <a:endParaRPr lang="en-ZA" sz="1600" dirty="0">
              <a:solidFill>
                <a:prstClr val="black"/>
              </a:solidFill>
              <a:latin typeface="Century Gothic" panose="020B0502020202020204" pitchFamily="34" charset="0"/>
            </a:endParaRPr>
          </a:p>
          <a:p>
            <a:pPr marL="285750" indent="-285750" algn="just">
              <a:lnSpc>
                <a:spcPct val="110000"/>
              </a:lnSpc>
              <a:spcBef>
                <a:spcPts val="0"/>
              </a:spcBef>
              <a:spcAft>
                <a:spcPts val="600"/>
              </a:spcAft>
              <a:buFont typeface="Arial" pitchFamily="34" charset="0"/>
              <a:buChar char="•"/>
            </a:pPr>
            <a:r>
              <a:rPr lang="en-ZA" sz="1600" dirty="0">
                <a:solidFill>
                  <a:prstClr val="black"/>
                </a:solidFill>
                <a:latin typeface="Century Gothic" panose="020B0502020202020204" pitchFamily="34" charset="0"/>
              </a:rPr>
              <a:t>Those profit making years had the lowest investment in content as indicated by low amortisation of </a:t>
            </a:r>
            <a:r>
              <a:rPr lang="en-ZA" sz="1600" dirty="0" err="1">
                <a:solidFill>
                  <a:prstClr val="black"/>
                </a:solidFill>
                <a:latin typeface="Century Gothic" panose="020B0502020202020204" pitchFamily="34" charset="0"/>
              </a:rPr>
              <a:t>PFSR</a:t>
            </a:r>
            <a:r>
              <a:rPr lang="en-ZA" sz="1600" dirty="0">
                <a:solidFill>
                  <a:prstClr val="black"/>
                </a:solidFill>
                <a:latin typeface="Century Gothic" panose="020B0502020202020204" pitchFamily="34" charset="0"/>
              </a:rPr>
              <a:t>, averaging </a:t>
            </a:r>
            <a:r>
              <a:rPr lang="en-ZA" sz="1600" dirty="0" smtClean="0">
                <a:solidFill>
                  <a:prstClr val="black"/>
                </a:solidFill>
                <a:latin typeface="Century Gothic" panose="020B0502020202020204" pitchFamily="34" charset="0"/>
              </a:rPr>
              <a:t>R1.3bn.</a:t>
            </a:r>
            <a:endParaRPr lang="en-ZA" sz="1600" dirty="0">
              <a:solidFill>
                <a:prstClr val="black"/>
              </a:solidFill>
              <a:latin typeface="Century Gothic" panose="020B0502020202020204" pitchFamily="34" charset="0"/>
            </a:endParaRPr>
          </a:p>
          <a:p>
            <a:pPr marL="285750" indent="-285750" algn="just">
              <a:lnSpc>
                <a:spcPct val="110000"/>
              </a:lnSpc>
              <a:spcBef>
                <a:spcPts val="0"/>
              </a:spcBef>
              <a:spcAft>
                <a:spcPts val="600"/>
              </a:spcAft>
              <a:buFont typeface="Arial" pitchFamily="34" charset="0"/>
              <a:buChar char="•"/>
            </a:pPr>
            <a:r>
              <a:rPr lang="en-ZA" sz="1600" dirty="0">
                <a:solidFill>
                  <a:prstClr val="black"/>
                </a:solidFill>
                <a:latin typeface="Century Gothic" panose="020B0502020202020204" pitchFamily="34" charset="0"/>
              </a:rPr>
              <a:t>The biggest loss in </a:t>
            </a:r>
            <a:r>
              <a:rPr lang="en-ZA" sz="1600" dirty="0" smtClean="0">
                <a:solidFill>
                  <a:prstClr val="black"/>
                </a:solidFill>
                <a:latin typeface="Century Gothic" panose="020B0502020202020204" pitchFamily="34" charset="0"/>
              </a:rPr>
              <a:t>FY2016/17 </a:t>
            </a:r>
            <a:r>
              <a:rPr lang="en-ZA" sz="1600" dirty="0">
                <a:solidFill>
                  <a:prstClr val="black"/>
                </a:solidFill>
                <a:latin typeface="Century Gothic" panose="020B0502020202020204" pitchFamily="34" charset="0"/>
              </a:rPr>
              <a:t>also carries the highest amortisation of content at </a:t>
            </a:r>
            <a:r>
              <a:rPr lang="en-ZA" sz="1600" dirty="0" smtClean="0">
                <a:solidFill>
                  <a:prstClr val="black"/>
                </a:solidFill>
                <a:latin typeface="Century Gothic" panose="020B0502020202020204" pitchFamily="34" charset="0"/>
              </a:rPr>
              <a:t>R1.95bn.</a:t>
            </a:r>
            <a:endParaRPr lang="en-ZA" sz="1600" dirty="0">
              <a:solidFill>
                <a:prstClr val="black"/>
              </a:solidFill>
              <a:latin typeface="Century Gothic" panose="020B0502020202020204" pitchFamily="34" charset="0"/>
            </a:endParaRPr>
          </a:p>
          <a:p>
            <a:pPr marL="285750" indent="-285750" algn="just">
              <a:lnSpc>
                <a:spcPct val="110000"/>
              </a:lnSpc>
              <a:spcBef>
                <a:spcPts val="0"/>
              </a:spcBef>
              <a:spcAft>
                <a:spcPts val="600"/>
              </a:spcAft>
              <a:buFont typeface="Arial" pitchFamily="34" charset="0"/>
              <a:buChar char="•"/>
            </a:pPr>
            <a:r>
              <a:rPr lang="en-ZA" sz="1600" dirty="0">
                <a:solidFill>
                  <a:prstClr val="black"/>
                </a:solidFill>
                <a:latin typeface="Century Gothic" panose="020B0502020202020204" pitchFamily="34" charset="0"/>
              </a:rPr>
              <a:t>Employee cost averaged 36% (R2.2bn) of revenue  from 2011/12 to </a:t>
            </a:r>
            <a:r>
              <a:rPr lang="en-ZA" sz="1600" dirty="0" smtClean="0">
                <a:solidFill>
                  <a:prstClr val="black"/>
                </a:solidFill>
                <a:latin typeface="Century Gothic" panose="020B0502020202020204" pitchFamily="34" charset="0"/>
              </a:rPr>
              <a:t>2013/14.</a:t>
            </a:r>
            <a:endParaRPr lang="en-ZA" sz="1600" dirty="0">
              <a:solidFill>
                <a:prstClr val="black"/>
              </a:solidFill>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677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18</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WHERE WE CAME FROM – PAST 10 YEARS</a:t>
            </a:r>
            <a:endParaRPr lang="en-US" sz="2000" b="1" dirty="0">
              <a:solidFill>
                <a:schemeClr val="bg1"/>
              </a:solidFill>
              <a:latin typeface="Century Gothic"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1761714802"/>
              </p:ext>
            </p:extLst>
          </p:nvPr>
        </p:nvGraphicFramePr>
        <p:xfrm>
          <a:off x="1201003" y="907293"/>
          <a:ext cx="9495845" cy="5220551"/>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Curved Connector 3"/>
          <p:cNvCxnSpPr/>
          <p:nvPr/>
        </p:nvCxnSpPr>
        <p:spPr>
          <a:xfrm rot="16200000" flipH="1">
            <a:off x="9425114" y="4871651"/>
            <a:ext cx="481914" cy="475735"/>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761839" y="5350476"/>
            <a:ext cx="1952368" cy="738664"/>
          </a:xfrm>
          <a:prstGeom prst="rect">
            <a:avLst/>
          </a:prstGeom>
          <a:solidFill>
            <a:schemeClr val="accent2">
              <a:lumMod val="20000"/>
              <a:lumOff val="80000"/>
            </a:schemeClr>
          </a:solidFill>
        </p:spPr>
        <p:txBody>
          <a:bodyPr wrap="square" rtlCol="0">
            <a:spAutoFit/>
          </a:bodyPr>
          <a:lstStyle/>
          <a:p>
            <a:r>
              <a:rPr lang="en-ZA" sz="1400" dirty="0" smtClean="0">
                <a:latin typeface="Century Gothic" pitchFamily="34" charset="0"/>
              </a:rPr>
              <a:t>Forecasted figure at the beginning of FY2018/19</a:t>
            </a:r>
            <a:endParaRPr lang="en-ZA" sz="1400" dirty="0">
              <a:latin typeface="Century Gothic" pitchFamily="34" charset="0"/>
            </a:endParaRPr>
          </a:p>
        </p:txBody>
      </p:sp>
    </p:spTree>
    <p:extLst>
      <p:ext uri="{BB962C8B-B14F-4D97-AF65-F5344CB8AC3E}">
        <p14:creationId xmlns:p14="http://schemas.microsoft.com/office/powerpoint/2010/main" xmlns="" val="1590507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19</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IMPACT OF FINANCIAL CHALLENGES</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9308" y="1062765"/>
            <a:ext cx="11655189" cy="5078313"/>
          </a:xfrm>
          <a:prstGeom prst="rect">
            <a:avLst/>
          </a:prstGeom>
          <a:noFill/>
        </p:spPr>
        <p:txBody>
          <a:bodyPr wrap="square" rtlCol="0">
            <a:spAutoFit/>
          </a:bodyPr>
          <a:lstStyle/>
          <a:p>
            <a:pPr marL="285750" indent="-285750" algn="just">
              <a:spcAft>
                <a:spcPts val="1800"/>
              </a:spcAft>
              <a:buFont typeface="Arial" pitchFamily="34" charset="0"/>
              <a:buChar char="•"/>
            </a:pPr>
            <a:r>
              <a:rPr lang="en-GB" dirty="0" smtClean="0">
                <a:solidFill>
                  <a:prstClr val="black"/>
                </a:solidFill>
                <a:latin typeface="Century Gothic" pitchFamily="34" charset="0"/>
              </a:rPr>
              <a:t>The </a:t>
            </a:r>
            <a:r>
              <a:rPr lang="en-GB" dirty="0" err="1">
                <a:solidFill>
                  <a:prstClr val="black"/>
                </a:solidFill>
                <a:latin typeface="Century Gothic" pitchFamily="34" charset="0"/>
              </a:rPr>
              <a:t>SABC’s</a:t>
            </a:r>
            <a:r>
              <a:rPr lang="en-GB" dirty="0">
                <a:solidFill>
                  <a:prstClr val="black"/>
                </a:solidFill>
                <a:latin typeface="Century Gothic" pitchFamily="34" charset="0"/>
              </a:rPr>
              <a:t> </a:t>
            </a:r>
            <a:r>
              <a:rPr lang="en-GB" dirty="0" smtClean="0">
                <a:solidFill>
                  <a:prstClr val="black"/>
                </a:solidFill>
                <a:latin typeface="Century Gothic" pitchFamily="34" charset="0"/>
              </a:rPr>
              <a:t>is technically insolvent.   </a:t>
            </a:r>
            <a:endParaRPr lang="en-GB" dirty="0">
              <a:solidFill>
                <a:prstClr val="black"/>
              </a:solidFill>
              <a:latin typeface="Century Gothic" pitchFamily="34" charset="0"/>
            </a:endParaRPr>
          </a:p>
          <a:p>
            <a:pPr marL="285750" indent="-285750" algn="just">
              <a:spcAft>
                <a:spcPts val="1800"/>
              </a:spcAft>
              <a:buFont typeface="Arial" pitchFamily="34" charset="0"/>
              <a:buChar char="•"/>
            </a:pPr>
            <a:r>
              <a:rPr lang="en-GB" dirty="0" smtClean="0">
                <a:solidFill>
                  <a:prstClr val="black"/>
                </a:solidFill>
                <a:latin typeface="Century Gothic" pitchFamily="34" charset="0"/>
              </a:rPr>
              <a:t>Cash </a:t>
            </a:r>
            <a:r>
              <a:rPr lang="en-GB" dirty="0">
                <a:solidFill>
                  <a:prstClr val="black"/>
                </a:solidFill>
                <a:latin typeface="Century Gothic" pitchFamily="34" charset="0"/>
              </a:rPr>
              <a:t>flow is depleted and therefore the SABC cannot honour payments to service providers, adhere to its committed contracts, and commission local content </a:t>
            </a:r>
            <a:r>
              <a:rPr lang="en-GB" dirty="0" smtClean="0">
                <a:solidFill>
                  <a:prstClr val="black"/>
                </a:solidFill>
                <a:latin typeface="Century Gothic" pitchFamily="34" charset="0"/>
              </a:rPr>
              <a:t>productions.</a:t>
            </a:r>
          </a:p>
          <a:p>
            <a:pPr marL="285750" lvl="0" indent="-285750" algn="just">
              <a:spcAft>
                <a:spcPts val="1800"/>
              </a:spcAft>
              <a:buFont typeface="Arial" pitchFamily="34" charset="0"/>
              <a:buChar char="•"/>
            </a:pPr>
            <a:r>
              <a:rPr lang="en-GB" dirty="0">
                <a:solidFill>
                  <a:prstClr val="black"/>
                </a:solidFill>
                <a:latin typeface="Century Gothic" pitchFamily="34" charset="0"/>
              </a:rPr>
              <a:t>Trade and other payables amount to R1.8 billion as at 30 June 2019.</a:t>
            </a:r>
            <a:endParaRPr lang="en-ZA" dirty="0">
              <a:solidFill>
                <a:prstClr val="black"/>
              </a:solidFill>
              <a:latin typeface="Century Gothic" pitchFamily="34" charset="0"/>
            </a:endParaRPr>
          </a:p>
          <a:p>
            <a:pPr marL="285750" lvl="0" indent="-285750" algn="just">
              <a:spcAft>
                <a:spcPts val="1800"/>
              </a:spcAft>
              <a:buFont typeface="Arial" pitchFamily="34" charset="0"/>
              <a:buChar char="•"/>
            </a:pPr>
            <a:r>
              <a:rPr lang="en-GB" dirty="0">
                <a:solidFill>
                  <a:prstClr val="black"/>
                </a:solidFill>
                <a:latin typeface="Century Gothic" pitchFamily="34" charset="0"/>
              </a:rPr>
              <a:t>Significant suppliers due and overdue are </a:t>
            </a:r>
            <a:r>
              <a:rPr lang="en-GB" dirty="0" err="1">
                <a:solidFill>
                  <a:prstClr val="black"/>
                </a:solidFill>
                <a:latin typeface="Century Gothic" pitchFamily="34" charset="0"/>
              </a:rPr>
              <a:t>Sentech</a:t>
            </a:r>
            <a:r>
              <a:rPr lang="en-GB" dirty="0">
                <a:solidFill>
                  <a:prstClr val="black"/>
                </a:solidFill>
                <a:latin typeface="Century Gothic" pitchFamily="34" charset="0"/>
              </a:rPr>
              <a:t> (R554million), </a:t>
            </a:r>
            <a:r>
              <a:rPr lang="en-GB" dirty="0" err="1">
                <a:solidFill>
                  <a:prstClr val="black"/>
                </a:solidFill>
                <a:latin typeface="Century Gothic" pitchFamily="34" charset="0"/>
              </a:rPr>
              <a:t>Supersport</a:t>
            </a:r>
            <a:r>
              <a:rPr lang="en-GB" dirty="0">
                <a:solidFill>
                  <a:prstClr val="black"/>
                </a:solidFill>
                <a:latin typeface="Century Gothic" pitchFamily="34" charset="0"/>
              </a:rPr>
              <a:t> (R259million), </a:t>
            </a:r>
            <a:r>
              <a:rPr lang="en-GB" dirty="0" err="1">
                <a:solidFill>
                  <a:prstClr val="black"/>
                </a:solidFill>
                <a:latin typeface="Century Gothic" pitchFamily="34" charset="0"/>
              </a:rPr>
              <a:t>SAMRO</a:t>
            </a:r>
            <a:r>
              <a:rPr lang="en-GB" dirty="0">
                <a:solidFill>
                  <a:prstClr val="black"/>
                </a:solidFill>
                <a:latin typeface="Century Gothic" pitchFamily="34" charset="0"/>
              </a:rPr>
              <a:t> (R135million) various providers of content (R174milion).</a:t>
            </a:r>
            <a:endParaRPr lang="en-ZA" dirty="0">
              <a:solidFill>
                <a:prstClr val="black"/>
              </a:solidFill>
              <a:latin typeface="Century Gothic" pitchFamily="34" charset="0"/>
            </a:endParaRPr>
          </a:p>
          <a:p>
            <a:pPr marL="285750" indent="-285750" algn="just">
              <a:spcAft>
                <a:spcPts val="1800"/>
              </a:spcAft>
              <a:buFont typeface="Arial" pitchFamily="34" charset="0"/>
              <a:buChar char="•"/>
            </a:pPr>
            <a:r>
              <a:rPr lang="en-GB" dirty="0" smtClean="0">
                <a:solidFill>
                  <a:prstClr val="black"/>
                </a:solidFill>
                <a:latin typeface="Century Gothic" pitchFamily="34" charset="0"/>
              </a:rPr>
              <a:t>Several </a:t>
            </a:r>
            <a:r>
              <a:rPr lang="en-GB" dirty="0">
                <a:solidFill>
                  <a:prstClr val="black"/>
                </a:solidFill>
                <a:latin typeface="Century Gothic" pitchFamily="34" charset="0"/>
              </a:rPr>
              <a:t>major content providers of key programming (e.g. ‘</a:t>
            </a:r>
            <a:r>
              <a:rPr lang="en-GB" dirty="0" err="1">
                <a:solidFill>
                  <a:prstClr val="black"/>
                </a:solidFill>
                <a:latin typeface="Century Gothic" pitchFamily="34" charset="0"/>
              </a:rPr>
              <a:t>soapies</a:t>
            </a:r>
            <a:r>
              <a:rPr lang="en-GB" dirty="0">
                <a:solidFill>
                  <a:prstClr val="black"/>
                </a:solidFill>
                <a:latin typeface="Century Gothic" pitchFamily="34" charset="0"/>
              </a:rPr>
              <a:t>’) have ceased production and are retaining content until outstanding payments have been received. </a:t>
            </a:r>
            <a:endParaRPr lang="en-GB" dirty="0" smtClean="0">
              <a:solidFill>
                <a:prstClr val="black"/>
              </a:solidFill>
              <a:latin typeface="Century Gothic" pitchFamily="34" charset="0"/>
            </a:endParaRPr>
          </a:p>
          <a:p>
            <a:pPr marL="285750" indent="-285750" algn="just">
              <a:spcAft>
                <a:spcPts val="1800"/>
              </a:spcAft>
              <a:buFont typeface="Arial" pitchFamily="34" charset="0"/>
              <a:buChar char="•"/>
            </a:pPr>
            <a:r>
              <a:rPr lang="en-GB" dirty="0" smtClean="0">
                <a:solidFill>
                  <a:prstClr val="black"/>
                </a:solidFill>
                <a:latin typeface="Century Gothic" pitchFamily="34" charset="0"/>
              </a:rPr>
              <a:t>The </a:t>
            </a:r>
            <a:r>
              <a:rPr lang="en-GB" dirty="0">
                <a:solidFill>
                  <a:prstClr val="black"/>
                </a:solidFill>
                <a:latin typeface="Century Gothic" pitchFamily="34" charset="0"/>
              </a:rPr>
              <a:t>public broadcaster relies heavily on these programmes to generate advertising revenue and the inability to invest in content negatively affects the financial sustainability of the SABC and the local production industry.  </a:t>
            </a:r>
            <a:endParaRPr lang="en-GB" dirty="0" smtClean="0">
              <a:solidFill>
                <a:prstClr val="black"/>
              </a:solidFill>
              <a:latin typeface="Century Gothic" pitchFamily="34" charset="0"/>
            </a:endParaRPr>
          </a:p>
          <a:p>
            <a:pPr marL="285750" indent="-285750" algn="just">
              <a:spcAft>
                <a:spcPts val="1800"/>
              </a:spcAft>
              <a:buFont typeface="Arial" pitchFamily="34" charset="0"/>
              <a:buChar char="•"/>
            </a:pPr>
            <a:r>
              <a:rPr lang="en-GB" dirty="0">
                <a:solidFill>
                  <a:prstClr val="black"/>
                </a:solidFill>
                <a:latin typeface="Century Gothic" pitchFamily="34" charset="0"/>
              </a:rPr>
              <a:t>Should this crisis not be addressed as a matter of urgency, the SABC would be unable to operate and the “black-on-air” scenario is a real and highly possible threat.  </a:t>
            </a:r>
            <a:endParaRPr lang="en-GB" dirty="0" smtClean="0">
              <a:solidFill>
                <a:prstClr val="black"/>
              </a:solidFill>
              <a:latin typeface="Century Gothic" pitchFamily="34" charset="0"/>
            </a:endParaRPr>
          </a:p>
        </p:txBody>
      </p:sp>
    </p:spTree>
    <p:extLst>
      <p:ext uri="{BB962C8B-B14F-4D97-AF65-F5344CB8AC3E}">
        <p14:creationId xmlns:p14="http://schemas.microsoft.com/office/powerpoint/2010/main" xmlns="" val="2958075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06465" y="3200400"/>
            <a:ext cx="184731" cy="369332"/>
          </a:xfrm>
          <a:prstGeom prst="rect">
            <a:avLst/>
          </a:prstGeom>
          <a:noFill/>
        </p:spPr>
        <p:txBody>
          <a:bodyPr wrap="none" rtlCol="0">
            <a:spAutoFit/>
          </a:bodyPr>
          <a:lstStyle/>
          <a:p>
            <a:pPr defTabSz="457187"/>
            <a:endParaRPr lang="en-US" dirty="0">
              <a:solidFill>
                <a:prstClr val="black"/>
              </a:solidFill>
              <a:latin typeface="Calibri"/>
            </a:endParaRPr>
          </a:p>
        </p:txBody>
      </p:sp>
      <p:sp>
        <p:nvSpPr>
          <p:cNvPr id="7" name="Slide Number Placeholder 6"/>
          <p:cNvSpPr>
            <a:spLocks noGrp="1"/>
          </p:cNvSpPr>
          <p:nvPr>
            <p:ph type="sldNum" sz="quarter" idx="12"/>
          </p:nvPr>
        </p:nvSpPr>
        <p:spPr/>
        <p:txBody>
          <a:bodyPr/>
          <a:lstStyle/>
          <a:p>
            <a:fld id="{98936954-859B-7C48-9E19-EAF1EF45481A}" type="slidenum">
              <a:rPr lang="en-US">
                <a:solidFill>
                  <a:prstClr val="black">
                    <a:tint val="75000"/>
                  </a:prstClr>
                </a:solidFill>
                <a:latin typeface="Calibri"/>
              </a:rPr>
              <a:pPr/>
              <a:t>2</a:t>
            </a:fld>
            <a:endParaRPr lang="en-US" dirty="0">
              <a:solidFill>
                <a:prstClr val="black">
                  <a:tint val="75000"/>
                </a:prstClr>
              </a:solidFill>
              <a:latin typeface="Calibri"/>
            </a:endParaRPr>
          </a:p>
        </p:txBody>
      </p:sp>
      <p:sp>
        <p:nvSpPr>
          <p:cNvPr id="6" name="TextBox 5"/>
          <p:cNvSpPr txBox="1"/>
          <p:nvPr/>
        </p:nvSpPr>
        <p:spPr>
          <a:xfrm>
            <a:off x="363686" y="323762"/>
            <a:ext cx="8127497" cy="584775"/>
          </a:xfrm>
          <a:prstGeom prst="rect">
            <a:avLst/>
          </a:prstGeom>
          <a:noFill/>
          <a:ln w="25400" cmpd="dbl">
            <a:solidFill>
              <a:srgbClr val="FF9900"/>
            </a:solidFill>
          </a:ln>
        </p:spPr>
        <p:txBody>
          <a:bodyPr wrap="square" rtlCol="0">
            <a:spAutoFit/>
          </a:bodyPr>
          <a:lstStyle/>
          <a:p>
            <a:pPr defTabSz="457187">
              <a:spcAft>
                <a:spcPts val="1200"/>
              </a:spcAft>
            </a:pPr>
            <a:r>
              <a:rPr lang="en-ZA" sz="3200" b="1" dirty="0" smtClean="0">
                <a:solidFill>
                  <a:srgbClr val="1F497D">
                    <a:lumMod val="50000"/>
                  </a:srgbClr>
                </a:solidFill>
                <a:latin typeface="Century Gothic" pitchFamily="34" charset="0"/>
              </a:rPr>
              <a:t>TABLE OF CONTENTS</a:t>
            </a:r>
            <a:endParaRPr lang="en-ZA" sz="3200" b="1" dirty="0">
              <a:solidFill>
                <a:srgbClr val="1F497D">
                  <a:lumMod val="50000"/>
                </a:srgbClr>
              </a:solidFill>
              <a:latin typeface="Century Gothic" pitchFamily="34" charset="0"/>
            </a:endParaRPr>
          </a:p>
        </p:txBody>
      </p:sp>
      <p:sp>
        <p:nvSpPr>
          <p:cNvPr id="4" name="TextBox 3"/>
          <p:cNvSpPr txBox="1"/>
          <p:nvPr/>
        </p:nvSpPr>
        <p:spPr>
          <a:xfrm>
            <a:off x="477672" y="1241946"/>
            <a:ext cx="10727140" cy="1538883"/>
          </a:xfrm>
          <a:prstGeom prst="rect">
            <a:avLst/>
          </a:prstGeom>
          <a:noFill/>
        </p:spPr>
        <p:txBody>
          <a:bodyPr wrap="square" rtlCol="0">
            <a:spAutoFit/>
          </a:bodyPr>
          <a:lstStyle/>
          <a:p>
            <a:pPr>
              <a:spcAft>
                <a:spcPts val="2400"/>
              </a:spcAft>
            </a:pPr>
            <a:r>
              <a:rPr lang="en-ZA" b="1" dirty="0" smtClean="0">
                <a:latin typeface="Century Gothic" pitchFamily="34" charset="0"/>
              </a:rPr>
              <a:t>EXECUTIVE SUMMARY</a:t>
            </a:r>
          </a:p>
          <a:p>
            <a:pPr>
              <a:spcAft>
                <a:spcPts val="2400"/>
              </a:spcAft>
            </a:pPr>
            <a:r>
              <a:rPr lang="en-ZA" b="1" dirty="0" smtClean="0">
                <a:latin typeface="Century Gothic" pitchFamily="34" charset="0"/>
              </a:rPr>
              <a:t>FINANCIAL SUSTAINABILITY</a:t>
            </a:r>
          </a:p>
          <a:p>
            <a:pPr>
              <a:spcAft>
                <a:spcPts val="2400"/>
              </a:spcAft>
            </a:pPr>
            <a:r>
              <a:rPr lang="en-ZA" b="1" dirty="0" smtClean="0">
                <a:latin typeface="Century Gothic" pitchFamily="34" charset="0"/>
              </a:rPr>
              <a:t>HUMAN RESOURCES</a:t>
            </a:r>
            <a:endParaRPr lang="en-ZA" b="1" dirty="0">
              <a:latin typeface="Century Gothic" pitchFamily="34" charset="0"/>
            </a:endParaRPr>
          </a:p>
        </p:txBody>
      </p:sp>
    </p:spTree>
    <p:extLst>
      <p:ext uri="{BB962C8B-B14F-4D97-AF65-F5344CB8AC3E}">
        <p14:creationId xmlns:p14="http://schemas.microsoft.com/office/powerpoint/2010/main" xmlns="" val="64285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20</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IMPACT OF FINANCIAL CHALLENGES</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1136508"/>
            <a:ext cx="11491415" cy="4862870"/>
          </a:xfrm>
          <a:prstGeom prst="rect">
            <a:avLst/>
          </a:prstGeom>
          <a:noFill/>
        </p:spPr>
        <p:txBody>
          <a:bodyPr wrap="square" rtlCol="0">
            <a:spAutoFit/>
          </a:bodyPr>
          <a:lstStyle/>
          <a:p>
            <a:pPr marL="285750" indent="-285750" algn="just">
              <a:spcAft>
                <a:spcPts val="1200"/>
              </a:spcAft>
              <a:buFont typeface="Arial" pitchFamily="34" charset="0"/>
              <a:buChar char="•"/>
            </a:pPr>
            <a:r>
              <a:rPr lang="en-GB" dirty="0" smtClean="0">
                <a:solidFill>
                  <a:prstClr val="black"/>
                </a:solidFill>
                <a:latin typeface="Century Gothic" pitchFamily="34" charset="0"/>
              </a:rPr>
              <a:t>Service </a:t>
            </a:r>
            <a:r>
              <a:rPr lang="en-GB" dirty="0">
                <a:solidFill>
                  <a:prstClr val="black"/>
                </a:solidFill>
                <a:latin typeface="Century Gothic" pitchFamily="34" charset="0"/>
              </a:rPr>
              <a:t>providers that have successfully tendered for the upgrading or implementation of broadcast critical equipment are now declining tenders or demanding upfront payment.  Many service providers have stopped bidding for tenders in totality. </a:t>
            </a:r>
          </a:p>
          <a:p>
            <a:pPr marL="285750" indent="-285750" algn="just">
              <a:spcAft>
                <a:spcPts val="1200"/>
              </a:spcAft>
              <a:buFont typeface="Arial" pitchFamily="34" charset="0"/>
              <a:buChar char="•"/>
            </a:pPr>
            <a:r>
              <a:rPr lang="en-GB" dirty="0" smtClean="0">
                <a:solidFill>
                  <a:prstClr val="black"/>
                </a:solidFill>
                <a:latin typeface="Century Gothic" pitchFamily="34" charset="0"/>
              </a:rPr>
              <a:t>Maintenance </a:t>
            </a:r>
            <a:r>
              <a:rPr lang="en-GB" dirty="0">
                <a:solidFill>
                  <a:prstClr val="black"/>
                </a:solidFill>
                <a:latin typeface="Century Gothic" pitchFamily="34" charset="0"/>
              </a:rPr>
              <a:t>on the </a:t>
            </a:r>
            <a:r>
              <a:rPr lang="en-GB" dirty="0" err="1">
                <a:solidFill>
                  <a:prstClr val="black"/>
                </a:solidFill>
                <a:latin typeface="Century Gothic" pitchFamily="34" charset="0"/>
              </a:rPr>
              <a:t>SABC’s</a:t>
            </a:r>
            <a:r>
              <a:rPr lang="en-GB" dirty="0">
                <a:solidFill>
                  <a:prstClr val="black"/>
                </a:solidFill>
                <a:latin typeface="Century Gothic" pitchFamily="34" charset="0"/>
              </a:rPr>
              <a:t> infrastructure and buildings cannot be performed placing the Corporation in an extreme risky position in terms of health and safety matters.  </a:t>
            </a:r>
            <a:endParaRPr lang="en-GB" dirty="0" smtClean="0">
              <a:solidFill>
                <a:prstClr val="black"/>
              </a:solidFill>
              <a:latin typeface="Century Gothic" pitchFamily="34" charset="0"/>
            </a:endParaRPr>
          </a:p>
          <a:p>
            <a:pPr marL="285750" indent="-285750" algn="just">
              <a:spcAft>
                <a:spcPts val="1200"/>
              </a:spcAft>
              <a:buFont typeface="Arial" pitchFamily="34" charset="0"/>
              <a:buChar char="•"/>
            </a:pPr>
            <a:r>
              <a:rPr lang="en-GB" dirty="0" smtClean="0">
                <a:solidFill>
                  <a:prstClr val="black"/>
                </a:solidFill>
                <a:latin typeface="Century Gothic" pitchFamily="34" charset="0"/>
              </a:rPr>
              <a:t>Sports </a:t>
            </a:r>
            <a:r>
              <a:rPr lang="en-GB" dirty="0">
                <a:solidFill>
                  <a:prstClr val="black"/>
                </a:solidFill>
                <a:latin typeface="Century Gothic" pitchFamily="34" charset="0"/>
              </a:rPr>
              <a:t>Rights cannot be acquired and the SABC is facing increased public pressure and outcry for the non-broadcasting of Sports of National Interest</a:t>
            </a:r>
            <a:r>
              <a:rPr lang="en-GB" dirty="0" smtClean="0">
                <a:solidFill>
                  <a:prstClr val="black"/>
                </a:solidFill>
                <a:latin typeface="Century Gothic" pitchFamily="34" charset="0"/>
              </a:rPr>
              <a:t>. The offers that the SABC is making to acquire Sports Rights are being rejected.  </a:t>
            </a:r>
          </a:p>
          <a:p>
            <a:pPr marL="285750" indent="-285750" algn="just">
              <a:spcAft>
                <a:spcPts val="1200"/>
              </a:spcAft>
              <a:buFont typeface="Arial" pitchFamily="34" charset="0"/>
              <a:buChar char="•"/>
            </a:pPr>
            <a:r>
              <a:rPr lang="en-GB" dirty="0" smtClean="0">
                <a:solidFill>
                  <a:prstClr val="black"/>
                </a:solidFill>
                <a:latin typeface="Century Gothic" pitchFamily="34" charset="0"/>
              </a:rPr>
              <a:t>The </a:t>
            </a:r>
            <a:r>
              <a:rPr lang="en-GB" dirty="0">
                <a:solidFill>
                  <a:prstClr val="black"/>
                </a:solidFill>
                <a:latin typeface="Century Gothic" pitchFamily="34" charset="0"/>
              </a:rPr>
              <a:t>SABC is not receiving any funding for the broadcasting of Events of National Interest and therefore some of these productions will have to be ceased.  </a:t>
            </a:r>
            <a:endParaRPr lang="en-GB" dirty="0" smtClean="0">
              <a:solidFill>
                <a:prstClr val="black"/>
              </a:solidFill>
              <a:latin typeface="Century Gothic" pitchFamily="34" charset="0"/>
            </a:endParaRPr>
          </a:p>
          <a:p>
            <a:pPr marL="285750" indent="-285750" algn="just">
              <a:spcAft>
                <a:spcPts val="1200"/>
              </a:spcAft>
              <a:buFont typeface="Arial" pitchFamily="34" charset="0"/>
              <a:buChar char="•"/>
            </a:pPr>
            <a:r>
              <a:rPr lang="en-GB" dirty="0" smtClean="0">
                <a:solidFill>
                  <a:prstClr val="black"/>
                </a:solidFill>
                <a:latin typeface="Century Gothic" pitchFamily="34" charset="0"/>
              </a:rPr>
              <a:t>On </a:t>
            </a:r>
            <a:r>
              <a:rPr lang="en-GB" dirty="0">
                <a:solidFill>
                  <a:prstClr val="black"/>
                </a:solidFill>
                <a:latin typeface="Century Gothic" pitchFamily="34" charset="0"/>
              </a:rPr>
              <a:t>13 December 2018, the Companies and Intellectual Property Commission (</a:t>
            </a:r>
            <a:r>
              <a:rPr lang="en-GB" dirty="0" err="1">
                <a:solidFill>
                  <a:prstClr val="black"/>
                </a:solidFill>
                <a:latin typeface="Century Gothic" pitchFamily="34" charset="0"/>
              </a:rPr>
              <a:t>CIPC</a:t>
            </a:r>
            <a:r>
              <a:rPr lang="en-GB" dirty="0">
                <a:solidFill>
                  <a:prstClr val="black"/>
                </a:solidFill>
                <a:latin typeface="Century Gothic" pitchFamily="34" charset="0"/>
              </a:rPr>
              <a:t>) issued a notice to the SABC in terms of section 22(2) of the Companies Act of 2008 to show cause regarding reckless trading or trading under insolvent circumstances.  A response was provided to the Commission, however, the Commission indicated that the situation will be monitored closely.  </a:t>
            </a:r>
            <a:r>
              <a:rPr lang="en-GB" dirty="0" err="1" smtClean="0">
                <a:solidFill>
                  <a:prstClr val="black"/>
                </a:solidFill>
                <a:latin typeface="Century Gothic" pitchFamily="34" charset="0"/>
              </a:rPr>
              <a:t>CIPC</a:t>
            </a:r>
            <a:r>
              <a:rPr lang="en-GB" dirty="0" smtClean="0">
                <a:solidFill>
                  <a:prstClr val="black"/>
                </a:solidFill>
                <a:latin typeface="Century Gothic" pitchFamily="34" charset="0"/>
              </a:rPr>
              <a:t> is following up on this matter on a monthly basis.</a:t>
            </a:r>
            <a:endParaRPr lang="en-ZA" dirty="0">
              <a:solidFill>
                <a:prstClr val="black"/>
              </a:solidFill>
              <a:latin typeface="Century Gothic" pitchFamily="34" charset="0"/>
            </a:endParaRPr>
          </a:p>
        </p:txBody>
      </p:sp>
    </p:spTree>
    <p:extLst>
      <p:ext uri="{BB962C8B-B14F-4D97-AF65-F5344CB8AC3E}">
        <p14:creationId xmlns:p14="http://schemas.microsoft.com/office/powerpoint/2010/main" xmlns="" val="3321967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21</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IMPACT OF FINANCIAL CHALLENGES</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1136508"/>
            <a:ext cx="11491415" cy="3908762"/>
          </a:xfrm>
          <a:prstGeom prst="rect">
            <a:avLst/>
          </a:prstGeom>
          <a:noFill/>
        </p:spPr>
        <p:txBody>
          <a:bodyPr wrap="square" rtlCol="0">
            <a:spAutoFit/>
          </a:bodyPr>
          <a:lstStyle/>
          <a:p>
            <a:pPr algn="just">
              <a:spcAft>
                <a:spcPts val="1200"/>
              </a:spcAft>
            </a:pPr>
            <a:r>
              <a:rPr lang="en-GB" b="1" dirty="0">
                <a:latin typeface="Century Gothic" pitchFamily="34" charset="0"/>
              </a:rPr>
              <a:t>SOLVENCY AND RECKLESS </a:t>
            </a:r>
            <a:r>
              <a:rPr lang="en-GB" b="1" dirty="0" smtClean="0">
                <a:latin typeface="Century Gothic" pitchFamily="34" charset="0"/>
              </a:rPr>
              <a:t>TRADING</a:t>
            </a:r>
            <a:endParaRPr lang="en-ZA" dirty="0">
              <a:latin typeface="Century Gothic" pitchFamily="34" charset="0"/>
            </a:endParaRPr>
          </a:p>
          <a:p>
            <a:pPr marL="285750" lvl="0" indent="-285750" algn="just">
              <a:spcAft>
                <a:spcPts val="1200"/>
              </a:spcAft>
              <a:buFont typeface="Arial" pitchFamily="34" charset="0"/>
              <a:buChar char="•"/>
            </a:pPr>
            <a:r>
              <a:rPr lang="en-ZA" dirty="0">
                <a:latin typeface="Century Gothic" pitchFamily="34" charset="0"/>
              </a:rPr>
              <a:t>The Companies Act states that a company must not carry on its business recklessly, with gross negligence, with intent to defraud or trade under insolvent circumstances.  </a:t>
            </a:r>
          </a:p>
          <a:p>
            <a:pPr marL="285750" lvl="0" indent="-285750" algn="just">
              <a:spcAft>
                <a:spcPts val="1200"/>
              </a:spcAft>
              <a:buFont typeface="Arial" pitchFamily="34" charset="0"/>
              <a:buChar char="•"/>
            </a:pPr>
            <a:r>
              <a:rPr lang="en-ZA" dirty="0">
                <a:latin typeface="Century Gothic" pitchFamily="34" charset="0"/>
              </a:rPr>
              <a:t>“Trading under insolvent circumstances” is accepted to mean that a company does not meet the “solvency and liquidity test” criteria.  Currently SABC is unable to pay its debts as they fall due with some of them remaining unpaid for the past six months.  </a:t>
            </a:r>
          </a:p>
          <a:p>
            <a:pPr marL="285750" lvl="0" indent="-285750" algn="just">
              <a:spcAft>
                <a:spcPts val="1200"/>
              </a:spcAft>
              <a:buFont typeface="Arial" pitchFamily="34" charset="0"/>
              <a:buChar char="•"/>
            </a:pPr>
            <a:r>
              <a:rPr lang="en-ZA" dirty="0">
                <a:latin typeface="Century Gothic" pitchFamily="34" charset="0"/>
              </a:rPr>
              <a:t>This will be directly contravening the Companies Act, and if that is the case, may lead to liability for the Directors.  </a:t>
            </a:r>
            <a:endParaRPr lang="en-ZA" dirty="0" smtClean="0">
              <a:latin typeface="Century Gothic" pitchFamily="34" charset="0"/>
            </a:endParaRPr>
          </a:p>
          <a:p>
            <a:pPr marL="285750" lvl="0" indent="-285750" algn="just">
              <a:spcAft>
                <a:spcPts val="1200"/>
              </a:spcAft>
              <a:buFont typeface="Arial" pitchFamily="34" charset="0"/>
              <a:buChar char="•"/>
            </a:pPr>
            <a:r>
              <a:rPr lang="en-ZA" dirty="0" smtClean="0">
                <a:latin typeface="Century Gothic" pitchFamily="34" charset="0"/>
              </a:rPr>
              <a:t>Acquiring </a:t>
            </a:r>
            <a:r>
              <a:rPr lang="en-ZA" dirty="0">
                <a:latin typeface="Century Gothic" pitchFamily="34" charset="0"/>
              </a:rPr>
              <a:t>new debt may also increase the risk of negligence on the part of Directors.  The Sections related to an organisation being financially distress – as defined – is also applicable.  </a:t>
            </a:r>
          </a:p>
          <a:p>
            <a:pPr marL="285750" indent="-285750" algn="just">
              <a:spcAft>
                <a:spcPts val="1200"/>
              </a:spcAft>
              <a:buFont typeface="Arial" pitchFamily="34" charset="0"/>
              <a:buChar char="•"/>
            </a:pPr>
            <a:endParaRPr lang="en-ZA" dirty="0">
              <a:solidFill>
                <a:prstClr val="black"/>
              </a:solidFill>
              <a:latin typeface="Century Gothic" pitchFamily="34" charset="0"/>
            </a:endParaRPr>
          </a:p>
        </p:txBody>
      </p:sp>
    </p:spTree>
    <p:extLst>
      <p:ext uri="{BB962C8B-B14F-4D97-AF65-F5344CB8AC3E}">
        <p14:creationId xmlns:p14="http://schemas.microsoft.com/office/powerpoint/2010/main" xmlns="" val="785166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22</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MEASURES TAKEN TO ENSURE FINANCIAL SUSTAINABILITY</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836257"/>
            <a:ext cx="11682483" cy="5693866"/>
          </a:xfrm>
          <a:prstGeom prst="rect">
            <a:avLst/>
          </a:prstGeom>
          <a:noFill/>
        </p:spPr>
        <p:txBody>
          <a:bodyPr wrap="square" rtlCol="0">
            <a:spAutoFit/>
          </a:bodyPr>
          <a:lstStyle/>
          <a:p>
            <a:pPr marL="285750" lvl="0" indent="-285750" algn="just">
              <a:spcAft>
                <a:spcPts val="1200"/>
              </a:spcAft>
              <a:buFont typeface="Arial" pitchFamily="34" charset="0"/>
              <a:buChar char="•"/>
            </a:pPr>
            <a:r>
              <a:rPr lang="en-GB" u="sng" dirty="0">
                <a:latin typeface="Century Gothic" pitchFamily="34" charset="0"/>
              </a:rPr>
              <a:t>Cost containment and cash conservation measures </a:t>
            </a:r>
            <a:r>
              <a:rPr lang="en-GB" dirty="0">
                <a:latin typeface="Century Gothic" pitchFamily="34" charset="0"/>
              </a:rPr>
              <a:t>are in place and </a:t>
            </a:r>
            <a:r>
              <a:rPr lang="en-GB" dirty="0" smtClean="0">
                <a:latin typeface="Century Gothic" pitchFamily="34" charset="0"/>
              </a:rPr>
              <a:t>as </a:t>
            </a:r>
            <a:r>
              <a:rPr lang="en-GB" dirty="0">
                <a:latin typeface="Century Gothic" pitchFamily="34" charset="0"/>
              </a:rPr>
              <a:t>at 30 June 2019, the SABC through these initiatives managed to preserve an amount of </a:t>
            </a:r>
            <a:r>
              <a:rPr lang="en-GB" dirty="0" smtClean="0">
                <a:latin typeface="Century Gothic" pitchFamily="34" charset="0"/>
              </a:rPr>
              <a:t>R524m. </a:t>
            </a:r>
            <a:r>
              <a:rPr lang="en-GB" dirty="0">
                <a:latin typeface="Century Gothic" pitchFamily="34" charset="0"/>
              </a:rPr>
              <a:t>It is worth noting that </a:t>
            </a:r>
            <a:r>
              <a:rPr lang="en-GB" dirty="0" smtClean="0">
                <a:latin typeface="Century Gothic" pitchFamily="34" charset="0"/>
              </a:rPr>
              <a:t>R230m </a:t>
            </a:r>
            <a:r>
              <a:rPr lang="en-GB" dirty="0">
                <a:latin typeface="Century Gothic" pitchFamily="34" charset="0"/>
              </a:rPr>
              <a:t>of that relates to </a:t>
            </a:r>
            <a:r>
              <a:rPr lang="en-GB" dirty="0" err="1">
                <a:latin typeface="Century Gothic" pitchFamily="34" charset="0"/>
              </a:rPr>
              <a:t>underspending</a:t>
            </a:r>
            <a:r>
              <a:rPr lang="en-GB" dirty="0">
                <a:latin typeface="Century Gothic" pitchFamily="34" charset="0"/>
              </a:rPr>
              <a:t> in </a:t>
            </a:r>
            <a:r>
              <a:rPr lang="en-GB" dirty="0" smtClean="0">
                <a:latin typeface="Century Gothic" pitchFamily="34" charset="0"/>
              </a:rPr>
              <a:t>investment </a:t>
            </a:r>
            <a:r>
              <a:rPr lang="en-GB" dirty="0">
                <a:latin typeface="Century Gothic" pitchFamily="34" charset="0"/>
              </a:rPr>
              <a:t>in content, while </a:t>
            </a:r>
            <a:r>
              <a:rPr lang="en-GB" dirty="0" smtClean="0">
                <a:latin typeface="Century Gothic" pitchFamily="34" charset="0"/>
              </a:rPr>
              <a:t>R57m is </a:t>
            </a:r>
            <a:r>
              <a:rPr lang="en-GB" dirty="0">
                <a:latin typeface="Century Gothic" pitchFamily="34" charset="0"/>
              </a:rPr>
              <a:t>due to </a:t>
            </a:r>
            <a:r>
              <a:rPr lang="en-GB" dirty="0" err="1">
                <a:latin typeface="Century Gothic" pitchFamily="34" charset="0"/>
              </a:rPr>
              <a:t>underspending</a:t>
            </a:r>
            <a:r>
              <a:rPr lang="en-GB" dirty="0">
                <a:latin typeface="Century Gothic" pitchFamily="34" charset="0"/>
              </a:rPr>
              <a:t> in Marketing</a:t>
            </a:r>
            <a:r>
              <a:rPr lang="en-GB" dirty="0" smtClean="0">
                <a:latin typeface="Century Gothic" pitchFamily="34" charset="0"/>
              </a:rPr>
              <a:t>. </a:t>
            </a:r>
            <a:r>
              <a:rPr lang="en-GB" dirty="0">
                <a:latin typeface="Century Gothic" pitchFamily="34" charset="0"/>
              </a:rPr>
              <a:t>T</a:t>
            </a:r>
            <a:r>
              <a:rPr lang="en-GB" dirty="0" smtClean="0">
                <a:latin typeface="Century Gothic" pitchFamily="34" charset="0"/>
              </a:rPr>
              <a:t>his </a:t>
            </a:r>
            <a:r>
              <a:rPr lang="en-GB" dirty="0">
                <a:latin typeface="Century Gothic" pitchFamily="34" charset="0"/>
              </a:rPr>
              <a:t>has a negative impact on future revenue generation efforts. </a:t>
            </a:r>
            <a:r>
              <a:rPr lang="en-GB" dirty="0" smtClean="0">
                <a:latin typeface="Century Gothic" pitchFamily="34" charset="0"/>
              </a:rPr>
              <a:t>Also</a:t>
            </a:r>
            <a:r>
              <a:rPr lang="en-GB" dirty="0">
                <a:latin typeface="Century Gothic" pitchFamily="34" charset="0"/>
              </a:rPr>
              <a:t>, this amount is unfortunately not enough to address the current and projected losses of the Corporation.</a:t>
            </a:r>
            <a:endParaRPr lang="en-ZA" dirty="0">
              <a:latin typeface="Century Gothic" pitchFamily="34" charset="0"/>
            </a:endParaRPr>
          </a:p>
          <a:p>
            <a:pPr marL="285750" lvl="0" indent="-285750" algn="just">
              <a:spcAft>
                <a:spcPts val="1200"/>
              </a:spcAft>
              <a:buFont typeface="Arial" pitchFamily="34" charset="0"/>
              <a:buChar char="•"/>
            </a:pPr>
            <a:r>
              <a:rPr lang="en-ZA" u="sng" dirty="0" smtClean="0">
                <a:latin typeface="Century Gothic" pitchFamily="34" charset="0"/>
              </a:rPr>
              <a:t>Fit </a:t>
            </a:r>
            <a:r>
              <a:rPr lang="en-ZA" u="sng" dirty="0">
                <a:latin typeface="Century Gothic" pitchFamily="34" charset="0"/>
              </a:rPr>
              <a:t>for purpose structure</a:t>
            </a:r>
            <a:r>
              <a:rPr lang="en-ZA" dirty="0">
                <a:latin typeface="Century Gothic" pitchFamily="34" charset="0"/>
              </a:rPr>
              <a:t>:  </a:t>
            </a:r>
            <a:r>
              <a:rPr lang="en-GB" dirty="0">
                <a:latin typeface="Century Gothic" pitchFamily="34" charset="0"/>
              </a:rPr>
              <a:t>A major focus area is the review of the </a:t>
            </a:r>
            <a:r>
              <a:rPr lang="en-GB" dirty="0" err="1">
                <a:latin typeface="Century Gothic" pitchFamily="34" charset="0"/>
              </a:rPr>
              <a:t>SABC’s</a:t>
            </a:r>
            <a:r>
              <a:rPr lang="en-GB" dirty="0">
                <a:latin typeface="Century Gothic" pitchFamily="34" charset="0"/>
              </a:rPr>
              <a:t> operating model and structure and good progress has been made is this regard.  </a:t>
            </a:r>
            <a:r>
              <a:rPr lang="en-ZA" dirty="0">
                <a:latin typeface="Century Gothic" pitchFamily="34" charset="0"/>
              </a:rPr>
              <a:t>The SABC has to review its operating model to keep up with the shifting competitive landscape, customer needs, markets and competitive threats.  The </a:t>
            </a:r>
            <a:r>
              <a:rPr lang="en-ZA" dirty="0" err="1">
                <a:latin typeface="Century Gothic" pitchFamily="34" charset="0"/>
              </a:rPr>
              <a:t>SABC’s</a:t>
            </a:r>
            <a:r>
              <a:rPr lang="en-ZA" dirty="0">
                <a:latin typeface="Century Gothic" pitchFamily="34" charset="0"/>
              </a:rPr>
              <a:t> employee costs is just over R3 billion which makes up close to 45% of all its expenditure.  The fit-for-purpose structure is aimed at addressing this matter as well</a:t>
            </a:r>
            <a:r>
              <a:rPr lang="en-ZA" dirty="0" smtClean="0">
                <a:latin typeface="Century Gothic" pitchFamily="34" charset="0"/>
              </a:rPr>
              <a:t>.</a:t>
            </a:r>
          </a:p>
          <a:p>
            <a:pPr marL="285750" lvl="0" indent="-285750" algn="just">
              <a:spcAft>
                <a:spcPts val="1200"/>
              </a:spcAft>
              <a:buFont typeface="Arial" pitchFamily="34" charset="0"/>
              <a:buChar char="•"/>
            </a:pPr>
            <a:r>
              <a:rPr lang="en-GB" dirty="0">
                <a:latin typeface="Century Gothic" pitchFamily="34" charset="0"/>
              </a:rPr>
              <a:t>Entering into </a:t>
            </a:r>
            <a:r>
              <a:rPr lang="en-GB" u="sng" dirty="0">
                <a:latin typeface="Century Gothic" pitchFamily="34" charset="0"/>
              </a:rPr>
              <a:t>payment arrangements</a:t>
            </a:r>
            <a:r>
              <a:rPr lang="en-GB" dirty="0">
                <a:latin typeface="Century Gothic" pitchFamily="34" charset="0"/>
              </a:rPr>
              <a:t> with major suppliers and service providers; these suppliers and service providers entered into new contractual relationships with the SABC with the full and public knowledge of the </a:t>
            </a:r>
            <a:r>
              <a:rPr lang="en-GB" dirty="0" err="1">
                <a:latin typeface="Century Gothic" pitchFamily="34" charset="0"/>
              </a:rPr>
              <a:t>SABC’s</a:t>
            </a:r>
            <a:r>
              <a:rPr lang="en-GB" dirty="0">
                <a:latin typeface="Century Gothic" pitchFamily="34" charset="0"/>
              </a:rPr>
              <a:t> financial position;</a:t>
            </a:r>
            <a:endParaRPr lang="en-ZA" dirty="0">
              <a:latin typeface="Century Gothic" pitchFamily="34" charset="0"/>
            </a:endParaRPr>
          </a:p>
          <a:p>
            <a:pPr marL="285750" lvl="0" indent="-285750" algn="just">
              <a:spcAft>
                <a:spcPts val="1200"/>
              </a:spcAft>
              <a:buFont typeface="Arial" pitchFamily="34" charset="0"/>
              <a:buChar char="•"/>
            </a:pPr>
            <a:r>
              <a:rPr lang="en-GB" u="sng" dirty="0">
                <a:latin typeface="Century Gothic" pitchFamily="34" charset="0"/>
              </a:rPr>
              <a:t>Business Relationship proposals</a:t>
            </a:r>
            <a:r>
              <a:rPr lang="en-GB" dirty="0">
                <a:latin typeface="Century Gothic" pitchFamily="34" charset="0"/>
              </a:rPr>
              <a:t> and discussions / negotiations.  Exploring the viability of entering into partnerships with Telco’s, Media Houses, </a:t>
            </a:r>
            <a:r>
              <a:rPr lang="en-GB" dirty="0" err="1">
                <a:latin typeface="Century Gothic" pitchFamily="34" charset="0"/>
              </a:rPr>
              <a:t>etc</a:t>
            </a:r>
            <a:r>
              <a:rPr lang="en-GB" dirty="0">
                <a:latin typeface="Century Gothic" pitchFamily="34" charset="0"/>
              </a:rPr>
              <a:t> on order to distribute content, increase revenue and save costs.  </a:t>
            </a:r>
            <a:endParaRPr lang="en-ZA" dirty="0">
              <a:latin typeface="Century Gothic" pitchFamily="34" charset="0"/>
            </a:endParaRPr>
          </a:p>
          <a:p>
            <a:pPr marL="285750" lvl="0" indent="-285750" algn="just">
              <a:spcAft>
                <a:spcPts val="1200"/>
              </a:spcAft>
              <a:buFont typeface="Arial" pitchFamily="34" charset="0"/>
              <a:buChar char="•"/>
            </a:pPr>
            <a:r>
              <a:rPr lang="en-GB" u="sng" dirty="0">
                <a:latin typeface="Century Gothic" pitchFamily="34" charset="0"/>
              </a:rPr>
              <a:t>SABC Property Portfolio</a:t>
            </a:r>
            <a:r>
              <a:rPr lang="en-GB" dirty="0">
                <a:latin typeface="Century Gothic" pitchFamily="34" charset="0"/>
              </a:rPr>
              <a:t>.  Investigating the disposal of non-core assets (buildings, vacant land) as well as broadcasting assets (Channels and Stations). </a:t>
            </a:r>
            <a:endParaRPr lang="en-ZA" dirty="0">
              <a:latin typeface="Century Gothic" pitchFamily="34" charset="0"/>
            </a:endParaRPr>
          </a:p>
        </p:txBody>
      </p:sp>
    </p:spTree>
    <p:extLst>
      <p:ext uri="{BB962C8B-B14F-4D97-AF65-F5344CB8AC3E}">
        <p14:creationId xmlns:p14="http://schemas.microsoft.com/office/powerpoint/2010/main" xmlns="" val="395206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23</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MEASURES TAKEN TO ENSURE FINANCIAL SUSTAINABILITY</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1136509"/>
            <a:ext cx="11491415" cy="4985980"/>
          </a:xfrm>
          <a:prstGeom prst="rect">
            <a:avLst/>
          </a:prstGeom>
          <a:noFill/>
        </p:spPr>
        <p:txBody>
          <a:bodyPr wrap="square" rtlCol="0">
            <a:spAutoFit/>
          </a:bodyPr>
          <a:lstStyle/>
          <a:p>
            <a:pPr marL="285750" lvl="0" indent="-285750" algn="just">
              <a:spcAft>
                <a:spcPts val="1200"/>
              </a:spcAft>
              <a:buFont typeface="Arial" pitchFamily="34" charset="0"/>
              <a:buChar char="•"/>
            </a:pPr>
            <a:r>
              <a:rPr lang="en-GB" u="sng" dirty="0">
                <a:latin typeface="Century Gothic" pitchFamily="34" charset="0"/>
              </a:rPr>
              <a:t>Acquisition of sports rights and broadcasting of sports of national interest:</a:t>
            </a:r>
            <a:r>
              <a:rPr lang="en-GB" dirty="0">
                <a:latin typeface="Century Gothic" pitchFamily="34" charset="0"/>
              </a:rPr>
              <a:t> As part of the </a:t>
            </a:r>
            <a:r>
              <a:rPr lang="en-GB" dirty="0" err="1">
                <a:latin typeface="Century Gothic" pitchFamily="34" charset="0"/>
              </a:rPr>
              <a:t>SABC’s</a:t>
            </a:r>
            <a:r>
              <a:rPr lang="en-GB" dirty="0">
                <a:latin typeface="Century Gothic" pitchFamily="34" charset="0"/>
              </a:rPr>
              <a:t> turnaround strategy, all sports rights fees and costs are being reviewed and renegotiated on a clearly calculated, justifiable and commercially viable model, after years of exorbitant, escalating fees. </a:t>
            </a:r>
            <a:endParaRPr lang="en-GB" dirty="0" smtClean="0">
              <a:latin typeface="Century Gothic" pitchFamily="34" charset="0"/>
            </a:endParaRPr>
          </a:p>
          <a:p>
            <a:pPr marL="273050" lvl="1" algn="just">
              <a:spcAft>
                <a:spcPts val="1200"/>
              </a:spcAft>
            </a:pPr>
            <a:r>
              <a:rPr lang="en-GB" dirty="0" smtClean="0">
                <a:latin typeface="Century Gothic" pitchFamily="34" charset="0"/>
              </a:rPr>
              <a:t>This </a:t>
            </a:r>
            <a:r>
              <a:rPr lang="en-GB" dirty="0">
                <a:latin typeface="Century Gothic" pitchFamily="34" charset="0"/>
              </a:rPr>
              <a:t>strategy is receiving push-back from sports federations and associations, as well as the public. However, without funding from other avenues (e.g. the Department of Sport and Recreation) and/or changes to sports rights regulations, the SABC will have to continue as per above strategy to save costs.</a:t>
            </a:r>
            <a:endParaRPr lang="en-ZA" dirty="0">
              <a:latin typeface="Century Gothic" pitchFamily="34" charset="0"/>
            </a:endParaRPr>
          </a:p>
          <a:p>
            <a:pPr marL="285750" lvl="0" indent="-285750" algn="just">
              <a:spcAft>
                <a:spcPts val="1200"/>
              </a:spcAft>
              <a:buFont typeface="Arial" pitchFamily="34" charset="0"/>
              <a:buChar char="•"/>
            </a:pPr>
            <a:r>
              <a:rPr lang="en-GB" u="sng" dirty="0" err="1">
                <a:latin typeface="Century Gothic" pitchFamily="34" charset="0"/>
              </a:rPr>
              <a:t>MTEF</a:t>
            </a:r>
            <a:r>
              <a:rPr lang="en-GB" u="sng" dirty="0">
                <a:latin typeface="Century Gothic" pitchFamily="34" charset="0"/>
              </a:rPr>
              <a:t> submissions:</a:t>
            </a:r>
            <a:r>
              <a:rPr lang="en-GB" dirty="0">
                <a:latin typeface="Century Gothic" pitchFamily="34" charset="0"/>
              </a:rPr>
              <a:t> The SABC has been submitting </a:t>
            </a:r>
            <a:r>
              <a:rPr lang="en-GB" dirty="0" err="1">
                <a:latin typeface="Century Gothic" pitchFamily="34" charset="0"/>
              </a:rPr>
              <a:t>MTEF</a:t>
            </a:r>
            <a:r>
              <a:rPr lang="en-GB" dirty="0">
                <a:latin typeface="Century Gothic" pitchFamily="34" charset="0"/>
              </a:rPr>
              <a:t> funding requests on an annual basis. These requests have always been aligned with Government’s National Development Plan, the Medium-Term Strategic Framework, and the Ministry of Communications’ priorities. Meetings with the National Treasury took place over the years to discuss the requests. </a:t>
            </a:r>
            <a:endParaRPr lang="en-GB" dirty="0" smtClean="0">
              <a:latin typeface="Century Gothic" pitchFamily="34" charset="0"/>
            </a:endParaRPr>
          </a:p>
          <a:p>
            <a:pPr marL="273050" lvl="1" algn="just">
              <a:spcAft>
                <a:spcPts val="1200"/>
              </a:spcAft>
            </a:pPr>
            <a:r>
              <a:rPr lang="en-GB" dirty="0">
                <a:latin typeface="Century Gothic" pitchFamily="34" charset="0"/>
              </a:rPr>
              <a:t>A consistent request that featured in all the applications was that of funding for national and local elections. The most recent submission included funding for </a:t>
            </a:r>
            <a:r>
              <a:rPr lang="en-GB" dirty="0" err="1">
                <a:latin typeface="Century Gothic" pitchFamily="34" charset="0"/>
              </a:rPr>
              <a:t>capex</a:t>
            </a:r>
            <a:r>
              <a:rPr lang="en-GB" dirty="0">
                <a:latin typeface="Century Gothic" pitchFamily="34" charset="0"/>
              </a:rPr>
              <a:t>, elections and broadcasting sporting events. None of the </a:t>
            </a:r>
            <a:r>
              <a:rPr lang="en-GB" dirty="0" err="1">
                <a:latin typeface="Century Gothic" pitchFamily="34" charset="0"/>
              </a:rPr>
              <a:t>MTEF</a:t>
            </a:r>
            <a:r>
              <a:rPr lang="en-GB" dirty="0">
                <a:latin typeface="Century Gothic" pitchFamily="34" charset="0"/>
              </a:rPr>
              <a:t> requests submitted over the years have been </a:t>
            </a:r>
            <a:r>
              <a:rPr lang="en-GB" dirty="0" smtClean="0">
                <a:latin typeface="Century Gothic" pitchFamily="34" charset="0"/>
              </a:rPr>
              <a:t>approved.  Further discussions are taking place with National Treasury to discuss the latest submission.  </a:t>
            </a:r>
            <a:endParaRPr lang="en-ZA" dirty="0">
              <a:latin typeface="Century Gothic" pitchFamily="34" charset="0"/>
            </a:endParaRPr>
          </a:p>
        </p:txBody>
      </p:sp>
    </p:spTree>
    <p:extLst>
      <p:ext uri="{BB962C8B-B14F-4D97-AF65-F5344CB8AC3E}">
        <p14:creationId xmlns:p14="http://schemas.microsoft.com/office/powerpoint/2010/main" xmlns="" val="3867166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24</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MEASURES TAKEN TO ENSURE FINANCIAL SUSTAINABILITY</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1136509"/>
            <a:ext cx="11491415" cy="3877985"/>
          </a:xfrm>
          <a:prstGeom prst="rect">
            <a:avLst/>
          </a:prstGeom>
          <a:noFill/>
        </p:spPr>
        <p:txBody>
          <a:bodyPr wrap="square" rtlCol="0">
            <a:spAutoFit/>
          </a:bodyPr>
          <a:lstStyle/>
          <a:p>
            <a:pPr lvl="0" algn="just">
              <a:spcAft>
                <a:spcPts val="1800"/>
              </a:spcAft>
            </a:pPr>
            <a:r>
              <a:rPr lang="en-GB" u="sng" dirty="0">
                <a:latin typeface="Century Gothic" pitchFamily="34" charset="0"/>
              </a:rPr>
              <a:t>Review of regulatory framework:</a:t>
            </a:r>
            <a:r>
              <a:rPr lang="en-GB" dirty="0">
                <a:latin typeface="Century Gothic" pitchFamily="34" charset="0"/>
              </a:rPr>
              <a:t> The SABC has been involved in various </a:t>
            </a:r>
            <a:r>
              <a:rPr lang="en-GB" dirty="0" err="1">
                <a:latin typeface="Century Gothic" pitchFamily="34" charset="0"/>
              </a:rPr>
              <a:t>ongoing</a:t>
            </a:r>
            <a:r>
              <a:rPr lang="en-GB" dirty="0">
                <a:latin typeface="Century Gothic" pitchFamily="34" charset="0"/>
              </a:rPr>
              <a:t> policy and regulatory processes that aim to culminate in new legislation, which will affect the </a:t>
            </a:r>
            <a:r>
              <a:rPr lang="en-GB" dirty="0" err="1">
                <a:latin typeface="Century Gothic" pitchFamily="34" charset="0"/>
              </a:rPr>
              <a:t>SABC's</a:t>
            </a:r>
            <a:r>
              <a:rPr lang="en-GB" dirty="0">
                <a:latin typeface="Century Gothic" pitchFamily="34" charset="0"/>
              </a:rPr>
              <a:t> revenue generation and business operations in future. Should the regulatory framework be amended, as per the </a:t>
            </a:r>
            <a:r>
              <a:rPr lang="en-GB" dirty="0" err="1">
                <a:latin typeface="Century Gothic" pitchFamily="34" charset="0"/>
              </a:rPr>
              <a:t>SABC’s</a:t>
            </a:r>
            <a:r>
              <a:rPr lang="en-GB" dirty="0">
                <a:latin typeface="Century Gothic" pitchFamily="34" charset="0"/>
              </a:rPr>
              <a:t> requests, it could have a major impact on both costs and revenue. </a:t>
            </a:r>
            <a:endParaRPr lang="en-GB" dirty="0" smtClean="0">
              <a:latin typeface="Century Gothic" pitchFamily="34" charset="0"/>
            </a:endParaRPr>
          </a:p>
          <a:p>
            <a:pPr lvl="0" algn="just">
              <a:spcAft>
                <a:spcPts val="1800"/>
              </a:spcAft>
            </a:pPr>
            <a:r>
              <a:rPr lang="en-GB" dirty="0" smtClean="0">
                <a:latin typeface="Century Gothic" pitchFamily="34" charset="0"/>
              </a:rPr>
              <a:t>Amending </a:t>
            </a:r>
            <a:r>
              <a:rPr lang="en-GB" dirty="0">
                <a:latin typeface="Century Gothic" pitchFamily="34" charset="0"/>
              </a:rPr>
              <a:t>Must Carry regulations would mean new and additional revenue from all subscription broadcasters, amending the </a:t>
            </a:r>
            <a:r>
              <a:rPr lang="en-GB" dirty="0" err="1">
                <a:latin typeface="Century Gothic" pitchFamily="34" charset="0"/>
              </a:rPr>
              <a:t>DTT</a:t>
            </a:r>
            <a:r>
              <a:rPr lang="en-GB" dirty="0">
                <a:latin typeface="Century Gothic" pitchFamily="34" charset="0"/>
              </a:rPr>
              <a:t> regulations would lower costs by allowing greater use of </a:t>
            </a:r>
            <a:r>
              <a:rPr lang="en-GB" dirty="0" err="1">
                <a:latin typeface="Century Gothic" pitchFamily="34" charset="0"/>
              </a:rPr>
              <a:t>DTH</a:t>
            </a:r>
            <a:r>
              <a:rPr lang="en-GB" dirty="0">
                <a:latin typeface="Century Gothic" pitchFamily="34" charset="0"/>
              </a:rPr>
              <a:t>, amending sports rights regulations would lower costs by allowing the public broadcaster to get cheaper and fairer access to rights, and TV licence fee amendments would increase revenue through higher tariffs plus better enforcement and collection. </a:t>
            </a:r>
            <a:endParaRPr lang="en-GB" dirty="0" smtClean="0">
              <a:latin typeface="Century Gothic" pitchFamily="34" charset="0"/>
            </a:endParaRPr>
          </a:p>
          <a:p>
            <a:pPr lvl="0" algn="just">
              <a:spcAft>
                <a:spcPts val="1800"/>
              </a:spcAft>
            </a:pPr>
            <a:r>
              <a:rPr lang="en-GB" dirty="0" smtClean="0">
                <a:latin typeface="Century Gothic" pitchFamily="34" charset="0"/>
              </a:rPr>
              <a:t>The </a:t>
            </a:r>
            <a:r>
              <a:rPr lang="en-GB" dirty="0">
                <a:latin typeface="Century Gothic" pitchFamily="34" charset="0"/>
              </a:rPr>
              <a:t>SABC estimates that these changes could contribute R500 million to R1 billion per year to its bottom line. However, any review and amendments to the Act could take 12–18 months. The SABC would not be able to realise the benefits of such changes </a:t>
            </a:r>
            <a:r>
              <a:rPr lang="en-GB" dirty="0" smtClean="0">
                <a:latin typeface="Century Gothic" pitchFamily="34" charset="0"/>
              </a:rPr>
              <a:t>soon.</a:t>
            </a:r>
            <a:endParaRPr lang="en-ZA" dirty="0">
              <a:latin typeface="Century Gothic" pitchFamily="34" charset="0"/>
            </a:endParaRPr>
          </a:p>
        </p:txBody>
      </p:sp>
    </p:spTree>
    <p:extLst>
      <p:ext uri="{BB962C8B-B14F-4D97-AF65-F5344CB8AC3E}">
        <p14:creationId xmlns:p14="http://schemas.microsoft.com/office/powerpoint/2010/main" xmlns="" val="564074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25</a:t>
            </a:fld>
            <a:endParaRPr lang="en-US" sz="1600" dirty="0">
              <a:solidFill>
                <a:prstClr val="black"/>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521005986"/>
              </p:ext>
            </p:extLst>
          </p:nvPr>
        </p:nvGraphicFramePr>
        <p:xfrm>
          <a:off x="143796" y="255426"/>
          <a:ext cx="11879882" cy="5996972"/>
        </p:xfrm>
        <a:graphic>
          <a:graphicData uri="http://schemas.openxmlformats.org/drawingml/2006/table">
            <a:tbl>
              <a:tblPr firstRow="1" firstCol="1" bandRow="1">
                <a:tableStyleId>{72833802-FEF1-4C79-8D5D-14CF1EAF98D9}</a:tableStyleId>
              </a:tblPr>
              <a:tblGrid>
                <a:gridCol w="11879882"/>
              </a:tblGrid>
              <a:tr h="275139">
                <a:tc>
                  <a:txBody>
                    <a:bodyPr/>
                    <a:lstStyle/>
                    <a:p>
                      <a:pPr algn="ctr">
                        <a:lnSpc>
                          <a:spcPct val="115000"/>
                        </a:lnSpc>
                        <a:spcBef>
                          <a:spcPts val="200"/>
                        </a:spcBef>
                        <a:spcAft>
                          <a:spcPts val="200"/>
                        </a:spcAft>
                      </a:pPr>
                      <a:r>
                        <a:rPr lang="en-ZA" sz="1800" b="1" dirty="0" smtClean="0">
                          <a:effectLst/>
                          <a:latin typeface="Century Gothic" pitchFamily="34" charset="0"/>
                        </a:rPr>
                        <a:t>FINANCIAL SUSTAINABILITY STRATEGIES</a:t>
                      </a:r>
                      <a:endParaRPr lang="en-ZA" sz="1800" b="1" dirty="0">
                        <a:effectLst/>
                        <a:latin typeface="Century Gothic" pitchFamily="34" charset="0"/>
                        <a:ea typeface="Calibri"/>
                        <a:cs typeface="Times New Roman"/>
                      </a:endParaRPr>
                    </a:p>
                  </a:txBody>
                  <a:tcPr marL="39246" marR="39246" marT="0" marB="0" anchor="ctr"/>
                </a:tc>
              </a:tr>
              <a:tr h="244581">
                <a:tc>
                  <a:txBody>
                    <a:bodyPr/>
                    <a:lstStyle/>
                    <a:p>
                      <a:pPr algn="ctr">
                        <a:lnSpc>
                          <a:spcPct val="115000"/>
                        </a:lnSpc>
                        <a:spcBef>
                          <a:spcPts val="200"/>
                        </a:spcBef>
                        <a:spcAft>
                          <a:spcPts val="200"/>
                        </a:spcAft>
                      </a:pPr>
                      <a:r>
                        <a:rPr lang="en-GB" sz="1600" b="1" dirty="0">
                          <a:effectLst/>
                          <a:latin typeface="Century Gothic" pitchFamily="34" charset="0"/>
                        </a:rPr>
                        <a:t>REVENUE </a:t>
                      </a:r>
                      <a:r>
                        <a:rPr lang="en-GB" sz="1600" b="1" dirty="0" smtClean="0">
                          <a:effectLst/>
                          <a:latin typeface="Century Gothic" pitchFamily="34" charset="0"/>
                        </a:rPr>
                        <a:t>GROWTH</a:t>
                      </a:r>
                      <a:endParaRPr lang="en-ZA" sz="1600" b="1" dirty="0">
                        <a:effectLst/>
                        <a:latin typeface="Century Gothic" pitchFamily="34" charset="0"/>
                        <a:ea typeface="Calibri"/>
                        <a:cs typeface="Times New Roman"/>
                      </a:endParaRPr>
                    </a:p>
                  </a:txBody>
                  <a:tcPr marL="39246" marR="39246" marT="0" marB="0" anchor="ctr"/>
                </a:tc>
              </a:tr>
              <a:tr h="3681470">
                <a:tc>
                  <a:txBody>
                    <a:bodyPr/>
                    <a:lstStyle/>
                    <a:p>
                      <a:pPr marL="342900" lvl="0" indent="-342900">
                        <a:lnSpc>
                          <a:spcPct val="115000"/>
                        </a:lnSpc>
                        <a:spcBef>
                          <a:spcPts val="200"/>
                        </a:spcBef>
                        <a:spcAft>
                          <a:spcPts val="200"/>
                        </a:spcAft>
                        <a:buFont typeface="Arial"/>
                        <a:buChar char="•"/>
                      </a:pPr>
                      <a:r>
                        <a:rPr lang="en-ZA" sz="1600" b="0" dirty="0" smtClean="0">
                          <a:effectLst/>
                          <a:latin typeface="Century Gothic" pitchFamily="34" charset="0"/>
                        </a:rPr>
                        <a:t>Maximise the overall inventory of</a:t>
                      </a:r>
                      <a:r>
                        <a:rPr lang="en-ZA" sz="1600" b="0" baseline="0" dirty="0" smtClean="0">
                          <a:effectLst/>
                          <a:latin typeface="Century Gothic" pitchFamily="34" charset="0"/>
                        </a:rPr>
                        <a:t> airtime on Television </a:t>
                      </a:r>
                    </a:p>
                    <a:p>
                      <a:pPr marL="342900" lvl="0" indent="-342900">
                        <a:lnSpc>
                          <a:spcPct val="115000"/>
                        </a:lnSpc>
                        <a:spcBef>
                          <a:spcPts val="200"/>
                        </a:spcBef>
                        <a:spcAft>
                          <a:spcPts val="200"/>
                        </a:spcAft>
                        <a:buFont typeface="Arial"/>
                        <a:buChar char="•"/>
                      </a:pPr>
                      <a:r>
                        <a:rPr lang="en-ZA" sz="1600" b="0" dirty="0" smtClean="0">
                          <a:effectLst/>
                          <a:latin typeface="Century Gothic" pitchFamily="34" charset="0"/>
                        </a:rPr>
                        <a:t>Maximise the overall inventory of</a:t>
                      </a:r>
                      <a:r>
                        <a:rPr lang="en-ZA" sz="1600" b="0" baseline="0" dirty="0" smtClean="0">
                          <a:effectLst/>
                          <a:latin typeface="Century Gothic" pitchFamily="34" charset="0"/>
                        </a:rPr>
                        <a:t> airtime on Radio </a:t>
                      </a:r>
                      <a:endParaRPr lang="en-ZA" sz="1600" b="0" dirty="0">
                        <a:effectLst/>
                        <a:latin typeface="Century Gothic" pitchFamily="34" charset="0"/>
                      </a:endParaRPr>
                    </a:p>
                    <a:p>
                      <a:pPr marL="342900" lvl="0" indent="-342900">
                        <a:lnSpc>
                          <a:spcPct val="115000"/>
                        </a:lnSpc>
                        <a:spcBef>
                          <a:spcPts val="200"/>
                        </a:spcBef>
                        <a:spcAft>
                          <a:spcPts val="200"/>
                        </a:spcAft>
                        <a:buFont typeface="Arial"/>
                        <a:buChar char="•"/>
                      </a:pPr>
                      <a:r>
                        <a:rPr lang="en-GB" sz="1600" b="0" dirty="0" smtClean="0">
                          <a:effectLst/>
                          <a:latin typeface="Century Gothic" pitchFamily="34" charset="0"/>
                        </a:rPr>
                        <a:t>Bulk </a:t>
                      </a:r>
                      <a:r>
                        <a:rPr lang="en-GB" sz="1600" b="0" dirty="0">
                          <a:effectLst/>
                          <a:latin typeface="Century Gothic" pitchFamily="34" charset="0"/>
                        </a:rPr>
                        <a:t>inventory trading deals to improve </a:t>
                      </a:r>
                      <a:r>
                        <a:rPr lang="en-GB" sz="1600" b="0" dirty="0" err="1">
                          <a:effectLst/>
                          <a:latin typeface="Century Gothic" pitchFamily="34" charset="0"/>
                        </a:rPr>
                        <a:t>SABC’s</a:t>
                      </a:r>
                      <a:r>
                        <a:rPr lang="en-GB" sz="1600" b="0" dirty="0">
                          <a:effectLst/>
                          <a:latin typeface="Century Gothic" pitchFamily="34" charset="0"/>
                        </a:rPr>
                        <a:t> trading reputation with </a:t>
                      </a:r>
                      <a:r>
                        <a:rPr lang="en-GB" sz="1600" b="0" dirty="0" smtClean="0">
                          <a:effectLst/>
                          <a:latin typeface="Century Gothic" pitchFamily="34" charset="0"/>
                        </a:rPr>
                        <a:t>clients</a:t>
                      </a:r>
                      <a:endParaRPr lang="en-ZA" sz="1600" b="0" dirty="0">
                        <a:effectLst/>
                        <a:latin typeface="Century Gothic" pitchFamily="34" charset="0"/>
                      </a:endParaRPr>
                    </a:p>
                    <a:p>
                      <a:pPr marL="342900" lvl="0" indent="-342900">
                        <a:lnSpc>
                          <a:spcPct val="115000"/>
                        </a:lnSpc>
                        <a:spcBef>
                          <a:spcPts val="200"/>
                        </a:spcBef>
                        <a:spcAft>
                          <a:spcPts val="200"/>
                        </a:spcAft>
                        <a:buFont typeface="Arial"/>
                        <a:buChar char="•"/>
                      </a:pPr>
                      <a:r>
                        <a:rPr lang="en-GB" sz="1600" b="0" dirty="0">
                          <a:effectLst/>
                          <a:latin typeface="Century Gothic" pitchFamily="34" charset="0"/>
                        </a:rPr>
                        <a:t>High-volume, high-value, short-term </a:t>
                      </a:r>
                      <a:r>
                        <a:rPr lang="en-GB" sz="1600" b="0" dirty="0" smtClean="0">
                          <a:effectLst/>
                          <a:latin typeface="Century Gothic" pitchFamily="34" charset="0"/>
                        </a:rPr>
                        <a:t>trading</a:t>
                      </a:r>
                    </a:p>
                    <a:p>
                      <a:pPr marL="342900" lvl="0" indent="-342900">
                        <a:lnSpc>
                          <a:spcPct val="115000"/>
                        </a:lnSpc>
                        <a:spcBef>
                          <a:spcPts val="200"/>
                        </a:spcBef>
                        <a:spcAft>
                          <a:spcPts val="200"/>
                        </a:spcAft>
                        <a:buFont typeface="Arial"/>
                        <a:buChar char="•"/>
                      </a:pPr>
                      <a:r>
                        <a:rPr lang="en-ZA" sz="1600" b="0" dirty="0" smtClean="0">
                          <a:effectLst/>
                          <a:latin typeface="Century Gothic" pitchFamily="34" charset="0"/>
                        </a:rPr>
                        <a:t>Improve</a:t>
                      </a:r>
                      <a:r>
                        <a:rPr lang="en-ZA" sz="1600" b="0" baseline="0" dirty="0" smtClean="0">
                          <a:effectLst/>
                          <a:latin typeface="Century Gothic" pitchFamily="34" charset="0"/>
                        </a:rPr>
                        <a:t> TV Licence collection model </a:t>
                      </a:r>
                      <a:r>
                        <a:rPr lang="en-ZA" sz="1600" b="0" kern="1200" dirty="0" smtClean="0">
                          <a:solidFill>
                            <a:schemeClr val="tx1"/>
                          </a:solidFill>
                          <a:effectLst/>
                          <a:latin typeface="Century Gothic" pitchFamily="34" charset="0"/>
                          <a:ea typeface="+mn-ea"/>
                          <a:cs typeface="+mn-cs"/>
                        </a:rPr>
                        <a:t>- </a:t>
                      </a:r>
                      <a:r>
                        <a:rPr lang="en-GB" sz="1600" b="0" kern="1200" dirty="0" smtClean="0">
                          <a:solidFill>
                            <a:schemeClr val="tx1"/>
                          </a:solidFill>
                          <a:effectLst/>
                          <a:latin typeface="Century Gothic" pitchFamily="34" charset="0"/>
                          <a:ea typeface="+mn-ea"/>
                          <a:cs typeface="+mn-cs"/>
                        </a:rPr>
                        <a:t>Website enhancements to improve online payments; GIS-enabled new licences to identify unlicensed viewers</a:t>
                      </a:r>
                    </a:p>
                    <a:p>
                      <a:pPr marL="342900" lvl="0" indent="-342900">
                        <a:lnSpc>
                          <a:spcPct val="115000"/>
                        </a:lnSpc>
                        <a:spcBef>
                          <a:spcPts val="200"/>
                        </a:spcBef>
                        <a:spcAft>
                          <a:spcPts val="200"/>
                        </a:spcAft>
                        <a:buFont typeface="Arial"/>
                        <a:buChar char="•"/>
                      </a:pPr>
                      <a:r>
                        <a:rPr lang="en-GB" sz="1600" b="0" kern="1200" dirty="0" smtClean="0">
                          <a:solidFill>
                            <a:schemeClr val="tx1"/>
                          </a:solidFill>
                          <a:effectLst/>
                          <a:latin typeface="Century Gothic" pitchFamily="34" charset="0"/>
                          <a:ea typeface="+mn-ea"/>
                          <a:cs typeface="+mn-cs"/>
                        </a:rPr>
                        <a:t>Changes</a:t>
                      </a:r>
                      <a:r>
                        <a:rPr lang="en-GB" sz="1600" b="0" kern="1200" baseline="0" dirty="0" smtClean="0">
                          <a:solidFill>
                            <a:schemeClr val="tx1"/>
                          </a:solidFill>
                          <a:effectLst/>
                          <a:latin typeface="Century Gothic" pitchFamily="34" charset="0"/>
                          <a:ea typeface="+mn-ea"/>
                          <a:cs typeface="+mn-cs"/>
                        </a:rPr>
                        <a:t> to TV Licence legislation and annual TV Licence tariff increases (Current tariff just over 70c per day)</a:t>
                      </a:r>
                    </a:p>
                    <a:p>
                      <a:pPr marL="342900" marR="0" lvl="0" indent="-342900" algn="l" defTabSz="457187" rtl="0" eaLnBrk="1" fontAlgn="auto" latinLnBrk="0" hangingPunct="1">
                        <a:lnSpc>
                          <a:spcPct val="115000"/>
                        </a:lnSpc>
                        <a:spcBef>
                          <a:spcPts val="200"/>
                        </a:spcBef>
                        <a:spcAft>
                          <a:spcPts val="200"/>
                        </a:spcAft>
                        <a:buClrTx/>
                        <a:buSzTx/>
                        <a:buFont typeface="Arial"/>
                        <a:buChar char="•"/>
                        <a:tabLst/>
                        <a:defRPr/>
                      </a:pPr>
                      <a:r>
                        <a:rPr lang="en-GB" sz="1600" b="0" dirty="0" smtClean="0">
                          <a:effectLst/>
                          <a:latin typeface="Century Gothic" pitchFamily="34" charset="0"/>
                        </a:rPr>
                        <a:t>Government grant to be increased to cover events of national interest – elections, funerals, certain sporting codes</a:t>
                      </a:r>
                    </a:p>
                    <a:p>
                      <a:pPr marL="342900" marR="0" lvl="0" indent="-342900" algn="l" defTabSz="457187" rtl="0" eaLnBrk="1" fontAlgn="auto" latinLnBrk="0" hangingPunct="1">
                        <a:lnSpc>
                          <a:spcPct val="115000"/>
                        </a:lnSpc>
                        <a:spcBef>
                          <a:spcPts val="200"/>
                        </a:spcBef>
                        <a:spcAft>
                          <a:spcPts val="200"/>
                        </a:spcAft>
                        <a:buClrTx/>
                        <a:buSzTx/>
                        <a:buFont typeface="Arial"/>
                        <a:buChar char="•"/>
                        <a:tabLst/>
                        <a:defRPr/>
                      </a:pPr>
                      <a:r>
                        <a:rPr lang="en-GB" sz="1600" b="0" dirty="0" smtClean="0">
                          <a:effectLst/>
                          <a:latin typeface="Century Gothic" pitchFamily="34" charset="0"/>
                        </a:rPr>
                        <a:t>Content exploitation and channel carry fees</a:t>
                      </a:r>
                      <a:r>
                        <a:rPr lang="en-GB" sz="1600" dirty="0" smtClean="0">
                          <a:effectLst/>
                          <a:latin typeface="Century Gothic" pitchFamily="34" charset="0"/>
                        </a:rPr>
                        <a:t> </a:t>
                      </a:r>
                    </a:p>
                    <a:p>
                      <a:pPr marL="342900" marR="0" lvl="0" indent="-342900" algn="l" defTabSz="457187" rtl="0" eaLnBrk="1" fontAlgn="auto" latinLnBrk="0" hangingPunct="1">
                        <a:lnSpc>
                          <a:spcPct val="115000"/>
                        </a:lnSpc>
                        <a:spcBef>
                          <a:spcPts val="200"/>
                        </a:spcBef>
                        <a:spcAft>
                          <a:spcPts val="200"/>
                        </a:spcAft>
                        <a:buClrTx/>
                        <a:buSzTx/>
                        <a:buFont typeface="Arial"/>
                        <a:buChar char="•"/>
                        <a:tabLst/>
                        <a:defRPr/>
                      </a:pPr>
                      <a:r>
                        <a:rPr lang="en-GB" sz="1600" b="0" dirty="0" smtClean="0">
                          <a:effectLst/>
                          <a:latin typeface="Century Gothic" pitchFamily="34" charset="0"/>
                        </a:rPr>
                        <a:t>On-going policy and regulatory processes that aim to culminate in new legislation, which will affect revenue generation and business operations.  Could have a major impact on both costs and revenue.</a:t>
                      </a:r>
                      <a:endParaRPr lang="en-ZA" sz="1600" b="0" dirty="0" smtClean="0">
                        <a:effectLst/>
                        <a:latin typeface="Century Gothic" pitchFamily="34" charset="0"/>
                      </a:endParaRPr>
                    </a:p>
                  </a:txBody>
                  <a:tcPr marL="39246" marR="39246" marT="0" marB="0"/>
                </a:tc>
              </a:tr>
              <a:tr h="244581">
                <a:tc>
                  <a:txBody>
                    <a:bodyPr/>
                    <a:lstStyle/>
                    <a:p>
                      <a:pPr marL="0" marR="0" lvl="0" indent="0" algn="ctr" defTabSz="457187" rtl="0" eaLnBrk="1" fontAlgn="auto" latinLnBrk="0" hangingPunct="1">
                        <a:lnSpc>
                          <a:spcPct val="115000"/>
                        </a:lnSpc>
                        <a:spcBef>
                          <a:spcPts val="200"/>
                        </a:spcBef>
                        <a:spcAft>
                          <a:spcPts val="200"/>
                        </a:spcAft>
                        <a:buClrTx/>
                        <a:buSzTx/>
                        <a:buFont typeface="Arial"/>
                        <a:buNone/>
                        <a:tabLst/>
                        <a:defRPr/>
                      </a:pPr>
                      <a:r>
                        <a:rPr lang="en-ZA" sz="1600" b="1" dirty="0" smtClean="0">
                          <a:effectLst/>
                          <a:latin typeface="Century Gothic" pitchFamily="34" charset="0"/>
                        </a:rPr>
                        <a:t>COST CONTAINMENT</a:t>
                      </a:r>
                    </a:p>
                  </a:txBody>
                  <a:tcPr marL="39246" marR="39246" marT="0" marB="0"/>
                </a:tc>
              </a:tr>
              <a:tr h="1439202">
                <a:tc>
                  <a:txBody>
                    <a:bodyPr/>
                    <a:lstStyle/>
                    <a:p>
                      <a:pPr marL="285750" marR="0" lvl="0" indent="-285750" algn="l" defTabSz="457187" rtl="0" eaLnBrk="1" fontAlgn="auto" latinLnBrk="0" hangingPunct="1">
                        <a:lnSpc>
                          <a:spcPct val="115000"/>
                        </a:lnSpc>
                        <a:spcBef>
                          <a:spcPts val="200"/>
                        </a:spcBef>
                        <a:spcAft>
                          <a:spcPts val="200"/>
                        </a:spcAft>
                        <a:buClrTx/>
                        <a:buSzTx/>
                        <a:buFont typeface="Arial" pitchFamily="34" charset="0"/>
                        <a:buChar char="•"/>
                        <a:tabLst/>
                        <a:defRPr/>
                      </a:pPr>
                      <a:r>
                        <a:rPr lang="en-GB" sz="1600" b="0" dirty="0" smtClean="0">
                          <a:effectLst/>
                          <a:latin typeface="Century Gothic" pitchFamily="34" charset="0"/>
                        </a:rPr>
                        <a:t>Review the </a:t>
                      </a:r>
                      <a:r>
                        <a:rPr lang="en-GB" sz="1600" b="0" dirty="0" err="1" smtClean="0">
                          <a:effectLst/>
                          <a:latin typeface="Century Gothic" pitchFamily="34" charset="0"/>
                        </a:rPr>
                        <a:t>SABC’s</a:t>
                      </a:r>
                      <a:r>
                        <a:rPr lang="en-GB" sz="1600" b="0" dirty="0" smtClean="0">
                          <a:effectLst/>
                          <a:latin typeface="Century Gothic" pitchFamily="34" charset="0"/>
                        </a:rPr>
                        <a:t> operating model and structure</a:t>
                      </a:r>
                      <a:endParaRPr lang="en-ZA" sz="1600" b="0" dirty="0" smtClean="0">
                        <a:effectLst/>
                        <a:latin typeface="Century Gothic" pitchFamily="34" charset="0"/>
                      </a:endParaRPr>
                    </a:p>
                    <a:p>
                      <a:pPr marL="285750" marR="0" lvl="0" indent="-285750" algn="l" defTabSz="457187" rtl="0" eaLnBrk="1" fontAlgn="auto" latinLnBrk="0" hangingPunct="1">
                        <a:lnSpc>
                          <a:spcPct val="115000"/>
                        </a:lnSpc>
                        <a:spcBef>
                          <a:spcPts val="200"/>
                        </a:spcBef>
                        <a:spcAft>
                          <a:spcPts val="200"/>
                        </a:spcAft>
                        <a:buClrTx/>
                        <a:buSzTx/>
                        <a:buFont typeface="Arial" pitchFamily="34" charset="0"/>
                        <a:buChar char="•"/>
                        <a:tabLst/>
                        <a:defRPr/>
                      </a:pPr>
                      <a:r>
                        <a:rPr lang="en-GB" sz="1600" b="0" dirty="0" smtClean="0">
                          <a:effectLst/>
                          <a:latin typeface="Century Gothic" pitchFamily="34" charset="0"/>
                        </a:rPr>
                        <a:t>Partnerships and sponsorship to assist with producing content</a:t>
                      </a:r>
                      <a:endParaRPr lang="en-ZA" sz="1600" b="0" dirty="0" smtClean="0">
                        <a:effectLst/>
                        <a:latin typeface="Century Gothic" pitchFamily="34" charset="0"/>
                      </a:endParaRPr>
                    </a:p>
                    <a:p>
                      <a:pPr marL="285750" marR="0" lvl="0" indent="-285750" algn="l" defTabSz="457187" rtl="0" eaLnBrk="1" fontAlgn="auto" latinLnBrk="0" hangingPunct="1">
                        <a:lnSpc>
                          <a:spcPct val="115000"/>
                        </a:lnSpc>
                        <a:spcBef>
                          <a:spcPts val="200"/>
                        </a:spcBef>
                        <a:spcAft>
                          <a:spcPts val="200"/>
                        </a:spcAft>
                        <a:buClrTx/>
                        <a:buSzTx/>
                        <a:buFont typeface="Arial" pitchFamily="34" charset="0"/>
                        <a:buChar char="•"/>
                        <a:tabLst/>
                        <a:defRPr/>
                      </a:pPr>
                      <a:r>
                        <a:rPr lang="en-GB" sz="1600" b="0" dirty="0" smtClean="0">
                          <a:effectLst/>
                          <a:latin typeface="Century Gothic" pitchFamily="34" charset="0"/>
                        </a:rPr>
                        <a:t>Strategies to reduce  programme, film and sports rights costs</a:t>
                      </a:r>
                      <a:endParaRPr lang="en-ZA" sz="1600" b="0" dirty="0" smtClean="0">
                        <a:effectLst/>
                        <a:latin typeface="Century Gothic" pitchFamily="34" charset="0"/>
                      </a:endParaRPr>
                    </a:p>
                    <a:p>
                      <a:pPr marL="285750" marR="0" lvl="0" indent="-285750" algn="l" defTabSz="457187" rtl="0" eaLnBrk="1" fontAlgn="auto" latinLnBrk="0" hangingPunct="1">
                        <a:lnSpc>
                          <a:spcPct val="100000"/>
                        </a:lnSpc>
                        <a:spcBef>
                          <a:spcPts val="0"/>
                        </a:spcBef>
                        <a:spcAft>
                          <a:spcPts val="0"/>
                        </a:spcAft>
                        <a:buClrTx/>
                        <a:buSzTx/>
                        <a:buFont typeface="Arial" pitchFamily="34" charset="0"/>
                        <a:buChar char="•"/>
                        <a:tabLst/>
                        <a:defRPr/>
                      </a:pPr>
                      <a:r>
                        <a:rPr lang="en-GB" sz="1600" b="0" dirty="0" smtClean="0">
                          <a:effectLst/>
                          <a:latin typeface="Century Gothic" pitchFamily="34" charset="0"/>
                        </a:rPr>
                        <a:t>Strategies to reduce signal distribution and linkage cost</a:t>
                      </a:r>
                    </a:p>
                  </a:txBody>
                  <a:tcPr marL="39246" marR="39246" marT="0" marB="0"/>
                </a:tc>
              </a:tr>
            </a:tbl>
          </a:graphicData>
        </a:graphic>
      </p:graphicFrame>
    </p:spTree>
    <p:extLst>
      <p:ext uri="{BB962C8B-B14F-4D97-AF65-F5344CB8AC3E}">
        <p14:creationId xmlns:p14="http://schemas.microsoft.com/office/powerpoint/2010/main" xmlns="" val="1512859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26</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ZA" sz="2000" b="1" dirty="0">
                <a:latin typeface="Century Gothic" pitchFamily="34" charset="0"/>
              </a:rPr>
              <a:t>RECAPITALISATION AND WHAT THE MONEY WOULD BE USED FOR </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1136509"/>
            <a:ext cx="11491415" cy="5124480"/>
          </a:xfrm>
          <a:prstGeom prst="rect">
            <a:avLst/>
          </a:prstGeom>
          <a:noFill/>
        </p:spPr>
        <p:txBody>
          <a:bodyPr wrap="square" rtlCol="0">
            <a:spAutoFit/>
          </a:bodyPr>
          <a:lstStyle/>
          <a:p>
            <a:r>
              <a:rPr lang="en-ZA" b="1" dirty="0">
                <a:latin typeface="Century Gothic" pitchFamily="34" charset="0"/>
              </a:rPr>
              <a:t>TRADE AND OTHER </a:t>
            </a:r>
            <a:r>
              <a:rPr lang="en-ZA" b="1" dirty="0" smtClean="0">
                <a:latin typeface="Century Gothic" pitchFamily="34" charset="0"/>
              </a:rPr>
              <a:t>PAYABLES</a:t>
            </a:r>
          </a:p>
          <a:p>
            <a:endParaRPr lang="en-ZA" dirty="0">
              <a:latin typeface="Century Gothic" pitchFamily="34" charset="0"/>
            </a:endParaRPr>
          </a:p>
          <a:p>
            <a:pPr marL="285750" indent="-285750" algn="just">
              <a:spcAft>
                <a:spcPts val="1800"/>
              </a:spcAft>
              <a:buFont typeface="Arial" pitchFamily="34" charset="0"/>
              <a:buChar char="•"/>
            </a:pPr>
            <a:r>
              <a:rPr lang="en-US" dirty="0">
                <a:latin typeface="Century Gothic" pitchFamily="34" charset="0"/>
              </a:rPr>
              <a:t>This area is central to the operations of the SABC.  The withdrawal of these creditors has a direct impact on broadcasting services such as signal distribution, Sports Rights, content production and general service delivery to the SABC.  Payment of outstanding creditors will ensure:</a:t>
            </a:r>
            <a:endParaRPr lang="en-ZA" dirty="0">
              <a:latin typeface="Century Gothic" pitchFamily="34" charset="0"/>
            </a:endParaRPr>
          </a:p>
          <a:p>
            <a:pPr marL="285750" lvl="0" indent="-285750" algn="just">
              <a:spcAft>
                <a:spcPts val="1800"/>
              </a:spcAft>
              <a:buFont typeface="Arial" pitchFamily="34" charset="0"/>
              <a:buChar char="•"/>
            </a:pPr>
            <a:r>
              <a:rPr lang="en-ZA" dirty="0">
                <a:latin typeface="Century Gothic" pitchFamily="34" charset="0"/>
              </a:rPr>
              <a:t>Production houses / producers can continue to produce content for the </a:t>
            </a:r>
            <a:r>
              <a:rPr lang="en-ZA" dirty="0" err="1">
                <a:latin typeface="Century Gothic" pitchFamily="34" charset="0"/>
              </a:rPr>
              <a:t>SABC’s</a:t>
            </a:r>
            <a:r>
              <a:rPr lang="en-ZA" dirty="0">
                <a:latin typeface="Century Gothic" pitchFamily="34" charset="0"/>
              </a:rPr>
              <a:t> platforms (currently production houses are withholding content or ceased production).  </a:t>
            </a:r>
          </a:p>
          <a:p>
            <a:pPr marL="285750" lvl="0" indent="-285750" algn="just">
              <a:spcAft>
                <a:spcPts val="1800"/>
              </a:spcAft>
              <a:buFont typeface="Arial" pitchFamily="34" charset="0"/>
              <a:buChar char="•"/>
            </a:pPr>
            <a:r>
              <a:rPr lang="en-ZA" dirty="0">
                <a:latin typeface="Century Gothic" pitchFamily="34" charset="0"/>
              </a:rPr>
              <a:t>Schedule stability which in turn will attract advertisers / revenue.  Less repeats will be broadcast.</a:t>
            </a:r>
          </a:p>
          <a:p>
            <a:pPr marL="285750" lvl="0" indent="-285750" algn="just">
              <a:spcAft>
                <a:spcPts val="1800"/>
              </a:spcAft>
              <a:buFont typeface="Arial" pitchFamily="34" charset="0"/>
              <a:buChar char="•"/>
            </a:pPr>
            <a:r>
              <a:rPr lang="en-ZA" dirty="0">
                <a:latin typeface="Century Gothic" pitchFamily="34" charset="0"/>
              </a:rPr>
              <a:t>The South African production industry will be revived and job losses in this environment reduced.</a:t>
            </a:r>
          </a:p>
          <a:p>
            <a:pPr marL="285750" lvl="0" indent="-285750" algn="just">
              <a:spcAft>
                <a:spcPts val="1800"/>
              </a:spcAft>
              <a:buFont typeface="Arial" pitchFamily="34" charset="0"/>
              <a:buChar char="•"/>
            </a:pPr>
            <a:r>
              <a:rPr lang="en-ZA" dirty="0">
                <a:latin typeface="Century Gothic" pitchFamily="34" charset="0"/>
              </a:rPr>
              <a:t>National signal distributor (</a:t>
            </a:r>
            <a:r>
              <a:rPr lang="en-ZA" dirty="0" err="1">
                <a:latin typeface="Century Gothic" pitchFamily="34" charset="0"/>
              </a:rPr>
              <a:t>Sentech</a:t>
            </a:r>
            <a:r>
              <a:rPr lang="en-ZA" dirty="0">
                <a:latin typeface="Century Gothic" pitchFamily="34" charset="0"/>
              </a:rPr>
              <a:t>) will receive outstanding amounts due for their strategic plans.  </a:t>
            </a:r>
            <a:r>
              <a:rPr lang="en-ZA" dirty="0" err="1">
                <a:latin typeface="Century Gothic" pitchFamily="34" charset="0"/>
              </a:rPr>
              <a:t>Sentech</a:t>
            </a:r>
            <a:r>
              <a:rPr lang="en-ZA" dirty="0">
                <a:latin typeface="Century Gothic" pitchFamily="34" charset="0"/>
              </a:rPr>
              <a:t> would also be able ensure signal distribution to all its customers (including the SABC) thus eliminating the risk of ‘black on air’.</a:t>
            </a:r>
          </a:p>
          <a:p>
            <a:pPr marL="285750" lvl="0" indent="-285750" algn="just">
              <a:spcAft>
                <a:spcPts val="1800"/>
              </a:spcAft>
              <a:buFont typeface="Arial" pitchFamily="34" charset="0"/>
              <a:buChar char="•"/>
            </a:pPr>
            <a:r>
              <a:rPr lang="en-ZA" dirty="0">
                <a:latin typeface="Century Gothic" pitchFamily="34" charset="0"/>
              </a:rPr>
              <a:t>Goods and services to the SABC that were stopped will be reinstated and the </a:t>
            </a:r>
            <a:r>
              <a:rPr lang="en-ZA" dirty="0" err="1">
                <a:latin typeface="Century Gothic" pitchFamily="34" charset="0"/>
              </a:rPr>
              <a:t>SMME</a:t>
            </a:r>
            <a:r>
              <a:rPr lang="en-ZA" dirty="0">
                <a:latin typeface="Century Gothic" pitchFamily="34" charset="0"/>
              </a:rPr>
              <a:t>, sector in particular will be impacted positively.</a:t>
            </a:r>
          </a:p>
        </p:txBody>
      </p:sp>
    </p:spTree>
    <p:extLst>
      <p:ext uri="{BB962C8B-B14F-4D97-AF65-F5344CB8AC3E}">
        <p14:creationId xmlns:p14="http://schemas.microsoft.com/office/powerpoint/2010/main" xmlns="" val="1328482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27</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ZA" sz="2000" b="1" dirty="0">
                <a:latin typeface="Century Gothic" pitchFamily="34" charset="0"/>
              </a:rPr>
              <a:t>RECAPITALISATION AND WHAT THE MONEY WOULD BE USED FOR </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1136509"/>
            <a:ext cx="11491415" cy="4893647"/>
          </a:xfrm>
          <a:prstGeom prst="rect">
            <a:avLst/>
          </a:prstGeom>
          <a:noFill/>
        </p:spPr>
        <p:txBody>
          <a:bodyPr wrap="square" rtlCol="0">
            <a:spAutoFit/>
          </a:bodyPr>
          <a:lstStyle/>
          <a:p>
            <a:r>
              <a:rPr lang="en-ZA" b="1" dirty="0">
                <a:latin typeface="Century Gothic" pitchFamily="34" charset="0"/>
              </a:rPr>
              <a:t>INVESTMENT IN CONTENT (PROGRAMME INVENTORY) </a:t>
            </a:r>
            <a:endParaRPr lang="en-ZA" b="1" dirty="0" smtClean="0">
              <a:latin typeface="Century Gothic" pitchFamily="34" charset="0"/>
            </a:endParaRPr>
          </a:p>
          <a:p>
            <a:endParaRPr lang="en-ZA" dirty="0">
              <a:latin typeface="Century Gothic" pitchFamily="34" charset="0"/>
            </a:endParaRPr>
          </a:p>
          <a:p>
            <a:pPr marL="285750" indent="-285750" algn="just">
              <a:spcAft>
                <a:spcPts val="1800"/>
              </a:spcAft>
              <a:buFont typeface="Arial" pitchFamily="34" charset="0"/>
              <a:buChar char="•"/>
            </a:pPr>
            <a:r>
              <a:rPr lang="en-GB" dirty="0">
                <a:latin typeface="Century Gothic" pitchFamily="34" charset="0"/>
              </a:rPr>
              <a:t>To fully commercialise content investment and ensure industry development, it is critical for the SABC TV to produce programme inventory.  This requires a lead time of at least 18 months, and sales teams need to have material to sell nine months in advance.  The </a:t>
            </a:r>
            <a:r>
              <a:rPr lang="en-GB" dirty="0" err="1">
                <a:latin typeface="Century Gothic" pitchFamily="34" charset="0"/>
              </a:rPr>
              <a:t>SABC’s</a:t>
            </a:r>
            <a:r>
              <a:rPr lang="en-GB" dirty="0">
                <a:latin typeface="Century Gothic" pitchFamily="34" charset="0"/>
              </a:rPr>
              <a:t> cash flow challenges negatively affected the production industry, as the SABC either delayed or did not pay obligations as they became due.</a:t>
            </a:r>
            <a:endParaRPr lang="en-ZA" dirty="0">
              <a:latin typeface="Century Gothic" pitchFamily="34" charset="0"/>
            </a:endParaRPr>
          </a:p>
          <a:p>
            <a:pPr marL="285750" lvl="0" indent="-285750" algn="just">
              <a:spcAft>
                <a:spcPts val="1800"/>
              </a:spcAft>
              <a:buFont typeface="Arial" pitchFamily="34" charset="0"/>
              <a:buChar char="•"/>
            </a:pPr>
            <a:r>
              <a:rPr lang="en-GB" dirty="0">
                <a:latin typeface="Century Gothic" pitchFamily="34" charset="0"/>
              </a:rPr>
              <a:t>In order to fully commercialise content investment and grow industry development it is critical that SABC Television “produces to shelf” which requires a lead time of at least 18 months.</a:t>
            </a:r>
            <a:endParaRPr lang="en-ZA" dirty="0">
              <a:latin typeface="Century Gothic" pitchFamily="34" charset="0"/>
            </a:endParaRPr>
          </a:p>
          <a:p>
            <a:pPr marL="285750" lvl="0" indent="-285750" algn="just">
              <a:spcAft>
                <a:spcPts val="1800"/>
              </a:spcAft>
              <a:buFont typeface="Arial" pitchFamily="34" charset="0"/>
              <a:buChar char="•"/>
            </a:pPr>
            <a:r>
              <a:rPr lang="en-GB" dirty="0">
                <a:latin typeface="Century Gothic" pitchFamily="34" charset="0"/>
              </a:rPr>
              <a:t>Will allow the </a:t>
            </a:r>
            <a:r>
              <a:rPr lang="en-GB" dirty="0" err="1">
                <a:latin typeface="Century Gothic" pitchFamily="34" charset="0"/>
              </a:rPr>
              <a:t>SABC's</a:t>
            </a:r>
            <a:r>
              <a:rPr lang="en-GB" dirty="0">
                <a:latin typeface="Century Gothic" pitchFamily="34" charset="0"/>
              </a:rPr>
              <a:t> Sales Team to have material to sell advertising at least nine months and in advance.</a:t>
            </a:r>
            <a:endParaRPr lang="en-ZA" dirty="0">
              <a:latin typeface="Century Gothic" pitchFamily="34" charset="0"/>
            </a:endParaRPr>
          </a:p>
          <a:p>
            <a:pPr marL="285750" lvl="0" indent="-285750" algn="just">
              <a:spcAft>
                <a:spcPts val="1800"/>
              </a:spcAft>
              <a:buFont typeface="Arial" pitchFamily="34" charset="0"/>
              <a:buChar char="•"/>
            </a:pPr>
            <a:r>
              <a:rPr lang="en-GB" dirty="0">
                <a:latin typeface="Century Gothic" pitchFamily="34" charset="0"/>
              </a:rPr>
              <a:t>Allow for stable schedules and less repeat programming resulting in stable and increased revenues.</a:t>
            </a:r>
            <a:endParaRPr lang="en-ZA" dirty="0">
              <a:latin typeface="Century Gothic" pitchFamily="34" charset="0"/>
            </a:endParaRPr>
          </a:p>
          <a:p>
            <a:pPr marL="285750" lvl="0" indent="-285750" algn="just">
              <a:spcAft>
                <a:spcPts val="1800"/>
              </a:spcAft>
              <a:buFont typeface="Arial" pitchFamily="34" charset="0"/>
              <a:buChar char="•"/>
            </a:pPr>
            <a:r>
              <a:rPr lang="en-ZA" dirty="0">
                <a:latin typeface="Century Gothic" pitchFamily="34" charset="0"/>
              </a:rPr>
              <a:t>Attract and retain audiences which will have positive impact on revenue generation (advertising and TV licence fees).</a:t>
            </a:r>
          </a:p>
        </p:txBody>
      </p:sp>
    </p:spTree>
    <p:extLst>
      <p:ext uri="{BB962C8B-B14F-4D97-AF65-F5344CB8AC3E}">
        <p14:creationId xmlns:p14="http://schemas.microsoft.com/office/powerpoint/2010/main" xmlns="" val="22758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28</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ZA" sz="2000" b="1" dirty="0">
                <a:latin typeface="Century Gothic" pitchFamily="34" charset="0"/>
              </a:rPr>
              <a:t>RECAPITALISATION AND WHAT THE MONEY WOULD BE USED FOR </a:t>
            </a:r>
            <a:endParaRPr lang="en-US" sz="2000" b="1" dirty="0">
              <a:solidFill>
                <a:schemeClr val="bg1"/>
              </a:solidFill>
              <a:latin typeface="Century Gothic"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308" y="1136509"/>
            <a:ext cx="11491415" cy="5124480"/>
          </a:xfrm>
          <a:prstGeom prst="rect">
            <a:avLst/>
          </a:prstGeom>
          <a:noFill/>
        </p:spPr>
        <p:txBody>
          <a:bodyPr wrap="square" rtlCol="0">
            <a:spAutoFit/>
          </a:bodyPr>
          <a:lstStyle/>
          <a:p>
            <a:pPr algn="just">
              <a:spcAft>
                <a:spcPts val="1800"/>
              </a:spcAft>
            </a:pPr>
            <a:r>
              <a:rPr lang="en-ZA" b="1" dirty="0">
                <a:latin typeface="Century Gothic" pitchFamily="34" charset="0"/>
              </a:rPr>
              <a:t>CAPITAL EXPENDITURE </a:t>
            </a:r>
            <a:endParaRPr lang="en-ZA" dirty="0">
              <a:latin typeface="Century Gothic" pitchFamily="34" charset="0"/>
            </a:endParaRPr>
          </a:p>
          <a:p>
            <a:pPr marL="285750" indent="-285750" algn="just">
              <a:spcAft>
                <a:spcPts val="1800"/>
              </a:spcAft>
              <a:buFont typeface="Arial" pitchFamily="34" charset="0"/>
              <a:buChar char="•"/>
            </a:pPr>
            <a:r>
              <a:rPr lang="en-GB" dirty="0">
                <a:latin typeface="Century Gothic" pitchFamily="34" charset="0"/>
              </a:rPr>
              <a:t>The </a:t>
            </a:r>
            <a:r>
              <a:rPr lang="en-GB" dirty="0" err="1">
                <a:latin typeface="Century Gothic" pitchFamily="34" charset="0"/>
              </a:rPr>
              <a:t>SABC’s</a:t>
            </a:r>
            <a:r>
              <a:rPr lang="en-GB" dirty="0">
                <a:latin typeface="Century Gothic" pitchFamily="34" charset="0"/>
              </a:rPr>
              <a:t> cash constraints directly affected the replacement, upgrading and maintenance of broadcast-critical equipment.  </a:t>
            </a:r>
            <a:r>
              <a:rPr lang="en-GB" dirty="0" err="1">
                <a:latin typeface="Century Gothic" pitchFamily="34" charset="0"/>
              </a:rPr>
              <a:t>CAPEX</a:t>
            </a:r>
            <a:r>
              <a:rPr lang="en-GB" dirty="0">
                <a:latin typeface="Century Gothic" pitchFamily="34" charset="0"/>
              </a:rPr>
              <a:t> projects had to be deferred as budgets were cut.  System and equipment failures occur on an on-going basis, undermining the </a:t>
            </a:r>
            <a:r>
              <a:rPr lang="en-GB" dirty="0" err="1">
                <a:latin typeface="Century Gothic" pitchFamily="34" charset="0"/>
              </a:rPr>
              <a:t>SABC’s</a:t>
            </a:r>
            <a:r>
              <a:rPr lang="en-GB" dirty="0">
                <a:latin typeface="Century Gothic" pitchFamily="34" charset="0"/>
              </a:rPr>
              <a:t> ability to sustain quality broadcasts, retain audiences and generate revenue.  The </a:t>
            </a:r>
            <a:r>
              <a:rPr lang="en-GB" dirty="0" err="1">
                <a:latin typeface="Century Gothic" pitchFamily="34" charset="0"/>
              </a:rPr>
              <a:t>SABC’s</a:t>
            </a:r>
            <a:r>
              <a:rPr lang="en-GB" dirty="0">
                <a:latin typeface="Century Gothic" pitchFamily="34" charset="0"/>
              </a:rPr>
              <a:t> buildings and infrastructure also do not fully comply with the requirements of the Department of Labour but upgrading and maintenance cannot be performed because of the lack of funds.  </a:t>
            </a:r>
            <a:r>
              <a:rPr lang="en-GB" dirty="0" err="1">
                <a:latin typeface="Century Gothic" pitchFamily="34" charset="0"/>
              </a:rPr>
              <a:t>CAPEX</a:t>
            </a:r>
            <a:r>
              <a:rPr lang="en-GB" dirty="0">
                <a:latin typeface="Century Gothic" pitchFamily="34" charset="0"/>
              </a:rPr>
              <a:t> projects will ensure:</a:t>
            </a:r>
            <a:endParaRPr lang="en-ZA" dirty="0">
              <a:latin typeface="Century Gothic" pitchFamily="34" charset="0"/>
            </a:endParaRPr>
          </a:p>
          <a:p>
            <a:pPr marL="285750" lvl="0" indent="-285750" algn="just">
              <a:spcAft>
                <a:spcPts val="1800"/>
              </a:spcAft>
              <a:buFont typeface="Arial" pitchFamily="34" charset="0"/>
              <a:buChar char="•"/>
            </a:pPr>
            <a:r>
              <a:rPr lang="en-ZA" dirty="0">
                <a:latin typeface="Century Gothic" pitchFamily="34" charset="0"/>
              </a:rPr>
              <a:t>Improve operation efficiencies (lifts working, broadcasting equipment repaired, upgraded, buildings restored, fire hazards eliminated).</a:t>
            </a:r>
          </a:p>
          <a:p>
            <a:pPr marL="285750" lvl="0" indent="-285750" algn="just">
              <a:spcAft>
                <a:spcPts val="1800"/>
              </a:spcAft>
              <a:buFont typeface="Arial" pitchFamily="34" charset="0"/>
              <a:buChar char="•"/>
            </a:pPr>
            <a:r>
              <a:rPr lang="en-ZA" dirty="0">
                <a:latin typeface="Century Gothic" pitchFamily="34" charset="0"/>
              </a:rPr>
              <a:t>Comply with relevant legislation (</a:t>
            </a:r>
            <a:r>
              <a:rPr lang="en-ZA" dirty="0" err="1">
                <a:latin typeface="Century Gothic" pitchFamily="34" charset="0"/>
              </a:rPr>
              <a:t>OHSA</a:t>
            </a:r>
            <a:r>
              <a:rPr lang="en-ZA" dirty="0">
                <a:latin typeface="Century Gothic" pitchFamily="34" charset="0"/>
              </a:rPr>
              <a:t>).</a:t>
            </a:r>
          </a:p>
          <a:p>
            <a:pPr marL="285750" lvl="0" indent="-285750" algn="just">
              <a:spcAft>
                <a:spcPts val="1800"/>
              </a:spcAft>
              <a:buFont typeface="Arial" pitchFamily="34" charset="0"/>
              <a:buChar char="•"/>
            </a:pPr>
            <a:r>
              <a:rPr lang="en-ZA" dirty="0">
                <a:latin typeface="Century Gothic" pitchFamily="34" charset="0"/>
              </a:rPr>
              <a:t>Quality and uninterrupted broadcasting of programmes on TV and Radio.</a:t>
            </a:r>
          </a:p>
          <a:p>
            <a:pPr marL="285750" lvl="0" indent="-285750" algn="just">
              <a:spcAft>
                <a:spcPts val="1800"/>
              </a:spcAft>
              <a:buFont typeface="Arial" pitchFamily="34" charset="0"/>
              <a:buChar char="•"/>
            </a:pPr>
            <a:r>
              <a:rPr lang="en-ZA" dirty="0">
                <a:latin typeface="Century Gothic" pitchFamily="34" charset="0"/>
              </a:rPr>
              <a:t>Invest in latest technology and systems that will enable the SABC to compete with other media entities for audiences and revenue.</a:t>
            </a:r>
          </a:p>
        </p:txBody>
      </p:sp>
    </p:spTree>
    <p:extLst>
      <p:ext uri="{BB962C8B-B14F-4D97-AF65-F5344CB8AC3E}">
        <p14:creationId xmlns:p14="http://schemas.microsoft.com/office/powerpoint/2010/main" xmlns="" val="4256328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06465" y="3200400"/>
            <a:ext cx="184731" cy="369332"/>
          </a:xfrm>
          <a:prstGeom prst="rect">
            <a:avLst/>
          </a:prstGeom>
          <a:noFill/>
        </p:spPr>
        <p:txBody>
          <a:bodyPr wrap="none" rtlCol="0">
            <a:spAutoFit/>
          </a:bodyPr>
          <a:lstStyle/>
          <a:p>
            <a:pPr defTabSz="457187"/>
            <a:endParaRPr lang="en-US" dirty="0">
              <a:solidFill>
                <a:prstClr val="black"/>
              </a:solidFill>
              <a:latin typeface="Calibri"/>
            </a:endParaRPr>
          </a:p>
        </p:txBody>
      </p:sp>
      <p:sp>
        <p:nvSpPr>
          <p:cNvPr id="7" name="Slide Number Placeholder 6"/>
          <p:cNvSpPr>
            <a:spLocks noGrp="1"/>
          </p:cNvSpPr>
          <p:nvPr>
            <p:ph type="sldNum" sz="quarter" idx="12"/>
          </p:nvPr>
        </p:nvSpPr>
        <p:spPr/>
        <p:txBody>
          <a:bodyPr/>
          <a:lstStyle/>
          <a:p>
            <a:fld id="{98936954-859B-7C48-9E19-EAF1EF45481A}" type="slidenum">
              <a:rPr lang="en-US">
                <a:solidFill>
                  <a:prstClr val="black">
                    <a:tint val="75000"/>
                  </a:prstClr>
                </a:solidFill>
                <a:latin typeface="Calibri"/>
              </a:rPr>
              <a:pPr/>
              <a:t>29</a:t>
            </a:fld>
            <a:endParaRPr lang="en-US" dirty="0">
              <a:solidFill>
                <a:prstClr val="black">
                  <a:tint val="75000"/>
                </a:prstClr>
              </a:solidFill>
              <a:latin typeface="Calibri"/>
            </a:endParaRPr>
          </a:p>
        </p:txBody>
      </p:sp>
      <p:sp>
        <p:nvSpPr>
          <p:cNvPr id="8" name="TextBox 7"/>
          <p:cNvSpPr txBox="1"/>
          <p:nvPr/>
        </p:nvSpPr>
        <p:spPr>
          <a:xfrm>
            <a:off x="2083304" y="2548346"/>
            <a:ext cx="8127497" cy="707886"/>
          </a:xfrm>
          <a:prstGeom prst="rect">
            <a:avLst/>
          </a:prstGeom>
          <a:noFill/>
          <a:ln w="25400" cmpd="dbl">
            <a:solidFill>
              <a:srgbClr val="FF9900"/>
            </a:solidFill>
          </a:ln>
        </p:spPr>
        <p:txBody>
          <a:bodyPr wrap="square" rtlCol="0">
            <a:spAutoFit/>
          </a:bodyPr>
          <a:lstStyle/>
          <a:p>
            <a:pPr algn="ctr" defTabSz="457187">
              <a:spcAft>
                <a:spcPts val="1200"/>
              </a:spcAft>
            </a:pPr>
            <a:r>
              <a:rPr lang="en-ZA" sz="4000" b="1" dirty="0">
                <a:solidFill>
                  <a:srgbClr val="1F497D">
                    <a:lumMod val="50000"/>
                  </a:srgbClr>
                </a:solidFill>
                <a:latin typeface="Century Gothic" pitchFamily="34" charset="0"/>
              </a:rPr>
              <a:t>HUMAN RESOURCES</a:t>
            </a:r>
          </a:p>
        </p:txBody>
      </p:sp>
    </p:spTree>
    <p:extLst>
      <p:ext uri="{BB962C8B-B14F-4D97-AF65-F5344CB8AC3E}">
        <p14:creationId xmlns:p14="http://schemas.microsoft.com/office/powerpoint/2010/main" xmlns="" val="131527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3</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EXECUTIVE SUMMARY</a:t>
            </a:r>
            <a:endParaRPr lang="en-US" sz="2000" b="1" dirty="0">
              <a:solidFill>
                <a:schemeClr val="bg1"/>
              </a:solidFill>
              <a:latin typeface="Century Gothic" pitchFamily="34" charset="0"/>
              <a:cs typeface="Arial" panose="020B0604020202020204" pitchFamily="34" charset="0"/>
            </a:endParaRPr>
          </a:p>
        </p:txBody>
      </p:sp>
      <p:sp>
        <p:nvSpPr>
          <p:cNvPr id="4" name="TextBox 3"/>
          <p:cNvSpPr txBox="1"/>
          <p:nvPr/>
        </p:nvSpPr>
        <p:spPr>
          <a:xfrm>
            <a:off x="464023" y="1105470"/>
            <a:ext cx="11436825" cy="4308872"/>
          </a:xfrm>
          <a:prstGeom prst="rect">
            <a:avLst/>
          </a:prstGeom>
          <a:noFill/>
        </p:spPr>
        <p:txBody>
          <a:bodyPr wrap="square" rtlCol="0">
            <a:spAutoFit/>
          </a:bodyPr>
          <a:lstStyle/>
          <a:p>
            <a:pPr marL="285750" indent="-285750">
              <a:spcAft>
                <a:spcPts val="1200"/>
              </a:spcAft>
              <a:buFont typeface="Arial" pitchFamily="34" charset="0"/>
              <a:buChar char="•"/>
            </a:pPr>
            <a:r>
              <a:rPr lang="en-GB" dirty="0">
                <a:latin typeface="Century Gothic" pitchFamily="34" charset="0"/>
              </a:rPr>
              <a:t>As the only national public broadcaster, the SABC must offer a range of informative, educational and entertainment programmes that showcase South African attitudes, opinions, ideas, values, talent and artistic creativity. </a:t>
            </a:r>
            <a:endParaRPr lang="en-GB" dirty="0" smtClean="0">
              <a:latin typeface="Century Gothic" pitchFamily="34" charset="0"/>
            </a:endParaRPr>
          </a:p>
          <a:p>
            <a:pPr marL="285750" indent="-285750">
              <a:spcAft>
                <a:spcPts val="1200"/>
              </a:spcAft>
              <a:buFont typeface="Arial" pitchFamily="34" charset="0"/>
              <a:buChar char="•"/>
            </a:pPr>
            <a:r>
              <a:rPr lang="en-GB" dirty="0" smtClean="0">
                <a:latin typeface="Century Gothic" pitchFamily="34" charset="0"/>
              </a:rPr>
              <a:t>Programming </a:t>
            </a:r>
            <a:r>
              <a:rPr lang="en-GB" dirty="0">
                <a:latin typeface="Century Gothic" pitchFamily="34" charset="0"/>
              </a:rPr>
              <a:t>must be in all the country’s official languages; offer a plurality of views and a variety of news, information and analyses from a South African perspective; and advance the national and public interest. </a:t>
            </a:r>
            <a:endParaRPr lang="en-GB" dirty="0" smtClean="0">
              <a:latin typeface="Century Gothic" pitchFamily="34" charset="0"/>
            </a:endParaRPr>
          </a:p>
          <a:p>
            <a:pPr marL="285750" indent="-285750">
              <a:spcAft>
                <a:spcPts val="1200"/>
              </a:spcAft>
              <a:buFont typeface="Arial" pitchFamily="34" charset="0"/>
              <a:buChar char="•"/>
            </a:pPr>
            <a:r>
              <a:rPr lang="en-GB" dirty="0" smtClean="0">
                <a:latin typeface="Century Gothic" pitchFamily="34" charset="0"/>
              </a:rPr>
              <a:t>As </a:t>
            </a:r>
            <a:r>
              <a:rPr lang="en-GB" dirty="0">
                <a:latin typeface="Century Gothic" pitchFamily="34" charset="0"/>
              </a:rPr>
              <a:t>a custodian of the country’s diverse cultural heritage and expressions, the SABC is a platform for the expression of the hopes, dreams and aspirations of South Africans, be these past, present or in the future.</a:t>
            </a:r>
            <a:endParaRPr lang="en-ZA" dirty="0">
              <a:latin typeface="Century Gothic" pitchFamily="34" charset="0"/>
            </a:endParaRPr>
          </a:p>
          <a:p>
            <a:pPr marL="285750" indent="-285750">
              <a:spcAft>
                <a:spcPts val="1200"/>
              </a:spcAft>
              <a:buFont typeface="Arial" pitchFamily="34" charset="0"/>
              <a:buChar char="•"/>
            </a:pPr>
            <a:r>
              <a:rPr lang="en-GB" dirty="0">
                <a:latin typeface="Century Gothic" pitchFamily="34" charset="0"/>
              </a:rPr>
              <a:t>The SABC must deliver on its public service mandate while operating in a rapidly changing business environment.  </a:t>
            </a:r>
            <a:endParaRPr lang="en-GB" dirty="0" smtClean="0">
              <a:latin typeface="Century Gothic" pitchFamily="34" charset="0"/>
            </a:endParaRPr>
          </a:p>
          <a:p>
            <a:pPr marL="285750" indent="-285750">
              <a:spcAft>
                <a:spcPts val="1200"/>
              </a:spcAft>
              <a:buFont typeface="Arial" pitchFamily="34" charset="0"/>
              <a:buChar char="•"/>
            </a:pPr>
            <a:r>
              <a:rPr lang="en-GB" dirty="0" smtClean="0">
                <a:latin typeface="Century Gothic" pitchFamily="34" charset="0"/>
              </a:rPr>
              <a:t>Factors </a:t>
            </a:r>
            <a:r>
              <a:rPr lang="en-GB" dirty="0">
                <a:latin typeface="Century Gothic" pitchFamily="34" charset="0"/>
              </a:rPr>
              <a:t>– structural and symptomatic – have impacted on the </a:t>
            </a:r>
            <a:r>
              <a:rPr lang="en-GB" dirty="0" err="1">
                <a:latin typeface="Century Gothic" pitchFamily="34" charset="0"/>
              </a:rPr>
              <a:t>SABC’s</a:t>
            </a:r>
            <a:r>
              <a:rPr lang="en-GB" dirty="0">
                <a:latin typeface="Century Gothic" pitchFamily="34" charset="0"/>
              </a:rPr>
              <a:t> viability over the past years.  These have led to the situation that the SABC is currently finding itself in.  </a:t>
            </a:r>
            <a:endParaRPr lang="en-ZA" dirty="0">
              <a:latin typeface="Century Gothic" pitchFamily="34" charset="0"/>
            </a:endParaRPr>
          </a:p>
        </p:txBody>
      </p:sp>
      <p:cxnSp>
        <p:nvCxnSpPr>
          <p:cNvPr id="10" name="Straight Connector 9">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6312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30</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a:solidFill>
                  <a:schemeClr val="bg1"/>
                </a:solidFill>
                <a:latin typeface="Century Gothic" pitchFamily="34" charset="0"/>
                <a:cs typeface="Arial" panose="020B0604020202020204" pitchFamily="34" charset="0"/>
              </a:rPr>
              <a:t>HUMAN RESOURCES MATTERS IMPACTING ON THE DELIVERY OF THE SABC MANDATE</a:t>
            </a:r>
          </a:p>
        </p:txBody>
      </p:sp>
      <p:sp>
        <p:nvSpPr>
          <p:cNvPr id="3" name="TextBox 2"/>
          <p:cNvSpPr txBox="1"/>
          <p:nvPr/>
        </p:nvSpPr>
        <p:spPr>
          <a:xfrm>
            <a:off x="442174" y="871055"/>
            <a:ext cx="11472321" cy="5740033"/>
          </a:xfrm>
          <a:prstGeom prst="rect">
            <a:avLst/>
          </a:prstGeom>
          <a:noFill/>
        </p:spPr>
        <p:txBody>
          <a:bodyPr wrap="square" rtlCol="0">
            <a:spAutoFit/>
          </a:bodyPr>
          <a:lstStyle/>
          <a:p>
            <a:pPr algn="just" defTabSz="457187">
              <a:spcAft>
                <a:spcPts val="600"/>
              </a:spcAft>
            </a:pPr>
            <a:r>
              <a:rPr lang="en-ZA" b="1" dirty="0">
                <a:solidFill>
                  <a:prstClr val="black"/>
                </a:solidFill>
                <a:latin typeface="Century Gothic" pitchFamily="34" charset="0"/>
              </a:rPr>
              <a:t>RECRUITMENT</a:t>
            </a:r>
          </a:p>
          <a:p>
            <a:pPr lvl="1" algn="just" defTabSz="457187">
              <a:spcAft>
                <a:spcPts val="600"/>
              </a:spcAft>
            </a:pPr>
            <a:r>
              <a:rPr lang="en-ZA" sz="1600" dirty="0">
                <a:solidFill>
                  <a:prstClr val="black"/>
                </a:solidFill>
                <a:latin typeface="Century Gothic" pitchFamily="34" charset="0"/>
              </a:rPr>
              <a:t>The SABC placed a moratorium on recruitment </a:t>
            </a:r>
            <a:r>
              <a:rPr lang="en-ZA" sz="1600" dirty="0" smtClean="0">
                <a:solidFill>
                  <a:prstClr val="black"/>
                </a:solidFill>
                <a:latin typeface="Century Gothic" pitchFamily="34" charset="0"/>
              </a:rPr>
              <a:t>from September </a:t>
            </a:r>
            <a:r>
              <a:rPr lang="en-ZA" sz="1600" dirty="0">
                <a:solidFill>
                  <a:prstClr val="black"/>
                </a:solidFill>
                <a:latin typeface="Century Gothic" pitchFamily="34" charset="0"/>
              </a:rPr>
              <a:t>2018.  This reduced the headcount of the organisation considerably. The moratorium did, however, hamper operations. </a:t>
            </a:r>
            <a:r>
              <a:rPr lang="en-ZA" sz="1600" dirty="0" smtClean="0">
                <a:solidFill>
                  <a:prstClr val="black"/>
                </a:solidFill>
                <a:latin typeface="Century Gothic" pitchFamily="34" charset="0"/>
              </a:rPr>
              <a:t> (A moratorium on the filling of vacancies was also placed by the </a:t>
            </a:r>
            <a:r>
              <a:rPr lang="en-ZA" sz="1600" dirty="0" err="1" smtClean="0">
                <a:solidFill>
                  <a:prstClr val="black"/>
                </a:solidFill>
                <a:latin typeface="Century Gothic" pitchFamily="34" charset="0"/>
              </a:rPr>
              <a:t>DoC</a:t>
            </a:r>
            <a:r>
              <a:rPr lang="en-ZA" sz="1600" dirty="0" smtClean="0">
                <a:solidFill>
                  <a:prstClr val="black"/>
                </a:solidFill>
                <a:latin typeface="Century Gothic" pitchFamily="34" charset="0"/>
              </a:rPr>
              <a:t> as temporary intervention to deal with the Department’s reconfiguration issues).</a:t>
            </a:r>
            <a:endParaRPr lang="en-ZA" sz="1600"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spcAft>
                <a:spcPts val="1200"/>
              </a:spcAft>
            </a:pPr>
            <a:endParaRPr lang="en-ZA" sz="1600" dirty="0" smtClean="0">
              <a:solidFill>
                <a:prstClr val="black"/>
              </a:solidFill>
              <a:latin typeface="Century Gothic" pitchFamily="34" charset="0"/>
            </a:endParaRPr>
          </a:p>
          <a:p>
            <a:pPr lvl="1" algn="just" defTabSz="457187">
              <a:spcAft>
                <a:spcPts val="1200"/>
              </a:spcAft>
            </a:pPr>
            <a:r>
              <a:rPr lang="en-ZA" sz="1600" dirty="0" smtClean="0">
                <a:solidFill>
                  <a:prstClr val="black"/>
                </a:solidFill>
                <a:latin typeface="Century Gothic" pitchFamily="34" charset="0"/>
              </a:rPr>
              <a:t>At </a:t>
            </a:r>
            <a:r>
              <a:rPr lang="en-ZA" sz="1600" dirty="0">
                <a:solidFill>
                  <a:prstClr val="black"/>
                </a:solidFill>
                <a:latin typeface="Century Gothic" pitchFamily="34" charset="0"/>
              </a:rPr>
              <a:t>the beginning of the financial </a:t>
            </a:r>
            <a:r>
              <a:rPr lang="en-ZA" sz="1600" dirty="0" smtClean="0">
                <a:solidFill>
                  <a:prstClr val="black"/>
                </a:solidFill>
                <a:latin typeface="Century Gothic" pitchFamily="34" charset="0"/>
              </a:rPr>
              <a:t>year </a:t>
            </a:r>
            <a:r>
              <a:rPr lang="en-ZA" sz="1600" dirty="0">
                <a:solidFill>
                  <a:prstClr val="black"/>
                </a:solidFill>
                <a:latin typeface="Century Gothic" pitchFamily="34" charset="0"/>
              </a:rPr>
              <a:t>127 positions were identified as critical to the organisation.  These positions were included in the organisational budget at a cost of R105 million. In July 2019 the Department of Communications approved a partial upliftment of the moratorium and the filling of 91 critical vacancies at an annual cost of R94 882 662.  All these positions are currently in a recruitment process.</a:t>
            </a:r>
          </a:p>
        </p:txBody>
      </p:sp>
      <p:pic>
        <p:nvPicPr>
          <p:cNvPr id="9" name="Picture 8">
            <a:extLst>
              <a:ext uri="{FF2B5EF4-FFF2-40B4-BE49-F238E27FC236}">
                <a16:creationId xmlns:a16="http://schemas.microsoft.com/office/drawing/2014/main" xmlns="" id="{50899009-5F8E-43E3-A78E-8B2480C4D8BF}"/>
              </a:ext>
            </a:extLst>
          </p:cNvPr>
          <p:cNvPicPr>
            <a:picLocks noChangeAspect="1"/>
          </p:cNvPicPr>
          <p:nvPr/>
        </p:nvPicPr>
        <p:blipFill>
          <a:blip r:embed="rId3" cstate="print"/>
          <a:stretch>
            <a:fillRect/>
          </a:stretch>
        </p:blipFill>
        <p:spPr>
          <a:xfrm>
            <a:off x="2163652" y="2372442"/>
            <a:ext cx="7688686" cy="2984110"/>
          </a:xfrm>
          <a:prstGeom prst="rect">
            <a:avLst/>
          </a:prstGeom>
        </p:spPr>
      </p:pic>
      <p:cxnSp>
        <p:nvCxnSpPr>
          <p:cNvPr id="10" name="Straight Connector 9">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4375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36954-859B-7C48-9E19-EAF1EF45481A}" type="slidenum">
              <a:rPr kumimoji="0" lang="en-US" sz="16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HUMAN RESOURCES MATTERS IMPACTING ON THE DELIVERY OF THE SABC MANDATE</a:t>
            </a:r>
          </a:p>
        </p:txBody>
      </p:sp>
      <p:sp>
        <p:nvSpPr>
          <p:cNvPr id="9" name="TextBox 8">
            <a:extLst>
              <a:ext uri="{FF2B5EF4-FFF2-40B4-BE49-F238E27FC236}">
                <a16:creationId xmlns:a16="http://schemas.microsoft.com/office/drawing/2014/main" xmlns="" id="{E7D1ACB7-1B1E-44E3-BD5C-0A44CB5C1989}"/>
              </a:ext>
            </a:extLst>
          </p:cNvPr>
          <p:cNvSpPr txBox="1"/>
          <p:nvPr/>
        </p:nvSpPr>
        <p:spPr>
          <a:xfrm>
            <a:off x="193183" y="871054"/>
            <a:ext cx="11421061" cy="5616922"/>
          </a:xfrm>
          <a:prstGeom prst="rect">
            <a:avLst/>
          </a:prstGeom>
          <a:noFill/>
        </p:spPr>
        <p:txBody>
          <a:bodyPr wrap="square" rtlCol="0">
            <a:spAutoFit/>
          </a:bodyPr>
          <a:lstStyle/>
          <a:p>
            <a:pPr algn="just" defTabSz="457187">
              <a:lnSpc>
                <a:spcPct val="150000"/>
              </a:lnSpc>
              <a:spcAft>
                <a:spcPts val="1200"/>
              </a:spcAft>
            </a:pPr>
            <a:r>
              <a:rPr lang="en-ZA" b="1" dirty="0">
                <a:solidFill>
                  <a:prstClr val="black"/>
                </a:solidFill>
                <a:latin typeface="Century Gothic" pitchFamily="34" charset="0"/>
              </a:rPr>
              <a:t>ACTING IN VACANT POSITIONS</a:t>
            </a:r>
          </a:p>
          <a:p>
            <a:pPr lvl="1" algn="just" defTabSz="457187">
              <a:spcAft>
                <a:spcPts val="1200"/>
              </a:spcAft>
            </a:pPr>
            <a:r>
              <a:rPr lang="en-ZA" dirty="0">
                <a:solidFill>
                  <a:prstClr val="black"/>
                </a:solidFill>
                <a:latin typeface="Century Gothic" pitchFamily="34" charset="0"/>
              </a:rPr>
              <a:t>Due to the moratorium on recruitment acting incumbents were appointed in vacant positions in order to ensure business continuity</a:t>
            </a:r>
            <a:r>
              <a:rPr lang="en-ZA" dirty="0" smtClean="0">
                <a:solidFill>
                  <a:prstClr val="black"/>
                </a:solidFill>
                <a:latin typeface="Century Gothic" pitchFamily="34" charset="0"/>
              </a:rPr>
              <a:t>.</a:t>
            </a:r>
          </a:p>
          <a:p>
            <a:pPr lvl="1" algn="just" defTabSz="457187">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lnSpc>
                <a:spcPct val="150000"/>
              </a:lnSpc>
              <a:spcAft>
                <a:spcPts val="1200"/>
              </a:spcAft>
            </a:pPr>
            <a:endParaRPr lang="en-ZA" dirty="0">
              <a:solidFill>
                <a:prstClr val="black"/>
              </a:solidFill>
              <a:latin typeface="Century Gothic" pitchFamily="34" charset="0"/>
            </a:endParaRPr>
          </a:p>
          <a:p>
            <a:pPr lvl="1" algn="just" defTabSz="457187">
              <a:spcAft>
                <a:spcPts val="1200"/>
              </a:spcAft>
            </a:pPr>
            <a:endParaRPr lang="en-ZA" dirty="0" smtClean="0">
              <a:solidFill>
                <a:prstClr val="black"/>
              </a:solidFill>
              <a:latin typeface="Century Gothic" pitchFamily="34" charset="0"/>
            </a:endParaRPr>
          </a:p>
          <a:p>
            <a:pPr lvl="1" algn="just" defTabSz="457187">
              <a:spcAft>
                <a:spcPts val="1200"/>
              </a:spcAft>
            </a:pPr>
            <a:r>
              <a:rPr lang="en-ZA" dirty="0" smtClean="0">
                <a:solidFill>
                  <a:prstClr val="black"/>
                </a:solidFill>
                <a:latin typeface="Century Gothic" pitchFamily="34" charset="0"/>
              </a:rPr>
              <a:t>There </a:t>
            </a:r>
            <a:r>
              <a:rPr lang="en-ZA" dirty="0">
                <a:solidFill>
                  <a:prstClr val="black"/>
                </a:solidFill>
                <a:latin typeface="Century Gothic" pitchFamily="34" charset="0"/>
              </a:rPr>
              <a:t>is currently a total of 227 acting incumbents in positions across the organisation at a monthly cost of R1 806 660.  This may indicate a saving to the SABC, but it is impeding effective operations as there is no stability within these positions and incumbents </a:t>
            </a:r>
            <a:r>
              <a:rPr lang="en-ZA" dirty="0">
                <a:latin typeface="Century Gothic" pitchFamily="34" charset="0"/>
              </a:rPr>
              <a:t>cannot </a:t>
            </a:r>
            <a:r>
              <a:rPr lang="en-ZA" dirty="0" smtClean="0">
                <a:latin typeface="Century Gothic" pitchFamily="34" charset="0"/>
              </a:rPr>
              <a:t>discharge </a:t>
            </a:r>
            <a:r>
              <a:rPr lang="en-ZA" dirty="0">
                <a:solidFill>
                  <a:prstClr val="black"/>
                </a:solidFill>
                <a:latin typeface="Century Gothic" pitchFamily="34" charset="0"/>
              </a:rPr>
              <a:t>the full functionality of their acting roles. </a:t>
            </a:r>
          </a:p>
        </p:txBody>
      </p:sp>
      <p:graphicFrame>
        <p:nvGraphicFramePr>
          <p:cNvPr id="5" name="Table 4">
            <a:extLst>
              <a:ext uri="{FF2B5EF4-FFF2-40B4-BE49-F238E27FC236}">
                <a16:creationId xmlns:a16="http://schemas.microsoft.com/office/drawing/2014/main" xmlns="" id="{D84C4BC9-CEED-4D77-BBD4-CFFA6DCC946E}"/>
              </a:ext>
            </a:extLst>
          </p:cNvPr>
          <p:cNvGraphicFramePr>
            <a:graphicFrameLocks noGrp="1"/>
          </p:cNvGraphicFramePr>
          <p:nvPr>
            <p:extLst>
              <p:ext uri="{D42A27DB-BD31-4B8C-83A1-F6EECF244321}">
                <p14:modId xmlns:p14="http://schemas.microsoft.com/office/powerpoint/2010/main" xmlns="" val="3934153759"/>
              </p:ext>
            </p:extLst>
          </p:nvPr>
        </p:nvGraphicFramePr>
        <p:xfrm>
          <a:off x="3089700" y="2480635"/>
          <a:ext cx="5327077" cy="2397760"/>
        </p:xfrm>
        <a:graphic>
          <a:graphicData uri="http://schemas.openxmlformats.org/drawingml/2006/table">
            <a:tbl>
              <a:tblPr firstRow="1" bandRow="1">
                <a:tableStyleId>{5C22544A-7EE6-4342-B048-85BDC9FD1C3A}</a:tableStyleId>
              </a:tblPr>
              <a:tblGrid>
                <a:gridCol w="3021758">
                  <a:extLst>
                    <a:ext uri="{9D8B030D-6E8A-4147-A177-3AD203B41FA5}">
                      <a16:colId xmlns:a16="http://schemas.microsoft.com/office/drawing/2014/main" xmlns="" val="1298421694"/>
                    </a:ext>
                  </a:extLst>
                </a:gridCol>
                <a:gridCol w="2305319">
                  <a:extLst>
                    <a:ext uri="{9D8B030D-6E8A-4147-A177-3AD203B41FA5}">
                      <a16:colId xmlns:a16="http://schemas.microsoft.com/office/drawing/2014/main" xmlns="" val="35845050"/>
                    </a:ext>
                  </a:extLst>
                </a:gridCol>
              </a:tblGrid>
              <a:tr h="370840">
                <a:tc>
                  <a:txBody>
                    <a:bodyPr/>
                    <a:lstStyle/>
                    <a:p>
                      <a:pPr algn="ctr"/>
                      <a:r>
                        <a:rPr lang="en-ZA" dirty="0">
                          <a:latin typeface="Century Gothic" pitchFamily="34" charset="0"/>
                        </a:rPr>
                        <a:t>ACTING LEVEL</a:t>
                      </a:r>
                    </a:p>
                  </a:txBody>
                  <a:tcPr anchor="ctr"/>
                </a:tc>
                <a:tc>
                  <a:txBody>
                    <a:bodyPr/>
                    <a:lstStyle/>
                    <a:p>
                      <a:pPr algn="ctr"/>
                      <a:r>
                        <a:rPr lang="en-ZA" dirty="0">
                          <a:latin typeface="Century Gothic" pitchFamily="34" charset="0"/>
                        </a:rPr>
                        <a:t>NUMBER OF ACTING INCUMBENTS</a:t>
                      </a:r>
                    </a:p>
                  </a:txBody>
                  <a:tcPr anchor="ctr"/>
                </a:tc>
                <a:extLst>
                  <a:ext uri="{0D108BD9-81ED-4DB2-BD59-A6C34878D82A}">
                    <a16:rowId xmlns:a16="http://schemas.microsoft.com/office/drawing/2014/main" xmlns="" val="3244044490"/>
                  </a:ext>
                </a:extLst>
              </a:tr>
              <a:tr h="370840">
                <a:tc>
                  <a:txBody>
                    <a:bodyPr/>
                    <a:lstStyle/>
                    <a:p>
                      <a:r>
                        <a:rPr lang="en-ZA" dirty="0">
                          <a:latin typeface="Century Gothic" pitchFamily="34" charset="0"/>
                        </a:rPr>
                        <a:t>Group Executive</a:t>
                      </a:r>
                    </a:p>
                  </a:txBody>
                  <a:tcPr/>
                </a:tc>
                <a:tc>
                  <a:txBody>
                    <a:bodyPr/>
                    <a:lstStyle/>
                    <a:p>
                      <a:pPr algn="ctr"/>
                      <a:r>
                        <a:rPr lang="en-ZA" dirty="0">
                          <a:latin typeface="Century Gothic" pitchFamily="34" charset="0"/>
                        </a:rPr>
                        <a:t>5</a:t>
                      </a:r>
                    </a:p>
                  </a:txBody>
                  <a:tcPr/>
                </a:tc>
                <a:extLst>
                  <a:ext uri="{0D108BD9-81ED-4DB2-BD59-A6C34878D82A}">
                    <a16:rowId xmlns:a16="http://schemas.microsoft.com/office/drawing/2014/main" xmlns="" val="2540429449"/>
                  </a:ext>
                </a:extLst>
              </a:tr>
              <a:tr h="370840">
                <a:tc>
                  <a:txBody>
                    <a:bodyPr/>
                    <a:lstStyle/>
                    <a:p>
                      <a:r>
                        <a:rPr lang="en-ZA" dirty="0">
                          <a:latin typeface="Century Gothic" pitchFamily="34" charset="0"/>
                        </a:rPr>
                        <a:t>General Manager</a:t>
                      </a:r>
                    </a:p>
                  </a:txBody>
                  <a:tcPr/>
                </a:tc>
                <a:tc>
                  <a:txBody>
                    <a:bodyPr/>
                    <a:lstStyle/>
                    <a:p>
                      <a:pPr algn="ctr"/>
                      <a:r>
                        <a:rPr lang="en-ZA" dirty="0">
                          <a:latin typeface="Century Gothic" pitchFamily="34" charset="0"/>
                        </a:rPr>
                        <a:t>35</a:t>
                      </a:r>
                    </a:p>
                  </a:txBody>
                  <a:tcPr/>
                </a:tc>
                <a:extLst>
                  <a:ext uri="{0D108BD9-81ED-4DB2-BD59-A6C34878D82A}">
                    <a16:rowId xmlns:a16="http://schemas.microsoft.com/office/drawing/2014/main" xmlns="" val="3703623285"/>
                  </a:ext>
                </a:extLst>
              </a:tr>
              <a:tr h="370840">
                <a:tc>
                  <a:txBody>
                    <a:bodyPr/>
                    <a:lstStyle/>
                    <a:p>
                      <a:r>
                        <a:rPr lang="en-ZA" dirty="0">
                          <a:latin typeface="Century Gothic" pitchFamily="34" charset="0"/>
                        </a:rPr>
                        <a:t>Middle Management</a:t>
                      </a:r>
                    </a:p>
                  </a:txBody>
                  <a:tcPr/>
                </a:tc>
                <a:tc>
                  <a:txBody>
                    <a:bodyPr/>
                    <a:lstStyle/>
                    <a:p>
                      <a:pPr algn="ctr"/>
                      <a:r>
                        <a:rPr lang="en-ZA" dirty="0">
                          <a:latin typeface="Century Gothic" pitchFamily="34" charset="0"/>
                        </a:rPr>
                        <a:t>105</a:t>
                      </a:r>
                    </a:p>
                  </a:txBody>
                  <a:tcPr/>
                </a:tc>
                <a:extLst>
                  <a:ext uri="{0D108BD9-81ED-4DB2-BD59-A6C34878D82A}">
                    <a16:rowId xmlns:a16="http://schemas.microsoft.com/office/drawing/2014/main" xmlns="" val="2149964402"/>
                  </a:ext>
                </a:extLst>
              </a:tr>
              <a:tr h="370840">
                <a:tc>
                  <a:txBody>
                    <a:bodyPr/>
                    <a:lstStyle/>
                    <a:p>
                      <a:r>
                        <a:rPr lang="en-ZA" dirty="0">
                          <a:latin typeface="Century Gothic" pitchFamily="34" charset="0"/>
                        </a:rPr>
                        <a:t>Bargaining Unit</a:t>
                      </a:r>
                    </a:p>
                  </a:txBody>
                  <a:tcPr/>
                </a:tc>
                <a:tc>
                  <a:txBody>
                    <a:bodyPr/>
                    <a:lstStyle/>
                    <a:p>
                      <a:pPr algn="ctr"/>
                      <a:r>
                        <a:rPr lang="en-ZA" dirty="0">
                          <a:latin typeface="Century Gothic" pitchFamily="34" charset="0"/>
                        </a:rPr>
                        <a:t>112</a:t>
                      </a:r>
                    </a:p>
                  </a:txBody>
                  <a:tcPr/>
                </a:tc>
                <a:extLst>
                  <a:ext uri="{0D108BD9-81ED-4DB2-BD59-A6C34878D82A}">
                    <a16:rowId xmlns:a16="http://schemas.microsoft.com/office/drawing/2014/main" xmlns="" val="3213588339"/>
                  </a:ext>
                </a:extLst>
              </a:tr>
            </a:tbl>
          </a:graphicData>
        </a:graphic>
      </p:graphicFrame>
      <p:cxnSp>
        <p:nvCxnSpPr>
          <p:cNvPr id="10" name="Straight Connector 9">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19576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36954-859B-7C48-9E19-EAF1EF45481A}" type="slidenum">
              <a:rPr kumimoji="0" lang="en-US" sz="16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1632911" y="51657"/>
            <a:ext cx="8931113" cy="48076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lumMod val="50000"/>
                  </a:srgbClr>
                </a:solidFill>
                <a:effectLst/>
                <a:uLnTx/>
                <a:uFillTx/>
                <a:latin typeface="Century Gothic" pitchFamily="34" charset="0"/>
                <a:ea typeface="+mn-ea"/>
                <a:cs typeface="Arial" panose="020B0604020202020204" pitchFamily="34" charset="0"/>
              </a:rPr>
              <a:t>HUMAN RESOURCES VISION</a:t>
            </a:r>
          </a:p>
        </p:txBody>
      </p:sp>
      <p:sp>
        <p:nvSpPr>
          <p:cNvPr id="13" name="Rectangle 12">
            <a:extLst>
              <a:ext uri="{FF2B5EF4-FFF2-40B4-BE49-F238E27FC236}">
                <a16:creationId xmlns:a16="http://schemas.microsoft.com/office/drawing/2014/main" xmlns="" id="{A72A23B4-F908-4D06-A9F8-E51AE2D2961C}"/>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HUMAN RESOURCES MATTERS IMPACTING ON THE DELIVERY OF THE SABC MANDATE</a:t>
            </a:r>
          </a:p>
        </p:txBody>
      </p:sp>
      <p:sp>
        <p:nvSpPr>
          <p:cNvPr id="14" name="TextBox 13">
            <a:extLst>
              <a:ext uri="{FF2B5EF4-FFF2-40B4-BE49-F238E27FC236}">
                <a16:creationId xmlns:a16="http://schemas.microsoft.com/office/drawing/2014/main" xmlns="" id="{FA729C70-7B2F-4888-9F62-EC20E175AEA1}"/>
              </a:ext>
            </a:extLst>
          </p:cNvPr>
          <p:cNvSpPr txBox="1"/>
          <p:nvPr/>
        </p:nvSpPr>
        <p:spPr>
          <a:xfrm>
            <a:off x="193184" y="1144012"/>
            <a:ext cx="11307650" cy="3277820"/>
          </a:xfrm>
          <a:prstGeom prst="rect">
            <a:avLst/>
          </a:prstGeom>
          <a:noFill/>
        </p:spPr>
        <p:txBody>
          <a:bodyPr wrap="square" rtlCol="0">
            <a:spAutoFit/>
          </a:bodyPr>
          <a:lstStyle/>
          <a:p>
            <a:pPr algn="just" defTabSz="457187">
              <a:spcAft>
                <a:spcPts val="1800"/>
              </a:spcAft>
            </a:pPr>
            <a:r>
              <a:rPr lang="en-ZA" b="1" dirty="0">
                <a:solidFill>
                  <a:prstClr val="black"/>
                </a:solidFill>
                <a:latin typeface="Century Gothic" pitchFamily="34" charset="0"/>
              </a:rPr>
              <a:t>NON-PAYMENT OF SALARIES</a:t>
            </a:r>
          </a:p>
          <a:p>
            <a:pPr marL="285750" indent="-285750" algn="just" defTabSz="457187">
              <a:spcAft>
                <a:spcPts val="1800"/>
              </a:spcAft>
              <a:buFont typeface="Arial" pitchFamily="34" charset="0"/>
              <a:buChar char="•"/>
            </a:pPr>
            <a:r>
              <a:rPr lang="en-ZA" dirty="0">
                <a:solidFill>
                  <a:prstClr val="black"/>
                </a:solidFill>
                <a:latin typeface="Century Gothic" pitchFamily="34" charset="0"/>
              </a:rPr>
              <a:t>Due to </a:t>
            </a:r>
            <a:r>
              <a:rPr lang="en-ZA" dirty="0" smtClean="0">
                <a:solidFill>
                  <a:prstClr val="black"/>
                </a:solidFill>
                <a:latin typeface="Century Gothic" pitchFamily="34" charset="0"/>
              </a:rPr>
              <a:t>the Corporation’s current financial situation, </a:t>
            </a:r>
            <a:r>
              <a:rPr lang="en-ZA" dirty="0">
                <a:solidFill>
                  <a:prstClr val="black"/>
                </a:solidFill>
                <a:latin typeface="Century Gothic" pitchFamily="34" charset="0"/>
              </a:rPr>
              <a:t>the </a:t>
            </a:r>
            <a:r>
              <a:rPr lang="en-ZA" dirty="0" smtClean="0">
                <a:solidFill>
                  <a:prstClr val="black"/>
                </a:solidFill>
                <a:latin typeface="Century Gothic" pitchFamily="34" charset="0"/>
              </a:rPr>
              <a:t>potential inability </a:t>
            </a:r>
            <a:r>
              <a:rPr lang="en-ZA" dirty="0">
                <a:solidFill>
                  <a:prstClr val="black"/>
                </a:solidFill>
                <a:latin typeface="Century Gothic" pitchFamily="34" charset="0"/>
              </a:rPr>
              <a:t>to pay salaries is a constant threat to the </a:t>
            </a:r>
            <a:r>
              <a:rPr lang="en-ZA" dirty="0" smtClean="0">
                <a:solidFill>
                  <a:prstClr val="black"/>
                </a:solidFill>
                <a:latin typeface="Century Gothic" pitchFamily="34" charset="0"/>
              </a:rPr>
              <a:t>workforce. </a:t>
            </a:r>
          </a:p>
          <a:p>
            <a:pPr marL="285750" indent="-285750" algn="just" defTabSz="457187">
              <a:spcAft>
                <a:spcPts val="1800"/>
              </a:spcAft>
              <a:buFont typeface="Arial" pitchFamily="34" charset="0"/>
              <a:buChar char="•"/>
            </a:pPr>
            <a:r>
              <a:rPr lang="en-ZA" dirty="0" smtClean="0">
                <a:solidFill>
                  <a:prstClr val="black"/>
                </a:solidFill>
                <a:latin typeface="Century Gothic" pitchFamily="34" charset="0"/>
              </a:rPr>
              <a:t>Employees are continuously disengaged due to insecurities around future salary payments by the corporation. </a:t>
            </a:r>
          </a:p>
          <a:p>
            <a:pPr marL="285750" indent="-285750" algn="just" defTabSz="457187">
              <a:spcAft>
                <a:spcPts val="1800"/>
              </a:spcAft>
              <a:buFont typeface="Arial" pitchFamily="34" charset="0"/>
              <a:buChar char="•"/>
            </a:pPr>
            <a:r>
              <a:rPr lang="en-ZA" dirty="0" smtClean="0">
                <a:solidFill>
                  <a:prstClr val="black"/>
                </a:solidFill>
                <a:latin typeface="Century Gothic" pitchFamily="34" charset="0"/>
              </a:rPr>
              <a:t>In the event Corporation reaches </a:t>
            </a:r>
            <a:r>
              <a:rPr lang="en-ZA" dirty="0">
                <a:solidFill>
                  <a:prstClr val="black"/>
                </a:solidFill>
                <a:latin typeface="Century Gothic" pitchFamily="34" charset="0"/>
              </a:rPr>
              <a:t>a point where </a:t>
            </a:r>
            <a:r>
              <a:rPr lang="en-ZA" dirty="0" smtClean="0">
                <a:solidFill>
                  <a:prstClr val="black"/>
                </a:solidFill>
                <a:latin typeface="Century Gothic" pitchFamily="34" charset="0"/>
              </a:rPr>
              <a:t>salaries cannot be paid, </a:t>
            </a:r>
            <a:r>
              <a:rPr lang="en-ZA" dirty="0">
                <a:solidFill>
                  <a:prstClr val="black"/>
                </a:solidFill>
                <a:latin typeface="Century Gothic" pitchFamily="34" charset="0"/>
              </a:rPr>
              <a:t>employees may decide to </a:t>
            </a:r>
            <a:r>
              <a:rPr lang="en-ZA" dirty="0" smtClean="0">
                <a:solidFill>
                  <a:prstClr val="black"/>
                </a:solidFill>
                <a:latin typeface="Century Gothic" pitchFamily="34" charset="0"/>
              </a:rPr>
              <a:t>embark upon industrial action, subsequent to having </a:t>
            </a:r>
            <a:r>
              <a:rPr lang="en-ZA" dirty="0">
                <a:solidFill>
                  <a:prstClr val="black"/>
                </a:solidFill>
                <a:latin typeface="Century Gothic" pitchFamily="34" charset="0"/>
              </a:rPr>
              <a:t>gone through the necessary dispute resolution processes, e.g. CCMA.  This in turn may lead to a “black on air” situation which will be to the detriment of the whole country.</a:t>
            </a:r>
          </a:p>
        </p:txBody>
      </p:sp>
      <p:cxnSp>
        <p:nvCxnSpPr>
          <p:cNvPr id="9" name="Straight Connector 8">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15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36954-859B-7C48-9E19-EAF1EF45481A}" type="slidenum">
              <a:rPr kumimoji="0" lang="en-US" sz="16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1632911" y="107927"/>
            <a:ext cx="8931113" cy="48076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lumMod val="50000"/>
                  </a:srgbClr>
                </a:solidFill>
                <a:effectLst/>
                <a:uLnTx/>
                <a:uFillTx/>
                <a:latin typeface="Century Gothic" pitchFamily="34" charset="0"/>
                <a:ea typeface="+mn-ea"/>
                <a:cs typeface="Arial" panose="020B0604020202020204" pitchFamily="34" charset="0"/>
              </a:rPr>
              <a:t>HUMAN RESOURCES STRATEGY 2019/2020/2021</a:t>
            </a:r>
          </a:p>
        </p:txBody>
      </p:sp>
      <p:sp>
        <p:nvSpPr>
          <p:cNvPr id="6" name="Rectangle 5">
            <a:extLst>
              <a:ext uri="{FF2B5EF4-FFF2-40B4-BE49-F238E27FC236}">
                <a16:creationId xmlns:a16="http://schemas.microsoft.com/office/drawing/2014/main" xmlns="" id="{9E86D1A3-45D8-452D-BF47-96B71C59B183}"/>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HUMAN RESOURCES MATTERS IMPACTING ON THE DELIVERY OF THE SABC MANDATE</a:t>
            </a:r>
          </a:p>
        </p:txBody>
      </p:sp>
      <p:sp>
        <p:nvSpPr>
          <p:cNvPr id="9" name="TextBox 8">
            <a:extLst>
              <a:ext uri="{FF2B5EF4-FFF2-40B4-BE49-F238E27FC236}">
                <a16:creationId xmlns:a16="http://schemas.microsoft.com/office/drawing/2014/main" xmlns="" id="{6B62C3E8-FC86-4387-B34A-66DF064D7998}"/>
              </a:ext>
            </a:extLst>
          </p:cNvPr>
          <p:cNvSpPr txBox="1"/>
          <p:nvPr/>
        </p:nvSpPr>
        <p:spPr>
          <a:xfrm>
            <a:off x="193184" y="871055"/>
            <a:ext cx="11307650" cy="5170646"/>
          </a:xfrm>
          <a:prstGeom prst="rect">
            <a:avLst/>
          </a:prstGeom>
          <a:noFill/>
        </p:spPr>
        <p:txBody>
          <a:bodyPr wrap="square" rtlCol="0">
            <a:spAutoFit/>
          </a:bodyPr>
          <a:lstStyle/>
          <a:p>
            <a:pPr algn="just" defTabSz="457187">
              <a:spcAft>
                <a:spcPts val="1800"/>
              </a:spcAft>
            </a:pPr>
            <a:r>
              <a:rPr lang="en-ZA" b="1" dirty="0">
                <a:solidFill>
                  <a:prstClr val="black"/>
                </a:solidFill>
                <a:latin typeface="Century Gothic" pitchFamily="34" charset="0"/>
              </a:rPr>
              <a:t>PERFORMANCE MANAGEMENT</a:t>
            </a:r>
          </a:p>
          <a:p>
            <a:pPr marL="285750" indent="-285750" algn="just" defTabSz="457187">
              <a:spcAft>
                <a:spcPts val="1800"/>
              </a:spcAft>
              <a:buFont typeface="Arial" pitchFamily="34" charset="0"/>
              <a:buChar char="•"/>
            </a:pPr>
            <a:r>
              <a:rPr lang="en-ZA" dirty="0">
                <a:solidFill>
                  <a:prstClr val="black"/>
                </a:solidFill>
                <a:latin typeface="Century Gothic" pitchFamily="34" charset="0"/>
              </a:rPr>
              <a:t>Human Resources has been attempting to implement Performance Management in the SABC since 2012. An organisation with no performance management runs the risk of not achieving its business objectives. </a:t>
            </a:r>
            <a:endParaRPr lang="en-ZA" dirty="0" smtClean="0">
              <a:solidFill>
                <a:prstClr val="black"/>
              </a:solidFill>
              <a:latin typeface="Century Gothic" pitchFamily="34" charset="0"/>
            </a:endParaRPr>
          </a:p>
          <a:p>
            <a:pPr marL="285750" indent="-285750" algn="just" defTabSz="457187">
              <a:spcAft>
                <a:spcPts val="1800"/>
              </a:spcAft>
              <a:buFont typeface="Arial" pitchFamily="34" charset="0"/>
              <a:buChar char="•"/>
            </a:pPr>
            <a:r>
              <a:rPr lang="en-ZA" dirty="0" smtClean="0">
                <a:solidFill>
                  <a:prstClr val="black"/>
                </a:solidFill>
                <a:latin typeface="Century Gothic" pitchFamily="34" charset="0"/>
              </a:rPr>
              <a:t>In </a:t>
            </a:r>
            <a:r>
              <a:rPr lang="en-ZA" dirty="0">
                <a:solidFill>
                  <a:prstClr val="black"/>
                </a:solidFill>
                <a:latin typeface="Century Gothic" pitchFamily="34" charset="0"/>
              </a:rPr>
              <a:t>2013 the SABC Board approved a Performance Management policy for the organisation.  Organised Labour, however, opposed the policy citing that the previous SABC leadership promised that performance bonuses would be budgeted for. No evidence of a Board resolution to this effect could, however, be found. Various unsuccessful consultations between Management and Organised Labour </a:t>
            </a:r>
            <a:r>
              <a:rPr lang="en-ZA" dirty="0" smtClean="0">
                <a:solidFill>
                  <a:prstClr val="black"/>
                </a:solidFill>
                <a:latin typeface="Century Gothic" pitchFamily="34" charset="0"/>
              </a:rPr>
              <a:t>have culminated </a:t>
            </a:r>
            <a:r>
              <a:rPr lang="en-ZA" dirty="0">
                <a:solidFill>
                  <a:prstClr val="black"/>
                </a:solidFill>
                <a:latin typeface="Century Gothic" pitchFamily="34" charset="0"/>
              </a:rPr>
              <a:t>in a dispute being lodged in 2018/2019. </a:t>
            </a:r>
          </a:p>
          <a:p>
            <a:pPr marL="285750" indent="-285750" algn="just" defTabSz="457187">
              <a:spcAft>
                <a:spcPts val="1800"/>
              </a:spcAft>
              <a:buFont typeface="Arial" pitchFamily="34" charset="0"/>
              <a:buChar char="•"/>
            </a:pPr>
            <a:r>
              <a:rPr lang="en-ZA" dirty="0">
                <a:solidFill>
                  <a:prstClr val="black"/>
                </a:solidFill>
                <a:latin typeface="Century Gothic" pitchFamily="34" charset="0"/>
              </a:rPr>
              <a:t>After several attempts by HR and Management to resolve the dispute </a:t>
            </a:r>
            <a:r>
              <a:rPr lang="en-ZA" dirty="0" smtClean="0">
                <a:solidFill>
                  <a:prstClr val="black"/>
                </a:solidFill>
                <a:latin typeface="Century Gothic" pitchFamily="34" charset="0"/>
              </a:rPr>
              <a:t>amicably, </a:t>
            </a:r>
            <a:r>
              <a:rPr lang="en-ZA" dirty="0">
                <a:solidFill>
                  <a:prstClr val="black"/>
                </a:solidFill>
                <a:latin typeface="Century Gothic" pitchFamily="34" charset="0"/>
              </a:rPr>
              <a:t>a resolution was taken by the current SABC Board that performance bonuses cannot be guaranteed and will be based on the profitability of the SABC.  </a:t>
            </a:r>
            <a:endParaRPr lang="en-ZA" dirty="0" smtClean="0">
              <a:solidFill>
                <a:prstClr val="black"/>
              </a:solidFill>
              <a:latin typeface="Century Gothic" pitchFamily="34" charset="0"/>
            </a:endParaRPr>
          </a:p>
          <a:p>
            <a:pPr marL="285750" indent="-285750" algn="just" defTabSz="457187">
              <a:spcAft>
                <a:spcPts val="1800"/>
              </a:spcAft>
              <a:buFont typeface="Arial" pitchFamily="34" charset="0"/>
              <a:buChar char="•"/>
            </a:pPr>
            <a:r>
              <a:rPr lang="en-ZA" dirty="0" smtClean="0">
                <a:solidFill>
                  <a:prstClr val="black"/>
                </a:solidFill>
                <a:latin typeface="Century Gothic" pitchFamily="34" charset="0"/>
              </a:rPr>
              <a:t>Performance </a:t>
            </a:r>
            <a:r>
              <a:rPr lang="en-ZA" dirty="0">
                <a:solidFill>
                  <a:prstClr val="black"/>
                </a:solidFill>
                <a:latin typeface="Century Gothic" pitchFamily="34" charset="0"/>
              </a:rPr>
              <a:t>Management is currently being implemented at all levels within the organisation.  Organised Labour has been informed of this decision and HR has commenced with Performance </a:t>
            </a:r>
            <a:r>
              <a:rPr lang="en-ZA" dirty="0" smtClean="0">
                <a:solidFill>
                  <a:prstClr val="black"/>
                </a:solidFill>
                <a:latin typeface="Century Gothic" pitchFamily="34" charset="0"/>
              </a:rPr>
              <a:t>contracting </a:t>
            </a:r>
            <a:r>
              <a:rPr lang="en-ZA" dirty="0">
                <a:solidFill>
                  <a:prstClr val="black"/>
                </a:solidFill>
                <a:latin typeface="Century Gothic" pitchFamily="34" charset="0"/>
              </a:rPr>
              <a:t>across the SABC.</a:t>
            </a:r>
          </a:p>
        </p:txBody>
      </p:sp>
      <p:cxnSp>
        <p:nvCxnSpPr>
          <p:cNvPr id="10" name="Straight Connector 9">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22460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36954-859B-7C48-9E19-EAF1EF45481A}" type="slidenum">
              <a:rPr kumimoji="0" lang="en-US" sz="16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1632911" y="51657"/>
            <a:ext cx="8931113" cy="48076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lumMod val="50000"/>
                  </a:srgbClr>
                </a:solidFill>
                <a:effectLst/>
                <a:uLnTx/>
                <a:uFillTx/>
                <a:latin typeface="Century Gothic" pitchFamily="34" charset="0"/>
                <a:ea typeface="+mn-ea"/>
                <a:cs typeface="Arial" panose="020B0604020202020204" pitchFamily="34" charset="0"/>
              </a:rPr>
              <a:t>HUMAN RESOURCES VISION</a:t>
            </a:r>
          </a:p>
        </p:txBody>
      </p:sp>
      <p:sp>
        <p:nvSpPr>
          <p:cNvPr id="13" name="Rectangle 12">
            <a:extLst>
              <a:ext uri="{FF2B5EF4-FFF2-40B4-BE49-F238E27FC236}">
                <a16:creationId xmlns:a16="http://schemas.microsoft.com/office/drawing/2014/main" xmlns="" id="{A72A23B4-F908-4D06-A9F8-E51AE2D2961C}"/>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HUMAN RESOURCES MATTERS IMPACTING ON THE DELIVERY OF THE SABC MANDATE</a:t>
            </a:r>
          </a:p>
        </p:txBody>
      </p:sp>
      <p:sp>
        <p:nvSpPr>
          <p:cNvPr id="9" name="TextBox 8">
            <a:extLst>
              <a:ext uri="{FF2B5EF4-FFF2-40B4-BE49-F238E27FC236}">
                <a16:creationId xmlns:a16="http://schemas.microsoft.com/office/drawing/2014/main" xmlns="" id="{4095581B-7A4F-4402-A332-C2CD9DC1B94D}"/>
              </a:ext>
            </a:extLst>
          </p:cNvPr>
          <p:cNvSpPr txBox="1"/>
          <p:nvPr/>
        </p:nvSpPr>
        <p:spPr>
          <a:xfrm>
            <a:off x="193184" y="871056"/>
            <a:ext cx="11307650" cy="1785104"/>
          </a:xfrm>
          <a:prstGeom prst="rect">
            <a:avLst/>
          </a:prstGeom>
          <a:noFill/>
        </p:spPr>
        <p:txBody>
          <a:bodyPr wrap="square" rtlCol="0">
            <a:spAutoFit/>
          </a:bodyPr>
          <a:lstStyle/>
          <a:p>
            <a:pPr algn="just" defTabSz="457187">
              <a:spcAft>
                <a:spcPts val="1200"/>
              </a:spcAft>
            </a:pPr>
            <a:r>
              <a:rPr lang="en-ZA" b="1" dirty="0">
                <a:solidFill>
                  <a:prstClr val="black"/>
                </a:solidFill>
                <a:latin typeface="Century Gothic" pitchFamily="34" charset="0"/>
              </a:rPr>
              <a:t>PERFORMANCE MANAGEMENT</a:t>
            </a:r>
          </a:p>
          <a:p>
            <a:pPr lvl="1" algn="just" defTabSz="457187">
              <a:spcAft>
                <a:spcPts val="1200"/>
              </a:spcAft>
            </a:pPr>
            <a:r>
              <a:rPr lang="en-ZA" dirty="0">
                <a:solidFill>
                  <a:prstClr val="black"/>
                </a:solidFill>
                <a:latin typeface="Century Gothic" pitchFamily="34" charset="0"/>
              </a:rPr>
              <a:t>From the statistics below it is evident that bargaining unit employees are still </a:t>
            </a:r>
            <a:r>
              <a:rPr lang="en-ZA" dirty="0" smtClean="0">
                <a:solidFill>
                  <a:prstClr val="black"/>
                </a:solidFill>
                <a:latin typeface="Century Gothic" pitchFamily="34" charset="0"/>
              </a:rPr>
              <a:t>opposed to the </a:t>
            </a:r>
            <a:r>
              <a:rPr lang="en-ZA" dirty="0">
                <a:solidFill>
                  <a:prstClr val="black"/>
                </a:solidFill>
                <a:latin typeface="Century Gothic" pitchFamily="34" charset="0"/>
              </a:rPr>
              <a:t>implementation of performance management.  </a:t>
            </a:r>
            <a:r>
              <a:rPr lang="en-ZA" dirty="0" smtClean="0">
                <a:solidFill>
                  <a:prstClr val="black"/>
                </a:solidFill>
                <a:latin typeface="Century Gothic" pitchFamily="34" charset="0"/>
              </a:rPr>
              <a:t>The corporation </a:t>
            </a:r>
            <a:r>
              <a:rPr lang="en-ZA" dirty="0">
                <a:solidFill>
                  <a:prstClr val="black"/>
                </a:solidFill>
                <a:latin typeface="Century Gothic" pitchFamily="34" charset="0"/>
              </a:rPr>
              <a:t>is, however, going ahead with the roll-out.  </a:t>
            </a:r>
            <a:endParaRPr lang="en-ZA" dirty="0" smtClean="0">
              <a:solidFill>
                <a:prstClr val="black"/>
              </a:solidFill>
              <a:latin typeface="Century Gothic" pitchFamily="34" charset="0"/>
            </a:endParaRPr>
          </a:p>
          <a:p>
            <a:pPr lvl="1" algn="just" defTabSz="457187">
              <a:spcAft>
                <a:spcPts val="1200"/>
              </a:spcAft>
            </a:pPr>
            <a:r>
              <a:rPr lang="en-ZA" dirty="0" smtClean="0">
                <a:solidFill>
                  <a:prstClr val="black"/>
                </a:solidFill>
                <a:latin typeface="Century Gothic" pitchFamily="34" charset="0"/>
              </a:rPr>
              <a:t>1</a:t>
            </a:r>
            <a:r>
              <a:rPr lang="en-ZA" baseline="30000" dirty="0" smtClean="0">
                <a:solidFill>
                  <a:prstClr val="black"/>
                </a:solidFill>
                <a:latin typeface="Century Gothic" pitchFamily="34" charset="0"/>
              </a:rPr>
              <a:t>st</a:t>
            </a:r>
            <a:r>
              <a:rPr lang="en-ZA" dirty="0" smtClean="0">
                <a:solidFill>
                  <a:prstClr val="black"/>
                </a:solidFill>
                <a:latin typeface="Century Gothic" pitchFamily="34" charset="0"/>
              </a:rPr>
              <a:t> </a:t>
            </a:r>
            <a:r>
              <a:rPr lang="en-ZA" dirty="0">
                <a:solidFill>
                  <a:prstClr val="black"/>
                </a:solidFill>
                <a:latin typeface="Century Gothic" pitchFamily="34" charset="0"/>
              </a:rPr>
              <a:t>quarter reviews are currently underway.</a:t>
            </a:r>
          </a:p>
        </p:txBody>
      </p:sp>
      <p:graphicFrame>
        <p:nvGraphicFramePr>
          <p:cNvPr id="11" name="Table 10">
            <a:extLst>
              <a:ext uri="{FF2B5EF4-FFF2-40B4-BE49-F238E27FC236}">
                <a16:creationId xmlns:a16="http://schemas.microsoft.com/office/drawing/2014/main" xmlns="" id="{19322F43-724B-4AAB-B782-FA55CD56BAB1}"/>
              </a:ext>
            </a:extLst>
          </p:cNvPr>
          <p:cNvGraphicFramePr>
            <a:graphicFrameLocks noGrp="1"/>
          </p:cNvGraphicFramePr>
          <p:nvPr>
            <p:extLst>
              <p:ext uri="{D42A27DB-BD31-4B8C-83A1-F6EECF244321}">
                <p14:modId xmlns:p14="http://schemas.microsoft.com/office/powerpoint/2010/main" xmlns="" val="481945436"/>
              </p:ext>
            </p:extLst>
          </p:nvPr>
        </p:nvGraphicFramePr>
        <p:xfrm>
          <a:off x="410781" y="2845432"/>
          <a:ext cx="5685221" cy="3930752"/>
        </p:xfrm>
        <a:graphic>
          <a:graphicData uri="http://schemas.openxmlformats.org/drawingml/2006/table">
            <a:tbl>
              <a:tblPr firstRow="1" firstCol="1" bandRow="1">
                <a:tableStyleId>{5C22544A-7EE6-4342-B048-85BDC9FD1C3A}</a:tableStyleId>
              </a:tblPr>
              <a:tblGrid>
                <a:gridCol w="1048834">
                  <a:extLst>
                    <a:ext uri="{9D8B030D-6E8A-4147-A177-3AD203B41FA5}">
                      <a16:colId xmlns:a16="http://schemas.microsoft.com/office/drawing/2014/main" xmlns="" val="1920947086"/>
                    </a:ext>
                  </a:extLst>
                </a:gridCol>
                <a:gridCol w="724453">
                  <a:extLst>
                    <a:ext uri="{9D8B030D-6E8A-4147-A177-3AD203B41FA5}">
                      <a16:colId xmlns:a16="http://schemas.microsoft.com/office/drawing/2014/main" xmlns="" val="2632188455"/>
                    </a:ext>
                  </a:extLst>
                </a:gridCol>
                <a:gridCol w="812662">
                  <a:extLst>
                    <a:ext uri="{9D8B030D-6E8A-4147-A177-3AD203B41FA5}">
                      <a16:colId xmlns:a16="http://schemas.microsoft.com/office/drawing/2014/main" xmlns="" val="2649320085"/>
                    </a:ext>
                  </a:extLst>
                </a:gridCol>
                <a:gridCol w="812662">
                  <a:extLst>
                    <a:ext uri="{9D8B030D-6E8A-4147-A177-3AD203B41FA5}">
                      <a16:colId xmlns:a16="http://schemas.microsoft.com/office/drawing/2014/main" xmlns="" val="192536780"/>
                    </a:ext>
                  </a:extLst>
                </a:gridCol>
                <a:gridCol w="812662">
                  <a:extLst>
                    <a:ext uri="{9D8B030D-6E8A-4147-A177-3AD203B41FA5}">
                      <a16:colId xmlns:a16="http://schemas.microsoft.com/office/drawing/2014/main" xmlns="" val="3139834943"/>
                    </a:ext>
                  </a:extLst>
                </a:gridCol>
                <a:gridCol w="736974">
                  <a:extLst>
                    <a:ext uri="{9D8B030D-6E8A-4147-A177-3AD203B41FA5}">
                      <a16:colId xmlns:a16="http://schemas.microsoft.com/office/drawing/2014/main" xmlns="" val="4038829275"/>
                    </a:ext>
                  </a:extLst>
                </a:gridCol>
                <a:gridCol w="736974">
                  <a:extLst>
                    <a:ext uri="{9D8B030D-6E8A-4147-A177-3AD203B41FA5}">
                      <a16:colId xmlns:a16="http://schemas.microsoft.com/office/drawing/2014/main" xmlns="" val="3082628179"/>
                    </a:ext>
                  </a:extLst>
                </a:gridCol>
              </a:tblGrid>
              <a:tr h="431331">
                <a:tc gridSpan="7">
                  <a:txBody>
                    <a:bodyPr/>
                    <a:lstStyle/>
                    <a:p>
                      <a:pPr algn="ctr">
                        <a:lnSpc>
                          <a:spcPct val="115000"/>
                        </a:lnSpc>
                        <a:spcAft>
                          <a:spcPts val="0"/>
                        </a:spcAft>
                      </a:pPr>
                      <a:r>
                        <a:rPr lang="en-ZA" sz="1200" dirty="0">
                          <a:effectLst/>
                        </a:rPr>
                        <a:t>Performance Management Reviews per Scale Code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35267485"/>
                  </a:ext>
                </a:extLst>
              </a:tr>
              <a:tr h="1083019">
                <a:tc>
                  <a:txBody>
                    <a:bodyPr/>
                    <a:lstStyle/>
                    <a:p>
                      <a:pPr algn="ctr">
                        <a:lnSpc>
                          <a:spcPct val="115000"/>
                        </a:lnSpc>
                        <a:spcAft>
                          <a:spcPts val="0"/>
                        </a:spcAft>
                      </a:pPr>
                      <a:r>
                        <a:rPr lang="en-ZA" sz="1000" dirty="0">
                          <a:effectLst/>
                        </a:rPr>
                        <a:t>Level / scale code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000">
                          <a:effectLst/>
                        </a:rPr>
                        <a:t>Number of Employees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No. of performance contracts received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ZA" sz="1000">
                          <a:effectLst/>
                        </a:rPr>
                        <a:t>No. of Q4 performance contracts Reviewed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ZA" sz="1000">
                          <a:effectLst/>
                        </a:rPr>
                        <a:t>No. of performance contracts not Reviewed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ZA" sz="1000">
                          <a:effectLst/>
                        </a:rPr>
                        <a:t>Percentage of contracts reviewed % against the total staff complement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ZA" sz="1000">
                          <a:effectLst/>
                        </a:rPr>
                        <a:t>Percentage of contracts reviewed against contract received%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7577132"/>
                  </a:ext>
                </a:extLst>
              </a:tr>
              <a:tr h="178072">
                <a:tc>
                  <a:txBody>
                    <a:bodyPr/>
                    <a:lstStyle/>
                    <a:p>
                      <a:pPr>
                        <a:lnSpc>
                          <a:spcPct val="115000"/>
                        </a:lnSpc>
                        <a:spcAft>
                          <a:spcPts val="0"/>
                        </a:spcAft>
                      </a:pPr>
                      <a:r>
                        <a:rPr lang="en-ZA" sz="900">
                          <a:effectLst/>
                        </a:rPr>
                        <a:t>Executive Directors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10566268"/>
                  </a:ext>
                </a:extLst>
              </a:tr>
              <a:tr h="330706">
                <a:tc>
                  <a:txBody>
                    <a:bodyPr/>
                    <a:lstStyle/>
                    <a:p>
                      <a:pPr>
                        <a:lnSpc>
                          <a:spcPct val="115000"/>
                        </a:lnSpc>
                        <a:spcAft>
                          <a:spcPts val="0"/>
                        </a:spcAft>
                      </a:pPr>
                      <a:r>
                        <a:rPr lang="en-ZA" sz="900">
                          <a:effectLst/>
                        </a:rPr>
                        <a:t>Group Executives (110 and 115)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11517655"/>
                  </a:ext>
                </a:extLst>
              </a:tr>
              <a:tr h="169593">
                <a:tc>
                  <a:txBody>
                    <a:bodyPr/>
                    <a:lstStyle/>
                    <a:p>
                      <a:pPr>
                        <a:lnSpc>
                          <a:spcPct val="115000"/>
                        </a:lnSpc>
                        <a:spcAft>
                          <a:spcPts val="0"/>
                        </a:spcAft>
                      </a:pPr>
                      <a:r>
                        <a:rPr lang="en-ZA" sz="900">
                          <a:effectLst/>
                        </a:rPr>
                        <a:t>GM’s (120)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dirty="0">
                          <a:effectLst/>
                        </a:rPr>
                        <a:t>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9710485"/>
                  </a:ext>
                </a:extLst>
              </a:tr>
              <a:tr h="272592">
                <a:tc>
                  <a:txBody>
                    <a:bodyPr/>
                    <a:lstStyle/>
                    <a:p>
                      <a:pPr>
                        <a:lnSpc>
                          <a:spcPct val="115000"/>
                        </a:lnSpc>
                        <a:spcAft>
                          <a:spcPts val="0"/>
                        </a:spcAft>
                      </a:pPr>
                      <a:r>
                        <a:rPr lang="en-ZA" sz="900">
                          <a:effectLst/>
                        </a:rPr>
                        <a:t>Middle Management (125)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148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88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8794952"/>
                  </a:ext>
                </a:extLst>
              </a:tr>
              <a:tr h="272592">
                <a:tc>
                  <a:txBody>
                    <a:bodyPr/>
                    <a:lstStyle/>
                    <a:p>
                      <a:pPr>
                        <a:lnSpc>
                          <a:spcPct val="115000"/>
                        </a:lnSpc>
                        <a:spcAft>
                          <a:spcPts val="0"/>
                        </a:spcAft>
                      </a:pPr>
                      <a:r>
                        <a:rPr lang="en-ZA" sz="900">
                          <a:effectLst/>
                        </a:rPr>
                        <a:t>Middle Management (130)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44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22369032"/>
                  </a:ext>
                </a:extLst>
              </a:tr>
              <a:tr h="275305">
                <a:tc>
                  <a:txBody>
                    <a:bodyPr/>
                    <a:lstStyle/>
                    <a:p>
                      <a:pPr>
                        <a:lnSpc>
                          <a:spcPct val="115000"/>
                        </a:lnSpc>
                        <a:spcAft>
                          <a:spcPts val="0"/>
                        </a:spcAft>
                      </a:pPr>
                      <a:r>
                        <a:rPr lang="en-ZA" sz="900">
                          <a:effectLst/>
                        </a:rPr>
                        <a:t>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0204784"/>
                  </a:ext>
                </a:extLst>
              </a:tr>
              <a:tr h="169593">
                <a:tc>
                  <a:txBody>
                    <a:bodyPr/>
                    <a:lstStyle/>
                    <a:p>
                      <a:pPr>
                        <a:lnSpc>
                          <a:spcPct val="115000"/>
                        </a:lnSpc>
                        <a:spcAft>
                          <a:spcPts val="0"/>
                        </a:spcAft>
                      </a:pPr>
                      <a:r>
                        <a:rPr lang="en-ZA" sz="900">
                          <a:effectLst/>
                        </a:rPr>
                        <a:t>300 &amp; Below</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2689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215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174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72823963"/>
                  </a:ext>
                </a:extLst>
              </a:tr>
              <a:tr h="178072">
                <a:tc>
                  <a:txBody>
                    <a:bodyPr/>
                    <a:lstStyle/>
                    <a:p>
                      <a:pPr>
                        <a:lnSpc>
                          <a:spcPct val="115000"/>
                        </a:lnSpc>
                        <a:spcAft>
                          <a:spcPts val="0"/>
                        </a:spcAft>
                      </a:pPr>
                      <a:r>
                        <a:rPr lang="en-ZA" sz="900">
                          <a:effectLst/>
                        </a:rPr>
                        <a:t>Totals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900">
                          <a:effectLst/>
                        </a:rPr>
                        <a:t>3137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522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900">
                          <a:effectLst/>
                        </a:rPr>
                        <a:t>119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403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900">
                          <a:effectLst/>
                        </a:rPr>
                        <a:t>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900" dirty="0">
                          <a:effectLst/>
                        </a:rPr>
                        <a:t>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7710256"/>
                  </a:ext>
                </a:extLst>
              </a:tr>
            </a:tbl>
          </a:graphicData>
        </a:graphic>
      </p:graphicFrame>
      <p:graphicFrame>
        <p:nvGraphicFramePr>
          <p:cNvPr id="4" name="Table 3">
            <a:extLst>
              <a:ext uri="{FF2B5EF4-FFF2-40B4-BE49-F238E27FC236}">
                <a16:creationId xmlns:a16="http://schemas.microsoft.com/office/drawing/2014/main" xmlns="" id="{3C3B58F9-2639-44BD-A76C-99E5B2CB3C35}"/>
              </a:ext>
            </a:extLst>
          </p:cNvPr>
          <p:cNvGraphicFramePr>
            <a:graphicFrameLocks noGrp="1"/>
          </p:cNvGraphicFramePr>
          <p:nvPr>
            <p:extLst>
              <p:ext uri="{D42A27DB-BD31-4B8C-83A1-F6EECF244321}">
                <p14:modId xmlns:p14="http://schemas.microsoft.com/office/powerpoint/2010/main" xmlns="" val="213055834"/>
              </p:ext>
            </p:extLst>
          </p:nvPr>
        </p:nvGraphicFramePr>
        <p:xfrm>
          <a:off x="6366055" y="3429001"/>
          <a:ext cx="5134778" cy="2657475"/>
        </p:xfrm>
        <a:graphic>
          <a:graphicData uri="http://schemas.openxmlformats.org/drawingml/2006/table">
            <a:tbl>
              <a:tblPr firstRow="1" firstCol="1" bandRow="1">
                <a:tableStyleId>{5C22544A-7EE6-4342-B048-85BDC9FD1C3A}</a:tableStyleId>
              </a:tblPr>
              <a:tblGrid>
                <a:gridCol w="1486966">
                  <a:extLst>
                    <a:ext uri="{9D8B030D-6E8A-4147-A177-3AD203B41FA5}">
                      <a16:colId xmlns:a16="http://schemas.microsoft.com/office/drawing/2014/main" xmlns="" val="2580978167"/>
                    </a:ext>
                  </a:extLst>
                </a:gridCol>
                <a:gridCol w="737682">
                  <a:extLst>
                    <a:ext uri="{9D8B030D-6E8A-4147-A177-3AD203B41FA5}">
                      <a16:colId xmlns:a16="http://schemas.microsoft.com/office/drawing/2014/main" xmlns="" val="3634311011"/>
                    </a:ext>
                  </a:extLst>
                </a:gridCol>
                <a:gridCol w="1194318">
                  <a:extLst>
                    <a:ext uri="{9D8B030D-6E8A-4147-A177-3AD203B41FA5}">
                      <a16:colId xmlns:a16="http://schemas.microsoft.com/office/drawing/2014/main" xmlns="" val="2950213238"/>
                    </a:ext>
                  </a:extLst>
                </a:gridCol>
                <a:gridCol w="822050">
                  <a:extLst>
                    <a:ext uri="{9D8B030D-6E8A-4147-A177-3AD203B41FA5}">
                      <a16:colId xmlns:a16="http://schemas.microsoft.com/office/drawing/2014/main" xmlns="" val="1754059903"/>
                    </a:ext>
                  </a:extLst>
                </a:gridCol>
                <a:gridCol w="893762">
                  <a:extLst>
                    <a:ext uri="{9D8B030D-6E8A-4147-A177-3AD203B41FA5}">
                      <a16:colId xmlns:a16="http://schemas.microsoft.com/office/drawing/2014/main" xmlns="" val="2466946018"/>
                    </a:ext>
                  </a:extLst>
                </a:gridCol>
              </a:tblGrid>
              <a:tr h="266700">
                <a:tc gridSpan="5">
                  <a:txBody>
                    <a:bodyPr/>
                    <a:lstStyle/>
                    <a:p>
                      <a:pPr algn="ctr">
                        <a:lnSpc>
                          <a:spcPct val="115000"/>
                        </a:lnSpc>
                        <a:spcAft>
                          <a:spcPts val="1000"/>
                        </a:spcAft>
                      </a:pPr>
                      <a:r>
                        <a:rPr lang="en-ZA" sz="1100">
                          <a:effectLst/>
                        </a:rPr>
                        <a:t>Performance Management Contracts Signed per Division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05453967"/>
                  </a:ext>
                </a:extLst>
              </a:tr>
              <a:tr h="771525">
                <a:tc>
                  <a:txBody>
                    <a:bodyPr/>
                    <a:lstStyle/>
                    <a:p>
                      <a:pPr algn="l">
                        <a:lnSpc>
                          <a:spcPct val="115000"/>
                        </a:lnSpc>
                        <a:spcAft>
                          <a:spcPts val="1000"/>
                        </a:spcAft>
                      </a:pPr>
                      <a:r>
                        <a:rPr lang="en-ZA" sz="1000">
                          <a:effectLst/>
                        </a:rPr>
                        <a:t>Business Unit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ZA" sz="1000">
                          <a:effectLst/>
                        </a:rPr>
                        <a:t>No. of Employees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ZA" sz="1000">
                          <a:effectLst/>
                        </a:rPr>
                        <a:t>No. of performance contracts received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ZA" sz="1000">
                          <a:effectLst/>
                        </a:rPr>
                        <a:t>No. of performance contracts not received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ZA" sz="1000">
                          <a:effectLst/>
                        </a:rPr>
                        <a:t>Percentage of contracts received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9435368"/>
                  </a:ext>
                </a:extLst>
              </a:tr>
              <a:tr h="190500">
                <a:tc>
                  <a:txBody>
                    <a:bodyPr/>
                    <a:lstStyle/>
                    <a:p>
                      <a:pPr algn="l">
                        <a:lnSpc>
                          <a:spcPct val="115000"/>
                        </a:lnSpc>
                        <a:spcAft>
                          <a:spcPts val="1000"/>
                        </a:spcAft>
                      </a:pPr>
                      <a:r>
                        <a:rPr lang="en-ZA" sz="900">
                          <a:effectLst/>
                        </a:rPr>
                        <a:t>Television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900">
                          <a:effectLst/>
                        </a:rPr>
                        <a:t>241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11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100">
                          <a:effectLst/>
                        </a:rPr>
                        <a:t>241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9357496"/>
                  </a:ext>
                </a:extLst>
              </a:tr>
              <a:tr h="169545">
                <a:tc>
                  <a:txBody>
                    <a:bodyPr/>
                    <a:lstStyle/>
                    <a:p>
                      <a:pPr algn="l">
                        <a:lnSpc>
                          <a:spcPct val="115000"/>
                        </a:lnSpc>
                        <a:spcAft>
                          <a:spcPts val="1000"/>
                        </a:spcAft>
                      </a:pPr>
                      <a:r>
                        <a:rPr lang="en-ZA" sz="900">
                          <a:effectLst/>
                        </a:rPr>
                        <a:t>Radio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326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297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0134752"/>
                  </a:ext>
                </a:extLst>
              </a:tr>
              <a:tr h="165735">
                <a:tc>
                  <a:txBody>
                    <a:bodyPr/>
                    <a:lstStyle/>
                    <a:p>
                      <a:pPr algn="l">
                        <a:lnSpc>
                          <a:spcPct val="115000"/>
                        </a:lnSpc>
                        <a:spcAft>
                          <a:spcPts val="1000"/>
                        </a:spcAft>
                      </a:pPr>
                      <a:r>
                        <a:rPr lang="en-ZA" sz="900">
                          <a:effectLst/>
                        </a:rPr>
                        <a:t>MTI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646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604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58519075"/>
                  </a:ext>
                </a:extLst>
              </a:tr>
              <a:tr h="180975">
                <a:tc>
                  <a:txBody>
                    <a:bodyPr/>
                    <a:lstStyle/>
                    <a:p>
                      <a:pPr algn="l">
                        <a:lnSpc>
                          <a:spcPct val="115000"/>
                        </a:lnSpc>
                        <a:spcAft>
                          <a:spcPts val="1000"/>
                        </a:spcAft>
                      </a:pPr>
                      <a:r>
                        <a:rPr lang="en-ZA" sz="900">
                          <a:effectLst/>
                        </a:rPr>
                        <a:t>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229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226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16288090"/>
                  </a:ext>
                </a:extLst>
              </a:tr>
              <a:tr h="180975">
                <a:tc>
                  <a:txBody>
                    <a:bodyPr/>
                    <a:lstStyle/>
                    <a:p>
                      <a:pPr algn="l">
                        <a:lnSpc>
                          <a:spcPct val="115000"/>
                        </a:lnSpc>
                        <a:spcAft>
                          <a:spcPts val="1000"/>
                        </a:spcAft>
                      </a:pPr>
                      <a:r>
                        <a:rPr lang="en-ZA" sz="900">
                          <a:effectLst/>
                        </a:rPr>
                        <a:t>News and Current Affairs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834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8185117"/>
                  </a:ext>
                </a:extLst>
              </a:tr>
              <a:tr h="180975">
                <a:tc>
                  <a:txBody>
                    <a:bodyPr/>
                    <a:lstStyle/>
                    <a:p>
                      <a:pPr algn="l">
                        <a:lnSpc>
                          <a:spcPct val="115000"/>
                        </a:lnSpc>
                        <a:spcAft>
                          <a:spcPts val="1000"/>
                        </a:spcAft>
                      </a:pPr>
                      <a:r>
                        <a:rPr lang="en-ZA" sz="900">
                          <a:effectLst/>
                        </a:rPr>
                        <a:t>Group Services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663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48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615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8863957"/>
                  </a:ext>
                </a:extLst>
              </a:tr>
              <a:tr h="44450">
                <a:tc>
                  <a:txBody>
                    <a:bodyPr/>
                    <a:lstStyle/>
                    <a:p>
                      <a:pPr algn="l">
                        <a:lnSpc>
                          <a:spcPct val="115000"/>
                        </a:lnSpc>
                        <a:spcAft>
                          <a:spcPts val="1000"/>
                        </a:spcAft>
                      </a:pPr>
                      <a:r>
                        <a:rPr lang="en-ZA" sz="900">
                          <a:effectLst/>
                        </a:rPr>
                        <a:t>Sport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52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48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2275849"/>
                  </a:ext>
                </a:extLst>
              </a:tr>
              <a:tr h="190500">
                <a:tc>
                  <a:txBody>
                    <a:bodyPr/>
                    <a:lstStyle/>
                    <a:p>
                      <a:pPr algn="l">
                        <a:lnSpc>
                          <a:spcPct val="115000"/>
                        </a:lnSpc>
                        <a:spcAft>
                          <a:spcPts val="1000"/>
                        </a:spcAft>
                      </a:pPr>
                      <a:r>
                        <a:rPr lang="en-ZA" sz="900">
                          <a:effectLst/>
                        </a:rPr>
                        <a:t>Provincial Operations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145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145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17207406"/>
                  </a:ext>
                </a:extLst>
              </a:tr>
              <a:tr h="200025">
                <a:tc>
                  <a:txBody>
                    <a:bodyPr/>
                    <a:lstStyle/>
                    <a:p>
                      <a:pPr algn="l">
                        <a:lnSpc>
                          <a:spcPct val="115000"/>
                        </a:lnSpc>
                        <a:spcAft>
                          <a:spcPts val="1000"/>
                        </a:spcAft>
                      </a:pPr>
                      <a:r>
                        <a:rPr lang="en-ZA" sz="900">
                          <a:effectLst/>
                        </a:rPr>
                        <a:t>Totals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ZA" sz="900">
                          <a:effectLst/>
                        </a:rPr>
                        <a:t>3136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spcAft>
                          <a:spcPts val="1000"/>
                        </a:spcAft>
                      </a:pPr>
                      <a:r>
                        <a:rPr lang="en-ZA" sz="900">
                          <a:effectLst/>
                        </a:rPr>
                        <a:t>126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a:effectLst/>
                        </a:rPr>
                        <a:t>3010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900" dirty="0">
                          <a:effectLst/>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85525256"/>
                  </a:ext>
                </a:extLst>
              </a:tr>
            </a:tbl>
          </a:graphicData>
        </a:graphic>
      </p:graphicFrame>
      <p:cxnSp>
        <p:nvCxnSpPr>
          <p:cNvPr id="10" name="Straight Connector 9">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8704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36954-859B-7C48-9E19-EAF1EF45481A}" type="slidenum">
              <a:rPr kumimoji="0" lang="en-US" sz="16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1632911" y="51657"/>
            <a:ext cx="8931113" cy="48076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lumMod val="50000"/>
                  </a:srgbClr>
                </a:solidFill>
                <a:effectLst/>
                <a:uLnTx/>
                <a:uFillTx/>
                <a:latin typeface="Century Gothic" pitchFamily="34" charset="0"/>
                <a:ea typeface="+mn-ea"/>
                <a:cs typeface="Arial" panose="020B0604020202020204" pitchFamily="34" charset="0"/>
              </a:rPr>
              <a:t>HUMAN RESOURCES VISION</a:t>
            </a:r>
          </a:p>
        </p:txBody>
      </p:sp>
      <p:sp>
        <p:nvSpPr>
          <p:cNvPr id="13" name="Rectangle 12">
            <a:extLst>
              <a:ext uri="{FF2B5EF4-FFF2-40B4-BE49-F238E27FC236}">
                <a16:creationId xmlns:a16="http://schemas.microsoft.com/office/drawing/2014/main" xmlns="" id="{A72A23B4-F908-4D06-A9F8-E51AE2D2961C}"/>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87"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Century Gothic" pitchFamily="34" charset="0"/>
                <a:ea typeface="+mn-ea"/>
                <a:cs typeface="Arial" panose="020B0604020202020204" pitchFamily="34" charset="0"/>
              </a:rPr>
              <a:t>CONSEQUENCE MANAGEMENT</a:t>
            </a:r>
            <a:endParaRPr kumimoji="0" lang="en-US" sz="20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xmlns="" id="{4095581B-7A4F-4402-A332-C2CD9DC1B94D}"/>
              </a:ext>
            </a:extLst>
          </p:cNvPr>
          <p:cNvSpPr txBox="1"/>
          <p:nvPr/>
        </p:nvSpPr>
        <p:spPr>
          <a:xfrm>
            <a:off x="193184" y="1171307"/>
            <a:ext cx="11307650" cy="3046988"/>
          </a:xfrm>
          <a:prstGeom prst="rect">
            <a:avLst/>
          </a:prstGeom>
          <a:noFill/>
        </p:spPr>
        <p:txBody>
          <a:bodyPr wrap="square" rtlCol="0">
            <a:spAutoFit/>
          </a:bodyPr>
          <a:lstStyle/>
          <a:p>
            <a:pPr marL="285750" indent="-285750" algn="just">
              <a:spcAft>
                <a:spcPts val="1800"/>
              </a:spcAft>
              <a:buFont typeface="Arial" pitchFamily="34" charset="0"/>
              <a:buChar char="•"/>
            </a:pPr>
            <a:r>
              <a:rPr lang="en-ZA" dirty="0">
                <a:latin typeface="Century Gothic" pitchFamily="34" charset="0"/>
              </a:rPr>
              <a:t>The SABC is </a:t>
            </a:r>
            <a:r>
              <a:rPr lang="en-ZA" dirty="0" smtClean="0">
                <a:latin typeface="Century Gothic" pitchFamily="34" charset="0"/>
              </a:rPr>
              <a:t>managing </a:t>
            </a:r>
            <a:r>
              <a:rPr lang="en-ZA" dirty="0">
                <a:latin typeface="Century Gothic" pitchFamily="34" charset="0"/>
              </a:rPr>
              <a:t>a number of disciplinary cases emanating from more than 180 forensic reports with cases of wrongdoing by employees. </a:t>
            </a:r>
            <a:endParaRPr lang="en-ZA" dirty="0" smtClean="0">
              <a:latin typeface="Century Gothic" pitchFamily="34" charset="0"/>
            </a:endParaRPr>
          </a:p>
          <a:p>
            <a:pPr marL="285750" indent="-285750" algn="just">
              <a:spcAft>
                <a:spcPts val="1800"/>
              </a:spcAft>
              <a:buFont typeface="Arial" pitchFamily="34" charset="0"/>
              <a:buChar char="•"/>
            </a:pPr>
            <a:r>
              <a:rPr lang="en-ZA" dirty="0" smtClean="0">
                <a:latin typeface="Century Gothic" pitchFamily="34" charset="0"/>
              </a:rPr>
              <a:t>Some </a:t>
            </a:r>
            <a:r>
              <a:rPr lang="en-ZA" dirty="0">
                <a:latin typeface="Century Gothic" pitchFamily="34" charset="0"/>
              </a:rPr>
              <a:t>of these cases date back a number of years, others were left incomplete or abandoned without the allegations being tested and concluded and others are current.  Most of these cases emanate from the past legacy of a total disregard of policies and procedures as well as a lapse in internal controls and governance. </a:t>
            </a:r>
          </a:p>
          <a:p>
            <a:pPr marL="285750" indent="-285750" algn="just">
              <a:spcAft>
                <a:spcPts val="1800"/>
              </a:spcAft>
              <a:buFont typeface="Arial" pitchFamily="34" charset="0"/>
              <a:buChar char="•"/>
            </a:pPr>
            <a:r>
              <a:rPr lang="en-ZA" dirty="0">
                <a:latin typeface="Century Gothic" pitchFamily="34" charset="0"/>
              </a:rPr>
              <a:t>The SABC will continue to implement the recommendations of the Ad Hoc Committee, the Public Protector’s remedial actions, pursue sexual harassment cases, irregular appointments, and irregular salary increases. In all these matters, due processes are followed. </a:t>
            </a:r>
          </a:p>
        </p:txBody>
      </p:sp>
      <p:cxnSp>
        <p:nvCxnSpPr>
          <p:cNvPr id="10" name="Straight Connector 9">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68444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06465" y="3200400"/>
            <a:ext cx="184731" cy="369332"/>
          </a:xfrm>
          <a:prstGeom prst="rect">
            <a:avLst/>
          </a:prstGeom>
          <a:noFill/>
        </p:spPr>
        <p:txBody>
          <a:bodyPr wrap="none" rtlCol="0">
            <a:spAutoFit/>
          </a:bodyPr>
          <a:lstStyle/>
          <a:p>
            <a:pPr defTabSz="457187"/>
            <a:endParaRPr lang="en-US" dirty="0">
              <a:solidFill>
                <a:prstClr val="black"/>
              </a:solidFill>
              <a:latin typeface="Calibri"/>
            </a:endParaRPr>
          </a:p>
        </p:txBody>
      </p:sp>
      <p:sp>
        <p:nvSpPr>
          <p:cNvPr id="7" name="Slide Number Placeholder 6"/>
          <p:cNvSpPr>
            <a:spLocks noGrp="1"/>
          </p:cNvSpPr>
          <p:nvPr>
            <p:ph type="sldNum" sz="quarter" idx="12"/>
          </p:nvPr>
        </p:nvSpPr>
        <p:spPr/>
        <p:txBody>
          <a:bodyPr/>
          <a:lstStyle/>
          <a:p>
            <a:fld id="{98936954-859B-7C48-9E19-EAF1EF45481A}" type="slidenum">
              <a:rPr lang="en-US">
                <a:solidFill>
                  <a:prstClr val="black">
                    <a:tint val="75000"/>
                  </a:prstClr>
                </a:solidFill>
                <a:latin typeface="Calibri"/>
              </a:rPr>
              <a:pPr/>
              <a:t>36</a:t>
            </a:fld>
            <a:endParaRPr lang="en-US" dirty="0">
              <a:solidFill>
                <a:prstClr val="black">
                  <a:tint val="75000"/>
                </a:prstClr>
              </a:solidFill>
              <a:latin typeface="Calibri"/>
            </a:endParaRPr>
          </a:p>
        </p:txBody>
      </p:sp>
      <p:sp>
        <p:nvSpPr>
          <p:cNvPr id="8" name="TextBox 7"/>
          <p:cNvSpPr txBox="1"/>
          <p:nvPr/>
        </p:nvSpPr>
        <p:spPr>
          <a:xfrm>
            <a:off x="2083304" y="2548346"/>
            <a:ext cx="8127497" cy="707886"/>
          </a:xfrm>
          <a:prstGeom prst="rect">
            <a:avLst/>
          </a:prstGeom>
          <a:noFill/>
          <a:ln w="25400" cmpd="dbl">
            <a:solidFill>
              <a:srgbClr val="FF9900"/>
            </a:solidFill>
          </a:ln>
        </p:spPr>
        <p:txBody>
          <a:bodyPr wrap="square" rtlCol="0">
            <a:spAutoFit/>
          </a:bodyPr>
          <a:lstStyle/>
          <a:p>
            <a:pPr algn="ctr" defTabSz="457187">
              <a:spcAft>
                <a:spcPts val="1200"/>
              </a:spcAft>
            </a:pPr>
            <a:r>
              <a:rPr lang="en-ZA" sz="4000" b="1" dirty="0" smtClean="0">
                <a:solidFill>
                  <a:srgbClr val="1F497D">
                    <a:lumMod val="50000"/>
                  </a:srgbClr>
                </a:solidFill>
                <a:latin typeface="Century Gothic" pitchFamily="34" charset="0"/>
              </a:rPr>
              <a:t>THANK YOU</a:t>
            </a:r>
            <a:endParaRPr lang="en-ZA" sz="4000" b="1" dirty="0">
              <a:solidFill>
                <a:srgbClr val="1F497D">
                  <a:lumMod val="50000"/>
                </a:srgbClr>
              </a:solidFill>
              <a:latin typeface="Century Gothic" pitchFamily="34" charset="0"/>
            </a:endParaRPr>
          </a:p>
        </p:txBody>
      </p:sp>
    </p:spTree>
    <p:extLst>
      <p:ext uri="{BB962C8B-B14F-4D97-AF65-F5344CB8AC3E}">
        <p14:creationId xmlns:p14="http://schemas.microsoft.com/office/powerpoint/2010/main" xmlns="" val="351570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4</a:t>
            </a:fld>
            <a:endParaRPr lang="en-US" sz="1600" dirty="0">
              <a:solidFill>
                <a:prstClr val="black"/>
              </a:solidFill>
              <a:latin typeface="Calibri"/>
            </a:endParaRPr>
          </a:p>
        </p:txBody>
      </p: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EXECUTIVE SUMMARY</a:t>
            </a:r>
            <a:endParaRPr lang="en-US" sz="2000" b="1" dirty="0">
              <a:solidFill>
                <a:schemeClr val="bg1"/>
              </a:solidFill>
              <a:latin typeface="Century Gothic" pitchFamily="34" charset="0"/>
              <a:cs typeface="Arial" panose="020B0604020202020204" pitchFamily="34" charset="0"/>
            </a:endParaRPr>
          </a:p>
        </p:txBody>
      </p:sp>
      <p:sp>
        <p:nvSpPr>
          <p:cNvPr id="4" name="TextBox 3"/>
          <p:cNvSpPr txBox="1"/>
          <p:nvPr/>
        </p:nvSpPr>
        <p:spPr>
          <a:xfrm>
            <a:off x="218364" y="1105469"/>
            <a:ext cx="11682484" cy="5201424"/>
          </a:xfrm>
          <a:prstGeom prst="rect">
            <a:avLst/>
          </a:prstGeom>
          <a:noFill/>
        </p:spPr>
        <p:txBody>
          <a:bodyPr wrap="square" rtlCol="0">
            <a:spAutoFit/>
          </a:bodyPr>
          <a:lstStyle/>
          <a:p>
            <a:pPr algn="just">
              <a:spcAft>
                <a:spcPts val="1200"/>
              </a:spcAft>
            </a:pPr>
            <a:r>
              <a:rPr lang="en-GB" dirty="0" smtClean="0">
                <a:latin typeface="Century Gothic" pitchFamily="34" charset="0"/>
              </a:rPr>
              <a:t>The </a:t>
            </a:r>
            <a:r>
              <a:rPr lang="en-GB" dirty="0">
                <a:latin typeface="Century Gothic" pitchFamily="34" charset="0"/>
              </a:rPr>
              <a:t>following are some of the main contributors to the Corporation’s dire financial status:</a:t>
            </a:r>
            <a:endParaRPr lang="en-ZA" dirty="0">
              <a:latin typeface="Century Gothic" pitchFamily="34" charset="0"/>
            </a:endParaRPr>
          </a:p>
          <a:p>
            <a:pPr marL="285750" lvl="0" indent="-285750" algn="just">
              <a:spcAft>
                <a:spcPts val="1200"/>
              </a:spcAft>
              <a:buFont typeface="Arial" pitchFamily="34" charset="0"/>
              <a:buChar char="•"/>
            </a:pPr>
            <a:r>
              <a:rPr lang="en-GB" dirty="0">
                <a:latin typeface="Century Gothic" pitchFamily="34" charset="0"/>
              </a:rPr>
              <a:t>Funding model of the SABC (over-reliance on commercial / advertising revenue);</a:t>
            </a:r>
            <a:endParaRPr lang="en-ZA" dirty="0">
              <a:latin typeface="Century Gothic" pitchFamily="34" charset="0"/>
            </a:endParaRPr>
          </a:p>
          <a:p>
            <a:pPr marL="285750" lvl="0" indent="-285750" algn="just">
              <a:spcAft>
                <a:spcPts val="1200"/>
              </a:spcAft>
              <a:buFont typeface="Arial" pitchFamily="34" charset="0"/>
              <a:buChar char="•"/>
            </a:pPr>
            <a:r>
              <a:rPr lang="en-GB" dirty="0">
                <a:latin typeface="Century Gothic" pitchFamily="34" charset="0"/>
              </a:rPr>
              <a:t>Regulatory / legislative framework not keeping pace with growth of digital technology, the convergence of media, technology and telecommunications;</a:t>
            </a:r>
            <a:endParaRPr lang="en-ZA" dirty="0">
              <a:latin typeface="Century Gothic" pitchFamily="34" charset="0"/>
            </a:endParaRPr>
          </a:p>
          <a:p>
            <a:pPr marL="285750" lvl="0" indent="-285750" algn="just">
              <a:spcAft>
                <a:spcPts val="1200"/>
              </a:spcAft>
              <a:buFont typeface="Arial" pitchFamily="34" charset="0"/>
              <a:buChar char="•"/>
            </a:pPr>
            <a:r>
              <a:rPr lang="en-GB" dirty="0">
                <a:latin typeface="Century Gothic" pitchFamily="34" charset="0"/>
              </a:rPr>
              <a:t>Changing media consumption and audience needs;</a:t>
            </a:r>
            <a:endParaRPr lang="en-ZA" dirty="0">
              <a:latin typeface="Century Gothic" pitchFamily="34" charset="0"/>
            </a:endParaRPr>
          </a:p>
          <a:p>
            <a:pPr marL="285750" lvl="0" indent="-285750" algn="just">
              <a:spcAft>
                <a:spcPts val="1200"/>
              </a:spcAft>
              <a:buFont typeface="Arial" pitchFamily="34" charset="0"/>
              <a:buChar char="•"/>
            </a:pPr>
            <a:r>
              <a:rPr lang="en-GB" dirty="0">
                <a:latin typeface="Century Gothic" pitchFamily="34" charset="0"/>
              </a:rPr>
              <a:t>Global slowdown in economic growth and related foreign exchange fluctuations significantly affecting the core business of the SABC, as it needs to acquire content, sports rights and technology; </a:t>
            </a:r>
            <a:endParaRPr lang="en-ZA" dirty="0">
              <a:latin typeface="Century Gothic" pitchFamily="34" charset="0"/>
            </a:endParaRPr>
          </a:p>
          <a:p>
            <a:pPr marL="285750" lvl="0" indent="-285750" algn="just">
              <a:spcAft>
                <a:spcPts val="1200"/>
              </a:spcAft>
              <a:buFont typeface="Arial" pitchFamily="34" charset="0"/>
              <a:buChar char="•"/>
            </a:pPr>
            <a:r>
              <a:rPr lang="en-GB" dirty="0">
                <a:latin typeface="Century Gothic" pitchFamily="34" charset="0"/>
              </a:rPr>
              <a:t>Multinational advertisers have reduced their industry-wide spending over the past 24 months;</a:t>
            </a:r>
            <a:endParaRPr lang="en-ZA" dirty="0">
              <a:latin typeface="Century Gothic" pitchFamily="34" charset="0"/>
            </a:endParaRPr>
          </a:p>
          <a:p>
            <a:pPr marL="285750" lvl="0" indent="-285750" algn="just">
              <a:spcAft>
                <a:spcPts val="1200"/>
              </a:spcAft>
              <a:buFont typeface="Arial" pitchFamily="34" charset="0"/>
              <a:buChar char="•"/>
            </a:pPr>
            <a:r>
              <a:rPr lang="en-GB" dirty="0" err="1">
                <a:latin typeface="Century Gothic" pitchFamily="34" charset="0"/>
              </a:rPr>
              <a:t>SABC’s</a:t>
            </a:r>
            <a:r>
              <a:rPr lang="en-GB" dirty="0">
                <a:latin typeface="Century Gothic" pitchFamily="34" charset="0"/>
              </a:rPr>
              <a:t> operating environment – having to compete with commercial broadcasters, while complying with public sector operating guidelines;</a:t>
            </a:r>
            <a:endParaRPr lang="en-ZA" dirty="0">
              <a:latin typeface="Century Gothic" pitchFamily="34" charset="0"/>
            </a:endParaRPr>
          </a:p>
          <a:p>
            <a:pPr marL="285750" lvl="0" indent="-285750" algn="just">
              <a:spcAft>
                <a:spcPts val="1200"/>
              </a:spcAft>
              <a:buFont typeface="Arial" pitchFamily="34" charset="0"/>
              <a:buChar char="•"/>
            </a:pPr>
            <a:r>
              <a:rPr lang="en-GB" dirty="0">
                <a:latin typeface="Century Gothic" pitchFamily="34" charset="0"/>
              </a:rPr>
              <a:t>Cost of mandate (compounded by higher costs related to delivery on the mandate, especially for events of national importance of which sports is a major contributor, both planned and unplanned). – Cost of R6.5 billion over the next 3 years.  </a:t>
            </a:r>
            <a:endParaRPr lang="en-ZA" dirty="0">
              <a:latin typeface="Century Gothic" pitchFamily="34" charset="0"/>
            </a:endParaRPr>
          </a:p>
          <a:p>
            <a:pPr algn="just">
              <a:spcAft>
                <a:spcPts val="1200"/>
              </a:spcAft>
            </a:pPr>
            <a:endParaRPr lang="en-ZA" dirty="0">
              <a:latin typeface="Century Gothic" pitchFamily="34" charset="0"/>
            </a:endParaRPr>
          </a:p>
        </p:txBody>
      </p:sp>
      <p:cxnSp>
        <p:nvCxnSpPr>
          <p:cNvPr id="6" name="Straight Connector 5">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57392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5</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EXECUTIVE SUMMARY</a:t>
            </a:r>
            <a:endParaRPr lang="en-US" sz="2000" b="1" dirty="0">
              <a:solidFill>
                <a:schemeClr val="bg1"/>
              </a:solidFill>
              <a:latin typeface="Century Gothic" pitchFamily="34" charset="0"/>
              <a:cs typeface="Arial" panose="020B0604020202020204" pitchFamily="34" charset="0"/>
            </a:endParaRPr>
          </a:p>
        </p:txBody>
      </p:sp>
      <p:sp>
        <p:nvSpPr>
          <p:cNvPr id="4" name="TextBox 3"/>
          <p:cNvSpPr txBox="1"/>
          <p:nvPr/>
        </p:nvSpPr>
        <p:spPr>
          <a:xfrm>
            <a:off x="218364" y="1037231"/>
            <a:ext cx="11682484" cy="5416868"/>
          </a:xfrm>
          <a:prstGeom prst="rect">
            <a:avLst/>
          </a:prstGeom>
          <a:noFill/>
        </p:spPr>
        <p:txBody>
          <a:bodyPr wrap="square" rtlCol="0">
            <a:spAutoFit/>
          </a:bodyPr>
          <a:lstStyle/>
          <a:p>
            <a:pPr marL="285750" indent="-285750" algn="just">
              <a:spcAft>
                <a:spcPts val="1200"/>
              </a:spcAft>
              <a:buFont typeface="Arial" pitchFamily="34" charset="0"/>
              <a:buChar char="•"/>
            </a:pPr>
            <a:r>
              <a:rPr lang="en-GB" dirty="0">
                <a:latin typeface="Century Gothic" pitchFamily="34" charset="0"/>
              </a:rPr>
              <a:t>In the last few years, the SABC has also faced many internal challenges, including a decline in audience and revenue, some decisions that were taken were detrimental to the </a:t>
            </a:r>
            <a:r>
              <a:rPr lang="en-GB" dirty="0" err="1">
                <a:latin typeface="Century Gothic" pitchFamily="34" charset="0"/>
              </a:rPr>
              <a:t>SABC’s</a:t>
            </a:r>
            <a:r>
              <a:rPr lang="en-GB" dirty="0">
                <a:latin typeface="Century Gothic" pitchFamily="34" charset="0"/>
              </a:rPr>
              <a:t> revenue and reputation, and leadership instability that prevented the timely implementation of policy and business decisions to stabilise the institution.  </a:t>
            </a:r>
            <a:endParaRPr lang="en-GB" dirty="0" smtClean="0">
              <a:latin typeface="Century Gothic" pitchFamily="34" charset="0"/>
            </a:endParaRPr>
          </a:p>
          <a:p>
            <a:pPr marL="285750" indent="-285750" algn="just">
              <a:spcAft>
                <a:spcPts val="1200"/>
              </a:spcAft>
              <a:buFont typeface="Arial" pitchFamily="34" charset="0"/>
              <a:buChar char="•"/>
            </a:pPr>
            <a:r>
              <a:rPr lang="en-GB" dirty="0" smtClean="0">
                <a:latin typeface="Century Gothic" pitchFamily="34" charset="0"/>
              </a:rPr>
              <a:t>The above factors contributed to the </a:t>
            </a:r>
            <a:r>
              <a:rPr lang="en-GB" dirty="0" err="1" smtClean="0">
                <a:latin typeface="Century Gothic" pitchFamily="34" charset="0"/>
              </a:rPr>
              <a:t>SABC’s</a:t>
            </a:r>
            <a:r>
              <a:rPr lang="en-GB" dirty="0" smtClean="0">
                <a:latin typeface="Century Gothic" pitchFamily="34" charset="0"/>
              </a:rPr>
              <a:t> dire financial, operational and governance situation.</a:t>
            </a:r>
          </a:p>
          <a:p>
            <a:pPr marL="285750" indent="-285750" algn="just">
              <a:spcAft>
                <a:spcPts val="1200"/>
              </a:spcAft>
              <a:buFont typeface="Arial" pitchFamily="34" charset="0"/>
              <a:buChar char="•"/>
            </a:pPr>
            <a:r>
              <a:rPr lang="en-GB" dirty="0" smtClean="0">
                <a:latin typeface="Century Gothic" pitchFamily="34" charset="0"/>
              </a:rPr>
              <a:t>During July / August 2018, the SABC, under the leadership of the new Executive Directors, developed a Strategic Roadmap </a:t>
            </a:r>
            <a:r>
              <a:rPr lang="en-ZA" dirty="0" smtClean="0">
                <a:latin typeface="Century Gothic" pitchFamily="34" charset="0"/>
              </a:rPr>
              <a:t>and </a:t>
            </a:r>
            <a:r>
              <a:rPr lang="en-ZA" dirty="0">
                <a:latin typeface="Century Gothic" pitchFamily="34" charset="0"/>
              </a:rPr>
              <a:t>Turnaround Plan </a:t>
            </a:r>
            <a:r>
              <a:rPr lang="en-ZA" dirty="0" smtClean="0">
                <a:latin typeface="Century Gothic" pitchFamily="34" charset="0"/>
              </a:rPr>
              <a:t>aimed at guiding </a:t>
            </a:r>
            <a:r>
              <a:rPr lang="en-ZA" dirty="0">
                <a:latin typeface="Century Gothic" pitchFamily="34" charset="0"/>
              </a:rPr>
              <a:t>the Corporation’s turnaround to financial sustainability, ensuring that it could operate competitively in the evolving digital landscape whilst delivering on its mandate.  </a:t>
            </a:r>
            <a:endParaRPr lang="en-ZA" dirty="0" smtClean="0">
              <a:latin typeface="Century Gothic" pitchFamily="34" charset="0"/>
            </a:endParaRPr>
          </a:p>
          <a:p>
            <a:pPr marL="285750" indent="-285750" algn="just">
              <a:spcAft>
                <a:spcPts val="1200"/>
              </a:spcAft>
              <a:buFont typeface="Arial" pitchFamily="34" charset="0"/>
              <a:buChar char="•"/>
            </a:pPr>
            <a:r>
              <a:rPr lang="en-ZA" dirty="0" smtClean="0">
                <a:latin typeface="Century Gothic" pitchFamily="34" charset="0"/>
              </a:rPr>
              <a:t>The </a:t>
            </a:r>
            <a:r>
              <a:rPr lang="en-ZA" dirty="0">
                <a:latin typeface="Century Gothic" pitchFamily="34" charset="0"/>
              </a:rPr>
              <a:t>three main elements of the turnaround strategy are: dealing with legacy and governance issues; addressing regulatory and policy constraints; and implementing mission-critical commercial and operational strategies. </a:t>
            </a:r>
            <a:endParaRPr lang="en-ZA" dirty="0" smtClean="0">
              <a:latin typeface="Century Gothic" pitchFamily="34" charset="0"/>
            </a:endParaRPr>
          </a:p>
          <a:p>
            <a:pPr marL="285750" lvl="0" indent="-285750" algn="just">
              <a:spcAft>
                <a:spcPts val="1200"/>
              </a:spcAft>
              <a:buFont typeface="Arial" pitchFamily="34" charset="0"/>
              <a:buChar char="•"/>
            </a:pPr>
            <a:r>
              <a:rPr lang="en-ZA" dirty="0">
                <a:latin typeface="Century Gothic" pitchFamily="34" charset="0"/>
              </a:rPr>
              <a:t>The implementation of our strategic roadmap by the SABC employees has guided the SABC throughout the past and current financial years, and has helped in keeping the SABC afloat without any financial injection. It has helped the Corporation to fulfil its public mandate, drive revenue growth, ensure organisation wide cost cutting measures, launch OTT and develop a News app, drive operational efficiencies in the organisation, and deal with legacy governance matters</a:t>
            </a:r>
            <a:r>
              <a:rPr lang="en-ZA" dirty="0" smtClean="0">
                <a:latin typeface="Century Gothic" pitchFamily="34" charset="0"/>
              </a:rPr>
              <a:t>.</a:t>
            </a:r>
            <a:endParaRPr lang="en-GB" dirty="0">
              <a:latin typeface="Century Gothic" pitchFamily="34" charset="0"/>
            </a:endParaRPr>
          </a:p>
        </p:txBody>
      </p:sp>
    </p:spTree>
    <p:extLst>
      <p:ext uri="{BB962C8B-B14F-4D97-AF65-F5344CB8AC3E}">
        <p14:creationId xmlns:p14="http://schemas.microsoft.com/office/powerpoint/2010/main" xmlns="" val="208912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6</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EXECUTIVE SUMMARY</a:t>
            </a:r>
            <a:endParaRPr lang="en-US" sz="2000" b="1" dirty="0">
              <a:solidFill>
                <a:schemeClr val="bg1"/>
              </a:solidFill>
              <a:latin typeface="Century Gothic" pitchFamily="34" charset="0"/>
              <a:cs typeface="Arial" panose="020B0604020202020204" pitchFamily="34" charset="0"/>
            </a:endParaRPr>
          </a:p>
        </p:txBody>
      </p:sp>
      <p:sp>
        <p:nvSpPr>
          <p:cNvPr id="4" name="TextBox 3"/>
          <p:cNvSpPr txBox="1"/>
          <p:nvPr/>
        </p:nvSpPr>
        <p:spPr>
          <a:xfrm>
            <a:off x="218364" y="955345"/>
            <a:ext cx="11682484" cy="4985980"/>
          </a:xfrm>
          <a:prstGeom prst="rect">
            <a:avLst/>
          </a:prstGeom>
          <a:noFill/>
        </p:spPr>
        <p:txBody>
          <a:bodyPr wrap="square" rtlCol="0">
            <a:spAutoFit/>
          </a:bodyPr>
          <a:lstStyle/>
          <a:p>
            <a:pPr marL="285750" lvl="0" indent="-285750" algn="just">
              <a:buFont typeface="Arial" pitchFamily="34" charset="0"/>
              <a:buChar char="•"/>
            </a:pPr>
            <a:endParaRPr lang="en-ZA" dirty="0">
              <a:latin typeface="Century Gothic" pitchFamily="34" charset="0"/>
            </a:endParaRPr>
          </a:p>
          <a:p>
            <a:pPr marL="285750" indent="-285750" algn="just">
              <a:spcAft>
                <a:spcPts val="1200"/>
              </a:spcAft>
              <a:buFont typeface="Arial" pitchFamily="34" charset="0"/>
              <a:buChar char="•"/>
            </a:pPr>
            <a:r>
              <a:rPr lang="en-ZA" dirty="0">
                <a:latin typeface="Century Gothic" pitchFamily="34" charset="0"/>
              </a:rPr>
              <a:t>The SABC applied for Government Funding </a:t>
            </a:r>
            <a:r>
              <a:rPr lang="en-ZA" dirty="0" smtClean="0">
                <a:latin typeface="Century Gothic" pitchFamily="34" charset="0"/>
              </a:rPr>
              <a:t>due </a:t>
            </a:r>
            <a:r>
              <a:rPr lang="en-ZA" dirty="0">
                <a:latin typeface="Century Gothic" pitchFamily="34" charset="0"/>
              </a:rPr>
              <a:t>to its severe liquidity crisis which is threatening the Corporation’s status as a going concern, as also highlighted by the Auditor General.  </a:t>
            </a:r>
          </a:p>
          <a:p>
            <a:pPr marL="285750" indent="-285750" algn="just">
              <a:spcAft>
                <a:spcPts val="1200"/>
              </a:spcAft>
              <a:buFont typeface="Arial" pitchFamily="34" charset="0"/>
              <a:buChar char="•"/>
            </a:pPr>
            <a:r>
              <a:rPr lang="en-ZA" dirty="0">
                <a:latin typeface="Century Gothic" pitchFamily="34" charset="0"/>
              </a:rPr>
              <a:t>The applications were based on the Corporation’s dire financial situation, along with its Board approved Strategic Roadmap and turnaround plans designed to stabilise the SABC and return it to profitability whilst fulfilling its public mandate.  </a:t>
            </a:r>
            <a:endParaRPr lang="en-ZA" dirty="0" smtClean="0">
              <a:latin typeface="Century Gothic" pitchFamily="34" charset="0"/>
            </a:endParaRPr>
          </a:p>
          <a:p>
            <a:pPr marL="285750" indent="-285750" algn="just">
              <a:spcAft>
                <a:spcPts val="1200"/>
              </a:spcAft>
              <a:buFont typeface="Arial" pitchFamily="34" charset="0"/>
              <a:buChar char="•"/>
            </a:pPr>
            <a:r>
              <a:rPr lang="en-ZA" dirty="0" smtClean="0">
                <a:latin typeface="Century Gothic" pitchFamily="34" charset="0"/>
              </a:rPr>
              <a:t>Engagements between the SABC, Department of Communications and National Treasury have been on-going since the </a:t>
            </a:r>
            <a:r>
              <a:rPr lang="en-ZA" dirty="0" err="1" smtClean="0">
                <a:latin typeface="Century Gothic" pitchFamily="34" charset="0"/>
              </a:rPr>
              <a:t>SABC’s</a:t>
            </a:r>
            <a:r>
              <a:rPr lang="en-ZA" dirty="0" smtClean="0">
                <a:latin typeface="Century Gothic" pitchFamily="34" charset="0"/>
              </a:rPr>
              <a:t> funding application.  </a:t>
            </a:r>
            <a:endParaRPr lang="en-ZA" dirty="0">
              <a:latin typeface="Century Gothic" pitchFamily="34" charset="0"/>
            </a:endParaRPr>
          </a:p>
          <a:p>
            <a:pPr marL="285750" indent="-285750" algn="just">
              <a:buFont typeface="Arial" pitchFamily="34" charset="0"/>
              <a:buChar char="•"/>
            </a:pPr>
            <a:r>
              <a:rPr lang="en-US" dirty="0" smtClean="0">
                <a:latin typeface="Century Gothic" pitchFamily="34" charset="0"/>
              </a:rPr>
              <a:t>As part of the application for government funding and to respond to the pre-conditions set by National Treasury, the </a:t>
            </a:r>
            <a:r>
              <a:rPr lang="en-ZA" dirty="0">
                <a:latin typeface="Century Gothic" pitchFamily="34" charset="0"/>
              </a:rPr>
              <a:t>Government Technical Advisory Centre</a:t>
            </a:r>
            <a:r>
              <a:rPr lang="en-US" dirty="0">
                <a:latin typeface="Century Gothic" pitchFamily="34" charset="0"/>
              </a:rPr>
              <a:t> </a:t>
            </a:r>
            <a:r>
              <a:rPr lang="en-US" dirty="0" smtClean="0">
                <a:latin typeface="Century Gothic" pitchFamily="34" charset="0"/>
              </a:rPr>
              <a:t>(</a:t>
            </a:r>
            <a:r>
              <a:rPr lang="en-US" dirty="0" err="1" smtClean="0">
                <a:latin typeface="Century Gothic" pitchFamily="34" charset="0"/>
              </a:rPr>
              <a:t>GTAC</a:t>
            </a:r>
            <a:r>
              <a:rPr lang="en-US" dirty="0" smtClean="0">
                <a:latin typeface="Century Gothic" pitchFamily="34" charset="0"/>
              </a:rPr>
              <a:t>) was </a:t>
            </a:r>
            <a:r>
              <a:rPr lang="en-US" dirty="0">
                <a:latin typeface="Century Gothic" pitchFamily="34" charset="0"/>
              </a:rPr>
              <a:t>appointed </a:t>
            </a:r>
            <a:r>
              <a:rPr lang="en-US" dirty="0" smtClean="0">
                <a:latin typeface="Century Gothic" pitchFamily="34" charset="0"/>
              </a:rPr>
              <a:t>by the Department of Communications to </a:t>
            </a:r>
            <a:r>
              <a:rPr lang="en-US" dirty="0">
                <a:latin typeface="Century Gothic" pitchFamily="34" charset="0"/>
              </a:rPr>
              <a:t>assist the SABC in bolstering its turnaround strategy and to ensure that pre-conditions for funding are met.  </a:t>
            </a:r>
            <a:endParaRPr lang="en-US" dirty="0" smtClean="0">
              <a:latin typeface="Century Gothic" pitchFamily="34" charset="0"/>
            </a:endParaRPr>
          </a:p>
          <a:p>
            <a:pPr marL="285750" indent="-285750" algn="just">
              <a:buFont typeface="Arial" pitchFamily="34" charset="0"/>
              <a:buChar char="•"/>
            </a:pPr>
            <a:endParaRPr lang="en-US" dirty="0">
              <a:latin typeface="Century Gothic" pitchFamily="34" charset="0"/>
            </a:endParaRPr>
          </a:p>
          <a:p>
            <a:pPr marL="285750" indent="-285750" algn="just">
              <a:buFont typeface="Arial" pitchFamily="34" charset="0"/>
              <a:buChar char="•"/>
            </a:pPr>
            <a:r>
              <a:rPr lang="en-US" dirty="0" smtClean="0">
                <a:latin typeface="Century Gothic" pitchFamily="34" charset="0"/>
              </a:rPr>
              <a:t>Several work sessions have </a:t>
            </a:r>
            <a:r>
              <a:rPr lang="en-US" dirty="0">
                <a:latin typeface="Century Gothic" pitchFamily="34" charset="0"/>
              </a:rPr>
              <a:t>taken place during the </a:t>
            </a:r>
            <a:r>
              <a:rPr lang="en-US" dirty="0" smtClean="0">
                <a:latin typeface="Century Gothic" pitchFamily="34" charset="0"/>
              </a:rPr>
              <a:t>past months and </a:t>
            </a:r>
            <a:r>
              <a:rPr lang="en-US" dirty="0">
                <a:latin typeface="Century Gothic" pitchFamily="34" charset="0"/>
              </a:rPr>
              <a:t>good progress is being made in this regard.  </a:t>
            </a:r>
            <a:endParaRPr lang="en-ZA" dirty="0">
              <a:latin typeface="Century Gothic" pitchFamily="34" charset="0"/>
            </a:endParaRPr>
          </a:p>
          <a:p>
            <a:pPr marL="285750" lvl="0" indent="-285750" algn="just">
              <a:buFont typeface="Arial" pitchFamily="34" charset="0"/>
              <a:buChar char="•"/>
            </a:pPr>
            <a:endParaRPr lang="en-ZA" dirty="0">
              <a:latin typeface="Century Gothic" pitchFamily="34" charset="0"/>
            </a:endParaRPr>
          </a:p>
        </p:txBody>
      </p:sp>
    </p:spTree>
    <p:extLst>
      <p:ext uri="{BB962C8B-B14F-4D97-AF65-F5344CB8AC3E}">
        <p14:creationId xmlns:p14="http://schemas.microsoft.com/office/powerpoint/2010/main" xmlns="" val="2875412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7</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EXECUTIVE SUMMARY</a:t>
            </a:r>
            <a:endParaRPr lang="en-US" sz="2000" b="1" dirty="0">
              <a:solidFill>
                <a:schemeClr val="bg1"/>
              </a:solidFill>
              <a:latin typeface="Century Gothic" pitchFamily="34" charset="0"/>
              <a:cs typeface="Arial" panose="020B0604020202020204" pitchFamily="34" charset="0"/>
            </a:endParaRPr>
          </a:p>
        </p:txBody>
      </p:sp>
      <p:sp>
        <p:nvSpPr>
          <p:cNvPr id="4" name="TextBox 3"/>
          <p:cNvSpPr txBox="1"/>
          <p:nvPr/>
        </p:nvSpPr>
        <p:spPr>
          <a:xfrm>
            <a:off x="218364" y="955345"/>
            <a:ext cx="11682484" cy="5632311"/>
          </a:xfrm>
          <a:prstGeom prst="rect">
            <a:avLst/>
          </a:prstGeom>
          <a:noFill/>
        </p:spPr>
        <p:txBody>
          <a:bodyPr wrap="square" rtlCol="0">
            <a:spAutoFit/>
          </a:bodyPr>
          <a:lstStyle/>
          <a:p>
            <a:pPr marL="285750" indent="-285750" algn="just">
              <a:spcAft>
                <a:spcPts val="1200"/>
              </a:spcAft>
              <a:buFont typeface="Arial" pitchFamily="34" charset="0"/>
              <a:buChar char="•"/>
            </a:pPr>
            <a:r>
              <a:rPr lang="en-ZA" dirty="0" smtClean="0">
                <a:latin typeface="Century Gothic" pitchFamily="34" charset="0"/>
              </a:rPr>
              <a:t>The </a:t>
            </a:r>
            <a:r>
              <a:rPr lang="en-ZA" dirty="0">
                <a:latin typeface="Century Gothic" pitchFamily="34" charset="0"/>
              </a:rPr>
              <a:t>SABC is also working with the Department of Communications on the following:</a:t>
            </a:r>
          </a:p>
          <a:p>
            <a:pPr marL="742950" lvl="1" indent="-285750" algn="just">
              <a:spcAft>
                <a:spcPts val="1200"/>
              </a:spcAft>
              <a:buFont typeface="Courier New" pitchFamily="49" charset="0"/>
              <a:buChar char="o"/>
            </a:pPr>
            <a:r>
              <a:rPr lang="en-ZA" dirty="0">
                <a:latin typeface="Century Gothic" pitchFamily="34" charset="0"/>
              </a:rPr>
              <a:t>Receiving input from </a:t>
            </a:r>
            <a:r>
              <a:rPr lang="en-ZA" dirty="0" err="1">
                <a:latin typeface="Century Gothic" pitchFamily="34" charset="0"/>
              </a:rPr>
              <a:t>DoC</a:t>
            </a:r>
            <a:r>
              <a:rPr lang="en-ZA" dirty="0">
                <a:latin typeface="Century Gothic" pitchFamily="34" charset="0"/>
              </a:rPr>
              <a:t> and National Treasury’s </a:t>
            </a:r>
            <a:r>
              <a:rPr lang="en-ZA" dirty="0" err="1">
                <a:latin typeface="Century Gothic" pitchFamily="34" charset="0"/>
              </a:rPr>
              <a:t>GTAC</a:t>
            </a:r>
            <a:r>
              <a:rPr lang="en-ZA" dirty="0">
                <a:latin typeface="Century Gothic" pitchFamily="34" charset="0"/>
              </a:rPr>
              <a:t> team on the </a:t>
            </a:r>
            <a:r>
              <a:rPr lang="en-ZA" dirty="0" err="1">
                <a:latin typeface="Century Gothic" pitchFamily="34" charset="0"/>
              </a:rPr>
              <a:t>SABC’s</a:t>
            </a:r>
            <a:r>
              <a:rPr lang="en-ZA" dirty="0">
                <a:latin typeface="Century Gothic" pitchFamily="34" charset="0"/>
              </a:rPr>
              <a:t> existing, Board approved,  strategic roadmap and turnaround strategy.  The consolidated input into the turnaround strategy will be submitted to the Minister of Communications by September 2019.</a:t>
            </a:r>
          </a:p>
          <a:p>
            <a:pPr marL="742950" lvl="1" indent="-285750" algn="just">
              <a:spcAft>
                <a:spcPts val="1200"/>
              </a:spcAft>
              <a:buFont typeface="Courier New" pitchFamily="49" charset="0"/>
              <a:buChar char="o"/>
            </a:pPr>
            <a:r>
              <a:rPr lang="en-ZA" dirty="0">
                <a:latin typeface="Century Gothic" pitchFamily="34" charset="0"/>
              </a:rPr>
              <a:t>The </a:t>
            </a:r>
            <a:r>
              <a:rPr lang="en-ZA" dirty="0" err="1">
                <a:latin typeface="Century Gothic" pitchFamily="34" charset="0"/>
              </a:rPr>
              <a:t>SABC’s</a:t>
            </a:r>
            <a:r>
              <a:rPr lang="en-ZA" dirty="0">
                <a:latin typeface="Century Gothic" pitchFamily="34" charset="0"/>
              </a:rPr>
              <a:t> funding model in a multimedia and multichannel environment.</a:t>
            </a:r>
          </a:p>
          <a:p>
            <a:pPr marL="742950" lvl="1" indent="-285750" algn="just">
              <a:spcAft>
                <a:spcPts val="1200"/>
              </a:spcAft>
              <a:buFont typeface="Courier New" pitchFamily="49" charset="0"/>
              <a:buChar char="o"/>
            </a:pPr>
            <a:r>
              <a:rPr lang="en-ZA" dirty="0">
                <a:latin typeface="Century Gothic" pitchFamily="34" charset="0"/>
              </a:rPr>
              <a:t>Revenue enhancement initiatives i.e. commercial and sales business agreements. </a:t>
            </a:r>
          </a:p>
          <a:p>
            <a:pPr marL="742950" lvl="1" indent="-285750" algn="just">
              <a:spcAft>
                <a:spcPts val="1200"/>
              </a:spcAft>
              <a:buFont typeface="Courier New" pitchFamily="49" charset="0"/>
              <a:buChar char="o"/>
            </a:pPr>
            <a:r>
              <a:rPr lang="en-ZA" dirty="0">
                <a:latin typeface="Century Gothic" pitchFamily="34" charset="0"/>
              </a:rPr>
              <a:t>Accelerating the implementation of digital migration.</a:t>
            </a:r>
          </a:p>
          <a:p>
            <a:pPr marL="742950" lvl="1" indent="-285750" algn="just">
              <a:spcAft>
                <a:spcPts val="1200"/>
              </a:spcAft>
              <a:buFont typeface="Courier New" pitchFamily="49" charset="0"/>
              <a:buChar char="o"/>
            </a:pPr>
            <a:r>
              <a:rPr lang="en-ZA" dirty="0">
                <a:latin typeface="Century Gothic" pitchFamily="34" charset="0"/>
              </a:rPr>
              <a:t>A new institutional model.</a:t>
            </a:r>
          </a:p>
          <a:p>
            <a:pPr marL="742950" lvl="1" indent="-285750" algn="just">
              <a:spcAft>
                <a:spcPts val="1200"/>
              </a:spcAft>
              <a:buFont typeface="Courier New" pitchFamily="49" charset="0"/>
              <a:buChar char="o"/>
            </a:pPr>
            <a:r>
              <a:rPr lang="en-ZA" dirty="0">
                <a:latin typeface="Century Gothic" pitchFamily="34" charset="0"/>
              </a:rPr>
              <a:t>Costing and funding of the </a:t>
            </a:r>
            <a:r>
              <a:rPr lang="en-ZA" dirty="0" err="1">
                <a:latin typeface="Century Gothic" pitchFamily="34" charset="0"/>
              </a:rPr>
              <a:t>SABC’s</a:t>
            </a:r>
            <a:r>
              <a:rPr lang="en-ZA" dirty="0">
                <a:latin typeface="Century Gothic" pitchFamily="34" charset="0"/>
              </a:rPr>
              <a:t> public service mandate.</a:t>
            </a:r>
          </a:p>
          <a:p>
            <a:pPr marL="742950" lvl="1" indent="-285750" algn="just">
              <a:spcAft>
                <a:spcPts val="1200"/>
              </a:spcAft>
              <a:buFont typeface="Courier New" pitchFamily="49" charset="0"/>
              <a:buChar char="o"/>
            </a:pPr>
            <a:r>
              <a:rPr lang="en-ZA" dirty="0">
                <a:latin typeface="Century Gothic" pitchFamily="34" charset="0"/>
              </a:rPr>
              <a:t>Critical policy and regulatory amendments to be driven by </a:t>
            </a:r>
            <a:r>
              <a:rPr lang="en-ZA" dirty="0" err="1">
                <a:latin typeface="Century Gothic" pitchFamily="34" charset="0"/>
              </a:rPr>
              <a:t>DoC</a:t>
            </a:r>
            <a:r>
              <a:rPr lang="en-ZA" dirty="0">
                <a:latin typeface="Century Gothic" pitchFamily="34" charset="0"/>
              </a:rPr>
              <a:t> i.e. Broadcasting Amendment Bill, Must Carry Regulations, Sports Regulations.</a:t>
            </a:r>
          </a:p>
          <a:p>
            <a:pPr algn="just">
              <a:spcAft>
                <a:spcPts val="1200"/>
              </a:spcAft>
            </a:pPr>
            <a:endParaRPr lang="en-ZA" dirty="0">
              <a:latin typeface="Century Gothic" pitchFamily="34" charset="0"/>
            </a:endParaRPr>
          </a:p>
          <a:p>
            <a:pPr marL="285750" indent="-285750" algn="just">
              <a:spcAft>
                <a:spcPts val="1200"/>
              </a:spcAft>
              <a:buFont typeface="Arial" pitchFamily="34" charset="0"/>
              <a:buChar char="•"/>
            </a:pPr>
            <a:r>
              <a:rPr lang="en-ZA" dirty="0">
                <a:latin typeface="Century Gothic" pitchFamily="34" charset="0"/>
              </a:rPr>
              <a:t>On-going engagements are taking place with the Minister of Communications regarding the </a:t>
            </a:r>
            <a:r>
              <a:rPr lang="en-ZA" dirty="0" err="1">
                <a:latin typeface="Century Gothic" pitchFamily="34" charset="0"/>
              </a:rPr>
              <a:t>SABC’s</a:t>
            </a:r>
            <a:r>
              <a:rPr lang="en-ZA" dirty="0">
                <a:latin typeface="Century Gothic" pitchFamily="34" charset="0"/>
              </a:rPr>
              <a:t> immediate funding requirements.  Funding needs up to the end of the financial year have been submitted to the Minister for consideration. </a:t>
            </a:r>
          </a:p>
        </p:txBody>
      </p:sp>
    </p:spTree>
    <p:extLst>
      <p:ext uri="{BB962C8B-B14F-4D97-AF65-F5344CB8AC3E}">
        <p14:creationId xmlns:p14="http://schemas.microsoft.com/office/powerpoint/2010/main" xmlns="" val="1214659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8</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STRATEGIC ROADMAP</a:t>
            </a:r>
            <a:endParaRPr lang="en-US" sz="2000" b="1" dirty="0">
              <a:solidFill>
                <a:schemeClr val="bg1"/>
              </a:solidFill>
              <a:latin typeface="Century Gothic" pitchFamily="34" charset="0"/>
              <a:cs typeface="Arial" panose="020B0604020202020204"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3689" y="1489585"/>
            <a:ext cx="9402098" cy="3760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197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0423" y="6356357"/>
            <a:ext cx="2133600" cy="365125"/>
          </a:xfrm>
        </p:spPr>
        <p:txBody>
          <a:bodyPr/>
          <a:lstStyle/>
          <a:p>
            <a:fld id="{98936954-859B-7C48-9E19-EAF1EF45481A}" type="slidenum">
              <a:rPr lang="en-US" sz="1600">
                <a:solidFill>
                  <a:prstClr val="black"/>
                </a:solidFill>
                <a:latin typeface="Calibri"/>
              </a:rPr>
              <a:pPr/>
              <a:t>9</a:t>
            </a:fld>
            <a:endParaRPr lang="en-US" sz="1600" dirty="0">
              <a:solidFill>
                <a:prstClr val="black"/>
              </a:solidFill>
              <a:latin typeface="Calibri"/>
            </a:endParaRPr>
          </a:p>
        </p:txBody>
      </p:sp>
      <p:cxnSp>
        <p:nvCxnSpPr>
          <p:cNvPr id="7" name="Straight Connector 6">
            <a:extLst>
              <a:ext uri="{FF2B5EF4-FFF2-40B4-BE49-F238E27FC236}">
                <a16:creationId xmlns:a16="http://schemas.microsoft.com/office/drawing/2014/main" xmlns="" id="{114BA2F9-85EF-4190-A3D5-07518819A516}"/>
              </a:ext>
            </a:extLst>
          </p:cNvPr>
          <p:cNvCxnSpPr>
            <a:cxnSpLocks/>
          </p:cNvCxnSpPr>
          <p:nvPr/>
        </p:nvCxnSpPr>
        <p:spPr>
          <a:xfrm>
            <a:off x="888642" y="729873"/>
            <a:ext cx="1061219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0BF2DDD-0598-4261-A962-159C586470B5}"/>
              </a:ext>
            </a:extLst>
          </p:cNvPr>
          <p:cNvSpPr/>
          <p:nvPr/>
        </p:nvSpPr>
        <p:spPr>
          <a:xfrm>
            <a:off x="888642" y="107927"/>
            <a:ext cx="10612192" cy="48076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187">
              <a:spcBef>
                <a:spcPct val="0"/>
              </a:spcBef>
            </a:pPr>
            <a:r>
              <a:rPr lang="en-US" sz="2000" b="1" dirty="0" smtClean="0">
                <a:solidFill>
                  <a:schemeClr val="bg1"/>
                </a:solidFill>
                <a:latin typeface="Century Gothic" pitchFamily="34" charset="0"/>
                <a:cs typeface="Arial" panose="020B0604020202020204" pitchFamily="34" charset="0"/>
              </a:rPr>
              <a:t>STRATEGIC ROADMAP</a:t>
            </a:r>
            <a:endParaRPr lang="en-US" sz="2000" b="1" dirty="0">
              <a:solidFill>
                <a:schemeClr val="bg1"/>
              </a:solidFill>
              <a:latin typeface="Century Gothic" pitchFamily="34" charset="0"/>
              <a:cs typeface="Arial" panose="020B0604020202020204" pitchFamily="34"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8994" y="1209368"/>
            <a:ext cx="9098008" cy="44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191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2102</TotalTime>
  <Words>4216</Words>
  <Application>Microsoft Office PowerPoint</Application>
  <PresentationFormat>Custom</PresentationFormat>
  <Paragraphs>386</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4_Office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Celesta Rosenzweig</dc:creator>
  <cp:lastModifiedBy>PUMZA</cp:lastModifiedBy>
  <cp:revision>89</cp:revision>
  <cp:lastPrinted>2019-08-15T08:46:42Z</cp:lastPrinted>
  <dcterms:created xsi:type="dcterms:W3CDTF">2019-04-26T06:55:44Z</dcterms:created>
  <dcterms:modified xsi:type="dcterms:W3CDTF">2019-08-29T08:38:42Z</dcterms:modified>
</cp:coreProperties>
</file>