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  <p:sldMasterId id="2147483723" r:id="rId2"/>
  </p:sldMasterIdLst>
  <p:notesMasterIdLst>
    <p:notesMasterId r:id="rId47"/>
  </p:notesMasterIdLst>
  <p:handoutMasterIdLst>
    <p:handoutMasterId r:id="rId48"/>
  </p:handoutMasterIdLst>
  <p:sldIdLst>
    <p:sldId id="606" r:id="rId3"/>
    <p:sldId id="650" r:id="rId4"/>
    <p:sldId id="608" r:id="rId5"/>
    <p:sldId id="609" r:id="rId6"/>
    <p:sldId id="610" r:id="rId7"/>
    <p:sldId id="611" r:id="rId8"/>
    <p:sldId id="614" r:id="rId9"/>
    <p:sldId id="615" r:id="rId10"/>
    <p:sldId id="616" r:id="rId11"/>
    <p:sldId id="617" r:id="rId12"/>
    <p:sldId id="618" r:id="rId13"/>
    <p:sldId id="619" r:id="rId14"/>
    <p:sldId id="605" r:id="rId15"/>
    <p:sldId id="592" r:id="rId16"/>
    <p:sldId id="620" r:id="rId17"/>
    <p:sldId id="621" r:id="rId18"/>
    <p:sldId id="622" r:id="rId19"/>
    <p:sldId id="623" r:id="rId20"/>
    <p:sldId id="624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34" r:id="rId31"/>
    <p:sldId id="635" r:id="rId32"/>
    <p:sldId id="636" r:id="rId33"/>
    <p:sldId id="637" r:id="rId34"/>
    <p:sldId id="638" r:id="rId35"/>
    <p:sldId id="639" r:id="rId36"/>
    <p:sldId id="640" r:id="rId37"/>
    <p:sldId id="641" r:id="rId38"/>
    <p:sldId id="642" r:id="rId39"/>
    <p:sldId id="643" r:id="rId40"/>
    <p:sldId id="644" r:id="rId41"/>
    <p:sldId id="645" r:id="rId42"/>
    <p:sldId id="646" r:id="rId43"/>
    <p:sldId id="647" r:id="rId44"/>
    <p:sldId id="648" r:id="rId45"/>
    <p:sldId id="649" r:id="rId46"/>
  </p:sldIdLst>
  <p:sldSz cx="13004800" cy="9753600"/>
  <p:notesSz cx="9944100" cy="6805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8422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1A2155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uli Letsoalo" initials="TL" lastIdx="27" clrIdx="0"/>
  <p:cmAuthor id="1" name="Nombuso Salim" initials="NS" lastIdx="3" clrIdx="3">
    <p:extLst>
      <p:ext uri="{19B8F6BF-5375-455C-9EA6-DF929625EA0E}">
        <p15:presenceInfo xmlns:p15="http://schemas.microsoft.com/office/powerpoint/2012/main" xmlns="" userId="S-1-5-21-4132637620-221692626-2368620139-22378" providerId="AD"/>
      </p:ext>
    </p:extLst>
  </p:cmAuthor>
  <p:cmAuthor id="2" name="Mantiti Kola" initials="MK" lastIdx="2" clrIdx="2">
    <p:extLst>
      <p:ext uri="{19B8F6BF-5375-455C-9EA6-DF929625EA0E}">
        <p15:presenceInfo xmlns:p15="http://schemas.microsoft.com/office/powerpoint/2012/main" xmlns="" userId="S-1-5-21-4132637620-221692626-2368620139-30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1A2155"/>
        </a:fontRef>
        <a:srgbClr val="1A2155"/>
      </a:tcTxStyle>
      <a:tcStyle>
        <a:tcBdr>
          <a:left>
            <a:ln w="12700" cap="flat">
              <a:solidFill>
                <a:srgbClr val="1A2155"/>
              </a:solidFill>
              <a:prstDash val="solid"/>
              <a:round/>
            </a:ln>
          </a:left>
          <a:right>
            <a:ln w="12700" cap="flat">
              <a:solidFill>
                <a:srgbClr val="1A2155"/>
              </a:solidFill>
              <a:prstDash val="solid"/>
              <a:round/>
            </a:ln>
          </a:right>
          <a:top>
            <a:ln w="12700" cap="flat">
              <a:solidFill>
                <a:srgbClr val="1A2155"/>
              </a:solidFill>
              <a:prstDash val="solid"/>
              <a:round/>
            </a:ln>
          </a:top>
          <a:bottom>
            <a:ln w="12700" cap="flat">
              <a:solidFill>
                <a:srgbClr val="1A2155"/>
              </a:solidFill>
              <a:prstDash val="solid"/>
              <a:round/>
            </a:ln>
          </a:bottom>
          <a:insideH>
            <a:ln w="12700" cap="flat">
              <a:solidFill>
                <a:srgbClr val="1A2155"/>
              </a:solidFill>
              <a:prstDash val="solid"/>
              <a:round/>
            </a:ln>
          </a:insideH>
          <a:insideV>
            <a:ln w="12700" cap="flat">
              <a:solidFill>
                <a:srgbClr val="1A2155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1A2155"/>
        </a:fontRef>
        <a:srgbClr val="1A2155"/>
      </a:tcTxStyle>
      <a:tcStyle>
        <a:tcBdr>
          <a:left>
            <a:ln w="12700" cap="flat">
              <a:solidFill>
                <a:srgbClr val="1A2155"/>
              </a:solidFill>
              <a:prstDash val="solid"/>
              <a:round/>
            </a:ln>
          </a:left>
          <a:right>
            <a:ln w="12700" cap="flat">
              <a:solidFill>
                <a:srgbClr val="1A2155"/>
              </a:solidFill>
              <a:prstDash val="solid"/>
              <a:round/>
            </a:ln>
          </a:right>
          <a:top>
            <a:ln w="12700" cap="flat">
              <a:solidFill>
                <a:srgbClr val="1A2155"/>
              </a:solidFill>
              <a:prstDash val="solid"/>
              <a:round/>
            </a:ln>
          </a:top>
          <a:bottom>
            <a:ln w="12700" cap="flat">
              <a:solidFill>
                <a:srgbClr val="1A2155"/>
              </a:solidFill>
              <a:prstDash val="solid"/>
              <a:round/>
            </a:ln>
          </a:bottom>
          <a:insideH>
            <a:ln w="12700" cap="flat">
              <a:solidFill>
                <a:srgbClr val="1A2155"/>
              </a:solidFill>
              <a:prstDash val="solid"/>
              <a:round/>
            </a:ln>
          </a:insideH>
          <a:insideV>
            <a:ln w="12700" cap="flat">
              <a:solidFill>
                <a:srgbClr val="1A2155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1A2155"/>
        </a:fontRef>
        <a:srgbClr val="1A2155"/>
      </a:tcTxStyle>
      <a:tcStyle>
        <a:tcBdr>
          <a:left>
            <a:ln w="12700" cap="flat">
              <a:solidFill>
                <a:srgbClr val="1A2155"/>
              </a:solidFill>
              <a:prstDash val="solid"/>
              <a:round/>
            </a:ln>
          </a:left>
          <a:right>
            <a:ln w="12700" cap="flat">
              <a:solidFill>
                <a:srgbClr val="1A2155"/>
              </a:solidFill>
              <a:prstDash val="solid"/>
              <a:round/>
            </a:ln>
          </a:right>
          <a:top>
            <a:ln w="12700" cap="flat">
              <a:solidFill>
                <a:srgbClr val="1A2155"/>
              </a:solidFill>
              <a:prstDash val="solid"/>
              <a:round/>
            </a:ln>
          </a:top>
          <a:bottom>
            <a:ln w="12700" cap="flat">
              <a:solidFill>
                <a:srgbClr val="1A2155"/>
              </a:solidFill>
              <a:prstDash val="solid"/>
              <a:round/>
            </a:ln>
          </a:bottom>
          <a:insideH>
            <a:ln w="12700" cap="flat">
              <a:solidFill>
                <a:srgbClr val="1A2155"/>
              </a:solidFill>
              <a:prstDash val="solid"/>
              <a:round/>
            </a:ln>
          </a:insideH>
          <a:insideV>
            <a:ln w="12700" cap="flat">
              <a:solidFill>
                <a:srgbClr val="1A215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1A2155"/>
        </a:fontRef>
        <a:srgbClr val="1A2155"/>
      </a:tcTxStyle>
      <a:tcStyle>
        <a:tcBdr>
          <a:left>
            <a:ln w="12700" cap="flat">
              <a:solidFill>
                <a:srgbClr val="1A2155"/>
              </a:solidFill>
              <a:prstDash val="solid"/>
              <a:round/>
            </a:ln>
          </a:left>
          <a:right>
            <a:ln w="12700" cap="flat">
              <a:solidFill>
                <a:srgbClr val="1A2155"/>
              </a:solidFill>
              <a:prstDash val="solid"/>
              <a:round/>
            </a:ln>
          </a:right>
          <a:top>
            <a:ln w="12700" cap="flat">
              <a:solidFill>
                <a:srgbClr val="1A2155"/>
              </a:solidFill>
              <a:prstDash val="solid"/>
              <a:round/>
            </a:ln>
          </a:top>
          <a:bottom>
            <a:ln w="12700" cap="flat">
              <a:solidFill>
                <a:srgbClr val="1A2155"/>
              </a:solidFill>
              <a:prstDash val="solid"/>
              <a:round/>
            </a:ln>
          </a:bottom>
          <a:insideH>
            <a:ln w="12700" cap="flat">
              <a:solidFill>
                <a:srgbClr val="1A2155"/>
              </a:solidFill>
              <a:prstDash val="solid"/>
              <a:round/>
            </a:ln>
          </a:insideH>
          <a:insideV>
            <a:ln w="12700" cap="flat">
              <a:solidFill>
                <a:srgbClr val="1A215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A2155"/>
        </a:fontRef>
        <a:srgbClr val="1A21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DADA"/>
          </a:solidFill>
        </a:fill>
      </a:tcStyle>
    </a:wholeTbl>
    <a:band2H>
      <a:tcTxStyle/>
      <a:tcStyle>
        <a:tcBdr/>
        <a:fill>
          <a:solidFill>
            <a:srgbClr val="EDED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A2155"/>
        </a:fontRef>
        <a:srgbClr val="1A21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F0CA"/>
          </a:solidFill>
        </a:fill>
      </a:tcStyle>
    </a:wholeTbl>
    <a:band2H>
      <a:tcTxStyle/>
      <a:tcStyle>
        <a:tcBdr/>
        <a:fill>
          <a:solidFill>
            <a:srgbClr val="F4F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A2155"/>
        </a:fontRef>
        <a:srgbClr val="1A21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C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A2155"/>
        </a:fontRef>
        <a:srgbClr val="1A21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A2155"/>
        </a:fontRef>
        <a:srgbClr val="1A215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2155"/>
              </a:solidFill>
              <a:prstDash val="solid"/>
              <a:round/>
            </a:ln>
          </a:top>
          <a:bottom>
            <a:ln w="25400" cap="flat">
              <a:solidFill>
                <a:srgbClr val="1A215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2155"/>
              </a:solidFill>
              <a:prstDash val="solid"/>
              <a:round/>
            </a:ln>
          </a:top>
          <a:bottom>
            <a:ln w="25400" cap="flat">
              <a:solidFill>
                <a:srgbClr val="1A215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A2155"/>
        </a:fontRef>
        <a:srgbClr val="1A215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D0"/>
          </a:solidFill>
        </a:fill>
      </a:tcStyle>
    </a:wholeTbl>
    <a:band2H>
      <a:tcTxStyle/>
      <a:tcStyle>
        <a:tcBdr/>
        <a:fill>
          <a:solidFill>
            <a:srgbClr val="E7E7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2155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215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A215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4" autoAdjust="0"/>
    <p:restoredTop sz="83577" autoAdjust="0"/>
  </p:normalViewPr>
  <p:slideViewPr>
    <p:cSldViewPr snapToGrid="0">
      <p:cViewPr varScale="1">
        <p:scale>
          <a:sx n="43" d="100"/>
          <a:sy n="43" d="100"/>
        </p:scale>
        <p:origin x="1668" y="3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-27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173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8B6B8-953F-49F2-98A6-61246FEC478F}" type="doc">
      <dgm:prSet loTypeId="urn:microsoft.com/office/officeart/2005/8/layout/vList4#1" loCatId="list" qsTypeId="urn:microsoft.com/office/officeart/2005/8/quickstyle/simple1" qsCatId="simple" csTypeId="urn:microsoft.com/office/officeart/2005/8/colors/accent0_1" csCatId="mainScheme" phldr="1"/>
      <dgm:spPr/>
    </dgm:pt>
    <dgm:pt modelId="{FCEB56E9-600A-4AAA-BFF1-37125A4D221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ZA" sz="2000" dirty="0"/>
            <a:t>-</a:t>
          </a:r>
          <a:r>
            <a:rPr lang="en-GB" sz="2000" dirty="0"/>
            <a:t>-Average value per claim </a:t>
          </a:r>
          <a:r>
            <a:rPr lang="en-GB" sz="2000" b="1" dirty="0">
              <a:solidFill>
                <a:srgbClr val="00B050"/>
              </a:solidFill>
            </a:rPr>
            <a:t>↑</a:t>
          </a:r>
          <a:r>
            <a:rPr lang="en-GB" sz="2000" dirty="0"/>
            <a:t> by 3% from R111,072 to R114,008.</a:t>
          </a:r>
          <a:endParaRPr lang="en-ZA" sz="2000" dirty="0"/>
        </a:p>
        <a:p>
          <a:pPr marL="0" lvl="0"/>
          <a:r>
            <a:rPr lang="en-GB" sz="2000" dirty="0"/>
            <a:t>-Average RAF legal and other costs per claim </a:t>
          </a:r>
          <a:r>
            <a:rPr lang="en-GB" sz="2000" b="1" dirty="0">
              <a:solidFill>
                <a:srgbClr val="00B050"/>
              </a:solidFill>
            </a:rPr>
            <a:t>↑</a:t>
          </a:r>
          <a:r>
            <a:rPr lang="en-GB" sz="2000" dirty="0"/>
            <a:t> by 16% from R32,613 to R37,974. </a:t>
          </a:r>
          <a:endParaRPr lang="en-ZA" sz="2000" dirty="0"/>
        </a:p>
        <a:p>
          <a:pPr marL="0" lvl="0"/>
          <a:r>
            <a:rPr lang="en-GB" sz="2000" dirty="0"/>
            <a:t>-Average claimant legal and other costs per claim </a:t>
          </a:r>
          <a:r>
            <a:rPr lang="en-GB" sz="2000" b="1" dirty="0">
              <a:solidFill>
                <a:srgbClr val="00B050"/>
              </a:solidFill>
            </a:rPr>
            <a:t>↑</a:t>
          </a:r>
          <a:r>
            <a:rPr lang="en-GB" sz="2000" dirty="0"/>
            <a:t>  by 11% from R139,282 to R154,774.</a:t>
          </a:r>
        </a:p>
        <a:p>
          <a:pPr marL="0" lvl="0"/>
          <a:r>
            <a:rPr lang="en-GB" sz="2000" dirty="0"/>
            <a:t>-Cost-to-income ratio for the financial year was 29% versus 28% in 2017/18.</a:t>
          </a:r>
          <a:endParaRPr lang="en-US" sz="2000" dirty="0"/>
        </a:p>
      </dgm:t>
    </dgm:pt>
    <dgm:pt modelId="{44253104-C636-48A3-853D-342C4782E33D}" type="parTrans" cxnId="{1BB57767-D10F-4C65-BF13-599AB6756460}">
      <dgm:prSet/>
      <dgm:spPr/>
      <dgm:t>
        <a:bodyPr/>
        <a:lstStyle/>
        <a:p>
          <a:endParaRPr lang="en-US" sz="2000"/>
        </a:p>
      </dgm:t>
    </dgm:pt>
    <dgm:pt modelId="{A2EB2C1D-C4BD-40D5-8E10-C6EEB0A6005D}" type="sibTrans" cxnId="{1BB57767-D10F-4C65-BF13-599AB6756460}">
      <dgm:prSet/>
      <dgm:spPr/>
      <dgm:t>
        <a:bodyPr/>
        <a:lstStyle/>
        <a:p>
          <a:endParaRPr lang="en-US" sz="2000"/>
        </a:p>
      </dgm:t>
    </dgm:pt>
    <dgm:pt modelId="{221BE097-BDFF-487F-9A50-84345B2D58FB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GB" sz="2000" dirty="0"/>
            <a:t>-Registered 328,173 claims and finalised 229,534 claims.</a:t>
          </a:r>
        </a:p>
        <a:p>
          <a:r>
            <a:rPr lang="en-GB" sz="2000" dirty="0"/>
            <a:t>-Number of open claims </a:t>
          </a:r>
          <a:r>
            <a:rPr lang="en-GB" sz="2000" dirty="0" smtClean="0"/>
            <a:t>at 234,244 versus the </a:t>
          </a:r>
          <a:r>
            <a:rPr lang="en-GB" sz="2000" dirty="0"/>
            <a:t>target of 235,129.</a:t>
          </a:r>
        </a:p>
        <a:p>
          <a:r>
            <a:rPr lang="en-GB" sz="2000" dirty="0"/>
            <a:t>-Direct claims originated </a:t>
          </a:r>
          <a:r>
            <a:rPr lang="en-ZA" sz="2000" b="1" dirty="0">
              <a:solidFill>
                <a:srgbClr val="00B050"/>
              </a:solidFill>
            </a:rPr>
            <a:t>↑</a:t>
          </a:r>
          <a:r>
            <a:rPr lang="en-ZA" sz="2000" dirty="0"/>
            <a:t> by 26,6%</a:t>
          </a:r>
          <a:r>
            <a:rPr lang="en-GB" sz="2000" dirty="0"/>
            <a:t> to 40,986 versus 32,622 in 2017/18 FY.</a:t>
          </a:r>
        </a:p>
        <a:p>
          <a:r>
            <a:rPr lang="en-GB" sz="2000" dirty="0"/>
            <a:t>-Personal direct claims settled </a:t>
          </a:r>
          <a:r>
            <a:rPr lang="en-GB" sz="20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↓</a:t>
          </a:r>
          <a:r>
            <a:rPr lang="en-GB" sz="2000" dirty="0">
              <a:latin typeface="+mn-lt"/>
              <a:cs typeface="Times New Roman" panose="02020603050405020304" pitchFamily="18" charset="0"/>
            </a:rPr>
            <a:t> by 29,8% to</a:t>
          </a:r>
          <a:r>
            <a:rPr lang="en-GB" sz="2000" dirty="0">
              <a:latin typeface="+mn-lt"/>
            </a:rPr>
            <a:t> 14,323 </a:t>
          </a:r>
          <a:r>
            <a:rPr lang="en-GB" sz="2000" dirty="0"/>
            <a:t>versus 20,399 in 2017/18FY</a:t>
          </a:r>
          <a:endParaRPr lang="en-US" sz="2000" dirty="0"/>
        </a:p>
      </dgm:t>
    </dgm:pt>
    <dgm:pt modelId="{9BFC6A3B-A020-4B63-AE37-F8B767731ADE}" type="parTrans" cxnId="{773861C9-5B02-4EEB-8A85-ECA17B78315D}">
      <dgm:prSet/>
      <dgm:spPr/>
      <dgm:t>
        <a:bodyPr/>
        <a:lstStyle/>
        <a:p>
          <a:endParaRPr lang="en-US" sz="2000"/>
        </a:p>
      </dgm:t>
    </dgm:pt>
    <dgm:pt modelId="{7F2BEA90-9385-4341-83F4-260732D97F83}" type="sibTrans" cxnId="{773861C9-5B02-4EEB-8A85-ECA17B78315D}">
      <dgm:prSet/>
      <dgm:spPr/>
      <dgm:t>
        <a:bodyPr/>
        <a:lstStyle/>
        <a:p>
          <a:endParaRPr lang="en-US" sz="2000"/>
        </a:p>
      </dgm:t>
    </dgm:pt>
    <dgm:pt modelId="{B5A9849E-B1ED-4A16-97B8-27AC610292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GB" sz="2000" dirty="0"/>
            <a:t>-78,300 claimants engaged through ‘RAF on the Road’ community outreach programme and other RAF promotions and activations. </a:t>
          </a:r>
        </a:p>
        <a:p>
          <a:r>
            <a:rPr lang="en-GB" sz="2000" dirty="0"/>
            <a:t>-421,602 calls were responded to by the Call Centre compared to 387,044 in 2017/18 FY</a:t>
          </a:r>
          <a:endParaRPr lang="en-US" sz="2000" dirty="0"/>
        </a:p>
      </dgm:t>
    </dgm:pt>
    <dgm:pt modelId="{5B69D7E3-A67A-4BD4-90C6-6D6DBB899B1B}" type="parTrans" cxnId="{3C2410C6-FFFA-4A66-92F4-6AFAC8F2725C}">
      <dgm:prSet/>
      <dgm:spPr/>
      <dgm:t>
        <a:bodyPr/>
        <a:lstStyle/>
        <a:p>
          <a:endParaRPr lang="en-US" sz="2000"/>
        </a:p>
      </dgm:t>
    </dgm:pt>
    <dgm:pt modelId="{5FECDDE2-7A2B-4C3A-B4B6-5610D93FF709}" type="sibTrans" cxnId="{3C2410C6-FFFA-4A66-92F4-6AFAC8F2725C}">
      <dgm:prSet/>
      <dgm:spPr/>
      <dgm:t>
        <a:bodyPr/>
        <a:lstStyle/>
        <a:p>
          <a:endParaRPr lang="en-US" sz="2000"/>
        </a:p>
      </dgm:t>
    </dgm:pt>
    <dgm:pt modelId="{A9644347-AAE7-46FE-90AE-96BCCE77C93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en-GB" sz="2000" dirty="0"/>
            <a:t>-Total revenue </a:t>
          </a:r>
          <a:r>
            <a:rPr lang="en-ZA" sz="2000" b="1" dirty="0">
              <a:solidFill>
                <a:srgbClr val="00B050"/>
              </a:solidFill>
            </a:rPr>
            <a:t>↑</a:t>
          </a:r>
          <a:r>
            <a:rPr lang="en-ZA" sz="2000" dirty="0"/>
            <a:t> </a:t>
          </a:r>
          <a:r>
            <a:rPr lang="en-GB" sz="2000" dirty="0"/>
            <a:t>to R43.53 bn from R37.34 bn.</a:t>
          </a:r>
        </a:p>
        <a:p>
          <a:r>
            <a:rPr lang="en-GB" sz="2000" dirty="0"/>
            <a:t>- Fuel Levy </a:t>
          </a:r>
          <a:r>
            <a:rPr lang="en-ZA" sz="2000" b="1" dirty="0">
              <a:solidFill>
                <a:srgbClr val="00B050"/>
              </a:solidFill>
            </a:rPr>
            <a:t>↑</a:t>
          </a:r>
          <a:r>
            <a:rPr lang="en-GB" sz="2000" dirty="0"/>
            <a:t> by 30 cents per litre (c/l) (currently 193 c/l); 13% of the total pump price.</a:t>
          </a:r>
        </a:p>
        <a:p>
          <a:r>
            <a:rPr lang="en-GB" sz="2000" dirty="0"/>
            <a:t>-Amount of claims paid (incl. net effect of RNYP) </a:t>
          </a:r>
          <a:r>
            <a:rPr lang="en-ZA" sz="2000" b="1" dirty="0">
              <a:solidFill>
                <a:srgbClr val="00B050"/>
              </a:solidFill>
            </a:rPr>
            <a:t>↑</a:t>
          </a:r>
          <a:r>
            <a:rPr lang="en-GB" sz="2000" dirty="0"/>
            <a:t> by 21% to R41.96 bn from R34.6 bn.</a:t>
          </a:r>
        </a:p>
        <a:p>
          <a:r>
            <a:rPr lang="en-GB" sz="2000" dirty="0"/>
            <a:t>-Claims liabilities </a:t>
          </a:r>
          <a:r>
            <a:rPr lang="en-ZA" sz="2000" b="1" dirty="0">
              <a:solidFill>
                <a:srgbClr val="00B050"/>
              </a:solidFill>
            </a:rPr>
            <a:t>↑</a:t>
          </a:r>
          <a:r>
            <a:rPr lang="en-GB" sz="2000" dirty="0"/>
            <a:t> by 27% to R272 bn from R215 bn in the previous financial year.</a:t>
          </a:r>
        </a:p>
        <a:p>
          <a:r>
            <a:rPr lang="en-GB" sz="2000" dirty="0"/>
            <a:t>-Cash expenditure on claims amounted to 92% of the net RAF Fuel Levy</a:t>
          </a:r>
          <a:endParaRPr lang="en-US" sz="2000" dirty="0"/>
        </a:p>
      </dgm:t>
    </dgm:pt>
    <dgm:pt modelId="{7D07A637-4890-4697-B414-1FD067ABA91A}" type="parTrans" cxnId="{266D5BD5-D2AB-4B58-920B-CB99C9C15497}">
      <dgm:prSet/>
      <dgm:spPr/>
      <dgm:t>
        <a:bodyPr/>
        <a:lstStyle/>
        <a:p>
          <a:endParaRPr lang="en-US" sz="2000"/>
        </a:p>
      </dgm:t>
    </dgm:pt>
    <dgm:pt modelId="{6045B192-2C9A-40EE-AD27-E4B83E7EE7A4}" type="sibTrans" cxnId="{266D5BD5-D2AB-4B58-920B-CB99C9C15497}">
      <dgm:prSet/>
      <dgm:spPr/>
      <dgm:t>
        <a:bodyPr/>
        <a:lstStyle/>
        <a:p>
          <a:endParaRPr lang="en-US" sz="2000"/>
        </a:p>
      </dgm:t>
    </dgm:pt>
    <dgm:pt modelId="{5B09AEE7-5A88-4244-AC17-F943691993C0}" type="pres">
      <dgm:prSet presAssocID="{EDB8B6B8-953F-49F2-98A6-61246FEC478F}" presName="linear" presStyleCnt="0">
        <dgm:presLayoutVars>
          <dgm:dir/>
          <dgm:resizeHandles val="exact"/>
        </dgm:presLayoutVars>
      </dgm:prSet>
      <dgm:spPr/>
    </dgm:pt>
    <dgm:pt modelId="{4471E32C-CDEA-462D-B55E-76FABD8A530B}" type="pres">
      <dgm:prSet presAssocID="{A9644347-AAE7-46FE-90AE-96BCCE77C93F}" presName="comp" presStyleCnt="0"/>
      <dgm:spPr/>
    </dgm:pt>
    <dgm:pt modelId="{4FEA7A67-F0A1-4684-9BBA-46C57A934BE1}" type="pres">
      <dgm:prSet presAssocID="{A9644347-AAE7-46FE-90AE-96BCCE77C93F}" presName="box" presStyleLbl="node1" presStyleIdx="0" presStyleCnt="4"/>
      <dgm:spPr/>
      <dgm:t>
        <a:bodyPr/>
        <a:lstStyle/>
        <a:p>
          <a:endParaRPr lang="en-ZA"/>
        </a:p>
      </dgm:t>
    </dgm:pt>
    <dgm:pt modelId="{79BAC6F4-6264-4F36-94DD-40448662E242}" type="pres">
      <dgm:prSet presAssocID="{A9644347-AAE7-46FE-90AE-96BCCE77C93F}" presName="img" presStyleLbl="fgImgPlace1" presStyleIdx="0" presStyleCnt="4" custScaleX="6099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65AE24-D889-46C4-9B2C-8A4D74F96B36}" type="pres">
      <dgm:prSet presAssocID="{A9644347-AAE7-46FE-90AE-96BCCE77C9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3886C5F-F7AC-4C70-BD6D-32A7DD444CA7}" type="pres">
      <dgm:prSet presAssocID="{6045B192-2C9A-40EE-AD27-E4B83E7EE7A4}" presName="spacer" presStyleCnt="0"/>
      <dgm:spPr/>
    </dgm:pt>
    <dgm:pt modelId="{6D69DA1D-5CA4-4896-A5A1-93DB17DE0DEA}" type="pres">
      <dgm:prSet presAssocID="{221BE097-BDFF-487F-9A50-84345B2D58FB}" presName="comp" presStyleCnt="0"/>
      <dgm:spPr/>
    </dgm:pt>
    <dgm:pt modelId="{C80EE219-3BCD-43DE-8180-136439F4A2C6}" type="pres">
      <dgm:prSet presAssocID="{221BE097-BDFF-487F-9A50-84345B2D58FB}" presName="box" presStyleLbl="node1" presStyleIdx="1" presStyleCnt="4"/>
      <dgm:spPr/>
      <dgm:t>
        <a:bodyPr/>
        <a:lstStyle/>
        <a:p>
          <a:endParaRPr lang="en-ZA"/>
        </a:p>
      </dgm:t>
    </dgm:pt>
    <dgm:pt modelId="{E7EA509D-5454-4422-B16F-3D010D2A8D12}" type="pres">
      <dgm:prSet presAssocID="{221BE097-BDFF-487F-9A50-84345B2D58FB}" presName="img" presStyleLbl="fgImgPlace1" presStyleIdx="1" presStyleCnt="4" custScaleX="6099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6BDCDD-755C-461E-969E-B2346F6018C4}" type="pres">
      <dgm:prSet presAssocID="{221BE097-BDFF-487F-9A50-84345B2D58F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7F5750-5453-4F0F-A73B-948EFE3F6E5D}" type="pres">
      <dgm:prSet presAssocID="{7F2BEA90-9385-4341-83F4-260732D97F83}" presName="spacer" presStyleCnt="0"/>
      <dgm:spPr/>
    </dgm:pt>
    <dgm:pt modelId="{8E95728F-57F9-4998-A547-40BE783F16DC}" type="pres">
      <dgm:prSet presAssocID="{B5A9849E-B1ED-4A16-97B8-27AC61029232}" presName="comp" presStyleCnt="0"/>
      <dgm:spPr/>
    </dgm:pt>
    <dgm:pt modelId="{6503273F-FA05-46E4-A176-BF75EAC1FAFA}" type="pres">
      <dgm:prSet presAssocID="{B5A9849E-B1ED-4A16-97B8-27AC61029232}" presName="box" presStyleLbl="node1" presStyleIdx="2" presStyleCnt="4"/>
      <dgm:spPr/>
      <dgm:t>
        <a:bodyPr/>
        <a:lstStyle/>
        <a:p>
          <a:endParaRPr lang="en-ZA"/>
        </a:p>
      </dgm:t>
    </dgm:pt>
    <dgm:pt modelId="{B8887E5A-2B43-4932-BC51-B3C2F107CF2C}" type="pres">
      <dgm:prSet presAssocID="{B5A9849E-B1ED-4A16-97B8-27AC61029232}" presName="img" presStyleLbl="fgImgPlace1" presStyleIdx="2" presStyleCnt="4" custScaleX="625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ED12BC0-B14D-4CB5-B6AD-01EBBA896D42}" type="pres">
      <dgm:prSet presAssocID="{B5A9849E-B1ED-4A16-97B8-27AC6102923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4D257FE-1F1A-464E-A981-0A4BBEAFD794}" type="pres">
      <dgm:prSet presAssocID="{5FECDDE2-7A2B-4C3A-B4B6-5610D93FF709}" presName="spacer" presStyleCnt="0"/>
      <dgm:spPr/>
    </dgm:pt>
    <dgm:pt modelId="{18F58CF6-37C1-4AC2-8D74-C590DD7EF505}" type="pres">
      <dgm:prSet presAssocID="{FCEB56E9-600A-4AAA-BFF1-37125A4D221F}" presName="comp" presStyleCnt="0"/>
      <dgm:spPr/>
    </dgm:pt>
    <dgm:pt modelId="{5295BE03-C49E-4062-BAE7-45629CDE55F8}" type="pres">
      <dgm:prSet presAssocID="{FCEB56E9-600A-4AAA-BFF1-37125A4D221F}" presName="box" presStyleLbl="node1" presStyleIdx="3" presStyleCnt="4"/>
      <dgm:spPr/>
      <dgm:t>
        <a:bodyPr/>
        <a:lstStyle/>
        <a:p>
          <a:endParaRPr lang="en-ZA"/>
        </a:p>
      </dgm:t>
    </dgm:pt>
    <dgm:pt modelId="{1337DD7D-8CCB-4311-8E04-A9E22E2633C5}" type="pres">
      <dgm:prSet presAssocID="{FCEB56E9-600A-4AAA-BFF1-37125A4D221F}" presName="img" presStyleLbl="fgImgPlace1" presStyleIdx="3" presStyleCnt="4" custScaleX="6256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BF5F7B4-E3F0-4D64-87E7-C09209E3FCEE}" type="pres">
      <dgm:prSet presAssocID="{FCEB56E9-600A-4AAA-BFF1-37125A4D221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66D5BD5-D2AB-4B58-920B-CB99C9C15497}" srcId="{EDB8B6B8-953F-49F2-98A6-61246FEC478F}" destId="{A9644347-AAE7-46FE-90AE-96BCCE77C93F}" srcOrd="0" destOrd="0" parTransId="{7D07A637-4890-4697-B414-1FD067ABA91A}" sibTransId="{6045B192-2C9A-40EE-AD27-E4B83E7EE7A4}"/>
    <dgm:cxn modelId="{76C26160-DB03-47F4-B4AC-76A30E526C15}" type="presOf" srcId="{A9644347-AAE7-46FE-90AE-96BCCE77C93F}" destId="{4FEA7A67-F0A1-4684-9BBA-46C57A934BE1}" srcOrd="0" destOrd="0" presId="urn:microsoft.com/office/officeart/2005/8/layout/vList4#1"/>
    <dgm:cxn modelId="{22E77C87-ED57-4FB6-87A2-B5AEB832021A}" type="presOf" srcId="{A9644347-AAE7-46FE-90AE-96BCCE77C93F}" destId="{1F65AE24-D889-46C4-9B2C-8A4D74F96B36}" srcOrd="1" destOrd="0" presId="urn:microsoft.com/office/officeart/2005/8/layout/vList4#1"/>
    <dgm:cxn modelId="{E1008EEF-30C0-4404-A4F5-F4E46ED48F5F}" type="presOf" srcId="{EDB8B6B8-953F-49F2-98A6-61246FEC478F}" destId="{5B09AEE7-5A88-4244-AC17-F943691993C0}" srcOrd="0" destOrd="0" presId="urn:microsoft.com/office/officeart/2005/8/layout/vList4#1"/>
    <dgm:cxn modelId="{5DB90F2E-07FF-49DF-BA3B-2F5D1FC6ADF0}" type="presOf" srcId="{221BE097-BDFF-487F-9A50-84345B2D58FB}" destId="{DE6BDCDD-755C-461E-969E-B2346F6018C4}" srcOrd="1" destOrd="0" presId="urn:microsoft.com/office/officeart/2005/8/layout/vList4#1"/>
    <dgm:cxn modelId="{DF0288B3-4717-4813-AC1D-8EAEE0802A21}" type="presOf" srcId="{FCEB56E9-600A-4AAA-BFF1-37125A4D221F}" destId="{5295BE03-C49E-4062-BAE7-45629CDE55F8}" srcOrd="0" destOrd="0" presId="urn:microsoft.com/office/officeart/2005/8/layout/vList4#1"/>
    <dgm:cxn modelId="{D006263A-F7F3-4DE5-BA8E-EFE810A832D3}" type="presOf" srcId="{221BE097-BDFF-487F-9A50-84345B2D58FB}" destId="{C80EE219-3BCD-43DE-8180-136439F4A2C6}" srcOrd="0" destOrd="0" presId="urn:microsoft.com/office/officeart/2005/8/layout/vList4#1"/>
    <dgm:cxn modelId="{1BB57767-D10F-4C65-BF13-599AB6756460}" srcId="{EDB8B6B8-953F-49F2-98A6-61246FEC478F}" destId="{FCEB56E9-600A-4AAA-BFF1-37125A4D221F}" srcOrd="3" destOrd="0" parTransId="{44253104-C636-48A3-853D-342C4782E33D}" sibTransId="{A2EB2C1D-C4BD-40D5-8E10-C6EEB0A6005D}"/>
    <dgm:cxn modelId="{773861C9-5B02-4EEB-8A85-ECA17B78315D}" srcId="{EDB8B6B8-953F-49F2-98A6-61246FEC478F}" destId="{221BE097-BDFF-487F-9A50-84345B2D58FB}" srcOrd="1" destOrd="0" parTransId="{9BFC6A3B-A020-4B63-AE37-F8B767731ADE}" sibTransId="{7F2BEA90-9385-4341-83F4-260732D97F83}"/>
    <dgm:cxn modelId="{A93F9E67-44E3-42C3-8F1B-5CC7B5C3068F}" type="presOf" srcId="{B5A9849E-B1ED-4A16-97B8-27AC61029232}" destId="{6503273F-FA05-46E4-A176-BF75EAC1FAFA}" srcOrd="0" destOrd="0" presId="urn:microsoft.com/office/officeart/2005/8/layout/vList4#1"/>
    <dgm:cxn modelId="{E21F8049-EB85-49BC-81A5-B47453A49979}" type="presOf" srcId="{B5A9849E-B1ED-4A16-97B8-27AC61029232}" destId="{0ED12BC0-B14D-4CB5-B6AD-01EBBA896D42}" srcOrd="1" destOrd="0" presId="urn:microsoft.com/office/officeart/2005/8/layout/vList4#1"/>
    <dgm:cxn modelId="{8AF7D427-B3F8-4A85-B019-49A97EE9E29F}" type="presOf" srcId="{FCEB56E9-600A-4AAA-BFF1-37125A4D221F}" destId="{EBF5F7B4-E3F0-4D64-87E7-C09209E3FCEE}" srcOrd="1" destOrd="0" presId="urn:microsoft.com/office/officeart/2005/8/layout/vList4#1"/>
    <dgm:cxn modelId="{3C2410C6-FFFA-4A66-92F4-6AFAC8F2725C}" srcId="{EDB8B6B8-953F-49F2-98A6-61246FEC478F}" destId="{B5A9849E-B1ED-4A16-97B8-27AC61029232}" srcOrd="2" destOrd="0" parTransId="{5B69D7E3-A67A-4BD4-90C6-6D6DBB899B1B}" sibTransId="{5FECDDE2-7A2B-4C3A-B4B6-5610D93FF709}"/>
    <dgm:cxn modelId="{B0E0F66C-946C-4FFA-92B6-2E04FDF5C9AA}" type="presParOf" srcId="{5B09AEE7-5A88-4244-AC17-F943691993C0}" destId="{4471E32C-CDEA-462D-B55E-76FABD8A530B}" srcOrd="0" destOrd="0" presId="urn:microsoft.com/office/officeart/2005/8/layout/vList4#1"/>
    <dgm:cxn modelId="{0652E75A-49C2-44CA-8C9A-2AE83BA1CFEE}" type="presParOf" srcId="{4471E32C-CDEA-462D-B55E-76FABD8A530B}" destId="{4FEA7A67-F0A1-4684-9BBA-46C57A934BE1}" srcOrd="0" destOrd="0" presId="urn:microsoft.com/office/officeart/2005/8/layout/vList4#1"/>
    <dgm:cxn modelId="{7BEECE84-A737-45E9-96F0-8BDD1F889406}" type="presParOf" srcId="{4471E32C-CDEA-462D-B55E-76FABD8A530B}" destId="{79BAC6F4-6264-4F36-94DD-40448662E242}" srcOrd="1" destOrd="0" presId="urn:microsoft.com/office/officeart/2005/8/layout/vList4#1"/>
    <dgm:cxn modelId="{D699D8CD-8602-43F4-9A74-5E66C26284D1}" type="presParOf" srcId="{4471E32C-CDEA-462D-B55E-76FABD8A530B}" destId="{1F65AE24-D889-46C4-9B2C-8A4D74F96B36}" srcOrd="2" destOrd="0" presId="urn:microsoft.com/office/officeart/2005/8/layout/vList4#1"/>
    <dgm:cxn modelId="{6452FC39-5ABF-4BED-957D-3D6B1A58A685}" type="presParOf" srcId="{5B09AEE7-5A88-4244-AC17-F943691993C0}" destId="{63886C5F-F7AC-4C70-BD6D-32A7DD444CA7}" srcOrd="1" destOrd="0" presId="urn:microsoft.com/office/officeart/2005/8/layout/vList4#1"/>
    <dgm:cxn modelId="{C2F3EB04-6A90-41C7-9310-697FCD13E490}" type="presParOf" srcId="{5B09AEE7-5A88-4244-AC17-F943691993C0}" destId="{6D69DA1D-5CA4-4896-A5A1-93DB17DE0DEA}" srcOrd="2" destOrd="0" presId="urn:microsoft.com/office/officeart/2005/8/layout/vList4#1"/>
    <dgm:cxn modelId="{F8900A6E-5CBF-4E18-A5C7-78E3B6D61609}" type="presParOf" srcId="{6D69DA1D-5CA4-4896-A5A1-93DB17DE0DEA}" destId="{C80EE219-3BCD-43DE-8180-136439F4A2C6}" srcOrd="0" destOrd="0" presId="urn:microsoft.com/office/officeart/2005/8/layout/vList4#1"/>
    <dgm:cxn modelId="{DA18C5C6-D219-4DC7-84A1-7643A9059BBE}" type="presParOf" srcId="{6D69DA1D-5CA4-4896-A5A1-93DB17DE0DEA}" destId="{E7EA509D-5454-4422-B16F-3D010D2A8D12}" srcOrd="1" destOrd="0" presId="urn:microsoft.com/office/officeart/2005/8/layout/vList4#1"/>
    <dgm:cxn modelId="{91BA7C63-A54D-471C-894A-45904E66C1D4}" type="presParOf" srcId="{6D69DA1D-5CA4-4896-A5A1-93DB17DE0DEA}" destId="{DE6BDCDD-755C-461E-969E-B2346F6018C4}" srcOrd="2" destOrd="0" presId="urn:microsoft.com/office/officeart/2005/8/layout/vList4#1"/>
    <dgm:cxn modelId="{217DD9D6-7FAF-4844-BDC1-5B1EF465F702}" type="presParOf" srcId="{5B09AEE7-5A88-4244-AC17-F943691993C0}" destId="{2D7F5750-5453-4F0F-A73B-948EFE3F6E5D}" srcOrd="3" destOrd="0" presId="urn:microsoft.com/office/officeart/2005/8/layout/vList4#1"/>
    <dgm:cxn modelId="{4BF56D77-938C-4298-B323-F5F55B238843}" type="presParOf" srcId="{5B09AEE7-5A88-4244-AC17-F943691993C0}" destId="{8E95728F-57F9-4998-A547-40BE783F16DC}" srcOrd="4" destOrd="0" presId="urn:microsoft.com/office/officeart/2005/8/layout/vList4#1"/>
    <dgm:cxn modelId="{28670D67-BFDA-4096-A9E6-6FE5A3CFFD6B}" type="presParOf" srcId="{8E95728F-57F9-4998-A547-40BE783F16DC}" destId="{6503273F-FA05-46E4-A176-BF75EAC1FAFA}" srcOrd="0" destOrd="0" presId="urn:microsoft.com/office/officeart/2005/8/layout/vList4#1"/>
    <dgm:cxn modelId="{EF9BEC9B-2E70-4FB0-A668-8EB262BC5DBC}" type="presParOf" srcId="{8E95728F-57F9-4998-A547-40BE783F16DC}" destId="{B8887E5A-2B43-4932-BC51-B3C2F107CF2C}" srcOrd="1" destOrd="0" presId="urn:microsoft.com/office/officeart/2005/8/layout/vList4#1"/>
    <dgm:cxn modelId="{8D9DFC2E-6A98-4C12-9915-EF591B475086}" type="presParOf" srcId="{8E95728F-57F9-4998-A547-40BE783F16DC}" destId="{0ED12BC0-B14D-4CB5-B6AD-01EBBA896D42}" srcOrd="2" destOrd="0" presId="urn:microsoft.com/office/officeart/2005/8/layout/vList4#1"/>
    <dgm:cxn modelId="{A0654D8D-90F0-492F-8F3E-2960BE7FE246}" type="presParOf" srcId="{5B09AEE7-5A88-4244-AC17-F943691993C0}" destId="{64D257FE-1F1A-464E-A981-0A4BBEAFD794}" srcOrd="5" destOrd="0" presId="urn:microsoft.com/office/officeart/2005/8/layout/vList4#1"/>
    <dgm:cxn modelId="{5E5AB4E6-5D7B-47EE-A35A-8EEB5D5E4786}" type="presParOf" srcId="{5B09AEE7-5A88-4244-AC17-F943691993C0}" destId="{18F58CF6-37C1-4AC2-8D74-C590DD7EF505}" srcOrd="6" destOrd="0" presId="urn:microsoft.com/office/officeart/2005/8/layout/vList4#1"/>
    <dgm:cxn modelId="{8C8EB49E-DC1A-4A2A-8309-1D7CD648C308}" type="presParOf" srcId="{18F58CF6-37C1-4AC2-8D74-C590DD7EF505}" destId="{5295BE03-C49E-4062-BAE7-45629CDE55F8}" srcOrd="0" destOrd="0" presId="urn:microsoft.com/office/officeart/2005/8/layout/vList4#1"/>
    <dgm:cxn modelId="{1D7E1AD1-F871-416E-91B0-BE36469E9CE7}" type="presParOf" srcId="{18F58CF6-37C1-4AC2-8D74-C590DD7EF505}" destId="{1337DD7D-8CCB-4311-8E04-A9E22E2633C5}" srcOrd="1" destOrd="0" presId="urn:microsoft.com/office/officeart/2005/8/layout/vList4#1"/>
    <dgm:cxn modelId="{656AB20D-CBB2-4F5B-B914-66C89C41574B}" type="presParOf" srcId="{18F58CF6-37C1-4AC2-8D74-C590DD7EF505}" destId="{EBF5F7B4-E3F0-4D64-87E7-C09209E3FCE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A7A67-F0A1-4684-9BBA-46C57A934BE1}">
      <dsp:nvSpPr>
        <dsp:cNvPr id="0" name=""/>
        <dsp:cNvSpPr/>
      </dsp:nvSpPr>
      <dsp:spPr>
        <a:xfrm>
          <a:off x="0" y="0"/>
          <a:ext cx="12369800" cy="1800736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-Total revenue </a:t>
          </a:r>
          <a:r>
            <a:rPr lang="en-ZA" sz="2000" b="1" kern="1200" dirty="0">
              <a:solidFill>
                <a:srgbClr val="00B050"/>
              </a:solidFill>
            </a:rPr>
            <a:t>↑</a:t>
          </a:r>
          <a:r>
            <a:rPr lang="en-ZA" sz="2000" kern="1200" dirty="0"/>
            <a:t> </a:t>
          </a:r>
          <a:r>
            <a:rPr lang="en-GB" sz="2000" kern="1200" dirty="0"/>
            <a:t>to R43.53 bn from R37.34 bn.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 Fuel Levy </a:t>
          </a:r>
          <a:r>
            <a:rPr lang="en-ZA" sz="2000" b="1" kern="1200" dirty="0">
              <a:solidFill>
                <a:srgbClr val="00B050"/>
              </a:solidFill>
            </a:rPr>
            <a:t>↑</a:t>
          </a:r>
          <a:r>
            <a:rPr lang="en-GB" sz="2000" kern="1200" dirty="0"/>
            <a:t> by 30 cents per litre (c/l) (currently 193 c/l); 13% of the total pump price.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-Amount of claims paid (incl. net effect of RNYP) </a:t>
          </a:r>
          <a:r>
            <a:rPr lang="en-ZA" sz="2000" b="1" kern="1200" dirty="0">
              <a:solidFill>
                <a:srgbClr val="00B050"/>
              </a:solidFill>
            </a:rPr>
            <a:t>↑</a:t>
          </a:r>
          <a:r>
            <a:rPr lang="en-GB" sz="2000" kern="1200" dirty="0"/>
            <a:t> by 21% to R41.96 bn from R34.6 bn.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-Claims liabilities </a:t>
          </a:r>
          <a:r>
            <a:rPr lang="en-ZA" sz="2000" b="1" kern="1200" dirty="0">
              <a:solidFill>
                <a:srgbClr val="00B050"/>
              </a:solidFill>
            </a:rPr>
            <a:t>↑</a:t>
          </a:r>
          <a:r>
            <a:rPr lang="en-GB" sz="2000" kern="1200" dirty="0"/>
            <a:t> by 27% to R272 bn from R215 bn in the previous financial year.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-Cash expenditure on claims amounted to 92% of the net RAF Fuel Levy</a:t>
          </a:r>
          <a:endParaRPr lang="en-US" sz="2000" kern="1200" dirty="0"/>
        </a:p>
      </dsp:txBody>
      <dsp:txXfrm>
        <a:off x="2654033" y="0"/>
        <a:ext cx="9715766" cy="1800736"/>
      </dsp:txXfrm>
    </dsp:sp>
    <dsp:sp modelId="{79BAC6F4-6264-4F36-94DD-40448662E242}">
      <dsp:nvSpPr>
        <dsp:cNvPr id="0" name=""/>
        <dsp:cNvSpPr/>
      </dsp:nvSpPr>
      <dsp:spPr>
        <a:xfrm>
          <a:off x="662545" y="180073"/>
          <a:ext cx="1509016" cy="1440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EE219-3BCD-43DE-8180-136439F4A2C6}">
      <dsp:nvSpPr>
        <dsp:cNvPr id="0" name=""/>
        <dsp:cNvSpPr/>
      </dsp:nvSpPr>
      <dsp:spPr>
        <a:xfrm>
          <a:off x="0" y="1980809"/>
          <a:ext cx="12369800" cy="1800736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-Registered 328,173 claims and finalised 229,534 claims.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-Number of open claims </a:t>
          </a:r>
          <a:r>
            <a:rPr lang="en-GB" sz="2000" kern="1200" dirty="0" smtClean="0"/>
            <a:t>at 234,244 versus the </a:t>
          </a:r>
          <a:r>
            <a:rPr lang="en-GB" sz="2000" kern="1200" dirty="0"/>
            <a:t>target of 235,129.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-Direct claims originated </a:t>
          </a:r>
          <a:r>
            <a:rPr lang="en-ZA" sz="2000" b="1" kern="1200" dirty="0">
              <a:solidFill>
                <a:srgbClr val="00B050"/>
              </a:solidFill>
            </a:rPr>
            <a:t>↑</a:t>
          </a:r>
          <a:r>
            <a:rPr lang="en-ZA" sz="2000" kern="1200" dirty="0"/>
            <a:t> by 26,6%</a:t>
          </a:r>
          <a:r>
            <a:rPr lang="en-GB" sz="2000" kern="1200" dirty="0"/>
            <a:t> to 40,986 versus 32,622 in 2017/18 FY.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-Personal direct claims settled </a:t>
          </a:r>
          <a:r>
            <a:rPr lang="en-GB" sz="2000" b="1" kern="12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↓</a:t>
          </a:r>
          <a:r>
            <a:rPr lang="en-GB" sz="2000" kern="1200" dirty="0">
              <a:latin typeface="+mn-lt"/>
              <a:cs typeface="Times New Roman" panose="02020603050405020304" pitchFamily="18" charset="0"/>
            </a:rPr>
            <a:t> by 29,8% to</a:t>
          </a:r>
          <a:r>
            <a:rPr lang="en-GB" sz="2000" kern="1200" dirty="0">
              <a:latin typeface="+mn-lt"/>
            </a:rPr>
            <a:t> 14,323 </a:t>
          </a:r>
          <a:r>
            <a:rPr lang="en-GB" sz="2000" kern="1200" dirty="0"/>
            <a:t>versus 20,399 in 2017/18FY</a:t>
          </a:r>
          <a:endParaRPr lang="en-US" sz="2000" kern="1200" dirty="0"/>
        </a:p>
      </dsp:txBody>
      <dsp:txXfrm>
        <a:off x="2654033" y="1980809"/>
        <a:ext cx="9715766" cy="1800736"/>
      </dsp:txXfrm>
    </dsp:sp>
    <dsp:sp modelId="{E7EA509D-5454-4422-B16F-3D010D2A8D12}">
      <dsp:nvSpPr>
        <dsp:cNvPr id="0" name=""/>
        <dsp:cNvSpPr/>
      </dsp:nvSpPr>
      <dsp:spPr>
        <a:xfrm>
          <a:off x="662545" y="2160883"/>
          <a:ext cx="1509016" cy="1440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3273F-FA05-46E4-A176-BF75EAC1FAFA}">
      <dsp:nvSpPr>
        <dsp:cNvPr id="0" name=""/>
        <dsp:cNvSpPr/>
      </dsp:nvSpPr>
      <dsp:spPr>
        <a:xfrm>
          <a:off x="0" y="3961619"/>
          <a:ext cx="12369800" cy="1800736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-78,300 claimants engaged through ‘RAF on the Road’ community outreach programme and other RAF promotions and activations.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-421,602 calls were responded to by the Call Centre compared to 387,044 in 2017/18 FY</a:t>
          </a:r>
          <a:endParaRPr lang="en-US" sz="2000" kern="1200" dirty="0"/>
        </a:p>
      </dsp:txBody>
      <dsp:txXfrm>
        <a:off x="2654033" y="3961619"/>
        <a:ext cx="9715766" cy="1800736"/>
      </dsp:txXfrm>
    </dsp:sp>
    <dsp:sp modelId="{B8887E5A-2B43-4932-BC51-B3C2F107CF2C}">
      <dsp:nvSpPr>
        <dsp:cNvPr id="0" name=""/>
        <dsp:cNvSpPr/>
      </dsp:nvSpPr>
      <dsp:spPr>
        <a:xfrm>
          <a:off x="643087" y="4141693"/>
          <a:ext cx="1547932" cy="1440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5BE03-C49E-4062-BAE7-45629CDE55F8}">
      <dsp:nvSpPr>
        <dsp:cNvPr id="0" name=""/>
        <dsp:cNvSpPr/>
      </dsp:nvSpPr>
      <dsp:spPr>
        <a:xfrm>
          <a:off x="0" y="5942429"/>
          <a:ext cx="12369800" cy="1800736"/>
        </a:xfrm>
        <a:prstGeom prst="roundRect">
          <a:avLst>
            <a:gd name="adj" fmla="val 10000"/>
          </a:avLst>
        </a:pr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/>
            <a:t>-</a:t>
          </a:r>
          <a:r>
            <a:rPr lang="en-GB" sz="2000" kern="1200" dirty="0"/>
            <a:t>-Average value per claim </a:t>
          </a:r>
          <a:r>
            <a:rPr lang="en-GB" sz="2000" b="1" kern="1200" dirty="0">
              <a:solidFill>
                <a:srgbClr val="00B050"/>
              </a:solidFill>
            </a:rPr>
            <a:t>↑</a:t>
          </a:r>
          <a:r>
            <a:rPr lang="en-GB" sz="2000" kern="1200" dirty="0"/>
            <a:t> by 3% from R111,072 to R114,008.</a:t>
          </a:r>
          <a:endParaRPr lang="en-ZA" sz="2000" kern="1200" dirty="0"/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-Average RAF legal and other costs per claim </a:t>
          </a:r>
          <a:r>
            <a:rPr lang="en-GB" sz="2000" b="1" kern="1200" dirty="0">
              <a:solidFill>
                <a:srgbClr val="00B050"/>
              </a:solidFill>
            </a:rPr>
            <a:t>↑</a:t>
          </a:r>
          <a:r>
            <a:rPr lang="en-GB" sz="2000" kern="1200" dirty="0"/>
            <a:t> by 16% from R32,613 to R37,974. </a:t>
          </a:r>
          <a:endParaRPr lang="en-ZA" sz="2000" kern="1200" dirty="0"/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-Average claimant legal and other costs per claim </a:t>
          </a:r>
          <a:r>
            <a:rPr lang="en-GB" sz="2000" b="1" kern="1200" dirty="0">
              <a:solidFill>
                <a:srgbClr val="00B050"/>
              </a:solidFill>
            </a:rPr>
            <a:t>↑</a:t>
          </a:r>
          <a:r>
            <a:rPr lang="en-GB" sz="2000" kern="1200" dirty="0"/>
            <a:t>  by 11% from R139,282 to R154,774.</a:t>
          </a:r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-Cost-to-income ratio for the financial year was 29% versus 28% in 2017/18.</a:t>
          </a:r>
          <a:endParaRPr lang="en-US" sz="2000" kern="1200" dirty="0"/>
        </a:p>
      </dsp:txBody>
      <dsp:txXfrm>
        <a:off x="2654033" y="5942429"/>
        <a:ext cx="9715766" cy="1800736"/>
      </dsp:txXfrm>
    </dsp:sp>
    <dsp:sp modelId="{1337DD7D-8CCB-4311-8E04-A9E22E2633C5}">
      <dsp:nvSpPr>
        <dsp:cNvPr id="0" name=""/>
        <dsp:cNvSpPr/>
      </dsp:nvSpPr>
      <dsp:spPr>
        <a:xfrm>
          <a:off x="643087" y="6122503"/>
          <a:ext cx="1547932" cy="14405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4464"/>
            <a:ext cx="4309806" cy="34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80755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273425" y="511175"/>
            <a:ext cx="3400425" cy="255111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1325881" y="3232667"/>
            <a:ext cx="7292340" cy="30625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28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84533" latinLnBrk="0">
      <a:defRPr sz="2000">
        <a:latin typeface="+mj-lt"/>
        <a:ea typeface="+mj-ea"/>
        <a:cs typeface="+mj-cs"/>
        <a:sym typeface="Calibri"/>
      </a:defRPr>
    </a:lvl1pPr>
    <a:lvl2pPr indent="228600" defTabSz="1684533" latinLnBrk="0">
      <a:defRPr sz="2000">
        <a:latin typeface="+mj-lt"/>
        <a:ea typeface="+mj-ea"/>
        <a:cs typeface="+mj-cs"/>
        <a:sym typeface="Calibri"/>
      </a:defRPr>
    </a:lvl2pPr>
    <a:lvl3pPr indent="457200" defTabSz="1684533" latinLnBrk="0">
      <a:defRPr sz="2000">
        <a:latin typeface="+mj-lt"/>
        <a:ea typeface="+mj-ea"/>
        <a:cs typeface="+mj-cs"/>
        <a:sym typeface="Calibri"/>
      </a:defRPr>
    </a:lvl3pPr>
    <a:lvl4pPr indent="685800" defTabSz="1684533" latinLnBrk="0">
      <a:defRPr sz="2000">
        <a:latin typeface="+mj-lt"/>
        <a:ea typeface="+mj-ea"/>
        <a:cs typeface="+mj-cs"/>
        <a:sym typeface="Calibri"/>
      </a:defRPr>
    </a:lvl4pPr>
    <a:lvl5pPr indent="914400" defTabSz="1684533" latinLnBrk="0">
      <a:defRPr sz="2000">
        <a:latin typeface="+mj-lt"/>
        <a:ea typeface="+mj-ea"/>
        <a:cs typeface="+mj-cs"/>
        <a:sym typeface="Calibri"/>
      </a:defRPr>
    </a:lvl5pPr>
    <a:lvl6pPr indent="1143000" defTabSz="1684533" latinLnBrk="0">
      <a:defRPr sz="2000">
        <a:latin typeface="+mj-lt"/>
        <a:ea typeface="+mj-ea"/>
        <a:cs typeface="+mj-cs"/>
        <a:sym typeface="Calibri"/>
      </a:defRPr>
    </a:lvl6pPr>
    <a:lvl7pPr indent="1371600" defTabSz="1684533" latinLnBrk="0">
      <a:defRPr sz="2000">
        <a:latin typeface="+mj-lt"/>
        <a:ea typeface="+mj-ea"/>
        <a:cs typeface="+mj-cs"/>
        <a:sym typeface="Calibri"/>
      </a:defRPr>
    </a:lvl7pPr>
    <a:lvl8pPr indent="1600200" defTabSz="1684533" latinLnBrk="0">
      <a:defRPr sz="2000">
        <a:latin typeface="+mj-lt"/>
        <a:ea typeface="+mj-ea"/>
        <a:cs typeface="+mj-cs"/>
        <a:sym typeface="Calibri"/>
      </a:defRPr>
    </a:lvl8pPr>
    <a:lvl9pPr indent="1828800" defTabSz="1684533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100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2781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34377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 0ut 0f 31 targets not </a:t>
            </a:r>
            <a:r>
              <a:rPr lang="en-GB" dirty="0" err="1" smtClean="0"/>
              <a:t>meti.e</a:t>
            </a:r>
            <a:r>
              <a:rPr lang="en-GB" dirty="0" smtClean="0"/>
              <a:t>. Reduce Claims older than 3 years; Increase direct claims settled; Reduce direct claims conversions; Increase matters settled </a:t>
            </a:r>
            <a:r>
              <a:rPr lang="en-GB" dirty="0" err="1" smtClean="0"/>
              <a:t>bfore</a:t>
            </a:r>
            <a:r>
              <a:rPr lang="en-GB" dirty="0" smtClean="0"/>
              <a:t> trial; reduce number of abandoned calls; </a:t>
            </a:r>
            <a:r>
              <a:rPr lang="en-GB" dirty="0" err="1" smtClean="0"/>
              <a:t>implentation</a:t>
            </a:r>
            <a:r>
              <a:rPr lang="en-GB" dirty="0" smtClean="0"/>
              <a:t> of ICT initiatives.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2259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45406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501071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573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– Economic transformation and job creation;</a:t>
            </a:r>
          </a:p>
          <a:p>
            <a:r>
              <a:rPr lang="en-GB" dirty="0" smtClean="0"/>
              <a:t>– Education, skills and health;</a:t>
            </a:r>
          </a:p>
          <a:p>
            <a:r>
              <a:rPr lang="en-GB" dirty="0" smtClean="0"/>
              <a:t>– Consolidating the social wage through reliable and quality basic services;</a:t>
            </a:r>
          </a:p>
          <a:p>
            <a:r>
              <a:rPr lang="en-GB" dirty="0" smtClean="0"/>
              <a:t>– Spatial integration, human settlements and local government;</a:t>
            </a:r>
          </a:p>
          <a:p>
            <a:r>
              <a:rPr lang="en-GB" dirty="0" smtClean="0"/>
              <a:t>– Social cohesion and safe communities;</a:t>
            </a:r>
          </a:p>
          <a:p>
            <a:r>
              <a:rPr lang="en-GB" dirty="0" smtClean="0"/>
              <a:t>– A capable, ethical and developmental state and</a:t>
            </a:r>
          </a:p>
          <a:p>
            <a:r>
              <a:rPr lang="en-GB" dirty="0" smtClean="0"/>
              <a:t>– A better Africa and World.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03373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8264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77365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85361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38573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1424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1667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77748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0143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algn="r" defTabSz="457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78A95-8766-44ED-81A7-05A016D1767C}" type="slidenum"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r" defTabSz="457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264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36843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09160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716069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94913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2663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211399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34842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3752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7266948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3022601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22272104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4232244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283587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4261410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40523954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248551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634580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1757405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4026135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89149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xmlns="" val="41375166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9586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5364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5643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2227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30025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8797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" y="762"/>
            <a:ext cx="13003783" cy="9752838"/>
          </a:xfrm>
          <a:prstGeom prst="rect">
            <a:avLst/>
          </a:prstGeom>
        </p:spPr>
      </p:pic>
      <p:pic>
        <p:nvPicPr>
          <p:cNvPr id="8" name="Picture 7" descr="RAF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575" y="6164481"/>
            <a:ext cx="2922984" cy="2922984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491" y="390596"/>
            <a:ext cx="11704320" cy="1625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>
            <a:lvl1pPr algn="l">
              <a:defRPr sz="6258">
                <a:solidFill>
                  <a:srgbClr val="009B4E"/>
                </a:solidFill>
              </a:defRPr>
            </a:lvl1pPr>
          </a:lstStyle>
          <a:p>
            <a:r>
              <a:rPr lang="en-US" sz="7680" b="1" dirty="0">
                <a:solidFill>
                  <a:srgbClr val="119B38"/>
                </a:solidFill>
              </a:rPr>
              <a:t>Presentation</a:t>
            </a:r>
            <a:r>
              <a:rPr lang="en-US" sz="7680" b="1" baseline="0" dirty="0">
                <a:solidFill>
                  <a:srgbClr val="119B38"/>
                </a:solidFill>
              </a:rPr>
              <a:t> Name</a:t>
            </a:r>
            <a:endParaRPr lang="en-US" sz="7680" b="1" dirty="0">
              <a:solidFill>
                <a:srgbClr val="119B38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3156" y="2316485"/>
            <a:ext cx="7096195" cy="636693"/>
          </a:xfrm>
        </p:spPr>
        <p:txBody>
          <a:bodyPr>
            <a:noAutofit/>
          </a:bodyPr>
          <a:lstStyle>
            <a:lvl1pPr marL="0" indent="0">
              <a:buNone/>
              <a:defRPr sz="2560" baseline="0">
                <a:solidFill>
                  <a:schemeClr val="bg2"/>
                </a:solidFill>
              </a:defRPr>
            </a:lvl1pPr>
            <a:lvl2pPr>
              <a:defRPr sz="2560">
                <a:solidFill>
                  <a:schemeClr val="bg1"/>
                </a:solidFill>
              </a:defRPr>
            </a:lvl2pPr>
            <a:lvl3pPr>
              <a:defRPr sz="2560">
                <a:solidFill>
                  <a:schemeClr val="bg1"/>
                </a:solidFill>
              </a:defRPr>
            </a:lvl3pPr>
            <a:lvl4pPr>
              <a:defRPr sz="2560">
                <a:solidFill>
                  <a:schemeClr val="bg1"/>
                </a:solidFill>
              </a:defRPr>
            </a:lvl4pPr>
            <a:lvl5pPr>
              <a:defRPr sz="25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Goes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977" y="6318081"/>
            <a:ext cx="3549979" cy="276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91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" y="762"/>
            <a:ext cx="13003783" cy="9752838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>
            <a:lvl1pPr algn="l">
              <a:defRPr b="1">
                <a:solidFill>
                  <a:srgbClr val="030151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50240" y="2316485"/>
            <a:ext cx="7096195" cy="636693"/>
          </a:xfrm>
        </p:spPr>
        <p:txBody>
          <a:bodyPr>
            <a:noAutofit/>
          </a:bodyPr>
          <a:lstStyle>
            <a:lvl1pPr marL="0" indent="0">
              <a:buNone/>
              <a:defRPr sz="2560" baseline="0">
                <a:solidFill>
                  <a:schemeClr val="bg2"/>
                </a:solidFill>
              </a:defRPr>
            </a:lvl1pPr>
            <a:lvl2pPr>
              <a:defRPr sz="2560">
                <a:solidFill>
                  <a:schemeClr val="bg1"/>
                </a:solidFill>
              </a:defRPr>
            </a:lvl2pPr>
            <a:lvl3pPr>
              <a:defRPr sz="2560">
                <a:solidFill>
                  <a:schemeClr val="bg1"/>
                </a:solidFill>
              </a:defRPr>
            </a:lvl3pPr>
            <a:lvl4pPr>
              <a:defRPr sz="2560">
                <a:solidFill>
                  <a:schemeClr val="bg1"/>
                </a:solidFill>
              </a:defRPr>
            </a:lvl4pPr>
            <a:lvl5pPr>
              <a:defRPr sz="25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Header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76286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00 RAF_PPT TEMPLATE_backgrounds_20160805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"/>
            <a:ext cx="13004800" cy="975283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984" y="9040147"/>
            <a:ext cx="645990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707">
                <a:solidFill>
                  <a:srgbClr val="009B4E"/>
                </a:solidFill>
                <a:latin typeface="Arial"/>
                <a:cs typeface="Arial"/>
              </a:defRPr>
            </a:lvl1pPr>
          </a:lstStyle>
          <a:p>
            <a:fld id="{266C20D6-C585-CC43-AFF9-E5C2638A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74" y="9040147"/>
            <a:ext cx="4118187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707" b="1">
                <a:solidFill>
                  <a:srgbClr val="030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20516" y="1528914"/>
            <a:ext cx="11984284" cy="7531947"/>
          </a:xfrm>
        </p:spPr>
        <p:txBody>
          <a:bodyPr>
            <a:normAutofit/>
          </a:bodyPr>
          <a:lstStyle>
            <a:lvl1pPr marL="0" indent="0">
              <a:buNone/>
              <a:defRPr sz="2560" baseline="0"/>
            </a:lvl1pPr>
            <a:lvl2pPr>
              <a:defRPr sz="2560"/>
            </a:lvl2pPr>
            <a:lvl3pPr>
              <a:defRPr sz="2560"/>
            </a:lvl3pPr>
            <a:lvl4pPr>
              <a:defRPr sz="2560"/>
            </a:lvl4pPr>
            <a:lvl5pPr>
              <a:defRPr sz="2560"/>
            </a:lvl5pPr>
          </a:lstStyle>
          <a:p>
            <a:pPr lvl="0"/>
            <a:r>
              <a:rPr lang="en-US" dirty="0"/>
              <a:t>Information Goes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20515" y="404014"/>
            <a:ext cx="7096195" cy="636693"/>
          </a:xfrm>
        </p:spPr>
        <p:txBody>
          <a:bodyPr>
            <a:noAutofit/>
          </a:bodyPr>
          <a:lstStyle>
            <a:lvl1pPr marL="0" indent="0">
              <a:buNone/>
              <a:defRPr sz="3413" b="1" baseline="0">
                <a:solidFill>
                  <a:schemeClr val="bg2"/>
                </a:solidFill>
              </a:defRPr>
            </a:lvl1pPr>
            <a:lvl2pPr>
              <a:defRPr sz="2560">
                <a:solidFill>
                  <a:schemeClr val="bg1"/>
                </a:solidFill>
              </a:defRPr>
            </a:lvl2pPr>
            <a:lvl3pPr>
              <a:defRPr sz="2560">
                <a:solidFill>
                  <a:schemeClr val="bg1"/>
                </a:solidFill>
              </a:defRPr>
            </a:lvl3pPr>
            <a:lvl4pPr>
              <a:defRPr sz="2560">
                <a:solidFill>
                  <a:schemeClr val="bg1"/>
                </a:solidFill>
              </a:defRPr>
            </a:lvl4pPr>
            <a:lvl5pPr>
              <a:defRPr sz="25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3760" y="216037"/>
            <a:ext cx="1187840" cy="9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22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" y="762"/>
            <a:ext cx="13003783" cy="97528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6628" y="6523649"/>
            <a:ext cx="7118774" cy="2656475"/>
          </a:xfrm>
        </p:spPr>
        <p:txBody>
          <a:bodyPr>
            <a:noAutofit/>
          </a:bodyPr>
          <a:lstStyle>
            <a:lvl1pPr marL="0" indent="0" algn="r">
              <a:buNone/>
              <a:defRPr sz="1707" baseline="0">
                <a:solidFill>
                  <a:srgbClr val="FFFFFF"/>
                </a:solidFill>
              </a:defRPr>
            </a:lvl1pPr>
            <a:lvl2pPr marL="650130" indent="0">
              <a:buNone/>
              <a:defRPr sz="1422">
                <a:solidFill>
                  <a:srgbClr val="FFFFFF"/>
                </a:solidFill>
              </a:defRPr>
            </a:lvl2pPr>
            <a:lvl3pPr marL="1300259" indent="0">
              <a:buNone/>
              <a:defRPr sz="1422">
                <a:solidFill>
                  <a:srgbClr val="FFFFFF"/>
                </a:solidFill>
              </a:defRPr>
            </a:lvl3pPr>
            <a:lvl4pPr marL="1950391" indent="0">
              <a:buNone/>
              <a:defRPr sz="1422">
                <a:solidFill>
                  <a:srgbClr val="FFFFFF"/>
                </a:solidFill>
              </a:defRPr>
            </a:lvl4pPr>
            <a:lvl5pPr marL="2600520" indent="0">
              <a:buNone/>
              <a:defRPr sz="14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 Office 38 Ida Street, Menlo Park 8001</a:t>
            </a:r>
          </a:p>
          <a:p>
            <a:pPr lvl="0"/>
            <a:r>
              <a:rPr lang="en-US" dirty="0"/>
              <a:t>Private Bag X2003 </a:t>
            </a:r>
            <a:r>
              <a:rPr lang="en-US" dirty="0" err="1"/>
              <a:t>Menlyn</a:t>
            </a:r>
            <a:r>
              <a:rPr lang="en-US" dirty="0"/>
              <a:t> 0063 T +2712 429 5000 F +2712 429 5500</a:t>
            </a:r>
          </a:p>
          <a:p>
            <a:pPr lvl="0"/>
            <a:r>
              <a:rPr lang="en-US" dirty="0" err="1"/>
              <a:t>RAF_Road</a:t>
            </a:r>
            <a:endParaRPr lang="en-US" dirty="0"/>
          </a:p>
          <a:p>
            <a:pPr lvl="0"/>
            <a:r>
              <a:rPr lang="en-US" dirty="0" err="1"/>
              <a:t>RoadAccidentFund</a:t>
            </a:r>
            <a:r>
              <a:rPr lang="en-US" dirty="0"/>
              <a:t>/#</a:t>
            </a:r>
          </a:p>
          <a:p>
            <a:pPr lvl="0"/>
            <a:r>
              <a:rPr lang="en-US" dirty="0"/>
              <a:t>@RAF_SA</a:t>
            </a:r>
          </a:p>
          <a:p>
            <a:pPr lvl="0"/>
            <a:r>
              <a:rPr lang="en-US" dirty="0" err="1"/>
              <a:t>www.raf.co.za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 descr="FB_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2975" y="7139890"/>
            <a:ext cx="354340" cy="354340"/>
          </a:xfrm>
          <a:prstGeom prst="rect">
            <a:avLst/>
          </a:prstGeom>
        </p:spPr>
      </p:pic>
      <p:pic>
        <p:nvPicPr>
          <p:cNvPr id="6" name="Picture 5" descr="IG_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2972" y="7494229"/>
            <a:ext cx="354338" cy="354338"/>
          </a:xfrm>
          <a:prstGeom prst="rect">
            <a:avLst/>
          </a:prstGeom>
        </p:spPr>
      </p:pic>
      <p:pic>
        <p:nvPicPr>
          <p:cNvPr id="7" name="Picture 6" descr="twitter_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8570" y="7848572"/>
            <a:ext cx="318747" cy="3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73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00 RAF_PPT TEMPLATE_backgrounds_2016080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"/>
            <a:ext cx="13004800" cy="9752838"/>
          </a:xfrm>
          <a:prstGeom prst="rect">
            <a:avLst/>
          </a:prstGeom>
        </p:spPr>
      </p:pic>
      <p:pic>
        <p:nvPicPr>
          <p:cNvPr id="8" name="Picture 7" descr="RAF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8253" y="5971158"/>
            <a:ext cx="3116306" cy="3116306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2491" y="390596"/>
            <a:ext cx="11704320" cy="1625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>
            <a:lvl1pPr algn="l">
              <a:defRPr sz="6258">
                <a:solidFill>
                  <a:srgbClr val="009B4E"/>
                </a:solidFill>
              </a:defRPr>
            </a:lvl1pPr>
          </a:lstStyle>
          <a:p>
            <a:r>
              <a:rPr lang="en-US" sz="7680" b="1" dirty="0">
                <a:solidFill>
                  <a:srgbClr val="119B38"/>
                </a:solidFill>
              </a:rPr>
              <a:t>Presentation</a:t>
            </a:r>
            <a:r>
              <a:rPr lang="en-US" sz="7680" b="1" baseline="0" dirty="0">
                <a:solidFill>
                  <a:srgbClr val="119B38"/>
                </a:solidFill>
              </a:rPr>
              <a:t> Name</a:t>
            </a:r>
            <a:endParaRPr lang="en-US" sz="7680" b="1" dirty="0">
              <a:solidFill>
                <a:srgbClr val="119B38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53156" y="2316485"/>
            <a:ext cx="7096195" cy="636693"/>
          </a:xfrm>
        </p:spPr>
        <p:txBody>
          <a:bodyPr>
            <a:noAutofit/>
          </a:bodyPr>
          <a:lstStyle>
            <a:lvl1pPr marL="0" indent="0">
              <a:buNone/>
              <a:defRPr sz="2560" baseline="0">
                <a:solidFill>
                  <a:schemeClr val="bg2"/>
                </a:solidFill>
              </a:defRPr>
            </a:lvl1pPr>
            <a:lvl2pPr>
              <a:defRPr sz="2560">
                <a:solidFill>
                  <a:schemeClr val="bg1"/>
                </a:solidFill>
              </a:defRPr>
            </a:lvl2pPr>
            <a:lvl3pPr>
              <a:defRPr sz="2560">
                <a:solidFill>
                  <a:schemeClr val="bg1"/>
                </a:solidFill>
              </a:defRPr>
            </a:lvl3pPr>
            <a:lvl4pPr>
              <a:defRPr sz="2560">
                <a:solidFill>
                  <a:schemeClr val="bg1"/>
                </a:solidFill>
              </a:defRPr>
            </a:lvl4pPr>
            <a:lvl5pPr>
              <a:defRPr sz="25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4644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00 RAF_PPT TEMPLATE_backgrounds_20160805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"/>
            <a:ext cx="13004800" cy="9752838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>
            <a:lvl1pPr algn="l">
              <a:defRPr b="1">
                <a:solidFill>
                  <a:srgbClr val="030151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50240" y="2316485"/>
            <a:ext cx="7096195" cy="636693"/>
          </a:xfrm>
        </p:spPr>
        <p:txBody>
          <a:bodyPr>
            <a:noAutofit/>
          </a:bodyPr>
          <a:lstStyle>
            <a:lvl1pPr marL="0" indent="0">
              <a:buNone/>
              <a:defRPr sz="2560" baseline="0">
                <a:solidFill>
                  <a:schemeClr val="bg2"/>
                </a:solidFill>
              </a:defRPr>
            </a:lvl1pPr>
            <a:lvl2pPr>
              <a:defRPr sz="2560">
                <a:solidFill>
                  <a:schemeClr val="bg1"/>
                </a:solidFill>
              </a:defRPr>
            </a:lvl2pPr>
            <a:lvl3pPr>
              <a:defRPr sz="2560">
                <a:solidFill>
                  <a:schemeClr val="bg1"/>
                </a:solidFill>
              </a:defRPr>
            </a:lvl3pPr>
            <a:lvl4pPr>
              <a:defRPr sz="2560">
                <a:solidFill>
                  <a:schemeClr val="bg1"/>
                </a:solidFill>
              </a:defRPr>
            </a:lvl4pPr>
            <a:lvl5pPr>
              <a:defRPr sz="25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Header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74302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00 RAF_PPT TEMPLATE_backgrounds_20160805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"/>
            <a:ext cx="13004800" cy="975283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984" y="9040147"/>
            <a:ext cx="645990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707">
                <a:solidFill>
                  <a:srgbClr val="009B4E"/>
                </a:solidFill>
                <a:latin typeface="Arial"/>
                <a:cs typeface="Arial"/>
              </a:defRPr>
            </a:lvl1pPr>
          </a:lstStyle>
          <a:p>
            <a:fld id="{266C20D6-C585-CC43-AFF9-E5C2638A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74" y="9040147"/>
            <a:ext cx="4118187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707" b="1">
                <a:solidFill>
                  <a:srgbClr val="030151"/>
                </a:solidFill>
              </a:defRPr>
            </a:lvl1pPr>
          </a:lstStyle>
          <a:p>
            <a:r>
              <a:rPr lang="en-US" dirty="0"/>
              <a:t>| Presentation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20516" y="1528914"/>
            <a:ext cx="11984284" cy="7531947"/>
          </a:xfrm>
        </p:spPr>
        <p:txBody>
          <a:bodyPr>
            <a:normAutofit/>
          </a:bodyPr>
          <a:lstStyle>
            <a:lvl1pPr marL="0" indent="0">
              <a:buNone/>
              <a:defRPr sz="2560" baseline="0"/>
            </a:lvl1pPr>
            <a:lvl2pPr>
              <a:defRPr sz="2560"/>
            </a:lvl2pPr>
            <a:lvl3pPr>
              <a:defRPr sz="2560"/>
            </a:lvl3pPr>
            <a:lvl4pPr>
              <a:defRPr sz="2560"/>
            </a:lvl4pPr>
            <a:lvl5pPr>
              <a:defRPr sz="2560"/>
            </a:lvl5pPr>
          </a:lstStyle>
          <a:p>
            <a:pPr lvl="0"/>
            <a:r>
              <a:rPr lang="en-US" dirty="0"/>
              <a:t>Information Goes Here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020515" y="404014"/>
            <a:ext cx="7096195" cy="636693"/>
          </a:xfrm>
        </p:spPr>
        <p:txBody>
          <a:bodyPr>
            <a:noAutofit/>
          </a:bodyPr>
          <a:lstStyle>
            <a:lvl1pPr marL="0" indent="0">
              <a:buNone/>
              <a:defRPr sz="3413" b="1" baseline="0">
                <a:solidFill>
                  <a:schemeClr val="bg2"/>
                </a:solidFill>
              </a:defRPr>
            </a:lvl1pPr>
            <a:lvl2pPr>
              <a:defRPr sz="2560">
                <a:solidFill>
                  <a:schemeClr val="bg1"/>
                </a:solidFill>
              </a:defRPr>
            </a:lvl2pPr>
            <a:lvl3pPr>
              <a:defRPr sz="2560">
                <a:solidFill>
                  <a:schemeClr val="bg1"/>
                </a:solidFill>
              </a:defRPr>
            </a:lvl3pPr>
            <a:lvl4pPr>
              <a:defRPr sz="2560">
                <a:solidFill>
                  <a:schemeClr val="bg1"/>
                </a:solidFill>
              </a:defRPr>
            </a:lvl4pPr>
            <a:lvl5pPr>
              <a:defRPr sz="256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97374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62"/>
            <a:ext cx="13004800" cy="975283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886628" y="6523649"/>
            <a:ext cx="7118774" cy="2656475"/>
          </a:xfrm>
        </p:spPr>
        <p:txBody>
          <a:bodyPr>
            <a:noAutofit/>
          </a:bodyPr>
          <a:lstStyle>
            <a:lvl1pPr marL="0" indent="0" algn="r">
              <a:buNone/>
              <a:defRPr sz="1707" baseline="0">
                <a:solidFill>
                  <a:srgbClr val="FFFFFF"/>
                </a:solidFill>
              </a:defRPr>
            </a:lvl1pPr>
            <a:lvl2pPr marL="650130" indent="0">
              <a:buNone/>
              <a:defRPr sz="1422">
                <a:solidFill>
                  <a:srgbClr val="FFFFFF"/>
                </a:solidFill>
              </a:defRPr>
            </a:lvl2pPr>
            <a:lvl3pPr marL="1300259" indent="0">
              <a:buNone/>
              <a:defRPr sz="1422">
                <a:solidFill>
                  <a:srgbClr val="FFFFFF"/>
                </a:solidFill>
              </a:defRPr>
            </a:lvl3pPr>
            <a:lvl4pPr marL="1950391" indent="0">
              <a:buNone/>
              <a:defRPr sz="1422">
                <a:solidFill>
                  <a:srgbClr val="FFFFFF"/>
                </a:solidFill>
              </a:defRPr>
            </a:lvl4pPr>
            <a:lvl5pPr marL="2600520" indent="0">
              <a:buNone/>
              <a:defRPr sz="142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Head Office 38 Ida Street, Menlo Park 8001</a:t>
            </a:r>
          </a:p>
          <a:p>
            <a:pPr lvl="0"/>
            <a:r>
              <a:rPr lang="en-US" dirty="0"/>
              <a:t>Private Bag X2003 </a:t>
            </a:r>
            <a:r>
              <a:rPr lang="en-US" dirty="0" err="1"/>
              <a:t>Menlyn</a:t>
            </a:r>
            <a:r>
              <a:rPr lang="en-US" dirty="0"/>
              <a:t> 0063 T +2712 429 5000 F +2712 429 5500</a:t>
            </a:r>
          </a:p>
          <a:p>
            <a:pPr lvl="0"/>
            <a:r>
              <a:rPr lang="en-US" dirty="0" err="1"/>
              <a:t>RAF_Road</a:t>
            </a:r>
            <a:endParaRPr lang="en-US" dirty="0"/>
          </a:p>
          <a:p>
            <a:pPr lvl="0"/>
            <a:r>
              <a:rPr lang="en-US" dirty="0" err="1"/>
              <a:t>RoadAccidentFund</a:t>
            </a:r>
            <a:r>
              <a:rPr lang="en-US" dirty="0"/>
              <a:t>/#</a:t>
            </a:r>
          </a:p>
          <a:p>
            <a:pPr lvl="0"/>
            <a:r>
              <a:rPr lang="en-US" dirty="0"/>
              <a:t>@RAF_SA</a:t>
            </a:r>
          </a:p>
          <a:p>
            <a:pPr lvl="0"/>
            <a:r>
              <a:rPr lang="en-US" dirty="0" err="1"/>
              <a:t>www.raf.co.za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 descr="FB_Ic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2975" y="7139890"/>
            <a:ext cx="354340" cy="354340"/>
          </a:xfrm>
          <a:prstGeom prst="rect">
            <a:avLst/>
          </a:prstGeom>
        </p:spPr>
      </p:pic>
      <p:pic>
        <p:nvPicPr>
          <p:cNvPr id="6" name="Picture 5" descr="IG_Ico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2972" y="7494229"/>
            <a:ext cx="354338" cy="354338"/>
          </a:xfrm>
          <a:prstGeom prst="rect">
            <a:avLst/>
          </a:prstGeom>
        </p:spPr>
      </p:pic>
      <p:pic>
        <p:nvPicPr>
          <p:cNvPr id="7" name="Picture 6" descr="twitter_Ico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8570" y="7848572"/>
            <a:ext cx="318747" cy="3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13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6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08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5"/>
            <a:ext cx="11704320" cy="643692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7"/>
            <a:ext cx="3034453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20D6-C585-CC43-AFF9-E5C2638A46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49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hf hdr="0" ftr="0" dt="0"/>
  <p:txStyles>
    <p:titleStyle>
      <a:lvl1pPr algn="ctr" defTabSz="6501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7598" indent="-487598" algn="l" defTabSz="6501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Arial"/>
          <a:ea typeface="+mn-ea"/>
          <a:cs typeface="Arial"/>
        </a:defRPr>
      </a:lvl1pPr>
      <a:lvl2pPr marL="1056461" indent="-406332" algn="l" defTabSz="6501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Arial"/>
          <a:ea typeface="+mn-ea"/>
          <a:cs typeface="Arial"/>
        </a:defRPr>
      </a:lvl2pPr>
      <a:lvl3pPr marL="1625324" indent="-325064" algn="l" defTabSz="6501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Arial"/>
          <a:ea typeface="+mn-ea"/>
          <a:cs typeface="Arial"/>
        </a:defRPr>
      </a:lvl3pPr>
      <a:lvl4pPr marL="2275455" indent="-325064" algn="l" defTabSz="6501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Arial"/>
          <a:ea typeface="+mn-ea"/>
          <a:cs typeface="Arial"/>
        </a:defRPr>
      </a:lvl4pPr>
      <a:lvl5pPr marL="2925586" indent="-325064" algn="l" defTabSz="6501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Arial"/>
          <a:ea typeface="+mn-ea"/>
          <a:cs typeface="Arial"/>
        </a:defRPr>
      </a:lvl5pPr>
      <a:lvl6pPr marL="3575717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5845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5977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105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5"/>
            <a:ext cx="11704320" cy="6436925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7"/>
            <a:ext cx="3034453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D616-D194-D54D-A3D5-B91B292EFE77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7"/>
            <a:ext cx="4118187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7"/>
            <a:ext cx="3034453" cy="519289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C20D6-C585-CC43-AFF9-E5C2638A4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4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ctr" defTabSz="6501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87598" indent="-487598" algn="l" defTabSz="6501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Arial"/>
          <a:ea typeface="+mn-ea"/>
          <a:cs typeface="Arial"/>
        </a:defRPr>
      </a:lvl1pPr>
      <a:lvl2pPr marL="1056461" indent="-406332" algn="l" defTabSz="6501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Arial"/>
          <a:ea typeface="+mn-ea"/>
          <a:cs typeface="Arial"/>
        </a:defRPr>
      </a:lvl2pPr>
      <a:lvl3pPr marL="1625324" indent="-325064" algn="l" defTabSz="6501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Arial"/>
          <a:ea typeface="+mn-ea"/>
          <a:cs typeface="Arial"/>
        </a:defRPr>
      </a:lvl3pPr>
      <a:lvl4pPr marL="2275455" indent="-325064" algn="l" defTabSz="6501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Arial"/>
          <a:ea typeface="+mn-ea"/>
          <a:cs typeface="Arial"/>
        </a:defRPr>
      </a:lvl4pPr>
      <a:lvl5pPr marL="2925586" indent="-325064" algn="l" defTabSz="6501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Arial"/>
          <a:ea typeface="+mn-ea"/>
          <a:cs typeface="Arial"/>
        </a:defRPr>
      </a:lvl5pPr>
      <a:lvl6pPr marL="3575717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5845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5977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105" indent="-325064" algn="l" defTabSz="6501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6501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5877" y="3856519"/>
            <a:ext cx="13004800" cy="1046222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914354" hangingPunct="1"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en-GB" sz="3999" b="1" kern="1200" dirty="0">
                <a:solidFill>
                  <a:srgbClr val="FFFFFF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PRESENTATION TO THE NCOP 28 AUGUST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39885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404016"/>
            <a:ext cx="10019489" cy="636693"/>
          </a:xfrm>
        </p:spPr>
        <p:txBody>
          <a:bodyPr/>
          <a:lstStyle/>
          <a:p>
            <a:pPr algn="ctr"/>
            <a:r>
              <a:rPr lang="en-ZA" sz="3600" dirty="0">
                <a:latin typeface="+mn-lt"/>
              </a:rPr>
              <a:t>ORGANISATIONAL STRUCTURE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10</a:t>
            </a:fld>
            <a:endParaRPr lang="en-US" kern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134" y="2147671"/>
            <a:ext cx="12640666" cy="689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24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876746"/>
            <a:ext cx="12344400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en-ZA" sz="6599" dirty="0">
                <a:latin typeface="+mj-lt"/>
              </a:rPr>
              <a:t>PERFORMANCE INFORMATION</a:t>
            </a:r>
            <a:br>
              <a:rPr lang="en-ZA" sz="6599" dirty="0">
                <a:latin typeface="+mj-lt"/>
              </a:rPr>
            </a:br>
            <a:r>
              <a:rPr lang="en-ZA" sz="6599" dirty="0">
                <a:latin typeface="+mj-lt"/>
              </a:rPr>
              <a:t>2014 -2019</a:t>
            </a:r>
          </a:p>
        </p:txBody>
      </p:sp>
    </p:spTree>
    <p:extLst>
      <p:ext uri="{BB962C8B-B14F-4D97-AF65-F5344CB8AC3E}">
        <p14:creationId xmlns:p14="http://schemas.microsoft.com/office/powerpoint/2010/main" xmlns="" val="102455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0038945" cy="1354874"/>
          </a:xfrm>
        </p:spPr>
        <p:txBody>
          <a:bodyPr/>
          <a:lstStyle/>
          <a:p>
            <a:pPr algn="ctr"/>
            <a:r>
              <a:rPr lang="en-ZA" dirty="0"/>
              <a:t>ENTITY ACHIEVEMENTS </a:t>
            </a:r>
          </a:p>
          <a:p>
            <a:pPr algn="ctr"/>
            <a:r>
              <a:rPr lang="en-ZA" dirty="0"/>
              <a:t>2014/15 FY – 2018/19 FY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12</a:t>
            </a:fld>
            <a:endParaRPr lang="en-US" kern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735" y="1413240"/>
            <a:ext cx="12587591" cy="762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297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5616"/>
            <a:ext cx="11449050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YEAR 2018/19 AT A GLANCE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6C20D6-C585-CC43-AFF9-E5C2638A463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60350" y="1955589"/>
          <a:ext cx="12369800" cy="774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" y="1347537"/>
            <a:ext cx="123698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bg2"/>
                </a:solidFill>
              </a:rPr>
              <a:t>Number of permanent employees </a:t>
            </a:r>
            <a:r>
              <a:rPr lang="en-GB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r>
              <a:rPr lang="en-GB" dirty="0">
                <a:solidFill>
                  <a:schemeClr val="bg2"/>
                </a:solidFill>
              </a:rPr>
              <a:t> from 2,754 to 2,776.</a:t>
            </a:r>
            <a:endParaRPr lang="en-Z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8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63876"/>
            <a:ext cx="13004800" cy="3502326"/>
          </a:xfrm>
        </p:spPr>
        <p:txBody>
          <a:bodyPr>
            <a:normAutofit/>
          </a:bodyPr>
          <a:lstStyle/>
          <a:p>
            <a:pPr algn="ctr"/>
            <a:r>
              <a:rPr lang="en-ZA" sz="6600" dirty="0">
                <a:latin typeface="+mj-lt"/>
              </a:rPr>
              <a:t>STRATEGIC ALIGNMENT AND 2019/20FY ANNUAL PERFORMANCE PLAN</a:t>
            </a:r>
            <a:endParaRPr lang="en-GB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963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63877"/>
            <a:ext cx="13004800" cy="3502326"/>
          </a:xfrm>
        </p:spPr>
        <p:txBody>
          <a:bodyPr>
            <a:normAutofit/>
          </a:bodyPr>
          <a:lstStyle/>
          <a:p>
            <a:pPr algn="ctr"/>
            <a:r>
              <a:rPr lang="en-ZA" sz="6599" dirty="0">
                <a:latin typeface="+mj-lt"/>
              </a:rPr>
              <a:t>ALIGNMENT TO THE 7 APEX AREAS</a:t>
            </a:r>
            <a:endParaRPr lang="en-GB" sz="659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13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" y="267831"/>
            <a:ext cx="9922212" cy="636693"/>
          </a:xfrm>
        </p:spPr>
        <p:txBody>
          <a:bodyPr/>
          <a:lstStyle/>
          <a:p>
            <a:pPr algn="ctr"/>
            <a:r>
              <a:rPr lang="en-ZA" sz="3600" dirty="0">
                <a:latin typeface="+mn-lt"/>
              </a:rPr>
              <a:t>RAF ALIGNMENT TO 7 APEX PRIORITIES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42223">
              <a:defRPr/>
            </a:pPr>
            <a:fld id="{266C20D6-C585-CC43-AFF9-E5C2638A4639}" type="slidenum">
              <a:rPr lang="en-US"/>
              <a:pPr defTabSz="842223">
                <a:defRPr/>
              </a:pPr>
              <a:t>16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7839" y="1406974"/>
          <a:ext cx="12742671" cy="86097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53532">
                  <a:extLst>
                    <a:ext uri="{9D8B030D-6E8A-4147-A177-3AD203B41FA5}">
                      <a16:colId xmlns:a16="http://schemas.microsoft.com/office/drawing/2014/main" xmlns="" val="3813559794"/>
                    </a:ext>
                  </a:extLst>
                </a:gridCol>
                <a:gridCol w="2840476">
                  <a:extLst>
                    <a:ext uri="{9D8B030D-6E8A-4147-A177-3AD203B41FA5}">
                      <a16:colId xmlns:a16="http://schemas.microsoft.com/office/drawing/2014/main" xmlns="" val="1505239497"/>
                    </a:ext>
                  </a:extLst>
                </a:gridCol>
                <a:gridCol w="7548663">
                  <a:extLst>
                    <a:ext uri="{9D8B030D-6E8A-4147-A177-3AD203B41FA5}">
                      <a16:colId xmlns:a16="http://schemas.microsoft.com/office/drawing/2014/main" xmlns="" val="3496402671"/>
                    </a:ext>
                  </a:extLst>
                </a:gridCol>
              </a:tblGrid>
              <a:tr h="674743"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>
                          <a:effectLst/>
                        </a:rPr>
                        <a:t>PRIORITY</a:t>
                      </a:r>
                      <a:r>
                        <a:rPr lang="en-ZA" sz="2000" baseline="0" dirty="0">
                          <a:effectLst/>
                        </a:rPr>
                        <a:t> AREA</a:t>
                      </a:r>
                      <a:endParaRPr lang="en-ZA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STRATEGIC OBJECTIVE</a:t>
                      </a:r>
                      <a:endParaRPr lang="en-ZA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49" marR="2974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447800" algn="l"/>
                        </a:tabLst>
                        <a:defRPr/>
                      </a:pPr>
                      <a:r>
                        <a:rPr lang="en-ZA" sz="2000" dirty="0">
                          <a:effectLst/>
                        </a:rPr>
                        <a:t>INDICATORS</a:t>
                      </a:r>
                      <a:endParaRPr lang="en-ZA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9960526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W" sz="2000" b="1" dirty="0">
                          <a:effectLst/>
                        </a:rPr>
                        <a:t>Economic transformation and job 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effectLst/>
                        </a:rPr>
                        <a:t>Accessible services</a:t>
                      </a:r>
                      <a:endParaRPr lang="en-ZA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effectLst/>
                        </a:rPr>
                        <a:t>RAF Transformation</a:t>
                      </a:r>
                    </a:p>
                  </a:txBody>
                  <a:tcPr marL="29749" marR="2974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Community outreach campaigns (RAF on the Road).</a:t>
                      </a:r>
                      <a:r>
                        <a:rPr lang="en-ZW" sz="2000" baseline="0" dirty="0">
                          <a:effectLst/>
                        </a:rPr>
                        <a:t> 2019/2020  </a:t>
                      </a:r>
                      <a:r>
                        <a:rPr lang="en-ZW" sz="2000" baseline="0" dirty="0" smtClean="0">
                          <a:effectLst/>
                        </a:rPr>
                        <a:t>19/20 targeted </a:t>
                      </a:r>
                      <a:r>
                        <a:rPr lang="en-ZW" sz="2000" baseline="0" dirty="0">
                          <a:effectLst/>
                        </a:rPr>
                        <a:t>86 210 claimants engaged.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Transition from RAF to RABS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200 unemployed Youth afforded drivers’ licences and Public Driver </a:t>
                      </a:r>
                      <a:r>
                        <a:rPr lang="en-ZW" sz="2000" dirty="0" smtClean="0">
                          <a:effectLst/>
                        </a:rPr>
                        <a:t>Permits (</a:t>
                      </a:r>
                      <a:r>
                        <a:rPr lang="en-ZW" sz="2000" dirty="0">
                          <a:effectLst/>
                        </a:rPr>
                        <a:t>PDP</a:t>
                      </a:r>
                      <a:r>
                        <a:rPr lang="en-ZW" sz="2000" dirty="0" smtClean="0">
                          <a:effectLst/>
                        </a:rPr>
                        <a:t>).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3500 Caregivers </a:t>
                      </a:r>
                      <a:r>
                        <a:rPr lang="en-ZW" sz="2000" dirty="0" smtClean="0">
                          <a:effectLst/>
                        </a:rPr>
                        <a:t>employed, for servicing injured claimants – </a:t>
                      </a:r>
                      <a:r>
                        <a:rPr lang="en-ZW" sz="2000" dirty="0">
                          <a:effectLst/>
                        </a:rPr>
                        <a:t>R294 million in 2018/19 FY.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569063"/>
                  </a:ext>
                </a:extLst>
              </a:tr>
              <a:tr h="4643120"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W" sz="2000" b="1" dirty="0">
                          <a:effectLst/>
                        </a:rPr>
                        <a:t>Education, skills and health</a:t>
                      </a:r>
                      <a:endParaRPr lang="en-ZA" sz="2000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2000" kern="1200" dirty="0">
                          <a:effectLst/>
                        </a:rPr>
                        <a:t>Efficient claims processing and Improve people management</a:t>
                      </a:r>
                      <a:endParaRPr lang="en-ZA" sz="2000" kern="1200" dirty="0">
                        <a:effectLst/>
                      </a:endParaRPr>
                    </a:p>
                    <a:p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Improve post-crash care management 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 err="1">
                          <a:effectLst/>
                        </a:rPr>
                        <a:t>Learnerships</a:t>
                      </a:r>
                      <a:r>
                        <a:rPr lang="en-ZW" sz="2000" dirty="0">
                          <a:effectLst/>
                        </a:rPr>
                        <a:t> (148) and </a:t>
                      </a:r>
                      <a:r>
                        <a:rPr lang="en-ZW" sz="2000" dirty="0" smtClean="0">
                          <a:effectLst/>
                        </a:rPr>
                        <a:t>Internships (</a:t>
                      </a:r>
                      <a:r>
                        <a:rPr lang="en-ZW" sz="2000" dirty="0">
                          <a:effectLst/>
                        </a:rPr>
                        <a:t>57) – R44,3 million in 2018/19 FY.</a:t>
                      </a:r>
                      <a:r>
                        <a:rPr lang="en-ZW" sz="2000" baseline="0" dirty="0">
                          <a:effectLst/>
                        </a:rPr>
                        <a:t> R15 million is budgeted in 2019/20 to train 192 young graduates.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80% of allocated budget spent on Skills Development. R25,8 million budgeted in</a:t>
                      </a:r>
                      <a:r>
                        <a:rPr lang="en-ZW" sz="2000" baseline="0" dirty="0">
                          <a:effectLst/>
                        </a:rPr>
                        <a:t> 2019/20 FY training budget including bursaries. 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Treatment plans introduced for all serious  injuries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2000" dirty="0">
                          <a:effectLst/>
                        </a:rPr>
                        <a:t>Increase </a:t>
                      </a:r>
                      <a:r>
                        <a:rPr lang="en-ZW" sz="2000" dirty="0" smtClean="0">
                          <a:effectLst/>
                        </a:rPr>
                        <a:t>active medical </a:t>
                      </a:r>
                      <a:r>
                        <a:rPr lang="en-ZW" sz="2000" dirty="0">
                          <a:effectLst/>
                        </a:rPr>
                        <a:t>undertakings to provide free medical care for seriously injured beneficiaries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158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573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" y="267831"/>
            <a:ext cx="9922212" cy="636693"/>
          </a:xfrm>
        </p:spPr>
        <p:txBody>
          <a:bodyPr/>
          <a:lstStyle/>
          <a:p>
            <a:pPr algn="ctr"/>
            <a:r>
              <a:rPr lang="en-ZA" sz="3600" dirty="0">
                <a:latin typeface="+mn-lt"/>
              </a:rPr>
              <a:t>RAF ALIGNMENT TO 7 APEX PRIORITIES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42223">
              <a:defRPr/>
            </a:pPr>
            <a:fld id="{266C20D6-C585-CC43-AFF9-E5C2638A4639}" type="slidenum">
              <a:rPr lang="en-US"/>
              <a:pPr defTabSz="842223">
                <a:defRPr/>
              </a:pPr>
              <a:t>17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7822" y="1387522"/>
          <a:ext cx="12821053" cy="82423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6083">
                  <a:extLst>
                    <a:ext uri="{9D8B030D-6E8A-4147-A177-3AD203B41FA5}">
                      <a16:colId xmlns:a16="http://schemas.microsoft.com/office/drawing/2014/main" xmlns="" val="3813559794"/>
                    </a:ext>
                  </a:extLst>
                </a:gridCol>
                <a:gridCol w="2446874">
                  <a:extLst>
                    <a:ext uri="{9D8B030D-6E8A-4147-A177-3AD203B41FA5}">
                      <a16:colId xmlns:a16="http://schemas.microsoft.com/office/drawing/2014/main" xmlns="" val="1505239497"/>
                    </a:ext>
                  </a:extLst>
                </a:gridCol>
                <a:gridCol w="8378096">
                  <a:extLst>
                    <a:ext uri="{9D8B030D-6E8A-4147-A177-3AD203B41FA5}">
                      <a16:colId xmlns:a16="http://schemas.microsoft.com/office/drawing/2014/main" xmlns="" val="3496402671"/>
                    </a:ext>
                  </a:extLst>
                </a:gridCol>
              </a:tblGrid>
              <a:tr h="538557"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effectLst/>
                        </a:rPr>
                        <a:t>PRIORITY</a:t>
                      </a:r>
                      <a:r>
                        <a:rPr lang="en-ZA" sz="1800" baseline="0" dirty="0">
                          <a:effectLst/>
                        </a:rPr>
                        <a:t> AREA</a:t>
                      </a:r>
                      <a:endParaRPr lang="en-ZA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800" dirty="0">
                          <a:effectLst/>
                        </a:rPr>
                        <a:t>STRATEGIC OBJECTIVE</a:t>
                      </a:r>
                      <a:endParaRPr lang="en-ZA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49" marR="2974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447800" algn="l"/>
                        </a:tabLst>
                        <a:defRPr/>
                      </a:pPr>
                      <a:r>
                        <a:rPr lang="en-ZA" sz="1800" dirty="0">
                          <a:effectLst/>
                        </a:rPr>
                        <a:t>INDICATORS</a:t>
                      </a:r>
                      <a:endParaRPr lang="en-ZA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9960526"/>
                  </a:ext>
                </a:extLst>
              </a:tr>
              <a:tr h="7703819"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1800" b="1" dirty="0">
                          <a:effectLst/>
                        </a:rPr>
                        <a:t>Social cohesion and safe communities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1800" dirty="0">
                          <a:effectLst/>
                        </a:rPr>
                        <a:t>RAF Transformation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1800" kern="1200" dirty="0">
                          <a:effectLst/>
                        </a:rPr>
                        <a:t>Efficient claims processing and Improve people management</a:t>
                      </a:r>
                      <a:endParaRPr lang="en-ZA" sz="1800" kern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W" sz="1800" dirty="0">
                        <a:effectLst/>
                      </a:endParaRPr>
                    </a:p>
                  </a:txBody>
                  <a:tcPr marL="29749" marR="2974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90% of allocated </a:t>
                      </a:r>
                      <a:r>
                        <a:rPr lang="en-ZW" sz="1800" dirty="0" smtClean="0">
                          <a:effectLst/>
                        </a:rPr>
                        <a:t>CSR budget </a:t>
                      </a:r>
                      <a:r>
                        <a:rPr lang="en-ZW" sz="1800" dirty="0">
                          <a:effectLst/>
                        </a:rPr>
                        <a:t>spent on Socio-Economic Development - R8, 5 million in 2018/19 FY and R8,9</a:t>
                      </a:r>
                      <a:r>
                        <a:rPr lang="en-ZW" sz="1800" baseline="0" dirty="0">
                          <a:effectLst/>
                        </a:rPr>
                        <a:t> million in 2019/20FY</a:t>
                      </a:r>
                      <a:r>
                        <a:rPr lang="en-ZW" sz="1800" dirty="0">
                          <a:effectLst/>
                        </a:rPr>
                        <a:t>.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Revamping Hospital </a:t>
                      </a:r>
                      <a:r>
                        <a:rPr lang="en-ZW" sz="1800" dirty="0" err="1" smtClean="0">
                          <a:effectLst/>
                        </a:rPr>
                        <a:t>Centeres</a:t>
                      </a:r>
                      <a:r>
                        <a:rPr lang="en-ZW" sz="1800" dirty="0" smtClean="0">
                          <a:effectLst/>
                        </a:rPr>
                        <a:t> </a:t>
                      </a:r>
                      <a:r>
                        <a:rPr lang="en-ZW" sz="1800" dirty="0">
                          <a:effectLst/>
                        </a:rPr>
                        <a:t>Emergency Units to be accessible to people living with disabilities. 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Promotion of Child Restraint Program – providing car seats - approximately 480 seats in 2018/19 FY.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Low cost Infrastructure in  conjunction with Municipalities  to promote pedestrian safety 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RABS Business  Model  - Transition RAF to RABS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Manage the number of outstanding claims to compensate and rehabilitate victims of road crashes - 237 164 claims settled and 173 453 claims finalised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Improve direct claims management  to ensure full compensation goes to the accident victim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Improve post-crash care management to ensure victims of road crashes are provided with medical care and re-integrated into the communities and are economically active citizens.</a:t>
                      </a:r>
                      <a:endParaRPr lang="en-ZA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447800" algn="l"/>
                        </a:tabLst>
                      </a:pPr>
                      <a:r>
                        <a:rPr lang="en-ZW" sz="1800" dirty="0">
                          <a:effectLst/>
                        </a:rPr>
                        <a:t>Maintain EE targets in accordance with the National Economically Active People (NEAP) requirements.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56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1955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" y="267831"/>
            <a:ext cx="9922212" cy="636693"/>
          </a:xfrm>
        </p:spPr>
        <p:txBody>
          <a:bodyPr/>
          <a:lstStyle/>
          <a:p>
            <a:pPr algn="ctr"/>
            <a:r>
              <a:rPr lang="en-ZA" sz="3600" dirty="0">
                <a:latin typeface="+mn-lt"/>
              </a:rPr>
              <a:t>RAF ALIGNMENT TO 7 APEX PRIORITIES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42223">
              <a:defRPr/>
            </a:pPr>
            <a:fld id="{266C20D6-C585-CC43-AFF9-E5C2638A4639}" type="slidenum">
              <a:rPr lang="en-US"/>
              <a:pPr defTabSz="842223">
                <a:defRPr/>
              </a:pPr>
              <a:t>18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17294" y="1387521"/>
          <a:ext cx="12742671" cy="30521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53532">
                  <a:extLst>
                    <a:ext uri="{9D8B030D-6E8A-4147-A177-3AD203B41FA5}">
                      <a16:colId xmlns:a16="http://schemas.microsoft.com/office/drawing/2014/main" xmlns="" val="3813559794"/>
                    </a:ext>
                  </a:extLst>
                </a:gridCol>
                <a:gridCol w="2840476">
                  <a:extLst>
                    <a:ext uri="{9D8B030D-6E8A-4147-A177-3AD203B41FA5}">
                      <a16:colId xmlns:a16="http://schemas.microsoft.com/office/drawing/2014/main" xmlns="" val="1505239497"/>
                    </a:ext>
                  </a:extLst>
                </a:gridCol>
                <a:gridCol w="7548663">
                  <a:extLst>
                    <a:ext uri="{9D8B030D-6E8A-4147-A177-3AD203B41FA5}">
                      <a16:colId xmlns:a16="http://schemas.microsoft.com/office/drawing/2014/main" xmlns="" val="3496402671"/>
                    </a:ext>
                  </a:extLst>
                </a:gridCol>
              </a:tblGrid>
              <a:tr h="674743">
                <a:tc>
                  <a:txBody>
                    <a:bodyPr/>
                    <a:lstStyle/>
                    <a:p>
                      <a:pPr marL="0" marR="0" lvl="0" indent="0" algn="ctr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>
                          <a:effectLst/>
                        </a:rPr>
                        <a:t>PRIORITY</a:t>
                      </a:r>
                      <a:r>
                        <a:rPr lang="en-ZA" sz="2000" baseline="0" dirty="0">
                          <a:effectLst/>
                        </a:rPr>
                        <a:t> AREA</a:t>
                      </a:r>
                      <a:endParaRPr lang="en-ZA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2000" dirty="0">
                          <a:effectLst/>
                        </a:rPr>
                        <a:t>STRATEGIC OBJECTIVE</a:t>
                      </a:r>
                      <a:endParaRPr lang="en-ZA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749" marR="2974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447800" algn="l"/>
                        </a:tabLst>
                        <a:defRPr/>
                      </a:pPr>
                      <a:r>
                        <a:rPr lang="en-ZA" sz="2000" dirty="0">
                          <a:effectLst/>
                        </a:rPr>
                        <a:t>INDICATORS</a:t>
                      </a:r>
                      <a:endParaRPr lang="en-ZA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9960526"/>
                  </a:ext>
                </a:extLst>
              </a:tr>
              <a:tr h="2377441">
                <a:tc>
                  <a:txBody>
                    <a:bodyPr/>
                    <a:lstStyle/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2000" b="1" dirty="0">
                          <a:effectLst/>
                        </a:rPr>
                        <a:t>A capable, ethical and developmental state</a:t>
                      </a:r>
                    </a:p>
                    <a:p>
                      <a:pPr marL="0" marR="0" lvl="0" indent="0" algn="l" defTabSz="6501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ZW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000" dirty="0">
                          <a:effectLst/>
                        </a:rPr>
                        <a:t>Assured control environment</a:t>
                      </a:r>
                    </a:p>
                  </a:txBody>
                  <a:tcPr marL="29749" marR="2974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47800" algn="l"/>
                        </a:tabLst>
                      </a:pPr>
                      <a:r>
                        <a:rPr lang="en-ZA" sz="2000" dirty="0">
                          <a:effectLst/>
                        </a:rPr>
                        <a:t>100% implementation of Ethics initiatives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47800" algn="l"/>
                        </a:tabLst>
                      </a:pPr>
                      <a:r>
                        <a:rPr lang="en-ZA" sz="2000" dirty="0">
                          <a:effectLst/>
                        </a:rPr>
                        <a:t>Improve fraud detection and management before undue payments are made - R1,4billion 18/19 </a:t>
                      </a:r>
                      <a:r>
                        <a:rPr lang="en-ZA" sz="2000" dirty="0" smtClean="0">
                          <a:effectLst/>
                        </a:rPr>
                        <a:t>FY</a:t>
                      </a:r>
                      <a:endParaRPr lang="en-ZA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47800" algn="l"/>
                        </a:tabLst>
                      </a:pPr>
                      <a:r>
                        <a:rPr lang="en-ZA" sz="2000" dirty="0">
                          <a:effectLst/>
                        </a:rPr>
                        <a:t>Unqualified audit opinion 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447800" algn="l"/>
                        </a:tabLst>
                      </a:pPr>
                      <a:r>
                        <a:rPr lang="en-ZA" sz="2000" dirty="0">
                          <a:effectLst/>
                        </a:rPr>
                        <a:t>Improve procurement outcomes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56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4557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876746"/>
            <a:ext cx="12344400" cy="1625600"/>
          </a:xfrm>
        </p:spPr>
        <p:txBody>
          <a:bodyPr/>
          <a:lstStyle/>
          <a:p>
            <a:pPr algn="ctr"/>
            <a:r>
              <a:rPr lang="en-ZA" sz="6599" dirty="0">
                <a:latin typeface="+mj-lt"/>
              </a:rPr>
              <a:t>STRATEGIC OBJECTIVES</a:t>
            </a:r>
          </a:p>
        </p:txBody>
      </p:sp>
    </p:spTree>
    <p:extLst>
      <p:ext uri="{BB962C8B-B14F-4D97-AF65-F5344CB8AC3E}">
        <p14:creationId xmlns:p14="http://schemas.microsoft.com/office/powerpoint/2010/main" xmlns="" val="78428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6C20D6-C585-CC43-AFF9-E5C2638A46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830" y="1402786"/>
            <a:ext cx="12208472" cy="7531947"/>
          </a:xfrm>
        </p:spPr>
        <p:txBody>
          <a:bodyPr>
            <a:normAutofit/>
          </a:bodyPr>
          <a:lstStyle/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Background </a:t>
            </a:r>
          </a:p>
          <a:p>
            <a:pPr marL="1513583" lvl="1" indent="-457176">
              <a:buFont typeface="Arial" panose="020B0604020202020204" pitchFamily="34" charset="0"/>
              <a:buChar char="•"/>
            </a:pPr>
            <a:r>
              <a:rPr lang="en-ZA" sz="2399" dirty="0">
                <a:latin typeface="+mn-lt"/>
              </a:rPr>
              <a:t>Mandate </a:t>
            </a:r>
          </a:p>
          <a:p>
            <a:pPr marL="1513583" lvl="1" indent="-457176">
              <a:buFont typeface="Arial" panose="020B0604020202020204" pitchFamily="34" charset="0"/>
              <a:buChar char="•"/>
            </a:pPr>
            <a:r>
              <a:rPr lang="en-ZA" sz="2399" dirty="0">
                <a:latin typeface="+mn-lt"/>
              </a:rPr>
              <a:t>Business Model</a:t>
            </a:r>
          </a:p>
          <a:p>
            <a:pPr marL="1513583" lvl="1" indent="-457176">
              <a:buFont typeface="Arial" panose="020B0604020202020204" pitchFamily="34" charset="0"/>
              <a:buChar char="•"/>
            </a:pPr>
            <a:r>
              <a:rPr lang="en-ZA" sz="2399" dirty="0">
                <a:latin typeface="+mn-lt"/>
              </a:rPr>
              <a:t>Organisational Structure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Performance Information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Alignment to the 7 Apex Areas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Strategic Objectives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Financial Status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Challenges and Mitigation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Conclusion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r>
              <a:rPr lang="en-ZA" sz="2399" b="1" dirty="0">
                <a:latin typeface="+mn-lt"/>
              </a:rPr>
              <a:t>Annexure</a:t>
            </a:r>
          </a:p>
          <a:p>
            <a:pPr marL="1107274" lvl="3" indent="-457176">
              <a:buFont typeface="Arial" panose="020B0604020202020204" pitchFamily="34" charset="0"/>
              <a:buChar char="•"/>
            </a:pPr>
            <a:r>
              <a:rPr lang="en-ZA" sz="2399" dirty="0">
                <a:latin typeface="+mn-lt"/>
              </a:rPr>
              <a:t>2019/2020 APP</a:t>
            </a:r>
          </a:p>
          <a:p>
            <a:pPr marL="457176" lvl="2" indent="-457176">
              <a:buFont typeface="Arial" panose="020B0604020202020204" pitchFamily="34" charset="0"/>
              <a:buChar char="•"/>
            </a:pPr>
            <a:endParaRPr lang="en-ZA" sz="2399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04016"/>
            <a:ext cx="10200289" cy="636693"/>
          </a:xfrm>
        </p:spPr>
        <p:txBody>
          <a:bodyPr/>
          <a:lstStyle/>
          <a:p>
            <a:pPr algn="ctr"/>
            <a:r>
              <a:rPr lang="en-ZA" sz="3600" dirty="0">
                <a:latin typeface="+mn-lt"/>
              </a:rPr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766841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20</a:t>
            </a:fld>
            <a:endParaRPr lang="en-US" kern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" y="1296767"/>
          <a:ext cx="13004799" cy="7743380"/>
        </p:xfrm>
        <a:graphic>
          <a:graphicData uri="http://schemas.openxmlformats.org/drawingml/2006/table">
            <a:tbl>
              <a:tblPr firstRow="1" firstCol="1" bandRow="1"/>
              <a:tblGrid>
                <a:gridCol w="4040759">
                  <a:extLst>
                    <a:ext uri="{9D8B030D-6E8A-4147-A177-3AD203B41FA5}">
                      <a16:colId xmlns:a16="http://schemas.microsoft.com/office/drawing/2014/main" xmlns="" val="2964749646"/>
                    </a:ext>
                  </a:extLst>
                </a:gridCol>
                <a:gridCol w="4482020">
                  <a:extLst>
                    <a:ext uri="{9D8B030D-6E8A-4147-A177-3AD203B41FA5}">
                      <a16:colId xmlns:a16="http://schemas.microsoft.com/office/drawing/2014/main" xmlns="" val="3618060918"/>
                    </a:ext>
                  </a:extLst>
                </a:gridCol>
                <a:gridCol w="4482020">
                  <a:extLst>
                    <a:ext uri="{9D8B030D-6E8A-4147-A177-3AD203B41FA5}">
                      <a16:colId xmlns:a16="http://schemas.microsoft.com/office/drawing/2014/main" xmlns="" val="746695208"/>
                    </a:ext>
                  </a:extLst>
                </a:gridCol>
              </a:tblGrid>
              <a:tr h="677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EFFICIENT CLAIMS PROCESSING</a:t>
                      </a:r>
                      <a:endParaRPr lang="en-ZA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FINANCIAL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 TRANSFORMATION</a:t>
                      </a:r>
                      <a:r>
                        <a:rPr lang="en-Z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891388"/>
                  </a:ext>
                </a:extLst>
              </a:tr>
              <a:tr h="132038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the number of outstanding claims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efficiency of claims processing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Claims fraud detection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direct claims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post-crash care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cash flow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procurement outcomes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Z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 readiness for RABS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9171819"/>
                  </a:ext>
                </a:extLst>
              </a:tr>
              <a:tr h="9481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OPTIMAL ICT SERVICES</a:t>
                      </a:r>
                      <a:endParaRPr lang="en-ZA" sz="20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ASSURED CONTROL ENVIRONMENT</a:t>
                      </a: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4293013"/>
                  </a:ext>
                </a:extLst>
              </a:tr>
              <a:tr h="156681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optimal ICT availability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ICT Strategy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information, cyber security and risk management strategy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Raise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ethical standards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ZW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combined assurance outcomes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6230520"/>
                  </a:ext>
                </a:extLst>
              </a:tr>
              <a:tr h="677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PROVIDING ACCESSIBLE SERVICES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9241433"/>
                  </a:ext>
                </a:extLst>
              </a:tr>
              <a:tr h="3739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 RAF services through outreach programmes and other events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Call Centre responsiveness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2774902"/>
                  </a:ext>
                </a:extLst>
              </a:tr>
              <a:tr h="627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PEOPLE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13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742885"/>
                  </a:ext>
                </a:extLst>
              </a:tr>
              <a:tr h="18874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W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PERFORMANCE INDICATORS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people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RAF’s contribution towards government’s social and economic agenda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644354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" y="404017"/>
            <a:ext cx="10223290" cy="636693"/>
          </a:xfrm>
        </p:spPr>
        <p:txBody>
          <a:bodyPr/>
          <a:lstStyle/>
          <a:p>
            <a:pPr algn="ctr"/>
            <a:r>
              <a:rPr lang="en-Z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2019/20 FY ANNUAL PERFORMANCE PLAN</a:t>
            </a:r>
          </a:p>
        </p:txBody>
      </p:sp>
    </p:spTree>
    <p:extLst>
      <p:ext uri="{BB962C8B-B14F-4D97-AF65-F5344CB8AC3E}">
        <p14:creationId xmlns:p14="http://schemas.microsoft.com/office/powerpoint/2010/main" xmlns="" val="3004895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876746"/>
            <a:ext cx="12344400" cy="1625600"/>
          </a:xfrm>
        </p:spPr>
        <p:txBody>
          <a:bodyPr/>
          <a:lstStyle/>
          <a:p>
            <a:pPr algn="ctr"/>
            <a:r>
              <a:rPr lang="en-ZA" sz="6599" dirty="0">
                <a:latin typeface="+mj-lt"/>
              </a:rPr>
              <a:t>FINANCIAL 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205978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50876" y="165101"/>
            <a:ext cx="11703050" cy="820737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ZA" sz="3600" b="1" dirty="0">
                <a:solidFill>
                  <a:schemeClr val="bg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Helvetica Light" charset="0"/>
              </a:rPr>
              <a:t>INCOME STATEMENT</a:t>
            </a: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190626"/>
          <a:ext cx="13004802" cy="851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0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9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95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56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22557">
                <a:tc>
                  <a:txBody>
                    <a:bodyPr/>
                    <a:lstStyle/>
                    <a:p>
                      <a:r>
                        <a:rPr lang="en-ZA" sz="2300" dirty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en-ZA" sz="2300" baseline="0" dirty="0">
                          <a:solidFill>
                            <a:schemeClr val="bg1"/>
                          </a:solidFill>
                        </a:rPr>
                        <a:t> ENDED 31 MARCH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2300" b="1" dirty="0"/>
                        <a:t>INCOME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 smtClean="0"/>
                        <a:t>43 239</a:t>
                      </a:r>
                      <a:endParaRPr lang="en-ZA" sz="2300" b="1" dirty="0"/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37 341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33 342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33 206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22 680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1.1 Net Fuel Levies</a:t>
                      </a:r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43</a:t>
                      </a:r>
                      <a:r>
                        <a:rPr lang="en-ZA" sz="2300" baseline="0" dirty="0" smtClean="0"/>
                        <a:t> 139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37 251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33</a:t>
                      </a:r>
                      <a:r>
                        <a:rPr lang="en-ZA" sz="2300" baseline="0" dirty="0"/>
                        <a:t> 230</a:t>
                      </a:r>
                      <a:endParaRPr lang="en-ZA" sz="2300" dirty="0"/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33 113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 22 614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1.2 Investment Income</a:t>
                      </a:r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99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90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109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89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66</a:t>
                      </a: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300" dirty="0"/>
                        <a:t>1.3 Reinsurance</a:t>
                      </a:r>
                      <a:r>
                        <a:rPr lang="en-ZA" sz="2300" baseline="0" dirty="0"/>
                        <a:t> Income</a:t>
                      </a:r>
                      <a:endParaRPr lang="en-ZA" sz="2300" dirty="0"/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-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-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1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1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-</a:t>
                      </a: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1.4 Other</a:t>
                      </a:r>
                      <a:r>
                        <a:rPr lang="en-ZA" sz="2300" baseline="0" dirty="0"/>
                        <a:t> Income</a:t>
                      </a:r>
                      <a:endParaRPr lang="en-ZA" sz="2300" dirty="0"/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1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-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2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-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2300" b="1" dirty="0"/>
                        <a:t>2. EXPENDITURE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 smtClean="0"/>
                        <a:t>(99 019)</a:t>
                      </a:r>
                      <a:endParaRPr lang="en-ZA" sz="2300" b="1" dirty="0"/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(63 692)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(68 083)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(68 164)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300" b="1" dirty="0" smtClean="0"/>
                        <a:t>(42 132)</a:t>
                      </a:r>
                      <a:endParaRPr lang="en-ZA" sz="2300" b="1" dirty="0"/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2.1 Claims Expenditure</a:t>
                      </a:r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(96 405)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(61</a:t>
                      </a:r>
                      <a:r>
                        <a:rPr lang="en-ZA" sz="2300" baseline="0" dirty="0"/>
                        <a:t> 346</a:t>
                      </a:r>
                      <a:r>
                        <a:rPr lang="en-ZA" sz="2300" dirty="0"/>
                        <a:t>)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(65 955)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(66 266)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(40 456)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8192">
                <a:tc>
                  <a:txBody>
                    <a:bodyPr/>
                    <a:lstStyle/>
                    <a:p>
                      <a:r>
                        <a:rPr lang="en-ZA" sz="2300" dirty="0"/>
                        <a:t>2.2 Employee Costs</a:t>
                      </a:r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(1 735)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</a:t>
                      </a:r>
                      <a:r>
                        <a:rPr lang="en-ZA" sz="2300" baseline="0" dirty="0"/>
                        <a:t> 605)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(1 435)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(1 280)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(1 164)</a:t>
                      </a: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2.3</a:t>
                      </a:r>
                      <a:r>
                        <a:rPr lang="en-ZA" sz="2300" baseline="0" dirty="0"/>
                        <a:t> General Expenses</a:t>
                      </a:r>
                      <a:endParaRPr lang="en-ZA" sz="2300" dirty="0"/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(515)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(454)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(420)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(398)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(377)</a:t>
                      </a: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2.4 Reinsurance Premiums</a:t>
                      </a:r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(22)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(22)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(22)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(22)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(23)</a:t>
                      </a: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8197">
                <a:tc>
                  <a:txBody>
                    <a:bodyPr/>
                    <a:lstStyle/>
                    <a:p>
                      <a:r>
                        <a:rPr lang="en-ZA" sz="2300" dirty="0"/>
                        <a:t>2.5 </a:t>
                      </a:r>
                      <a:r>
                        <a:rPr lang="en-ZA" sz="2300" dirty="0" err="1" smtClean="0"/>
                        <a:t>Depreciation&amp;Amortisation</a:t>
                      </a:r>
                      <a:endParaRPr lang="en-ZA" sz="2300" dirty="0"/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(51)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(41)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(43)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(47)</a:t>
                      </a:r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(45)</a:t>
                      </a:r>
                    </a:p>
                  </a:txBody>
                  <a:tcPr marL="130048" marR="130048" marT="65023" marB="65023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dirty="0"/>
                        <a:t>2.6 Finance Costs</a:t>
                      </a:r>
                    </a:p>
                  </a:txBody>
                  <a:tcPr marL="130048" marR="130048" marT="65023" marB="6502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(291)</a:t>
                      </a:r>
                      <a:endParaRPr lang="en-ZA" sz="2300" dirty="0"/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(224)</a:t>
                      </a:r>
                    </a:p>
                  </a:txBody>
                  <a:tcPr marL="130048" marR="130048" marT="65023" marB="650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(209)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(151)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(67)</a:t>
                      </a:r>
                    </a:p>
                  </a:txBody>
                  <a:tcPr marL="130048" marR="130048" marT="65023" marB="650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87234">
                <a:tc>
                  <a:txBody>
                    <a:bodyPr/>
                    <a:lstStyle/>
                    <a:p>
                      <a:r>
                        <a:rPr lang="en-ZA" sz="2300" b="1" dirty="0"/>
                        <a:t>3. DEFICIT</a:t>
                      </a:r>
                      <a:r>
                        <a:rPr lang="en-ZA" sz="2300" b="1" baseline="0" dirty="0"/>
                        <a:t> FOR THE YEAR</a:t>
                      </a:r>
                      <a:endParaRPr lang="en-ZA" sz="2300" b="1" dirty="0"/>
                    </a:p>
                  </a:txBody>
                  <a:tcPr marL="130048" marR="130048" marT="65023" marB="650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 smtClean="0"/>
                        <a:t>(55 780)</a:t>
                      </a:r>
                      <a:endParaRPr lang="en-ZA" sz="2300" b="1" dirty="0"/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300" b="1" dirty="0" smtClean="0"/>
                        <a:t>(26 351)</a:t>
                      </a:r>
                      <a:endParaRPr lang="en-ZA" sz="2300" b="1" dirty="0"/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(34 741)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(34 958)</a:t>
                      </a:r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300" b="1" dirty="0" smtClean="0"/>
                        <a:t>(19 452)</a:t>
                      </a:r>
                      <a:endParaRPr lang="en-ZA" sz="2300" b="1" dirty="0"/>
                    </a:p>
                  </a:txBody>
                  <a:tcPr marL="130048" marR="130048" marT="65023" marB="6502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33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650876" y="390525"/>
            <a:ext cx="9661525" cy="7523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r>
              <a:rPr lang="en-ZA" altLang="en-US" sz="3600" b="1" dirty="0">
                <a:solidFill>
                  <a:schemeClr val="bg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BALANCE SHEET</a:t>
            </a: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395413"/>
          <a:ext cx="13179424" cy="837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3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4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7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8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02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54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3011">
                <a:tc>
                  <a:txBody>
                    <a:bodyPr/>
                    <a:lstStyle/>
                    <a:p>
                      <a:r>
                        <a:rPr lang="en-ZA" sz="2300" dirty="0">
                          <a:solidFill>
                            <a:schemeClr val="bg1"/>
                          </a:solidFill>
                        </a:rPr>
                        <a:t>YEAR</a:t>
                      </a:r>
                      <a:r>
                        <a:rPr lang="en-ZA" sz="2300" baseline="0" dirty="0">
                          <a:solidFill>
                            <a:schemeClr val="bg1"/>
                          </a:solidFill>
                        </a:rPr>
                        <a:t> ENDED 31 MARCH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5" marR="130045" marT="65033" marB="650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5" marR="130045" marT="65033" marB="650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5" marR="130045" marT="65033" marB="650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5" marR="130045" marT="65033" marB="650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5" marR="130045" marT="65033" marB="6503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5" marR="130045" marT="65033" marB="6503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91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2300" b="1" dirty="0"/>
                        <a:t>ASSETS</a:t>
                      </a:r>
                    </a:p>
                  </a:txBody>
                  <a:tcPr marL="130045" marR="130045" marT="65033" marB="65033"/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2914">
                <a:tc>
                  <a:txBody>
                    <a:bodyPr/>
                    <a:lstStyle/>
                    <a:p>
                      <a:r>
                        <a:rPr lang="en-ZA" sz="2300" dirty="0"/>
                        <a:t>1.1 Current Assets</a:t>
                      </a:r>
                    </a:p>
                  </a:txBody>
                  <a:tcPr marL="130045" marR="130045" marT="65033" marB="6503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10 947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9 563</a:t>
                      </a:r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8 982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9 569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7 085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2914">
                <a:tc>
                  <a:txBody>
                    <a:bodyPr/>
                    <a:lstStyle/>
                    <a:p>
                      <a:r>
                        <a:rPr lang="en-ZA" sz="2300" dirty="0"/>
                        <a:t>1.2 Non-Current Assets</a:t>
                      </a:r>
                    </a:p>
                  </a:txBody>
                  <a:tcPr marL="130045" marR="130045" marT="65033" marB="6503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273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243</a:t>
                      </a:r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216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227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282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291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2300" b="1" dirty="0"/>
                        <a:t>Total Assets</a:t>
                      </a:r>
                    </a:p>
                  </a:txBody>
                  <a:tcPr marL="130045" marR="130045" marT="65033" marB="65033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 smtClean="0"/>
                        <a:t>11 220</a:t>
                      </a:r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9</a:t>
                      </a:r>
                      <a:r>
                        <a:rPr lang="en-ZA" sz="2300" b="1" baseline="0" dirty="0"/>
                        <a:t> 806</a:t>
                      </a:r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9 198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9 796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7 367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63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ZA" sz="2300" b="1" dirty="0"/>
                    </a:p>
                  </a:txBody>
                  <a:tcPr marL="130045" marR="130045" marT="65033" marB="65033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226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2300" b="1" dirty="0"/>
                        <a:t>2. LIABILITIES AND RESERVES</a:t>
                      </a:r>
                    </a:p>
                  </a:txBody>
                  <a:tcPr marL="130045" marR="130045" marT="65033" marB="65033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b="1" dirty="0"/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12914">
                <a:tc>
                  <a:txBody>
                    <a:bodyPr/>
                    <a:lstStyle/>
                    <a:p>
                      <a:r>
                        <a:rPr lang="en-ZA" sz="2300" dirty="0"/>
                        <a:t>2.1 Current Liabilities</a:t>
                      </a:r>
                    </a:p>
                  </a:txBody>
                  <a:tcPr marL="130045" marR="130045" marT="65033" marB="6503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41 981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39</a:t>
                      </a:r>
                      <a:r>
                        <a:rPr lang="en-ZA" sz="2300" baseline="0" dirty="0"/>
                        <a:t> </a:t>
                      </a:r>
                      <a:r>
                        <a:rPr lang="en-ZA" sz="2300" baseline="0" dirty="0" smtClean="0"/>
                        <a:t>045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35 299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47 486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35 586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2914">
                <a:tc>
                  <a:txBody>
                    <a:bodyPr/>
                    <a:lstStyle/>
                    <a:p>
                      <a:r>
                        <a:rPr lang="en-ZA" sz="2300" dirty="0"/>
                        <a:t>2.2 Non-Current Liabilities</a:t>
                      </a:r>
                    </a:p>
                  </a:txBody>
                  <a:tcPr marL="130045" marR="130045" marT="65033" marB="6503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231 354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177</a:t>
                      </a:r>
                      <a:r>
                        <a:rPr lang="en-ZA" sz="2300" baseline="0" dirty="0"/>
                        <a:t> </a:t>
                      </a:r>
                      <a:r>
                        <a:rPr lang="en-ZA" sz="2300" baseline="0" dirty="0" smtClean="0"/>
                        <a:t>102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153 892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107 562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82 028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2007">
                <a:tc>
                  <a:txBody>
                    <a:bodyPr/>
                    <a:lstStyle/>
                    <a:p>
                      <a:r>
                        <a:rPr lang="en-ZA" sz="2300" dirty="0"/>
                        <a:t>2.3 Reserves</a:t>
                      </a:r>
                    </a:p>
                  </a:txBody>
                  <a:tcPr marL="130045" marR="130045" marT="65033" marB="6503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 smtClean="0"/>
                        <a:t>(262 115)</a:t>
                      </a:r>
                      <a:endParaRPr lang="en-ZA" sz="2300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(206</a:t>
                      </a:r>
                      <a:r>
                        <a:rPr lang="en-ZA" sz="2300" baseline="0" dirty="0"/>
                        <a:t> 341</a:t>
                      </a:r>
                      <a:r>
                        <a:rPr lang="en-ZA" sz="2300" dirty="0"/>
                        <a:t>)</a:t>
                      </a:r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(179 993)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(145  252)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dirty="0"/>
                        <a:t>(110 247)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922625">
                <a:tc>
                  <a:txBody>
                    <a:bodyPr/>
                    <a:lstStyle/>
                    <a:p>
                      <a:r>
                        <a:rPr lang="en-ZA" sz="2300" b="1" dirty="0"/>
                        <a:t>Total Liabilities and Reserves</a:t>
                      </a:r>
                    </a:p>
                  </a:txBody>
                  <a:tcPr marL="130045" marR="130045" marT="65033" marB="6503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 smtClean="0"/>
                        <a:t>11 220</a:t>
                      </a:r>
                      <a:endParaRPr lang="en-ZA" sz="2300" b="1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9</a:t>
                      </a:r>
                      <a:r>
                        <a:rPr lang="en-ZA" sz="2300" b="1" baseline="0" dirty="0"/>
                        <a:t> 806</a:t>
                      </a:r>
                      <a:endParaRPr lang="en-ZA" sz="2300" b="1" dirty="0"/>
                    </a:p>
                  </a:txBody>
                  <a:tcPr marL="130045" marR="130045" marT="65033" marB="650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9 198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9 796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7 367</a:t>
                      </a:r>
                    </a:p>
                  </a:txBody>
                  <a:tcPr marL="130045" marR="130045" marT="65033" marB="6503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246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3004800" cy="9858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r>
              <a:rPr lang="en-ZA" altLang="en-US" sz="3600" b="1" dirty="0">
                <a:solidFill>
                  <a:schemeClr val="bg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CASH  FLOW STATEMENT</a:t>
            </a:r>
          </a:p>
        </p:txBody>
      </p:sp>
      <p:graphicFrame>
        <p:nvGraphicFramePr>
          <p:cNvPr id="4" name="Content Placeholder 3">
            <a:extLst/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" y="1087439"/>
          <a:ext cx="13004799" cy="85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6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25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2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9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0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058330">
                <a:tc>
                  <a:txBody>
                    <a:bodyPr/>
                    <a:lstStyle/>
                    <a:p>
                      <a:r>
                        <a:rPr lang="en-ZA" sz="2300" dirty="0">
                          <a:solidFill>
                            <a:schemeClr val="bg1"/>
                          </a:solidFill>
                        </a:rPr>
                        <a:t>FINANCIAL PERIOD ENDED</a:t>
                      </a:r>
                      <a:r>
                        <a:rPr lang="en-ZA" sz="23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ZA" sz="2300" baseline="0" dirty="0">
                          <a:solidFill>
                            <a:schemeClr val="bg1"/>
                          </a:solidFill>
                        </a:rPr>
                        <a:t>31 MARCH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13" marB="65013"/>
                </a:tc>
                <a:tc>
                  <a:txBody>
                    <a:bodyPr/>
                    <a:lstStyle/>
                    <a:p>
                      <a:pPr algn="r"/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2019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13" marB="65013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13" marB="65013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13" marB="65013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13" marB="65013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ZA" sz="2300" dirty="0" err="1">
                          <a:solidFill>
                            <a:schemeClr val="bg1"/>
                          </a:solidFill>
                        </a:rPr>
                        <a:t>R’m</a:t>
                      </a:r>
                      <a:endParaRPr lang="en-ZA" sz="2300" dirty="0">
                        <a:solidFill>
                          <a:schemeClr val="bg1"/>
                        </a:solidFill>
                      </a:endParaRPr>
                    </a:p>
                  </a:txBody>
                  <a:tcPr marL="130048" marR="130048" marT="65013" marB="65013"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590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ZA" sz="2300" b="0" dirty="0"/>
                        <a:t>OPERATING ACTIVITIES</a:t>
                      </a:r>
                    </a:p>
                  </a:txBody>
                  <a:tcPr marL="130048" marR="130048" marT="65013" marB="65013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 smtClean="0"/>
                        <a:t>(585)</a:t>
                      </a:r>
                      <a:endParaRPr lang="en-ZA" sz="2300" b="0" dirty="0"/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(19)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(362)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1</a:t>
                      </a:r>
                      <a:r>
                        <a:rPr lang="en-ZA" sz="2300" b="0" baseline="0" dirty="0"/>
                        <a:t> 034</a:t>
                      </a:r>
                      <a:endParaRPr lang="en-ZA" sz="2300" b="0" dirty="0"/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(1 399)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590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ZA" sz="2300" b="0" dirty="0"/>
                        <a:t>2. INVESTING</a:t>
                      </a:r>
                      <a:r>
                        <a:rPr lang="en-ZA" sz="2300" b="0" baseline="0" dirty="0"/>
                        <a:t> ACTIVITIES</a:t>
                      </a:r>
                      <a:endParaRPr lang="en-ZA" sz="2300" b="0" dirty="0"/>
                    </a:p>
                  </a:txBody>
                  <a:tcPr marL="130048" marR="130048" marT="65013" marB="65013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 smtClean="0"/>
                        <a:t>(74)</a:t>
                      </a:r>
                      <a:endParaRPr lang="en-ZA" sz="2300" b="0" dirty="0"/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(66)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(30)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(38)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(58)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300" b="0" dirty="0"/>
                        <a:t>3. FINANCING</a:t>
                      </a:r>
                      <a:r>
                        <a:rPr lang="en-ZA" sz="2300" b="0" baseline="0" dirty="0"/>
                        <a:t> ACTIVITIES</a:t>
                      </a:r>
                      <a:endParaRPr lang="en-ZA" sz="2300" b="0" dirty="0"/>
                    </a:p>
                  </a:txBody>
                  <a:tcPr marL="130048" marR="130048" marT="65013" marB="6501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 smtClean="0"/>
                        <a:t>-</a:t>
                      </a:r>
                      <a:endParaRPr lang="en-ZA" sz="2300" b="0" dirty="0"/>
                    </a:p>
                  </a:txBody>
                  <a:tcPr marL="130048" marR="130048" marT="65013" marB="650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-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-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-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-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5905">
                <a:tc>
                  <a:txBody>
                    <a:bodyPr/>
                    <a:lstStyle/>
                    <a:p>
                      <a:r>
                        <a:rPr lang="en-ZA" sz="2300" b="0" dirty="0"/>
                        <a:t>4. NET INCREASE/(DECREASE)</a:t>
                      </a:r>
                    </a:p>
                  </a:txBody>
                  <a:tcPr marL="130048" marR="130048" marT="65013" marB="6501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 smtClean="0"/>
                        <a:t>(659)</a:t>
                      </a:r>
                      <a:endParaRPr lang="en-ZA" sz="2300" b="0" dirty="0"/>
                    </a:p>
                  </a:txBody>
                  <a:tcPr marL="130048" marR="130048" marT="65013" marB="650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(85)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(392)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996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(1 457)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5905">
                <a:tc>
                  <a:txBody>
                    <a:bodyPr/>
                    <a:lstStyle/>
                    <a:p>
                      <a:r>
                        <a:rPr lang="en-ZA" sz="2300" b="0" dirty="0"/>
                        <a:t>5.</a:t>
                      </a:r>
                      <a:r>
                        <a:rPr lang="en-ZA" sz="2300" b="0" baseline="0" dirty="0"/>
                        <a:t> AT </a:t>
                      </a:r>
                      <a:r>
                        <a:rPr lang="en-ZA" sz="2300" b="0" baseline="0" dirty="0" smtClean="0"/>
                        <a:t>THE BEGINNING </a:t>
                      </a:r>
                      <a:r>
                        <a:rPr lang="en-ZA" sz="2300" b="0" baseline="0" dirty="0"/>
                        <a:t>OF PERIOD</a:t>
                      </a:r>
                      <a:endParaRPr lang="en-ZA" sz="2300" b="0" dirty="0"/>
                    </a:p>
                  </a:txBody>
                  <a:tcPr marL="130048" marR="130048" marT="65013" marB="65013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 smtClean="0"/>
                        <a:t>1 567</a:t>
                      </a:r>
                      <a:endParaRPr lang="en-ZA" sz="2300" b="0" dirty="0"/>
                    </a:p>
                  </a:txBody>
                  <a:tcPr marL="130048" marR="130048" marT="65013" marB="650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1 652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2 044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1 048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0" dirty="0"/>
                        <a:t>2 505</a:t>
                      </a:r>
                    </a:p>
                  </a:txBody>
                  <a:tcPr marL="130048" marR="130048" marT="65013" marB="65013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5905">
                <a:tc>
                  <a:txBody>
                    <a:bodyPr/>
                    <a:lstStyle/>
                    <a:p>
                      <a:r>
                        <a:rPr lang="en-ZA" sz="2300" b="1" dirty="0"/>
                        <a:t>6. AT</a:t>
                      </a:r>
                      <a:r>
                        <a:rPr lang="en-ZA" sz="2300" b="1" baseline="0" dirty="0"/>
                        <a:t> </a:t>
                      </a:r>
                      <a:r>
                        <a:rPr lang="en-ZA" sz="2300" b="1" baseline="0" dirty="0" smtClean="0"/>
                        <a:t>THE END </a:t>
                      </a:r>
                      <a:r>
                        <a:rPr lang="en-ZA" sz="2300" b="1" baseline="0" dirty="0"/>
                        <a:t>OF PERIOD</a:t>
                      </a:r>
                      <a:endParaRPr lang="en-ZA" sz="2300" b="1" dirty="0"/>
                    </a:p>
                  </a:txBody>
                  <a:tcPr marL="130048" marR="130048" marT="65013" marB="6501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 smtClean="0"/>
                        <a:t>908</a:t>
                      </a:r>
                      <a:endParaRPr lang="en-ZA" sz="2300" b="1" dirty="0"/>
                    </a:p>
                  </a:txBody>
                  <a:tcPr marL="130048" marR="130048" marT="65013" marB="650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1 567</a:t>
                      </a:r>
                    </a:p>
                  </a:txBody>
                  <a:tcPr marL="130048" marR="130048" marT="65013" marB="650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1 652</a:t>
                      </a:r>
                    </a:p>
                  </a:txBody>
                  <a:tcPr marL="130048" marR="130048" marT="65013" marB="650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2 044</a:t>
                      </a:r>
                    </a:p>
                  </a:txBody>
                  <a:tcPr marL="130048" marR="130048" marT="65013" marB="650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2300" b="1" dirty="0"/>
                        <a:t>1 048</a:t>
                      </a:r>
                    </a:p>
                  </a:txBody>
                  <a:tcPr marL="130048" marR="130048" marT="65013" marB="6501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30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6">
            <a:extLst>
              <a:ext uri="{FF2B5EF4-FFF2-40B4-BE49-F238E27FC236}">
                <a16:creationId xmlns:a16="http://schemas.microsoft.com/office/drawing/2014/main" xmlns="" id="{545D2F6B-75D3-4445-8C8C-0878B3B5B5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" y="305951"/>
            <a:ext cx="10116766" cy="638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ZA" altLang="en-US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RAF FUNDING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0499"/>
            <a:ext cx="13004800" cy="89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39763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876746"/>
            <a:ext cx="12344400" cy="1625600"/>
          </a:xfrm>
        </p:spPr>
        <p:txBody>
          <a:bodyPr/>
          <a:lstStyle/>
          <a:p>
            <a:pPr algn="ctr"/>
            <a:r>
              <a:rPr lang="en-ZA" sz="6599" dirty="0">
                <a:latin typeface="+mj-lt"/>
              </a:rPr>
              <a:t>CHALLENGES AND MITIGATIONS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2774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167772" y="418833"/>
            <a:ext cx="9754443" cy="639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342" tIns="42342" rIns="42342" bIns="42342">
            <a:spAutoFit/>
          </a:bodyPr>
          <a:lstStyle>
            <a:lvl1pPr defTabSz="754059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1072423" hangingPunct="1"/>
            <a:r>
              <a:rPr lang="en-ZW" sz="3600" kern="1200" dirty="0"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CHALLENGES  AND MITIGATIONS</a:t>
            </a:r>
          </a:p>
        </p:txBody>
      </p:sp>
      <p:sp>
        <p:nvSpPr>
          <p:cNvPr id="306" name="Shape 306"/>
          <p:cNvSpPr/>
          <p:nvPr/>
        </p:nvSpPr>
        <p:spPr>
          <a:xfrm>
            <a:off x="206680" y="1518707"/>
            <a:ext cx="12428129" cy="4544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816" tIns="48816" rIns="48816" bIns="48816">
            <a:spAutoFit/>
          </a:bodyPr>
          <a:lstStyle/>
          <a:p>
            <a:pPr marL="1300259" lvl="2" defTabSz="650130" hangingPunct="1">
              <a:spcBef>
                <a:spcPts val="300"/>
              </a:spcBef>
              <a:defRPr sz="1600" b="1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399" b="1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CHALLENGE :</a:t>
            </a:r>
            <a:r>
              <a:rPr sz="2399" b="1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Inadequate Funding</a:t>
            </a:r>
            <a:endParaRPr lang="en-ZW" sz="2399" b="1" kern="1200" dirty="0">
              <a:solidFill>
                <a:srgbClr val="131940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1300259" lvl="2" defTabSz="650130" hangingPunct="1">
              <a:spcBef>
                <a:spcPts val="300"/>
              </a:spcBef>
              <a:defRPr sz="1600" b="1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99" b="1" kern="1200" dirty="0">
              <a:solidFill>
                <a:srgbClr val="000000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2399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Cash constraints leading to non payment of finalised claims. </a:t>
            </a:r>
            <a:endParaRPr sz="2399" kern="1200" dirty="0">
              <a:solidFill>
                <a:srgbClr val="FF0000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399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Attachment of the RAF’s bank account and assets by Sheriffs. </a:t>
            </a:r>
          </a:p>
          <a:p>
            <a:pPr marL="1300259" lvl="2" defTabSz="650130" hangingPunct="1">
              <a:spcBef>
                <a:spcPts val="300"/>
              </a:spcBef>
              <a:buSzPct val="100000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W" sz="2399" b="1" kern="1200" dirty="0">
              <a:solidFill>
                <a:srgbClr val="131940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1300259" lvl="2" defTabSz="650130" hangingPunct="1">
              <a:spcBef>
                <a:spcPts val="300"/>
              </a:spcBef>
              <a:buSzPct val="100000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399" b="1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Mitigation Measures</a:t>
            </a: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W" sz="2399" b="1" kern="1200" dirty="0">
              <a:solidFill>
                <a:srgbClr val="131940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399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Stringent Cash Flow Management </a:t>
            </a: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399" kern="1200" dirty="0">
                <a:solidFill>
                  <a:srgbClr val="13194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Improve efficiencies across business</a:t>
            </a:r>
          </a:p>
          <a:p>
            <a:pPr lvl="2" defTabSz="650130" hangingPunct="1">
              <a:spcBef>
                <a:spcPts val="300"/>
              </a:spcBef>
              <a:buSzPct val="100000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W" sz="2399" b="1" kern="1200" dirty="0">
              <a:solidFill>
                <a:srgbClr val="CB0044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99" kern="1200" dirty="0">
              <a:solidFill>
                <a:srgbClr val="13194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86CB4B4D-7CA3-9044-876B-883B54F8677D}" type="slidenum">
              <a:rPr lang="en-ZA" kern="1200"/>
              <a:pPr defTabSz="650130" hangingPunct="1"/>
              <a:t>27</a:t>
            </a:fld>
            <a:endParaRPr lang="en-ZA" kern="1200" dirty="0"/>
          </a:p>
        </p:txBody>
      </p:sp>
    </p:spTree>
    <p:extLst>
      <p:ext uri="{BB962C8B-B14F-4D97-AF65-F5344CB8AC3E}">
        <p14:creationId xmlns:p14="http://schemas.microsoft.com/office/powerpoint/2010/main" xmlns="" val="141948912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128861" y="462432"/>
            <a:ext cx="9832263" cy="639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2342" tIns="42342" rIns="42342" bIns="42342">
            <a:spAutoFit/>
          </a:bodyPr>
          <a:lstStyle>
            <a:lvl1pPr defTabSz="754059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1072423" hangingPunct="1"/>
            <a:r>
              <a:rPr lang="en-ZW" sz="3600" kern="1200" dirty="0"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CHALLENGES AND MITIGATIONS</a:t>
            </a:r>
          </a:p>
        </p:txBody>
      </p:sp>
      <p:sp>
        <p:nvSpPr>
          <p:cNvPr id="306" name="Shape 306"/>
          <p:cNvSpPr/>
          <p:nvPr/>
        </p:nvSpPr>
        <p:spPr>
          <a:xfrm>
            <a:off x="128861" y="1479793"/>
            <a:ext cx="12369762" cy="2990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816" tIns="48816" rIns="48816" bIns="48816">
            <a:spAutoFit/>
          </a:bodyPr>
          <a:lstStyle/>
          <a:p>
            <a:pPr marL="975257" lvl="2" indent="-406394" algn="just" defTabSz="650130">
              <a:lnSpc>
                <a:spcPct val="150000"/>
              </a:lnSpc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418" b="1" kern="1200" dirty="0">
                <a:solidFill>
                  <a:srgbClr val="1A2355"/>
                </a:solidFill>
                <a:latin typeface="Arial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CHALLENGE :</a:t>
            </a:r>
          </a:p>
          <a:p>
            <a:pPr marL="649557" lvl="1" indent="-440586" algn="just" defTabSz="650130" hangingPunct="1">
              <a:spcBef>
                <a:spcPct val="20000"/>
              </a:spcBef>
              <a:buSzPct val="75000"/>
              <a:buFont typeface="Arial"/>
              <a:buChar char="•"/>
              <a:defRPr sz="1600">
                <a:solidFill>
                  <a:srgbClr val="013260"/>
                </a:solidFill>
              </a:defRPr>
            </a:pPr>
            <a:r>
              <a:rPr lang="en-ZW" sz="2399" kern="1200" dirty="0">
                <a:solidFill>
                  <a:srgbClr val="013260"/>
                </a:solidFill>
                <a:latin typeface="Calibri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ZW" sz="2399" kern="1200" dirty="0" smtClean="0">
                <a:solidFill>
                  <a:srgbClr val="013260"/>
                </a:solidFill>
                <a:latin typeface="Calibri"/>
                <a:cs typeface="Arial"/>
              </a:rPr>
              <a:t>Continuation </a:t>
            </a:r>
            <a:r>
              <a:rPr lang="en-ZW" sz="2399" kern="1200" dirty="0">
                <a:solidFill>
                  <a:srgbClr val="013260"/>
                </a:solidFill>
                <a:latin typeface="Calibri"/>
                <a:cs typeface="Arial"/>
              </a:rPr>
              <a:t>of the RAF dispensation </a:t>
            </a:r>
            <a:r>
              <a:rPr lang="en-ZW" sz="2399" kern="1200" dirty="0" smtClean="0">
                <a:solidFill>
                  <a:srgbClr val="013260"/>
                </a:solidFill>
                <a:latin typeface="Calibri"/>
                <a:cs typeface="Arial"/>
              </a:rPr>
              <a:t>based on unsustainable funding model</a:t>
            </a:r>
            <a:endParaRPr lang="en-ZW" sz="2399" kern="1200" dirty="0">
              <a:solidFill>
                <a:srgbClr val="013260"/>
              </a:solidFill>
              <a:latin typeface="Calibri"/>
              <a:cs typeface="Arial"/>
            </a:endParaRPr>
          </a:p>
          <a:p>
            <a:pPr marL="975257" lvl="2" indent="-406394" algn="just" defTabSz="650130">
              <a:lnSpc>
                <a:spcPct val="150000"/>
              </a:lnSpc>
              <a:spcBef>
                <a:spcPct val="20000"/>
              </a:spcBef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W" sz="2418" b="1" kern="1200" dirty="0">
                <a:solidFill>
                  <a:srgbClr val="1A2355"/>
                </a:solidFill>
                <a:latin typeface="Arial"/>
                <a:ea typeface="Tahoma" panose="020B0604030504040204" pitchFamily="34" charset="0"/>
                <a:cs typeface="Arial" panose="020B0604020202020204" pitchFamily="34" charset="0"/>
                <a:sym typeface="Arial"/>
              </a:rPr>
              <a:t>Mitigation Measures:</a:t>
            </a:r>
          </a:p>
          <a:p>
            <a:pPr marL="649557" lvl="1" indent="-440586" algn="just" defTabSz="650130" hangingPunct="1">
              <a:spcBef>
                <a:spcPct val="20000"/>
              </a:spcBef>
              <a:buSzPct val="75000"/>
              <a:buFont typeface="Arial"/>
              <a:buChar char="•"/>
              <a:defRPr sz="1600">
                <a:solidFill>
                  <a:srgbClr val="013260"/>
                </a:solidFill>
              </a:defRPr>
            </a:pPr>
            <a:r>
              <a:rPr lang="en-ZW" sz="2399" kern="1200" dirty="0">
                <a:solidFill>
                  <a:srgbClr val="013260"/>
                </a:solidFill>
                <a:latin typeface="Calibri"/>
                <a:cs typeface="Arial"/>
              </a:rPr>
              <a:t>Support DoT with </a:t>
            </a:r>
            <a:r>
              <a:rPr lang="en-ZW" sz="2399" kern="1200" dirty="0" smtClean="0">
                <a:solidFill>
                  <a:srgbClr val="013260"/>
                </a:solidFill>
                <a:latin typeface="Calibri"/>
                <a:cs typeface="Arial"/>
              </a:rPr>
              <a:t>proposed policy changes</a:t>
            </a:r>
            <a:endParaRPr lang="en-ZW" sz="2399" kern="1200" dirty="0">
              <a:solidFill>
                <a:srgbClr val="013260"/>
              </a:solidFill>
              <a:latin typeface="Calibri"/>
              <a:cs typeface="Arial"/>
            </a:endParaRPr>
          </a:p>
          <a:p>
            <a:pPr marL="1007127" lvl="3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ZW" sz="2399" kern="1200" dirty="0">
              <a:solidFill>
                <a:srgbClr val="131940"/>
              </a:solidFill>
              <a:latin typeface="Calibri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56995" lvl="2" indent="-356995" defTabSz="650130" hangingPunct="1">
              <a:spcBef>
                <a:spcPts val="300"/>
              </a:spcBef>
              <a:buSzPct val="100000"/>
              <a:buFont typeface="Arial"/>
              <a:buChar char="•"/>
              <a:defRPr sz="1600">
                <a:solidFill>
                  <a:srgbClr val="13194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399" kern="1200" dirty="0">
              <a:solidFill>
                <a:srgbClr val="131940"/>
              </a:solidFill>
              <a:latin typeface="Arial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86CB4B4D-7CA3-9044-876B-883B54F8677D}" type="slidenum">
              <a:rPr lang="en-ZA" kern="1200"/>
              <a:pPr defTabSz="650130" hangingPunct="1"/>
              <a:t>28</a:t>
            </a:fld>
            <a:endParaRPr lang="en-ZA" kern="1200" dirty="0"/>
          </a:p>
        </p:txBody>
      </p:sp>
    </p:spTree>
    <p:extLst>
      <p:ext uri="{BB962C8B-B14F-4D97-AF65-F5344CB8AC3E}">
        <p14:creationId xmlns:p14="http://schemas.microsoft.com/office/powerpoint/2010/main" xmlns="" val="18896904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86CB4B4D-7CA3-9044-876B-883B54F8677D}" type="slidenum">
              <a:rPr lang="en-ZA" kern="1200"/>
              <a:pPr defTabSz="650130" hangingPunct="1"/>
              <a:t>29</a:t>
            </a:fld>
            <a:endParaRPr lang="en-ZA" kern="1200" dirty="0"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0"/>
          </p:nvPr>
        </p:nvSpPr>
        <p:spPr>
          <a:xfrm>
            <a:off x="155642" y="1508201"/>
            <a:ext cx="12607047" cy="75319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9557" lvl="1" indent="-440586" algn="just">
              <a:buSzPct val="75000"/>
              <a:buFont typeface="Arial"/>
              <a:buChar char="•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Despite its challenges and limitation, the RAF continues to transform itself, to record successes and to drive the evolution of the business into a new dispensation which addresses the weaknesses of the present model and which will benefit considerably more South Africans for decades to come</a:t>
            </a:r>
            <a:endParaRPr lang="en-ZA" sz="2399" dirty="0">
              <a:latin typeface="+mn-lt"/>
            </a:endParaRPr>
          </a:p>
          <a:p>
            <a:pPr marL="649557" lvl="1" indent="-440586" algn="just">
              <a:buSzPct val="75000"/>
              <a:buFont typeface="Arial"/>
              <a:buChar char="•"/>
              <a:defRPr sz="1600">
                <a:solidFill>
                  <a:srgbClr val="013260"/>
                </a:solidFill>
              </a:defRPr>
            </a:pPr>
            <a:endParaRPr sz="2399" dirty="0">
              <a:latin typeface="+mn-lt"/>
            </a:endParaRPr>
          </a:p>
          <a:p>
            <a:pPr marL="649557" lvl="1" indent="-440586" algn="just">
              <a:buSzPct val="75000"/>
              <a:buFont typeface="Arial"/>
              <a:buChar char="•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The 2015-2020  Strategic Plan and the 201</a:t>
            </a:r>
            <a:r>
              <a:rPr lang="en-ZA" sz="2399" dirty="0">
                <a:latin typeface="+mn-lt"/>
              </a:rPr>
              <a:t>9</a:t>
            </a:r>
            <a:r>
              <a:rPr sz="2399" dirty="0">
                <a:latin typeface="+mn-lt"/>
              </a:rPr>
              <a:t>/20</a:t>
            </a:r>
            <a:r>
              <a:rPr lang="en-ZA" sz="2399" dirty="0">
                <a:latin typeface="+mn-lt"/>
              </a:rPr>
              <a:t>20</a:t>
            </a:r>
            <a:r>
              <a:rPr sz="2399" dirty="0">
                <a:latin typeface="+mn-lt"/>
              </a:rPr>
              <a:t> APP are focused on preparing for the future with a keen emphasis on: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Processing claims, doing so in less time and enhancing the quality of claim processing 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Prudently managing available cash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Ensuring good governance and management of the business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Motivating for additional funding to meet real, current demand</a:t>
            </a:r>
            <a:endParaRPr lang="en-ZA" sz="2399" dirty="0">
              <a:latin typeface="+mn-lt"/>
            </a:endParaRP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endParaRPr sz="2399" dirty="0">
              <a:latin typeface="+mn-lt"/>
            </a:endParaRPr>
          </a:p>
          <a:p>
            <a:pPr marL="649557" lvl="1" indent="-440586" algn="just">
              <a:buSzPct val="75000"/>
              <a:buFont typeface="Arial"/>
              <a:buChar char="•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Great effort is and will be placed on: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Fulfilling the Strategic Plan and APP deliverables;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Addressing the challenges and risks;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sz="2399" dirty="0">
                <a:latin typeface="+mn-lt"/>
              </a:rPr>
              <a:t>Preventing the catastrophic socio-economic effects of accidents in our society; and</a:t>
            </a:r>
          </a:p>
          <a:p>
            <a:pPr marL="1709877" lvl="1" indent="-440585" algn="just">
              <a:buSzPct val="75000"/>
              <a:buFont typeface="Courier New"/>
              <a:buChar char="o"/>
              <a:defRPr sz="1600">
                <a:solidFill>
                  <a:srgbClr val="013260"/>
                </a:solidFill>
              </a:defRPr>
            </a:pPr>
            <a:r>
              <a:rPr lang="en-ZA" sz="2399" dirty="0">
                <a:latin typeface="+mn-lt"/>
              </a:rPr>
              <a:t>Continue s</a:t>
            </a:r>
            <a:r>
              <a:rPr sz="2399" dirty="0" err="1">
                <a:latin typeface="+mn-lt"/>
              </a:rPr>
              <a:t>upporting</a:t>
            </a:r>
            <a:r>
              <a:rPr sz="2399" dirty="0">
                <a:latin typeface="+mn-lt"/>
              </a:rPr>
              <a:t> the transition from RAF to </a:t>
            </a:r>
            <a:r>
              <a:rPr lang="en-ZA" sz="2399" dirty="0">
                <a:latin typeface="+mn-lt"/>
              </a:rPr>
              <a:t>new sustainable dispensation</a:t>
            </a:r>
            <a:r>
              <a:rPr sz="2399" dirty="0">
                <a:latin typeface="+mn-lt"/>
              </a:rPr>
              <a:t>.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1"/>
          </p:nvPr>
        </p:nvSpPr>
        <p:spPr>
          <a:xfrm>
            <a:off x="155644" y="404016"/>
            <a:ext cx="9805480" cy="636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>
            <a:lvl1pPr defTabSz="521706">
              <a:spcBef>
                <a:spcPts val="3500"/>
              </a:spcBef>
              <a:defRPr sz="3008" b="1">
                <a:solidFill>
                  <a:srgbClr val="FFFFFF"/>
                </a:solidFill>
              </a:defRPr>
            </a:lvl1pPr>
          </a:lstStyle>
          <a:p>
            <a:pPr algn="ctr"/>
            <a:r>
              <a:rPr lang="en-ZA" sz="3600" dirty="0">
                <a:latin typeface="+mn-lt"/>
              </a:rPr>
              <a:t>CONCLUSION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0242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3876746"/>
            <a:ext cx="12344400" cy="1625600"/>
          </a:xfrm>
        </p:spPr>
        <p:txBody>
          <a:bodyPr/>
          <a:lstStyle/>
          <a:p>
            <a:pPr algn="ctr"/>
            <a:r>
              <a:rPr lang="en-ZA" sz="6599" dirty="0">
                <a:latin typeface="+mj-lt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xmlns="" val="2294228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100" y="4475747"/>
            <a:ext cx="12211051" cy="1732550"/>
          </a:xfrm>
        </p:spPr>
        <p:txBody>
          <a:bodyPr/>
          <a:lstStyle/>
          <a:p>
            <a:pPr algn="ctr"/>
            <a:r>
              <a:rPr lang="en-ZA" sz="8799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39982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400" y="2191110"/>
            <a:ext cx="12344400" cy="5486400"/>
          </a:xfrm>
        </p:spPr>
        <p:txBody>
          <a:bodyPr>
            <a:normAutofit/>
          </a:bodyPr>
          <a:lstStyle/>
          <a:p>
            <a:pPr algn="ctr"/>
            <a:r>
              <a:rPr lang="en-GB" sz="6599" dirty="0">
                <a:latin typeface="+mj-lt"/>
              </a:rPr>
              <a:t>Annexure 1</a:t>
            </a:r>
            <a:br>
              <a:rPr lang="en-GB" sz="6599" dirty="0">
                <a:latin typeface="+mj-lt"/>
              </a:rPr>
            </a:br>
            <a:r>
              <a:rPr lang="en-GB" sz="6599" dirty="0">
                <a:latin typeface="+mj-lt"/>
              </a:rPr>
              <a:t>Annual Targets For The 2019/20 Financial Year </a:t>
            </a:r>
          </a:p>
        </p:txBody>
      </p:sp>
    </p:spTree>
    <p:extLst>
      <p:ext uri="{BB962C8B-B14F-4D97-AF65-F5344CB8AC3E}">
        <p14:creationId xmlns:p14="http://schemas.microsoft.com/office/powerpoint/2010/main" xmlns="" val="175131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" y="404016"/>
            <a:ext cx="10223290" cy="636693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1: EFFICIENT </a:t>
            </a:r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CLAIMS PROCESSING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/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2529" y="1360966"/>
          <a:ext cx="13004796" cy="8198470"/>
        </p:xfrm>
        <a:graphic>
          <a:graphicData uri="http://schemas.openxmlformats.org/drawingml/2006/table">
            <a:tbl>
              <a:tblPr firstRow="1" firstCol="1" bandRow="1"/>
              <a:tblGrid>
                <a:gridCol w="860685">
                  <a:extLst>
                    <a:ext uri="{9D8B030D-6E8A-4147-A177-3AD203B41FA5}">
                      <a16:colId xmlns:a16="http://schemas.microsoft.com/office/drawing/2014/main" xmlns="" val="2873057109"/>
                    </a:ext>
                  </a:extLst>
                </a:gridCol>
                <a:gridCol w="2366885">
                  <a:extLst>
                    <a:ext uri="{9D8B030D-6E8A-4147-A177-3AD203B41FA5}">
                      <a16:colId xmlns:a16="http://schemas.microsoft.com/office/drawing/2014/main" xmlns="" val="3961909671"/>
                    </a:ext>
                  </a:extLst>
                </a:gridCol>
                <a:gridCol w="2621006">
                  <a:extLst>
                    <a:ext uri="{9D8B030D-6E8A-4147-A177-3AD203B41FA5}">
                      <a16:colId xmlns:a16="http://schemas.microsoft.com/office/drawing/2014/main" xmlns="" val="387881548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xmlns="" val="4087647319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xmlns="" val="236980359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xmlns="" val="1633183244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xmlns="" val="299231147"/>
                    </a:ext>
                  </a:extLst>
                </a:gridCol>
                <a:gridCol w="119316">
                  <a:extLst>
                    <a:ext uri="{9D8B030D-6E8A-4147-A177-3AD203B41FA5}">
                      <a16:colId xmlns:a16="http://schemas.microsoft.com/office/drawing/2014/main" xmlns="" val="1184259979"/>
                    </a:ext>
                  </a:extLst>
                </a:gridCol>
              </a:tblGrid>
              <a:tr h="13639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897610"/>
                  </a:ext>
                </a:extLst>
              </a:tr>
              <a:tr h="23100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the number of outstanding claims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number of personal claims with offers accepted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6230488"/>
                  </a:ext>
                </a:extLst>
              </a:tr>
              <a:tr h="233501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efficiency of claims processing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personal claims processing turnaround time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883015"/>
                  </a:ext>
                </a:extLst>
              </a:tr>
              <a:tr h="21894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 supplier claims processing turnaround time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23644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32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491268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" y="228602"/>
            <a:ext cx="10223290" cy="812107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1: EFFICIENT </a:t>
            </a:r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CLAIMS PROCESSING</a:t>
            </a:r>
          </a:p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CONTINUE…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/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2" y="1418495"/>
          <a:ext cx="13004803" cy="8140942"/>
        </p:xfrm>
        <a:graphic>
          <a:graphicData uri="http://schemas.openxmlformats.org/drawingml/2006/table">
            <a:tbl>
              <a:tblPr firstRow="1" firstCol="1" bandRow="1"/>
              <a:tblGrid>
                <a:gridCol w="531706">
                  <a:extLst>
                    <a:ext uri="{9D8B030D-6E8A-4147-A177-3AD203B41FA5}">
                      <a16:colId xmlns:a16="http://schemas.microsoft.com/office/drawing/2014/main" xmlns="" val="2873057109"/>
                    </a:ext>
                  </a:extLst>
                </a:gridCol>
                <a:gridCol w="2066694">
                  <a:extLst>
                    <a:ext uri="{9D8B030D-6E8A-4147-A177-3AD203B41FA5}">
                      <a16:colId xmlns:a16="http://schemas.microsoft.com/office/drawing/2014/main" xmlns="" val="3961909671"/>
                    </a:ext>
                  </a:extLst>
                </a:gridCol>
                <a:gridCol w="2358461">
                  <a:extLst>
                    <a:ext uri="{9D8B030D-6E8A-4147-A177-3AD203B41FA5}">
                      <a16:colId xmlns:a16="http://schemas.microsoft.com/office/drawing/2014/main" xmlns="" val="387881548"/>
                    </a:ext>
                  </a:extLst>
                </a:gridCol>
                <a:gridCol w="1821629">
                  <a:extLst>
                    <a:ext uri="{9D8B030D-6E8A-4147-A177-3AD203B41FA5}">
                      <a16:colId xmlns:a16="http://schemas.microsoft.com/office/drawing/2014/main" xmlns="" val="4087647319"/>
                    </a:ext>
                  </a:extLst>
                </a:gridCol>
                <a:gridCol w="2128417">
                  <a:extLst>
                    <a:ext uri="{9D8B030D-6E8A-4147-A177-3AD203B41FA5}">
                      <a16:colId xmlns:a16="http://schemas.microsoft.com/office/drawing/2014/main" xmlns="" val="236980359"/>
                    </a:ext>
                  </a:extLst>
                </a:gridCol>
                <a:gridCol w="1975023">
                  <a:extLst>
                    <a:ext uri="{9D8B030D-6E8A-4147-A177-3AD203B41FA5}">
                      <a16:colId xmlns:a16="http://schemas.microsoft.com/office/drawing/2014/main" xmlns="" val="1633183244"/>
                    </a:ext>
                  </a:extLst>
                </a:gridCol>
                <a:gridCol w="1975023">
                  <a:extLst>
                    <a:ext uri="{9D8B030D-6E8A-4147-A177-3AD203B41FA5}">
                      <a16:colId xmlns:a16="http://schemas.microsoft.com/office/drawing/2014/main" xmlns="" val="299231147"/>
                    </a:ext>
                  </a:extLst>
                </a:gridCol>
                <a:gridCol w="147850">
                  <a:extLst>
                    <a:ext uri="{9D8B030D-6E8A-4147-A177-3AD203B41FA5}">
                      <a16:colId xmlns:a16="http://schemas.microsoft.com/office/drawing/2014/main" xmlns="" val="2782564358"/>
                    </a:ext>
                  </a:extLst>
                </a:gridCol>
              </a:tblGrid>
              <a:tr h="14544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897610"/>
                  </a:ext>
                </a:extLst>
              </a:tr>
              <a:tr h="356787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4. 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Claims Fraud detection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percentage of fraud detected before undue payments are made, based on number of files by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 2.5%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5 %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 7.5 %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 10%</a:t>
                      </a: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8796313"/>
                  </a:ext>
                </a:extLst>
              </a:tr>
              <a:tr h="31185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A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24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percentage of fraud detected before undue payments are made, based on the value by 10%</a:t>
                      </a: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 2.5%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5 %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 7.5 %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 by  10%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447433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33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136161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" y="228602"/>
            <a:ext cx="10223290" cy="812107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1: EFFICIENT </a:t>
            </a:r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CLAIMS PROCESSING</a:t>
            </a:r>
          </a:p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CONTINUE 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/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152" y="1389968"/>
          <a:ext cx="12965656" cy="8063144"/>
        </p:xfrm>
        <a:graphic>
          <a:graphicData uri="http://schemas.openxmlformats.org/drawingml/2006/table">
            <a:tbl>
              <a:tblPr firstRow="1" firstCol="1" bandRow="1"/>
              <a:tblGrid>
                <a:gridCol w="1145892">
                  <a:extLst>
                    <a:ext uri="{9D8B030D-6E8A-4147-A177-3AD203B41FA5}">
                      <a16:colId xmlns:a16="http://schemas.microsoft.com/office/drawing/2014/main" xmlns="" val="2873057109"/>
                    </a:ext>
                  </a:extLst>
                </a:gridCol>
                <a:gridCol w="3001761">
                  <a:extLst>
                    <a:ext uri="{9D8B030D-6E8A-4147-A177-3AD203B41FA5}">
                      <a16:colId xmlns:a16="http://schemas.microsoft.com/office/drawing/2014/main" xmlns="" val="3961909671"/>
                    </a:ext>
                  </a:extLst>
                </a:gridCol>
                <a:gridCol w="2363866">
                  <a:extLst>
                    <a:ext uri="{9D8B030D-6E8A-4147-A177-3AD203B41FA5}">
                      <a16:colId xmlns:a16="http://schemas.microsoft.com/office/drawing/2014/main" xmlns="" val="387881548"/>
                    </a:ext>
                  </a:extLst>
                </a:gridCol>
                <a:gridCol w="1576683">
                  <a:extLst>
                    <a:ext uri="{9D8B030D-6E8A-4147-A177-3AD203B41FA5}">
                      <a16:colId xmlns:a16="http://schemas.microsoft.com/office/drawing/2014/main" xmlns="" val="4087647319"/>
                    </a:ext>
                  </a:extLst>
                </a:gridCol>
                <a:gridCol w="1576683">
                  <a:extLst>
                    <a:ext uri="{9D8B030D-6E8A-4147-A177-3AD203B41FA5}">
                      <a16:colId xmlns:a16="http://schemas.microsoft.com/office/drawing/2014/main" xmlns="" val="236980359"/>
                    </a:ext>
                  </a:extLst>
                </a:gridCol>
                <a:gridCol w="1576683">
                  <a:extLst>
                    <a:ext uri="{9D8B030D-6E8A-4147-A177-3AD203B41FA5}">
                      <a16:colId xmlns:a16="http://schemas.microsoft.com/office/drawing/2014/main" xmlns="" val="1633183244"/>
                    </a:ext>
                  </a:extLst>
                </a:gridCol>
                <a:gridCol w="1576683">
                  <a:extLst>
                    <a:ext uri="{9D8B030D-6E8A-4147-A177-3AD203B41FA5}">
                      <a16:colId xmlns:a16="http://schemas.microsoft.com/office/drawing/2014/main" xmlns="" val="299231147"/>
                    </a:ext>
                  </a:extLst>
                </a:gridCol>
                <a:gridCol w="147405">
                  <a:extLst>
                    <a:ext uri="{9D8B030D-6E8A-4147-A177-3AD203B41FA5}">
                      <a16:colId xmlns:a16="http://schemas.microsoft.com/office/drawing/2014/main" xmlns="" val="2782564358"/>
                    </a:ext>
                  </a:extLst>
                </a:gridCol>
              </a:tblGrid>
              <a:tr h="10064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7897610"/>
                  </a:ext>
                </a:extLst>
              </a:tr>
              <a:tr h="23826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Improve direct claims management 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increase in direct personal claims originated by 15%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15%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15%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15%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15%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507517"/>
                  </a:ext>
                </a:extLst>
              </a:tr>
              <a:tr h="27797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% of direct personal claims converted to represented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Reduce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1129225"/>
                  </a:ext>
                </a:extLst>
              </a:tr>
              <a:tr h="18944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Improve Litigation Management </a:t>
                      </a: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% of  offers made before trial date by 10 %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2.5%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7.5%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409366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34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4068438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2882" y="1"/>
            <a:ext cx="10223290" cy="636693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1: EFFICIENT </a:t>
            </a:r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CLAIMS PROCESSING</a:t>
            </a:r>
          </a:p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CONTINUE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/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1403497"/>
          <a:ext cx="13004804" cy="8155939"/>
        </p:xfrm>
        <a:graphic>
          <a:graphicData uri="http://schemas.openxmlformats.org/drawingml/2006/table">
            <a:tbl>
              <a:tblPr firstRow="1" firstCol="1" bandRow="1"/>
              <a:tblGrid>
                <a:gridCol w="1081678">
                  <a:extLst>
                    <a:ext uri="{9D8B030D-6E8A-4147-A177-3AD203B41FA5}">
                      <a16:colId xmlns:a16="http://schemas.microsoft.com/office/drawing/2014/main" xmlns="" val="3806522568"/>
                    </a:ext>
                  </a:extLst>
                </a:gridCol>
                <a:gridCol w="2523917">
                  <a:extLst>
                    <a:ext uri="{9D8B030D-6E8A-4147-A177-3AD203B41FA5}">
                      <a16:colId xmlns:a16="http://schemas.microsoft.com/office/drawing/2014/main" xmlns="" val="3923215098"/>
                    </a:ext>
                  </a:extLst>
                </a:gridCol>
                <a:gridCol w="2931265">
                  <a:extLst>
                    <a:ext uri="{9D8B030D-6E8A-4147-A177-3AD203B41FA5}">
                      <a16:colId xmlns:a16="http://schemas.microsoft.com/office/drawing/2014/main" xmlns="" val="3145507919"/>
                    </a:ext>
                  </a:extLst>
                </a:gridCol>
                <a:gridCol w="1616986">
                  <a:extLst>
                    <a:ext uri="{9D8B030D-6E8A-4147-A177-3AD203B41FA5}">
                      <a16:colId xmlns:a16="http://schemas.microsoft.com/office/drawing/2014/main" xmlns="" val="1362841988"/>
                    </a:ext>
                  </a:extLst>
                </a:gridCol>
                <a:gridCol w="1616986">
                  <a:extLst>
                    <a:ext uri="{9D8B030D-6E8A-4147-A177-3AD203B41FA5}">
                      <a16:colId xmlns:a16="http://schemas.microsoft.com/office/drawing/2014/main" xmlns="" val="4089382727"/>
                    </a:ext>
                  </a:extLst>
                </a:gridCol>
                <a:gridCol w="1616986">
                  <a:extLst>
                    <a:ext uri="{9D8B030D-6E8A-4147-A177-3AD203B41FA5}">
                      <a16:colId xmlns:a16="http://schemas.microsoft.com/office/drawing/2014/main" xmlns="" val="4153880477"/>
                    </a:ext>
                  </a:extLst>
                </a:gridCol>
                <a:gridCol w="1616986">
                  <a:extLst>
                    <a:ext uri="{9D8B030D-6E8A-4147-A177-3AD203B41FA5}">
                      <a16:colId xmlns:a16="http://schemas.microsoft.com/office/drawing/2014/main" xmlns="" val="515633939"/>
                    </a:ext>
                  </a:extLst>
                </a:gridCol>
              </a:tblGrid>
              <a:tr h="12647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330798"/>
                  </a:ext>
                </a:extLst>
              </a:tr>
              <a:tr h="38652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post-crash care management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of active undertakings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2.5%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7.5%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123337"/>
                  </a:ext>
                </a:extLst>
              </a:tr>
              <a:tr h="302597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plans introduced for serious  injuries increase by 100%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12" marR="537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71692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35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47959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404016"/>
            <a:ext cx="9692641" cy="967585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2: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PROVIDING ACCESSIBLE SERVICES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795" y="1435397"/>
          <a:ext cx="13004800" cy="8187834"/>
        </p:xfrm>
        <a:graphic>
          <a:graphicData uri="http://schemas.openxmlformats.org/drawingml/2006/table">
            <a:tbl>
              <a:tblPr firstRow="1" firstCol="1" bandRow="1"/>
              <a:tblGrid>
                <a:gridCol w="1668902">
                  <a:extLst>
                    <a:ext uri="{9D8B030D-6E8A-4147-A177-3AD203B41FA5}">
                      <a16:colId xmlns:a16="http://schemas.microsoft.com/office/drawing/2014/main" xmlns="" val="4099288395"/>
                    </a:ext>
                  </a:extLst>
                </a:gridCol>
                <a:gridCol w="1838591">
                  <a:extLst>
                    <a:ext uri="{9D8B030D-6E8A-4147-A177-3AD203B41FA5}">
                      <a16:colId xmlns:a16="http://schemas.microsoft.com/office/drawing/2014/main" xmlns="" val="2518347379"/>
                    </a:ext>
                  </a:extLst>
                </a:gridCol>
                <a:gridCol w="2546276">
                  <a:extLst>
                    <a:ext uri="{9D8B030D-6E8A-4147-A177-3AD203B41FA5}">
                      <a16:colId xmlns:a16="http://schemas.microsoft.com/office/drawing/2014/main" xmlns="" val="244973634"/>
                    </a:ext>
                  </a:extLst>
                </a:gridCol>
                <a:gridCol w="1698350">
                  <a:extLst>
                    <a:ext uri="{9D8B030D-6E8A-4147-A177-3AD203B41FA5}">
                      <a16:colId xmlns:a16="http://schemas.microsoft.com/office/drawing/2014/main" xmlns="" val="2991753888"/>
                    </a:ext>
                  </a:extLst>
                </a:gridCol>
                <a:gridCol w="1698350">
                  <a:extLst>
                    <a:ext uri="{9D8B030D-6E8A-4147-A177-3AD203B41FA5}">
                      <a16:colId xmlns:a16="http://schemas.microsoft.com/office/drawing/2014/main" xmlns="" val="2150542463"/>
                    </a:ext>
                  </a:extLst>
                </a:gridCol>
                <a:gridCol w="1698350">
                  <a:extLst>
                    <a:ext uri="{9D8B030D-6E8A-4147-A177-3AD203B41FA5}">
                      <a16:colId xmlns:a16="http://schemas.microsoft.com/office/drawing/2014/main" xmlns="" val="2061715620"/>
                    </a:ext>
                  </a:extLst>
                </a:gridCol>
                <a:gridCol w="1698350">
                  <a:extLst>
                    <a:ext uri="{9D8B030D-6E8A-4147-A177-3AD203B41FA5}">
                      <a16:colId xmlns:a16="http://schemas.microsoft.com/office/drawing/2014/main" xmlns="" val="2134467523"/>
                    </a:ext>
                  </a:extLst>
                </a:gridCol>
                <a:gridCol w="157631">
                  <a:extLst>
                    <a:ext uri="{9D8B030D-6E8A-4147-A177-3AD203B41FA5}">
                      <a16:colId xmlns:a16="http://schemas.microsoft.com/office/drawing/2014/main" xmlns="" val="2741808819"/>
                    </a:ext>
                  </a:extLst>
                </a:gridCol>
              </a:tblGrid>
              <a:tr h="1369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6237010"/>
                  </a:ext>
                </a:extLst>
              </a:tr>
              <a:tr h="441198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Promote RAF services through outreach programmes and other events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increase in the number of potential claimants serviced during outreach programmes and other events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by 10%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1309381"/>
                  </a:ext>
                </a:extLst>
              </a:tr>
              <a:tr h="240653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Call Centre responsiveness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% of abandoned calls to 2.8 %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abandoned calls to 2.8 %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abandoned calls to 2.8 %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abandoned calls to 2.8 %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abandoned calls to 2.8 %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92983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36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137207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89716"/>
            <a:ext cx="9692641" cy="967585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3: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EFFECTIVE FINANCIAL MANAGEMENT</a:t>
            </a:r>
            <a:endParaRPr lang="en-ZA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1404030"/>
          <a:ext cx="13004801" cy="6881555"/>
        </p:xfrm>
        <a:graphic>
          <a:graphicData uri="http://schemas.openxmlformats.org/drawingml/2006/table">
            <a:tbl>
              <a:tblPr firstRow="1" firstCol="1" bandRow="1"/>
              <a:tblGrid>
                <a:gridCol w="860535">
                  <a:extLst>
                    <a:ext uri="{9D8B030D-6E8A-4147-A177-3AD203B41FA5}">
                      <a16:colId xmlns:a16="http://schemas.microsoft.com/office/drawing/2014/main" xmlns="" val="2994407100"/>
                    </a:ext>
                  </a:extLst>
                </a:gridCol>
                <a:gridCol w="2063214">
                  <a:extLst>
                    <a:ext uri="{9D8B030D-6E8A-4147-A177-3AD203B41FA5}">
                      <a16:colId xmlns:a16="http://schemas.microsoft.com/office/drawing/2014/main" xmlns="" val="1898745144"/>
                    </a:ext>
                  </a:extLst>
                </a:gridCol>
                <a:gridCol w="2685284">
                  <a:extLst>
                    <a:ext uri="{9D8B030D-6E8A-4147-A177-3AD203B41FA5}">
                      <a16:colId xmlns:a16="http://schemas.microsoft.com/office/drawing/2014/main" xmlns="" val="1558517765"/>
                    </a:ext>
                  </a:extLst>
                </a:gridCol>
                <a:gridCol w="1848942">
                  <a:extLst>
                    <a:ext uri="{9D8B030D-6E8A-4147-A177-3AD203B41FA5}">
                      <a16:colId xmlns:a16="http://schemas.microsoft.com/office/drawing/2014/main" xmlns="" val="2386226746"/>
                    </a:ext>
                  </a:extLst>
                </a:gridCol>
                <a:gridCol w="1848942">
                  <a:extLst>
                    <a:ext uri="{9D8B030D-6E8A-4147-A177-3AD203B41FA5}">
                      <a16:colId xmlns:a16="http://schemas.microsoft.com/office/drawing/2014/main" xmlns="" val="519842709"/>
                    </a:ext>
                  </a:extLst>
                </a:gridCol>
                <a:gridCol w="1848942">
                  <a:extLst>
                    <a:ext uri="{9D8B030D-6E8A-4147-A177-3AD203B41FA5}">
                      <a16:colId xmlns:a16="http://schemas.microsoft.com/office/drawing/2014/main" xmlns="" val="3712534630"/>
                    </a:ext>
                  </a:extLst>
                </a:gridCol>
                <a:gridCol w="1848942">
                  <a:extLst>
                    <a:ext uri="{9D8B030D-6E8A-4147-A177-3AD203B41FA5}">
                      <a16:colId xmlns:a16="http://schemas.microsoft.com/office/drawing/2014/main" xmlns="" val="1376616988"/>
                    </a:ext>
                  </a:extLst>
                </a:gridCol>
              </a:tblGrid>
              <a:tr h="1541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8224111"/>
                  </a:ext>
                </a:extLst>
              </a:tr>
              <a:tr h="38015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 cash flow management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Claims Payment Average Days as per the cash management procedure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Claims Payment Average Days as per the cash management procedure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5013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Claims Payment Average Days as per the cash management procedure 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5013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Claims Payment Average Days as per the cash management procedure 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5013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Claims Payment Average Days as per the cash management procedure </a:t>
                      </a:r>
                      <a:endParaRPr lang="en-ZA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3545154"/>
                  </a:ext>
                </a:extLst>
              </a:tr>
              <a:tr h="153800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procurement outcomes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 success of all bids issued within  8 months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44191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37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52170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-182881" y="324152"/>
            <a:ext cx="9692641" cy="967585"/>
          </a:xfrm>
        </p:spPr>
        <p:txBody>
          <a:bodyPr/>
          <a:lstStyle/>
          <a:p>
            <a:r>
              <a:rPr lang="en-Z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4: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OPTIMISING ICT</a:t>
            </a:r>
            <a:endParaRPr lang="en-ZA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" y="1400841"/>
          <a:ext cx="13004802" cy="6987538"/>
        </p:xfrm>
        <a:graphic>
          <a:graphicData uri="http://schemas.openxmlformats.org/drawingml/2006/table">
            <a:tbl>
              <a:tblPr firstRow="1" firstCol="1" bandRow="1"/>
              <a:tblGrid>
                <a:gridCol w="550847">
                  <a:extLst>
                    <a:ext uri="{9D8B030D-6E8A-4147-A177-3AD203B41FA5}">
                      <a16:colId xmlns:a16="http://schemas.microsoft.com/office/drawing/2014/main" xmlns="" val="2386840718"/>
                    </a:ext>
                  </a:extLst>
                </a:gridCol>
                <a:gridCol w="2347090">
                  <a:extLst>
                    <a:ext uri="{9D8B030D-6E8A-4147-A177-3AD203B41FA5}">
                      <a16:colId xmlns:a16="http://schemas.microsoft.com/office/drawing/2014/main" xmlns="" val="579571621"/>
                    </a:ext>
                  </a:extLst>
                </a:gridCol>
                <a:gridCol w="1436993">
                  <a:extLst>
                    <a:ext uri="{9D8B030D-6E8A-4147-A177-3AD203B41FA5}">
                      <a16:colId xmlns:a16="http://schemas.microsoft.com/office/drawing/2014/main" xmlns="" val="2262234290"/>
                    </a:ext>
                  </a:extLst>
                </a:gridCol>
                <a:gridCol w="1659612">
                  <a:extLst>
                    <a:ext uri="{9D8B030D-6E8A-4147-A177-3AD203B41FA5}">
                      <a16:colId xmlns:a16="http://schemas.microsoft.com/office/drawing/2014/main" xmlns="" val="587787461"/>
                    </a:ext>
                  </a:extLst>
                </a:gridCol>
                <a:gridCol w="1752565">
                  <a:extLst>
                    <a:ext uri="{9D8B030D-6E8A-4147-A177-3AD203B41FA5}">
                      <a16:colId xmlns:a16="http://schemas.microsoft.com/office/drawing/2014/main" xmlns="" val="422481588"/>
                    </a:ext>
                  </a:extLst>
                </a:gridCol>
                <a:gridCol w="1752565">
                  <a:extLst>
                    <a:ext uri="{9D8B030D-6E8A-4147-A177-3AD203B41FA5}">
                      <a16:colId xmlns:a16="http://schemas.microsoft.com/office/drawing/2014/main" xmlns="" val="3822090649"/>
                    </a:ext>
                  </a:extLst>
                </a:gridCol>
                <a:gridCol w="1752565">
                  <a:extLst>
                    <a:ext uri="{9D8B030D-6E8A-4147-A177-3AD203B41FA5}">
                      <a16:colId xmlns:a16="http://schemas.microsoft.com/office/drawing/2014/main" xmlns="" val="2917223762"/>
                    </a:ext>
                  </a:extLst>
                </a:gridCol>
                <a:gridCol w="1752565">
                  <a:extLst>
                    <a:ext uri="{9D8B030D-6E8A-4147-A177-3AD203B41FA5}">
                      <a16:colId xmlns:a16="http://schemas.microsoft.com/office/drawing/2014/main" xmlns="" val="1443668147"/>
                    </a:ext>
                  </a:extLst>
                </a:gridCol>
              </a:tblGrid>
              <a:tr h="1620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4th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188761"/>
                  </a:ext>
                </a:extLst>
              </a:tr>
              <a:tr h="25019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optimal ICT availability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availability of critical services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availability of all services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availability of all services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availability of all services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availability of all services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98% availability of all services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0511289"/>
                  </a:ext>
                </a:extLst>
              </a:tr>
              <a:tr h="2864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ICT Strategy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ICT Strategic initiatives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2019/20 ICT Strategic initiatives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467064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38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4116540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89716"/>
            <a:ext cx="9692641" cy="967585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4: OPTIMISING ICT CONTINUE 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1400841"/>
          <a:ext cx="13004803" cy="6847421"/>
        </p:xfrm>
        <a:graphic>
          <a:graphicData uri="http://schemas.openxmlformats.org/drawingml/2006/table">
            <a:tbl>
              <a:tblPr firstRow="1" firstCol="1" bandRow="1"/>
              <a:tblGrid>
                <a:gridCol w="598748">
                  <a:extLst>
                    <a:ext uri="{9D8B030D-6E8A-4147-A177-3AD203B41FA5}">
                      <a16:colId xmlns:a16="http://schemas.microsoft.com/office/drawing/2014/main" xmlns="" val="2386840718"/>
                    </a:ext>
                  </a:extLst>
                </a:gridCol>
                <a:gridCol w="1915994">
                  <a:extLst>
                    <a:ext uri="{9D8B030D-6E8A-4147-A177-3AD203B41FA5}">
                      <a16:colId xmlns:a16="http://schemas.microsoft.com/office/drawing/2014/main" xmlns="" val="579571621"/>
                    </a:ext>
                  </a:extLst>
                </a:gridCol>
                <a:gridCol w="1652544">
                  <a:extLst>
                    <a:ext uri="{9D8B030D-6E8A-4147-A177-3AD203B41FA5}">
                      <a16:colId xmlns:a16="http://schemas.microsoft.com/office/drawing/2014/main" xmlns="" val="2262234290"/>
                    </a:ext>
                  </a:extLst>
                </a:gridCol>
                <a:gridCol w="2275241">
                  <a:extLst>
                    <a:ext uri="{9D8B030D-6E8A-4147-A177-3AD203B41FA5}">
                      <a16:colId xmlns:a16="http://schemas.microsoft.com/office/drawing/2014/main" xmlns="" val="587787461"/>
                    </a:ext>
                  </a:extLst>
                </a:gridCol>
                <a:gridCol w="1640569">
                  <a:extLst>
                    <a:ext uri="{9D8B030D-6E8A-4147-A177-3AD203B41FA5}">
                      <a16:colId xmlns:a16="http://schemas.microsoft.com/office/drawing/2014/main" xmlns="" val="422481588"/>
                    </a:ext>
                  </a:extLst>
                </a:gridCol>
                <a:gridCol w="1640569">
                  <a:extLst>
                    <a:ext uri="{9D8B030D-6E8A-4147-A177-3AD203B41FA5}">
                      <a16:colId xmlns:a16="http://schemas.microsoft.com/office/drawing/2014/main" xmlns="" val="3822090649"/>
                    </a:ext>
                  </a:extLst>
                </a:gridCol>
                <a:gridCol w="1640569">
                  <a:extLst>
                    <a:ext uri="{9D8B030D-6E8A-4147-A177-3AD203B41FA5}">
                      <a16:colId xmlns:a16="http://schemas.microsoft.com/office/drawing/2014/main" xmlns="" val="2917223762"/>
                    </a:ext>
                  </a:extLst>
                </a:gridCol>
                <a:gridCol w="1640569">
                  <a:extLst>
                    <a:ext uri="{9D8B030D-6E8A-4147-A177-3AD203B41FA5}">
                      <a16:colId xmlns:a16="http://schemas.microsoft.com/office/drawing/2014/main" xmlns="" val="1443668147"/>
                    </a:ext>
                  </a:extLst>
                </a:gridCol>
              </a:tblGrid>
              <a:tr h="2039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2019/20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4th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188761"/>
                  </a:ext>
                </a:extLst>
              </a:tr>
              <a:tr h="48077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ICT Strategy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the Information, Cyber Security and Risk Management Strategy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 2019/2020  initiatives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52" marR="459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71197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39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61776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7472" y="1394005"/>
            <a:ext cx="12062655" cy="7531947"/>
          </a:xfrm>
        </p:spPr>
        <p:txBody>
          <a:bodyPr>
            <a:normAutofit fontScale="92500"/>
          </a:bodyPr>
          <a:lstStyle/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2418" b="1" dirty="0"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Helvetica"/>
              </a:rPr>
              <a:t>Corporate and Statutory Form</a:t>
            </a:r>
            <a:endParaRPr lang="en-US" sz="2418" b="1" dirty="0">
              <a:latin typeface="+mn-lt"/>
              <a:ea typeface="Tahoma" panose="020B0604030504040204" pitchFamily="34" charset="0"/>
              <a:cs typeface="Arial" panose="020B0604020202020204" pitchFamily="34" charset="0"/>
              <a:sym typeface="Helvetica"/>
            </a:endParaRP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00" dirty="0" smtClean="0">
              <a:solidFill>
                <a:srgbClr val="1A2355"/>
              </a:solidFill>
              <a:latin typeface="+mn-lt"/>
              <a:ea typeface="Arial"/>
              <a:cs typeface="Arial" panose="020B0604020202020204" pitchFamily="34" charset="0"/>
              <a:sym typeface="Helvetica"/>
            </a:endParaRP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00" dirty="0" smtClean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Helvetica"/>
              </a:rPr>
              <a:t>Road </a:t>
            </a:r>
            <a:r>
              <a:rPr lang="en-GB" sz="2400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Helvetica"/>
              </a:rPr>
              <a:t>Accident Fund Act, 1996 (Act No. 56 of 1996) &amp; RAF Amendment Act, 2005 (Act No. 19 of 2005)</a:t>
            </a: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18" dirty="0">
              <a:solidFill>
                <a:srgbClr val="1A2355"/>
              </a:solidFill>
              <a:ea typeface="Arial"/>
              <a:cs typeface="Arial" panose="020B0604020202020204" pitchFamily="34" charset="0"/>
              <a:sym typeface="Helvetica"/>
            </a:endParaRP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Helvetica"/>
              </a:rPr>
              <a:t>National Public Entity (Schedule 3A of the PFMA).</a:t>
            </a: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18" dirty="0" smtClean="0">
              <a:solidFill>
                <a:srgbClr val="1A2355"/>
              </a:solidFill>
              <a:latin typeface="+mn-lt"/>
              <a:ea typeface="Arial"/>
              <a:cs typeface="Arial" panose="020B0604020202020204" pitchFamily="34" charset="0"/>
              <a:sym typeface="Helvetica"/>
            </a:endParaRP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18" dirty="0" smtClean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Helvetica"/>
              </a:rPr>
              <a:t>Constitutional </a:t>
            </a:r>
            <a:r>
              <a:rPr lang="en-GB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Helvetica"/>
              </a:rPr>
              <a:t>Court Rulings and legal precedents have shaped the mandate. </a:t>
            </a: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418" dirty="0">
              <a:latin typeface="+mn-lt"/>
              <a:cs typeface="Arial" panose="020B0604020202020204" pitchFamily="34" charset="0"/>
              <a:sym typeface="Helvetica"/>
            </a:endParaRP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418" b="1" dirty="0" smtClean="0">
                <a:solidFill>
                  <a:srgbClr val="1A2355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Helvetica"/>
              </a:rPr>
              <a:t>Objective </a:t>
            </a:r>
            <a:r>
              <a:rPr lang="en-GB" sz="2418" b="1" dirty="0">
                <a:solidFill>
                  <a:srgbClr val="1A2355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Helvetica"/>
              </a:rPr>
              <a:t>of the Fund</a:t>
            </a:r>
          </a:p>
          <a:p>
            <a:pPr marL="975257" lvl="2" indent="-406394" algn="just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en-US" sz="2418" b="1" dirty="0">
                <a:solidFill>
                  <a:srgbClr val="1A2355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Section </a:t>
            </a:r>
            <a:r>
              <a:rPr lang="en-US" altLang="en-US" sz="2418" b="1" dirty="0" smtClean="0">
                <a:solidFill>
                  <a:srgbClr val="1A2355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3 of the RAF Act</a:t>
            </a:r>
            <a:endParaRPr lang="en-US" altLang="en-US" sz="2418" b="1" dirty="0">
              <a:solidFill>
                <a:srgbClr val="1A2355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0" lvl="2" indent="0" algn="just" hangingPunct="0">
              <a:spcBef>
                <a:spcPts val="0"/>
              </a:spcBef>
              <a:buClr>
                <a:srgbClr val="739ABC"/>
              </a:buClr>
              <a:buSzPct val="100000"/>
              <a:buNone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Payment of compensation for loss or damage wrongfully caused by the driving of motor vehicles</a:t>
            </a:r>
          </a:p>
          <a:p>
            <a:pPr marL="406394" lvl="2" indent="-406394" algn="just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Limited to bodily injury or death</a:t>
            </a:r>
          </a:p>
          <a:p>
            <a:pPr marL="406394" lvl="2" indent="-406394" algn="just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Excludes secondary emotional shock</a:t>
            </a:r>
          </a:p>
          <a:p>
            <a:pPr marL="406394" lvl="2" indent="-406394" algn="just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Material damages not covered </a:t>
            </a:r>
            <a:r>
              <a:rPr lang="en-ZA" altLang="en-US" sz="2418" dirty="0" smtClean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(non personal damages)</a:t>
            </a:r>
            <a:endParaRPr lang="en-ZA" altLang="en-US" sz="2418" dirty="0">
              <a:solidFill>
                <a:srgbClr val="1A2355"/>
              </a:solidFill>
              <a:latin typeface="+mn-lt"/>
              <a:ea typeface="Arial"/>
              <a:cs typeface="Arial" panose="020B0604020202020204" pitchFamily="34" charset="0"/>
              <a:sym typeface="Arial" pitchFamily="34" charset="0"/>
            </a:endParaRPr>
          </a:p>
          <a:p>
            <a:pPr marL="975257" lvl="2" indent="-406394" algn="just" hangingPunct="0">
              <a:lnSpc>
                <a:spcPct val="160000"/>
              </a:lnSpc>
              <a:spcBef>
                <a:spcPts val="0"/>
              </a:spcBef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b="1" dirty="0">
                <a:solidFill>
                  <a:srgbClr val="1A2355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Section </a:t>
            </a:r>
            <a:r>
              <a:rPr lang="en-ZA" altLang="en-US" sz="2418" b="1" dirty="0" smtClean="0">
                <a:solidFill>
                  <a:srgbClr val="1A2355"/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17(4) of the RAF Act</a:t>
            </a:r>
            <a:endParaRPr lang="en-ZA" altLang="en-US" sz="2418" b="1" dirty="0">
              <a:solidFill>
                <a:srgbClr val="1A2355"/>
              </a:solidFill>
              <a:latin typeface="+mn-lt"/>
              <a:ea typeface="Tahoma" panose="020B060403050404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0" lvl="2" indent="0" algn="just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buNone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 smtClean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Provides </a:t>
            </a:r>
            <a:r>
              <a:rPr lang="en-ZA" altLang="en-US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support in respect of future treatment and rehabilitation (future medical expenses i.e. rehabilitation centre costs, assistive devices, home modification, treatment and other </a:t>
            </a:r>
            <a:r>
              <a:rPr lang="en-ZA" altLang="en-US" sz="2418" dirty="0" smtClean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related goods </a:t>
            </a:r>
            <a:r>
              <a:rPr lang="en-ZA" altLang="en-US" sz="2418" dirty="0">
                <a:solidFill>
                  <a:srgbClr val="1A2355"/>
                </a:solidFill>
                <a:latin typeface="+mn-lt"/>
                <a:ea typeface="Arial"/>
                <a:cs typeface="Arial" panose="020B0604020202020204" pitchFamily="34" charset="0"/>
                <a:sym typeface="Arial" pitchFamily="34" charset="0"/>
              </a:rPr>
              <a:t>and services)  </a:t>
            </a:r>
          </a:p>
          <a:p>
            <a:pPr algn="just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399" dirty="0">
              <a:latin typeface="+mn-lt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257176"/>
            <a:ext cx="11449050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MANDATE OF THE ENTITY</a:t>
            </a:r>
            <a:endParaRPr lang="en-US" sz="36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4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0154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89716"/>
            <a:ext cx="9692641" cy="967585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5: PEOPLE MANAGEMENT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1377980"/>
          <a:ext cx="13004800" cy="7611207"/>
        </p:xfrm>
        <a:graphic>
          <a:graphicData uri="http://schemas.openxmlformats.org/drawingml/2006/table">
            <a:tbl>
              <a:tblPr firstRow="1" firstCol="1" bandRow="1"/>
              <a:tblGrid>
                <a:gridCol w="793830">
                  <a:extLst>
                    <a:ext uri="{9D8B030D-6E8A-4147-A177-3AD203B41FA5}">
                      <a16:colId xmlns:a16="http://schemas.microsoft.com/office/drawing/2014/main" xmlns="" val="2040665916"/>
                    </a:ext>
                  </a:extLst>
                </a:gridCol>
                <a:gridCol w="2288097">
                  <a:extLst>
                    <a:ext uri="{9D8B030D-6E8A-4147-A177-3AD203B41FA5}">
                      <a16:colId xmlns:a16="http://schemas.microsoft.com/office/drawing/2014/main" xmlns="" val="2692975458"/>
                    </a:ext>
                  </a:extLst>
                </a:gridCol>
                <a:gridCol w="2521577">
                  <a:extLst>
                    <a:ext uri="{9D8B030D-6E8A-4147-A177-3AD203B41FA5}">
                      <a16:colId xmlns:a16="http://schemas.microsoft.com/office/drawing/2014/main" xmlns="" val="3821156104"/>
                    </a:ext>
                  </a:extLst>
                </a:gridCol>
                <a:gridCol w="1850324">
                  <a:extLst>
                    <a:ext uri="{9D8B030D-6E8A-4147-A177-3AD203B41FA5}">
                      <a16:colId xmlns:a16="http://schemas.microsoft.com/office/drawing/2014/main" xmlns="" val="2383307794"/>
                    </a:ext>
                  </a:extLst>
                </a:gridCol>
                <a:gridCol w="1850324">
                  <a:extLst>
                    <a:ext uri="{9D8B030D-6E8A-4147-A177-3AD203B41FA5}">
                      <a16:colId xmlns:a16="http://schemas.microsoft.com/office/drawing/2014/main" xmlns="" val="4272783463"/>
                    </a:ext>
                  </a:extLst>
                </a:gridCol>
                <a:gridCol w="1850324">
                  <a:extLst>
                    <a:ext uri="{9D8B030D-6E8A-4147-A177-3AD203B41FA5}">
                      <a16:colId xmlns:a16="http://schemas.microsoft.com/office/drawing/2014/main" xmlns="" val="2984109873"/>
                    </a:ext>
                  </a:extLst>
                </a:gridCol>
                <a:gridCol w="1850324">
                  <a:extLst>
                    <a:ext uri="{9D8B030D-6E8A-4147-A177-3AD203B41FA5}">
                      <a16:colId xmlns:a16="http://schemas.microsoft.com/office/drawing/2014/main" xmlns="" val="810183883"/>
                    </a:ext>
                  </a:extLst>
                </a:gridCol>
              </a:tblGrid>
              <a:tr h="1213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9157198"/>
                  </a:ext>
                </a:extLst>
              </a:tr>
              <a:tr h="203434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 organisational performance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vacancy rate at 6%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vacancy rate at 6%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vacancy rate at 6%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vacancy rate at 6%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vacancy rate at 6%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1637031"/>
                  </a:ext>
                </a:extLst>
              </a:tr>
              <a:tr h="1999076">
                <a:tc rowSpan="2"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RAF’s contribution towards government’s social and economic agenda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disability ratio to 2 %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disability ratio to 2 %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disability ratio to 2 %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disability ratio to 2 %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disability ratio to 2 %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840571"/>
                  </a:ext>
                </a:extLst>
              </a:tr>
              <a:tr h="6841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 of allocated budget spent on Skills Development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873401"/>
                  </a:ext>
                </a:extLst>
              </a:tr>
              <a:tr h="1680292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9" marR="6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9" marR="6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07102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40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524867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89716"/>
            <a:ext cx="9692641" cy="967585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5: PEOPLE MANAGEMENT CONTINUE 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1392336"/>
          <a:ext cx="13004802" cy="7701285"/>
        </p:xfrm>
        <a:graphic>
          <a:graphicData uri="http://schemas.openxmlformats.org/drawingml/2006/table">
            <a:tbl>
              <a:tblPr firstRow="1" firstCol="1" bandRow="1"/>
              <a:tblGrid>
                <a:gridCol w="1716588">
                  <a:extLst>
                    <a:ext uri="{9D8B030D-6E8A-4147-A177-3AD203B41FA5}">
                      <a16:colId xmlns:a16="http://schemas.microsoft.com/office/drawing/2014/main" xmlns="" val="406706783"/>
                    </a:ext>
                  </a:extLst>
                </a:gridCol>
                <a:gridCol w="1892149">
                  <a:extLst>
                    <a:ext uri="{9D8B030D-6E8A-4147-A177-3AD203B41FA5}">
                      <a16:colId xmlns:a16="http://schemas.microsoft.com/office/drawing/2014/main" xmlns="" val="2165771217"/>
                    </a:ext>
                  </a:extLst>
                </a:gridCol>
                <a:gridCol w="2619029">
                  <a:extLst>
                    <a:ext uri="{9D8B030D-6E8A-4147-A177-3AD203B41FA5}">
                      <a16:colId xmlns:a16="http://schemas.microsoft.com/office/drawing/2014/main" xmlns="" val="3439187852"/>
                    </a:ext>
                  </a:extLst>
                </a:gridCol>
                <a:gridCol w="1694259">
                  <a:extLst>
                    <a:ext uri="{9D8B030D-6E8A-4147-A177-3AD203B41FA5}">
                      <a16:colId xmlns:a16="http://schemas.microsoft.com/office/drawing/2014/main" xmlns="" val="447771646"/>
                    </a:ext>
                  </a:extLst>
                </a:gridCol>
                <a:gridCol w="1694259">
                  <a:extLst>
                    <a:ext uri="{9D8B030D-6E8A-4147-A177-3AD203B41FA5}">
                      <a16:colId xmlns:a16="http://schemas.microsoft.com/office/drawing/2014/main" xmlns="" val="2831942508"/>
                    </a:ext>
                  </a:extLst>
                </a:gridCol>
                <a:gridCol w="1694259">
                  <a:extLst>
                    <a:ext uri="{9D8B030D-6E8A-4147-A177-3AD203B41FA5}">
                      <a16:colId xmlns:a16="http://schemas.microsoft.com/office/drawing/2014/main" xmlns="" val="3634776360"/>
                    </a:ext>
                  </a:extLst>
                </a:gridCol>
                <a:gridCol w="1694259">
                  <a:extLst>
                    <a:ext uri="{9D8B030D-6E8A-4147-A177-3AD203B41FA5}">
                      <a16:colId xmlns:a16="http://schemas.microsoft.com/office/drawing/2014/main" xmlns="" val="2894279564"/>
                    </a:ext>
                  </a:extLst>
                </a:gridCol>
              </a:tblGrid>
              <a:tr h="8797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4th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0584370"/>
                  </a:ext>
                </a:extLst>
              </a:tr>
              <a:tr h="1694959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RAF’s contribution towards government’s social and economic agenda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90 % of allocated budget spent on Socio-Economic Development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7464135"/>
                  </a:ext>
                </a:extLst>
              </a:tr>
              <a:tr h="1694959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90 % of allocated budget spent on Enterprise Supplier Development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5519145"/>
                  </a:ext>
                </a:extLst>
              </a:tr>
              <a:tr h="1111662">
                <a:tc rowSpan="2"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Contribute to government priorities of  youth unemployment and road safety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to 275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1935635"/>
                  </a:ext>
                </a:extLst>
              </a:tr>
              <a:tr h="1994645">
                <a:tc vMerge="1"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99" marR="64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to 90%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9606498"/>
                  </a:ext>
                </a:extLst>
              </a:tr>
              <a:tr h="325268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400" marR="64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02276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41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2097710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89716"/>
            <a:ext cx="9692641" cy="967585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6: RAF TRANSFORMATION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1" y="1389146"/>
          <a:ext cx="13004803" cy="7417087"/>
        </p:xfrm>
        <a:graphic>
          <a:graphicData uri="http://schemas.openxmlformats.org/drawingml/2006/table">
            <a:tbl>
              <a:tblPr firstRow="1" firstCol="1" bandRow="1"/>
              <a:tblGrid>
                <a:gridCol w="926454">
                  <a:extLst>
                    <a:ext uri="{9D8B030D-6E8A-4147-A177-3AD203B41FA5}">
                      <a16:colId xmlns:a16="http://schemas.microsoft.com/office/drawing/2014/main" xmlns="" val="1591870806"/>
                    </a:ext>
                  </a:extLst>
                </a:gridCol>
                <a:gridCol w="2082145">
                  <a:extLst>
                    <a:ext uri="{9D8B030D-6E8A-4147-A177-3AD203B41FA5}">
                      <a16:colId xmlns:a16="http://schemas.microsoft.com/office/drawing/2014/main" xmlns="" val="1336738379"/>
                    </a:ext>
                  </a:extLst>
                </a:gridCol>
                <a:gridCol w="3227216">
                  <a:extLst>
                    <a:ext uri="{9D8B030D-6E8A-4147-A177-3AD203B41FA5}">
                      <a16:colId xmlns:a16="http://schemas.microsoft.com/office/drawing/2014/main" xmlns="" val="1431863737"/>
                    </a:ext>
                  </a:extLst>
                </a:gridCol>
                <a:gridCol w="1692247">
                  <a:extLst>
                    <a:ext uri="{9D8B030D-6E8A-4147-A177-3AD203B41FA5}">
                      <a16:colId xmlns:a16="http://schemas.microsoft.com/office/drawing/2014/main" xmlns="" val="1444605270"/>
                    </a:ext>
                  </a:extLst>
                </a:gridCol>
                <a:gridCol w="1692247">
                  <a:extLst>
                    <a:ext uri="{9D8B030D-6E8A-4147-A177-3AD203B41FA5}">
                      <a16:colId xmlns:a16="http://schemas.microsoft.com/office/drawing/2014/main" xmlns="" val="3618376214"/>
                    </a:ext>
                  </a:extLst>
                </a:gridCol>
                <a:gridCol w="1692247">
                  <a:extLst>
                    <a:ext uri="{9D8B030D-6E8A-4147-A177-3AD203B41FA5}">
                      <a16:colId xmlns:a16="http://schemas.microsoft.com/office/drawing/2014/main" xmlns="" val="1069574005"/>
                    </a:ext>
                  </a:extLst>
                </a:gridCol>
                <a:gridCol w="1692247">
                  <a:extLst>
                    <a:ext uri="{9D8B030D-6E8A-4147-A177-3AD203B41FA5}">
                      <a16:colId xmlns:a16="http://schemas.microsoft.com/office/drawing/2014/main" xmlns="" val="2370169123"/>
                    </a:ext>
                  </a:extLst>
                </a:gridCol>
              </a:tblGrid>
              <a:tr h="124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1st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2nd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3rd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5013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4th </a:t>
                      </a:r>
                      <a:endParaRPr lang="en-ZA" sz="2400" b="1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4501337"/>
                  </a:ext>
                </a:extLst>
              </a:tr>
              <a:tr h="3300014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RAF readiness for RABS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RABS Business  Model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502731"/>
                  </a:ext>
                </a:extLst>
              </a:tr>
              <a:tr h="2870583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Approved RABS Skills Transition Plan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2821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42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7462935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89716"/>
            <a:ext cx="9692641" cy="967585"/>
          </a:xfrm>
        </p:spPr>
        <p:txBody>
          <a:bodyPr/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OBJECTIVE 7: ASSURED CONTROL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" y="1379575"/>
          <a:ext cx="13004801" cy="7411108"/>
        </p:xfrm>
        <a:graphic>
          <a:graphicData uri="http://schemas.openxmlformats.org/drawingml/2006/table">
            <a:tbl>
              <a:tblPr firstRow="1" firstCol="1" bandRow="1"/>
              <a:tblGrid>
                <a:gridCol w="842037">
                  <a:extLst>
                    <a:ext uri="{9D8B030D-6E8A-4147-A177-3AD203B41FA5}">
                      <a16:colId xmlns:a16="http://schemas.microsoft.com/office/drawing/2014/main" xmlns="" val="1916177975"/>
                    </a:ext>
                  </a:extLst>
                </a:gridCol>
                <a:gridCol w="3110859">
                  <a:extLst>
                    <a:ext uri="{9D8B030D-6E8A-4147-A177-3AD203B41FA5}">
                      <a16:colId xmlns:a16="http://schemas.microsoft.com/office/drawing/2014/main" xmlns="" val="1595107998"/>
                    </a:ext>
                  </a:extLst>
                </a:gridCol>
                <a:gridCol w="3157641">
                  <a:extLst>
                    <a:ext uri="{9D8B030D-6E8A-4147-A177-3AD203B41FA5}">
                      <a16:colId xmlns:a16="http://schemas.microsoft.com/office/drawing/2014/main" xmlns="" val="3402203956"/>
                    </a:ext>
                  </a:extLst>
                </a:gridCol>
                <a:gridCol w="1473566">
                  <a:extLst>
                    <a:ext uri="{9D8B030D-6E8A-4147-A177-3AD203B41FA5}">
                      <a16:colId xmlns:a16="http://schemas.microsoft.com/office/drawing/2014/main" xmlns="" val="2859062947"/>
                    </a:ext>
                  </a:extLst>
                </a:gridCol>
                <a:gridCol w="1473566">
                  <a:extLst>
                    <a:ext uri="{9D8B030D-6E8A-4147-A177-3AD203B41FA5}">
                      <a16:colId xmlns:a16="http://schemas.microsoft.com/office/drawing/2014/main" xmlns="" val="3940139389"/>
                    </a:ext>
                  </a:extLst>
                </a:gridCol>
                <a:gridCol w="1473566">
                  <a:extLst>
                    <a:ext uri="{9D8B030D-6E8A-4147-A177-3AD203B41FA5}">
                      <a16:colId xmlns:a16="http://schemas.microsoft.com/office/drawing/2014/main" xmlns="" val="991761788"/>
                    </a:ext>
                  </a:extLst>
                </a:gridCol>
                <a:gridCol w="1473566">
                  <a:extLst>
                    <a:ext uri="{9D8B030D-6E8A-4147-A177-3AD203B41FA5}">
                      <a16:colId xmlns:a16="http://schemas.microsoft.com/office/drawing/2014/main" xmlns="" val="3558176749"/>
                    </a:ext>
                  </a:extLst>
                </a:gridCol>
              </a:tblGrid>
              <a:tr h="1324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Indicator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 2019/2020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ZW" sz="24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ZW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0603879"/>
                  </a:ext>
                </a:extLst>
              </a:tr>
              <a:tr h="3436523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Raise ethical standards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 implementation of ethics initiatives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09825" algn="l"/>
                        </a:tabLs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1858633"/>
                  </a:ext>
                </a:extLst>
              </a:tr>
              <a:tr h="2649722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 Combined Assurance Outcomes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Unqualified audit opinion 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W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TARGET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84970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43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3626775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9100" y="4475747"/>
            <a:ext cx="12211051" cy="1732550"/>
          </a:xfrm>
        </p:spPr>
        <p:txBody>
          <a:bodyPr/>
          <a:lstStyle/>
          <a:p>
            <a:pPr algn="ctr"/>
            <a:r>
              <a:rPr lang="en-ZA" sz="8799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761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20515" y="404014"/>
            <a:ext cx="9777409" cy="63669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6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Arial" pitchFamily="34" charset="0"/>
              </a:rPr>
              <a:t>Compensation</a:t>
            </a:r>
            <a:endParaRPr lang="en-US" sz="3600" dirty="0">
              <a:solidFill>
                <a:srgbClr val="FFFF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169" y="1528516"/>
            <a:ext cx="12616462" cy="7531947"/>
          </a:xfrm>
        </p:spPr>
        <p:txBody>
          <a:bodyPr>
            <a:normAutofit/>
          </a:bodyPr>
          <a:lstStyle/>
          <a:p>
            <a:pPr marL="1300261" lvl="2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dirty="0" smtClean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650129" lvl="1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dirty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1950391" lvl="3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dirty="0" smtClean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1300261" lvl="2" indent="0" algn="just" defTabSz="1300460">
              <a:lnSpc>
                <a:spcPct val="12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US" altLang="en-US" dirty="0" smtClean="0">
              <a:solidFill>
                <a:srgbClr val="060712"/>
              </a:solidFill>
            </a:endParaRPr>
          </a:p>
          <a:p>
            <a:pPr marL="1300261" lvl="2" indent="0" algn="just" defTabSz="1300460">
              <a:lnSpc>
                <a:spcPct val="12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r>
              <a:rPr lang="en-US" altLang="en-US" dirty="0" smtClean="0">
                <a:solidFill>
                  <a:srgbClr val="060712"/>
                </a:solidFill>
              </a:rPr>
              <a:t>: </a:t>
            </a:r>
            <a:endParaRPr lang="en-US" altLang="en-US" dirty="0">
              <a:solidFill>
                <a:srgbClr val="060712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24075" y="1611041"/>
            <a:ext cx="12092521" cy="7734269"/>
          </a:xfrm>
          <a:prstGeom prst="rect">
            <a:avLst/>
          </a:prstGeom>
        </p:spPr>
        <p:txBody>
          <a:bodyPr vert="horz" lIns="130027" tIns="65014" rIns="130027" bIns="65014" rtlCol="0">
            <a:normAutofit/>
          </a:bodyPr>
          <a:lstStyle>
            <a:lvl1pPr marL="0" indent="0" algn="l" defTabSz="45713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257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en-US" sz="2418" b="1" dirty="0">
                <a:solidFill>
                  <a:srgbClr val="1A2355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Section </a:t>
            </a:r>
            <a:r>
              <a:rPr lang="en-US" altLang="en-US" sz="2418" b="1" dirty="0" smtClean="0">
                <a:solidFill>
                  <a:srgbClr val="1A2355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17 of the RAF Act</a:t>
            </a:r>
            <a:endParaRPr lang="en-US" altLang="en-US" sz="2418" b="1" dirty="0">
              <a:solidFill>
                <a:srgbClr val="1A2355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General damages (serious injury)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Past medical expenses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Future medical expenses (undertaking)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Past loss of earnings / earning capacity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Future loss of earnings / earning capacity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Past loss of support 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Future loss of support</a:t>
            </a:r>
          </a:p>
          <a:p>
            <a:pPr marL="975257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b="1" dirty="0">
                <a:solidFill>
                  <a:srgbClr val="1A2355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Section </a:t>
            </a:r>
            <a:r>
              <a:rPr lang="en-ZA" altLang="en-US" sz="2418" b="1" dirty="0" smtClean="0">
                <a:solidFill>
                  <a:srgbClr val="1A2355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18 of the RAF Act</a:t>
            </a:r>
            <a:endParaRPr lang="en-ZA" altLang="en-US" sz="2418" b="1" dirty="0">
              <a:solidFill>
                <a:srgbClr val="1A2355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Necessary actual costs of funeral / cremation</a:t>
            </a:r>
          </a:p>
          <a:p>
            <a:pPr marL="0" lvl="2" indent="0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buNone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(Coffin, Transportation, storage and the grave / cremation costs) </a:t>
            </a:r>
          </a:p>
          <a:p>
            <a:pPr marL="1950391" lvl="3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sz="2560" dirty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1300261" lvl="2" indent="0" algn="just" defTabSz="1300460">
              <a:lnSpc>
                <a:spcPct val="12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US" altLang="en-US" sz="2560" dirty="0">
              <a:solidFill>
                <a:srgbClr val="06071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247340" y="9168190"/>
            <a:ext cx="645990" cy="519289"/>
          </a:xfrm>
        </p:spPr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5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252179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20516" y="404014"/>
            <a:ext cx="10250311" cy="63669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MANDATE OF THE ENTITY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169" y="1528516"/>
            <a:ext cx="12616462" cy="7531947"/>
          </a:xfrm>
        </p:spPr>
        <p:txBody>
          <a:bodyPr>
            <a:normAutofit/>
          </a:bodyPr>
          <a:lstStyle/>
          <a:p>
            <a:pPr marL="1300261" lvl="2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dirty="0" smtClean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650129" lvl="1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dirty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1950391" lvl="3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dirty="0" smtClean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1300261" lvl="2" indent="0" algn="just" defTabSz="1300460">
              <a:lnSpc>
                <a:spcPct val="12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US" altLang="en-US" dirty="0">
              <a:solidFill>
                <a:srgbClr val="060712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24075" y="1611041"/>
            <a:ext cx="12092521" cy="7734269"/>
          </a:xfrm>
          <a:prstGeom prst="rect">
            <a:avLst/>
          </a:prstGeom>
        </p:spPr>
        <p:txBody>
          <a:bodyPr vert="horz" lIns="130027" tIns="65014" rIns="130027" bIns="65014" rtlCol="0">
            <a:normAutofit/>
          </a:bodyPr>
          <a:lstStyle>
            <a:lvl1pPr marL="0" indent="0" algn="l" defTabSz="457130" rtl="0" eaLnBrk="1" latinLnBrk="0" hangingPunct="1">
              <a:spcBef>
                <a:spcPct val="200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5257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buFont typeface="Wingdings" panose="05000000000000000000" pitchFamily="2" charset="2"/>
              <a:buChar char="Ø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b="1" dirty="0">
                <a:solidFill>
                  <a:srgbClr val="1A2355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Section </a:t>
            </a:r>
            <a:r>
              <a:rPr lang="en-ZA" altLang="en-US" sz="2418" b="1" dirty="0" smtClean="0">
                <a:solidFill>
                  <a:srgbClr val="1A2355"/>
                </a:solidFill>
                <a:latin typeface="Calibri"/>
                <a:ea typeface="Tahoma" panose="020B0604030504040204" pitchFamily="34" charset="0"/>
                <a:cs typeface="Arial" panose="020B0604020202020204" pitchFamily="34" charset="0"/>
                <a:sym typeface="Arial" pitchFamily="34" charset="0"/>
              </a:rPr>
              <a:t>21 of the RAF Act</a:t>
            </a:r>
            <a:endParaRPr lang="en-ZA" altLang="en-US" sz="2418" b="1" dirty="0">
              <a:solidFill>
                <a:srgbClr val="1A2355"/>
              </a:solidFill>
              <a:latin typeface="Calibri"/>
              <a:ea typeface="Tahoma" panose="020B0604030504040204" pitchFamily="34" charset="0"/>
              <a:cs typeface="Arial" panose="020B0604020202020204" pitchFamily="34" charset="0"/>
              <a:sym typeface="Arial" pitchFamily="34" charset="0"/>
            </a:endParaRP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Indemnifies the </a:t>
            </a:r>
            <a:r>
              <a:rPr lang="en-ZA" altLang="en-US" sz="2418" dirty="0" smtClean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wrongdoer  (for as long as the RAF can pay claims)</a:t>
            </a:r>
            <a:endParaRPr lang="en-ZA" altLang="en-US" sz="2418" dirty="0">
              <a:solidFill>
                <a:srgbClr val="1A2355"/>
              </a:solidFill>
              <a:latin typeface="Calibri"/>
              <a:ea typeface="Arial"/>
              <a:cs typeface="Arial" panose="020B0604020202020204" pitchFamily="34" charset="0"/>
              <a:sym typeface="Arial" pitchFamily="34" charset="0"/>
            </a:endParaRP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altLang="en-US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Indemnification limited to civil </a:t>
            </a:r>
            <a:r>
              <a:rPr lang="en-ZA" altLang="en-US" sz="2418" dirty="0" smtClean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  <a:sym typeface="Arial" pitchFamily="34" charset="0"/>
              </a:rPr>
              <a:t>claims </a:t>
            </a:r>
            <a:endParaRPr lang="en-ZA" altLang="en-US" sz="2418" dirty="0">
              <a:solidFill>
                <a:srgbClr val="1A2355"/>
              </a:solidFill>
              <a:latin typeface="Calibri"/>
              <a:ea typeface="Arial"/>
              <a:cs typeface="Arial" panose="020B0604020202020204" pitchFamily="34" charset="0"/>
              <a:sym typeface="Arial" pitchFamily="34" charset="0"/>
            </a:endParaRPr>
          </a:p>
          <a:p>
            <a:pPr algn="just" defTabSz="650130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GB" sz="2399" dirty="0">
              <a:solidFill>
                <a:srgbClr val="1A2355"/>
              </a:solidFill>
              <a:ea typeface="Arial"/>
              <a:cs typeface="Arial" panose="020B0604020202020204" pitchFamily="34" charset="0"/>
            </a:endParaRPr>
          </a:p>
          <a:p>
            <a:pPr algn="just" defTabSz="650130" hangingPunct="0">
              <a:spcBef>
                <a:spcPts val="0"/>
              </a:spcBef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sz="2399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</a:rPr>
              <a:t>The Fund is called on to:</a:t>
            </a:r>
          </a:p>
          <a:p>
            <a:pPr marL="406394" lvl="2" indent="-406394" algn="just" defTabSz="650130" hangingPunct="0">
              <a:lnSpc>
                <a:spcPct val="150000"/>
              </a:lnSpc>
              <a:spcBef>
                <a:spcPts val="0"/>
              </a:spcBef>
              <a:buClr>
                <a:srgbClr val="739ABC"/>
              </a:buClr>
              <a:buSzPct val="100000"/>
              <a:defRPr sz="1800">
                <a:solidFill>
                  <a:srgbClr val="1A235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ZA" sz="2418" dirty="0" smtClean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</a:rPr>
              <a:t>Indemnify the wrongdoer and </a:t>
            </a:r>
            <a:r>
              <a:rPr lang="en-ZA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</a:rPr>
              <a:t>compensate the </a:t>
            </a:r>
            <a:r>
              <a:rPr lang="en-ZA" sz="2418" dirty="0" smtClean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</a:rPr>
              <a:t>injured</a:t>
            </a:r>
            <a:r>
              <a:rPr lang="en-ZA" sz="2418" dirty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</a:rPr>
              <a:t> </a:t>
            </a:r>
            <a:r>
              <a:rPr lang="en-ZA" sz="2418" dirty="0" smtClean="0">
                <a:solidFill>
                  <a:srgbClr val="1A2355"/>
                </a:solidFill>
                <a:latin typeface="Calibri"/>
                <a:ea typeface="Arial"/>
                <a:cs typeface="Arial" panose="020B0604020202020204" pitchFamily="34" charset="0"/>
              </a:rPr>
              <a:t>and dependents of the deceased breadwinners.</a:t>
            </a:r>
            <a:endParaRPr lang="en-ZA" sz="2418" dirty="0">
              <a:solidFill>
                <a:srgbClr val="1A2355"/>
              </a:solidFill>
              <a:latin typeface="Calibri"/>
              <a:ea typeface="Arial"/>
              <a:cs typeface="Arial" panose="020B0604020202020204" pitchFamily="34" charset="0"/>
            </a:endParaRPr>
          </a:p>
          <a:p>
            <a:pPr marL="1950391" lvl="3" indent="0" defTabSz="1300460">
              <a:lnSpc>
                <a:spcPct val="15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ZA" altLang="en-US" sz="2560" dirty="0">
              <a:solidFill>
                <a:srgbClr val="060712"/>
              </a:solidFill>
              <a:cs typeface="Arial" pitchFamily="34" charset="0"/>
              <a:sym typeface="Arial" pitchFamily="34" charset="0"/>
            </a:endParaRPr>
          </a:p>
          <a:p>
            <a:pPr marL="1300261" lvl="2" indent="0" algn="just" defTabSz="1300460">
              <a:lnSpc>
                <a:spcPct val="120000"/>
              </a:lnSpc>
              <a:spcBef>
                <a:spcPts val="427"/>
              </a:spcBef>
              <a:buClr>
                <a:srgbClr val="739ABC"/>
              </a:buClr>
              <a:buSzPct val="120000"/>
              <a:buNone/>
            </a:pPr>
            <a:endParaRPr lang="en-US" altLang="en-US" sz="2560" dirty="0">
              <a:solidFill>
                <a:srgbClr val="06071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74131" y="9207083"/>
            <a:ext cx="656539" cy="519289"/>
          </a:xfrm>
        </p:spPr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6</a:t>
            </a:fld>
            <a:endParaRPr lang="en-US" kern="1200" dirty="0"/>
          </a:p>
        </p:txBody>
      </p:sp>
    </p:spTree>
    <p:extLst>
      <p:ext uri="{BB962C8B-B14F-4D97-AF65-F5344CB8AC3E}">
        <p14:creationId xmlns:p14="http://schemas.microsoft.com/office/powerpoint/2010/main" xmlns="" val="195939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7</a:t>
            </a:fld>
            <a:endParaRPr lang="en-US" kern="12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" y="404017"/>
            <a:ext cx="10223290" cy="636693"/>
          </a:xfrm>
        </p:spPr>
        <p:txBody>
          <a:bodyPr/>
          <a:lstStyle/>
          <a:p>
            <a:pPr algn="ctr"/>
            <a:r>
              <a:rPr lang="en-Z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BUSINESS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407" t="2817" r="2813" b="2312"/>
          <a:stretch/>
        </p:blipFill>
        <p:spPr>
          <a:xfrm>
            <a:off x="1019983" y="1439694"/>
            <a:ext cx="11166763" cy="760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360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20516" y="404014"/>
            <a:ext cx="9600071" cy="636693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ZA" sz="36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RAF Customer Engagement Model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55233" y="2642696"/>
          <a:ext cx="11434061" cy="68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4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491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</a:rPr>
                        <a:t>Road Accident Fund Victims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Flowchart: Merge 7"/>
          <p:cNvSpPr/>
          <p:nvPr/>
        </p:nvSpPr>
        <p:spPr>
          <a:xfrm>
            <a:off x="664952" y="3466995"/>
            <a:ext cx="3470770" cy="692927"/>
          </a:xfrm>
          <a:prstGeom prst="flowChartMerg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130" hangingPunct="1">
              <a:defRPr/>
            </a:pPr>
            <a:endParaRPr lang="en-US" sz="2560" b="1" kern="1200" dirty="0">
              <a:solidFill>
                <a:srgbClr val="34B233"/>
              </a:solidFill>
              <a:latin typeface="Arial" pitchFamily="34" charset="0"/>
              <a:cs typeface="Arial" pitchFamily="34" charset="0"/>
            </a:endParaRPr>
          </a:p>
          <a:p>
            <a:pPr algn="ctr" defTabSz="650130" hangingPunct="1">
              <a:defRPr/>
            </a:pPr>
            <a:r>
              <a:rPr lang="en-US" sz="2560" b="1" kern="1200" dirty="0">
                <a:solidFill>
                  <a:srgbClr val="002060"/>
                </a:solidFill>
                <a:latin typeface="Calibri"/>
                <a:cs typeface="Arial" pitchFamily="34" charset="0"/>
              </a:rPr>
              <a:t>F2F</a:t>
            </a:r>
          </a:p>
        </p:txBody>
      </p:sp>
      <p:sp>
        <p:nvSpPr>
          <p:cNvPr id="9" name="Flowchart: Merge 8"/>
          <p:cNvSpPr/>
          <p:nvPr/>
        </p:nvSpPr>
        <p:spPr>
          <a:xfrm>
            <a:off x="4698598" y="3466996"/>
            <a:ext cx="3746136" cy="795337"/>
          </a:xfrm>
          <a:prstGeom prst="flowChartMerg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130" hangingPunct="1">
              <a:defRPr/>
            </a:pPr>
            <a:endParaRPr lang="en-US" sz="2560" b="1" kern="1200" dirty="0">
              <a:solidFill>
                <a:srgbClr val="34B233"/>
              </a:solidFill>
              <a:latin typeface="Arial" pitchFamily="34" charset="0"/>
              <a:cs typeface="Arial" pitchFamily="34" charset="0"/>
            </a:endParaRPr>
          </a:p>
          <a:p>
            <a:pPr algn="ctr" defTabSz="650130" hangingPunct="1">
              <a:defRPr/>
            </a:pPr>
            <a:r>
              <a:rPr lang="en-US" sz="2560" b="1" kern="1200" dirty="0">
                <a:solidFill>
                  <a:srgbClr val="002060"/>
                </a:solidFill>
                <a:latin typeface="Calibri"/>
                <a:cs typeface="Arial" pitchFamily="34" charset="0"/>
              </a:rPr>
              <a:t>Phone</a:t>
            </a:r>
          </a:p>
        </p:txBody>
      </p:sp>
      <p:sp>
        <p:nvSpPr>
          <p:cNvPr id="10" name="Flowchart: Merge 9"/>
          <p:cNvSpPr/>
          <p:nvPr/>
        </p:nvSpPr>
        <p:spPr>
          <a:xfrm>
            <a:off x="9007612" y="3466996"/>
            <a:ext cx="3819850" cy="795337"/>
          </a:xfrm>
          <a:prstGeom prst="flowChartMerg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50130" hangingPunct="1">
              <a:defRPr/>
            </a:pPr>
            <a:endParaRPr lang="en-US" sz="2560" b="1" kern="1200" dirty="0">
              <a:solidFill>
                <a:srgbClr val="34B233"/>
              </a:solidFill>
              <a:latin typeface="Arial" pitchFamily="34" charset="0"/>
              <a:cs typeface="Arial" pitchFamily="34" charset="0"/>
            </a:endParaRPr>
          </a:p>
          <a:p>
            <a:pPr algn="ctr" defTabSz="650130" hangingPunct="1">
              <a:defRPr/>
            </a:pPr>
            <a:r>
              <a:rPr lang="en-US" sz="2560" b="1" kern="1200" dirty="0">
                <a:solidFill>
                  <a:srgbClr val="002060"/>
                </a:solidFill>
                <a:latin typeface="Calibri"/>
                <a:cs typeface="Arial" pitchFamily="34" charset="0"/>
              </a:rPr>
              <a:t>Electronic</a:t>
            </a:r>
            <a:endParaRPr lang="en-US" sz="2560" b="1" kern="1200" dirty="0">
              <a:solidFill>
                <a:srgbClr val="34B233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62540" y="4569564"/>
          <a:ext cx="12304330" cy="4652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52021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+mn-lt"/>
                      </a:endParaRPr>
                    </a:p>
                  </a:txBody>
                  <a:tcPr marL="130048" marR="130048" marT="65024" marB="65024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64953" y="5072687"/>
            <a:ext cx="1820675" cy="3498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Hospital Service </a:t>
            </a:r>
            <a:r>
              <a:rPr lang="en-US" sz="2276" b="1" kern="1200" dirty="0" err="1">
                <a:solidFill>
                  <a:srgbClr val="1A2155"/>
                </a:solidFill>
                <a:latin typeface="Calibri"/>
                <a:cs typeface="Arial" pitchFamily="34" charset="0"/>
              </a:rPr>
              <a:t>Centres</a:t>
            </a:r>
            <a:endParaRPr lang="en-US" sz="2276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(97)</a:t>
            </a:r>
          </a:p>
          <a:p>
            <a:pPr algn="ctr" defTabSz="650130" hangingPunct="1">
              <a:defRPr/>
            </a:pPr>
            <a:endParaRPr lang="en-US" sz="2276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All nine Provinces </a:t>
            </a:r>
          </a:p>
          <a:p>
            <a:pPr algn="ctr" defTabSz="650130" hangingPunct="1">
              <a:defRPr/>
            </a:pPr>
            <a:endParaRPr lang="en-US" sz="1991" b="1" kern="1200" dirty="0">
              <a:solidFill>
                <a:srgbClr val="1A21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8041" y="5072687"/>
            <a:ext cx="2342376" cy="3498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Customer Service </a:t>
            </a:r>
            <a:r>
              <a:rPr lang="en-US" sz="2276" b="1" kern="1200" dirty="0" err="1">
                <a:solidFill>
                  <a:srgbClr val="1A2155"/>
                </a:solidFill>
                <a:latin typeface="Calibri"/>
                <a:cs typeface="Arial" pitchFamily="34" charset="0"/>
              </a:rPr>
              <a:t>Centres</a:t>
            </a: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 (5)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Free State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North West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Polokwane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Northern Cape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 smtClean="0">
                <a:solidFill>
                  <a:srgbClr val="1A2155"/>
                </a:solidFill>
                <a:latin typeface="Calibri"/>
                <a:cs typeface="Arial" pitchFamily="34" charset="0"/>
              </a:rPr>
              <a:t>Mpumalanga </a:t>
            </a:r>
            <a:endParaRPr lang="en-US" sz="2276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  <a:p>
            <a:pPr marL="406394" indent="-406394" algn="ctr" defTabSz="650130" hangingPunct="1">
              <a:buFont typeface="Arial" panose="020B0604020202020204" pitchFamily="34" charset="0"/>
              <a:buChar char="•"/>
              <a:defRPr/>
            </a:pPr>
            <a:endParaRPr lang="en-US" sz="1991" b="1" kern="1200" dirty="0">
              <a:solidFill>
                <a:srgbClr val="1A21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2830" y="5072687"/>
            <a:ext cx="2395669" cy="3498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Community Service </a:t>
            </a:r>
            <a:r>
              <a:rPr lang="en-US" sz="2276" b="1" kern="1200" dirty="0" err="1">
                <a:solidFill>
                  <a:srgbClr val="1A2155"/>
                </a:solidFill>
                <a:latin typeface="Calibri"/>
                <a:cs typeface="Arial" pitchFamily="34" charset="0"/>
              </a:rPr>
              <a:t>Centres</a:t>
            </a:r>
            <a:endParaRPr lang="en-US" sz="2276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(5)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Vhembe 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Port Elizabeth 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 err="1">
                <a:solidFill>
                  <a:srgbClr val="1A2155"/>
                </a:solidFill>
                <a:latin typeface="Calibri"/>
                <a:cs typeface="Arial" pitchFamily="34" charset="0"/>
              </a:rPr>
              <a:t>Mamelodi</a:t>
            </a:r>
            <a:endParaRPr lang="en-US" sz="2276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Beaufort </a:t>
            </a:r>
            <a:r>
              <a:rPr lang="en-US" sz="2276" b="1" kern="1200" dirty="0" smtClean="0">
                <a:solidFill>
                  <a:srgbClr val="1A2155"/>
                </a:solidFill>
                <a:latin typeface="Calibri"/>
                <a:cs typeface="Arial" pitchFamily="34" charset="0"/>
              </a:rPr>
              <a:t>West</a:t>
            </a:r>
            <a:endParaRPr lang="en-US" sz="2276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New Castle</a:t>
            </a:r>
          </a:p>
          <a:p>
            <a:pPr marL="243836" indent="-243836" algn="ctr" defTabSz="650130" hangingPunct="1">
              <a:buFontTx/>
              <a:buChar char="-"/>
              <a:defRPr/>
            </a:pPr>
            <a:endParaRPr lang="en-US" sz="1991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6259" y="5072687"/>
            <a:ext cx="2180811" cy="34986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Contact Centre</a:t>
            </a:r>
          </a:p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(1) </a:t>
            </a:r>
          </a:p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Over 421 602 calls received</a:t>
            </a:r>
          </a:p>
          <a:p>
            <a:pPr algn="ctr" defTabSz="650130" hangingPunct="1">
              <a:defRPr/>
            </a:pPr>
            <a:endParaRPr lang="en-US" sz="1991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49164" y="4985174"/>
            <a:ext cx="2482735" cy="35861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Mobile RAF</a:t>
            </a:r>
          </a:p>
          <a:p>
            <a:pPr algn="ctr" defTabSz="650130" hangingPunct="1"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(3) 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Cape Town 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 err="1">
                <a:solidFill>
                  <a:srgbClr val="1A2155"/>
                </a:solidFill>
                <a:latin typeface="Calibri"/>
                <a:cs typeface="Arial" pitchFamily="34" charset="0"/>
              </a:rPr>
              <a:t>Kwazulu</a:t>
            </a: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 Natal </a:t>
            </a:r>
          </a:p>
          <a:p>
            <a:pPr marL="406394" indent="-406394" defTabSz="650130" hangingPunct="1">
              <a:buFontTx/>
              <a:buChar char="-"/>
              <a:defRPr/>
            </a:pPr>
            <a:r>
              <a:rPr lang="en-US" sz="2276" b="1" kern="1200" dirty="0">
                <a:solidFill>
                  <a:srgbClr val="1A2155"/>
                </a:solidFill>
                <a:latin typeface="Calibri"/>
                <a:cs typeface="Arial" pitchFamily="34" charset="0"/>
              </a:rPr>
              <a:t>Johannesburg &amp; Pretoria</a:t>
            </a:r>
          </a:p>
          <a:p>
            <a:pPr algn="ctr" defTabSz="650130" hangingPunct="1">
              <a:defRPr/>
            </a:pPr>
            <a:endParaRPr lang="en-US" sz="1991" b="1" kern="1200" dirty="0">
              <a:solidFill>
                <a:srgbClr val="1A2155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786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50130" hangingPunct="1"/>
            <a:fld id="{266C20D6-C585-CC43-AFF9-E5C2638A4639}" type="slidenum">
              <a:rPr lang="en-US" kern="1200"/>
              <a:pPr defTabSz="650130" hangingPunct="1"/>
              <a:t>9</a:t>
            </a:fld>
            <a:endParaRPr lang="en-US" kern="12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" y="404017"/>
            <a:ext cx="10223290" cy="636693"/>
          </a:xfrm>
        </p:spPr>
        <p:txBody>
          <a:bodyPr/>
          <a:lstStyle/>
          <a:p>
            <a:pPr algn="ctr"/>
            <a:r>
              <a:rPr lang="en-Z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STRATEGY OUTCOMES 2015 - 2020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2840" r="1557" b="2535"/>
          <a:stretch/>
        </p:blipFill>
        <p:spPr>
          <a:xfrm>
            <a:off x="2" y="1431529"/>
            <a:ext cx="13004799" cy="7645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1540935"/>
      </p:ext>
    </p:extLst>
  </p:cSld>
  <p:clrMapOvr>
    <a:masterClrMapping/>
  </p:clrMapOvr>
</p:sld>
</file>

<file path=ppt/theme/theme1.xml><?xml version="1.0" encoding="utf-8"?>
<a:theme xmlns:a="http://schemas.openxmlformats.org/drawingml/2006/main" name="1_Road Accident Fund PPT Template_20160808">
  <a:themeElements>
    <a:clrScheme name="Custom 1">
      <a:dk1>
        <a:srgbClr val="1A2155"/>
      </a:dk1>
      <a:lt1>
        <a:srgbClr val="34B233"/>
      </a:lt1>
      <a:dk2>
        <a:srgbClr val="009FDA"/>
      </a:dk2>
      <a:lt2>
        <a:srgbClr val="FFFFFF"/>
      </a:lt2>
      <a:accent1>
        <a:srgbClr val="8B8D8E"/>
      </a:accent1>
      <a:accent2>
        <a:srgbClr val="CB0044"/>
      </a:accent2>
      <a:accent3>
        <a:srgbClr val="BED600"/>
      </a:accent3>
      <a:accent4>
        <a:srgbClr val="009FDA"/>
      </a:accent4>
      <a:accent5>
        <a:srgbClr val="4BACC6"/>
      </a:accent5>
      <a:accent6>
        <a:srgbClr val="FECB00"/>
      </a:accent6>
      <a:hlink>
        <a:srgbClr val="D95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oad Accident Fund PPT Template_20160808">
  <a:themeElements>
    <a:clrScheme name="Custom 1">
      <a:dk1>
        <a:srgbClr val="1A2155"/>
      </a:dk1>
      <a:lt1>
        <a:srgbClr val="34B233"/>
      </a:lt1>
      <a:dk2>
        <a:srgbClr val="009FDA"/>
      </a:dk2>
      <a:lt2>
        <a:srgbClr val="FFFFFF"/>
      </a:lt2>
      <a:accent1>
        <a:srgbClr val="8B8D8E"/>
      </a:accent1>
      <a:accent2>
        <a:srgbClr val="CB0044"/>
      </a:accent2>
      <a:accent3>
        <a:srgbClr val="BED600"/>
      </a:accent3>
      <a:accent4>
        <a:srgbClr val="009FDA"/>
      </a:accent4>
      <a:accent5>
        <a:srgbClr val="4BACC6"/>
      </a:accent5>
      <a:accent6>
        <a:srgbClr val="FECB00"/>
      </a:accent6>
      <a:hlink>
        <a:srgbClr val="D95E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oad Accident Fund PPT Template_20160808">
  <a:themeElements>
    <a:clrScheme name="Road Accident Fund PPT Template_201608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B8D8E"/>
      </a:accent1>
      <a:accent2>
        <a:srgbClr val="CB0044"/>
      </a:accent2>
      <a:accent3>
        <a:srgbClr val="BED600"/>
      </a:accent3>
      <a:accent4>
        <a:srgbClr val="009FDA"/>
      </a:accent4>
      <a:accent5>
        <a:srgbClr val="4BACC6"/>
      </a:accent5>
      <a:accent6>
        <a:srgbClr val="FECB00"/>
      </a:accent6>
      <a:hlink>
        <a:srgbClr val="0000FF"/>
      </a:hlink>
      <a:folHlink>
        <a:srgbClr val="FF00FF"/>
      </a:folHlink>
    </a:clrScheme>
    <a:fontScheme name="Road Accident Fund PPT Template_2016080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oad Accident Fund PPT Template_201608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8816" tIns="48816" rIns="48816" bIns="48816" numCol="1" spcCol="38100" rtlCol="0" anchor="ctr">
        <a:spAutoFit/>
      </a:bodyPr>
      <a:lstStyle>
        <a:defPPr marL="0" marR="0" indent="0" algn="l" defTabSz="8422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1A2155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8816" tIns="48816" rIns="48816" bIns="48816" numCol="1" spcCol="38100" rtlCol="0" anchor="t">
        <a:spAutoFit/>
      </a:bodyPr>
      <a:lstStyle>
        <a:defPPr marL="0" marR="0" indent="0" algn="l" defTabSz="8422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1A2155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2857</Words>
  <Application>Microsoft Office PowerPoint</Application>
  <PresentationFormat>Custom</PresentationFormat>
  <Paragraphs>741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1_Road Accident Fund PPT Template_20160808</vt:lpstr>
      <vt:lpstr>Road Accident Fund PPT Template_20160808</vt:lpstr>
      <vt:lpstr>Slide 1</vt:lpstr>
      <vt:lpstr>Slide 2</vt:lpstr>
      <vt:lpstr>BACKGROUND</vt:lpstr>
      <vt:lpstr>MANDATE OF THE ENTITY</vt:lpstr>
      <vt:lpstr>Slide 5</vt:lpstr>
      <vt:lpstr>Slide 6</vt:lpstr>
      <vt:lpstr>Slide 7</vt:lpstr>
      <vt:lpstr>Slide 8</vt:lpstr>
      <vt:lpstr>Slide 9</vt:lpstr>
      <vt:lpstr>Slide 10</vt:lpstr>
      <vt:lpstr>PERFORMANCE INFORMATION 2014 -2019</vt:lpstr>
      <vt:lpstr>Slide 12</vt:lpstr>
      <vt:lpstr>THE YEAR 2018/19 AT A GLANCE</vt:lpstr>
      <vt:lpstr>STRATEGIC ALIGNMENT AND 2019/20FY ANNUAL PERFORMANCE PLAN</vt:lpstr>
      <vt:lpstr>ALIGNMENT TO THE 7 APEX AREAS</vt:lpstr>
      <vt:lpstr>Slide 16</vt:lpstr>
      <vt:lpstr>Slide 17</vt:lpstr>
      <vt:lpstr>Slide 18</vt:lpstr>
      <vt:lpstr>STRATEGIC OBJECTIVES</vt:lpstr>
      <vt:lpstr>Slide 20</vt:lpstr>
      <vt:lpstr>FINANCIAL STATUS</vt:lpstr>
      <vt:lpstr>INCOME STATEMENT</vt:lpstr>
      <vt:lpstr>BALANCE SHEET</vt:lpstr>
      <vt:lpstr>CASH  FLOW STATEMENT</vt:lpstr>
      <vt:lpstr>Slide 25</vt:lpstr>
      <vt:lpstr>CHALLENGES AND MITIGATIONS</vt:lpstr>
      <vt:lpstr>Slide 27</vt:lpstr>
      <vt:lpstr>Slide 28</vt:lpstr>
      <vt:lpstr>Slide 29</vt:lpstr>
      <vt:lpstr>Slide 30</vt:lpstr>
      <vt:lpstr>Annexure 1 Annual Targets For The 2019/20 Financial Year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Mpho Makeke</dc:creator>
  <cp:lastModifiedBy>PUMZA</cp:lastModifiedBy>
  <cp:revision>602</cp:revision>
  <cp:lastPrinted>2019-08-27T09:07:32Z</cp:lastPrinted>
  <dcterms:modified xsi:type="dcterms:W3CDTF">2019-08-29T08:38:14Z</dcterms:modified>
</cp:coreProperties>
</file>