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9.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charts/style1.xml" ContentType="application/vnd.ms-office.chart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charts/colors1.xml" ContentType="application/vnd.ms-office.chartcolorstyl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6" r:id="rId1"/>
    <p:sldMasterId id="2147488361" r:id="rId2"/>
    <p:sldMasterId id="2147490715" r:id="rId3"/>
  </p:sldMasterIdLst>
  <p:notesMasterIdLst>
    <p:notesMasterId r:id="rId33"/>
  </p:notesMasterIdLst>
  <p:handoutMasterIdLst>
    <p:handoutMasterId r:id="rId34"/>
  </p:handoutMasterIdLst>
  <p:sldIdLst>
    <p:sldId id="256" r:id="rId4"/>
    <p:sldId id="259" r:id="rId5"/>
    <p:sldId id="701" r:id="rId6"/>
    <p:sldId id="680" r:id="rId7"/>
    <p:sldId id="838" r:id="rId8"/>
    <p:sldId id="825" r:id="rId9"/>
    <p:sldId id="843" r:id="rId10"/>
    <p:sldId id="845" r:id="rId11"/>
    <p:sldId id="690" r:id="rId12"/>
    <p:sldId id="394" r:id="rId13"/>
    <p:sldId id="449" r:id="rId14"/>
    <p:sldId id="484" r:id="rId15"/>
    <p:sldId id="485" r:id="rId16"/>
    <p:sldId id="473" r:id="rId17"/>
    <p:sldId id="694" r:id="rId18"/>
    <p:sldId id="674" r:id="rId19"/>
    <p:sldId id="699" r:id="rId20"/>
    <p:sldId id="649" r:id="rId21"/>
    <p:sldId id="700" r:id="rId22"/>
    <p:sldId id="646" r:id="rId23"/>
    <p:sldId id="662" r:id="rId24"/>
    <p:sldId id="664" r:id="rId25"/>
    <p:sldId id="508" r:id="rId26"/>
    <p:sldId id="638" r:id="rId27"/>
    <p:sldId id="655" r:id="rId28"/>
    <p:sldId id="656" r:id="rId29"/>
    <p:sldId id="698" r:id="rId30"/>
    <p:sldId id="846" r:id="rId31"/>
    <p:sldId id="260" r:id="rId32"/>
  </p:sldIdLst>
  <p:sldSz cx="9144000" cy="6858000" type="screen4x3"/>
  <p:notesSz cx="6797675" cy="9926638"/>
  <p:defaultTex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BF4B"/>
    <a:srgbClr val="339966"/>
    <a:srgbClr val="00682F"/>
    <a:srgbClr val="FFAB16"/>
    <a:srgbClr val="FF6600"/>
    <a:srgbClr val="FFCC9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31" autoAdjust="0"/>
    <p:restoredTop sz="99710" autoAdjust="0"/>
  </p:normalViewPr>
  <p:slideViewPr>
    <p:cSldViewPr snapToGrid="0" snapToObjects="1">
      <p:cViewPr varScale="1">
        <p:scale>
          <a:sx n="75" d="100"/>
          <a:sy n="75" d="100"/>
        </p:scale>
        <p:origin x="-1362"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handoutMaster" Target="handoutMasters/handout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ZA"/>
  <c:chart>
    <c:autoTitleDeleted val="1"/>
    <c:view3D>
      <c:rotX val="50"/>
      <c:depthPercent val="100"/>
      <c:perspective val="30"/>
    </c:view3D>
    <c:floor>
      <c:spPr>
        <a:noFill/>
        <a:ln>
          <a:noFill/>
        </a:ln>
        <a:effectLst/>
        <a:sp3d/>
      </c:spPr>
    </c:floor>
    <c:sideWall>
      <c:spPr>
        <a:noFill/>
        <a:ln>
          <a:noFill/>
        </a:ln>
        <a:effectLst/>
        <a:sp3d/>
      </c:spPr>
    </c:sideWall>
    <c:backWall>
      <c:spPr>
        <a:noFill/>
        <a:ln>
          <a:noFill/>
        </a:ln>
        <a:effectLst/>
        <a:sp3d/>
      </c:spPr>
    </c:backWall>
    <c:plotArea>
      <c:layout/>
      <c:pie3DChart>
        <c:varyColors val="1"/>
        <c:ser>
          <c:idx val="0"/>
          <c:order val="0"/>
          <c:spPr>
            <a:solidFill>
              <a:schemeClr val="accent6">
                <a:lumMod val="75000"/>
              </a:schemeClr>
            </a:solidFill>
          </c:spPr>
          <c:dPt>
            <c:idx val="0"/>
            <c:spPr>
              <a:solidFill>
                <a:schemeClr val="accent3">
                  <a:lumMod val="75000"/>
                </a:schemeClr>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1-DD89-4A70-9E34-64DA8CF0C685}"/>
              </c:ext>
            </c:extLst>
          </c:dPt>
          <c:dPt>
            <c:idx val="1"/>
            <c:spPr>
              <a:solidFill>
                <a:srgbClr val="FF0000"/>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3-DD89-4A70-9E34-64DA8CF0C685}"/>
              </c:ext>
            </c:extLst>
          </c:dPt>
          <c:dLbls>
            <c:dLbl>
              <c:idx val="0"/>
              <c:layout>
                <c:manualLayout>
                  <c:x val="-7.6520887914243677E-2"/>
                  <c:y val="-0.34219534609853153"/>
                </c:manualLayout>
              </c:layout>
              <c:dLblPos val="bestFit"/>
              <c:showPercent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DD89-4A70-9E34-64DA8CF0C685}"/>
                </c:ext>
              </c:extLst>
            </c:dLbl>
            <c:dLbl>
              <c:idx val="1"/>
              <c:layout>
                <c:manualLayout>
                  <c:x val="2.6808970718427822E-2"/>
                  <c:y val="5.9131794584000009E-2"/>
                </c:manualLayout>
              </c:layout>
              <c:dLblPos val="bestFit"/>
              <c:showPercent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DD89-4A70-9E34-64DA8CF0C685}"/>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lt1"/>
                    </a:solidFill>
                    <a:latin typeface="Arial Narrow" panose="020B0606020202030204" pitchFamily="34" charset="0"/>
                    <a:ea typeface="+mn-ea"/>
                    <a:cs typeface="+mn-cs"/>
                  </a:defRPr>
                </a:pPr>
                <a:endParaRPr lang="en-US"/>
              </a:p>
            </c:txPr>
            <c:dLblPos val="ctr"/>
            <c:showPercent val="1"/>
            <c:showLeaderLines val="1"/>
            <c:leaderLines>
              <c:spPr>
                <a:ln w="9525">
                  <a:solidFill>
                    <a:schemeClr val="dk1">
                      <a:lumMod val="50000"/>
                      <a:lumOff val="50000"/>
                    </a:schemeClr>
                  </a:solidFill>
                </a:ln>
                <a:effectLst/>
              </c:spPr>
            </c:leaderLines>
            <c:extLst xmlns:c16r2="http://schemas.microsoft.com/office/drawing/2015/06/chart">
              <c:ext xmlns:c15="http://schemas.microsoft.com/office/drawing/2012/chart" uri="{CE6537A1-D6FC-4f65-9D91-7224C49458BB}"/>
            </c:extLst>
          </c:dLbls>
          <c:cat>
            <c:strRef>
              <c:f>Sheet1!$F$5:$G$5</c:f>
              <c:strCache>
                <c:ptCount val="2"/>
                <c:pt idx="0">
                  <c:v>Resolved</c:v>
                </c:pt>
                <c:pt idx="1">
                  <c:v>Unresolved</c:v>
                </c:pt>
              </c:strCache>
            </c:strRef>
          </c:cat>
          <c:val>
            <c:numRef>
              <c:f>Sheet1!$F$6:$G$6</c:f>
              <c:numCache>
                <c:formatCode>General</c:formatCode>
                <c:ptCount val="2"/>
                <c:pt idx="0">
                  <c:v>19</c:v>
                </c:pt>
                <c:pt idx="1">
                  <c:v>1</c:v>
                </c:pt>
              </c:numCache>
            </c:numRef>
          </c:val>
          <c:extLst xmlns:c16r2="http://schemas.microsoft.com/office/drawing/2015/06/chart">
            <c:ext xmlns:c16="http://schemas.microsoft.com/office/drawing/2014/chart" uri="{C3380CC4-5D6E-409C-BE32-E72D297353CC}">
              <c16:uniqueId val="{00000004-DD89-4A70-9E34-64DA8CF0C685}"/>
            </c:ext>
          </c:extLst>
        </c:ser>
        <c:dLbls>
          <c:showPercent val="1"/>
        </c:dLbls>
      </c:pie3DChart>
      <c:spPr>
        <a:noFill/>
        <a:ln>
          <a:noFill/>
        </a:ln>
        <a:effectLst/>
      </c:spPr>
    </c:plotArea>
    <c:legend>
      <c:legendPos val="r"/>
      <c:spPr>
        <a:solidFill>
          <a:schemeClr val="lt1">
            <a:lumMod val="95000"/>
            <a:alpha val="39000"/>
          </a:schemeClr>
        </a:solidFill>
        <a:ln>
          <a:noFill/>
        </a:ln>
        <a:effectLst/>
      </c:spPr>
      <c:txPr>
        <a:bodyPr rot="0" spcFirstLastPara="1" vertOverflow="ellipsis" vert="horz" wrap="square" anchor="ctr" anchorCtr="1"/>
        <a:lstStyle/>
        <a:p>
          <a:pPr>
            <a:defRPr sz="2800" b="0" i="0" u="none" strike="noStrike" kern="1200" baseline="0">
              <a:solidFill>
                <a:schemeClr val="dk1">
                  <a:lumMod val="75000"/>
                  <a:lumOff val="25000"/>
                </a:schemeClr>
              </a:solidFill>
              <a:latin typeface="Arial" panose="020B0604020202020204" pitchFamily="34" charset="0"/>
              <a:ea typeface="+mn-ea"/>
              <a:cs typeface="Arial" panose="020B0604020202020204" pitchFamily="34" charset="0"/>
            </a:defRPr>
          </a:pPr>
          <a:endParaRPr lang="en-US"/>
        </a:p>
      </c:txPr>
    </c:legend>
    <c:plotVisOnly val="1"/>
    <c:dispBlanksAs val="zero"/>
    <c:extLst xmlns:c16r2="http://schemas.microsoft.com/office/drawing/2015/06/chart">
      <c:ext xmlns:c16r3="http://schemas.microsoft.com/office/drawing/2017/03/chart" uri="{56B9EC1D-385E-4148-901F-78D8002777C0}">
        <c16r3:dataDisplayOptions16>
          <c16r3:dispNaAsBlank val="1"/>
        </c16r3:dataDisplayOptions16>
      </c:ext>
    </c:extLst>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1"/>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2946135" cy="496015"/>
          </a:xfrm>
          <a:prstGeom prst="rect">
            <a:avLst/>
          </a:prstGeom>
        </p:spPr>
        <p:txBody>
          <a:bodyPr vert="horz" lIns="91286" tIns="45643" rIns="91286" bIns="45643" rtlCol="0"/>
          <a:lstStyle>
            <a:lvl1pPr algn="l">
              <a:defRPr sz="1200"/>
            </a:lvl1pPr>
          </a:lstStyle>
          <a:p>
            <a:pPr>
              <a:defRPr/>
            </a:pPr>
            <a:endParaRPr lang="en-ZA" dirty="0"/>
          </a:p>
        </p:txBody>
      </p:sp>
      <p:sp>
        <p:nvSpPr>
          <p:cNvPr id="3" name="Date Placeholder 2"/>
          <p:cNvSpPr>
            <a:spLocks noGrp="1"/>
          </p:cNvSpPr>
          <p:nvPr>
            <p:ph type="dt" sz="quarter" idx="1"/>
          </p:nvPr>
        </p:nvSpPr>
        <p:spPr>
          <a:xfrm>
            <a:off x="3849956" y="2"/>
            <a:ext cx="2946135" cy="496015"/>
          </a:xfrm>
          <a:prstGeom prst="rect">
            <a:avLst/>
          </a:prstGeom>
        </p:spPr>
        <p:txBody>
          <a:bodyPr vert="horz" lIns="91286" tIns="45643" rIns="91286" bIns="45643" rtlCol="0"/>
          <a:lstStyle>
            <a:lvl1pPr algn="r">
              <a:defRPr sz="1200"/>
            </a:lvl1pPr>
          </a:lstStyle>
          <a:p>
            <a:pPr>
              <a:defRPr/>
            </a:pPr>
            <a:fld id="{7408DFE2-BDE1-4486-8465-5D3A3151738C}" type="datetimeFigureOut">
              <a:rPr lang="en-ZA"/>
              <a:pPr>
                <a:defRPr/>
              </a:pPr>
              <a:t>2019/08/29</a:t>
            </a:fld>
            <a:endParaRPr lang="en-ZA" dirty="0"/>
          </a:p>
        </p:txBody>
      </p:sp>
      <p:sp>
        <p:nvSpPr>
          <p:cNvPr id="4" name="Footer Placeholder 3"/>
          <p:cNvSpPr>
            <a:spLocks noGrp="1"/>
          </p:cNvSpPr>
          <p:nvPr>
            <p:ph type="ftr" sz="quarter" idx="2"/>
          </p:nvPr>
        </p:nvSpPr>
        <p:spPr>
          <a:xfrm>
            <a:off x="1" y="9429039"/>
            <a:ext cx="2946135" cy="496015"/>
          </a:xfrm>
          <a:prstGeom prst="rect">
            <a:avLst/>
          </a:prstGeom>
        </p:spPr>
        <p:txBody>
          <a:bodyPr vert="horz" lIns="91286" tIns="45643" rIns="91286" bIns="45643" rtlCol="0" anchor="b"/>
          <a:lstStyle>
            <a:lvl1pPr algn="l">
              <a:defRPr sz="1200"/>
            </a:lvl1pPr>
          </a:lstStyle>
          <a:p>
            <a:pPr>
              <a:defRPr/>
            </a:pPr>
            <a:endParaRPr lang="en-ZA" dirty="0"/>
          </a:p>
        </p:txBody>
      </p:sp>
      <p:sp>
        <p:nvSpPr>
          <p:cNvPr id="5" name="Slide Number Placeholder 4"/>
          <p:cNvSpPr>
            <a:spLocks noGrp="1"/>
          </p:cNvSpPr>
          <p:nvPr>
            <p:ph type="sldNum" sz="quarter" idx="3"/>
          </p:nvPr>
        </p:nvSpPr>
        <p:spPr>
          <a:xfrm>
            <a:off x="3849956" y="9429039"/>
            <a:ext cx="2946135" cy="496015"/>
          </a:xfrm>
          <a:prstGeom prst="rect">
            <a:avLst/>
          </a:prstGeom>
        </p:spPr>
        <p:txBody>
          <a:bodyPr vert="horz" lIns="91286" tIns="45643" rIns="91286" bIns="45643" rtlCol="0" anchor="b"/>
          <a:lstStyle>
            <a:lvl1pPr algn="r">
              <a:defRPr sz="1200"/>
            </a:lvl1pPr>
          </a:lstStyle>
          <a:p>
            <a:pPr>
              <a:defRPr/>
            </a:pPr>
            <a:fld id="{E1AAA8E8-5BBB-4569-88CB-52E046BDDB35}" type="slidenum">
              <a:rPr lang="en-ZA"/>
              <a:pPr>
                <a:defRPr/>
              </a:pPr>
              <a:t>‹#›</a:t>
            </a:fld>
            <a:endParaRPr lang="en-ZA" dirty="0"/>
          </a:p>
        </p:txBody>
      </p:sp>
    </p:spTree>
    <p:extLst>
      <p:ext uri="{BB962C8B-B14F-4D97-AF65-F5344CB8AC3E}">
        <p14:creationId xmlns:p14="http://schemas.microsoft.com/office/powerpoint/2010/main" xmlns="" val="28218283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2946135" cy="496015"/>
          </a:xfrm>
          <a:prstGeom prst="rect">
            <a:avLst/>
          </a:prstGeom>
        </p:spPr>
        <p:txBody>
          <a:bodyPr vert="horz" lIns="93020" tIns="46510" rIns="93020" bIns="46510" rtlCol="0"/>
          <a:lstStyle>
            <a:lvl1pPr algn="l">
              <a:defRPr sz="1200">
                <a:latin typeface="Arial" charset="0"/>
              </a:defRPr>
            </a:lvl1pPr>
          </a:lstStyle>
          <a:p>
            <a:pPr>
              <a:defRPr/>
            </a:pPr>
            <a:endParaRPr lang="en-US" dirty="0"/>
          </a:p>
        </p:txBody>
      </p:sp>
      <p:sp>
        <p:nvSpPr>
          <p:cNvPr id="3" name="Date Placeholder 2"/>
          <p:cNvSpPr>
            <a:spLocks noGrp="1"/>
          </p:cNvSpPr>
          <p:nvPr>
            <p:ph type="dt" idx="1"/>
          </p:nvPr>
        </p:nvSpPr>
        <p:spPr>
          <a:xfrm>
            <a:off x="3849956" y="2"/>
            <a:ext cx="2946135" cy="496015"/>
          </a:xfrm>
          <a:prstGeom prst="rect">
            <a:avLst/>
          </a:prstGeom>
        </p:spPr>
        <p:txBody>
          <a:bodyPr vert="horz" lIns="93020" tIns="46510" rIns="93020" bIns="46510" rtlCol="0"/>
          <a:lstStyle>
            <a:lvl1pPr algn="r">
              <a:defRPr sz="1200">
                <a:latin typeface="Arial" charset="0"/>
              </a:defRPr>
            </a:lvl1pPr>
          </a:lstStyle>
          <a:p>
            <a:pPr>
              <a:defRPr/>
            </a:pPr>
            <a:fld id="{9EF294BD-E844-43CC-B176-53E6B2A26254}" type="datetimeFigureOut">
              <a:rPr lang="en-US"/>
              <a:pPr>
                <a:defRPr/>
              </a:pPr>
              <a:t>8/29/2019</a:t>
            </a:fld>
            <a:endParaRPr lang="en-US"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3020" tIns="46510" rIns="93020" bIns="46510" rtlCol="0" anchor="ctr"/>
          <a:lstStyle/>
          <a:p>
            <a:pPr lvl="0"/>
            <a:endParaRPr lang="en-US" noProof="0" dirty="0"/>
          </a:p>
        </p:txBody>
      </p:sp>
      <p:sp>
        <p:nvSpPr>
          <p:cNvPr id="5" name="Notes Placeholder 4"/>
          <p:cNvSpPr>
            <a:spLocks noGrp="1"/>
          </p:cNvSpPr>
          <p:nvPr>
            <p:ph type="body" sz="quarter" idx="3"/>
          </p:nvPr>
        </p:nvSpPr>
        <p:spPr>
          <a:xfrm>
            <a:off x="680244" y="4716104"/>
            <a:ext cx="5437187" cy="4465719"/>
          </a:xfrm>
          <a:prstGeom prst="rect">
            <a:avLst/>
          </a:prstGeom>
        </p:spPr>
        <p:txBody>
          <a:bodyPr vert="horz" lIns="93020" tIns="46510" rIns="93020" bIns="4651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1" y="9429039"/>
            <a:ext cx="2946135" cy="496015"/>
          </a:xfrm>
          <a:prstGeom prst="rect">
            <a:avLst/>
          </a:prstGeom>
        </p:spPr>
        <p:txBody>
          <a:bodyPr vert="horz" lIns="93020" tIns="46510" rIns="93020" bIns="46510" rtlCol="0" anchor="b"/>
          <a:lstStyle>
            <a:lvl1pPr algn="l">
              <a:defRPr sz="1200">
                <a:latin typeface="Arial" charset="0"/>
              </a:defRPr>
            </a:lvl1pPr>
          </a:lstStyle>
          <a:p>
            <a:pPr>
              <a:defRPr/>
            </a:pPr>
            <a:endParaRPr lang="en-US" dirty="0"/>
          </a:p>
        </p:txBody>
      </p:sp>
      <p:sp>
        <p:nvSpPr>
          <p:cNvPr id="7" name="Slide Number Placeholder 6"/>
          <p:cNvSpPr>
            <a:spLocks noGrp="1"/>
          </p:cNvSpPr>
          <p:nvPr>
            <p:ph type="sldNum" sz="quarter" idx="5"/>
          </p:nvPr>
        </p:nvSpPr>
        <p:spPr>
          <a:xfrm>
            <a:off x="3849956" y="9429039"/>
            <a:ext cx="2946135" cy="496015"/>
          </a:xfrm>
          <a:prstGeom prst="rect">
            <a:avLst/>
          </a:prstGeom>
        </p:spPr>
        <p:txBody>
          <a:bodyPr vert="horz" lIns="93020" tIns="46510" rIns="93020" bIns="46510" rtlCol="0" anchor="b"/>
          <a:lstStyle>
            <a:lvl1pPr algn="r">
              <a:defRPr sz="1200">
                <a:latin typeface="Arial" charset="0"/>
              </a:defRPr>
            </a:lvl1pPr>
          </a:lstStyle>
          <a:p>
            <a:pPr>
              <a:defRPr/>
            </a:pPr>
            <a:fld id="{57016A73-DBED-47E0-9133-4A89D3A4B7B8}" type="slidenum">
              <a:rPr lang="en-US"/>
              <a:pPr>
                <a:defRPr/>
              </a:pPr>
              <a:t>‹#›</a:t>
            </a:fld>
            <a:endParaRPr lang="en-US" dirty="0"/>
          </a:p>
        </p:txBody>
      </p:sp>
    </p:spTree>
    <p:extLst>
      <p:ext uri="{BB962C8B-B14F-4D97-AF65-F5344CB8AC3E}">
        <p14:creationId xmlns:p14="http://schemas.microsoft.com/office/powerpoint/2010/main" xmlns="" val="332547247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xmlns="" id="{493540D0-CC5A-45B2-B7F2-081F0B4F0A5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195" name="Notes Placeholder 2">
            <a:extLst>
              <a:ext uri="{FF2B5EF4-FFF2-40B4-BE49-F238E27FC236}">
                <a16:creationId xmlns:a16="http://schemas.microsoft.com/office/drawing/2014/main" xmlns="" id="{C3CF9A00-C5C5-4D72-A8B9-A92458758B6C}"/>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8196" name="Slide Number Placeholder 3">
            <a:extLst>
              <a:ext uri="{FF2B5EF4-FFF2-40B4-BE49-F238E27FC236}">
                <a16:creationId xmlns:a16="http://schemas.microsoft.com/office/drawing/2014/main" xmlns="" id="{510510E4-094D-44E7-A568-DF49657439DB}"/>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5101779B-8A20-4E79-980D-BB6F93E00D28}" type="slidenum">
              <a:rPr lang="en-US" altLang="en-US" smtClean="0"/>
              <a:pPr/>
              <a:t>4</a:t>
            </a:fld>
            <a:endParaRPr lang="en-US"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ZA" altLang="en-US"/>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1E96CB62-7D98-49B9-9B4C-0B6367527B94}"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xmlns="" val="41919731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xmlns="" id="{2DC74FBD-85E4-483C-860C-246A733A711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1507" name="Notes Placeholder 2">
            <a:extLst>
              <a:ext uri="{FF2B5EF4-FFF2-40B4-BE49-F238E27FC236}">
                <a16:creationId xmlns:a16="http://schemas.microsoft.com/office/drawing/2014/main" xmlns="" id="{684A84BE-8C58-450A-A364-220C18507B86}"/>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ZA" altLang="en-US" dirty="0"/>
          </a:p>
        </p:txBody>
      </p:sp>
      <p:sp>
        <p:nvSpPr>
          <p:cNvPr id="21508" name="Slide Number Placeholder 3">
            <a:extLst>
              <a:ext uri="{FF2B5EF4-FFF2-40B4-BE49-F238E27FC236}">
                <a16:creationId xmlns:a16="http://schemas.microsoft.com/office/drawing/2014/main" xmlns="" id="{72B2AE37-1501-4C21-963F-46EBCE96CF39}"/>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DA477EA7-D3E5-4611-8D3B-614930F98D1E}" type="slidenum">
              <a:rPr lang="en-US" altLang="en-US" smtClean="0"/>
              <a:pPr/>
              <a:t>16</a:t>
            </a:fld>
            <a:endParaRPr lang="en-US"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xmlns="" id="{2DC74FBD-85E4-483C-860C-246A733A711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1507" name="Notes Placeholder 2">
            <a:extLst>
              <a:ext uri="{FF2B5EF4-FFF2-40B4-BE49-F238E27FC236}">
                <a16:creationId xmlns:a16="http://schemas.microsoft.com/office/drawing/2014/main" xmlns="" id="{684A84BE-8C58-450A-A364-220C18507B86}"/>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ZA" altLang="en-US" dirty="0"/>
          </a:p>
        </p:txBody>
      </p:sp>
      <p:sp>
        <p:nvSpPr>
          <p:cNvPr id="21508" name="Slide Number Placeholder 3">
            <a:extLst>
              <a:ext uri="{FF2B5EF4-FFF2-40B4-BE49-F238E27FC236}">
                <a16:creationId xmlns:a16="http://schemas.microsoft.com/office/drawing/2014/main" xmlns="" id="{72B2AE37-1501-4C21-963F-46EBCE96CF39}"/>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DA477EA7-D3E5-4611-8D3B-614930F98D1E}" type="slidenum">
              <a:rPr lang="en-US" altLang="en-US" smtClean="0"/>
              <a:pPr/>
              <a:t>17</a:t>
            </a:fld>
            <a:endParaRPr lang="en-US" altLang="en-US" dirty="0"/>
          </a:p>
        </p:txBody>
      </p:sp>
    </p:spTree>
    <p:extLst>
      <p:ext uri="{BB962C8B-B14F-4D97-AF65-F5344CB8AC3E}">
        <p14:creationId xmlns:p14="http://schemas.microsoft.com/office/powerpoint/2010/main" xmlns="" val="26668865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xmlns="" id="{15DDEE80-2496-4E36-910B-85EBB02B482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123" name="Notes Placeholder 2">
            <a:extLst>
              <a:ext uri="{FF2B5EF4-FFF2-40B4-BE49-F238E27FC236}">
                <a16:creationId xmlns:a16="http://schemas.microsoft.com/office/drawing/2014/main" xmlns="" id="{A8EAB257-0716-41F3-898D-61946A4C281B}"/>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ZA" altLang="en-US"/>
          </a:p>
        </p:txBody>
      </p:sp>
      <p:sp>
        <p:nvSpPr>
          <p:cNvPr id="5124" name="Slide Number Placeholder 3">
            <a:extLst>
              <a:ext uri="{FF2B5EF4-FFF2-40B4-BE49-F238E27FC236}">
                <a16:creationId xmlns:a16="http://schemas.microsoft.com/office/drawing/2014/main" xmlns="" id="{ABB58861-D8C8-4DC7-9D54-BA9AECFF017C}"/>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55650" indent="-290513">
              <a:defRPr>
                <a:solidFill>
                  <a:schemeClr val="tx1"/>
                </a:solidFill>
                <a:latin typeface="Arial" panose="020B0604020202020204" pitchFamily="34" charset="0"/>
                <a:ea typeface="ＭＳ Ｐゴシック" panose="020B0600070205080204" pitchFamily="34" charset="-128"/>
              </a:defRPr>
            </a:lvl2pPr>
            <a:lvl3pPr marL="1163638" indent="-231775">
              <a:defRPr>
                <a:solidFill>
                  <a:schemeClr val="tx1"/>
                </a:solidFill>
                <a:latin typeface="Arial" panose="020B0604020202020204" pitchFamily="34" charset="0"/>
                <a:ea typeface="ＭＳ Ｐゴシック" panose="020B0600070205080204" pitchFamily="34" charset="-128"/>
              </a:defRPr>
            </a:lvl3pPr>
            <a:lvl4pPr marL="1630363" indent="-231775">
              <a:defRPr>
                <a:solidFill>
                  <a:schemeClr val="tx1"/>
                </a:solidFill>
                <a:latin typeface="Arial" panose="020B0604020202020204" pitchFamily="34" charset="0"/>
                <a:ea typeface="ＭＳ Ｐゴシック" panose="020B0600070205080204" pitchFamily="34" charset="-128"/>
              </a:defRPr>
            </a:lvl4pPr>
            <a:lvl5pPr marL="2095500" indent="-231775">
              <a:defRPr>
                <a:solidFill>
                  <a:schemeClr val="tx1"/>
                </a:solidFill>
                <a:latin typeface="Arial" panose="020B0604020202020204" pitchFamily="34" charset="0"/>
                <a:ea typeface="ＭＳ Ｐゴシック" panose="020B0600070205080204" pitchFamily="34" charset="-128"/>
              </a:defRPr>
            </a:lvl5pPr>
            <a:lvl6pPr marL="2552700" indent="-2317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09900" indent="-2317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67100" indent="-2317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24300" indent="-2317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D809D33-A0C3-4E0A-9A16-296B19498D2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xmlns="" id="{3AA53F03-4596-4925-8464-2018DE8C47B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171" name="Notes Placeholder 2">
            <a:extLst>
              <a:ext uri="{FF2B5EF4-FFF2-40B4-BE49-F238E27FC236}">
                <a16:creationId xmlns:a16="http://schemas.microsoft.com/office/drawing/2014/main" xmlns="" id="{B2C4EC9F-4C97-44BA-965C-3E3E1DD36690}"/>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ZA" altLang="en-US"/>
          </a:p>
        </p:txBody>
      </p:sp>
      <p:sp>
        <p:nvSpPr>
          <p:cNvPr id="7172" name="Slide Number Placeholder 3">
            <a:extLst>
              <a:ext uri="{FF2B5EF4-FFF2-40B4-BE49-F238E27FC236}">
                <a16:creationId xmlns:a16="http://schemas.microsoft.com/office/drawing/2014/main" xmlns="" id="{C0F1CF67-0E54-4FF2-888F-F4B22E6D9BC9}"/>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55650" indent="-290513">
              <a:defRPr>
                <a:solidFill>
                  <a:schemeClr val="tx1"/>
                </a:solidFill>
                <a:latin typeface="Arial" panose="020B0604020202020204" pitchFamily="34" charset="0"/>
                <a:ea typeface="ＭＳ Ｐゴシック" panose="020B0600070205080204" pitchFamily="34" charset="-128"/>
              </a:defRPr>
            </a:lvl2pPr>
            <a:lvl3pPr marL="1163638" indent="-231775">
              <a:defRPr>
                <a:solidFill>
                  <a:schemeClr val="tx1"/>
                </a:solidFill>
                <a:latin typeface="Arial" panose="020B0604020202020204" pitchFamily="34" charset="0"/>
                <a:ea typeface="ＭＳ Ｐゴシック" panose="020B0600070205080204" pitchFamily="34" charset="-128"/>
              </a:defRPr>
            </a:lvl3pPr>
            <a:lvl4pPr marL="1630363" indent="-231775">
              <a:defRPr>
                <a:solidFill>
                  <a:schemeClr val="tx1"/>
                </a:solidFill>
                <a:latin typeface="Arial" panose="020B0604020202020204" pitchFamily="34" charset="0"/>
                <a:ea typeface="ＭＳ Ｐゴシック" panose="020B0600070205080204" pitchFamily="34" charset="-128"/>
              </a:defRPr>
            </a:lvl4pPr>
            <a:lvl5pPr marL="2095500" indent="-231775">
              <a:defRPr>
                <a:solidFill>
                  <a:schemeClr val="tx1"/>
                </a:solidFill>
                <a:latin typeface="Arial" panose="020B0604020202020204" pitchFamily="34" charset="0"/>
                <a:ea typeface="ＭＳ Ｐゴシック" panose="020B0600070205080204" pitchFamily="34" charset="-128"/>
              </a:defRPr>
            </a:lvl5pPr>
            <a:lvl6pPr marL="2552700" indent="-2317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09900" indent="-2317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67100" indent="-2317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24300" indent="-2317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36AEA12-ECC4-4E6F-A312-6F03F8900F2F}"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xmlns="" id="{8A278D0D-F0C2-4C1F-8CA0-414F841FF35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219" name="Notes Placeholder 2">
            <a:extLst>
              <a:ext uri="{FF2B5EF4-FFF2-40B4-BE49-F238E27FC236}">
                <a16:creationId xmlns:a16="http://schemas.microsoft.com/office/drawing/2014/main" xmlns="" id="{FC39BA44-529D-4346-A79A-DB2D5729DA82}"/>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ZA" altLang="en-US"/>
          </a:p>
        </p:txBody>
      </p:sp>
      <p:sp>
        <p:nvSpPr>
          <p:cNvPr id="9220" name="Slide Number Placeholder 3">
            <a:extLst>
              <a:ext uri="{FF2B5EF4-FFF2-40B4-BE49-F238E27FC236}">
                <a16:creationId xmlns:a16="http://schemas.microsoft.com/office/drawing/2014/main" xmlns="" id="{07332E4E-12A4-42C5-8AB0-7167EB99D187}"/>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55650" indent="-290513">
              <a:defRPr>
                <a:solidFill>
                  <a:schemeClr val="tx1"/>
                </a:solidFill>
                <a:latin typeface="Arial" panose="020B0604020202020204" pitchFamily="34" charset="0"/>
                <a:ea typeface="ＭＳ Ｐゴシック" panose="020B0600070205080204" pitchFamily="34" charset="-128"/>
              </a:defRPr>
            </a:lvl2pPr>
            <a:lvl3pPr marL="1163638" indent="-231775">
              <a:defRPr>
                <a:solidFill>
                  <a:schemeClr val="tx1"/>
                </a:solidFill>
                <a:latin typeface="Arial" panose="020B0604020202020204" pitchFamily="34" charset="0"/>
                <a:ea typeface="ＭＳ Ｐゴシック" panose="020B0600070205080204" pitchFamily="34" charset="-128"/>
              </a:defRPr>
            </a:lvl3pPr>
            <a:lvl4pPr marL="1630363" indent="-231775">
              <a:defRPr>
                <a:solidFill>
                  <a:schemeClr val="tx1"/>
                </a:solidFill>
                <a:latin typeface="Arial" panose="020B0604020202020204" pitchFamily="34" charset="0"/>
                <a:ea typeface="ＭＳ Ｐゴシック" panose="020B0600070205080204" pitchFamily="34" charset="-128"/>
              </a:defRPr>
            </a:lvl4pPr>
            <a:lvl5pPr marL="2095500" indent="-231775">
              <a:defRPr>
                <a:solidFill>
                  <a:schemeClr val="tx1"/>
                </a:solidFill>
                <a:latin typeface="Arial" panose="020B0604020202020204" pitchFamily="34" charset="0"/>
                <a:ea typeface="ＭＳ Ｐゴシック" panose="020B0600070205080204" pitchFamily="34" charset="-128"/>
              </a:defRPr>
            </a:lvl5pPr>
            <a:lvl6pPr marL="2552700" indent="-2317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09900" indent="-2317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67100" indent="-2317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24300" indent="-2317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EDF3CEC-25E4-47A7-86A7-6ABD4D0303F5}"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a:extLst>
              <a:ext uri="{FF2B5EF4-FFF2-40B4-BE49-F238E27FC236}">
                <a16:creationId xmlns:a16="http://schemas.microsoft.com/office/drawing/2014/main" xmlns="" id="{AB892953-8082-4B0B-9743-273AAC69C15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1267" name="Notes Placeholder 2">
            <a:extLst>
              <a:ext uri="{FF2B5EF4-FFF2-40B4-BE49-F238E27FC236}">
                <a16:creationId xmlns:a16="http://schemas.microsoft.com/office/drawing/2014/main" xmlns="" id="{243DBF34-4EF2-4A93-A365-20B2C74A440C}"/>
              </a:ext>
            </a:extLst>
          </p:cNvPr>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ZA" altLang="en-US"/>
          </a:p>
        </p:txBody>
      </p:sp>
      <p:sp>
        <p:nvSpPr>
          <p:cNvPr id="11268" name="Slide Number Placeholder 3">
            <a:extLst>
              <a:ext uri="{FF2B5EF4-FFF2-40B4-BE49-F238E27FC236}">
                <a16:creationId xmlns:a16="http://schemas.microsoft.com/office/drawing/2014/main" xmlns="" id="{3ECB6EEB-3BCA-4F4E-92D8-826F0083134B}"/>
              </a:ext>
            </a:extLst>
          </p:cNvPr>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6A2EA899-8610-430B-814F-D2C9A4035743}"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27</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xmlns="" id="{2DC74FBD-85E4-483C-860C-246A733A711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1507" name="Notes Placeholder 2">
            <a:extLst>
              <a:ext uri="{FF2B5EF4-FFF2-40B4-BE49-F238E27FC236}">
                <a16:creationId xmlns:a16="http://schemas.microsoft.com/office/drawing/2014/main" xmlns="" id="{684A84BE-8C58-450A-A364-220C18507B86}"/>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ZA" altLang="en-US" dirty="0"/>
          </a:p>
        </p:txBody>
      </p:sp>
      <p:sp>
        <p:nvSpPr>
          <p:cNvPr id="21508" name="Slide Number Placeholder 3">
            <a:extLst>
              <a:ext uri="{FF2B5EF4-FFF2-40B4-BE49-F238E27FC236}">
                <a16:creationId xmlns:a16="http://schemas.microsoft.com/office/drawing/2014/main" xmlns="" id="{72B2AE37-1501-4C21-963F-46EBCE96CF39}"/>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DA477EA7-D3E5-4611-8D3B-614930F98D1E}" type="slidenum">
              <a:rPr lang="en-US" altLang="en-US" smtClean="0"/>
              <a:pPr/>
              <a:t>28</a:t>
            </a:fld>
            <a:endParaRPr lang="en-US" altLang="en-US" dirty="0"/>
          </a:p>
        </p:txBody>
      </p:sp>
    </p:spTree>
    <p:extLst>
      <p:ext uri="{BB962C8B-B14F-4D97-AF65-F5344CB8AC3E}">
        <p14:creationId xmlns:p14="http://schemas.microsoft.com/office/powerpoint/2010/main" xmlns="" val="28680812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B7601B6-98C2-491F-8AFA-DD39E3545E42}" type="datetime1">
              <a:rPr lang="en-US"/>
              <a:pPr>
                <a:defRPr/>
              </a:pPr>
              <a:t>8/29/2019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0903E6D-CAD1-4300-B0E1-9415A990CA29}" type="slidenum">
              <a:rPr lang="en-US"/>
              <a:pPr>
                <a:defRPr/>
              </a:pPr>
              <a:t>‹#›</a:t>
            </a:fld>
            <a:endParaRPr lang="en-US" dirty="0"/>
          </a:p>
        </p:txBody>
      </p:sp>
    </p:spTree>
    <p:extLst>
      <p:ext uri="{BB962C8B-B14F-4D97-AF65-F5344CB8AC3E}">
        <p14:creationId xmlns:p14="http://schemas.microsoft.com/office/powerpoint/2010/main" xmlns="" val="19230277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8762F597-C74F-4FC7-963C-76C041D716F3}" type="datetime1">
              <a:rPr lang="en-US"/>
              <a:pPr>
                <a:defRPr/>
              </a:pPr>
              <a:t>8/29/2019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129EB88-D429-47C4-8FF3-9E24C500C59B}" type="slidenum">
              <a:rPr lang="en-US"/>
              <a:pPr>
                <a:defRPr/>
              </a:pPr>
              <a:t>‹#›</a:t>
            </a:fld>
            <a:endParaRPr lang="en-US" dirty="0"/>
          </a:p>
        </p:txBody>
      </p:sp>
    </p:spTree>
    <p:extLst>
      <p:ext uri="{BB962C8B-B14F-4D97-AF65-F5344CB8AC3E}">
        <p14:creationId xmlns:p14="http://schemas.microsoft.com/office/powerpoint/2010/main" xmlns="" val="5601471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92FCE7B7-A1FF-46C2-BB94-150570ACB7E5}" type="datetime1">
              <a:rPr lang="en-US"/>
              <a:pPr>
                <a:defRPr/>
              </a:pPr>
              <a:t>8/29/2019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7EEC258-73F1-4879-865A-BD940C8582F4}" type="slidenum">
              <a:rPr lang="en-US"/>
              <a:pPr>
                <a:defRPr/>
              </a:pPr>
              <a:t>‹#›</a:t>
            </a:fld>
            <a:endParaRPr lang="en-US" dirty="0"/>
          </a:p>
        </p:txBody>
      </p:sp>
    </p:spTree>
    <p:extLst>
      <p:ext uri="{BB962C8B-B14F-4D97-AF65-F5344CB8AC3E}">
        <p14:creationId xmlns:p14="http://schemas.microsoft.com/office/powerpoint/2010/main" xmlns="" val="40183361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58C82AD4-7C64-4EED-962A-410712C7F2A1}" type="datetime1">
              <a:rPr lang="en-US" altLang="en-US"/>
              <a:pPr>
                <a:defRPr/>
              </a:pPr>
              <a:t>8/29/2019</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84D486B-612C-4560-B163-5D9301419473}" type="slidenum">
              <a:rPr lang="en-US" altLang="en-US"/>
              <a:pPr>
                <a:defRPr/>
              </a:pPr>
              <a:t>‹#›</a:t>
            </a:fld>
            <a:endParaRPr lang="en-US" altLang="en-US" dirty="0"/>
          </a:p>
        </p:txBody>
      </p:sp>
    </p:spTree>
    <p:extLst>
      <p:ext uri="{BB962C8B-B14F-4D97-AF65-F5344CB8AC3E}">
        <p14:creationId xmlns:p14="http://schemas.microsoft.com/office/powerpoint/2010/main" xmlns="" val="10302924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DF1F12E5-ED2C-482D-8BAC-0AB53B647501}" type="datetime1">
              <a:rPr lang="en-US" altLang="en-US"/>
              <a:pPr>
                <a:defRPr/>
              </a:pPr>
              <a:t>8/29/2019</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77F2BF3E-81DB-4B98-BAA4-3A2B91E8EAEE}" type="slidenum">
              <a:rPr lang="en-US" altLang="en-US"/>
              <a:pPr>
                <a:defRPr/>
              </a:pPr>
              <a:t>‹#›</a:t>
            </a:fld>
            <a:endParaRPr lang="en-US" altLang="en-US" dirty="0"/>
          </a:p>
        </p:txBody>
      </p:sp>
    </p:spTree>
    <p:extLst>
      <p:ext uri="{BB962C8B-B14F-4D97-AF65-F5344CB8AC3E}">
        <p14:creationId xmlns:p14="http://schemas.microsoft.com/office/powerpoint/2010/main" xmlns="" val="33588167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lvl1pPr>
              <a:defRPr/>
            </a:lvl1pPr>
          </a:lstStyle>
          <a:p>
            <a:pPr>
              <a:defRPr/>
            </a:pPr>
            <a:fld id="{F0F39B8A-A788-42BE-BF7B-6750A18DE90A}" type="datetime1">
              <a:rPr lang="en-US" altLang="en-US"/>
              <a:pPr>
                <a:defRPr/>
              </a:pPr>
              <a:t>8/29/2019</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2E9AAE2-F7FE-46DE-9E78-49D14640B827}" type="slidenum">
              <a:rPr lang="en-US" altLang="en-US"/>
              <a:pPr>
                <a:defRPr/>
              </a:pPr>
              <a:t>‹#›</a:t>
            </a:fld>
            <a:endParaRPr lang="en-US" altLang="en-US" dirty="0"/>
          </a:p>
        </p:txBody>
      </p:sp>
    </p:spTree>
    <p:extLst>
      <p:ext uri="{BB962C8B-B14F-4D97-AF65-F5344CB8AC3E}">
        <p14:creationId xmlns:p14="http://schemas.microsoft.com/office/powerpoint/2010/main" xmlns="" val="34008940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p:cNvSpPr>
            <a:spLocks noGrp="1"/>
          </p:cNvSpPr>
          <p:nvPr>
            <p:ph type="dt" sz="half" idx="10"/>
          </p:nvPr>
        </p:nvSpPr>
        <p:spPr/>
        <p:txBody>
          <a:bodyPr/>
          <a:lstStyle>
            <a:lvl1pPr>
              <a:defRPr/>
            </a:lvl1pPr>
          </a:lstStyle>
          <a:p>
            <a:pPr>
              <a:defRPr/>
            </a:pPr>
            <a:fld id="{6BAB507C-6B3A-45AE-B5C3-53CBFF4086BA}" type="datetime1">
              <a:rPr lang="en-US" altLang="en-US"/>
              <a:pPr>
                <a:defRPr/>
              </a:pPr>
              <a:t>8/29/2019</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2DF89C5D-ACF0-4771-A005-ACAE1F58696F}" type="slidenum">
              <a:rPr lang="en-US" altLang="en-US"/>
              <a:pPr>
                <a:defRPr/>
              </a:pPr>
              <a:t>‹#›</a:t>
            </a:fld>
            <a:endParaRPr lang="en-US" altLang="en-US" dirty="0"/>
          </a:p>
        </p:txBody>
      </p:sp>
    </p:spTree>
    <p:extLst>
      <p:ext uri="{BB962C8B-B14F-4D97-AF65-F5344CB8AC3E}">
        <p14:creationId xmlns:p14="http://schemas.microsoft.com/office/powerpoint/2010/main" xmlns="" val="26305744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p:cNvSpPr>
            <a:spLocks noGrp="1"/>
          </p:cNvSpPr>
          <p:nvPr>
            <p:ph type="dt" sz="half" idx="10"/>
          </p:nvPr>
        </p:nvSpPr>
        <p:spPr/>
        <p:txBody>
          <a:bodyPr/>
          <a:lstStyle>
            <a:lvl1pPr>
              <a:defRPr/>
            </a:lvl1pPr>
          </a:lstStyle>
          <a:p>
            <a:pPr>
              <a:defRPr/>
            </a:pPr>
            <a:fld id="{379B2AFA-B9F8-4068-AFE0-05D69710DD78}" type="datetime1">
              <a:rPr lang="en-US" altLang="en-US"/>
              <a:pPr>
                <a:defRPr/>
              </a:pPr>
              <a:t>8/29/2019</a:t>
            </a:fld>
            <a:endParaRPr lang="en-US" alt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C6F3D9E9-FD92-4AF9-89D6-CAC8A9875E73}" type="slidenum">
              <a:rPr lang="en-US" altLang="en-US"/>
              <a:pPr>
                <a:defRPr/>
              </a:pPr>
              <a:t>‹#›</a:t>
            </a:fld>
            <a:endParaRPr lang="en-US" altLang="en-US" dirty="0"/>
          </a:p>
        </p:txBody>
      </p:sp>
    </p:spTree>
    <p:extLst>
      <p:ext uri="{BB962C8B-B14F-4D97-AF65-F5344CB8AC3E}">
        <p14:creationId xmlns:p14="http://schemas.microsoft.com/office/powerpoint/2010/main" xmlns="" val="38958749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4248E00-F9ED-4411-A336-E873FE1D7727}" type="datetime1">
              <a:rPr lang="en-US" altLang="en-US"/>
              <a:pPr>
                <a:defRPr/>
              </a:pPr>
              <a:t>8/29/2019</a:t>
            </a:fld>
            <a:endParaRPr lang="en-US" alt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C6C4E3B9-2C9B-4AEF-BF92-9AC41E038E49}" type="slidenum">
              <a:rPr lang="en-US" altLang="en-US"/>
              <a:pPr>
                <a:defRPr/>
              </a:pPr>
              <a:t>‹#›</a:t>
            </a:fld>
            <a:endParaRPr lang="en-US" altLang="en-US" dirty="0"/>
          </a:p>
        </p:txBody>
      </p:sp>
    </p:spTree>
    <p:extLst>
      <p:ext uri="{BB962C8B-B14F-4D97-AF65-F5344CB8AC3E}">
        <p14:creationId xmlns:p14="http://schemas.microsoft.com/office/powerpoint/2010/main" xmlns="" val="31274820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135603C-3CA8-4FA9-B922-222ED61FBB8F}" type="datetime1">
              <a:rPr lang="en-US" altLang="en-US"/>
              <a:pPr>
                <a:defRPr/>
              </a:pPr>
              <a:t>8/29/2019</a:t>
            </a:fld>
            <a:endParaRPr lang="en-US" alt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136F2612-2C0D-429D-918D-E8D47B23DE8D}" type="slidenum">
              <a:rPr lang="en-US" altLang="en-US"/>
              <a:pPr>
                <a:defRPr/>
              </a:pPr>
              <a:t>‹#›</a:t>
            </a:fld>
            <a:endParaRPr lang="en-US" altLang="en-US" dirty="0"/>
          </a:p>
        </p:txBody>
      </p:sp>
    </p:spTree>
    <p:extLst>
      <p:ext uri="{BB962C8B-B14F-4D97-AF65-F5344CB8AC3E}">
        <p14:creationId xmlns:p14="http://schemas.microsoft.com/office/powerpoint/2010/main" xmlns="" val="1206307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pPr>
              <a:defRPr/>
            </a:pPr>
            <a:fld id="{7F01825C-DEFA-49B7-9A44-C2E506E5383B}" type="datetime1">
              <a:rPr lang="en-US" altLang="en-US"/>
              <a:pPr>
                <a:defRPr/>
              </a:pPr>
              <a:t>8/29/2019</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F2BC2CB1-B218-451A-9247-928136F1BA6C}" type="slidenum">
              <a:rPr lang="en-US" altLang="en-US"/>
              <a:pPr>
                <a:defRPr/>
              </a:pPr>
              <a:t>‹#›</a:t>
            </a:fld>
            <a:endParaRPr lang="en-US" altLang="en-US" dirty="0"/>
          </a:p>
        </p:txBody>
      </p:sp>
    </p:spTree>
    <p:extLst>
      <p:ext uri="{BB962C8B-B14F-4D97-AF65-F5344CB8AC3E}">
        <p14:creationId xmlns:p14="http://schemas.microsoft.com/office/powerpoint/2010/main" xmlns="" val="10165000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ECF4BA9E-8220-4969-B1E6-066F51DB1263}" type="datetime1">
              <a:rPr lang="en-US"/>
              <a:pPr>
                <a:defRPr/>
              </a:pPr>
              <a:t>8/29/2019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A79B0E16-3B21-4DA7-809D-032F5E4D0A06}" type="slidenum">
              <a:rPr lang="en-US"/>
              <a:pPr>
                <a:defRPr/>
              </a:pPr>
              <a:t>‹#›</a:t>
            </a:fld>
            <a:endParaRPr lang="en-US" dirty="0"/>
          </a:p>
        </p:txBody>
      </p:sp>
    </p:spTree>
    <p:extLst>
      <p:ext uri="{BB962C8B-B14F-4D97-AF65-F5344CB8AC3E}">
        <p14:creationId xmlns:p14="http://schemas.microsoft.com/office/powerpoint/2010/main" xmlns="" val="34403137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pPr>
              <a:defRPr/>
            </a:pPr>
            <a:fld id="{A8BEF28A-6DAB-42DC-B873-1112CCA4BA8E}" type="datetime1">
              <a:rPr lang="en-US" altLang="en-US"/>
              <a:pPr>
                <a:defRPr/>
              </a:pPr>
              <a:t>8/29/2019</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6B06EFED-F66F-4B3C-B624-94662242A522}" type="slidenum">
              <a:rPr lang="en-US" altLang="en-US"/>
              <a:pPr>
                <a:defRPr/>
              </a:pPr>
              <a:t>‹#›</a:t>
            </a:fld>
            <a:endParaRPr lang="en-US" altLang="en-US" dirty="0"/>
          </a:p>
        </p:txBody>
      </p:sp>
    </p:spTree>
    <p:extLst>
      <p:ext uri="{BB962C8B-B14F-4D97-AF65-F5344CB8AC3E}">
        <p14:creationId xmlns:p14="http://schemas.microsoft.com/office/powerpoint/2010/main" xmlns="" val="16051387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C765F968-B9C2-43CA-8B59-EDBF66D19643}" type="datetime1">
              <a:rPr lang="en-US" altLang="en-US"/>
              <a:pPr>
                <a:defRPr/>
              </a:pPr>
              <a:t>8/29/2019</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3D5C6DE-F949-4EB2-B64C-384A04E3DDA5}" type="slidenum">
              <a:rPr lang="en-US" altLang="en-US"/>
              <a:pPr>
                <a:defRPr/>
              </a:pPr>
              <a:t>‹#›</a:t>
            </a:fld>
            <a:endParaRPr lang="en-US" altLang="en-US" dirty="0"/>
          </a:p>
        </p:txBody>
      </p:sp>
    </p:spTree>
    <p:extLst>
      <p:ext uri="{BB962C8B-B14F-4D97-AF65-F5344CB8AC3E}">
        <p14:creationId xmlns:p14="http://schemas.microsoft.com/office/powerpoint/2010/main" xmlns="" val="31302190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D154D19B-1081-4C10-A290-F283DA3E5E99}" type="datetime1">
              <a:rPr lang="en-US" altLang="en-US"/>
              <a:pPr>
                <a:defRPr/>
              </a:pPr>
              <a:t>8/29/2019</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F6688C43-AAF4-4FD9-9E58-E735F3D819EE}" type="slidenum">
              <a:rPr lang="en-US" altLang="en-US"/>
              <a:pPr>
                <a:defRPr/>
              </a:pPr>
              <a:t>‹#›</a:t>
            </a:fld>
            <a:endParaRPr lang="en-US" altLang="en-US" dirty="0"/>
          </a:p>
        </p:txBody>
      </p:sp>
    </p:spTree>
    <p:extLst>
      <p:ext uri="{BB962C8B-B14F-4D97-AF65-F5344CB8AC3E}">
        <p14:creationId xmlns:p14="http://schemas.microsoft.com/office/powerpoint/2010/main" xmlns="" val="18343474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xmlns="" id="{AF31B279-4561-43F9-93E6-4C1768175EFE}"/>
              </a:ext>
            </a:extLst>
          </p:cNvPr>
          <p:cNvSpPr>
            <a:spLocks noGrp="1"/>
          </p:cNvSpPr>
          <p:nvPr>
            <p:ph type="dt" sz="half" idx="10"/>
          </p:nvPr>
        </p:nvSpPr>
        <p:spPr/>
        <p:txBody>
          <a:bodyPr/>
          <a:lstStyle>
            <a:lvl1pPr>
              <a:defRPr/>
            </a:lvl1pPr>
          </a:lstStyle>
          <a:p>
            <a:pPr>
              <a:defRPr/>
            </a:pPr>
            <a:fld id="{046F66DE-4AA0-4CA2-8D35-3EC6B89217A0}" type="datetime1">
              <a:rPr lang="en-US"/>
              <a:pPr>
                <a:defRPr/>
              </a:pPr>
              <a:t>8/29/2019</a:t>
            </a:fld>
            <a:endParaRPr lang="en-US" dirty="0"/>
          </a:p>
        </p:txBody>
      </p:sp>
      <p:sp>
        <p:nvSpPr>
          <p:cNvPr id="5" name="Footer Placeholder 4">
            <a:extLst>
              <a:ext uri="{FF2B5EF4-FFF2-40B4-BE49-F238E27FC236}">
                <a16:creationId xmlns:a16="http://schemas.microsoft.com/office/drawing/2014/main" xmlns="" id="{6C9D0331-0734-4151-96EE-53C3BC66034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1A3FD286-C95E-44EE-8448-636063A7E857}"/>
              </a:ext>
            </a:extLst>
          </p:cNvPr>
          <p:cNvSpPr>
            <a:spLocks noGrp="1"/>
          </p:cNvSpPr>
          <p:nvPr>
            <p:ph type="sldNum" sz="quarter" idx="12"/>
          </p:nvPr>
        </p:nvSpPr>
        <p:spPr/>
        <p:txBody>
          <a:bodyPr/>
          <a:lstStyle>
            <a:lvl1pPr>
              <a:defRPr/>
            </a:lvl1pPr>
          </a:lstStyle>
          <a:p>
            <a:pPr>
              <a:defRPr/>
            </a:pPr>
            <a:fld id="{216C9F91-E17D-490B-820D-B43B639F0A1E}" type="slidenum">
              <a:rPr lang="en-US"/>
              <a:pPr>
                <a:defRPr/>
              </a:pPr>
              <a:t>‹#›</a:t>
            </a:fld>
            <a:endParaRPr lang="en-US" dirty="0"/>
          </a:p>
        </p:txBody>
      </p:sp>
    </p:spTree>
    <p:extLst>
      <p:ext uri="{BB962C8B-B14F-4D97-AF65-F5344CB8AC3E}">
        <p14:creationId xmlns:p14="http://schemas.microsoft.com/office/powerpoint/2010/main" xmlns="" val="3633970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xmlns="" id="{10D658F4-8F58-42F3-AC6B-4B1089015E92}"/>
              </a:ext>
            </a:extLst>
          </p:cNvPr>
          <p:cNvSpPr>
            <a:spLocks noGrp="1"/>
          </p:cNvSpPr>
          <p:nvPr>
            <p:ph type="dt" sz="half" idx="10"/>
          </p:nvPr>
        </p:nvSpPr>
        <p:spPr/>
        <p:txBody>
          <a:bodyPr/>
          <a:lstStyle>
            <a:lvl1pPr>
              <a:defRPr/>
            </a:lvl1pPr>
          </a:lstStyle>
          <a:p>
            <a:pPr>
              <a:defRPr/>
            </a:pPr>
            <a:fld id="{EF1E333C-84C4-4F81-B747-98EDF15A2D8D}" type="datetime1">
              <a:rPr lang="en-US"/>
              <a:pPr>
                <a:defRPr/>
              </a:pPr>
              <a:t>8/29/2019</a:t>
            </a:fld>
            <a:endParaRPr lang="en-US" dirty="0"/>
          </a:p>
        </p:txBody>
      </p:sp>
      <p:sp>
        <p:nvSpPr>
          <p:cNvPr id="5" name="Footer Placeholder 4">
            <a:extLst>
              <a:ext uri="{FF2B5EF4-FFF2-40B4-BE49-F238E27FC236}">
                <a16:creationId xmlns:a16="http://schemas.microsoft.com/office/drawing/2014/main" xmlns="" id="{B42D07B6-95AB-48C1-8552-CE06FD17929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96E9972E-58BD-43B0-B05F-6A08137ACE96}"/>
              </a:ext>
            </a:extLst>
          </p:cNvPr>
          <p:cNvSpPr>
            <a:spLocks noGrp="1"/>
          </p:cNvSpPr>
          <p:nvPr>
            <p:ph type="sldNum" sz="quarter" idx="12"/>
          </p:nvPr>
        </p:nvSpPr>
        <p:spPr/>
        <p:txBody>
          <a:bodyPr/>
          <a:lstStyle>
            <a:lvl1pPr>
              <a:defRPr/>
            </a:lvl1pPr>
          </a:lstStyle>
          <a:p>
            <a:pPr>
              <a:defRPr/>
            </a:pPr>
            <a:fld id="{4044DE89-8D15-489E-83D2-A780A385F98E}" type="slidenum">
              <a:rPr lang="en-US"/>
              <a:pPr>
                <a:defRPr/>
              </a:pPr>
              <a:t>‹#›</a:t>
            </a:fld>
            <a:endParaRPr lang="en-US" dirty="0"/>
          </a:p>
        </p:txBody>
      </p:sp>
    </p:spTree>
    <p:extLst>
      <p:ext uri="{BB962C8B-B14F-4D97-AF65-F5344CB8AC3E}">
        <p14:creationId xmlns:p14="http://schemas.microsoft.com/office/powerpoint/2010/main" xmlns="" val="16046885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xmlns="" id="{B7C25EC4-BD50-46DE-A97C-553C4941EE27}"/>
              </a:ext>
            </a:extLst>
          </p:cNvPr>
          <p:cNvSpPr>
            <a:spLocks noGrp="1"/>
          </p:cNvSpPr>
          <p:nvPr>
            <p:ph type="dt" sz="half" idx="10"/>
          </p:nvPr>
        </p:nvSpPr>
        <p:spPr/>
        <p:txBody>
          <a:bodyPr/>
          <a:lstStyle>
            <a:lvl1pPr>
              <a:defRPr/>
            </a:lvl1pPr>
          </a:lstStyle>
          <a:p>
            <a:pPr>
              <a:defRPr/>
            </a:pPr>
            <a:fld id="{70469CAC-A7F3-4D5E-8C5E-106927D96CC1}" type="datetime1">
              <a:rPr lang="en-US"/>
              <a:pPr>
                <a:defRPr/>
              </a:pPr>
              <a:t>8/29/2019</a:t>
            </a:fld>
            <a:endParaRPr lang="en-US" dirty="0"/>
          </a:p>
        </p:txBody>
      </p:sp>
      <p:sp>
        <p:nvSpPr>
          <p:cNvPr id="5" name="Footer Placeholder 4">
            <a:extLst>
              <a:ext uri="{FF2B5EF4-FFF2-40B4-BE49-F238E27FC236}">
                <a16:creationId xmlns:a16="http://schemas.microsoft.com/office/drawing/2014/main" xmlns="" id="{DA3DC008-F4EB-427C-A664-702B7B71EC1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26C05CDC-0293-4E31-B123-53DB46358DCB}"/>
              </a:ext>
            </a:extLst>
          </p:cNvPr>
          <p:cNvSpPr>
            <a:spLocks noGrp="1"/>
          </p:cNvSpPr>
          <p:nvPr>
            <p:ph type="sldNum" sz="quarter" idx="12"/>
          </p:nvPr>
        </p:nvSpPr>
        <p:spPr/>
        <p:txBody>
          <a:bodyPr/>
          <a:lstStyle>
            <a:lvl1pPr>
              <a:defRPr/>
            </a:lvl1pPr>
          </a:lstStyle>
          <a:p>
            <a:pPr>
              <a:defRPr/>
            </a:pPr>
            <a:fld id="{4D8D8432-B811-44C2-BCD7-4ABE45372B95}" type="slidenum">
              <a:rPr lang="en-US"/>
              <a:pPr>
                <a:defRPr/>
              </a:pPr>
              <a:t>‹#›</a:t>
            </a:fld>
            <a:endParaRPr lang="en-US" dirty="0"/>
          </a:p>
        </p:txBody>
      </p:sp>
    </p:spTree>
    <p:extLst>
      <p:ext uri="{BB962C8B-B14F-4D97-AF65-F5344CB8AC3E}">
        <p14:creationId xmlns:p14="http://schemas.microsoft.com/office/powerpoint/2010/main" xmlns="" val="26462883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a:extLst>
              <a:ext uri="{FF2B5EF4-FFF2-40B4-BE49-F238E27FC236}">
                <a16:creationId xmlns:a16="http://schemas.microsoft.com/office/drawing/2014/main" xmlns="" id="{1BC0DA92-5640-48EE-BFF1-3B4F4916C15B}"/>
              </a:ext>
            </a:extLst>
          </p:cNvPr>
          <p:cNvSpPr>
            <a:spLocks noGrp="1"/>
          </p:cNvSpPr>
          <p:nvPr>
            <p:ph type="dt" sz="half" idx="10"/>
          </p:nvPr>
        </p:nvSpPr>
        <p:spPr/>
        <p:txBody>
          <a:bodyPr/>
          <a:lstStyle>
            <a:lvl1pPr>
              <a:defRPr/>
            </a:lvl1pPr>
          </a:lstStyle>
          <a:p>
            <a:pPr>
              <a:defRPr/>
            </a:pPr>
            <a:fld id="{C0487591-C106-4DBE-8681-5AD9273C7201}" type="datetime1">
              <a:rPr lang="en-US"/>
              <a:pPr>
                <a:defRPr/>
              </a:pPr>
              <a:t>8/29/2019</a:t>
            </a:fld>
            <a:endParaRPr lang="en-US" dirty="0"/>
          </a:p>
        </p:txBody>
      </p:sp>
      <p:sp>
        <p:nvSpPr>
          <p:cNvPr id="6" name="Footer Placeholder 4">
            <a:extLst>
              <a:ext uri="{FF2B5EF4-FFF2-40B4-BE49-F238E27FC236}">
                <a16:creationId xmlns:a16="http://schemas.microsoft.com/office/drawing/2014/main" xmlns="" id="{D1D32876-D9DA-4D2D-8704-57A21DDF8D1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xmlns="" id="{C7FB0F4D-3B68-4EFD-A265-BF67C5F59D23}"/>
              </a:ext>
            </a:extLst>
          </p:cNvPr>
          <p:cNvSpPr>
            <a:spLocks noGrp="1"/>
          </p:cNvSpPr>
          <p:nvPr>
            <p:ph type="sldNum" sz="quarter" idx="12"/>
          </p:nvPr>
        </p:nvSpPr>
        <p:spPr/>
        <p:txBody>
          <a:bodyPr/>
          <a:lstStyle>
            <a:lvl1pPr>
              <a:defRPr/>
            </a:lvl1pPr>
          </a:lstStyle>
          <a:p>
            <a:pPr>
              <a:defRPr/>
            </a:pPr>
            <a:fld id="{36ADC00B-609F-42CA-81B9-BB8D559CF4B4}" type="slidenum">
              <a:rPr lang="en-US"/>
              <a:pPr>
                <a:defRPr/>
              </a:pPr>
              <a:t>‹#›</a:t>
            </a:fld>
            <a:endParaRPr lang="en-US" dirty="0"/>
          </a:p>
        </p:txBody>
      </p:sp>
    </p:spTree>
    <p:extLst>
      <p:ext uri="{BB962C8B-B14F-4D97-AF65-F5344CB8AC3E}">
        <p14:creationId xmlns:p14="http://schemas.microsoft.com/office/powerpoint/2010/main" xmlns="" val="13574556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a:extLst>
              <a:ext uri="{FF2B5EF4-FFF2-40B4-BE49-F238E27FC236}">
                <a16:creationId xmlns:a16="http://schemas.microsoft.com/office/drawing/2014/main" xmlns="" id="{427CAA35-8D12-416B-ADB8-81A80DC1DCBB}"/>
              </a:ext>
            </a:extLst>
          </p:cNvPr>
          <p:cNvSpPr>
            <a:spLocks noGrp="1"/>
          </p:cNvSpPr>
          <p:nvPr>
            <p:ph type="dt" sz="half" idx="10"/>
          </p:nvPr>
        </p:nvSpPr>
        <p:spPr/>
        <p:txBody>
          <a:bodyPr/>
          <a:lstStyle>
            <a:lvl1pPr>
              <a:defRPr/>
            </a:lvl1pPr>
          </a:lstStyle>
          <a:p>
            <a:pPr>
              <a:defRPr/>
            </a:pPr>
            <a:fld id="{E18A4283-5A17-482F-A73F-8034A61246CE}" type="datetime1">
              <a:rPr lang="en-US"/>
              <a:pPr>
                <a:defRPr/>
              </a:pPr>
              <a:t>8/29/2019</a:t>
            </a:fld>
            <a:endParaRPr lang="en-US" dirty="0"/>
          </a:p>
        </p:txBody>
      </p:sp>
      <p:sp>
        <p:nvSpPr>
          <p:cNvPr id="8" name="Footer Placeholder 4">
            <a:extLst>
              <a:ext uri="{FF2B5EF4-FFF2-40B4-BE49-F238E27FC236}">
                <a16:creationId xmlns:a16="http://schemas.microsoft.com/office/drawing/2014/main" xmlns="" id="{94F553F2-D371-445C-9CE3-2F105AA014C9}"/>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xmlns="" id="{607C12B5-AF3E-4D9A-9D32-E234467AF30D}"/>
              </a:ext>
            </a:extLst>
          </p:cNvPr>
          <p:cNvSpPr>
            <a:spLocks noGrp="1"/>
          </p:cNvSpPr>
          <p:nvPr>
            <p:ph type="sldNum" sz="quarter" idx="12"/>
          </p:nvPr>
        </p:nvSpPr>
        <p:spPr/>
        <p:txBody>
          <a:bodyPr/>
          <a:lstStyle>
            <a:lvl1pPr>
              <a:defRPr/>
            </a:lvl1pPr>
          </a:lstStyle>
          <a:p>
            <a:pPr>
              <a:defRPr/>
            </a:pPr>
            <a:fld id="{A2EEFC31-F68E-430B-8A28-363B440E5FB3}" type="slidenum">
              <a:rPr lang="en-US"/>
              <a:pPr>
                <a:defRPr/>
              </a:pPr>
              <a:t>‹#›</a:t>
            </a:fld>
            <a:endParaRPr lang="en-US" dirty="0"/>
          </a:p>
        </p:txBody>
      </p:sp>
    </p:spTree>
    <p:extLst>
      <p:ext uri="{BB962C8B-B14F-4D97-AF65-F5344CB8AC3E}">
        <p14:creationId xmlns:p14="http://schemas.microsoft.com/office/powerpoint/2010/main" xmlns="" val="7534778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a:extLst>
              <a:ext uri="{FF2B5EF4-FFF2-40B4-BE49-F238E27FC236}">
                <a16:creationId xmlns:a16="http://schemas.microsoft.com/office/drawing/2014/main" xmlns="" id="{6DCEA3AF-D5B2-47DE-AD89-582744133535}"/>
              </a:ext>
            </a:extLst>
          </p:cNvPr>
          <p:cNvSpPr>
            <a:spLocks noGrp="1"/>
          </p:cNvSpPr>
          <p:nvPr>
            <p:ph type="dt" sz="half" idx="10"/>
          </p:nvPr>
        </p:nvSpPr>
        <p:spPr/>
        <p:txBody>
          <a:bodyPr/>
          <a:lstStyle>
            <a:lvl1pPr>
              <a:defRPr/>
            </a:lvl1pPr>
          </a:lstStyle>
          <a:p>
            <a:pPr>
              <a:defRPr/>
            </a:pPr>
            <a:fld id="{D385FE99-50E6-4424-A685-FA0AF967CBC7}" type="datetime1">
              <a:rPr lang="en-US"/>
              <a:pPr>
                <a:defRPr/>
              </a:pPr>
              <a:t>8/29/2019</a:t>
            </a:fld>
            <a:endParaRPr lang="en-US" dirty="0"/>
          </a:p>
        </p:txBody>
      </p:sp>
      <p:sp>
        <p:nvSpPr>
          <p:cNvPr id="4" name="Footer Placeholder 4">
            <a:extLst>
              <a:ext uri="{FF2B5EF4-FFF2-40B4-BE49-F238E27FC236}">
                <a16:creationId xmlns:a16="http://schemas.microsoft.com/office/drawing/2014/main" xmlns="" id="{D83AC53F-468F-4131-96C8-66E5BA76B9B8}"/>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xmlns="" id="{714E7217-EB12-46E5-88C0-0448FC4A746F}"/>
              </a:ext>
            </a:extLst>
          </p:cNvPr>
          <p:cNvSpPr>
            <a:spLocks noGrp="1"/>
          </p:cNvSpPr>
          <p:nvPr>
            <p:ph type="sldNum" sz="quarter" idx="12"/>
          </p:nvPr>
        </p:nvSpPr>
        <p:spPr/>
        <p:txBody>
          <a:bodyPr/>
          <a:lstStyle>
            <a:lvl1pPr>
              <a:defRPr/>
            </a:lvl1pPr>
          </a:lstStyle>
          <a:p>
            <a:pPr>
              <a:defRPr/>
            </a:pPr>
            <a:fld id="{F2F59BE0-BA44-4FE1-AADB-F98A320DB76B}" type="slidenum">
              <a:rPr lang="en-US"/>
              <a:pPr>
                <a:defRPr/>
              </a:pPr>
              <a:t>‹#›</a:t>
            </a:fld>
            <a:endParaRPr lang="en-US" dirty="0"/>
          </a:p>
        </p:txBody>
      </p:sp>
    </p:spTree>
    <p:extLst>
      <p:ext uri="{BB962C8B-B14F-4D97-AF65-F5344CB8AC3E}">
        <p14:creationId xmlns:p14="http://schemas.microsoft.com/office/powerpoint/2010/main" xmlns="" val="9260515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xmlns="" id="{16E5F499-0F2F-4626-BC44-B308F85CFECD}"/>
              </a:ext>
            </a:extLst>
          </p:cNvPr>
          <p:cNvSpPr>
            <a:spLocks noGrp="1"/>
          </p:cNvSpPr>
          <p:nvPr>
            <p:ph type="dt" sz="half" idx="10"/>
          </p:nvPr>
        </p:nvSpPr>
        <p:spPr/>
        <p:txBody>
          <a:bodyPr/>
          <a:lstStyle>
            <a:lvl1pPr>
              <a:defRPr/>
            </a:lvl1pPr>
          </a:lstStyle>
          <a:p>
            <a:pPr>
              <a:defRPr/>
            </a:pPr>
            <a:fld id="{2C924B04-73FC-4418-AE85-FB3D2FBE7D1F}" type="datetime1">
              <a:rPr lang="en-US"/>
              <a:pPr>
                <a:defRPr/>
              </a:pPr>
              <a:t>8/29/2019</a:t>
            </a:fld>
            <a:endParaRPr lang="en-US" dirty="0"/>
          </a:p>
        </p:txBody>
      </p:sp>
      <p:sp>
        <p:nvSpPr>
          <p:cNvPr id="3" name="Footer Placeholder 4">
            <a:extLst>
              <a:ext uri="{FF2B5EF4-FFF2-40B4-BE49-F238E27FC236}">
                <a16:creationId xmlns:a16="http://schemas.microsoft.com/office/drawing/2014/main" xmlns="" id="{E3B4404E-F0A9-4656-A755-A9B997570A82}"/>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xmlns="" id="{5E92A64E-A168-4491-A06F-9A4595821072}"/>
              </a:ext>
            </a:extLst>
          </p:cNvPr>
          <p:cNvSpPr>
            <a:spLocks noGrp="1"/>
          </p:cNvSpPr>
          <p:nvPr>
            <p:ph type="sldNum" sz="quarter" idx="12"/>
          </p:nvPr>
        </p:nvSpPr>
        <p:spPr/>
        <p:txBody>
          <a:bodyPr/>
          <a:lstStyle>
            <a:lvl1pPr>
              <a:defRPr/>
            </a:lvl1pPr>
          </a:lstStyle>
          <a:p>
            <a:pPr>
              <a:defRPr/>
            </a:pPr>
            <a:fld id="{E9F9A956-AC6B-4023-B100-3CD762C61622}" type="slidenum">
              <a:rPr lang="en-US"/>
              <a:pPr>
                <a:defRPr/>
              </a:pPr>
              <a:t>‹#›</a:t>
            </a:fld>
            <a:endParaRPr lang="en-US" dirty="0"/>
          </a:p>
        </p:txBody>
      </p:sp>
    </p:spTree>
    <p:extLst>
      <p:ext uri="{BB962C8B-B14F-4D97-AF65-F5344CB8AC3E}">
        <p14:creationId xmlns:p14="http://schemas.microsoft.com/office/powerpoint/2010/main" xmlns="" val="3363135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lvl1pPr>
              <a:defRPr/>
            </a:lvl1pPr>
          </a:lstStyle>
          <a:p>
            <a:pPr>
              <a:defRPr/>
            </a:pPr>
            <a:fld id="{525A09DC-4E47-404B-A443-74E13B217FD0}" type="datetime1">
              <a:rPr lang="en-US"/>
              <a:pPr>
                <a:defRPr/>
              </a:pPr>
              <a:t>8/29/2019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72E0537-E538-4FE5-B502-4A6B1779F360}" type="slidenum">
              <a:rPr lang="en-US"/>
              <a:pPr>
                <a:defRPr/>
              </a:pPr>
              <a:t>‹#›</a:t>
            </a:fld>
            <a:endParaRPr lang="en-US" dirty="0"/>
          </a:p>
        </p:txBody>
      </p:sp>
    </p:spTree>
    <p:extLst>
      <p:ext uri="{BB962C8B-B14F-4D97-AF65-F5344CB8AC3E}">
        <p14:creationId xmlns:p14="http://schemas.microsoft.com/office/powerpoint/2010/main" xmlns="" val="80317118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a:extLst>
              <a:ext uri="{FF2B5EF4-FFF2-40B4-BE49-F238E27FC236}">
                <a16:creationId xmlns:a16="http://schemas.microsoft.com/office/drawing/2014/main" xmlns="" id="{35A68E78-1B7B-481E-96B7-21ECBE13C652}"/>
              </a:ext>
            </a:extLst>
          </p:cNvPr>
          <p:cNvSpPr>
            <a:spLocks noGrp="1"/>
          </p:cNvSpPr>
          <p:nvPr>
            <p:ph type="dt" sz="half" idx="10"/>
          </p:nvPr>
        </p:nvSpPr>
        <p:spPr/>
        <p:txBody>
          <a:bodyPr/>
          <a:lstStyle>
            <a:lvl1pPr>
              <a:defRPr/>
            </a:lvl1pPr>
          </a:lstStyle>
          <a:p>
            <a:pPr>
              <a:defRPr/>
            </a:pPr>
            <a:fld id="{D4F7FFEF-8CF7-4DC7-BE7A-A23E735984D1}" type="datetime1">
              <a:rPr lang="en-US"/>
              <a:pPr>
                <a:defRPr/>
              </a:pPr>
              <a:t>8/29/2019</a:t>
            </a:fld>
            <a:endParaRPr lang="en-US" dirty="0"/>
          </a:p>
        </p:txBody>
      </p:sp>
      <p:sp>
        <p:nvSpPr>
          <p:cNvPr id="6" name="Footer Placeholder 4">
            <a:extLst>
              <a:ext uri="{FF2B5EF4-FFF2-40B4-BE49-F238E27FC236}">
                <a16:creationId xmlns:a16="http://schemas.microsoft.com/office/drawing/2014/main" xmlns="" id="{61FC0F13-68C4-4F89-A644-532C0D3DA6B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xmlns="" id="{AA24BCB6-003E-48FE-B586-74EDCD39C708}"/>
              </a:ext>
            </a:extLst>
          </p:cNvPr>
          <p:cNvSpPr>
            <a:spLocks noGrp="1"/>
          </p:cNvSpPr>
          <p:nvPr>
            <p:ph type="sldNum" sz="quarter" idx="12"/>
          </p:nvPr>
        </p:nvSpPr>
        <p:spPr/>
        <p:txBody>
          <a:bodyPr/>
          <a:lstStyle>
            <a:lvl1pPr>
              <a:defRPr/>
            </a:lvl1pPr>
          </a:lstStyle>
          <a:p>
            <a:pPr>
              <a:defRPr/>
            </a:pPr>
            <a:fld id="{6CC58225-6BFC-4A39-BC80-10AAC76D5012}" type="slidenum">
              <a:rPr lang="en-US"/>
              <a:pPr>
                <a:defRPr/>
              </a:pPr>
              <a:t>‹#›</a:t>
            </a:fld>
            <a:endParaRPr lang="en-US" dirty="0"/>
          </a:p>
        </p:txBody>
      </p:sp>
    </p:spTree>
    <p:extLst>
      <p:ext uri="{BB962C8B-B14F-4D97-AF65-F5344CB8AC3E}">
        <p14:creationId xmlns:p14="http://schemas.microsoft.com/office/powerpoint/2010/main" xmlns="" val="243336283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a:extLst>
              <a:ext uri="{FF2B5EF4-FFF2-40B4-BE49-F238E27FC236}">
                <a16:creationId xmlns:a16="http://schemas.microsoft.com/office/drawing/2014/main" xmlns="" id="{D09A030E-B6D3-421D-9626-AAA3EC490B3B}"/>
              </a:ext>
            </a:extLst>
          </p:cNvPr>
          <p:cNvSpPr>
            <a:spLocks noGrp="1"/>
          </p:cNvSpPr>
          <p:nvPr>
            <p:ph type="dt" sz="half" idx="10"/>
          </p:nvPr>
        </p:nvSpPr>
        <p:spPr/>
        <p:txBody>
          <a:bodyPr/>
          <a:lstStyle>
            <a:lvl1pPr>
              <a:defRPr/>
            </a:lvl1pPr>
          </a:lstStyle>
          <a:p>
            <a:pPr>
              <a:defRPr/>
            </a:pPr>
            <a:fld id="{DC40276E-1329-4D92-8DD6-717AEE04ADA7}" type="datetime1">
              <a:rPr lang="en-US"/>
              <a:pPr>
                <a:defRPr/>
              </a:pPr>
              <a:t>8/29/2019</a:t>
            </a:fld>
            <a:endParaRPr lang="en-US" dirty="0"/>
          </a:p>
        </p:txBody>
      </p:sp>
      <p:sp>
        <p:nvSpPr>
          <p:cNvPr id="6" name="Footer Placeholder 4">
            <a:extLst>
              <a:ext uri="{FF2B5EF4-FFF2-40B4-BE49-F238E27FC236}">
                <a16:creationId xmlns:a16="http://schemas.microsoft.com/office/drawing/2014/main" xmlns="" id="{F76DEB63-5256-43FB-8929-977BB4BC1DB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xmlns="" id="{CAA72B8C-3E57-434A-B82B-D613BBE9E52C}"/>
              </a:ext>
            </a:extLst>
          </p:cNvPr>
          <p:cNvSpPr>
            <a:spLocks noGrp="1"/>
          </p:cNvSpPr>
          <p:nvPr>
            <p:ph type="sldNum" sz="quarter" idx="12"/>
          </p:nvPr>
        </p:nvSpPr>
        <p:spPr/>
        <p:txBody>
          <a:bodyPr/>
          <a:lstStyle>
            <a:lvl1pPr>
              <a:defRPr/>
            </a:lvl1pPr>
          </a:lstStyle>
          <a:p>
            <a:pPr>
              <a:defRPr/>
            </a:pPr>
            <a:fld id="{AEC07861-11E5-4F89-A2D5-88862E201E64}" type="slidenum">
              <a:rPr lang="en-US"/>
              <a:pPr>
                <a:defRPr/>
              </a:pPr>
              <a:t>‹#›</a:t>
            </a:fld>
            <a:endParaRPr lang="en-US" dirty="0"/>
          </a:p>
        </p:txBody>
      </p:sp>
    </p:spTree>
    <p:extLst>
      <p:ext uri="{BB962C8B-B14F-4D97-AF65-F5344CB8AC3E}">
        <p14:creationId xmlns:p14="http://schemas.microsoft.com/office/powerpoint/2010/main" xmlns="" val="16230925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xmlns="" id="{A748D60A-8C4C-4584-AA30-62988CA59716}"/>
              </a:ext>
            </a:extLst>
          </p:cNvPr>
          <p:cNvSpPr>
            <a:spLocks noGrp="1"/>
          </p:cNvSpPr>
          <p:nvPr>
            <p:ph type="dt" sz="half" idx="10"/>
          </p:nvPr>
        </p:nvSpPr>
        <p:spPr/>
        <p:txBody>
          <a:bodyPr/>
          <a:lstStyle>
            <a:lvl1pPr>
              <a:defRPr/>
            </a:lvl1pPr>
          </a:lstStyle>
          <a:p>
            <a:pPr>
              <a:defRPr/>
            </a:pPr>
            <a:fld id="{AB4955DA-69CC-42BB-B177-E82BD568F4A8}" type="datetime1">
              <a:rPr lang="en-US"/>
              <a:pPr>
                <a:defRPr/>
              </a:pPr>
              <a:t>8/29/2019</a:t>
            </a:fld>
            <a:endParaRPr lang="en-US" dirty="0"/>
          </a:p>
        </p:txBody>
      </p:sp>
      <p:sp>
        <p:nvSpPr>
          <p:cNvPr id="5" name="Footer Placeholder 4">
            <a:extLst>
              <a:ext uri="{FF2B5EF4-FFF2-40B4-BE49-F238E27FC236}">
                <a16:creationId xmlns:a16="http://schemas.microsoft.com/office/drawing/2014/main" xmlns="" id="{F061C0C4-D002-483E-BE34-BA738670BA7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C1B5DFCC-E73D-4B49-B0D6-00028AC03B50}"/>
              </a:ext>
            </a:extLst>
          </p:cNvPr>
          <p:cNvSpPr>
            <a:spLocks noGrp="1"/>
          </p:cNvSpPr>
          <p:nvPr>
            <p:ph type="sldNum" sz="quarter" idx="12"/>
          </p:nvPr>
        </p:nvSpPr>
        <p:spPr/>
        <p:txBody>
          <a:bodyPr/>
          <a:lstStyle>
            <a:lvl1pPr>
              <a:defRPr/>
            </a:lvl1pPr>
          </a:lstStyle>
          <a:p>
            <a:pPr>
              <a:defRPr/>
            </a:pPr>
            <a:fld id="{76FE304E-35E3-4AFE-BEDF-0D40777FD5C0}" type="slidenum">
              <a:rPr lang="en-US"/>
              <a:pPr>
                <a:defRPr/>
              </a:pPr>
              <a:t>‹#›</a:t>
            </a:fld>
            <a:endParaRPr lang="en-US" dirty="0"/>
          </a:p>
        </p:txBody>
      </p:sp>
    </p:spTree>
    <p:extLst>
      <p:ext uri="{BB962C8B-B14F-4D97-AF65-F5344CB8AC3E}">
        <p14:creationId xmlns:p14="http://schemas.microsoft.com/office/powerpoint/2010/main" xmlns="" val="20250341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xmlns="" id="{BEC7E924-37DF-46D2-BAE9-A6D898465FCD}"/>
              </a:ext>
            </a:extLst>
          </p:cNvPr>
          <p:cNvSpPr>
            <a:spLocks noGrp="1"/>
          </p:cNvSpPr>
          <p:nvPr>
            <p:ph type="dt" sz="half" idx="10"/>
          </p:nvPr>
        </p:nvSpPr>
        <p:spPr/>
        <p:txBody>
          <a:bodyPr/>
          <a:lstStyle>
            <a:lvl1pPr>
              <a:defRPr/>
            </a:lvl1pPr>
          </a:lstStyle>
          <a:p>
            <a:pPr>
              <a:defRPr/>
            </a:pPr>
            <a:fld id="{ADAEF221-6B27-4597-A1DE-7030A4BFA967}" type="datetime1">
              <a:rPr lang="en-US"/>
              <a:pPr>
                <a:defRPr/>
              </a:pPr>
              <a:t>8/29/2019</a:t>
            </a:fld>
            <a:endParaRPr lang="en-US" dirty="0"/>
          </a:p>
        </p:txBody>
      </p:sp>
      <p:sp>
        <p:nvSpPr>
          <p:cNvPr id="5" name="Footer Placeholder 4">
            <a:extLst>
              <a:ext uri="{FF2B5EF4-FFF2-40B4-BE49-F238E27FC236}">
                <a16:creationId xmlns:a16="http://schemas.microsoft.com/office/drawing/2014/main" xmlns="" id="{C210AC1F-51C5-4A52-9371-BD1102B2404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05F6A7CC-D6DF-471B-8F75-6D5C4F09A8CD}"/>
              </a:ext>
            </a:extLst>
          </p:cNvPr>
          <p:cNvSpPr>
            <a:spLocks noGrp="1"/>
          </p:cNvSpPr>
          <p:nvPr>
            <p:ph type="sldNum" sz="quarter" idx="12"/>
          </p:nvPr>
        </p:nvSpPr>
        <p:spPr/>
        <p:txBody>
          <a:bodyPr/>
          <a:lstStyle>
            <a:lvl1pPr>
              <a:defRPr/>
            </a:lvl1pPr>
          </a:lstStyle>
          <a:p>
            <a:pPr>
              <a:defRPr/>
            </a:pPr>
            <a:fld id="{3DC8D50C-0B66-451A-85C8-E7E187DFF90C}" type="slidenum">
              <a:rPr lang="en-US"/>
              <a:pPr>
                <a:defRPr/>
              </a:pPr>
              <a:t>‹#›</a:t>
            </a:fld>
            <a:endParaRPr lang="en-US" dirty="0"/>
          </a:p>
        </p:txBody>
      </p:sp>
    </p:spTree>
    <p:extLst>
      <p:ext uri="{BB962C8B-B14F-4D97-AF65-F5344CB8AC3E}">
        <p14:creationId xmlns:p14="http://schemas.microsoft.com/office/powerpoint/2010/main" xmlns="" val="2850009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p:cNvSpPr>
            <a:spLocks noGrp="1"/>
          </p:cNvSpPr>
          <p:nvPr>
            <p:ph type="dt" sz="half" idx="10"/>
          </p:nvPr>
        </p:nvSpPr>
        <p:spPr/>
        <p:txBody>
          <a:bodyPr/>
          <a:lstStyle>
            <a:lvl1pPr>
              <a:defRPr/>
            </a:lvl1pPr>
          </a:lstStyle>
          <a:p>
            <a:pPr>
              <a:defRPr/>
            </a:pPr>
            <a:fld id="{73B7D2F4-7ADD-4576-A4E3-B946DC292747}" type="datetime1">
              <a:rPr lang="en-US"/>
              <a:pPr>
                <a:defRPr/>
              </a:pPr>
              <a:t>8/29/2019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47CDB51D-3DD3-46CA-A7B0-C435659DA373}" type="slidenum">
              <a:rPr lang="en-US"/>
              <a:pPr>
                <a:defRPr/>
              </a:pPr>
              <a:t>‹#›</a:t>
            </a:fld>
            <a:endParaRPr lang="en-US" dirty="0"/>
          </a:p>
        </p:txBody>
      </p:sp>
    </p:spTree>
    <p:extLst>
      <p:ext uri="{BB962C8B-B14F-4D97-AF65-F5344CB8AC3E}">
        <p14:creationId xmlns:p14="http://schemas.microsoft.com/office/powerpoint/2010/main" xmlns="" val="21893612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p:cNvSpPr>
            <a:spLocks noGrp="1"/>
          </p:cNvSpPr>
          <p:nvPr>
            <p:ph type="dt" sz="half" idx="10"/>
          </p:nvPr>
        </p:nvSpPr>
        <p:spPr/>
        <p:txBody>
          <a:bodyPr/>
          <a:lstStyle>
            <a:lvl1pPr>
              <a:defRPr/>
            </a:lvl1pPr>
          </a:lstStyle>
          <a:p>
            <a:pPr>
              <a:defRPr/>
            </a:pPr>
            <a:fld id="{17E249BB-79B0-4B0B-8856-CA6EC36B9D90}" type="datetime1">
              <a:rPr lang="en-US"/>
              <a:pPr>
                <a:defRPr/>
              </a:pPr>
              <a:t>8/29/2019</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0379AE24-4363-45CF-8714-CDE9C674431E}" type="slidenum">
              <a:rPr lang="en-US"/>
              <a:pPr>
                <a:defRPr/>
              </a:pPr>
              <a:t>‹#›</a:t>
            </a:fld>
            <a:endParaRPr lang="en-US" dirty="0"/>
          </a:p>
        </p:txBody>
      </p:sp>
    </p:spTree>
    <p:extLst>
      <p:ext uri="{BB962C8B-B14F-4D97-AF65-F5344CB8AC3E}">
        <p14:creationId xmlns:p14="http://schemas.microsoft.com/office/powerpoint/2010/main" xmlns="" val="17198034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5B3E9AB-3EB8-4F18-9DA6-6DA1D672CE58}" type="datetime1">
              <a:rPr lang="en-US"/>
              <a:pPr>
                <a:defRPr/>
              </a:pPr>
              <a:t>8/29/2019</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3F29A480-4700-4E88-AA5E-E79B77ABE416}" type="slidenum">
              <a:rPr lang="en-US"/>
              <a:pPr>
                <a:defRPr/>
              </a:pPr>
              <a:t>‹#›</a:t>
            </a:fld>
            <a:endParaRPr lang="en-US" dirty="0"/>
          </a:p>
        </p:txBody>
      </p:sp>
    </p:spTree>
    <p:extLst>
      <p:ext uri="{BB962C8B-B14F-4D97-AF65-F5344CB8AC3E}">
        <p14:creationId xmlns:p14="http://schemas.microsoft.com/office/powerpoint/2010/main" xmlns="" val="55387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6496DAA-F22F-435C-ABB3-E16507BBEC56}" type="datetime1">
              <a:rPr lang="en-US"/>
              <a:pPr>
                <a:defRPr/>
              </a:pPr>
              <a:t>8/29/2019</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345CD794-3974-4077-A28B-9B10E9C0BBCE}" type="slidenum">
              <a:rPr lang="en-US"/>
              <a:pPr>
                <a:defRPr/>
              </a:pPr>
              <a:t>‹#›</a:t>
            </a:fld>
            <a:endParaRPr lang="en-US" dirty="0"/>
          </a:p>
        </p:txBody>
      </p:sp>
    </p:spTree>
    <p:extLst>
      <p:ext uri="{BB962C8B-B14F-4D97-AF65-F5344CB8AC3E}">
        <p14:creationId xmlns:p14="http://schemas.microsoft.com/office/powerpoint/2010/main" xmlns="" val="36419989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pPr>
              <a:defRPr/>
            </a:pPr>
            <a:fld id="{DBF0305B-055F-45E3-9EE4-7EB7925AC213}" type="datetime1">
              <a:rPr lang="en-US"/>
              <a:pPr>
                <a:defRPr/>
              </a:pPr>
              <a:t>8/29/2019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B571B677-7AB4-47AB-9602-C84729DF3EE3}" type="slidenum">
              <a:rPr lang="en-US"/>
              <a:pPr>
                <a:defRPr/>
              </a:pPr>
              <a:t>‹#›</a:t>
            </a:fld>
            <a:endParaRPr lang="en-US" dirty="0"/>
          </a:p>
        </p:txBody>
      </p:sp>
    </p:spTree>
    <p:extLst>
      <p:ext uri="{BB962C8B-B14F-4D97-AF65-F5344CB8AC3E}">
        <p14:creationId xmlns:p14="http://schemas.microsoft.com/office/powerpoint/2010/main" xmlns="" val="28446054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pPr>
              <a:defRPr/>
            </a:pPr>
            <a:fld id="{C2E6C486-7657-480D-A9A9-448D08EAF8DB}" type="datetime1">
              <a:rPr lang="en-US"/>
              <a:pPr>
                <a:defRPr/>
              </a:pPr>
              <a:t>8/29/2019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F3E54237-94AC-48C6-9E3D-A47CC9B5ECF8}" type="slidenum">
              <a:rPr lang="en-US"/>
              <a:pPr>
                <a:defRPr/>
              </a:pPr>
              <a:t>‹#›</a:t>
            </a:fld>
            <a:endParaRPr lang="en-US" dirty="0"/>
          </a:p>
        </p:txBody>
      </p:sp>
    </p:spTree>
    <p:extLst>
      <p:ext uri="{BB962C8B-B14F-4D97-AF65-F5344CB8AC3E}">
        <p14:creationId xmlns:p14="http://schemas.microsoft.com/office/powerpoint/2010/main" xmlns="" val="6373327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endParaRPr lang="en-US" altLang="en-US"/>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80" charset="0"/>
                <a:ea typeface="ＭＳ Ｐゴシック" pitchFamily="80" charset="-128"/>
              </a:defRPr>
            </a:lvl1pPr>
          </a:lstStyle>
          <a:p>
            <a:pPr>
              <a:defRPr/>
            </a:pPr>
            <a:fld id="{98D99DEC-0FE2-482A-8972-5358A582667A}" type="datetime1">
              <a:rPr lang="en-US"/>
              <a:pPr>
                <a:defRPr/>
              </a:pPr>
              <a:t>8/29/2019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80" charset="0"/>
                <a:ea typeface="ＭＳ Ｐゴシック" pitchFamily="80" charset="-128"/>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80" charset="0"/>
                <a:ea typeface="ＭＳ Ｐゴシック" pitchFamily="80" charset="-128"/>
              </a:defRPr>
            </a:lvl1pPr>
          </a:lstStyle>
          <a:p>
            <a:pPr>
              <a:defRPr/>
            </a:pPr>
            <a:fld id="{84A6EB58-93C4-4CE7-B9F9-65EB31AC4D93}"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90693" r:id="rId1"/>
    <p:sldLayoutId id="2147490694" r:id="rId2"/>
    <p:sldLayoutId id="2147490695" r:id="rId3"/>
    <p:sldLayoutId id="2147490696" r:id="rId4"/>
    <p:sldLayoutId id="2147490697" r:id="rId5"/>
    <p:sldLayoutId id="2147490698" r:id="rId6"/>
    <p:sldLayoutId id="2147490699" r:id="rId7"/>
    <p:sldLayoutId id="2147490700" r:id="rId8"/>
    <p:sldLayoutId id="2147490701" r:id="rId9"/>
    <p:sldLayoutId id="2147490702" r:id="rId10"/>
    <p:sldLayoutId id="2147490703"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80" charset="-128"/>
          <a:cs typeface="ＭＳ Ｐゴシック" pitchFamily="80" charset="-128"/>
        </a:defRPr>
      </a:lvl1pPr>
      <a:lvl2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2pPr>
      <a:lvl3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3pPr>
      <a:lvl4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4pPr>
      <a:lvl5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5pPr>
      <a:lvl6pPr marL="457200" algn="ctr" defTabSz="457200" rtl="0" fontAlgn="base">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6pPr>
      <a:lvl7pPr marL="914400" algn="ctr" defTabSz="457200" rtl="0" fontAlgn="base">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7pPr>
      <a:lvl8pPr marL="1371600" algn="ctr" defTabSz="457200" rtl="0" fontAlgn="base">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8pPr>
      <a:lvl9pPr marL="1828800" algn="ctr" defTabSz="457200" rtl="0" fontAlgn="base">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80" charset="-128"/>
          <a:cs typeface="ＭＳ Ｐゴシック" pitchFamily="80"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80"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80"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80"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80"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endParaRPr lang="en-US" altLang="en-US"/>
          </a:p>
        </p:txBody>
      </p:sp>
      <p:sp>
        <p:nvSpPr>
          <p:cNvPr id="307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itchFamily="34" charset="0"/>
              </a:defRPr>
            </a:lvl1pPr>
          </a:lstStyle>
          <a:p>
            <a:pPr>
              <a:defRPr/>
            </a:pPr>
            <a:fld id="{AB5B388E-721B-4B69-8D93-538622618E2F}" type="datetime1">
              <a:rPr lang="en-US" altLang="en-US"/>
              <a:pPr>
                <a:defRPr/>
              </a:pPr>
              <a:t>8/29/2019</a:t>
            </a:fld>
            <a:endParaRPr lang="en-US" alt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34" charset="0"/>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defRPr>
            </a:lvl1pPr>
          </a:lstStyle>
          <a:p>
            <a:pPr>
              <a:defRPr/>
            </a:pPr>
            <a:fld id="{9FA4F80E-E28E-4073-BCCA-BBF3C7FBCCF1}"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90704" r:id="rId1"/>
    <p:sldLayoutId id="2147490705" r:id="rId2"/>
    <p:sldLayoutId id="2147490706" r:id="rId3"/>
    <p:sldLayoutId id="2147490707" r:id="rId4"/>
    <p:sldLayoutId id="2147490708" r:id="rId5"/>
    <p:sldLayoutId id="2147490709" r:id="rId6"/>
    <p:sldLayoutId id="2147490710" r:id="rId7"/>
    <p:sldLayoutId id="2147490711" r:id="rId8"/>
    <p:sldLayoutId id="2147490712" r:id="rId9"/>
    <p:sldLayoutId id="2147490713" r:id="rId10"/>
    <p:sldLayoutId id="2147490714"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111" charset="-128"/>
          <a:cs typeface="ＭＳ Ｐゴシック" pitchFamily="-111" charset="-128"/>
        </a:defRPr>
      </a:lvl1pPr>
      <a:lvl2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2pPr>
      <a:lvl3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3pPr>
      <a:lvl4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4pPr>
      <a:lvl5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5pPr>
      <a:lvl6pPr marL="4572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6pPr>
      <a:lvl7pPr marL="9144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7pPr>
      <a:lvl8pPr marL="13716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8pPr>
      <a:lvl9pPr marL="18288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111" charset="-128"/>
          <a:cs typeface="ＭＳ Ｐゴシック" pitchFamily="-111"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111"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111"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111"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11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xmlns="" id="{E3BB75AF-A0C0-4D62-98B2-E10BE550D9D0}"/>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endParaRPr lang="en-US" altLang="en-US"/>
          </a:p>
        </p:txBody>
      </p:sp>
      <p:sp>
        <p:nvSpPr>
          <p:cNvPr id="1027" name="Text Placeholder 2">
            <a:extLst>
              <a:ext uri="{FF2B5EF4-FFF2-40B4-BE49-F238E27FC236}">
                <a16:creationId xmlns:a16="http://schemas.microsoft.com/office/drawing/2014/main" xmlns="" id="{0F4E0D0E-1401-4868-88BD-94B88FBCAFE0}"/>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a:p>
        </p:txBody>
      </p:sp>
      <p:sp>
        <p:nvSpPr>
          <p:cNvPr id="4" name="Date Placeholder 3">
            <a:extLst>
              <a:ext uri="{FF2B5EF4-FFF2-40B4-BE49-F238E27FC236}">
                <a16:creationId xmlns:a16="http://schemas.microsoft.com/office/drawing/2014/main" xmlns="" id="{1245A00F-B659-412B-A760-E94614FD8D66}"/>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itchFamily="80" charset="0"/>
                <a:ea typeface="ＭＳ Ｐゴシック" pitchFamily="80" charset="-128"/>
              </a:defRPr>
            </a:lvl1pPr>
          </a:lstStyle>
          <a:p>
            <a:pPr>
              <a:defRPr/>
            </a:pPr>
            <a:fld id="{8C2E1E07-B7E7-443C-91F8-2F3FFF2B778B}" type="datetime1">
              <a:rPr lang="en-US"/>
              <a:pPr>
                <a:defRPr/>
              </a:pPr>
              <a:t>8/29/2019</a:t>
            </a:fld>
            <a:endParaRPr lang="en-US" dirty="0"/>
          </a:p>
        </p:txBody>
      </p:sp>
      <p:sp>
        <p:nvSpPr>
          <p:cNvPr id="5" name="Footer Placeholder 4">
            <a:extLst>
              <a:ext uri="{FF2B5EF4-FFF2-40B4-BE49-F238E27FC236}">
                <a16:creationId xmlns:a16="http://schemas.microsoft.com/office/drawing/2014/main" xmlns="" id="{3866D9D8-001D-4833-90F7-C980519833C6}"/>
              </a:ext>
            </a:extLst>
          </p:cNvPr>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80" charset="0"/>
                <a:ea typeface="ＭＳ Ｐゴシック" pitchFamily="80" charset="-128"/>
              </a:defRPr>
            </a:lvl1pPr>
          </a:lstStyle>
          <a:p>
            <a:pPr>
              <a:defRPr/>
            </a:pPr>
            <a:endParaRPr lang="en-US"/>
          </a:p>
        </p:txBody>
      </p:sp>
      <p:sp>
        <p:nvSpPr>
          <p:cNvPr id="6" name="Slide Number Placeholder 5">
            <a:extLst>
              <a:ext uri="{FF2B5EF4-FFF2-40B4-BE49-F238E27FC236}">
                <a16:creationId xmlns:a16="http://schemas.microsoft.com/office/drawing/2014/main" xmlns="" id="{60485192-1ED4-4633-A39B-717D195A0D72}"/>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46F143CE-3C82-42D9-830E-85E64F36B0F1}" type="slidenum">
              <a:rPr lang="en-US"/>
              <a:pPr>
                <a:defRPr/>
              </a:pPr>
              <a:t>‹#›</a:t>
            </a:fld>
            <a:endParaRPr lang="en-US" dirty="0"/>
          </a:p>
        </p:txBody>
      </p:sp>
    </p:spTree>
    <p:extLst>
      <p:ext uri="{BB962C8B-B14F-4D97-AF65-F5344CB8AC3E}">
        <p14:creationId xmlns:p14="http://schemas.microsoft.com/office/powerpoint/2010/main" xmlns="" val="1436444180"/>
      </p:ext>
    </p:extLst>
  </p:cSld>
  <p:clrMap bg1="lt1" tx1="dk1" bg2="lt2" tx2="dk2" accent1="accent1" accent2="accent2" accent3="accent3" accent4="accent4" accent5="accent5" accent6="accent6" hlink="hlink" folHlink="folHlink"/>
  <p:sldLayoutIdLst>
    <p:sldLayoutId id="2147490716" r:id="rId1"/>
    <p:sldLayoutId id="2147490717" r:id="rId2"/>
    <p:sldLayoutId id="2147490718" r:id="rId3"/>
    <p:sldLayoutId id="2147490719" r:id="rId4"/>
    <p:sldLayoutId id="2147490720" r:id="rId5"/>
    <p:sldLayoutId id="2147490721" r:id="rId6"/>
    <p:sldLayoutId id="2147490722" r:id="rId7"/>
    <p:sldLayoutId id="2147490723" r:id="rId8"/>
    <p:sldLayoutId id="2147490724" r:id="rId9"/>
    <p:sldLayoutId id="2147490725" r:id="rId10"/>
    <p:sldLayoutId id="2147490726"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80" charset="-128"/>
          <a:cs typeface="ＭＳ Ｐゴシック" pitchFamily="80" charset="-128"/>
        </a:defRPr>
      </a:lvl1pPr>
      <a:lvl2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2pPr>
      <a:lvl3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3pPr>
      <a:lvl4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4pPr>
      <a:lvl5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5pPr>
      <a:lvl6pPr marL="457200" algn="ctr" defTabSz="457200" rtl="0" fontAlgn="base">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6pPr>
      <a:lvl7pPr marL="914400" algn="ctr" defTabSz="457200" rtl="0" fontAlgn="base">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7pPr>
      <a:lvl8pPr marL="1371600" algn="ctr" defTabSz="457200" rtl="0" fontAlgn="base">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8pPr>
      <a:lvl9pPr marL="1828800" algn="ctr" defTabSz="457200" rtl="0" fontAlgn="base">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pitchFamily="80" charset="-128"/>
          <a:cs typeface="ＭＳ Ｐゴシック" pitchFamily="80" charset="-128"/>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pitchFamily="80"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itchFamily="80"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80"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80"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Title 1"/>
          <p:cNvSpPr txBox="1">
            <a:spLocks noGrp="1"/>
          </p:cNvSpPr>
          <p:nvPr>
            <p:ph type="title"/>
          </p:nvPr>
        </p:nvSpPr>
        <p:spPr>
          <a:xfrm>
            <a:off x="533400" y="228600"/>
            <a:ext cx="8305800" cy="914400"/>
          </a:xfrm>
          <a:prstGeom prst="rect">
            <a:avLst/>
          </a:prstGeom>
        </p:spPr>
        <p:txBody>
          <a:bodyPr/>
          <a:lstStyle>
            <a:lvl1pPr>
              <a:defRPr sz="800"/>
            </a:lvl1pPr>
          </a:lstStyle>
          <a:p>
            <a:r>
              <a:t>.</a:t>
            </a:r>
          </a:p>
        </p:txBody>
      </p:sp>
      <p:sp>
        <p:nvSpPr>
          <p:cNvPr id="57" name="Subtitle 2"/>
          <p:cNvSpPr txBox="1">
            <a:spLocks noGrp="1"/>
          </p:cNvSpPr>
          <p:nvPr>
            <p:ph type="body" idx="1"/>
          </p:nvPr>
        </p:nvSpPr>
        <p:spPr>
          <a:xfrm>
            <a:off x="304800" y="1371600"/>
            <a:ext cx="8458200" cy="5105400"/>
          </a:xfrm>
          <a:prstGeom prst="rect">
            <a:avLst/>
          </a:prstGeom>
        </p:spPr>
        <p:txBody>
          <a:bodyPr/>
          <a:lstStyle>
            <a:lvl1pPr>
              <a:spcBef>
                <a:spcPts val="100"/>
              </a:spcBef>
              <a:defRPr sz="800"/>
            </a:lvl1pPr>
          </a:lstStyle>
          <a:p>
            <a:r>
              <a:t>.</a:t>
            </a:r>
          </a:p>
        </p:txBody>
      </p:sp>
      <p:pic>
        <p:nvPicPr>
          <p:cNvPr id="58" name="Picture 10" descr="Picture 10"/>
          <p:cNvPicPr>
            <a:picLocks noChangeAspect="1"/>
          </p:cNvPicPr>
          <p:nvPr/>
        </p:nvPicPr>
        <p:blipFill>
          <a:blip r:embed="rId2">
            <a:extLst/>
          </a:blip>
          <a:stretch>
            <a:fillRect/>
          </a:stretch>
        </p:blipFill>
        <p:spPr>
          <a:xfrm>
            <a:off x="36040" y="135065"/>
            <a:ext cx="8995720" cy="6494335"/>
          </a:xfrm>
          <a:prstGeom prst="rect">
            <a:avLst/>
          </a:prstGeom>
          <a:ln w="12700">
            <a:miter lim="400000"/>
          </a:ln>
        </p:spPr>
      </p:pic>
      <p:sp>
        <p:nvSpPr>
          <p:cNvPr id="59" name="TextBox 11"/>
          <p:cNvSpPr txBox="1"/>
          <p:nvPr/>
        </p:nvSpPr>
        <p:spPr>
          <a:xfrm>
            <a:off x="314336" y="505123"/>
            <a:ext cx="8458201" cy="27269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ctr">
              <a:buFont typeface="Arial" panose="020B0604020202020204" pitchFamily="34" charset="0"/>
              <a:buNone/>
            </a:pPr>
            <a:endParaRPr lang="en-ZA" altLang="en-US" sz="2400" b="1" dirty="0">
              <a:cs typeface="Arial" panose="020B0604020202020204" pitchFamily="34" charset="0"/>
            </a:endParaRPr>
          </a:p>
          <a:p>
            <a:pPr algn="ctr">
              <a:buFont typeface="Arial" panose="020B0604020202020204" pitchFamily="34" charset="0"/>
              <a:buNone/>
            </a:pPr>
            <a:r>
              <a:rPr lang="en-ZA" altLang="en-US" sz="2000" b="1" dirty="0">
                <a:cs typeface="Arial" panose="020B0604020202020204" pitchFamily="34" charset="0"/>
              </a:rPr>
              <a:t>BRIEFING ON THE FOURTH QUARTERLY PERFORMANCE REPORT  2018/2019 TO </a:t>
            </a:r>
            <a:r>
              <a:rPr lang="en-GB" altLang="en-US" sz="2000" b="1" dirty="0">
                <a:cs typeface="Arial" panose="020B0604020202020204" pitchFamily="34" charset="0"/>
              </a:rPr>
              <a:t>THE PORTFOLIO COMMITTEE ON EMPLOYMENT AND LABOUR </a:t>
            </a:r>
          </a:p>
          <a:p>
            <a:pPr algn="ctr">
              <a:buFont typeface="Arial" panose="020B0604020202020204" pitchFamily="34" charset="0"/>
              <a:buNone/>
            </a:pPr>
            <a:endParaRPr lang="en-ZA" altLang="en-US" sz="2000" b="1" dirty="0">
              <a:cs typeface="Arial" panose="020B0604020202020204" pitchFamily="34" charset="0"/>
            </a:endParaRPr>
          </a:p>
          <a:p>
            <a:pPr algn="ctr">
              <a:lnSpc>
                <a:spcPct val="90000"/>
              </a:lnSpc>
            </a:pPr>
            <a:r>
              <a:rPr lang="en-ZA" altLang="en-US" sz="1600" b="1" dirty="0">
                <a:cs typeface="Arial" panose="020B0604020202020204" pitchFamily="34" charset="0"/>
              </a:rPr>
              <a:t>28 August 2019</a:t>
            </a:r>
          </a:p>
          <a:p>
            <a:pPr algn="ctr">
              <a:lnSpc>
                <a:spcPct val="90000"/>
              </a:lnSpc>
            </a:pPr>
            <a:r>
              <a:rPr lang="en-ZA" altLang="en-US" sz="1600" b="1" dirty="0">
                <a:cs typeface="Arial" panose="020B0604020202020204" pitchFamily="34" charset="0"/>
              </a:rPr>
              <a:t>Presented by: Mr </a:t>
            </a:r>
            <a:r>
              <a:rPr lang="en-ZA" altLang="en-US" sz="1600" b="1" dirty="0" err="1">
                <a:cs typeface="Arial" panose="020B0604020202020204" pitchFamily="34" charset="0"/>
              </a:rPr>
              <a:t>Mothunye</a:t>
            </a:r>
            <a:r>
              <a:rPr lang="en-ZA" altLang="en-US" sz="1600" b="1" dirty="0">
                <a:cs typeface="Arial" panose="020B0604020202020204" pitchFamily="34" charset="0"/>
              </a:rPr>
              <a:t> </a:t>
            </a:r>
            <a:r>
              <a:rPr lang="en-ZA" altLang="en-US" sz="1600" b="1" dirty="0" err="1">
                <a:cs typeface="Arial" panose="020B0604020202020204" pitchFamily="34" charset="0"/>
              </a:rPr>
              <a:t>Mothiba</a:t>
            </a:r>
            <a:endParaRPr lang="en-ZA" altLang="en-US" sz="1600" b="1" dirty="0">
              <a:cs typeface="Arial" panose="020B0604020202020204" pitchFamily="34" charset="0"/>
            </a:endParaRPr>
          </a:p>
          <a:p>
            <a:pPr algn="ctr">
              <a:lnSpc>
                <a:spcPct val="90000"/>
              </a:lnSpc>
            </a:pPr>
            <a:r>
              <a:rPr lang="en-ZA" altLang="en-US" sz="1600" b="1" dirty="0">
                <a:cs typeface="Arial" panose="020B0604020202020204" pitchFamily="34" charset="0"/>
              </a:rPr>
              <a:t>Chief Executive Officer</a:t>
            </a:r>
          </a:p>
          <a:p>
            <a:pPr algn="ctr">
              <a:defRPr sz="2400" b="1">
                <a:latin typeface="Arial"/>
                <a:ea typeface="Arial"/>
                <a:cs typeface="Arial"/>
                <a:sym typeface="Arial"/>
              </a:defRPr>
            </a:pPr>
            <a:endParaRPr dirty="0"/>
          </a:p>
        </p:txBody>
      </p:sp>
      <p:pic>
        <p:nvPicPr>
          <p:cNvPr id="60" name="Picture 2" descr="Picture 2"/>
          <p:cNvPicPr>
            <a:picLocks noChangeAspect="1"/>
          </p:cNvPicPr>
          <p:nvPr/>
        </p:nvPicPr>
        <p:blipFill>
          <a:blip r:embed="rId3">
            <a:extLst/>
          </a:blip>
          <a:stretch>
            <a:fillRect/>
          </a:stretch>
        </p:blipFill>
        <p:spPr>
          <a:xfrm>
            <a:off x="41945" y="5620623"/>
            <a:ext cx="2743200" cy="994095"/>
          </a:xfrm>
          <a:prstGeom prst="rect">
            <a:avLst/>
          </a:prstGeom>
          <a:ln w="12700">
            <a:miter lim="400000"/>
          </a:ln>
        </p:spPr>
      </p:pic>
      <p:sp>
        <p:nvSpPr>
          <p:cNvPr id="7" name="Subtitle 17">
            <a:extLst>
              <a:ext uri="{FF2B5EF4-FFF2-40B4-BE49-F238E27FC236}">
                <a16:creationId xmlns:a16="http://schemas.microsoft.com/office/drawing/2014/main" xmlns="" id="{12B00440-70F8-49C5-AADA-393AEC54DD6F}"/>
              </a:ext>
            </a:extLst>
          </p:cNvPr>
          <p:cNvSpPr txBox="1">
            <a:spLocks/>
          </p:cNvSpPr>
          <p:nvPr/>
        </p:nvSpPr>
        <p:spPr bwMode="auto">
          <a:xfrm rot="10800000" flipV="1">
            <a:off x="144551" y="2750151"/>
            <a:ext cx="1681689"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altLang="en-US" sz="1800" b="1" i="0" u="none" strike="noStrike" kern="1200" cap="none" spc="0" normalizeH="0" baseline="0" noProof="0" dirty="0">
                <a:ln>
                  <a:noFill/>
                </a:ln>
                <a:solidFill>
                  <a:srgbClr val="404040"/>
                </a:solidFill>
                <a:effectLst/>
                <a:uLnTx/>
                <a:uFillTx/>
                <a:latin typeface="Arial Bold" pitchFamily="32" charset="0"/>
                <a:ea typeface="ＭＳ Ｐゴシック" pitchFamily="34" charset="-128"/>
                <a:cs typeface="+mn-cs"/>
              </a:rPr>
              <a:t>28 AUG 2019</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1920875"/>
            <a:ext cx="7543800" cy="1200150"/>
          </a:xfrm>
          <a:prstGeom prst="rect">
            <a:avLst/>
          </a:prstGeom>
          <a:solidFill>
            <a:schemeClr val="accent6">
              <a:lumMod val="40000"/>
              <a:lumOff val="60000"/>
            </a:schemeClr>
          </a:solidFill>
          <a:ln>
            <a:solidFill>
              <a:schemeClr val="tx1"/>
            </a:solidFill>
          </a:ln>
        </p:spPr>
        <p:txBody>
          <a:bodyPr>
            <a:spAutoFit/>
          </a:bodyPr>
          <a:lstStyle/>
          <a:p>
            <a:pPr>
              <a:defRPr/>
            </a:pPr>
            <a:endParaRPr lang="en-ZA" dirty="0">
              <a:latin typeface="Arial" charset="0"/>
              <a:ea typeface="ＭＳ Ｐゴシック" pitchFamily="80" charset="-128"/>
            </a:endParaRPr>
          </a:p>
          <a:p>
            <a:pPr>
              <a:defRPr/>
            </a:pPr>
            <a:endParaRPr lang="en-ZA" dirty="0">
              <a:latin typeface="Arial" charset="0"/>
              <a:ea typeface="ＭＳ Ｐゴシック" pitchFamily="80" charset="-128"/>
            </a:endParaRPr>
          </a:p>
          <a:p>
            <a:pPr>
              <a:defRPr/>
            </a:pPr>
            <a:endParaRPr lang="en-ZA" dirty="0">
              <a:latin typeface="Arial" charset="0"/>
              <a:ea typeface="ＭＳ Ｐゴシック" pitchFamily="80" charset="-128"/>
            </a:endParaRPr>
          </a:p>
          <a:p>
            <a:pPr>
              <a:defRPr/>
            </a:pPr>
            <a:endParaRPr lang="en-ZA" dirty="0">
              <a:latin typeface="Arial" charset="0"/>
              <a:ea typeface="ＭＳ Ｐゴシック" pitchFamily="80" charset="-128"/>
            </a:endParaRPr>
          </a:p>
        </p:txBody>
      </p:sp>
      <p:sp>
        <p:nvSpPr>
          <p:cNvPr id="3" name="TextBox 2"/>
          <p:cNvSpPr txBox="1"/>
          <p:nvPr/>
        </p:nvSpPr>
        <p:spPr>
          <a:xfrm>
            <a:off x="914400" y="3687763"/>
            <a:ext cx="7543800" cy="1200150"/>
          </a:xfrm>
          <a:prstGeom prst="rect">
            <a:avLst/>
          </a:prstGeom>
          <a:solidFill>
            <a:schemeClr val="accent6">
              <a:lumMod val="40000"/>
              <a:lumOff val="60000"/>
            </a:schemeClr>
          </a:solidFill>
          <a:ln>
            <a:solidFill>
              <a:schemeClr val="tx1"/>
            </a:solidFill>
          </a:ln>
        </p:spPr>
        <p:txBody>
          <a:bodyPr>
            <a:spAutoFit/>
          </a:bodyPr>
          <a:lstStyle/>
          <a:p>
            <a:pPr>
              <a:defRPr/>
            </a:pPr>
            <a:endParaRPr lang="en-ZA" dirty="0">
              <a:latin typeface="Arial" charset="0"/>
              <a:ea typeface="ＭＳ Ｐゴシック" pitchFamily="80" charset="-128"/>
            </a:endParaRPr>
          </a:p>
          <a:p>
            <a:pPr>
              <a:defRPr/>
            </a:pPr>
            <a:endParaRPr lang="en-ZA" dirty="0">
              <a:latin typeface="Arial" charset="0"/>
              <a:ea typeface="ＭＳ Ｐゴシック" pitchFamily="80" charset="-128"/>
            </a:endParaRPr>
          </a:p>
          <a:p>
            <a:pPr>
              <a:defRPr/>
            </a:pPr>
            <a:endParaRPr lang="en-ZA" dirty="0">
              <a:latin typeface="Arial" charset="0"/>
              <a:ea typeface="ＭＳ Ｐゴシック" pitchFamily="80" charset="-128"/>
            </a:endParaRPr>
          </a:p>
          <a:p>
            <a:pPr>
              <a:defRPr/>
            </a:pPr>
            <a:endParaRPr lang="en-ZA" dirty="0">
              <a:latin typeface="Arial" charset="0"/>
              <a:ea typeface="ＭＳ Ｐゴシック" pitchFamily="80" charset="-128"/>
            </a:endParaRPr>
          </a:p>
        </p:txBody>
      </p:sp>
      <p:sp>
        <p:nvSpPr>
          <p:cNvPr id="4" name="Oval 3"/>
          <p:cNvSpPr/>
          <p:nvPr/>
        </p:nvSpPr>
        <p:spPr>
          <a:xfrm>
            <a:off x="1104900" y="2124075"/>
            <a:ext cx="838200" cy="792163"/>
          </a:xfrm>
          <a:prstGeom prst="ellipse">
            <a:avLst/>
          </a:prstGeom>
          <a:solidFill>
            <a:srgbClr val="00B05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ZA" dirty="0"/>
          </a:p>
        </p:txBody>
      </p:sp>
      <p:sp>
        <p:nvSpPr>
          <p:cNvPr id="5" name="Oval 4"/>
          <p:cNvSpPr/>
          <p:nvPr/>
        </p:nvSpPr>
        <p:spPr>
          <a:xfrm>
            <a:off x="1104900" y="3892550"/>
            <a:ext cx="838200" cy="792163"/>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ZA" dirty="0"/>
          </a:p>
        </p:txBody>
      </p:sp>
      <p:sp>
        <p:nvSpPr>
          <p:cNvPr id="20486" name="TextBox 5"/>
          <p:cNvSpPr txBox="1">
            <a:spLocks noChangeArrowheads="1"/>
          </p:cNvSpPr>
          <p:nvPr/>
        </p:nvSpPr>
        <p:spPr bwMode="auto">
          <a:xfrm>
            <a:off x="2057400" y="1935163"/>
            <a:ext cx="6202363" cy="1262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r>
              <a:rPr lang="en-US" altLang="en-US" sz="1800" b="1" u="sng" dirty="0">
                <a:solidFill>
                  <a:srgbClr val="000000"/>
                </a:solidFill>
                <a:cs typeface="Times New Roman" pitchFamily="18" charset="0"/>
              </a:rPr>
              <a:t>Implication</a:t>
            </a:r>
            <a:r>
              <a:rPr lang="en-US" altLang="en-US" sz="1800" b="1" dirty="0">
                <a:solidFill>
                  <a:srgbClr val="000000"/>
                </a:solidFill>
                <a:cs typeface="Times New Roman" pitchFamily="18" charset="0"/>
              </a:rPr>
              <a:t>:  </a:t>
            </a:r>
            <a:r>
              <a:rPr lang="en-US" altLang="en-US" sz="1800" b="1" dirty="0">
                <a:solidFill>
                  <a:srgbClr val="00B050"/>
                </a:solidFill>
                <a:cs typeface="Times New Roman" pitchFamily="18" charset="0"/>
              </a:rPr>
              <a:t>ACHIEVED </a:t>
            </a:r>
          </a:p>
          <a:p>
            <a:r>
              <a:rPr lang="en-ZA" altLang="en-US" sz="2000" b="1" dirty="0">
                <a:solidFill>
                  <a:srgbClr val="000000"/>
                </a:solidFill>
                <a:cs typeface="Times New Roman" pitchFamily="18" charset="0"/>
              </a:rPr>
              <a:t>Performance Indicator is on track  or reflects complete implementation. Target achieved</a:t>
            </a:r>
          </a:p>
          <a:p>
            <a:r>
              <a:rPr lang="en-US" altLang="en-US" sz="1800" b="1" dirty="0">
                <a:solidFill>
                  <a:srgbClr val="000000"/>
                </a:solidFill>
                <a:cs typeface="Times New Roman" pitchFamily="18" charset="0"/>
              </a:rPr>
              <a:t> </a:t>
            </a:r>
            <a:r>
              <a:rPr lang="en-US" altLang="en-US" sz="1800" b="1" u="sng" dirty="0">
                <a:solidFill>
                  <a:srgbClr val="00B050"/>
                </a:solidFill>
                <a:cs typeface="Times New Roman" pitchFamily="18" charset="0"/>
              </a:rPr>
              <a:t>100% +  Complete</a:t>
            </a:r>
            <a:endParaRPr lang="en-ZA" altLang="en-US" sz="1800" dirty="0">
              <a:latin typeface="Times New Roman" pitchFamily="18" charset="0"/>
              <a:cs typeface="Times New Roman" pitchFamily="18" charset="0"/>
            </a:endParaRPr>
          </a:p>
        </p:txBody>
      </p:sp>
      <p:sp>
        <p:nvSpPr>
          <p:cNvPr id="20487" name="TextBox 6"/>
          <p:cNvSpPr txBox="1">
            <a:spLocks noChangeArrowheads="1"/>
          </p:cNvSpPr>
          <p:nvPr/>
        </p:nvSpPr>
        <p:spPr bwMode="auto">
          <a:xfrm>
            <a:off x="1997075" y="3687763"/>
            <a:ext cx="6384925" cy="1262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r>
              <a:rPr lang="en-US" altLang="en-US" sz="1800" b="1" u="sng" dirty="0">
                <a:solidFill>
                  <a:srgbClr val="000000"/>
                </a:solidFill>
                <a:cs typeface="Times New Roman" pitchFamily="18" charset="0"/>
              </a:rPr>
              <a:t>Implication</a:t>
            </a:r>
            <a:r>
              <a:rPr lang="en-US" altLang="en-US" sz="1800" b="1" dirty="0">
                <a:solidFill>
                  <a:srgbClr val="000000"/>
                </a:solidFill>
                <a:cs typeface="Times New Roman" pitchFamily="18" charset="0"/>
              </a:rPr>
              <a:t>:     </a:t>
            </a:r>
            <a:r>
              <a:rPr lang="en-US" altLang="en-US" sz="1800" b="1" dirty="0">
                <a:solidFill>
                  <a:srgbClr val="FF0000"/>
                </a:solidFill>
                <a:cs typeface="Times New Roman" pitchFamily="18" charset="0"/>
              </a:rPr>
              <a:t>NOT ACHIEVED </a:t>
            </a:r>
          </a:p>
          <a:p>
            <a:r>
              <a:rPr lang="en-ZA" altLang="en-US" sz="2000" b="1" dirty="0">
                <a:solidFill>
                  <a:srgbClr val="000000"/>
                </a:solidFill>
                <a:cs typeface="Times New Roman" pitchFamily="18" charset="0"/>
              </a:rPr>
              <a:t>Performance Indicator behind schedule. Target not achieved</a:t>
            </a:r>
          </a:p>
          <a:p>
            <a:r>
              <a:rPr lang="en-US" altLang="en-US" sz="1800" b="1" dirty="0">
                <a:solidFill>
                  <a:srgbClr val="000000"/>
                </a:solidFill>
                <a:cs typeface="Times New Roman" pitchFamily="18" charset="0"/>
              </a:rPr>
              <a:t> </a:t>
            </a:r>
            <a:r>
              <a:rPr lang="en-US" altLang="en-US" sz="1800" b="1" u="sng" dirty="0">
                <a:solidFill>
                  <a:srgbClr val="FF0000"/>
                </a:solidFill>
                <a:cs typeface="Times New Roman" pitchFamily="18" charset="0"/>
              </a:rPr>
              <a:t>0% - 99% Complete</a:t>
            </a:r>
            <a:endParaRPr lang="en-ZA" altLang="en-US" sz="1800" dirty="0">
              <a:latin typeface="Arial" pitchFamily="34" charset="0"/>
              <a:cs typeface="Times New Roman" pitchFamily="18" charset="0"/>
            </a:endParaRPr>
          </a:p>
        </p:txBody>
      </p:sp>
      <p:sp>
        <p:nvSpPr>
          <p:cNvPr id="20488" name="Title 1"/>
          <p:cNvSpPr txBox="1">
            <a:spLocks/>
          </p:cNvSpPr>
          <p:nvPr/>
        </p:nvSpPr>
        <p:spPr bwMode="auto">
          <a:xfrm>
            <a:off x="457200" y="447675"/>
            <a:ext cx="8229600" cy="882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eaLnBrk="0" hangingPunct="0"/>
            <a:r>
              <a:rPr lang="en-US" altLang="en-US" sz="2400" b="1" dirty="0"/>
              <a:t>LEGEND</a:t>
            </a:r>
          </a:p>
        </p:txBody>
      </p:sp>
      <p:sp>
        <p:nvSpPr>
          <p:cNvPr id="20489" name="Slide Number Placeholder 5"/>
          <p:cNvSpPr>
            <a:spLocks noGrp="1"/>
          </p:cNvSpPr>
          <p:nvPr>
            <p:ph type="sldNum" sz="quarter" idx="12"/>
          </p:nvPr>
        </p:nvSpPr>
        <p:spPr bwMode="auto">
          <a:xfrm>
            <a:off x="6727825" y="6399213"/>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05A1E5BE-B0D0-4DBE-87AC-F9180240E92E}" type="slidenum">
              <a:rPr lang="en-US" altLang="en-US" sz="1200" smtClean="0">
                <a:solidFill>
                  <a:srgbClr val="898989"/>
                </a:solidFill>
              </a:rPr>
              <a:pPr/>
              <a:t>10</a:t>
            </a:fld>
            <a:endParaRPr lang="en-US" altLang="en-US" sz="1200" dirty="0">
              <a:solidFill>
                <a:srgbClr val="898989"/>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altLang="en-US" sz="2400" b="1" dirty="0">
                <a:ea typeface="ＭＳ Ｐゴシック" pitchFamily="34" charset="-128"/>
              </a:rPr>
              <a:t>QUARTER 4 OVERALL PERFORMANCE</a:t>
            </a:r>
          </a:p>
        </p:txBody>
      </p:sp>
      <p:sp>
        <p:nvSpPr>
          <p:cNvPr id="3" name="Content Placeholder 2"/>
          <p:cNvSpPr>
            <a:spLocks noGrp="1"/>
          </p:cNvSpPr>
          <p:nvPr>
            <p:ph idx="1"/>
          </p:nvPr>
        </p:nvSpPr>
        <p:spPr/>
        <p:txBody>
          <a:bodyPr/>
          <a:lstStyle/>
          <a:p>
            <a:pPr>
              <a:buFont typeface="Arial" charset="0"/>
              <a:buChar char="•"/>
              <a:defRPr/>
            </a:pPr>
            <a:endParaRPr lang="en-US" sz="2400" b="1" dirty="0">
              <a:solidFill>
                <a:prstClr val="black"/>
              </a:solidFill>
              <a:ea typeface="ＭＳ Ｐゴシック" pitchFamily="-80" charset="-128"/>
              <a:cs typeface="+mj-cs"/>
            </a:endParaRPr>
          </a:p>
          <a:p>
            <a:pPr>
              <a:buFont typeface="Arial" charset="0"/>
              <a:buChar char="•"/>
              <a:defRPr/>
            </a:pPr>
            <a:endParaRPr lang="en-US" sz="2400" b="1" dirty="0">
              <a:solidFill>
                <a:prstClr val="black"/>
              </a:solidFill>
              <a:ea typeface="ＭＳ Ｐゴシック" pitchFamily="-80" charset="-128"/>
              <a:cs typeface="+mj-cs"/>
            </a:endParaRPr>
          </a:p>
          <a:p>
            <a:pPr marL="0" indent="0" algn="ctr">
              <a:buNone/>
              <a:defRPr/>
            </a:pPr>
            <a:r>
              <a:rPr lang="en-US" sz="2400" b="1" dirty="0">
                <a:solidFill>
                  <a:prstClr val="black"/>
                </a:solidFill>
                <a:ea typeface="ＭＳ Ｐゴシック" pitchFamily="-80" charset="-128"/>
                <a:cs typeface="+mj-cs"/>
              </a:rPr>
              <a:t>OVERALL ACHIEVEMENTS PER STRATEGIC OBJECTIVE AND PER PROGRAMME DURING </a:t>
            </a:r>
            <a:r>
              <a:rPr lang="en-US" sz="2400" b="1" u="sng" dirty="0">
                <a:solidFill>
                  <a:srgbClr val="FF0000"/>
                </a:solidFill>
                <a:ea typeface="ＭＳ Ｐゴシック" pitchFamily="-80" charset="-128"/>
                <a:cs typeface="+mj-cs"/>
              </a:rPr>
              <a:t>QUARTER 4 </a:t>
            </a:r>
          </a:p>
          <a:p>
            <a:pPr marL="0" indent="0" algn="ctr">
              <a:buNone/>
              <a:defRPr/>
            </a:pPr>
            <a:r>
              <a:rPr lang="en-US" sz="2400" b="1" dirty="0">
                <a:solidFill>
                  <a:prstClr val="black"/>
                </a:solidFill>
                <a:ea typeface="ＭＳ Ｐゴシック" pitchFamily="-80" charset="-128"/>
                <a:cs typeface="+mj-cs"/>
              </a:rPr>
              <a:t/>
            </a:r>
            <a:br>
              <a:rPr lang="en-US" sz="2400" b="1" dirty="0">
                <a:solidFill>
                  <a:prstClr val="black"/>
                </a:solidFill>
                <a:ea typeface="ＭＳ Ｐゴシック" pitchFamily="-80" charset="-128"/>
                <a:cs typeface="+mj-cs"/>
              </a:rPr>
            </a:br>
            <a:r>
              <a:rPr lang="en-US" sz="2400" b="1" dirty="0">
                <a:solidFill>
                  <a:prstClr val="black"/>
                </a:solidFill>
                <a:ea typeface="ＭＳ Ｐゴシック" pitchFamily="-80" charset="-128"/>
                <a:cs typeface="+mj-cs"/>
              </a:rPr>
              <a:t/>
            </a:r>
            <a:br>
              <a:rPr lang="en-US" sz="2400" b="1" dirty="0">
                <a:solidFill>
                  <a:prstClr val="black"/>
                </a:solidFill>
                <a:ea typeface="ＭＳ Ｐゴシック" pitchFamily="-80" charset="-128"/>
                <a:cs typeface="+mj-cs"/>
              </a:rPr>
            </a:br>
            <a:endParaRPr lang="en-US" sz="2400" b="1" dirty="0">
              <a:solidFill>
                <a:prstClr val="black"/>
              </a:solidFill>
              <a:ea typeface="ＭＳ Ｐゴシック" pitchFamily="-80" charset="-128"/>
              <a:cs typeface="+mj-cs"/>
            </a:endParaRPr>
          </a:p>
          <a:p>
            <a:pPr marL="0" indent="0">
              <a:buFont typeface="Arial" charset="0"/>
              <a:buNone/>
              <a:defRPr/>
            </a:pPr>
            <a:endParaRPr lang="en-US" sz="2400" b="1" dirty="0">
              <a:solidFill>
                <a:prstClr val="black"/>
              </a:solidFill>
              <a:ea typeface="ＭＳ Ｐゴシック" pitchFamily="-80" charset="-128"/>
              <a:cs typeface="+mj-cs"/>
            </a:endParaRPr>
          </a:p>
        </p:txBody>
      </p:sp>
      <p:sp>
        <p:nvSpPr>
          <p:cNvPr id="27652" name="Slide Number Placeholder 1"/>
          <p:cNvSpPr>
            <a:spLocks noGrp="1"/>
          </p:cNvSpPr>
          <p:nvPr>
            <p:ph type="sldNum" sz="quarter" idx="12"/>
          </p:nvPr>
        </p:nvSpPr>
        <p:spPr bwMode="auto">
          <a:xfrm>
            <a:off x="6705600" y="6399213"/>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DFE62AF5-5E40-40C7-9DE2-F9B43721FE9F}" type="slidenum">
              <a:rPr lang="en-US" altLang="en-US" sz="1200" smtClean="0">
                <a:solidFill>
                  <a:srgbClr val="898989"/>
                </a:solidFill>
              </a:rPr>
              <a:pPr/>
              <a:t>11</a:t>
            </a:fld>
            <a:endParaRPr lang="en-US" altLang="en-US" sz="1200" dirty="0">
              <a:solidFill>
                <a:srgbClr val="898989"/>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88"/>
            <a:ext cx="8229600" cy="1058862"/>
          </a:xfrm>
        </p:spPr>
        <p:txBody>
          <a:bodyPr/>
          <a:lstStyle/>
          <a:p>
            <a:pPr>
              <a:defRPr/>
            </a:pPr>
            <a:r>
              <a:rPr lang="en-US" sz="2000" b="1" dirty="0">
                <a:solidFill>
                  <a:prstClr val="black"/>
                </a:solidFill>
                <a:ea typeface="ＭＳ Ｐゴシック" pitchFamily="-80" charset="-128"/>
                <a:cs typeface="+mj-cs"/>
              </a:rPr>
              <a:t>QUARTER 4 PERFORMANCE PER STRATEGIC OBJECTIVE 2018/19</a:t>
            </a:r>
            <a:endParaRPr lang="en-ZA" sz="2000" dirty="0"/>
          </a:p>
        </p:txBody>
      </p:sp>
      <p:sp>
        <p:nvSpPr>
          <p:cNvPr id="28675" name="Slide Number Placeholder 5"/>
          <p:cNvSpPr>
            <a:spLocks noGrp="1"/>
          </p:cNvSpPr>
          <p:nvPr>
            <p:ph type="sldNum" sz="quarter" idx="12"/>
          </p:nvPr>
        </p:nvSpPr>
        <p:spPr bwMode="auto">
          <a:xfrm>
            <a:off x="6831013" y="6424613"/>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1954FD14-77EA-4DAE-BA84-E6F311BA9C63}" type="slidenum">
              <a:rPr kumimoji="0" lang="en-US" altLang="en-US" sz="1200" b="0" i="0" u="none" strike="noStrike" kern="1200" cap="none" spc="0" normalizeH="0" baseline="0" noProof="0" smtClean="0">
                <a:ln>
                  <a:noFill/>
                </a:ln>
                <a:solidFill>
                  <a:srgbClr val="898989"/>
                </a:solidFill>
                <a:effectLst/>
                <a:uLnTx/>
                <a:uFillTx/>
                <a:latin typeface="Calibri" pitchFamily="34"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dirty="0">
              <a:ln>
                <a:noFill/>
              </a:ln>
              <a:solidFill>
                <a:srgbClr val="898989"/>
              </a:solidFill>
              <a:effectLst/>
              <a:uLnTx/>
              <a:uFillTx/>
              <a:latin typeface="Calibri" pitchFamily="34" charset="0"/>
              <a:ea typeface="ＭＳ Ｐゴシック" pitchFamily="34" charset="-128"/>
              <a:cs typeface="+mn-cs"/>
            </a:endParaRPr>
          </a:p>
        </p:txBody>
      </p:sp>
      <p:graphicFrame>
        <p:nvGraphicFramePr>
          <p:cNvPr id="6" name="Table 5"/>
          <p:cNvGraphicFramePr>
            <a:graphicFrameLocks noGrp="1"/>
          </p:cNvGraphicFramePr>
          <p:nvPr>
            <p:extLst>
              <p:ext uri="{D42A27DB-BD31-4B8C-83A1-F6EECF244321}">
                <p14:modId xmlns:p14="http://schemas.microsoft.com/office/powerpoint/2010/main" xmlns="" val="759821583"/>
              </p:ext>
            </p:extLst>
          </p:nvPr>
        </p:nvGraphicFramePr>
        <p:xfrm>
          <a:off x="264974" y="1110686"/>
          <a:ext cx="8699639" cy="5223786"/>
        </p:xfrm>
        <a:graphic>
          <a:graphicData uri="http://schemas.openxmlformats.org/drawingml/2006/table">
            <a:tbl>
              <a:tblPr/>
              <a:tblGrid>
                <a:gridCol w="3330921">
                  <a:extLst>
                    <a:ext uri="{9D8B030D-6E8A-4147-A177-3AD203B41FA5}">
                      <a16:colId xmlns:a16="http://schemas.microsoft.com/office/drawing/2014/main" xmlns="" val="20000"/>
                    </a:ext>
                  </a:extLst>
                </a:gridCol>
                <a:gridCol w="946176">
                  <a:extLst>
                    <a:ext uri="{9D8B030D-6E8A-4147-A177-3AD203B41FA5}">
                      <a16:colId xmlns:a16="http://schemas.microsoft.com/office/drawing/2014/main" xmlns="" val="20001"/>
                    </a:ext>
                  </a:extLst>
                </a:gridCol>
                <a:gridCol w="1524397">
                  <a:extLst>
                    <a:ext uri="{9D8B030D-6E8A-4147-A177-3AD203B41FA5}">
                      <a16:colId xmlns:a16="http://schemas.microsoft.com/office/drawing/2014/main" xmlns="" val="20002"/>
                    </a:ext>
                  </a:extLst>
                </a:gridCol>
                <a:gridCol w="841046">
                  <a:extLst>
                    <a:ext uri="{9D8B030D-6E8A-4147-A177-3AD203B41FA5}">
                      <a16:colId xmlns:a16="http://schemas.microsoft.com/office/drawing/2014/main" xmlns="" val="20003"/>
                    </a:ext>
                  </a:extLst>
                </a:gridCol>
                <a:gridCol w="749057">
                  <a:extLst>
                    <a:ext uri="{9D8B030D-6E8A-4147-A177-3AD203B41FA5}">
                      <a16:colId xmlns:a16="http://schemas.microsoft.com/office/drawing/2014/main" xmlns="" val="20004"/>
                    </a:ext>
                  </a:extLst>
                </a:gridCol>
                <a:gridCol w="1308042">
                  <a:extLst>
                    <a:ext uri="{9D8B030D-6E8A-4147-A177-3AD203B41FA5}">
                      <a16:colId xmlns:a16="http://schemas.microsoft.com/office/drawing/2014/main" xmlns="" val="20005"/>
                    </a:ext>
                  </a:extLst>
                </a:gridCol>
              </a:tblGrid>
              <a:tr h="637069">
                <a:tc>
                  <a:txBody>
                    <a:bodyPr/>
                    <a:lstStyle/>
                    <a:p>
                      <a:pPr marL="0" marR="0" algn="ctr" fontAlgn="b">
                        <a:spcBef>
                          <a:spcPts val="0"/>
                        </a:spcBef>
                        <a:spcAft>
                          <a:spcPts val="0"/>
                        </a:spcAft>
                      </a:pPr>
                      <a:endParaRPr lang="en-GB" sz="1400" b="1" kern="1200" dirty="0">
                        <a:solidFill>
                          <a:srgbClr val="000000"/>
                        </a:solidFill>
                        <a:effectLst/>
                        <a:latin typeface="+mn-lt"/>
                        <a:ea typeface="Times New Roman"/>
                        <a:cs typeface="Arial" pitchFamily="34" charset="0"/>
                      </a:endParaRPr>
                    </a:p>
                    <a:p>
                      <a:pPr marL="0" marR="0" algn="ctr" fontAlgn="b">
                        <a:spcBef>
                          <a:spcPts val="0"/>
                        </a:spcBef>
                        <a:spcAft>
                          <a:spcPts val="0"/>
                        </a:spcAft>
                      </a:pPr>
                      <a:r>
                        <a:rPr lang="en-GB" sz="1400" b="1" kern="1200" dirty="0">
                          <a:solidFill>
                            <a:srgbClr val="000000"/>
                          </a:solidFill>
                          <a:effectLst/>
                          <a:latin typeface="+mn-lt"/>
                          <a:ea typeface="Times New Roman"/>
                          <a:cs typeface="Arial" pitchFamily="34" charset="0"/>
                        </a:rPr>
                        <a:t>Strategic  Objectives</a:t>
                      </a:r>
                      <a:endParaRPr lang="en-US" sz="1400" b="1" dirty="0">
                        <a:effectLst/>
                        <a:latin typeface="+mn-lt"/>
                        <a:ea typeface="Times New Roman"/>
                        <a:cs typeface="Arial" pitchFamily="34" charset="0"/>
                      </a:endParaRPr>
                    </a:p>
                  </a:txBody>
                  <a:tcPr marL="8889" marR="8889" marT="888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fontAlgn="b">
                        <a:spcBef>
                          <a:spcPts val="0"/>
                        </a:spcBef>
                        <a:spcAft>
                          <a:spcPts val="0"/>
                        </a:spcAft>
                      </a:pPr>
                      <a:r>
                        <a:rPr lang="en-GB" sz="1400" b="1" kern="1200" dirty="0">
                          <a:solidFill>
                            <a:srgbClr val="000000"/>
                          </a:solidFill>
                          <a:effectLst/>
                          <a:latin typeface="+mn-lt"/>
                          <a:ea typeface="Times New Roman"/>
                          <a:cs typeface="Arial" pitchFamily="34" charset="0"/>
                        </a:rPr>
                        <a:t>Annual Planned Indictors</a:t>
                      </a:r>
                      <a:endParaRPr lang="en-US" sz="1400" b="1" dirty="0">
                        <a:effectLst/>
                        <a:latin typeface="+mn-lt"/>
                        <a:ea typeface="Times New Roman"/>
                        <a:cs typeface="Arial" pitchFamily="34" charset="0"/>
                      </a:endParaRPr>
                    </a:p>
                  </a:txBody>
                  <a:tcPr marL="8889" marR="8889" marT="888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fontAlgn="b">
                        <a:spcBef>
                          <a:spcPts val="0"/>
                        </a:spcBef>
                        <a:spcAft>
                          <a:spcPts val="0"/>
                        </a:spcAft>
                      </a:pPr>
                      <a:r>
                        <a:rPr lang="en-GB" sz="1400" b="1" kern="1200" dirty="0">
                          <a:effectLst/>
                          <a:latin typeface="+mn-lt"/>
                          <a:ea typeface="Times New Roman"/>
                          <a:cs typeface="Arial" pitchFamily="34" charset="0"/>
                        </a:rPr>
                        <a:t>Indicators with targets reporting in </a:t>
                      </a:r>
                      <a:r>
                        <a:rPr lang="en-GB" sz="1400" b="1" u="sng" kern="1200" dirty="0">
                          <a:solidFill>
                            <a:srgbClr val="C00000"/>
                          </a:solidFill>
                          <a:effectLst/>
                          <a:latin typeface="+mn-lt"/>
                          <a:ea typeface="Times New Roman"/>
                          <a:cs typeface="Arial" pitchFamily="34" charset="0"/>
                        </a:rPr>
                        <a:t>Q4</a:t>
                      </a:r>
                      <a:r>
                        <a:rPr lang="en-GB" sz="1400" b="1" u="sng" kern="1200" dirty="0">
                          <a:solidFill>
                            <a:srgbClr val="FFFF00"/>
                          </a:solidFill>
                          <a:effectLst/>
                          <a:latin typeface="+mn-lt"/>
                          <a:ea typeface="Times New Roman"/>
                          <a:cs typeface="Arial" pitchFamily="34" charset="0"/>
                        </a:rPr>
                        <a:t> </a:t>
                      </a:r>
                      <a:endParaRPr lang="en-US" sz="1400" b="1" u="sng" dirty="0">
                        <a:solidFill>
                          <a:srgbClr val="FFFF00"/>
                        </a:solidFill>
                        <a:effectLst/>
                        <a:latin typeface="+mn-lt"/>
                        <a:ea typeface="Times New Roman"/>
                        <a:cs typeface="Arial"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fontAlgn="b">
                        <a:spcBef>
                          <a:spcPts val="0"/>
                        </a:spcBef>
                        <a:spcAft>
                          <a:spcPts val="0"/>
                        </a:spcAft>
                      </a:pPr>
                      <a:r>
                        <a:rPr lang="en-GB" sz="1400" b="1" kern="1200" dirty="0">
                          <a:solidFill>
                            <a:srgbClr val="008000"/>
                          </a:solidFill>
                          <a:effectLst/>
                          <a:latin typeface="+mn-lt"/>
                          <a:ea typeface="Times New Roman"/>
                          <a:cs typeface="Arial" pitchFamily="34" charset="0"/>
                        </a:rPr>
                        <a:t>Achieved</a:t>
                      </a:r>
                      <a:endParaRPr lang="en-US" sz="1400" b="1" dirty="0">
                        <a:effectLst/>
                        <a:latin typeface="+mn-lt"/>
                        <a:ea typeface="Times New Roman"/>
                        <a:cs typeface="Arial" pitchFamily="34" charset="0"/>
                      </a:endParaRPr>
                    </a:p>
                  </a:txBody>
                  <a:tcPr marL="8889" marR="8889" marT="888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fontAlgn="b">
                        <a:spcBef>
                          <a:spcPts val="0"/>
                        </a:spcBef>
                        <a:spcAft>
                          <a:spcPts val="0"/>
                        </a:spcAft>
                      </a:pPr>
                      <a:r>
                        <a:rPr lang="en-GB" sz="1400" b="1" kern="1200" dirty="0">
                          <a:solidFill>
                            <a:srgbClr val="FF0000"/>
                          </a:solidFill>
                          <a:effectLst/>
                          <a:latin typeface="+mn-lt"/>
                          <a:ea typeface="Times New Roman"/>
                          <a:cs typeface="Arial" pitchFamily="34" charset="0"/>
                        </a:rPr>
                        <a:t>Not Achieved</a:t>
                      </a:r>
                      <a:endParaRPr lang="en-US" sz="1400" b="1" dirty="0">
                        <a:effectLst/>
                        <a:latin typeface="+mn-lt"/>
                        <a:ea typeface="Times New Roman"/>
                        <a:cs typeface="Arial" pitchFamily="34" charset="0"/>
                      </a:endParaRPr>
                    </a:p>
                  </a:txBody>
                  <a:tcPr marL="8889" marR="8889" marT="888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fontAlgn="b">
                        <a:spcBef>
                          <a:spcPts val="0"/>
                        </a:spcBef>
                        <a:spcAft>
                          <a:spcPts val="0"/>
                        </a:spcAft>
                      </a:pPr>
                      <a:r>
                        <a:rPr lang="en-GB" sz="1400" b="1" kern="1200" dirty="0">
                          <a:solidFill>
                            <a:srgbClr val="000000"/>
                          </a:solidFill>
                          <a:effectLst/>
                          <a:latin typeface="+mn-lt"/>
                          <a:ea typeface="Times New Roman"/>
                          <a:cs typeface="Arial" pitchFamily="34" charset="0"/>
                        </a:rPr>
                        <a:t>Overall Achievement %</a:t>
                      </a:r>
                      <a:endParaRPr lang="en-US" sz="1400" b="1" dirty="0">
                        <a:effectLst/>
                        <a:latin typeface="+mn-lt"/>
                        <a:ea typeface="Times New Roman"/>
                        <a:cs typeface="Arial" pitchFamily="34" charset="0"/>
                      </a:endParaRPr>
                    </a:p>
                  </a:txBody>
                  <a:tcPr marL="8889" marR="8889" marT="888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xmlns="" val="10000"/>
                  </a:ext>
                </a:extLst>
              </a:tr>
              <a:tr h="637069">
                <a:tc>
                  <a:txBody>
                    <a:bodyPr/>
                    <a:lstStyle/>
                    <a:p>
                      <a:pPr marL="0" marR="0" algn="l" fontAlgn="b">
                        <a:spcBef>
                          <a:spcPts val="0"/>
                        </a:spcBef>
                        <a:spcAft>
                          <a:spcPts val="0"/>
                        </a:spcAft>
                      </a:pPr>
                      <a:r>
                        <a:rPr lang="en-ZA" sz="1400" b="0" kern="1200" dirty="0">
                          <a:solidFill>
                            <a:schemeClr val="tx1"/>
                          </a:solidFill>
                          <a:effectLst/>
                          <a:latin typeface="+mn-lt"/>
                          <a:ea typeface="+mn-ea"/>
                          <a:cs typeface="+mn-cs"/>
                        </a:rPr>
                        <a:t>Strengthen the institutional capacity of Productivity SA to deliver on its mandate and be financially sustainable</a:t>
                      </a:r>
                    </a:p>
                    <a:p>
                      <a:pPr marL="0" marR="0" algn="l" fontAlgn="b">
                        <a:spcBef>
                          <a:spcPts val="0"/>
                        </a:spcBef>
                        <a:spcAft>
                          <a:spcPts val="0"/>
                        </a:spcAft>
                      </a:pPr>
                      <a:endParaRPr lang="en-US" sz="1400" b="0" dirty="0">
                        <a:solidFill>
                          <a:srgbClr val="FF0000"/>
                        </a:solidFill>
                        <a:effectLst/>
                        <a:latin typeface="+mn-lt"/>
                        <a:ea typeface="Times New Roman"/>
                      </a:endParaRPr>
                    </a:p>
                  </a:txBody>
                  <a:tcPr marL="8889" marR="8889" marT="888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600" b="1" dirty="0">
                          <a:effectLst/>
                          <a:latin typeface="Calibri"/>
                          <a:ea typeface="Times New Roman"/>
                          <a:cs typeface="Arial"/>
                        </a:rPr>
                        <a:t>4</a:t>
                      </a:r>
                      <a:endParaRPr lang="en-ZA" sz="1600" dirty="0">
                        <a:effectLst/>
                        <a:latin typeface="Calibri"/>
                        <a:ea typeface="Times New Roman"/>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600" b="1" dirty="0">
                          <a:effectLst/>
                          <a:latin typeface="Calibri"/>
                          <a:ea typeface="Times New Roman"/>
                          <a:cs typeface="Arial"/>
                        </a:rPr>
                        <a:t>4</a:t>
                      </a:r>
                      <a:endParaRPr lang="en-ZA" sz="1600" dirty="0">
                        <a:effectLst/>
                        <a:latin typeface="Calibri"/>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600" b="1" dirty="0">
                          <a:solidFill>
                            <a:srgbClr val="00B050"/>
                          </a:solidFill>
                          <a:effectLst/>
                          <a:latin typeface="Calibri"/>
                          <a:ea typeface="Times New Roman"/>
                          <a:cs typeface="Arial"/>
                        </a:rPr>
                        <a:t>3</a:t>
                      </a:r>
                      <a:endParaRPr lang="en-ZA" sz="1600" dirty="0">
                        <a:effectLst/>
                        <a:latin typeface="Calibri"/>
                        <a:ea typeface="Times New Roman"/>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US" sz="1600" b="1" dirty="0">
                          <a:solidFill>
                            <a:srgbClr val="FF0000"/>
                          </a:solidFill>
                          <a:effectLst/>
                          <a:latin typeface="Calibri"/>
                          <a:ea typeface="Times New Roman"/>
                          <a:cs typeface="Arial"/>
                        </a:rPr>
                        <a:t>1</a:t>
                      </a:r>
                      <a:endParaRPr lang="en-ZA" sz="1600" dirty="0">
                        <a:effectLst/>
                        <a:latin typeface="Calibri"/>
                        <a:ea typeface="Times New Roman"/>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457200" rtl="0" eaLnBrk="0" fontAlgn="b" latinLnBrk="0" hangingPunct="0">
                        <a:spcAft>
                          <a:spcPts val="0"/>
                        </a:spcAft>
                      </a:pPr>
                      <a:r>
                        <a:rPr lang="en-US" sz="1600" b="1" kern="1200" dirty="0">
                          <a:solidFill>
                            <a:srgbClr val="FF0000"/>
                          </a:solidFill>
                          <a:effectLst/>
                          <a:latin typeface="Calibri"/>
                          <a:ea typeface="Times New Roman"/>
                          <a:cs typeface="Arial"/>
                        </a:rPr>
                        <a:t>75%</a:t>
                      </a:r>
                      <a:endParaRPr lang="en-ZA" sz="1600" b="1" kern="1200" dirty="0">
                        <a:solidFill>
                          <a:srgbClr val="FF0000"/>
                        </a:solidFill>
                        <a:effectLst/>
                        <a:latin typeface="Calibri"/>
                        <a:ea typeface="Times New Roman"/>
                        <a:cs typeface="Arial"/>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488528">
                <a:tc>
                  <a:txBody>
                    <a:bodyPr/>
                    <a:lstStyle/>
                    <a:p>
                      <a:pPr marL="0" marR="0" algn="l" fontAlgn="b">
                        <a:spcBef>
                          <a:spcPts val="0"/>
                        </a:spcBef>
                        <a:spcAft>
                          <a:spcPts val="0"/>
                        </a:spcAft>
                      </a:pPr>
                      <a:r>
                        <a:rPr lang="en-ZA" sz="1400" b="0" kern="1200" dirty="0">
                          <a:solidFill>
                            <a:schemeClr val="tx1"/>
                          </a:solidFill>
                          <a:effectLst/>
                          <a:latin typeface="+mn-lt"/>
                          <a:ea typeface="+mn-ea"/>
                          <a:cs typeface="+mn-cs"/>
                        </a:rPr>
                        <a:t>Provide support to programmes aimed at sustainable employment and income growth</a:t>
                      </a:r>
                    </a:p>
                    <a:p>
                      <a:pPr marL="0" marR="0" algn="l" fontAlgn="b">
                        <a:spcBef>
                          <a:spcPts val="0"/>
                        </a:spcBef>
                        <a:spcAft>
                          <a:spcPts val="0"/>
                        </a:spcAft>
                      </a:pPr>
                      <a:r>
                        <a:rPr lang="en-ZA" sz="1400" b="0" kern="1200" dirty="0">
                          <a:solidFill>
                            <a:schemeClr val="tx1"/>
                          </a:solidFill>
                          <a:effectLst/>
                          <a:latin typeface="+mn-lt"/>
                          <a:ea typeface="+mn-ea"/>
                          <a:cs typeface="+mn-cs"/>
                        </a:rPr>
                        <a:t> </a:t>
                      </a:r>
                      <a:endParaRPr lang="en-US" sz="1400" b="0" dirty="0">
                        <a:solidFill>
                          <a:srgbClr val="FF0000"/>
                        </a:solidFill>
                        <a:effectLst/>
                        <a:latin typeface="+mn-lt"/>
                        <a:ea typeface="Times New Roman"/>
                      </a:endParaRPr>
                    </a:p>
                  </a:txBody>
                  <a:tcPr marL="8889" marR="8889" marT="888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600" b="1" dirty="0">
                          <a:effectLst/>
                          <a:latin typeface="Calibri"/>
                          <a:ea typeface="Times New Roman"/>
                          <a:cs typeface="Arial"/>
                        </a:rPr>
                        <a:t>2</a:t>
                      </a:r>
                      <a:endParaRPr lang="en-ZA" sz="1600" dirty="0">
                        <a:effectLst/>
                        <a:latin typeface="Calibri"/>
                        <a:ea typeface="Times New Roman"/>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600" b="1" dirty="0">
                          <a:effectLst/>
                          <a:latin typeface="Calibri"/>
                          <a:ea typeface="Times New Roman"/>
                          <a:cs typeface="Arial"/>
                        </a:rPr>
                        <a:t>2</a:t>
                      </a:r>
                      <a:endParaRPr lang="en-ZA" sz="1600" dirty="0">
                        <a:effectLst/>
                        <a:latin typeface="Calibri"/>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600" b="1" dirty="0">
                          <a:solidFill>
                            <a:srgbClr val="00B050"/>
                          </a:solidFill>
                          <a:effectLst/>
                          <a:latin typeface="Calibri"/>
                          <a:ea typeface="Times New Roman"/>
                          <a:cs typeface="Arial"/>
                        </a:rPr>
                        <a:t>1</a:t>
                      </a:r>
                      <a:endParaRPr lang="en-ZA" sz="1600" dirty="0">
                        <a:effectLst/>
                        <a:latin typeface="Calibri"/>
                        <a:ea typeface="Times New Roman"/>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US" sz="1600" b="1" dirty="0">
                          <a:solidFill>
                            <a:srgbClr val="FF0000"/>
                          </a:solidFill>
                          <a:effectLst/>
                          <a:latin typeface="Calibri"/>
                          <a:ea typeface="Times New Roman"/>
                          <a:cs typeface="Arial"/>
                        </a:rPr>
                        <a:t>1</a:t>
                      </a:r>
                      <a:endParaRPr lang="en-ZA" sz="1600" dirty="0">
                        <a:effectLst/>
                        <a:latin typeface="Calibri"/>
                        <a:ea typeface="Times New Roman"/>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US" sz="1600" b="1" dirty="0">
                          <a:solidFill>
                            <a:srgbClr val="FF0000"/>
                          </a:solidFill>
                          <a:effectLst/>
                          <a:latin typeface="Calibri"/>
                          <a:ea typeface="Times New Roman"/>
                          <a:cs typeface="Arial"/>
                        </a:rPr>
                        <a:t>50%</a:t>
                      </a:r>
                      <a:endParaRPr lang="en-ZA" sz="1600" dirty="0">
                        <a:effectLst/>
                        <a:latin typeface="Calibri"/>
                        <a:ea typeface="Times New Roman"/>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427621">
                <a:tc>
                  <a:txBody>
                    <a:bodyPr/>
                    <a:lstStyle/>
                    <a:p>
                      <a:pPr marL="0" marR="0" algn="l" fontAlgn="b">
                        <a:spcBef>
                          <a:spcPts val="0"/>
                        </a:spcBef>
                        <a:spcAft>
                          <a:spcPts val="0"/>
                        </a:spcAft>
                      </a:pPr>
                      <a:r>
                        <a:rPr lang="en-US" sz="1400" b="0" kern="1200" dirty="0">
                          <a:solidFill>
                            <a:schemeClr val="tx1"/>
                          </a:solidFill>
                          <a:effectLst/>
                          <a:latin typeface="+mn-lt"/>
                          <a:ea typeface="+mn-ea"/>
                          <a:cs typeface="+mn-cs"/>
                        </a:rPr>
                        <a:t>Provide </a:t>
                      </a:r>
                      <a:r>
                        <a:rPr lang="en-ZA" sz="1400" b="0" kern="1200" dirty="0">
                          <a:solidFill>
                            <a:schemeClr val="tx1"/>
                          </a:solidFill>
                          <a:effectLst/>
                          <a:latin typeface="+mn-lt"/>
                          <a:ea typeface="+mn-ea"/>
                          <a:cs typeface="+mn-cs"/>
                        </a:rPr>
                        <a:t>support to companies facing economic distress to retain jobs</a:t>
                      </a:r>
                    </a:p>
                    <a:p>
                      <a:pPr marL="0" marR="0" algn="l" fontAlgn="b">
                        <a:spcBef>
                          <a:spcPts val="0"/>
                        </a:spcBef>
                        <a:spcAft>
                          <a:spcPts val="0"/>
                        </a:spcAft>
                      </a:pPr>
                      <a:endParaRPr lang="en-US" sz="1400" b="0" dirty="0">
                        <a:effectLst/>
                        <a:latin typeface="+mn-lt"/>
                        <a:ea typeface="Times New Roman"/>
                      </a:endParaRPr>
                    </a:p>
                  </a:txBody>
                  <a:tcPr marL="8889" marR="8889" marT="888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600" b="1" dirty="0">
                          <a:effectLst/>
                          <a:latin typeface="Calibri"/>
                          <a:ea typeface="Times New Roman"/>
                          <a:cs typeface="Arial"/>
                        </a:rPr>
                        <a:t>3</a:t>
                      </a:r>
                      <a:endParaRPr lang="en-ZA" sz="1600" dirty="0">
                        <a:effectLst/>
                        <a:latin typeface="Calibri"/>
                        <a:ea typeface="Times New Roman"/>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600" b="1" dirty="0">
                          <a:effectLst/>
                          <a:latin typeface="Calibri"/>
                          <a:ea typeface="Times New Roman"/>
                          <a:cs typeface="Arial"/>
                        </a:rPr>
                        <a:t>3</a:t>
                      </a:r>
                      <a:endParaRPr lang="en-ZA" sz="1600" dirty="0">
                        <a:effectLst/>
                        <a:latin typeface="Calibri"/>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457200" rtl="0" eaLnBrk="0" fontAlgn="b" latinLnBrk="0" hangingPunct="0">
                        <a:spcAft>
                          <a:spcPts val="0"/>
                        </a:spcAft>
                      </a:pPr>
                      <a:r>
                        <a:rPr lang="en-US" sz="1600" b="1" kern="1200" dirty="0">
                          <a:solidFill>
                            <a:srgbClr val="FF0000"/>
                          </a:solidFill>
                          <a:effectLst/>
                          <a:latin typeface="Calibri"/>
                          <a:ea typeface="Times New Roman"/>
                          <a:cs typeface="Arial"/>
                        </a:rPr>
                        <a:t>0</a:t>
                      </a:r>
                      <a:endParaRPr lang="en-ZA" sz="1600" b="1" kern="1200" dirty="0">
                        <a:solidFill>
                          <a:srgbClr val="FF0000"/>
                        </a:solidFill>
                        <a:effectLst/>
                        <a:latin typeface="Calibri"/>
                        <a:ea typeface="Times New Roman"/>
                        <a:cs typeface="Arial"/>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US" sz="1600" b="1" dirty="0">
                          <a:solidFill>
                            <a:srgbClr val="FF0000"/>
                          </a:solidFill>
                          <a:effectLst/>
                          <a:latin typeface="Calibri"/>
                          <a:ea typeface="Times New Roman"/>
                          <a:cs typeface="Arial"/>
                        </a:rPr>
                        <a:t>3</a:t>
                      </a:r>
                      <a:endParaRPr lang="en-ZA" sz="1600" dirty="0">
                        <a:effectLst/>
                        <a:latin typeface="Calibri"/>
                        <a:ea typeface="Times New Roman"/>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US" sz="1600" b="1" dirty="0">
                          <a:solidFill>
                            <a:srgbClr val="FF0000"/>
                          </a:solidFill>
                          <a:effectLst/>
                          <a:latin typeface="Calibri"/>
                          <a:ea typeface="Times New Roman"/>
                          <a:cs typeface="Arial"/>
                        </a:rPr>
                        <a:t>0%</a:t>
                      </a:r>
                      <a:endParaRPr lang="en-ZA" sz="1600" dirty="0">
                        <a:solidFill>
                          <a:srgbClr val="FF0000"/>
                        </a:solidFill>
                        <a:effectLst/>
                        <a:latin typeface="Calibri"/>
                        <a:ea typeface="Times New Roman"/>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637069">
                <a:tc>
                  <a:txBody>
                    <a:bodyPr/>
                    <a:lstStyle/>
                    <a:p>
                      <a:pPr marL="0" marR="0" algn="l" fontAlgn="b">
                        <a:spcBef>
                          <a:spcPts val="0"/>
                        </a:spcBef>
                        <a:spcAft>
                          <a:spcPts val="0"/>
                        </a:spcAft>
                      </a:pPr>
                      <a:r>
                        <a:rPr lang="en-ZA" sz="1400" b="0" kern="1200" dirty="0">
                          <a:solidFill>
                            <a:schemeClr val="tx1"/>
                          </a:solidFill>
                          <a:effectLst/>
                          <a:latin typeface="+mn-lt"/>
                          <a:ea typeface="+mn-ea"/>
                          <a:cs typeface="+mn-cs"/>
                        </a:rPr>
                        <a:t>Contribute to employment and income growth through research, information generation and dissemination </a:t>
                      </a:r>
                      <a:endParaRPr lang="en-US" sz="1400" b="0" dirty="0">
                        <a:effectLst/>
                        <a:latin typeface="+mn-lt"/>
                        <a:ea typeface="Times New Roman"/>
                      </a:endParaRPr>
                    </a:p>
                  </a:txBody>
                  <a:tcPr marL="8889" marR="8889" marT="888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600" b="1" dirty="0">
                          <a:effectLst/>
                          <a:latin typeface="Calibri"/>
                          <a:ea typeface="Times New Roman"/>
                          <a:cs typeface="Arial"/>
                        </a:rPr>
                        <a:t>2</a:t>
                      </a:r>
                      <a:endParaRPr lang="en-ZA" sz="1600" dirty="0">
                        <a:effectLst/>
                        <a:latin typeface="Calibri"/>
                        <a:ea typeface="Times New Roman"/>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600" b="1" dirty="0">
                          <a:effectLst/>
                          <a:latin typeface="Calibri"/>
                          <a:ea typeface="Times New Roman"/>
                          <a:cs typeface="Arial"/>
                        </a:rPr>
                        <a:t>2</a:t>
                      </a:r>
                      <a:endParaRPr lang="en-ZA" sz="1600" dirty="0">
                        <a:effectLst/>
                        <a:latin typeface="Calibri"/>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457200" rtl="0" eaLnBrk="0" fontAlgn="b" latinLnBrk="0" hangingPunct="0">
                        <a:spcAft>
                          <a:spcPts val="0"/>
                        </a:spcAft>
                      </a:pPr>
                      <a:r>
                        <a:rPr lang="en-US" sz="1600" b="1" kern="1200" dirty="0">
                          <a:solidFill>
                            <a:srgbClr val="FF0000"/>
                          </a:solidFill>
                          <a:effectLst/>
                          <a:latin typeface="Calibri"/>
                          <a:ea typeface="Times New Roman"/>
                          <a:cs typeface="Arial"/>
                        </a:rPr>
                        <a:t>0</a:t>
                      </a:r>
                      <a:endParaRPr lang="en-ZA" sz="1600" b="1" kern="1200" dirty="0">
                        <a:solidFill>
                          <a:srgbClr val="FF0000"/>
                        </a:solidFill>
                        <a:effectLst/>
                        <a:latin typeface="Calibri"/>
                        <a:ea typeface="Times New Roman"/>
                        <a:cs typeface="Arial"/>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US" sz="1600" b="1" dirty="0">
                          <a:solidFill>
                            <a:srgbClr val="FF0000"/>
                          </a:solidFill>
                          <a:effectLst/>
                          <a:latin typeface="Calibri"/>
                          <a:ea typeface="Times New Roman"/>
                          <a:cs typeface="Arial"/>
                        </a:rPr>
                        <a:t>2</a:t>
                      </a:r>
                      <a:endParaRPr lang="en-ZA" sz="1600" dirty="0">
                        <a:effectLst/>
                        <a:latin typeface="Calibri"/>
                        <a:ea typeface="Times New Roman"/>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US" sz="1600" b="1" dirty="0">
                          <a:solidFill>
                            <a:srgbClr val="FF0000"/>
                          </a:solidFill>
                          <a:effectLst/>
                          <a:latin typeface="Calibri"/>
                          <a:ea typeface="Times New Roman"/>
                          <a:cs typeface="Arial"/>
                        </a:rPr>
                        <a:t>0%</a:t>
                      </a:r>
                      <a:endParaRPr lang="en-ZA" sz="1600" dirty="0">
                        <a:effectLst/>
                        <a:latin typeface="Calibri"/>
                        <a:ea typeface="Times New Roman"/>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637069">
                <a:tc>
                  <a:txBody>
                    <a:bodyPr/>
                    <a:lstStyle/>
                    <a:p>
                      <a:pPr marL="0" marR="0" algn="l" fontAlgn="b">
                        <a:spcBef>
                          <a:spcPts val="0"/>
                        </a:spcBef>
                        <a:spcAft>
                          <a:spcPts val="0"/>
                        </a:spcAft>
                      </a:pPr>
                      <a:r>
                        <a:rPr lang="en-ZA" sz="1400" b="0" kern="1200" dirty="0">
                          <a:solidFill>
                            <a:schemeClr val="tx1"/>
                          </a:solidFill>
                          <a:effectLst/>
                          <a:latin typeface="+mn-lt"/>
                          <a:ea typeface="+mn-ea"/>
                          <a:cs typeface="+mn-cs"/>
                        </a:rPr>
                        <a:t>Promote social dialogue and a culture of productivity and competitiveness in the workplace and community life </a:t>
                      </a:r>
                      <a:endParaRPr lang="en-US" sz="1400" b="0" dirty="0">
                        <a:effectLst/>
                        <a:latin typeface="+mn-lt"/>
                        <a:ea typeface="Times New Roman"/>
                      </a:endParaRPr>
                    </a:p>
                  </a:txBody>
                  <a:tcPr marL="8889" marR="8889" marT="888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600" b="1" dirty="0">
                          <a:effectLst/>
                          <a:latin typeface="Calibri"/>
                          <a:ea typeface="Times New Roman"/>
                          <a:cs typeface="Arial"/>
                        </a:rPr>
                        <a:t>2</a:t>
                      </a:r>
                      <a:endParaRPr lang="en-ZA" sz="1600" dirty="0">
                        <a:effectLst/>
                        <a:latin typeface="Calibri"/>
                        <a:ea typeface="Times New Roman"/>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600" b="1" dirty="0">
                          <a:effectLst/>
                          <a:latin typeface="Calibri"/>
                          <a:ea typeface="Times New Roman"/>
                          <a:cs typeface="Arial"/>
                        </a:rPr>
                        <a:t>1</a:t>
                      </a:r>
                      <a:endParaRPr lang="en-ZA" sz="1600" dirty="0">
                        <a:effectLst/>
                        <a:latin typeface="Calibri"/>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457200" rtl="0" eaLnBrk="0" fontAlgn="b" latinLnBrk="0" hangingPunct="0">
                        <a:spcAft>
                          <a:spcPts val="0"/>
                        </a:spcAft>
                      </a:pPr>
                      <a:r>
                        <a:rPr lang="en-US" sz="1600" b="1" kern="1200" dirty="0">
                          <a:solidFill>
                            <a:srgbClr val="FF0000"/>
                          </a:solidFill>
                          <a:effectLst/>
                          <a:latin typeface="Calibri"/>
                          <a:ea typeface="Times New Roman"/>
                          <a:cs typeface="Arial"/>
                        </a:rPr>
                        <a:t>0</a:t>
                      </a:r>
                      <a:endParaRPr lang="en-ZA" sz="1600" b="1" kern="1200" dirty="0">
                        <a:solidFill>
                          <a:srgbClr val="FF0000"/>
                        </a:solidFill>
                        <a:effectLst/>
                        <a:latin typeface="Calibri"/>
                        <a:ea typeface="Times New Roman"/>
                        <a:cs typeface="Arial"/>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US" sz="1600" b="1" dirty="0">
                          <a:solidFill>
                            <a:srgbClr val="FF0000"/>
                          </a:solidFill>
                          <a:effectLst/>
                          <a:latin typeface="Calibri"/>
                          <a:ea typeface="Times New Roman"/>
                          <a:cs typeface="Arial"/>
                        </a:rPr>
                        <a:t>1</a:t>
                      </a:r>
                      <a:endParaRPr lang="en-ZA" sz="1600" dirty="0">
                        <a:effectLst/>
                        <a:latin typeface="Calibri"/>
                        <a:ea typeface="Times New Roman"/>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457200" rtl="0" eaLnBrk="0" fontAlgn="b" latinLnBrk="0" hangingPunct="0">
                        <a:spcAft>
                          <a:spcPts val="0"/>
                        </a:spcAft>
                      </a:pPr>
                      <a:r>
                        <a:rPr lang="en-US" sz="1600" b="1" kern="1200" dirty="0">
                          <a:solidFill>
                            <a:srgbClr val="FF0000"/>
                          </a:solidFill>
                          <a:effectLst/>
                          <a:latin typeface="Calibri"/>
                          <a:ea typeface="Times New Roman"/>
                          <a:cs typeface="Arial"/>
                        </a:rPr>
                        <a:t>0%</a:t>
                      </a:r>
                      <a:endParaRPr lang="en-ZA" sz="1600" b="1" kern="1200" dirty="0">
                        <a:solidFill>
                          <a:srgbClr val="FF0000"/>
                        </a:solidFill>
                        <a:effectLst/>
                        <a:latin typeface="Calibri"/>
                        <a:ea typeface="Times New Roman"/>
                        <a:cs typeface="Arial"/>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488900">
                <a:tc>
                  <a:txBody>
                    <a:bodyPr/>
                    <a:lstStyle/>
                    <a:p>
                      <a:pPr marL="0" marR="0" algn="l" fontAlgn="b">
                        <a:spcBef>
                          <a:spcPts val="0"/>
                        </a:spcBef>
                        <a:spcAft>
                          <a:spcPts val="0"/>
                        </a:spcAft>
                      </a:pPr>
                      <a:r>
                        <a:rPr lang="en-GB" sz="1400" b="1" dirty="0">
                          <a:effectLst/>
                          <a:latin typeface="+mn-lt"/>
                          <a:ea typeface="Times New Roman"/>
                        </a:rPr>
                        <a:t>Total number of Indicators</a:t>
                      </a:r>
                      <a:endParaRPr lang="en-US" sz="1400" b="1" dirty="0">
                        <a:effectLst/>
                        <a:latin typeface="+mn-lt"/>
                        <a:ea typeface="Times New Roman"/>
                      </a:endParaRPr>
                    </a:p>
                  </a:txBody>
                  <a:tcPr marL="8889" marR="8889" marT="888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b">
                        <a:spcAft>
                          <a:spcPts val="0"/>
                        </a:spcAft>
                      </a:pPr>
                      <a:r>
                        <a:rPr lang="en-US" sz="1600" b="1" dirty="0">
                          <a:effectLst/>
                          <a:latin typeface="Calibri"/>
                          <a:ea typeface="Times New Roman"/>
                          <a:cs typeface="Arial"/>
                        </a:rPr>
                        <a:t>13</a:t>
                      </a:r>
                      <a:endParaRPr lang="en-ZA" sz="1600" dirty="0">
                        <a:effectLst/>
                        <a:latin typeface="Calibri"/>
                        <a:ea typeface="Times New Roman"/>
                      </a:endParaRPr>
                    </a:p>
                  </a:txBody>
                  <a:tcPr marL="8890" marR="889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b">
                        <a:spcAft>
                          <a:spcPts val="0"/>
                        </a:spcAft>
                      </a:pPr>
                      <a:r>
                        <a:rPr lang="en-US" sz="1600" b="1" dirty="0">
                          <a:effectLst/>
                          <a:latin typeface="Calibri"/>
                          <a:ea typeface="Times New Roman"/>
                          <a:cs typeface="Arial"/>
                        </a:rPr>
                        <a:t>12</a:t>
                      </a:r>
                      <a:endParaRPr lang="en-ZA" sz="1600" dirty="0">
                        <a:effectLst/>
                        <a:latin typeface="Calibri"/>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b">
                        <a:spcAft>
                          <a:spcPts val="0"/>
                        </a:spcAft>
                      </a:pPr>
                      <a:r>
                        <a:rPr lang="en-US" sz="1600" b="1" kern="1200" dirty="0">
                          <a:solidFill>
                            <a:srgbClr val="000000"/>
                          </a:solidFill>
                          <a:effectLst/>
                          <a:latin typeface="Calibri"/>
                          <a:ea typeface="Times New Roman"/>
                          <a:cs typeface="Calibri"/>
                        </a:rPr>
                        <a:t>4</a:t>
                      </a:r>
                      <a:endParaRPr lang="en-ZA" sz="1600" dirty="0">
                        <a:effectLst/>
                        <a:latin typeface="Calibri"/>
                        <a:ea typeface="Times New Roman"/>
                      </a:endParaRPr>
                    </a:p>
                  </a:txBody>
                  <a:tcPr marL="8890" marR="8890" marT="88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fontAlgn="b">
                        <a:spcAft>
                          <a:spcPts val="0"/>
                        </a:spcAft>
                      </a:pPr>
                      <a:r>
                        <a:rPr lang="en-US" sz="1600" b="1" kern="1200" dirty="0">
                          <a:solidFill>
                            <a:srgbClr val="000000"/>
                          </a:solidFill>
                          <a:effectLst/>
                          <a:latin typeface="Calibri"/>
                          <a:ea typeface="Times New Roman"/>
                        </a:rPr>
                        <a:t>8</a:t>
                      </a:r>
                      <a:endParaRPr lang="en-ZA" sz="1600" dirty="0">
                        <a:effectLst/>
                        <a:latin typeface="Calibri"/>
                        <a:ea typeface="Times New Roman"/>
                      </a:endParaRPr>
                    </a:p>
                  </a:txBody>
                  <a:tcPr marL="8890" marR="8890" marT="889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rowSpan="2">
                  <a:txBody>
                    <a:bodyPr/>
                    <a:lstStyle/>
                    <a:p>
                      <a:pPr algn="ctr" fontAlgn="b">
                        <a:spcAft>
                          <a:spcPts val="0"/>
                        </a:spcAft>
                      </a:pPr>
                      <a:r>
                        <a:rPr lang="en-US" sz="2000" b="1" kern="1200" dirty="0">
                          <a:solidFill>
                            <a:srgbClr val="FF0000"/>
                          </a:solidFill>
                          <a:effectLst/>
                          <a:latin typeface="Calibri"/>
                          <a:ea typeface="Times New Roman"/>
                          <a:cs typeface="Calibri"/>
                        </a:rPr>
                        <a:t>33%</a:t>
                      </a:r>
                      <a:endParaRPr lang="en-ZA" sz="2000" dirty="0">
                        <a:effectLst/>
                        <a:latin typeface="Calibri"/>
                        <a:ea typeface="Times New Roman"/>
                      </a:endParaRPr>
                    </a:p>
                  </a:txBody>
                  <a:tcPr marL="8890" marR="889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solidFill>
                      <a:schemeClr val="bg1"/>
                    </a:solidFill>
                  </a:tcPr>
                </a:tc>
                <a:extLst>
                  <a:ext uri="{0D108BD9-81ED-4DB2-BD59-A6C34878D82A}">
                    <a16:rowId xmlns:a16="http://schemas.microsoft.com/office/drawing/2014/main" xmlns="" val="10009"/>
                  </a:ext>
                </a:extLst>
              </a:tr>
              <a:tr h="627724">
                <a:tc>
                  <a:txBody>
                    <a:bodyPr/>
                    <a:lstStyle/>
                    <a:p>
                      <a:pPr marL="0" marR="0" algn="l" fontAlgn="b">
                        <a:spcBef>
                          <a:spcPts val="0"/>
                        </a:spcBef>
                        <a:spcAft>
                          <a:spcPts val="0"/>
                        </a:spcAft>
                      </a:pPr>
                      <a:r>
                        <a:rPr lang="en-GB" sz="1400" b="1" kern="1200" dirty="0">
                          <a:solidFill>
                            <a:srgbClr val="000000"/>
                          </a:solidFill>
                          <a:effectLst/>
                          <a:latin typeface="+mn-lt"/>
                          <a:ea typeface="Times New Roman"/>
                        </a:rPr>
                        <a:t>Overall  Performance</a:t>
                      </a:r>
                      <a:endParaRPr lang="en-US" sz="1400" b="1" dirty="0">
                        <a:effectLst/>
                        <a:latin typeface="+mn-lt"/>
                        <a:ea typeface="Times New Roman"/>
                      </a:endParaRPr>
                    </a:p>
                  </a:txBody>
                  <a:tcPr marL="8889" marR="8889" marT="88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algn="l" fontAlgn="b">
                        <a:spcBef>
                          <a:spcPts val="0"/>
                        </a:spcBef>
                        <a:spcAft>
                          <a:spcPts val="0"/>
                        </a:spcAft>
                      </a:pPr>
                      <a:r>
                        <a:rPr lang="en-ZA" sz="1100" b="1" dirty="0">
                          <a:effectLst/>
                          <a:latin typeface="+mn-lt"/>
                          <a:ea typeface="Times New Roman"/>
                        </a:rPr>
                        <a:t> </a:t>
                      </a:r>
                    </a:p>
                  </a:txBody>
                  <a:tcPr marL="8889" marR="77464" marT="8887"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algn="l" fontAlgn="b">
                        <a:spcBef>
                          <a:spcPts val="0"/>
                        </a:spcBef>
                        <a:spcAft>
                          <a:spcPts val="0"/>
                        </a:spcAft>
                      </a:pPr>
                      <a:endParaRPr lang="en-ZA" sz="1100" b="1" dirty="0">
                        <a:effectLst/>
                        <a:latin typeface="+mn-lt"/>
                        <a:ea typeface="Times New Roman"/>
                      </a:endParaRPr>
                    </a:p>
                  </a:txBody>
                  <a:tcPr marL="8889" marR="77464" marT="888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a:lnSpc>
                          <a:spcPct val="115000"/>
                        </a:lnSpc>
                        <a:spcAft>
                          <a:spcPts val="0"/>
                        </a:spcAft>
                      </a:pPr>
                      <a:r>
                        <a:rPr lang="en-ZA" sz="1800" b="1" dirty="0">
                          <a:effectLst/>
                          <a:latin typeface="Calibri"/>
                          <a:ea typeface="Calibri"/>
                          <a:cs typeface="Times New Roman"/>
                        </a:rPr>
                        <a:t>33%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spcAft>
                          <a:spcPts val="0"/>
                        </a:spcAft>
                      </a:pPr>
                      <a:r>
                        <a:rPr lang="en-ZA" sz="1800" b="1" dirty="0">
                          <a:effectLst/>
                          <a:latin typeface="Calibri"/>
                          <a:ea typeface="Calibri"/>
                          <a:cs typeface="Times New Roman"/>
                        </a:rPr>
                        <a:t>66%</a:t>
                      </a:r>
                    </a:p>
                  </a:txBody>
                  <a:tcPr marL="9524" marR="9524" marT="9524" marB="0" anchor="ctr">
                    <a:lnL w="12700" cap="flat" cmpd="sng" algn="ctr">
                      <a:solidFill>
                        <a:schemeClr val="tx1"/>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vMerge="1">
                  <a:txBody>
                    <a:bodyPr/>
                    <a:lstStyle/>
                    <a:p>
                      <a:endParaRPr lang="en-US" dirty="0"/>
                    </a:p>
                  </a:txBody>
                  <a:tcPr>
                    <a:solidFill>
                      <a:schemeClr val="bg1"/>
                    </a:solidFill>
                  </a:tcPr>
                </a:tc>
                <a:extLst>
                  <a:ext uri="{0D108BD9-81ED-4DB2-BD59-A6C34878D82A}">
                    <a16:rowId xmlns:a16="http://schemas.microsoft.com/office/drawing/2014/main" xmlns="" val="10010"/>
                  </a:ext>
                </a:extLst>
              </a:tr>
            </a:tbl>
          </a:graphicData>
        </a:graphic>
      </p:graphicFrame>
    </p:spTree>
    <p:extLst>
      <p:ext uri="{BB962C8B-B14F-4D97-AF65-F5344CB8AC3E}">
        <p14:creationId xmlns:p14="http://schemas.microsoft.com/office/powerpoint/2010/main" xmlns="" val="14614560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750" y="134938"/>
            <a:ext cx="8229600" cy="1143000"/>
          </a:xfrm>
        </p:spPr>
        <p:txBody>
          <a:bodyPr/>
          <a:lstStyle/>
          <a:p>
            <a:pPr>
              <a:defRPr/>
            </a:pPr>
            <a:r>
              <a:rPr lang="en-US" sz="2000" b="1" dirty="0">
                <a:solidFill>
                  <a:prstClr val="black"/>
                </a:solidFill>
                <a:ea typeface="ＭＳ Ｐゴシック" pitchFamily="-80" charset="-128"/>
                <a:cs typeface="+mj-cs"/>
              </a:rPr>
              <a:t>QUARTER 4 PERFORMANCE PER PROGRAMME 2018/19</a:t>
            </a:r>
            <a:endParaRPr lang="en-ZA" sz="2000" dirty="0"/>
          </a:p>
        </p:txBody>
      </p:sp>
      <p:sp>
        <p:nvSpPr>
          <p:cNvPr id="29699" name="Slide Number Placeholder 4"/>
          <p:cNvSpPr>
            <a:spLocks noGrp="1"/>
          </p:cNvSpPr>
          <p:nvPr>
            <p:ph type="sldNum" sz="quarter" idx="12"/>
          </p:nvPr>
        </p:nvSpPr>
        <p:spPr bwMode="auto">
          <a:xfrm>
            <a:off x="6738938" y="6492875"/>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4C31F17A-3748-41D8-8DE2-B3C3F3DF3DC2}" type="slidenum">
              <a:rPr lang="en-US" altLang="en-US" sz="1200" smtClean="0">
                <a:solidFill>
                  <a:srgbClr val="898989"/>
                </a:solidFill>
              </a:rPr>
              <a:pPr/>
              <a:t>13</a:t>
            </a:fld>
            <a:endParaRPr lang="en-US" altLang="en-US" sz="1200" dirty="0">
              <a:solidFill>
                <a:srgbClr val="898989"/>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3000572266"/>
              </p:ext>
            </p:extLst>
          </p:nvPr>
        </p:nvGraphicFramePr>
        <p:xfrm>
          <a:off x="174625" y="1308100"/>
          <a:ext cx="8794749" cy="5156310"/>
        </p:xfrm>
        <a:graphic>
          <a:graphicData uri="http://schemas.openxmlformats.org/drawingml/2006/table">
            <a:tbl>
              <a:tblPr firstRow="1" firstCol="1" bandRow="1"/>
              <a:tblGrid>
                <a:gridCol w="3098662">
                  <a:extLst>
                    <a:ext uri="{9D8B030D-6E8A-4147-A177-3AD203B41FA5}">
                      <a16:colId xmlns:a16="http://schemas.microsoft.com/office/drawing/2014/main" xmlns="" val="20000"/>
                    </a:ext>
                  </a:extLst>
                </a:gridCol>
                <a:gridCol w="1086678">
                  <a:extLst>
                    <a:ext uri="{9D8B030D-6E8A-4147-A177-3AD203B41FA5}">
                      <a16:colId xmlns:a16="http://schemas.microsoft.com/office/drawing/2014/main" xmlns="" val="20001"/>
                    </a:ext>
                  </a:extLst>
                </a:gridCol>
                <a:gridCol w="1192696">
                  <a:extLst>
                    <a:ext uri="{9D8B030D-6E8A-4147-A177-3AD203B41FA5}">
                      <a16:colId xmlns:a16="http://schemas.microsoft.com/office/drawing/2014/main" xmlns="" val="20002"/>
                    </a:ext>
                  </a:extLst>
                </a:gridCol>
                <a:gridCol w="1007165">
                  <a:extLst>
                    <a:ext uri="{9D8B030D-6E8A-4147-A177-3AD203B41FA5}">
                      <a16:colId xmlns:a16="http://schemas.microsoft.com/office/drawing/2014/main" xmlns="" val="20003"/>
                    </a:ext>
                  </a:extLst>
                </a:gridCol>
                <a:gridCol w="1071759">
                  <a:extLst>
                    <a:ext uri="{9D8B030D-6E8A-4147-A177-3AD203B41FA5}">
                      <a16:colId xmlns:a16="http://schemas.microsoft.com/office/drawing/2014/main" xmlns="" val="20004"/>
                    </a:ext>
                  </a:extLst>
                </a:gridCol>
                <a:gridCol w="1337789">
                  <a:extLst>
                    <a:ext uri="{9D8B030D-6E8A-4147-A177-3AD203B41FA5}">
                      <a16:colId xmlns:a16="http://schemas.microsoft.com/office/drawing/2014/main" xmlns="" val="20005"/>
                    </a:ext>
                  </a:extLst>
                </a:gridCol>
              </a:tblGrid>
              <a:tr h="1025308">
                <a:tc>
                  <a:txBody>
                    <a:bodyPr/>
                    <a:lstStyle/>
                    <a:p>
                      <a:pPr marL="0" marR="0" fontAlgn="b">
                        <a:spcBef>
                          <a:spcPts val="0"/>
                        </a:spcBef>
                        <a:spcAft>
                          <a:spcPts val="0"/>
                        </a:spcAft>
                      </a:pPr>
                      <a:endParaRPr lang="en-GB" sz="1600" b="1" kern="1200" dirty="0">
                        <a:solidFill>
                          <a:srgbClr val="000000"/>
                        </a:solidFill>
                        <a:effectLst/>
                        <a:latin typeface="+mn-lt"/>
                        <a:ea typeface="Times New Roman"/>
                        <a:cs typeface="Times New Roman"/>
                      </a:endParaRPr>
                    </a:p>
                    <a:p>
                      <a:pPr marL="0" marR="0" fontAlgn="b">
                        <a:spcBef>
                          <a:spcPts val="0"/>
                        </a:spcBef>
                        <a:spcAft>
                          <a:spcPts val="0"/>
                        </a:spcAft>
                      </a:pPr>
                      <a:r>
                        <a:rPr lang="en-GB" sz="1600" b="1" kern="1200" dirty="0">
                          <a:solidFill>
                            <a:srgbClr val="000000"/>
                          </a:solidFill>
                          <a:effectLst/>
                          <a:latin typeface="+mn-lt"/>
                          <a:ea typeface="Times New Roman"/>
                          <a:cs typeface="Times New Roman"/>
                        </a:rPr>
                        <a:t>Programme</a:t>
                      </a:r>
                      <a:endParaRPr lang="en-US" sz="1600" b="1" dirty="0">
                        <a:effectLst/>
                        <a:latin typeface="+mn-lt"/>
                        <a:ea typeface="Times New Roman"/>
                        <a:cs typeface="Times New Roman"/>
                      </a:endParaRPr>
                    </a:p>
                  </a:txBody>
                  <a:tcPr marL="68574" marR="685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fontAlgn="b">
                        <a:spcBef>
                          <a:spcPts val="0"/>
                        </a:spcBef>
                        <a:spcAft>
                          <a:spcPts val="0"/>
                        </a:spcAft>
                      </a:pPr>
                      <a:r>
                        <a:rPr lang="en-GB" sz="1600" b="1" kern="1200" dirty="0">
                          <a:solidFill>
                            <a:srgbClr val="000000"/>
                          </a:solidFill>
                          <a:effectLst/>
                          <a:latin typeface="+mn-lt"/>
                          <a:ea typeface="Times New Roman"/>
                          <a:cs typeface="Times New Roman"/>
                        </a:rPr>
                        <a:t>Annual Planned Indicators</a:t>
                      </a:r>
                      <a:endParaRPr lang="en-US" sz="1600" b="1" dirty="0">
                        <a:effectLst/>
                        <a:latin typeface="+mn-lt"/>
                        <a:ea typeface="Times New Roman"/>
                        <a:cs typeface="Times New Roman"/>
                      </a:endParaRPr>
                    </a:p>
                  </a:txBody>
                  <a:tcPr marL="68574" marR="685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fontAlgn="b">
                        <a:spcBef>
                          <a:spcPts val="0"/>
                        </a:spcBef>
                        <a:spcAft>
                          <a:spcPts val="0"/>
                        </a:spcAft>
                      </a:pPr>
                      <a:r>
                        <a:rPr lang="en-GB" sz="1600" b="1" kern="1200" dirty="0">
                          <a:solidFill>
                            <a:srgbClr val="000000"/>
                          </a:solidFill>
                          <a:effectLst/>
                          <a:latin typeface="+mn-lt"/>
                          <a:ea typeface="Times New Roman"/>
                          <a:cs typeface="Times New Roman"/>
                        </a:rPr>
                        <a:t>Indicators with targets   reporting in </a:t>
                      </a:r>
                      <a:r>
                        <a:rPr lang="en-GB" sz="1600" b="1" kern="1200" dirty="0">
                          <a:solidFill>
                            <a:srgbClr val="C00000"/>
                          </a:solidFill>
                          <a:effectLst/>
                          <a:latin typeface="+mn-lt"/>
                          <a:ea typeface="Times New Roman"/>
                          <a:cs typeface="Times New Roman"/>
                        </a:rPr>
                        <a:t>Quarter 4</a:t>
                      </a:r>
                      <a:endParaRPr lang="en-US" sz="1600" b="1" dirty="0">
                        <a:solidFill>
                          <a:srgbClr val="C00000"/>
                        </a:solidFill>
                        <a:effectLst/>
                        <a:latin typeface="+mn-lt"/>
                        <a:ea typeface="Times New Roman"/>
                        <a:cs typeface="Times New Roman"/>
                      </a:endParaRPr>
                    </a:p>
                  </a:txBody>
                  <a:tcPr marL="68574" marR="685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fontAlgn="b">
                        <a:spcBef>
                          <a:spcPts val="0"/>
                        </a:spcBef>
                        <a:spcAft>
                          <a:spcPts val="0"/>
                        </a:spcAft>
                      </a:pPr>
                      <a:r>
                        <a:rPr lang="en-GB" sz="1600" b="1" kern="1200" dirty="0">
                          <a:solidFill>
                            <a:srgbClr val="00B050"/>
                          </a:solidFill>
                          <a:effectLst/>
                          <a:latin typeface="+mn-lt"/>
                          <a:ea typeface="Times New Roman"/>
                          <a:cs typeface="Times New Roman"/>
                        </a:rPr>
                        <a:t>Achieved</a:t>
                      </a:r>
                      <a:endParaRPr lang="en-US" sz="1600" b="1" dirty="0">
                        <a:effectLst/>
                        <a:latin typeface="+mn-lt"/>
                        <a:ea typeface="Times New Roman"/>
                        <a:cs typeface="Times New Roman"/>
                      </a:endParaRPr>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fontAlgn="b">
                        <a:spcBef>
                          <a:spcPts val="0"/>
                        </a:spcBef>
                        <a:spcAft>
                          <a:spcPts val="0"/>
                        </a:spcAft>
                      </a:pPr>
                      <a:r>
                        <a:rPr lang="en-GB" sz="1600" b="1" kern="1200" dirty="0">
                          <a:solidFill>
                            <a:srgbClr val="FF0000"/>
                          </a:solidFill>
                          <a:effectLst/>
                          <a:latin typeface="+mn-lt"/>
                          <a:ea typeface="Times New Roman"/>
                          <a:cs typeface="Times New Roman"/>
                        </a:rPr>
                        <a:t>Not Achieved</a:t>
                      </a:r>
                      <a:endParaRPr lang="en-US" sz="1600" b="1" dirty="0">
                        <a:effectLst/>
                        <a:latin typeface="+mn-lt"/>
                        <a:ea typeface="Times New Roman"/>
                        <a:cs typeface="Times New Roman"/>
                      </a:endParaRPr>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fontAlgn="b">
                        <a:spcBef>
                          <a:spcPts val="0"/>
                        </a:spcBef>
                        <a:spcAft>
                          <a:spcPts val="0"/>
                        </a:spcAft>
                      </a:pPr>
                      <a:r>
                        <a:rPr lang="en-GB" sz="1600" b="1" kern="1200" dirty="0">
                          <a:solidFill>
                            <a:srgbClr val="000000"/>
                          </a:solidFill>
                          <a:effectLst/>
                          <a:latin typeface="+mn-lt"/>
                          <a:ea typeface="Times New Roman"/>
                          <a:cs typeface="Times New Roman"/>
                        </a:rPr>
                        <a:t>Overall % Achievement</a:t>
                      </a:r>
                      <a:endParaRPr lang="en-US" sz="1600" b="1" dirty="0">
                        <a:effectLst/>
                        <a:latin typeface="+mn-lt"/>
                        <a:ea typeface="Times New Roman"/>
                        <a:cs typeface="Times New Roman"/>
                      </a:endParaRPr>
                    </a:p>
                  </a:txBody>
                  <a:tcPr marL="68574" marR="685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xmlns="" val="10000"/>
                  </a:ext>
                </a:extLst>
              </a:tr>
              <a:tr h="476053">
                <a:tc>
                  <a:txBody>
                    <a:bodyPr/>
                    <a:lstStyle/>
                    <a:p>
                      <a:pPr marL="0" marR="0" fontAlgn="b">
                        <a:spcBef>
                          <a:spcPts val="0"/>
                        </a:spcBef>
                        <a:spcAft>
                          <a:spcPts val="0"/>
                        </a:spcAft>
                      </a:pPr>
                      <a:r>
                        <a:rPr lang="en-GB" sz="1600" b="1" kern="1200" dirty="0">
                          <a:solidFill>
                            <a:srgbClr val="000000"/>
                          </a:solidFill>
                          <a:effectLst/>
                          <a:latin typeface="+mn-lt"/>
                          <a:ea typeface="Times New Roman"/>
                          <a:cs typeface="Times New Roman"/>
                        </a:rPr>
                        <a:t> </a:t>
                      </a:r>
                      <a:r>
                        <a:rPr lang="en-ZA" sz="1600" b="1" kern="1200" dirty="0">
                          <a:solidFill>
                            <a:schemeClr val="tx1"/>
                          </a:solidFill>
                          <a:effectLst/>
                          <a:latin typeface="+mn-lt"/>
                          <a:ea typeface="+mn-ea"/>
                          <a:cs typeface="+mn-cs"/>
                        </a:rPr>
                        <a:t>Corporate Services</a:t>
                      </a:r>
                      <a:endParaRPr lang="en-US" sz="1600" b="1" dirty="0">
                        <a:effectLst/>
                        <a:latin typeface="+mn-lt"/>
                        <a:ea typeface="Times New Roman"/>
                        <a:cs typeface="Times New Roman"/>
                      </a:endParaRPr>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effectLst/>
                          <a:latin typeface="Calibri"/>
                          <a:ea typeface="Times New Roman"/>
                          <a:cs typeface="Calibri"/>
                        </a:rPr>
                        <a:t>2</a:t>
                      </a:r>
                      <a:endParaRPr lang="en-ZA" sz="1600" dirty="0">
                        <a:effectLst/>
                        <a:latin typeface="Calibri"/>
                        <a:ea typeface="Times New Roman"/>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effectLst/>
                          <a:latin typeface="Calibri"/>
                          <a:ea typeface="Times New Roman"/>
                          <a:cs typeface="Calibri"/>
                        </a:rPr>
                        <a:t>2</a:t>
                      </a:r>
                      <a:endParaRPr lang="en-ZA" sz="1600" dirty="0">
                        <a:effectLst/>
                        <a:latin typeface="Calibri"/>
                        <a:ea typeface="Times New Roman"/>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solidFill>
                            <a:srgbClr val="00B050"/>
                          </a:solidFill>
                          <a:effectLst/>
                          <a:latin typeface="Calibri"/>
                          <a:ea typeface="Times New Roman"/>
                          <a:cs typeface="Calibri"/>
                        </a:rPr>
                        <a:t>2</a:t>
                      </a:r>
                      <a:endParaRPr lang="en-ZA" sz="1600" dirty="0">
                        <a:effectLst/>
                        <a:latin typeface="Calibri"/>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solidFill>
                            <a:srgbClr val="FF0000"/>
                          </a:solidFill>
                          <a:effectLst/>
                          <a:latin typeface="Calibri"/>
                          <a:ea typeface="Times New Roman"/>
                          <a:cs typeface="Calibri"/>
                        </a:rPr>
                        <a:t>0</a:t>
                      </a:r>
                      <a:endParaRPr lang="en-ZA" sz="1600" dirty="0">
                        <a:effectLst/>
                        <a:latin typeface="Calibri"/>
                        <a:ea typeface="Times New Roman"/>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457200" rtl="0" eaLnBrk="1" latinLnBrk="0" hangingPunct="1">
                        <a:spcAft>
                          <a:spcPts val="0"/>
                        </a:spcAft>
                      </a:pPr>
                      <a:r>
                        <a:rPr lang="en-US" sz="1400" b="1" kern="1200" dirty="0">
                          <a:solidFill>
                            <a:srgbClr val="00B050"/>
                          </a:solidFill>
                          <a:effectLst/>
                          <a:latin typeface="Calibri" panose="020F0502020204030204" pitchFamily="34" charset="0"/>
                          <a:ea typeface="Times New Roman"/>
                          <a:cs typeface="Arial" panose="020B0604020202020204" pitchFamily="34" charset="0"/>
                        </a:rPr>
                        <a:t>100%</a:t>
                      </a:r>
                      <a:endParaRPr lang="en-ZA" sz="1400" b="1" kern="1200" dirty="0">
                        <a:solidFill>
                          <a:srgbClr val="00B050"/>
                        </a:solidFill>
                        <a:effectLst/>
                        <a:latin typeface="Calibri" panose="020F0502020204030204" pitchFamily="34" charset="0"/>
                        <a:ea typeface="Times New Roman"/>
                        <a:cs typeface="Arial" panose="020B0604020202020204" pitchFamily="34" charset="0"/>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583096">
                <a:tc>
                  <a:txBody>
                    <a:bodyPr/>
                    <a:lstStyle/>
                    <a:p>
                      <a:pPr marL="0" marR="0" fontAlgn="b">
                        <a:spcBef>
                          <a:spcPts val="0"/>
                        </a:spcBef>
                        <a:spcAft>
                          <a:spcPts val="0"/>
                        </a:spcAft>
                      </a:pPr>
                      <a:r>
                        <a:rPr lang="en-ZA" sz="1600" b="1" kern="1200" dirty="0">
                          <a:solidFill>
                            <a:schemeClr val="tx1"/>
                          </a:solidFill>
                          <a:effectLst/>
                          <a:latin typeface="+mn-lt"/>
                          <a:ea typeface="+mn-ea"/>
                          <a:cs typeface="+mn-cs"/>
                        </a:rPr>
                        <a:t>Human Resource Management</a:t>
                      </a:r>
                      <a:endParaRPr lang="en-US" sz="1600" b="1" dirty="0">
                        <a:effectLst/>
                        <a:latin typeface="+mn-lt"/>
                        <a:ea typeface="Times New Roman"/>
                        <a:cs typeface="Times New Roman"/>
                      </a:endParaRPr>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effectLst/>
                          <a:latin typeface="Calibri"/>
                          <a:ea typeface="Times New Roman"/>
                          <a:cs typeface="Calibri"/>
                        </a:rPr>
                        <a:t>1</a:t>
                      </a:r>
                      <a:endParaRPr lang="en-ZA" sz="1600" dirty="0">
                        <a:effectLst/>
                        <a:latin typeface="Calibri"/>
                        <a:ea typeface="Times New Roman"/>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effectLst/>
                          <a:latin typeface="Calibri"/>
                          <a:ea typeface="Times New Roman"/>
                          <a:cs typeface="Calibri"/>
                        </a:rPr>
                        <a:t>1</a:t>
                      </a:r>
                      <a:endParaRPr lang="en-ZA" sz="1600" dirty="0">
                        <a:effectLst/>
                        <a:latin typeface="Calibri"/>
                        <a:ea typeface="Times New Roman"/>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solidFill>
                            <a:srgbClr val="00B050"/>
                          </a:solidFill>
                          <a:effectLst/>
                          <a:latin typeface="Calibri"/>
                          <a:ea typeface="Times New Roman"/>
                        </a:rPr>
                        <a:t>-</a:t>
                      </a:r>
                      <a:endParaRPr lang="en-ZA" sz="1600" dirty="0">
                        <a:effectLst/>
                        <a:latin typeface="Calibri"/>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solidFill>
                            <a:srgbClr val="FF0000"/>
                          </a:solidFill>
                          <a:effectLst/>
                          <a:latin typeface="Calibri"/>
                          <a:ea typeface="Times New Roman"/>
                        </a:rPr>
                        <a:t>1</a:t>
                      </a:r>
                      <a:endParaRPr lang="en-ZA" sz="1600" dirty="0">
                        <a:effectLst/>
                        <a:latin typeface="Calibri"/>
                        <a:ea typeface="Times New Roman"/>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457200" rtl="0" eaLnBrk="1" latinLnBrk="0" hangingPunct="1">
                        <a:spcAft>
                          <a:spcPts val="0"/>
                        </a:spcAft>
                      </a:pPr>
                      <a:r>
                        <a:rPr lang="en-US" sz="1600" b="1" kern="1200" dirty="0">
                          <a:solidFill>
                            <a:srgbClr val="FF0000"/>
                          </a:solidFill>
                          <a:effectLst/>
                          <a:latin typeface="Calibri"/>
                          <a:ea typeface="Times New Roman"/>
                          <a:cs typeface="Calibri"/>
                        </a:rPr>
                        <a:t>0%</a:t>
                      </a:r>
                      <a:endParaRPr lang="en-ZA" sz="1600" b="1" kern="1200" dirty="0">
                        <a:solidFill>
                          <a:srgbClr val="FF0000"/>
                        </a:solidFill>
                        <a:effectLst/>
                        <a:latin typeface="Calibri"/>
                        <a:ea typeface="Times New Roman"/>
                        <a:cs typeface="Calibri"/>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503582">
                <a:tc>
                  <a:txBody>
                    <a:bodyPr/>
                    <a:lstStyle/>
                    <a:p>
                      <a:pPr marL="0" marR="0" fontAlgn="b">
                        <a:spcBef>
                          <a:spcPts val="0"/>
                        </a:spcBef>
                        <a:spcAft>
                          <a:spcPts val="0"/>
                        </a:spcAft>
                      </a:pPr>
                      <a:r>
                        <a:rPr lang="en-ZA" sz="1600" b="1" kern="1200" dirty="0">
                          <a:solidFill>
                            <a:schemeClr val="tx1"/>
                          </a:solidFill>
                          <a:effectLst/>
                          <a:latin typeface="+mn-lt"/>
                          <a:ea typeface="+mn-ea"/>
                          <a:cs typeface="+mn-cs"/>
                        </a:rPr>
                        <a:t>Marketing and Communication </a:t>
                      </a:r>
                      <a:endParaRPr lang="en-US" sz="1600" b="1" dirty="0">
                        <a:effectLst/>
                        <a:latin typeface="+mn-lt"/>
                        <a:ea typeface="Times New Roman"/>
                        <a:cs typeface="Times New Roman"/>
                      </a:endParaRPr>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effectLst/>
                          <a:latin typeface="Calibri"/>
                          <a:ea typeface="Times New Roman"/>
                          <a:cs typeface="Calibri"/>
                        </a:rPr>
                        <a:t>1</a:t>
                      </a:r>
                      <a:endParaRPr lang="en-ZA" sz="1600" dirty="0">
                        <a:effectLst/>
                        <a:latin typeface="Calibri"/>
                        <a:ea typeface="Times New Roman"/>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effectLst/>
                          <a:latin typeface="Calibri"/>
                          <a:ea typeface="Times New Roman"/>
                          <a:cs typeface="Calibri"/>
                        </a:rPr>
                        <a:t>-</a:t>
                      </a:r>
                      <a:endParaRPr lang="en-ZA" sz="1600" dirty="0">
                        <a:effectLst/>
                        <a:latin typeface="Calibri"/>
                        <a:ea typeface="Times New Roman"/>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solidFill>
                            <a:srgbClr val="00B050"/>
                          </a:solidFill>
                          <a:effectLst/>
                          <a:latin typeface="Calibri"/>
                          <a:ea typeface="Times New Roman"/>
                          <a:cs typeface="Calibri"/>
                        </a:rPr>
                        <a:t>-</a:t>
                      </a:r>
                      <a:endParaRPr lang="en-ZA" sz="1600" dirty="0">
                        <a:effectLst/>
                        <a:latin typeface="Calibri"/>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solidFill>
                            <a:srgbClr val="FF0000"/>
                          </a:solidFill>
                          <a:effectLst/>
                          <a:latin typeface="Calibri"/>
                          <a:ea typeface="Times New Roman"/>
                          <a:cs typeface="Calibri"/>
                        </a:rPr>
                        <a:t>-</a:t>
                      </a:r>
                      <a:endParaRPr lang="en-ZA" sz="1600" dirty="0">
                        <a:effectLst/>
                        <a:latin typeface="Calibri"/>
                        <a:ea typeface="Times New Roman"/>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457200" rtl="0" eaLnBrk="1" latinLnBrk="0" hangingPunct="1">
                        <a:spcAft>
                          <a:spcPts val="0"/>
                        </a:spcAft>
                      </a:pPr>
                      <a:r>
                        <a:rPr lang="en-US" sz="1600" b="1" kern="1200" dirty="0">
                          <a:solidFill>
                            <a:srgbClr val="FF0000"/>
                          </a:solidFill>
                          <a:effectLst/>
                          <a:latin typeface="Calibri"/>
                          <a:ea typeface="Times New Roman"/>
                          <a:cs typeface="Calibri"/>
                        </a:rPr>
                        <a:t>-</a:t>
                      </a:r>
                      <a:endParaRPr lang="en-ZA" sz="1600" b="1" kern="1200" dirty="0">
                        <a:solidFill>
                          <a:srgbClr val="FF0000"/>
                        </a:solidFill>
                        <a:effectLst/>
                        <a:latin typeface="Calibri"/>
                        <a:ea typeface="Times New Roman"/>
                        <a:cs typeface="Calibri"/>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675861">
                <a:tc>
                  <a:txBody>
                    <a:bodyPr/>
                    <a:lstStyle/>
                    <a:p>
                      <a:pPr marL="0" marR="0" fontAlgn="b">
                        <a:spcBef>
                          <a:spcPts val="0"/>
                        </a:spcBef>
                        <a:spcAft>
                          <a:spcPts val="0"/>
                        </a:spcAft>
                      </a:pPr>
                      <a:r>
                        <a:rPr lang="en-ZA" sz="1600" b="1" kern="1200" dirty="0">
                          <a:solidFill>
                            <a:schemeClr val="tx1"/>
                          </a:solidFill>
                          <a:effectLst/>
                          <a:latin typeface="+mn-lt"/>
                          <a:ea typeface="+mn-ea"/>
                          <a:cs typeface="+mn-cs"/>
                        </a:rPr>
                        <a:t>Productivity Organisational Solutions</a:t>
                      </a:r>
                      <a:endParaRPr lang="en-US" sz="1600" b="1" dirty="0">
                        <a:effectLst/>
                        <a:latin typeface="+mn-lt"/>
                        <a:ea typeface="Times New Roman"/>
                        <a:cs typeface="Times New Roman"/>
                      </a:endParaRPr>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effectLst/>
                          <a:latin typeface="Calibri"/>
                          <a:ea typeface="Times New Roman"/>
                          <a:cs typeface="Calibri"/>
                        </a:rPr>
                        <a:t>2</a:t>
                      </a:r>
                      <a:endParaRPr lang="en-ZA" sz="1600" dirty="0">
                        <a:effectLst/>
                        <a:latin typeface="Calibri"/>
                        <a:ea typeface="Times New Roman"/>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effectLst/>
                          <a:latin typeface="Calibri"/>
                          <a:ea typeface="Times New Roman"/>
                          <a:cs typeface="Calibri"/>
                        </a:rPr>
                        <a:t>2</a:t>
                      </a:r>
                      <a:endParaRPr lang="en-ZA" sz="1600" dirty="0">
                        <a:effectLst/>
                        <a:latin typeface="Calibri"/>
                        <a:ea typeface="Times New Roman"/>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solidFill>
                            <a:srgbClr val="339966"/>
                          </a:solidFill>
                          <a:effectLst/>
                          <a:latin typeface="Calibri"/>
                          <a:ea typeface="Times New Roman"/>
                          <a:cs typeface="Calibri"/>
                        </a:rPr>
                        <a:t>1</a:t>
                      </a:r>
                      <a:endParaRPr lang="en-ZA" sz="1600" b="1" dirty="0">
                        <a:solidFill>
                          <a:srgbClr val="339966"/>
                        </a:solidFill>
                        <a:effectLst/>
                        <a:latin typeface="Calibri"/>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solidFill>
                            <a:srgbClr val="FF0000"/>
                          </a:solidFill>
                          <a:effectLst/>
                          <a:latin typeface="Calibri"/>
                          <a:ea typeface="Times New Roman"/>
                          <a:cs typeface="Calibri"/>
                        </a:rPr>
                        <a:t>1</a:t>
                      </a:r>
                      <a:endParaRPr lang="en-ZA" sz="1600" b="1" dirty="0">
                        <a:solidFill>
                          <a:srgbClr val="FF0000"/>
                        </a:solidFill>
                        <a:effectLst/>
                        <a:latin typeface="Calibri"/>
                        <a:ea typeface="Times New Roman"/>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457200" rtl="0" eaLnBrk="1" latinLnBrk="0" hangingPunct="1">
                        <a:spcAft>
                          <a:spcPts val="0"/>
                        </a:spcAft>
                      </a:pPr>
                      <a:r>
                        <a:rPr lang="en-US" sz="1600" b="1" kern="1200" dirty="0">
                          <a:solidFill>
                            <a:srgbClr val="FF0000"/>
                          </a:solidFill>
                          <a:effectLst/>
                          <a:latin typeface="Calibri"/>
                          <a:ea typeface="Times New Roman"/>
                          <a:cs typeface="Calibri"/>
                        </a:rPr>
                        <a:t>50%</a:t>
                      </a:r>
                      <a:endParaRPr lang="en-ZA" sz="1600" b="1" kern="1200" dirty="0">
                        <a:solidFill>
                          <a:srgbClr val="FF0000"/>
                        </a:solidFill>
                        <a:effectLst/>
                        <a:latin typeface="Calibri"/>
                        <a:ea typeface="Times New Roman"/>
                        <a:cs typeface="Calibri"/>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450574">
                <a:tc>
                  <a:txBody>
                    <a:bodyPr/>
                    <a:lstStyle/>
                    <a:p>
                      <a:pPr marL="0" marR="0" fontAlgn="b">
                        <a:spcBef>
                          <a:spcPts val="0"/>
                        </a:spcBef>
                        <a:spcAft>
                          <a:spcPts val="0"/>
                        </a:spcAft>
                      </a:pPr>
                      <a:r>
                        <a:rPr lang="en-ZA" sz="1600" b="1" kern="1200" dirty="0">
                          <a:solidFill>
                            <a:schemeClr val="tx1"/>
                          </a:solidFill>
                          <a:effectLst/>
                          <a:latin typeface="+mn-lt"/>
                          <a:ea typeface="+mn-ea"/>
                          <a:cs typeface="+mn-cs"/>
                        </a:rPr>
                        <a:t>Value Chain Competitiveness</a:t>
                      </a:r>
                      <a:endParaRPr lang="en-US" sz="1600" b="1" dirty="0">
                        <a:effectLst/>
                        <a:latin typeface="+mn-lt"/>
                        <a:ea typeface="Times New Roman"/>
                        <a:cs typeface="Times New Roman"/>
                      </a:endParaRPr>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600" b="1" dirty="0">
                          <a:effectLst/>
                          <a:latin typeface="Calibri"/>
                          <a:ea typeface="Times New Roman"/>
                        </a:rPr>
                        <a:t>4</a:t>
                      </a: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600" b="1" dirty="0">
                          <a:effectLst/>
                          <a:latin typeface="Calibri"/>
                          <a:ea typeface="Times New Roman"/>
                        </a:rPr>
                        <a:t>4</a:t>
                      </a: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600" b="1" dirty="0">
                          <a:solidFill>
                            <a:srgbClr val="339966"/>
                          </a:solidFill>
                          <a:effectLst/>
                          <a:latin typeface="Calibri"/>
                          <a:ea typeface="Times New Roman"/>
                        </a:rPr>
                        <a:t>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600" b="1" dirty="0">
                          <a:solidFill>
                            <a:srgbClr val="FF0000"/>
                          </a:solidFill>
                          <a:effectLst/>
                          <a:latin typeface="Calibri"/>
                          <a:ea typeface="Times New Roman"/>
                        </a:rPr>
                        <a:t>3</a:t>
                      </a: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457200" rtl="0" eaLnBrk="1" latinLnBrk="0" hangingPunct="1">
                        <a:spcAft>
                          <a:spcPts val="0"/>
                        </a:spcAft>
                      </a:pPr>
                      <a:r>
                        <a:rPr lang="en-ZA" sz="1600" b="1" kern="1200" dirty="0">
                          <a:solidFill>
                            <a:srgbClr val="FF0000"/>
                          </a:solidFill>
                          <a:effectLst/>
                          <a:latin typeface="Calibri"/>
                          <a:ea typeface="Times New Roman"/>
                          <a:cs typeface="Calibri"/>
                        </a:rPr>
                        <a:t>25%</a:t>
                      </a: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684467324"/>
                  </a:ext>
                </a:extLst>
              </a:tr>
              <a:tr h="437322">
                <a:tc>
                  <a:txBody>
                    <a:bodyPr/>
                    <a:lstStyle/>
                    <a:p>
                      <a:pPr marL="0" marR="0" fontAlgn="b">
                        <a:spcBef>
                          <a:spcPts val="0"/>
                        </a:spcBef>
                        <a:spcAft>
                          <a:spcPts val="0"/>
                        </a:spcAft>
                      </a:pPr>
                      <a:r>
                        <a:rPr lang="en-ZA" sz="1600" b="1" kern="1200" dirty="0">
                          <a:solidFill>
                            <a:schemeClr val="tx1"/>
                          </a:solidFill>
                          <a:effectLst/>
                          <a:latin typeface="+mn-lt"/>
                          <a:ea typeface="+mn-ea"/>
                          <a:cs typeface="+mn-cs"/>
                        </a:rPr>
                        <a:t>Turnaround Solutions</a:t>
                      </a:r>
                      <a:endParaRPr lang="en-US" sz="1600" b="1" dirty="0">
                        <a:effectLst/>
                        <a:latin typeface="+mn-lt"/>
                        <a:ea typeface="Times New Roman"/>
                        <a:cs typeface="Times New Roman"/>
                      </a:endParaRPr>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600" b="1" dirty="0">
                          <a:effectLst/>
                          <a:latin typeface="Calibri"/>
                          <a:ea typeface="Times New Roman"/>
                        </a:rPr>
                        <a:t>3</a:t>
                      </a: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600" b="1" dirty="0">
                          <a:effectLst/>
                          <a:latin typeface="Calibri"/>
                          <a:ea typeface="Times New Roman"/>
                        </a:rPr>
                        <a:t>3</a:t>
                      </a: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600" b="1" dirty="0">
                          <a:solidFill>
                            <a:srgbClr val="339966"/>
                          </a:solidFill>
                          <a:effectLst/>
                          <a:latin typeface="Calibri"/>
                          <a:ea typeface="Times New Roman"/>
                        </a:rPr>
                        <a:t>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600" b="1" dirty="0">
                          <a:solidFill>
                            <a:srgbClr val="FF0000"/>
                          </a:solidFill>
                          <a:effectLst/>
                          <a:latin typeface="Calibri"/>
                          <a:ea typeface="Times New Roman"/>
                        </a:rPr>
                        <a:t>3</a:t>
                      </a: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457200" rtl="0" eaLnBrk="1" latinLnBrk="0" hangingPunct="1">
                        <a:spcAft>
                          <a:spcPts val="0"/>
                        </a:spcAft>
                      </a:pPr>
                      <a:r>
                        <a:rPr lang="en-ZA" sz="1600" b="1" kern="1200" dirty="0">
                          <a:solidFill>
                            <a:srgbClr val="FF0000"/>
                          </a:solidFill>
                          <a:effectLst/>
                          <a:latin typeface="Calibri"/>
                          <a:ea typeface="Times New Roman"/>
                          <a:cs typeface="Calibri"/>
                        </a:rPr>
                        <a:t>0%</a:t>
                      </a: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584712864"/>
                  </a:ext>
                </a:extLst>
              </a:tr>
              <a:tr h="516834">
                <a:tc>
                  <a:txBody>
                    <a:bodyPr/>
                    <a:lstStyle/>
                    <a:p>
                      <a:pPr marL="0" marR="0" fontAlgn="b">
                        <a:spcBef>
                          <a:spcPts val="0"/>
                        </a:spcBef>
                        <a:spcAft>
                          <a:spcPts val="0"/>
                        </a:spcAft>
                      </a:pPr>
                      <a:r>
                        <a:rPr lang="en-GB" sz="1600" b="1" kern="1200" dirty="0">
                          <a:solidFill>
                            <a:srgbClr val="000000"/>
                          </a:solidFill>
                          <a:effectLst/>
                          <a:latin typeface="+mn-lt"/>
                          <a:ea typeface="Times New Roman"/>
                          <a:cs typeface="Times New Roman"/>
                        </a:rPr>
                        <a:t>Total number of Indicators</a:t>
                      </a:r>
                      <a:endParaRPr lang="en-US" sz="1600" b="1" dirty="0">
                        <a:effectLst/>
                        <a:latin typeface="+mn-lt"/>
                        <a:ea typeface="Times New Roman"/>
                        <a:cs typeface="Times New Roman"/>
                      </a:endParaRPr>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a:spcAft>
                          <a:spcPts val="0"/>
                        </a:spcAft>
                      </a:pPr>
                      <a:endParaRPr lang="en-US" sz="1600" b="1" dirty="0">
                        <a:effectLst/>
                        <a:latin typeface="Calibri"/>
                        <a:ea typeface="Times New Roman"/>
                        <a:cs typeface="Calibri"/>
                      </a:endParaRPr>
                    </a:p>
                    <a:p>
                      <a:pPr algn="ctr">
                        <a:spcAft>
                          <a:spcPts val="0"/>
                        </a:spcAft>
                      </a:pPr>
                      <a:r>
                        <a:rPr lang="en-US" sz="1600" b="1" dirty="0">
                          <a:effectLst/>
                          <a:latin typeface="Calibri"/>
                          <a:ea typeface="Times New Roman"/>
                          <a:cs typeface="Calibri"/>
                        </a:rPr>
                        <a:t>13</a:t>
                      </a:r>
                      <a:endParaRPr lang="en-ZA" sz="1600" dirty="0">
                        <a:effectLst/>
                        <a:latin typeface="Calibri"/>
                        <a:ea typeface="Times New Roman"/>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a:spcAft>
                          <a:spcPts val="0"/>
                        </a:spcAft>
                      </a:pPr>
                      <a:endParaRPr lang="en-US" sz="1600" b="1" dirty="0">
                        <a:effectLst/>
                        <a:latin typeface="Calibri"/>
                        <a:ea typeface="Times New Roman"/>
                        <a:cs typeface="Calibri"/>
                      </a:endParaRPr>
                    </a:p>
                    <a:p>
                      <a:pPr algn="ctr">
                        <a:spcAft>
                          <a:spcPts val="0"/>
                        </a:spcAft>
                      </a:pPr>
                      <a:r>
                        <a:rPr lang="en-US" sz="1600" b="1" dirty="0">
                          <a:effectLst/>
                          <a:latin typeface="Calibri"/>
                          <a:ea typeface="Times New Roman"/>
                          <a:cs typeface="Calibri"/>
                        </a:rPr>
                        <a:t>12</a:t>
                      </a:r>
                      <a:endParaRPr lang="en-ZA" sz="1600" dirty="0">
                        <a:effectLst/>
                        <a:latin typeface="Calibri"/>
                        <a:ea typeface="Times New Roman"/>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a:spcAft>
                          <a:spcPts val="0"/>
                        </a:spcAft>
                      </a:pPr>
                      <a:endParaRPr lang="en-US" sz="1600" b="1" dirty="0">
                        <a:effectLst/>
                        <a:latin typeface="Calibri"/>
                        <a:ea typeface="Times New Roman"/>
                        <a:cs typeface="Calibri"/>
                      </a:endParaRPr>
                    </a:p>
                    <a:p>
                      <a:pPr algn="ctr">
                        <a:spcAft>
                          <a:spcPts val="0"/>
                        </a:spcAft>
                      </a:pPr>
                      <a:r>
                        <a:rPr lang="en-US" sz="1600" b="1" dirty="0">
                          <a:effectLst/>
                          <a:latin typeface="Calibri"/>
                          <a:ea typeface="Times New Roman"/>
                          <a:cs typeface="Calibri"/>
                        </a:rPr>
                        <a:t>4</a:t>
                      </a:r>
                      <a:endParaRPr lang="en-ZA" sz="1600" dirty="0">
                        <a:effectLst/>
                        <a:latin typeface="Calibri"/>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spcAft>
                          <a:spcPts val="0"/>
                        </a:spcAft>
                      </a:pPr>
                      <a:endParaRPr lang="en-US" sz="1600" b="1" dirty="0">
                        <a:effectLst/>
                        <a:latin typeface="Calibri"/>
                        <a:ea typeface="Times New Roman"/>
                        <a:cs typeface="Calibri"/>
                      </a:endParaRPr>
                    </a:p>
                    <a:p>
                      <a:pPr algn="ctr">
                        <a:spcAft>
                          <a:spcPts val="0"/>
                        </a:spcAft>
                      </a:pPr>
                      <a:r>
                        <a:rPr lang="en-US" sz="1600" b="1" dirty="0">
                          <a:effectLst/>
                          <a:latin typeface="Calibri"/>
                          <a:ea typeface="Times New Roman"/>
                        </a:rPr>
                        <a:t>8</a:t>
                      </a:r>
                      <a:endParaRPr lang="en-ZA" sz="1600" dirty="0">
                        <a:effectLst/>
                        <a:latin typeface="Calibri"/>
                        <a:ea typeface="Times New Roman"/>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rowSpan="2">
                  <a:txBody>
                    <a:bodyPr/>
                    <a:lstStyle/>
                    <a:p>
                      <a:pPr algn="ctr">
                        <a:spcAft>
                          <a:spcPts val="0"/>
                        </a:spcAft>
                      </a:pPr>
                      <a:endParaRPr lang="en-US" sz="2000" b="1" dirty="0">
                        <a:solidFill>
                          <a:srgbClr val="FF0000"/>
                        </a:solidFill>
                        <a:effectLst/>
                        <a:latin typeface="Calibri"/>
                        <a:ea typeface="Times New Roman"/>
                        <a:cs typeface="Calibri"/>
                      </a:endParaRPr>
                    </a:p>
                    <a:p>
                      <a:pPr algn="ctr">
                        <a:spcAft>
                          <a:spcPts val="0"/>
                        </a:spcAft>
                      </a:pPr>
                      <a:r>
                        <a:rPr lang="en-US" sz="2000" b="1" dirty="0">
                          <a:solidFill>
                            <a:srgbClr val="FF0000"/>
                          </a:solidFill>
                          <a:effectLst/>
                          <a:latin typeface="Calibri"/>
                          <a:ea typeface="Times New Roman"/>
                          <a:cs typeface="Calibri"/>
                        </a:rPr>
                        <a:t>33%</a:t>
                      </a:r>
                      <a:endParaRPr lang="en-ZA" sz="2000" dirty="0">
                        <a:effectLst/>
                        <a:latin typeface="Calibri"/>
                        <a:ea typeface="Times New Roman"/>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5"/>
                  </a:ext>
                </a:extLst>
              </a:tr>
              <a:tr h="437322">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GB" sz="1600" b="1" kern="1200" dirty="0">
                          <a:solidFill>
                            <a:srgbClr val="000000"/>
                          </a:solidFill>
                          <a:effectLst/>
                          <a:latin typeface="+mn-lt"/>
                          <a:ea typeface="Times New Roman"/>
                        </a:rPr>
                        <a:t>Overall  Performance</a:t>
                      </a:r>
                      <a:endParaRPr lang="en-US" sz="1600" b="1" dirty="0">
                        <a:effectLst/>
                        <a:latin typeface="+mn-lt"/>
                        <a:ea typeface="Times New Roman"/>
                      </a:endParaRPr>
                    </a:p>
                    <a:p>
                      <a:pPr marL="0" marR="0" fontAlgn="b">
                        <a:spcBef>
                          <a:spcPts val="0"/>
                        </a:spcBef>
                        <a:spcAft>
                          <a:spcPts val="0"/>
                        </a:spcAft>
                      </a:pPr>
                      <a:endParaRPr lang="en-US" sz="1600" b="1" dirty="0">
                        <a:effectLst/>
                        <a:latin typeface="+mn-lt"/>
                        <a:ea typeface="Times New Roman"/>
                        <a:cs typeface="Times New Roman"/>
                      </a:endParaRPr>
                    </a:p>
                  </a:txBody>
                  <a:tcPr marL="68574" marR="685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tc gridSpan="2">
                  <a:txBody>
                    <a:bodyPr/>
                    <a:lstStyle/>
                    <a:p>
                      <a:pPr algn="ctr">
                        <a:lnSpc>
                          <a:spcPct val="115000"/>
                        </a:lnSpc>
                        <a:spcAft>
                          <a:spcPts val="0"/>
                        </a:spcAft>
                      </a:pPr>
                      <a:endParaRPr lang="en-ZA" sz="1100" dirty="0">
                        <a:effectLst/>
                        <a:latin typeface="Calibri"/>
                        <a:ea typeface="Calibri"/>
                        <a:cs typeface="Times New Roman"/>
                      </a:endParaRPr>
                    </a:p>
                  </a:txBody>
                  <a:tcPr marL="9524" marR="9524" marT="95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tc hMerge="1">
                  <a:txBody>
                    <a:bodyPr/>
                    <a:lstStyle/>
                    <a:p>
                      <a:pPr algn="ctr">
                        <a:lnSpc>
                          <a:spcPct val="115000"/>
                        </a:lnSpc>
                        <a:spcAft>
                          <a:spcPts val="0"/>
                        </a:spcAft>
                      </a:pPr>
                      <a:endParaRPr lang="en-ZA" sz="1100" dirty="0">
                        <a:effectLst/>
                        <a:latin typeface="Calibri"/>
                        <a:ea typeface="Calibri"/>
                        <a:cs typeface="Times New Roman"/>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a:lnSpc>
                          <a:spcPct val="115000"/>
                        </a:lnSpc>
                        <a:spcAft>
                          <a:spcPts val="0"/>
                        </a:spcAft>
                      </a:pPr>
                      <a:r>
                        <a:rPr lang="en-ZA" sz="1800" b="1" dirty="0">
                          <a:effectLst/>
                          <a:latin typeface="Calibri"/>
                          <a:ea typeface="Calibri"/>
                          <a:cs typeface="Times New Roman"/>
                        </a:rPr>
                        <a:t>33%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spcAft>
                          <a:spcPts val="0"/>
                        </a:spcAft>
                      </a:pPr>
                      <a:r>
                        <a:rPr lang="en-ZA" sz="1800" b="1" dirty="0">
                          <a:effectLst/>
                          <a:latin typeface="Calibri"/>
                          <a:ea typeface="Calibri"/>
                          <a:cs typeface="Times New Roman"/>
                        </a:rPr>
                        <a:t>66%</a:t>
                      </a:r>
                    </a:p>
                  </a:txBody>
                  <a:tcPr marL="9524" marR="9524" marT="9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vMerge="1">
                  <a:txBody>
                    <a:bodyPr/>
                    <a:lstStyle/>
                    <a:p>
                      <a:pPr algn="ctr" fontAlgn="b">
                        <a:spcAft>
                          <a:spcPts val="0"/>
                        </a:spcAft>
                      </a:pPr>
                      <a:endParaRPr lang="en-ZA" sz="1600" b="1" dirty="0">
                        <a:effectLst/>
                        <a:latin typeface="Calibri"/>
                        <a:ea typeface="DengXian"/>
                        <a:cs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xmlns="" val="16256018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512763" y="190500"/>
            <a:ext cx="8229600" cy="719138"/>
          </a:xfrm>
        </p:spPr>
        <p:txBody>
          <a:bodyPr/>
          <a:lstStyle/>
          <a:p>
            <a:r>
              <a:rPr lang="en-ZA" altLang="en-US" sz="2000" b="1" dirty="0">
                <a:solidFill>
                  <a:srgbClr val="000000"/>
                </a:solidFill>
                <a:ea typeface="ＭＳ Ｐゴシック" pitchFamily="34" charset="-128"/>
              </a:rPr>
              <a:t/>
            </a:r>
            <a:br>
              <a:rPr lang="en-ZA" altLang="en-US" sz="2000" b="1" dirty="0">
                <a:solidFill>
                  <a:srgbClr val="000000"/>
                </a:solidFill>
                <a:ea typeface="ＭＳ Ｐゴシック" pitchFamily="34" charset="-128"/>
              </a:rPr>
            </a:br>
            <a:r>
              <a:rPr lang="en-ZA" altLang="en-US" sz="2000" b="1" dirty="0">
                <a:solidFill>
                  <a:srgbClr val="000000"/>
                </a:solidFill>
                <a:ea typeface="ＭＳ Ｐゴシック" pitchFamily="34" charset="-128"/>
              </a:rPr>
              <a:t/>
            </a:r>
            <a:br>
              <a:rPr lang="en-ZA" altLang="en-US" sz="2000" b="1" dirty="0">
                <a:solidFill>
                  <a:srgbClr val="000000"/>
                </a:solidFill>
                <a:ea typeface="ＭＳ Ｐゴシック" pitchFamily="34" charset="-128"/>
              </a:rPr>
            </a:br>
            <a:r>
              <a:rPr lang="en-ZA" altLang="en-US" sz="2000" b="1" dirty="0">
                <a:solidFill>
                  <a:srgbClr val="000000"/>
                </a:solidFill>
                <a:ea typeface="ＭＳ Ｐゴシック" pitchFamily="34" charset="-128"/>
              </a:rPr>
              <a:t>COMPARATIVE ANALYSIS PER PROGRAMME FOR Q1 TO Q4  2018/2019</a:t>
            </a:r>
            <a:br>
              <a:rPr lang="en-ZA" altLang="en-US" sz="2000" b="1" dirty="0">
                <a:solidFill>
                  <a:srgbClr val="000000"/>
                </a:solidFill>
                <a:ea typeface="ＭＳ Ｐゴシック" pitchFamily="34" charset="-128"/>
              </a:rPr>
            </a:br>
            <a:r>
              <a:rPr lang="en-ZA" altLang="en-US" sz="2000" b="1" dirty="0">
                <a:solidFill>
                  <a:srgbClr val="000000"/>
                </a:solidFill>
                <a:ea typeface="ＭＳ Ｐゴシック" pitchFamily="34" charset="-128"/>
              </a:rPr>
              <a:t/>
            </a:r>
            <a:br>
              <a:rPr lang="en-ZA" altLang="en-US" sz="2000" b="1" dirty="0">
                <a:solidFill>
                  <a:srgbClr val="000000"/>
                </a:solidFill>
                <a:ea typeface="ＭＳ Ｐゴシック" pitchFamily="34" charset="-128"/>
              </a:rPr>
            </a:br>
            <a:endParaRPr lang="en-US" altLang="en-US" sz="2000" dirty="0">
              <a:ea typeface="ＭＳ Ｐゴシック" pitchFamily="34" charset="-128"/>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2359708195"/>
              </p:ext>
            </p:extLst>
          </p:nvPr>
        </p:nvGraphicFramePr>
        <p:xfrm>
          <a:off x="174171" y="1066582"/>
          <a:ext cx="8709768" cy="5512175"/>
        </p:xfrm>
        <a:graphic>
          <a:graphicData uri="http://schemas.openxmlformats.org/drawingml/2006/table">
            <a:tbl>
              <a:tblPr firstRow="1" bandRow="1">
                <a:tableStyleId>{5C22544A-7EE6-4342-B048-85BDC9FD1C3A}</a:tableStyleId>
              </a:tblPr>
              <a:tblGrid>
                <a:gridCol w="1893540">
                  <a:extLst>
                    <a:ext uri="{9D8B030D-6E8A-4147-A177-3AD203B41FA5}">
                      <a16:colId xmlns:a16="http://schemas.microsoft.com/office/drawing/2014/main" xmlns="" val="20000"/>
                    </a:ext>
                  </a:extLst>
                </a:gridCol>
                <a:gridCol w="630455">
                  <a:extLst>
                    <a:ext uri="{9D8B030D-6E8A-4147-A177-3AD203B41FA5}">
                      <a16:colId xmlns:a16="http://schemas.microsoft.com/office/drawing/2014/main" xmlns="" val="20001"/>
                    </a:ext>
                  </a:extLst>
                </a:gridCol>
                <a:gridCol w="593908">
                  <a:extLst>
                    <a:ext uri="{9D8B030D-6E8A-4147-A177-3AD203B41FA5}">
                      <a16:colId xmlns:a16="http://schemas.microsoft.com/office/drawing/2014/main" xmlns="" val="20002"/>
                    </a:ext>
                  </a:extLst>
                </a:gridCol>
                <a:gridCol w="539085">
                  <a:extLst>
                    <a:ext uri="{9D8B030D-6E8A-4147-A177-3AD203B41FA5}">
                      <a16:colId xmlns:a16="http://schemas.microsoft.com/office/drawing/2014/main" xmlns="" val="20003"/>
                    </a:ext>
                  </a:extLst>
                </a:gridCol>
                <a:gridCol w="648729">
                  <a:extLst>
                    <a:ext uri="{9D8B030D-6E8A-4147-A177-3AD203B41FA5}">
                      <a16:colId xmlns:a16="http://schemas.microsoft.com/office/drawing/2014/main" xmlns="" val="20004"/>
                    </a:ext>
                  </a:extLst>
                </a:gridCol>
                <a:gridCol w="694414">
                  <a:extLst>
                    <a:ext uri="{9D8B030D-6E8A-4147-A177-3AD203B41FA5}">
                      <a16:colId xmlns:a16="http://schemas.microsoft.com/office/drawing/2014/main" xmlns="" val="20005"/>
                    </a:ext>
                  </a:extLst>
                </a:gridCol>
                <a:gridCol w="539085">
                  <a:extLst>
                    <a:ext uri="{9D8B030D-6E8A-4147-A177-3AD203B41FA5}">
                      <a16:colId xmlns:a16="http://schemas.microsoft.com/office/drawing/2014/main" xmlns="" val="20006"/>
                    </a:ext>
                  </a:extLst>
                </a:gridCol>
                <a:gridCol w="548223">
                  <a:extLst>
                    <a:ext uri="{9D8B030D-6E8A-4147-A177-3AD203B41FA5}">
                      <a16:colId xmlns:a16="http://schemas.microsoft.com/office/drawing/2014/main" xmlns="" val="20007"/>
                    </a:ext>
                  </a:extLst>
                </a:gridCol>
                <a:gridCol w="539085">
                  <a:extLst>
                    <a:ext uri="{9D8B030D-6E8A-4147-A177-3AD203B41FA5}">
                      <a16:colId xmlns:a16="http://schemas.microsoft.com/office/drawing/2014/main" xmlns="" val="20008"/>
                    </a:ext>
                  </a:extLst>
                </a:gridCol>
                <a:gridCol w="520811">
                  <a:extLst>
                    <a:ext uri="{9D8B030D-6E8A-4147-A177-3AD203B41FA5}">
                      <a16:colId xmlns:a16="http://schemas.microsoft.com/office/drawing/2014/main" xmlns="" val="20009"/>
                    </a:ext>
                  </a:extLst>
                </a:gridCol>
                <a:gridCol w="520811">
                  <a:extLst>
                    <a:ext uri="{9D8B030D-6E8A-4147-A177-3AD203B41FA5}">
                      <a16:colId xmlns:a16="http://schemas.microsoft.com/office/drawing/2014/main" xmlns="" val="867696753"/>
                    </a:ext>
                  </a:extLst>
                </a:gridCol>
                <a:gridCol w="520811">
                  <a:extLst>
                    <a:ext uri="{9D8B030D-6E8A-4147-A177-3AD203B41FA5}">
                      <a16:colId xmlns:a16="http://schemas.microsoft.com/office/drawing/2014/main" xmlns="" val="1444552696"/>
                    </a:ext>
                  </a:extLst>
                </a:gridCol>
                <a:gridCol w="520811">
                  <a:extLst>
                    <a:ext uri="{9D8B030D-6E8A-4147-A177-3AD203B41FA5}">
                      <a16:colId xmlns:a16="http://schemas.microsoft.com/office/drawing/2014/main" xmlns="" val="3429997016"/>
                    </a:ext>
                  </a:extLst>
                </a:gridCol>
              </a:tblGrid>
              <a:tr h="706939">
                <a:tc>
                  <a:txBody>
                    <a:bodyPr/>
                    <a:lstStyle/>
                    <a:p>
                      <a:r>
                        <a:rPr lang="en-US" sz="1400" dirty="0">
                          <a:solidFill>
                            <a:schemeClr val="tx1"/>
                          </a:solidFill>
                        </a:rPr>
                        <a:t>Branch</a:t>
                      </a:r>
                    </a:p>
                    <a:p>
                      <a:endParaRPr lang="en-US" sz="1400" dirty="0">
                        <a:solidFill>
                          <a:schemeClr val="tx1"/>
                        </a:solidFill>
                      </a:endParaRPr>
                    </a:p>
                  </a:txBody>
                  <a:tcPr marL="91445" marR="91445" marT="45701" marB="45701"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gridSpan="3">
                  <a:txBody>
                    <a:bodyPr/>
                    <a:lstStyle/>
                    <a:p>
                      <a:pPr algn="ctr"/>
                      <a:r>
                        <a:rPr lang="en-US" sz="1400" dirty="0">
                          <a:solidFill>
                            <a:schemeClr val="bg1"/>
                          </a:solidFill>
                        </a:rPr>
                        <a:t>QUARTER 1  </a:t>
                      </a:r>
                    </a:p>
                    <a:p>
                      <a:pPr marL="0" marR="0" indent="0" algn="ctr" defTabSz="457200" rtl="0" eaLnBrk="1" fontAlgn="auto" latinLnBrk="0" hangingPunct="1">
                        <a:lnSpc>
                          <a:spcPct val="100000"/>
                        </a:lnSpc>
                        <a:spcBef>
                          <a:spcPts val="0"/>
                        </a:spcBef>
                        <a:spcAft>
                          <a:spcPts val="0"/>
                        </a:spcAft>
                        <a:buClrTx/>
                        <a:buSzTx/>
                        <a:buFontTx/>
                        <a:buNone/>
                        <a:tabLst/>
                        <a:defRPr/>
                      </a:pPr>
                      <a:r>
                        <a:rPr lang="en-US" sz="1400" dirty="0">
                          <a:solidFill>
                            <a:schemeClr val="bg1"/>
                          </a:solidFill>
                        </a:rPr>
                        <a:t>2018/19 </a:t>
                      </a:r>
                      <a:endParaRPr lang="en-US" sz="1400" b="1" dirty="0">
                        <a:solidFill>
                          <a:schemeClr val="bg1"/>
                        </a:solidFill>
                      </a:endParaRPr>
                    </a:p>
                  </a:txBody>
                  <a:tcPr marL="91445" marR="91445"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hMerge="1">
                  <a:txBody>
                    <a:bodyPr/>
                    <a:lstStyle/>
                    <a:p>
                      <a:pPr algn="ctr"/>
                      <a:endParaRPr lang="en-US" sz="1600" b="1" dirty="0">
                        <a:solidFill>
                          <a:srgbClr val="00B050"/>
                        </a:solidFill>
                      </a:endParaRPr>
                    </a:p>
                  </a:txBody>
                  <a:tcPr marL="91445" marR="91445"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hMerge="1">
                  <a:txBody>
                    <a:bodyPr/>
                    <a:lstStyle/>
                    <a:p>
                      <a:pPr algn="ctr"/>
                      <a:endParaRPr lang="en-US" sz="1600" dirty="0">
                        <a:solidFill>
                          <a:schemeClr val="tx1"/>
                        </a:solidFill>
                      </a:endParaRPr>
                    </a:p>
                  </a:txBody>
                  <a:tcPr marL="91445" marR="91445"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gridSpan="3">
                  <a:txBody>
                    <a:bodyPr/>
                    <a:lstStyle/>
                    <a:p>
                      <a:pPr algn="ctr"/>
                      <a:r>
                        <a:rPr lang="en-US" sz="1400" b="1" dirty="0">
                          <a:solidFill>
                            <a:schemeClr val="bg1"/>
                          </a:solidFill>
                        </a:rPr>
                        <a:t>QUARTER 2</a:t>
                      </a:r>
                    </a:p>
                    <a:p>
                      <a:pPr marL="0" marR="0" indent="0" algn="ctr" defTabSz="457200" rtl="0" eaLnBrk="1" fontAlgn="auto" latinLnBrk="0" hangingPunct="1">
                        <a:lnSpc>
                          <a:spcPct val="100000"/>
                        </a:lnSpc>
                        <a:spcBef>
                          <a:spcPts val="0"/>
                        </a:spcBef>
                        <a:spcAft>
                          <a:spcPts val="0"/>
                        </a:spcAft>
                        <a:buClrTx/>
                        <a:buSzTx/>
                        <a:buFontTx/>
                        <a:buNone/>
                        <a:tabLst/>
                        <a:defRPr/>
                      </a:pPr>
                      <a:r>
                        <a:rPr lang="en-US" sz="1400" dirty="0">
                          <a:solidFill>
                            <a:schemeClr val="bg1"/>
                          </a:solidFill>
                        </a:rPr>
                        <a:t>2018/19 </a:t>
                      </a:r>
                      <a:endParaRPr lang="en-US" sz="1400" b="1" dirty="0">
                        <a:solidFill>
                          <a:schemeClr val="bg1"/>
                        </a:solidFill>
                      </a:endParaRPr>
                    </a:p>
                  </a:txBody>
                  <a:tcPr marL="91445" marR="91445"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hMerge="1">
                  <a:txBody>
                    <a:bodyPr/>
                    <a:lstStyle/>
                    <a:p>
                      <a:pPr algn="ctr"/>
                      <a:endParaRPr lang="en-US" sz="1600" dirty="0">
                        <a:solidFill>
                          <a:schemeClr val="tx1"/>
                        </a:solidFill>
                      </a:endParaRPr>
                    </a:p>
                  </a:txBody>
                  <a:tcPr marL="91445" marR="91445"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hMerge="1">
                  <a:txBody>
                    <a:bodyPr/>
                    <a:lstStyle/>
                    <a:p>
                      <a:pPr algn="ctr"/>
                      <a:endParaRPr lang="en-US" sz="1600" dirty="0">
                        <a:solidFill>
                          <a:schemeClr val="tx1"/>
                        </a:solidFill>
                      </a:endParaRPr>
                    </a:p>
                  </a:txBody>
                  <a:tcPr marL="91445" marR="91445"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gridSpan="3">
                  <a:txBody>
                    <a:bodyPr/>
                    <a:lstStyle/>
                    <a:p>
                      <a:pPr algn="ctr"/>
                      <a:r>
                        <a:rPr lang="en-US" sz="1400" b="1" dirty="0">
                          <a:solidFill>
                            <a:schemeClr val="bg1"/>
                          </a:solidFill>
                        </a:rPr>
                        <a:t>QUARTER 3</a:t>
                      </a:r>
                    </a:p>
                    <a:p>
                      <a:pPr marL="0" marR="0" indent="0" algn="ctr" defTabSz="457200" rtl="0" eaLnBrk="1" fontAlgn="auto" latinLnBrk="0" hangingPunct="1">
                        <a:lnSpc>
                          <a:spcPct val="100000"/>
                        </a:lnSpc>
                        <a:spcBef>
                          <a:spcPts val="0"/>
                        </a:spcBef>
                        <a:spcAft>
                          <a:spcPts val="0"/>
                        </a:spcAft>
                        <a:buClrTx/>
                        <a:buSzTx/>
                        <a:buFontTx/>
                        <a:buNone/>
                        <a:tabLst/>
                        <a:defRPr/>
                      </a:pPr>
                      <a:r>
                        <a:rPr lang="en-US" sz="1400" dirty="0">
                          <a:solidFill>
                            <a:schemeClr val="bg1"/>
                          </a:solidFill>
                        </a:rPr>
                        <a:t>2018/19 </a:t>
                      </a:r>
                      <a:endParaRPr lang="en-US" sz="1400" b="1" dirty="0">
                        <a:solidFill>
                          <a:schemeClr val="bg1"/>
                        </a:solidFill>
                      </a:endParaRPr>
                    </a:p>
                    <a:p>
                      <a:pPr algn="ctr"/>
                      <a:endParaRPr lang="en-US" sz="1400" b="1" dirty="0">
                        <a:solidFill>
                          <a:schemeClr val="bg1"/>
                        </a:solidFill>
                      </a:endParaRPr>
                    </a:p>
                  </a:txBody>
                  <a:tcPr marL="91445" marR="91445"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hMerge="1">
                  <a:txBody>
                    <a:bodyPr/>
                    <a:lstStyle/>
                    <a:p>
                      <a:pPr algn="ctr"/>
                      <a:endParaRPr lang="en-US" sz="1400" b="1" dirty="0">
                        <a:solidFill>
                          <a:schemeClr val="bg1"/>
                        </a:solidFill>
                      </a:endParaRPr>
                    </a:p>
                  </a:txBody>
                  <a:tcPr marL="91445" marR="91445"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hMerge="1">
                  <a:txBody>
                    <a:bodyPr/>
                    <a:lstStyle/>
                    <a:p>
                      <a:pPr algn="ctr"/>
                      <a:endParaRPr lang="en-US" sz="1400" b="1" dirty="0">
                        <a:solidFill>
                          <a:schemeClr val="bg1"/>
                        </a:solidFill>
                      </a:endParaRPr>
                    </a:p>
                  </a:txBody>
                  <a:tcPr marL="91445" marR="91445"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gridSpan="3">
                  <a:txBody>
                    <a:bodyPr/>
                    <a:lstStyle/>
                    <a:p>
                      <a:pPr algn="ctr"/>
                      <a:r>
                        <a:rPr lang="en-US" sz="1400" b="1" dirty="0">
                          <a:solidFill>
                            <a:schemeClr val="bg1"/>
                          </a:solidFill>
                        </a:rPr>
                        <a:t>QUARTER 4</a:t>
                      </a:r>
                    </a:p>
                    <a:p>
                      <a:pPr marL="0" marR="0" indent="0" algn="ctr" defTabSz="457200" rtl="0" eaLnBrk="1" fontAlgn="auto" latinLnBrk="0" hangingPunct="1">
                        <a:lnSpc>
                          <a:spcPct val="100000"/>
                        </a:lnSpc>
                        <a:spcBef>
                          <a:spcPts val="0"/>
                        </a:spcBef>
                        <a:spcAft>
                          <a:spcPts val="0"/>
                        </a:spcAft>
                        <a:buClrTx/>
                        <a:buSzTx/>
                        <a:buFontTx/>
                        <a:buNone/>
                        <a:tabLst/>
                        <a:defRPr/>
                      </a:pPr>
                      <a:r>
                        <a:rPr lang="en-US" sz="1400" dirty="0">
                          <a:solidFill>
                            <a:schemeClr val="bg1"/>
                          </a:solidFill>
                        </a:rPr>
                        <a:t>2018/19 </a:t>
                      </a:r>
                      <a:endParaRPr lang="en-US" sz="1400" b="1" dirty="0">
                        <a:solidFill>
                          <a:schemeClr val="bg1"/>
                        </a:solidFill>
                      </a:endParaRPr>
                    </a:p>
                    <a:p>
                      <a:pPr algn="ctr"/>
                      <a:endParaRPr lang="en-US" sz="1400" b="1" dirty="0">
                        <a:solidFill>
                          <a:schemeClr val="bg1"/>
                        </a:solidFill>
                      </a:endParaRPr>
                    </a:p>
                  </a:txBody>
                  <a:tcPr marL="91445" marR="91445"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hMerge="1">
                  <a:txBody>
                    <a:bodyPr/>
                    <a:lstStyle/>
                    <a:p>
                      <a:pPr algn="ctr"/>
                      <a:endParaRPr lang="en-US" sz="1400" b="1" dirty="0">
                        <a:solidFill>
                          <a:schemeClr val="bg1"/>
                        </a:solidFill>
                      </a:endParaRPr>
                    </a:p>
                  </a:txBody>
                  <a:tcPr marL="91445" marR="91445"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hMerge="1">
                  <a:txBody>
                    <a:bodyPr/>
                    <a:lstStyle/>
                    <a:p>
                      <a:pPr algn="ctr"/>
                      <a:endParaRPr lang="en-US" sz="1400" b="1" dirty="0">
                        <a:solidFill>
                          <a:schemeClr val="bg1"/>
                        </a:solidFill>
                      </a:endParaRPr>
                    </a:p>
                  </a:txBody>
                  <a:tcPr marL="91445" marR="91445"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xmlns="" val="10000"/>
                  </a:ext>
                </a:extLst>
              </a:tr>
              <a:tr h="1327553">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1" dirty="0">
                          <a:solidFill>
                            <a:schemeClr val="tx1"/>
                          </a:solidFill>
                        </a:rPr>
                        <a:t>Quarter 1</a:t>
                      </a:r>
                    </a:p>
                    <a:p>
                      <a:pPr algn="ctr"/>
                      <a:r>
                        <a:rPr lang="en-US" sz="1400" b="1" dirty="0">
                          <a:solidFill>
                            <a:schemeClr val="tx1"/>
                          </a:solidFill>
                        </a:rPr>
                        <a:t>Planned targets  </a:t>
                      </a:r>
                    </a:p>
                  </a:txBody>
                  <a:tcPr marL="91445" marR="91445" marT="45701" marB="45701" vert="vert">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r>
                        <a:rPr lang="en-US" sz="1400" b="1" dirty="0">
                          <a:solidFill>
                            <a:srgbClr val="00B050"/>
                          </a:solidFill>
                        </a:rPr>
                        <a:t>Overall Achieved</a:t>
                      </a:r>
                    </a:p>
                    <a:p>
                      <a:pPr algn="ctr"/>
                      <a:endParaRPr lang="en-US" sz="1400" b="1" dirty="0">
                        <a:solidFill>
                          <a:srgbClr val="00B050"/>
                        </a:solidFill>
                      </a:endParaRPr>
                    </a:p>
                  </a:txBody>
                  <a:tcPr marL="91445" marR="91445" marT="45701" marB="45701" vert="vert">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endParaRPr lang="en-US" sz="1400" b="1" dirty="0">
                        <a:solidFill>
                          <a:schemeClr val="tx1"/>
                        </a:solidFill>
                      </a:endParaRPr>
                    </a:p>
                    <a:p>
                      <a:pPr algn="ctr"/>
                      <a:endParaRPr lang="en-US" sz="1400" b="1" dirty="0">
                        <a:solidFill>
                          <a:schemeClr val="tx1"/>
                        </a:solidFill>
                      </a:endParaRPr>
                    </a:p>
                    <a:p>
                      <a:pPr algn="ctr"/>
                      <a:r>
                        <a:rPr lang="en-US" sz="1400" b="1" dirty="0">
                          <a:solidFill>
                            <a:schemeClr val="tx1"/>
                          </a:solidFill>
                        </a:rPr>
                        <a:t>%</a:t>
                      </a:r>
                    </a:p>
                    <a:p>
                      <a:pPr algn="ctr"/>
                      <a:endParaRPr lang="en-US" sz="1400" b="1" dirty="0">
                        <a:solidFill>
                          <a:schemeClr val="tx1"/>
                        </a:solidFill>
                      </a:endParaRPr>
                    </a:p>
                  </a:txBody>
                  <a:tcPr marL="91445" marR="91445"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r>
                        <a:rPr lang="en-US" sz="1400" b="1" dirty="0">
                          <a:solidFill>
                            <a:schemeClr val="tx1"/>
                          </a:solidFill>
                        </a:rPr>
                        <a:t>Quarter 2</a:t>
                      </a:r>
                    </a:p>
                    <a:p>
                      <a:pPr algn="ctr"/>
                      <a:r>
                        <a:rPr lang="en-US" sz="1400" b="1" dirty="0">
                          <a:solidFill>
                            <a:schemeClr val="tx1"/>
                          </a:solidFill>
                        </a:rPr>
                        <a:t>Planned targets </a:t>
                      </a:r>
                    </a:p>
                  </a:txBody>
                  <a:tcPr marL="91445" marR="91445" marT="45701" marB="45701" vert="vert">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r>
                        <a:rPr lang="en-US" sz="1400" b="1" dirty="0">
                          <a:solidFill>
                            <a:srgbClr val="00B050"/>
                          </a:solidFill>
                        </a:rPr>
                        <a:t>Overall Achieved </a:t>
                      </a:r>
                    </a:p>
                    <a:p>
                      <a:pPr algn="ctr"/>
                      <a:endParaRPr lang="en-US" sz="1400" b="1" dirty="0">
                        <a:solidFill>
                          <a:schemeClr val="tx1"/>
                        </a:solidFill>
                      </a:endParaRPr>
                    </a:p>
                  </a:txBody>
                  <a:tcPr marL="91445" marR="91445" marT="45701" marB="45701" vert="vert">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endParaRPr lang="en-US" sz="1400" b="1" dirty="0">
                        <a:solidFill>
                          <a:schemeClr val="tx1"/>
                        </a:solidFill>
                      </a:endParaRPr>
                    </a:p>
                    <a:p>
                      <a:pPr algn="ctr"/>
                      <a:endParaRPr lang="en-US" sz="1400" b="1" dirty="0">
                        <a:solidFill>
                          <a:schemeClr val="tx1"/>
                        </a:solidFill>
                      </a:endParaRPr>
                    </a:p>
                    <a:p>
                      <a:pPr algn="ctr"/>
                      <a:r>
                        <a:rPr lang="en-US" sz="1400" b="1" dirty="0">
                          <a:solidFill>
                            <a:schemeClr val="tx1"/>
                          </a:solidFill>
                        </a:rPr>
                        <a:t>%</a:t>
                      </a:r>
                    </a:p>
                    <a:p>
                      <a:pPr algn="ctr"/>
                      <a:endParaRPr lang="en-US" sz="1400" b="1" dirty="0">
                        <a:solidFill>
                          <a:schemeClr val="tx1"/>
                        </a:solidFill>
                      </a:endParaRPr>
                    </a:p>
                  </a:txBody>
                  <a:tcPr marL="91445" marR="91445"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r>
                        <a:rPr lang="en-US" sz="1400" b="1" dirty="0">
                          <a:solidFill>
                            <a:schemeClr val="tx1"/>
                          </a:solidFill>
                        </a:rPr>
                        <a:t>Quarter</a:t>
                      </a:r>
                      <a:r>
                        <a:rPr lang="en-US" sz="1400" b="1" baseline="0" dirty="0">
                          <a:solidFill>
                            <a:schemeClr val="tx1"/>
                          </a:solidFill>
                        </a:rPr>
                        <a:t> 3</a:t>
                      </a:r>
                      <a:endParaRPr lang="en-US" sz="1400" b="1" dirty="0">
                        <a:solidFill>
                          <a:schemeClr val="tx1"/>
                        </a:solidFill>
                      </a:endParaRPr>
                    </a:p>
                    <a:p>
                      <a:pPr algn="ctr"/>
                      <a:r>
                        <a:rPr lang="en-US" sz="1400" b="1" dirty="0">
                          <a:solidFill>
                            <a:schemeClr val="tx1"/>
                          </a:solidFill>
                        </a:rPr>
                        <a:t>Planned targets </a:t>
                      </a:r>
                    </a:p>
                  </a:txBody>
                  <a:tcPr marL="91445" marR="91445" marT="45701" marB="45701" vert="vert">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r>
                        <a:rPr lang="en-US" sz="1400" b="1" dirty="0">
                          <a:solidFill>
                            <a:srgbClr val="00B050"/>
                          </a:solidFill>
                        </a:rPr>
                        <a:t>Overall Achieved </a:t>
                      </a:r>
                    </a:p>
                  </a:txBody>
                  <a:tcPr marL="91445" marR="91445" marT="45701" marB="45701" vert="vert">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endParaRPr lang="en-US" sz="1400" b="1" dirty="0">
                        <a:solidFill>
                          <a:schemeClr val="tx1"/>
                        </a:solidFill>
                      </a:endParaRPr>
                    </a:p>
                    <a:p>
                      <a:pPr algn="ctr"/>
                      <a:endParaRPr lang="en-US" sz="1400" b="1" dirty="0">
                        <a:solidFill>
                          <a:schemeClr val="tx1"/>
                        </a:solidFill>
                      </a:endParaRPr>
                    </a:p>
                    <a:p>
                      <a:pPr algn="ctr"/>
                      <a:r>
                        <a:rPr lang="en-US" sz="1400" b="1" dirty="0">
                          <a:solidFill>
                            <a:schemeClr val="tx1"/>
                          </a:solidFill>
                        </a:rPr>
                        <a:t>%</a:t>
                      </a:r>
                    </a:p>
                  </a:txBody>
                  <a:tcPr marL="91445" marR="91445"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r>
                        <a:rPr lang="en-US" sz="1400" b="1" dirty="0">
                          <a:solidFill>
                            <a:schemeClr val="tx1"/>
                          </a:solidFill>
                        </a:rPr>
                        <a:t>Quarter</a:t>
                      </a:r>
                      <a:r>
                        <a:rPr lang="en-US" sz="1400" b="1" baseline="0" dirty="0">
                          <a:solidFill>
                            <a:schemeClr val="tx1"/>
                          </a:solidFill>
                        </a:rPr>
                        <a:t> 4</a:t>
                      </a:r>
                      <a:endParaRPr lang="en-US" sz="1400" b="1" dirty="0">
                        <a:solidFill>
                          <a:schemeClr val="tx1"/>
                        </a:solidFill>
                      </a:endParaRPr>
                    </a:p>
                    <a:p>
                      <a:pPr algn="ctr"/>
                      <a:r>
                        <a:rPr lang="en-US" sz="1400" b="1" dirty="0">
                          <a:solidFill>
                            <a:schemeClr val="tx1"/>
                          </a:solidFill>
                        </a:rPr>
                        <a:t>Planned targets </a:t>
                      </a:r>
                    </a:p>
                    <a:p>
                      <a:pPr algn="ctr"/>
                      <a:endParaRPr lang="en-US" sz="1400" b="1" dirty="0">
                        <a:solidFill>
                          <a:schemeClr val="tx1"/>
                        </a:solidFill>
                      </a:endParaRPr>
                    </a:p>
                  </a:txBody>
                  <a:tcPr marL="91445" marR="91445" marT="45701" marB="45701" vert="vert">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1" dirty="0">
                          <a:solidFill>
                            <a:srgbClr val="00B050"/>
                          </a:solidFill>
                        </a:rPr>
                        <a:t>Overall Achieved </a:t>
                      </a:r>
                    </a:p>
                    <a:p>
                      <a:pPr algn="ctr"/>
                      <a:endParaRPr lang="en-US" sz="1400" b="1" kern="1200" dirty="0">
                        <a:solidFill>
                          <a:schemeClr val="tx1"/>
                        </a:solidFill>
                        <a:latin typeface="+mn-lt"/>
                        <a:ea typeface="+mn-ea"/>
                        <a:cs typeface="+mn-cs"/>
                      </a:endParaRPr>
                    </a:p>
                  </a:txBody>
                  <a:tcPr marL="91445" marR="91445" marT="45701" marB="45701" vert="vert">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endParaRPr lang="en-US" sz="1400" b="1" dirty="0">
                        <a:solidFill>
                          <a:schemeClr val="tx1"/>
                        </a:solidFill>
                      </a:endParaRPr>
                    </a:p>
                    <a:p>
                      <a:pPr algn="ctr"/>
                      <a:endParaRPr lang="en-US" sz="1400" b="1" dirty="0">
                        <a:solidFill>
                          <a:schemeClr val="tx1"/>
                        </a:solidFill>
                      </a:endParaRPr>
                    </a:p>
                    <a:p>
                      <a:pPr algn="ctr"/>
                      <a:r>
                        <a:rPr lang="en-US" sz="1400" b="1" dirty="0">
                          <a:solidFill>
                            <a:schemeClr val="tx1"/>
                          </a:solidFill>
                        </a:rPr>
                        <a:t>%</a:t>
                      </a:r>
                    </a:p>
                    <a:p>
                      <a:pPr algn="ctr"/>
                      <a:endParaRPr lang="en-US" sz="1400" b="1" dirty="0">
                        <a:solidFill>
                          <a:schemeClr val="tx1"/>
                        </a:solidFill>
                      </a:endParaRPr>
                    </a:p>
                  </a:txBody>
                  <a:tcPr marL="91445" marR="91445"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xmlns="" val="10001"/>
                  </a:ext>
                </a:extLst>
              </a:tr>
              <a:tr h="438800">
                <a:tc>
                  <a:txBody>
                    <a:bodyPr/>
                    <a:lstStyle/>
                    <a:p>
                      <a:pPr algn="l">
                        <a:lnSpc>
                          <a:spcPct val="115000"/>
                        </a:lnSpc>
                        <a:spcAft>
                          <a:spcPts val="0"/>
                        </a:spcAft>
                      </a:pPr>
                      <a:r>
                        <a:rPr lang="en-ZA" sz="1400" dirty="0">
                          <a:effectLst/>
                          <a:latin typeface="Calibri" panose="020F0502020204030204" pitchFamily="34" charset="0"/>
                          <a:ea typeface="Calibri" panose="020F0502020204030204" pitchFamily="34" charset="0"/>
                          <a:cs typeface="Times New Roman" panose="02020603050405020304" pitchFamily="18" charset="0"/>
                        </a:rPr>
                        <a:t>Corporate Services</a:t>
                      </a:r>
                    </a:p>
                  </a:txBody>
                  <a:tcPr marL="63440" marR="6344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spcAft>
                          <a:spcPts val="0"/>
                        </a:spcAft>
                      </a:pPr>
                      <a:r>
                        <a:rPr lang="en-US" sz="1400" b="1" dirty="0">
                          <a:effectLst/>
                          <a:latin typeface="Calibri"/>
                          <a:ea typeface="Times New Roman"/>
                          <a:cs typeface="Arial"/>
                        </a:rPr>
                        <a:t>1</a:t>
                      </a:r>
                      <a:endParaRPr lang="en-ZA" sz="1400" b="1" dirty="0">
                        <a:effectLst/>
                        <a:latin typeface="Calibri"/>
                        <a:ea typeface="DengXian"/>
                        <a:cs typeface="Arial"/>
                      </a:endParaRPr>
                    </a:p>
                  </a:txBody>
                  <a:tcPr marL="8890" marR="77470" marT="88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algn="ctr" defTabSz="457200" rtl="0" eaLnBrk="1" fontAlgn="b" latinLnBrk="0" hangingPunct="1">
                        <a:spcAft>
                          <a:spcPts val="0"/>
                        </a:spcAft>
                      </a:pPr>
                      <a:r>
                        <a:rPr lang="en-US" sz="1400" b="1" kern="1200" dirty="0">
                          <a:solidFill>
                            <a:srgbClr val="00B050"/>
                          </a:solidFill>
                          <a:effectLst/>
                          <a:latin typeface="+mn-lt"/>
                          <a:ea typeface="DengXian"/>
                          <a:cs typeface="Arial"/>
                        </a:rPr>
                        <a:t>1</a:t>
                      </a:r>
                      <a:endParaRPr lang="en-ZA" sz="1400" b="1" kern="1200" dirty="0">
                        <a:solidFill>
                          <a:srgbClr val="00B050"/>
                        </a:solidFill>
                        <a:effectLst/>
                        <a:latin typeface="+mn-lt"/>
                        <a:ea typeface="DengXian"/>
                        <a:cs typeface="Arial"/>
                      </a:endParaRPr>
                    </a:p>
                  </a:txBody>
                  <a:tcPr marL="8890" marR="77470" marT="88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algn="ctr" defTabSz="457200" rtl="0" eaLnBrk="1" fontAlgn="b" latinLnBrk="0" hangingPunct="1">
                        <a:spcAft>
                          <a:spcPts val="0"/>
                        </a:spcAft>
                      </a:pPr>
                      <a:r>
                        <a:rPr lang="en-US" sz="1400" b="1" kern="1200" dirty="0">
                          <a:solidFill>
                            <a:srgbClr val="00B050"/>
                          </a:solidFill>
                          <a:effectLst/>
                          <a:latin typeface="+mn-lt"/>
                          <a:ea typeface="Times New Roman"/>
                          <a:cs typeface="Arial"/>
                        </a:rPr>
                        <a:t>100%</a:t>
                      </a:r>
                      <a:endParaRPr lang="en-ZA" sz="1400" b="1" kern="1200" dirty="0">
                        <a:solidFill>
                          <a:srgbClr val="00B050"/>
                        </a:solidFill>
                        <a:effectLst/>
                        <a:latin typeface="+mn-lt"/>
                        <a:ea typeface="DengXian"/>
                        <a:cs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spcAft>
                          <a:spcPts val="0"/>
                        </a:spcAft>
                      </a:pPr>
                      <a:r>
                        <a:rPr lang="en-US" sz="1400" b="1" dirty="0">
                          <a:effectLst/>
                          <a:latin typeface="Calibri"/>
                          <a:ea typeface="DengXian"/>
                          <a:cs typeface="Arial"/>
                        </a:rPr>
                        <a:t>1</a:t>
                      </a:r>
                      <a:endParaRPr lang="en-ZA" sz="1400" b="1" dirty="0">
                        <a:effectLst/>
                        <a:latin typeface="Calibri"/>
                        <a:ea typeface="DengXian"/>
                        <a:cs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spcAft>
                          <a:spcPts val="0"/>
                        </a:spcAft>
                      </a:pPr>
                      <a:r>
                        <a:rPr lang="en-US" sz="1400" b="1" dirty="0">
                          <a:solidFill>
                            <a:srgbClr val="00B050"/>
                          </a:solidFill>
                          <a:effectLst/>
                          <a:latin typeface="Calibri"/>
                          <a:ea typeface="DengXian"/>
                          <a:cs typeface="Arial"/>
                        </a:rPr>
                        <a:t>1</a:t>
                      </a:r>
                      <a:endParaRPr lang="en-ZA" sz="1400" b="1" dirty="0">
                        <a:effectLst/>
                        <a:latin typeface="Calibri"/>
                        <a:ea typeface="DengXian"/>
                        <a:cs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spcAft>
                          <a:spcPts val="0"/>
                        </a:spcAft>
                      </a:pPr>
                      <a:r>
                        <a:rPr lang="en-US" sz="1400" b="1" dirty="0">
                          <a:solidFill>
                            <a:srgbClr val="00B050"/>
                          </a:solidFill>
                          <a:effectLst/>
                          <a:latin typeface="+mn-lt"/>
                          <a:ea typeface="Times New Roman"/>
                          <a:cs typeface="Arial"/>
                        </a:rPr>
                        <a:t>100%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400" b="1" dirty="0">
                          <a:effectLst/>
                          <a:latin typeface="Calibri" panose="020F0502020204030204" pitchFamily="34" charset="0"/>
                          <a:ea typeface="Times New Roman" panose="02020603050405020304" pitchFamily="18" charset="0"/>
                          <a:cs typeface="Arial" panose="020B0604020202020204" pitchFamily="34" charset="0"/>
                        </a:rPr>
                        <a:t>1</a:t>
                      </a:r>
                      <a:endParaRPr lang="en-ZA" sz="1400" b="1" dirty="0">
                        <a:effectLst/>
                        <a:latin typeface="Calibri" panose="020F0502020204030204" pitchFamily="34" charset="0"/>
                        <a:ea typeface="Times New Roman" panose="02020603050405020304" pitchFamily="18" charset="0"/>
                        <a:cs typeface="Arial" panose="020B0604020202020204" pitchFamily="34" charset="0"/>
                      </a:endParaRPr>
                    </a:p>
                  </a:txBody>
                  <a:tcPr marL="9525" marR="8318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400" b="1" dirty="0">
                          <a:solidFill>
                            <a:srgbClr val="00B050"/>
                          </a:solidFill>
                          <a:effectLst/>
                          <a:latin typeface="Calibri" panose="020F0502020204030204" pitchFamily="34" charset="0"/>
                          <a:ea typeface="Times New Roman" panose="02020603050405020304" pitchFamily="18" charset="0"/>
                          <a:cs typeface="Arial" panose="020B0604020202020204" pitchFamily="34" charset="0"/>
                        </a:rPr>
                        <a:t>1</a:t>
                      </a:r>
                      <a:endParaRPr lang="en-ZA" sz="1400" b="1" dirty="0">
                        <a:effectLst/>
                        <a:latin typeface="Calibri" panose="020F0502020204030204" pitchFamily="34" charset="0"/>
                        <a:ea typeface="Times New Roman" panose="02020603050405020304" pitchFamily="18"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400" b="1" dirty="0">
                          <a:solidFill>
                            <a:srgbClr val="00B050"/>
                          </a:solidFill>
                          <a:effectLst/>
                          <a:latin typeface="Calibri" panose="020F0502020204030204" pitchFamily="34" charset="0"/>
                          <a:ea typeface="Times New Roman" panose="02020603050405020304" pitchFamily="18" charset="0"/>
                          <a:cs typeface="Arial" panose="020B0604020202020204" pitchFamily="34" charset="0"/>
                        </a:rPr>
                        <a:t>100%</a:t>
                      </a:r>
                      <a:endParaRPr lang="en-ZA" sz="1400" b="1" dirty="0">
                        <a:effectLst/>
                        <a:latin typeface="Calibri" panose="020F0502020204030204" pitchFamily="34" charset="0"/>
                        <a:ea typeface="Times New Roman" panose="02020603050405020304" pitchFamily="18" charset="0"/>
                        <a:cs typeface="Arial" panose="020B0604020202020204" pitchFamily="34" charset="0"/>
                      </a:endParaRPr>
                    </a:p>
                  </a:txBody>
                  <a:tcPr marL="9525" marR="8318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400" b="1" dirty="0">
                          <a:solidFill>
                            <a:schemeClr val="tx1"/>
                          </a:solidFill>
                          <a:effectLst/>
                          <a:latin typeface="Calibri" panose="020F0502020204030204" pitchFamily="34" charset="0"/>
                          <a:ea typeface="Times New Roman" panose="02020603050405020304" pitchFamily="18" charset="0"/>
                          <a:cs typeface="Arial" panose="020B0604020202020204" pitchFamily="34" charset="0"/>
                        </a:rPr>
                        <a:t>2</a:t>
                      </a:r>
                      <a:endParaRPr lang="en-ZA" sz="1400" b="1" dirty="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9525" marR="8318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400" b="1" dirty="0">
                          <a:solidFill>
                            <a:srgbClr val="00B050"/>
                          </a:solidFill>
                          <a:effectLst/>
                          <a:latin typeface="Calibri" panose="020F0502020204030204" pitchFamily="34" charset="0"/>
                          <a:ea typeface="Times New Roman" panose="02020603050405020304" pitchFamily="18" charset="0"/>
                          <a:cs typeface="Arial" panose="020B0604020202020204" pitchFamily="34" charset="0"/>
                        </a:rPr>
                        <a:t>2</a:t>
                      </a:r>
                      <a:endParaRPr lang="en-ZA" sz="1400" b="1" dirty="0">
                        <a:effectLst/>
                        <a:latin typeface="Calibri" panose="020F0502020204030204" pitchFamily="34" charset="0"/>
                        <a:ea typeface="Times New Roman" panose="02020603050405020304" pitchFamily="18"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400" b="1" dirty="0">
                          <a:solidFill>
                            <a:srgbClr val="00B050"/>
                          </a:solidFill>
                          <a:effectLst/>
                          <a:latin typeface="Calibri" panose="020F0502020204030204" pitchFamily="34" charset="0"/>
                          <a:ea typeface="Times New Roman" panose="02020603050405020304" pitchFamily="18" charset="0"/>
                          <a:cs typeface="Arial" panose="020B0604020202020204" pitchFamily="34" charset="0"/>
                        </a:rPr>
                        <a:t>100%</a:t>
                      </a:r>
                      <a:endParaRPr lang="en-ZA" sz="1400" b="1" dirty="0">
                        <a:effectLst/>
                        <a:latin typeface="Calibri" panose="020F0502020204030204" pitchFamily="34" charset="0"/>
                        <a:ea typeface="Times New Roman" panose="02020603050405020304" pitchFamily="18" charset="0"/>
                        <a:cs typeface="Arial" panose="020B0604020202020204" pitchFamily="34" charset="0"/>
                      </a:endParaRPr>
                    </a:p>
                  </a:txBody>
                  <a:tcPr marL="9525" marR="8318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0002"/>
                  </a:ext>
                </a:extLst>
              </a:tr>
              <a:tr h="107579">
                <a:tc>
                  <a:txBody>
                    <a:bodyPr/>
                    <a:lstStyle/>
                    <a:p>
                      <a:pPr algn="l">
                        <a:lnSpc>
                          <a:spcPct val="100000"/>
                        </a:lnSpc>
                        <a:spcAft>
                          <a:spcPts val="0"/>
                        </a:spcAft>
                      </a:pPr>
                      <a:r>
                        <a:rPr lang="en-ZA" sz="1400" dirty="0">
                          <a:effectLst/>
                          <a:latin typeface="Calibri" panose="020F0502020204030204" pitchFamily="34" charset="0"/>
                          <a:ea typeface="Calibri" panose="020F0502020204030204" pitchFamily="34" charset="0"/>
                          <a:cs typeface="Times New Roman" panose="02020603050405020304" pitchFamily="18" charset="0"/>
                        </a:rPr>
                        <a:t>Human Resource Management</a:t>
                      </a:r>
                    </a:p>
                  </a:txBody>
                  <a:tcPr marL="63440" marR="6344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spcAft>
                          <a:spcPts val="0"/>
                        </a:spcAft>
                      </a:pPr>
                      <a:r>
                        <a:rPr lang="en-ZA" sz="1400" b="1" dirty="0">
                          <a:solidFill>
                            <a:schemeClr val="tx1"/>
                          </a:solidFill>
                          <a:effectLst/>
                          <a:latin typeface="Calibri"/>
                          <a:ea typeface="DengXian"/>
                          <a:cs typeface="Arial"/>
                        </a:rPr>
                        <a:t>-</a:t>
                      </a:r>
                    </a:p>
                  </a:txBody>
                  <a:tcPr marL="8890" marR="77470" marT="88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spcAft>
                          <a:spcPts val="0"/>
                        </a:spcAft>
                      </a:pPr>
                      <a:r>
                        <a:rPr lang="en-ZA" sz="1400" b="1" dirty="0">
                          <a:solidFill>
                            <a:schemeClr val="tx1"/>
                          </a:solidFill>
                          <a:effectLst/>
                          <a:latin typeface="Calibri"/>
                          <a:ea typeface="DengXian"/>
                          <a:cs typeface="Arial"/>
                        </a:rPr>
                        <a:t>-</a:t>
                      </a:r>
                    </a:p>
                  </a:txBody>
                  <a:tcPr marL="8890" marR="77470" marT="88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spcAft>
                          <a:spcPts val="0"/>
                        </a:spcAft>
                      </a:pPr>
                      <a:r>
                        <a:rPr lang="en-ZA" sz="1400" b="1" dirty="0">
                          <a:solidFill>
                            <a:schemeClr val="tx1"/>
                          </a:solidFill>
                          <a:effectLst/>
                          <a:latin typeface="Calibri"/>
                          <a:ea typeface="DengXian"/>
                          <a:cs typeface="Arial"/>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spcAft>
                          <a:spcPts val="0"/>
                        </a:spcAft>
                      </a:pPr>
                      <a:r>
                        <a:rPr lang="en-ZA" sz="1400" b="1" dirty="0">
                          <a:solidFill>
                            <a:schemeClr val="tx1"/>
                          </a:solidFill>
                          <a:effectLst/>
                          <a:latin typeface="Calibri"/>
                          <a:ea typeface="DengXian"/>
                          <a:cs typeface="Arial"/>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spcAft>
                          <a:spcPts val="0"/>
                        </a:spcAft>
                      </a:pPr>
                      <a:r>
                        <a:rPr lang="en-ZA" sz="1400" b="1" dirty="0">
                          <a:solidFill>
                            <a:schemeClr val="tx1"/>
                          </a:solidFill>
                          <a:effectLst/>
                          <a:latin typeface="Calibri"/>
                          <a:ea typeface="DengXian"/>
                          <a:cs typeface="Arial"/>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spcAft>
                          <a:spcPts val="0"/>
                        </a:spcAft>
                      </a:pPr>
                      <a:r>
                        <a:rPr lang="en-ZA" sz="1400" b="1" dirty="0">
                          <a:solidFill>
                            <a:schemeClr val="tx1"/>
                          </a:solidFill>
                          <a:effectLst/>
                          <a:latin typeface="Calibri"/>
                          <a:ea typeface="DengXian"/>
                          <a:cs typeface="Arial"/>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spcAft>
                          <a:spcPts val="0"/>
                        </a:spcAft>
                      </a:pPr>
                      <a:r>
                        <a:rPr lang="en-ZA" sz="1400" b="1" dirty="0">
                          <a:solidFill>
                            <a:schemeClr val="tx1"/>
                          </a:solidFill>
                          <a:effectLst/>
                          <a:latin typeface="Calibri"/>
                          <a:ea typeface="DengXian"/>
                          <a:cs typeface="Arial"/>
                        </a:rPr>
                        <a:t>-</a:t>
                      </a:r>
                    </a:p>
                  </a:txBody>
                  <a:tcPr marL="8890" marR="77470" marT="88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spcAft>
                          <a:spcPts val="0"/>
                        </a:spcAft>
                      </a:pPr>
                      <a:r>
                        <a:rPr lang="en-ZA" sz="1400" b="1" dirty="0">
                          <a:solidFill>
                            <a:schemeClr val="tx1"/>
                          </a:solidFill>
                          <a:effectLst/>
                          <a:latin typeface="Calibri"/>
                          <a:ea typeface="DengXian"/>
                          <a:cs typeface="Arial"/>
                        </a:rPr>
                        <a:t>-</a:t>
                      </a:r>
                    </a:p>
                  </a:txBody>
                  <a:tcPr marL="8890" marR="77470" marT="88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spcAft>
                          <a:spcPts val="0"/>
                        </a:spcAft>
                      </a:pPr>
                      <a:r>
                        <a:rPr lang="en-ZA" sz="1400" b="1" dirty="0">
                          <a:solidFill>
                            <a:schemeClr val="tx1"/>
                          </a:solidFill>
                          <a:effectLst/>
                          <a:latin typeface="Calibri"/>
                          <a:ea typeface="DengXian"/>
                          <a:cs typeface="Arial"/>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spcAft>
                          <a:spcPts val="0"/>
                        </a:spcAft>
                      </a:pPr>
                      <a:r>
                        <a:rPr lang="en-ZA" sz="1400" b="1" dirty="0">
                          <a:solidFill>
                            <a:schemeClr val="tx1"/>
                          </a:solidFill>
                          <a:effectLst/>
                          <a:latin typeface="Calibri" panose="020F0502020204030204" pitchFamily="34" charset="0"/>
                          <a:ea typeface="Times New Roman" panose="02020603050405020304" pitchFamily="18" charset="0"/>
                          <a:cs typeface="Arial" panose="020B0604020202020204" pitchFamily="34" charset="0"/>
                        </a:rPr>
                        <a:t>1</a:t>
                      </a:r>
                    </a:p>
                  </a:txBody>
                  <a:tcPr marL="9525" marR="8318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algn="ctr" defTabSz="457200" rtl="0" eaLnBrk="1" fontAlgn="b" latinLnBrk="0" hangingPunct="1">
                        <a:spcAft>
                          <a:spcPts val="0"/>
                        </a:spcAft>
                      </a:pPr>
                      <a:r>
                        <a:rPr lang="en-ZA" sz="1400" b="1" kern="1200" dirty="0">
                          <a:solidFill>
                            <a:srgbClr val="FF0000"/>
                          </a:solidFill>
                          <a:effectLst/>
                          <a:latin typeface="Calibri"/>
                          <a:ea typeface="Times New Roman" panose="02020603050405020304" pitchFamily="18" charset="0"/>
                          <a:cs typeface="Arial"/>
                        </a:rPr>
                        <a:t>0</a:t>
                      </a:r>
                    </a:p>
                  </a:txBody>
                  <a:tcPr marL="9525" marR="8318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algn="ctr" defTabSz="457200" rtl="0" eaLnBrk="1" fontAlgn="b" latinLnBrk="0" hangingPunct="1">
                        <a:spcAft>
                          <a:spcPts val="0"/>
                        </a:spcAft>
                      </a:pPr>
                      <a:r>
                        <a:rPr lang="en-ZA" sz="1400" b="1" kern="1200" dirty="0">
                          <a:solidFill>
                            <a:srgbClr val="FF0000"/>
                          </a:solidFill>
                          <a:effectLst/>
                          <a:latin typeface="+mn-lt"/>
                          <a:ea typeface="Times New Roman" panose="02020603050405020304" pitchFamily="18" charset="0"/>
                          <a:cs typeface="Arial"/>
                        </a:rPr>
                        <a:t>0%</a:t>
                      </a:r>
                    </a:p>
                  </a:txBody>
                  <a:tcPr marL="9525" marR="8318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0003"/>
                  </a:ext>
                </a:extLst>
              </a:tr>
              <a:tr h="437322">
                <a:tc>
                  <a:txBody>
                    <a:bodyPr/>
                    <a:lstStyle/>
                    <a:p>
                      <a:pPr algn="l">
                        <a:lnSpc>
                          <a:spcPct val="115000"/>
                        </a:lnSpc>
                        <a:spcAft>
                          <a:spcPts val="0"/>
                        </a:spcAft>
                      </a:pPr>
                      <a:r>
                        <a:rPr lang="en-ZA" sz="1400" dirty="0">
                          <a:effectLst/>
                          <a:latin typeface="Calibri" panose="020F0502020204030204" pitchFamily="34" charset="0"/>
                          <a:ea typeface="Calibri" panose="020F0502020204030204" pitchFamily="34" charset="0"/>
                          <a:cs typeface="Times New Roman" panose="02020603050405020304" pitchFamily="18" charset="0"/>
                        </a:rPr>
                        <a:t>Marketing and Communication  </a:t>
                      </a:r>
                    </a:p>
                  </a:txBody>
                  <a:tcPr marL="63440" marR="6344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spcAft>
                          <a:spcPts val="0"/>
                        </a:spcAft>
                      </a:pPr>
                      <a:r>
                        <a:rPr lang="en-US" sz="1400" b="1" dirty="0">
                          <a:solidFill>
                            <a:schemeClr val="tx1"/>
                          </a:solidFill>
                          <a:effectLst/>
                          <a:latin typeface="Calibri"/>
                          <a:ea typeface="Times New Roman"/>
                          <a:cs typeface="Arial"/>
                        </a:rPr>
                        <a:t>-</a:t>
                      </a:r>
                      <a:endParaRPr lang="en-ZA" sz="1400" b="1" dirty="0">
                        <a:solidFill>
                          <a:schemeClr val="tx1"/>
                        </a:solidFill>
                        <a:effectLst/>
                        <a:latin typeface="Calibri"/>
                        <a:ea typeface="DengXian"/>
                        <a:cs typeface="Arial"/>
                      </a:endParaRPr>
                    </a:p>
                  </a:txBody>
                  <a:tcPr marL="8890" marR="77470" marT="88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spcAft>
                          <a:spcPts val="0"/>
                        </a:spcAft>
                      </a:pPr>
                      <a:r>
                        <a:rPr lang="en-US" sz="1400" b="1" dirty="0">
                          <a:solidFill>
                            <a:schemeClr val="tx1"/>
                          </a:solidFill>
                          <a:effectLst/>
                          <a:latin typeface="Calibri"/>
                          <a:ea typeface="Times New Roman"/>
                          <a:cs typeface="Arial"/>
                        </a:rPr>
                        <a:t>-</a:t>
                      </a:r>
                      <a:endParaRPr lang="en-ZA" sz="1400" b="1" dirty="0">
                        <a:solidFill>
                          <a:schemeClr val="tx1"/>
                        </a:solidFill>
                        <a:effectLst/>
                        <a:latin typeface="Calibri"/>
                        <a:ea typeface="DengXian"/>
                        <a:cs typeface="Arial"/>
                      </a:endParaRPr>
                    </a:p>
                  </a:txBody>
                  <a:tcPr marL="8890" marR="77470" marT="88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spcAft>
                          <a:spcPts val="0"/>
                        </a:spcAft>
                      </a:pPr>
                      <a:r>
                        <a:rPr lang="en-US" sz="1400" b="1" dirty="0">
                          <a:solidFill>
                            <a:schemeClr val="tx1"/>
                          </a:solidFill>
                          <a:effectLst/>
                          <a:latin typeface="Calibri"/>
                          <a:ea typeface="Times New Roman"/>
                          <a:cs typeface="Arial"/>
                        </a:rPr>
                        <a:t>-</a:t>
                      </a:r>
                      <a:endParaRPr lang="en-ZA" sz="1400" b="1" dirty="0">
                        <a:solidFill>
                          <a:schemeClr val="tx1"/>
                        </a:solidFill>
                        <a:effectLst/>
                        <a:latin typeface="Calibri"/>
                        <a:ea typeface="DengXian"/>
                        <a:cs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spcAft>
                          <a:spcPts val="0"/>
                        </a:spcAft>
                      </a:pPr>
                      <a:r>
                        <a:rPr lang="en-US" sz="1400" b="1" dirty="0">
                          <a:effectLst/>
                          <a:latin typeface="Calibri"/>
                          <a:ea typeface="Times New Roman"/>
                          <a:cs typeface="Arial"/>
                        </a:rPr>
                        <a:t>1</a:t>
                      </a:r>
                      <a:endParaRPr lang="en-ZA" sz="1400" b="1" dirty="0">
                        <a:effectLst/>
                        <a:latin typeface="Calibri"/>
                        <a:ea typeface="DengXian"/>
                        <a:cs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spcAft>
                          <a:spcPts val="0"/>
                        </a:spcAft>
                      </a:pPr>
                      <a:r>
                        <a:rPr lang="en-US" sz="1400" b="1" dirty="0">
                          <a:solidFill>
                            <a:srgbClr val="FF0000"/>
                          </a:solidFill>
                          <a:effectLst/>
                          <a:latin typeface="Calibri"/>
                          <a:ea typeface="Times New Roman"/>
                          <a:cs typeface="Arial"/>
                        </a:rPr>
                        <a:t>0</a:t>
                      </a:r>
                      <a:endParaRPr lang="en-ZA" sz="1400" b="1" dirty="0">
                        <a:solidFill>
                          <a:srgbClr val="FF0000"/>
                        </a:solidFill>
                        <a:effectLst/>
                        <a:latin typeface="Calibri"/>
                        <a:ea typeface="DengXian"/>
                        <a:cs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spcAft>
                          <a:spcPts val="0"/>
                        </a:spcAft>
                      </a:pPr>
                      <a:r>
                        <a:rPr lang="en-US" sz="1400" b="1" dirty="0">
                          <a:solidFill>
                            <a:srgbClr val="FF0000"/>
                          </a:solidFill>
                          <a:effectLst/>
                          <a:latin typeface="Calibri"/>
                          <a:ea typeface="Times New Roman"/>
                          <a:cs typeface="Arial"/>
                        </a:rPr>
                        <a:t>0%</a:t>
                      </a:r>
                      <a:endParaRPr lang="en-ZA" sz="1400" b="1" dirty="0">
                        <a:solidFill>
                          <a:srgbClr val="FF0000"/>
                        </a:solidFill>
                        <a:effectLst/>
                        <a:latin typeface="Calibri"/>
                        <a:ea typeface="DengXian"/>
                        <a:cs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400" b="1" dirty="0">
                          <a:effectLst/>
                          <a:latin typeface="Calibri" panose="020F0502020204030204" pitchFamily="34" charset="0"/>
                          <a:ea typeface="Times New Roman" panose="02020603050405020304" pitchFamily="18" charset="0"/>
                          <a:cs typeface="Arial" panose="020B0604020202020204" pitchFamily="34" charset="0"/>
                        </a:rPr>
                        <a:t>1</a:t>
                      </a:r>
                      <a:endParaRPr lang="en-ZA" sz="1400" b="1" dirty="0">
                        <a:effectLst/>
                        <a:latin typeface="Calibri" panose="020F0502020204030204" pitchFamily="34" charset="0"/>
                        <a:ea typeface="Times New Roman" panose="02020603050405020304" pitchFamily="18" charset="0"/>
                        <a:cs typeface="Arial" panose="020B0604020202020204" pitchFamily="34" charset="0"/>
                      </a:endParaRPr>
                    </a:p>
                  </a:txBody>
                  <a:tcPr marL="9525" marR="8318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400" b="1" dirty="0">
                          <a:solidFill>
                            <a:srgbClr val="00B050"/>
                          </a:solidFill>
                          <a:effectLst/>
                          <a:latin typeface="Calibri" panose="020F0502020204030204" pitchFamily="34" charset="0"/>
                          <a:ea typeface="Times New Roman" panose="02020603050405020304" pitchFamily="18" charset="0"/>
                          <a:cs typeface="Arial" panose="020B0604020202020204" pitchFamily="34" charset="0"/>
                        </a:rPr>
                        <a:t>1</a:t>
                      </a:r>
                      <a:endParaRPr lang="en-ZA" sz="1400" b="1" dirty="0">
                        <a:effectLst/>
                        <a:latin typeface="Calibri" panose="020F0502020204030204" pitchFamily="34" charset="0"/>
                        <a:ea typeface="Times New Roman" panose="02020603050405020304" pitchFamily="18"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400" b="1" dirty="0">
                          <a:solidFill>
                            <a:srgbClr val="00B050"/>
                          </a:solidFill>
                          <a:effectLst/>
                          <a:latin typeface="Calibri" panose="020F0502020204030204" pitchFamily="34" charset="0"/>
                          <a:ea typeface="Times New Roman" panose="02020603050405020304" pitchFamily="18" charset="0"/>
                          <a:cs typeface="Arial" panose="020B0604020202020204" pitchFamily="34" charset="0"/>
                        </a:rPr>
                        <a:t>100%</a:t>
                      </a:r>
                      <a:endParaRPr lang="en-ZA" sz="1400" b="1" dirty="0">
                        <a:effectLst/>
                        <a:latin typeface="Calibri" panose="020F0502020204030204" pitchFamily="34" charset="0"/>
                        <a:ea typeface="Times New Roman" panose="02020603050405020304" pitchFamily="18" charset="0"/>
                        <a:cs typeface="Arial" panose="020B0604020202020204" pitchFamily="34" charset="0"/>
                      </a:endParaRPr>
                    </a:p>
                  </a:txBody>
                  <a:tcPr marL="9525" marR="8318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spcAft>
                          <a:spcPts val="0"/>
                        </a:spcAft>
                      </a:pPr>
                      <a:r>
                        <a:rPr lang="en-US" sz="1400" b="1" dirty="0">
                          <a:solidFill>
                            <a:schemeClr val="tx1"/>
                          </a:solidFill>
                          <a:effectLst/>
                          <a:latin typeface="Calibri"/>
                          <a:ea typeface="Times New Roman"/>
                          <a:cs typeface="Arial"/>
                        </a:rPr>
                        <a:t>-</a:t>
                      </a:r>
                      <a:endParaRPr lang="en-ZA" sz="1400" b="1" dirty="0">
                        <a:solidFill>
                          <a:schemeClr val="tx1"/>
                        </a:solidFill>
                        <a:effectLst/>
                        <a:latin typeface="Calibri"/>
                        <a:ea typeface="DengXian"/>
                        <a:cs typeface="Arial"/>
                      </a:endParaRPr>
                    </a:p>
                  </a:txBody>
                  <a:tcPr marL="8890" marR="77470" marT="88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spcAft>
                          <a:spcPts val="0"/>
                        </a:spcAft>
                      </a:pPr>
                      <a:r>
                        <a:rPr lang="en-US" sz="1400" b="1" dirty="0">
                          <a:solidFill>
                            <a:schemeClr val="tx1"/>
                          </a:solidFill>
                          <a:effectLst/>
                          <a:latin typeface="Calibri"/>
                          <a:ea typeface="Times New Roman"/>
                          <a:cs typeface="Arial"/>
                        </a:rPr>
                        <a:t>-</a:t>
                      </a:r>
                      <a:endParaRPr lang="en-ZA" sz="1400" b="1" dirty="0">
                        <a:solidFill>
                          <a:schemeClr val="tx1"/>
                        </a:solidFill>
                        <a:effectLst/>
                        <a:latin typeface="Calibri"/>
                        <a:ea typeface="DengXian"/>
                        <a:cs typeface="Arial"/>
                      </a:endParaRPr>
                    </a:p>
                  </a:txBody>
                  <a:tcPr marL="8890" marR="77470" marT="88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spcAft>
                          <a:spcPts val="0"/>
                        </a:spcAft>
                      </a:pPr>
                      <a:r>
                        <a:rPr lang="en-US" sz="1400" b="1" dirty="0">
                          <a:solidFill>
                            <a:schemeClr val="tx1"/>
                          </a:solidFill>
                          <a:effectLst/>
                          <a:latin typeface="Calibri"/>
                          <a:ea typeface="Times New Roman"/>
                          <a:cs typeface="Arial"/>
                        </a:rPr>
                        <a:t>-</a:t>
                      </a:r>
                      <a:endParaRPr lang="en-ZA" sz="1400" b="1" dirty="0">
                        <a:solidFill>
                          <a:schemeClr val="tx1"/>
                        </a:solidFill>
                        <a:effectLst/>
                        <a:latin typeface="Calibri"/>
                        <a:ea typeface="DengXian"/>
                        <a:cs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0004"/>
                  </a:ext>
                </a:extLst>
              </a:tr>
              <a:tr h="497127">
                <a:tc>
                  <a:txBody>
                    <a:bodyPr/>
                    <a:lstStyle/>
                    <a:p>
                      <a:pPr algn="l">
                        <a:lnSpc>
                          <a:spcPct val="115000"/>
                        </a:lnSpc>
                        <a:spcAft>
                          <a:spcPts val="0"/>
                        </a:spcAft>
                      </a:pPr>
                      <a:r>
                        <a:rPr lang="en-ZA" sz="1400" dirty="0">
                          <a:effectLst/>
                          <a:latin typeface="Calibri" panose="020F0502020204030204" pitchFamily="34" charset="0"/>
                          <a:ea typeface="Calibri" panose="020F0502020204030204" pitchFamily="34" charset="0"/>
                          <a:cs typeface="Times New Roman" panose="02020603050405020304" pitchFamily="18" charset="0"/>
                        </a:rPr>
                        <a:t>Productivity Organisational Solutions</a:t>
                      </a:r>
                    </a:p>
                  </a:txBody>
                  <a:tcPr marL="63440" marR="6344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spcAft>
                          <a:spcPts val="0"/>
                        </a:spcAft>
                      </a:pPr>
                      <a:r>
                        <a:rPr lang="en-US" sz="1400" b="1" dirty="0">
                          <a:effectLst/>
                          <a:latin typeface="Calibri"/>
                          <a:ea typeface="DengXian"/>
                          <a:cs typeface="Arial"/>
                        </a:rPr>
                        <a:t>2</a:t>
                      </a:r>
                      <a:endParaRPr lang="en-ZA" sz="1400" b="1" dirty="0">
                        <a:effectLst/>
                        <a:latin typeface="Calibri"/>
                        <a:ea typeface="DengXian"/>
                        <a:cs typeface="Arial"/>
                      </a:endParaRPr>
                    </a:p>
                  </a:txBody>
                  <a:tcPr marL="8890" marR="77470" marT="88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spcAft>
                          <a:spcPts val="0"/>
                        </a:spcAft>
                      </a:pPr>
                      <a:r>
                        <a:rPr lang="en-US" sz="1400" b="1" dirty="0">
                          <a:solidFill>
                            <a:srgbClr val="FF0000"/>
                          </a:solidFill>
                          <a:effectLst/>
                          <a:latin typeface="Calibri"/>
                          <a:ea typeface="DengXian"/>
                          <a:cs typeface="Arial"/>
                        </a:rPr>
                        <a:t>1</a:t>
                      </a:r>
                      <a:endParaRPr lang="en-ZA" sz="1400" b="1" dirty="0">
                        <a:solidFill>
                          <a:srgbClr val="FF0000"/>
                        </a:solidFill>
                        <a:effectLst/>
                        <a:latin typeface="Calibri"/>
                        <a:ea typeface="DengXian"/>
                        <a:cs typeface="Arial"/>
                      </a:endParaRPr>
                    </a:p>
                  </a:txBody>
                  <a:tcPr marL="8890" marR="77470" marT="88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spcAft>
                          <a:spcPts val="0"/>
                        </a:spcAft>
                      </a:pPr>
                      <a:r>
                        <a:rPr lang="en-US" sz="1400" b="1" dirty="0">
                          <a:solidFill>
                            <a:srgbClr val="FF0000"/>
                          </a:solidFill>
                          <a:effectLst/>
                          <a:latin typeface="Calibri"/>
                          <a:ea typeface="Times New Roman"/>
                          <a:cs typeface="Arial"/>
                        </a:rPr>
                        <a:t>50%</a:t>
                      </a:r>
                      <a:endParaRPr lang="en-ZA" sz="1400" b="1" dirty="0">
                        <a:effectLst/>
                        <a:latin typeface="Calibri"/>
                        <a:ea typeface="DengXian"/>
                        <a:cs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spcAft>
                          <a:spcPts val="0"/>
                        </a:spcAft>
                      </a:pPr>
                      <a:r>
                        <a:rPr lang="en-US" sz="1400" b="1" dirty="0">
                          <a:effectLst/>
                          <a:latin typeface="Calibri"/>
                          <a:ea typeface="DengXian"/>
                          <a:cs typeface="Arial"/>
                        </a:rPr>
                        <a:t>2</a:t>
                      </a:r>
                      <a:endParaRPr lang="en-ZA" sz="1400" b="1" dirty="0">
                        <a:effectLst/>
                        <a:latin typeface="Calibri"/>
                        <a:ea typeface="DengXian"/>
                        <a:cs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spcAft>
                          <a:spcPts val="0"/>
                        </a:spcAft>
                      </a:pPr>
                      <a:r>
                        <a:rPr lang="en-US" sz="1400" b="1" dirty="0">
                          <a:solidFill>
                            <a:srgbClr val="FF0000"/>
                          </a:solidFill>
                          <a:effectLst/>
                          <a:latin typeface="Calibri"/>
                          <a:ea typeface="Times New Roman"/>
                          <a:cs typeface="Arial"/>
                        </a:rPr>
                        <a:t>1</a:t>
                      </a:r>
                      <a:endParaRPr lang="en-ZA" sz="1400" b="1" dirty="0">
                        <a:solidFill>
                          <a:srgbClr val="FF0000"/>
                        </a:solidFill>
                        <a:effectLst/>
                        <a:latin typeface="Calibri"/>
                        <a:ea typeface="DengXian"/>
                        <a:cs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spcAft>
                          <a:spcPts val="0"/>
                        </a:spcAft>
                      </a:pPr>
                      <a:r>
                        <a:rPr lang="en-US" sz="1400" b="1" dirty="0">
                          <a:solidFill>
                            <a:srgbClr val="FF0000"/>
                          </a:solidFill>
                          <a:effectLst/>
                          <a:latin typeface="Calibri"/>
                          <a:ea typeface="Times New Roman"/>
                          <a:cs typeface="Arial"/>
                        </a:rPr>
                        <a:t>50%</a:t>
                      </a:r>
                      <a:endParaRPr lang="en-ZA" sz="1400" b="1" dirty="0">
                        <a:effectLst/>
                        <a:latin typeface="Calibri"/>
                        <a:ea typeface="DengXian"/>
                        <a:cs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400" b="1" dirty="0">
                          <a:effectLst/>
                          <a:latin typeface="Calibri" panose="020F0502020204030204" pitchFamily="34" charset="0"/>
                          <a:ea typeface="Times New Roman" panose="02020603050405020304" pitchFamily="18" charset="0"/>
                          <a:cs typeface="Arial" panose="020B0604020202020204" pitchFamily="34" charset="0"/>
                        </a:rPr>
                        <a:t>2</a:t>
                      </a:r>
                      <a:endParaRPr lang="en-ZA" sz="1400" b="1" dirty="0">
                        <a:effectLst/>
                        <a:latin typeface="Calibri" panose="020F0502020204030204" pitchFamily="34" charset="0"/>
                        <a:ea typeface="Times New Roman" panose="02020603050405020304" pitchFamily="18" charset="0"/>
                        <a:cs typeface="Arial" panose="020B0604020202020204" pitchFamily="34" charset="0"/>
                      </a:endParaRPr>
                    </a:p>
                  </a:txBody>
                  <a:tcPr marL="9525" marR="8318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400" b="1"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1</a:t>
                      </a:r>
                      <a:endParaRPr lang="en-ZA" sz="1400" b="1"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400" b="1"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50%</a:t>
                      </a:r>
                      <a:endParaRPr lang="en-ZA" sz="1400" b="1" dirty="0">
                        <a:effectLst/>
                        <a:latin typeface="Calibri" panose="020F0502020204030204" pitchFamily="34" charset="0"/>
                        <a:ea typeface="Times New Roman" panose="02020603050405020304" pitchFamily="18" charset="0"/>
                        <a:cs typeface="Arial" panose="020B0604020202020204" pitchFamily="34" charset="0"/>
                      </a:endParaRPr>
                    </a:p>
                  </a:txBody>
                  <a:tcPr marL="9525" marR="8318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spcAft>
                          <a:spcPts val="0"/>
                        </a:spcAft>
                      </a:pPr>
                      <a:r>
                        <a:rPr lang="en-ZA" sz="1400" b="1" dirty="0">
                          <a:solidFill>
                            <a:schemeClr val="tx1"/>
                          </a:solidFill>
                          <a:effectLst/>
                          <a:latin typeface="Calibri" panose="020F0502020204030204" pitchFamily="34" charset="0"/>
                          <a:ea typeface="Times New Roman" panose="02020603050405020304" pitchFamily="18" charset="0"/>
                          <a:cs typeface="Arial" panose="020B0604020202020204" pitchFamily="34" charset="0"/>
                        </a:rPr>
                        <a:t>2</a:t>
                      </a:r>
                    </a:p>
                  </a:txBody>
                  <a:tcPr marL="9525" marR="8318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algn="ctr" defTabSz="457200" rtl="0" eaLnBrk="1" fontAlgn="b" latinLnBrk="0" hangingPunct="1">
                        <a:spcAft>
                          <a:spcPts val="0"/>
                        </a:spcAft>
                      </a:pPr>
                      <a:r>
                        <a:rPr lang="en-ZA" sz="1400" b="1" kern="1200" dirty="0">
                          <a:solidFill>
                            <a:srgbClr val="FF0000"/>
                          </a:solidFill>
                          <a:effectLst/>
                          <a:latin typeface="Calibri"/>
                          <a:ea typeface="Times New Roman" panose="02020603050405020304" pitchFamily="18" charset="0"/>
                          <a:cs typeface="Arial"/>
                        </a:rPr>
                        <a:t>1</a:t>
                      </a:r>
                    </a:p>
                  </a:txBody>
                  <a:tcPr marL="9525" marR="8318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algn="ctr" defTabSz="457200" rtl="0" eaLnBrk="1" fontAlgn="b" latinLnBrk="0" hangingPunct="1">
                        <a:spcAft>
                          <a:spcPts val="0"/>
                        </a:spcAft>
                      </a:pPr>
                      <a:r>
                        <a:rPr lang="en-ZA" sz="1400" b="1" kern="1200" dirty="0">
                          <a:solidFill>
                            <a:srgbClr val="FF0000"/>
                          </a:solidFill>
                          <a:effectLst/>
                          <a:latin typeface="Calibri"/>
                          <a:ea typeface="Times New Roman" panose="02020603050405020304" pitchFamily="18" charset="0"/>
                          <a:cs typeface="Arial"/>
                        </a:rPr>
                        <a:t>50%</a:t>
                      </a:r>
                    </a:p>
                  </a:txBody>
                  <a:tcPr marL="9525" marR="8318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0005"/>
                  </a:ext>
                </a:extLst>
              </a:tr>
              <a:tr h="497127">
                <a:tc>
                  <a:txBody>
                    <a:bodyPr/>
                    <a:lstStyle/>
                    <a:p>
                      <a:pPr algn="l">
                        <a:lnSpc>
                          <a:spcPct val="115000"/>
                        </a:lnSpc>
                        <a:spcAft>
                          <a:spcPts val="0"/>
                        </a:spcAft>
                      </a:pPr>
                      <a:r>
                        <a:rPr lang="en-ZA" sz="1400" dirty="0">
                          <a:effectLst/>
                          <a:latin typeface="Calibri" panose="020F0502020204030204" pitchFamily="34" charset="0"/>
                          <a:ea typeface="Calibri" panose="020F0502020204030204" pitchFamily="34" charset="0"/>
                          <a:cs typeface="Times New Roman" panose="02020603050405020304" pitchFamily="18" charset="0"/>
                        </a:rPr>
                        <a:t>Value Chain Competitiveness</a:t>
                      </a:r>
                    </a:p>
                  </a:txBody>
                  <a:tcPr marL="63440" marR="6344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spcAft>
                          <a:spcPts val="0"/>
                        </a:spcAft>
                      </a:pPr>
                      <a:r>
                        <a:rPr lang="en-ZA" sz="1400" b="1" dirty="0">
                          <a:effectLst/>
                          <a:latin typeface="Calibri"/>
                          <a:ea typeface="DengXian"/>
                          <a:cs typeface="Arial"/>
                        </a:rPr>
                        <a:t>2</a:t>
                      </a:r>
                    </a:p>
                  </a:txBody>
                  <a:tcPr marL="8890" marR="77470" marT="88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spcAft>
                          <a:spcPts val="0"/>
                        </a:spcAft>
                      </a:pPr>
                      <a:r>
                        <a:rPr lang="en-ZA" sz="1400" b="1" dirty="0">
                          <a:solidFill>
                            <a:srgbClr val="FF0000"/>
                          </a:solidFill>
                          <a:effectLst/>
                          <a:latin typeface="Calibri"/>
                          <a:ea typeface="DengXian"/>
                          <a:cs typeface="Arial"/>
                        </a:rPr>
                        <a:t>1</a:t>
                      </a:r>
                    </a:p>
                  </a:txBody>
                  <a:tcPr marL="8890" marR="77470" marT="88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spcAft>
                          <a:spcPts val="0"/>
                        </a:spcAft>
                      </a:pPr>
                      <a:r>
                        <a:rPr lang="en-ZA" sz="1400" b="1" dirty="0">
                          <a:solidFill>
                            <a:srgbClr val="FF0000"/>
                          </a:solidFill>
                          <a:effectLst/>
                          <a:latin typeface="Calibri"/>
                          <a:ea typeface="DengXian"/>
                          <a:cs typeface="Arial"/>
                        </a:rPr>
                        <a:t>50%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spcAft>
                          <a:spcPts val="0"/>
                        </a:spcAft>
                      </a:pPr>
                      <a:r>
                        <a:rPr lang="en-ZA" sz="1400" b="1" dirty="0">
                          <a:effectLst/>
                          <a:latin typeface="Calibri"/>
                          <a:ea typeface="DengXian"/>
                          <a:cs typeface="Arial"/>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spcAft>
                          <a:spcPts val="0"/>
                        </a:spcAft>
                      </a:pPr>
                      <a:r>
                        <a:rPr lang="en-ZA" sz="1400" b="1" dirty="0">
                          <a:solidFill>
                            <a:srgbClr val="FF0000"/>
                          </a:solidFill>
                          <a:effectLst/>
                          <a:latin typeface="Calibri"/>
                          <a:ea typeface="DengXian"/>
                          <a:cs typeface="Arial"/>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algn="ctr" defTabSz="457200" rtl="0" eaLnBrk="1" fontAlgn="b" latinLnBrk="0" hangingPunct="1">
                        <a:spcAft>
                          <a:spcPts val="0"/>
                        </a:spcAft>
                      </a:pPr>
                      <a:r>
                        <a:rPr lang="en-ZA" sz="1400" b="1" kern="1200" dirty="0">
                          <a:solidFill>
                            <a:srgbClr val="00B050"/>
                          </a:solidFill>
                          <a:effectLst/>
                          <a:latin typeface="+mn-lt"/>
                          <a:ea typeface="DengXian"/>
                          <a:cs typeface="Arial"/>
                        </a:rPr>
                        <a:t>100%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spcAft>
                          <a:spcPts val="0"/>
                        </a:spcAft>
                      </a:pPr>
                      <a:r>
                        <a:rPr lang="en-ZA" sz="1400" b="1" dirty="0">
                          <a:effectLst/>
                          <a:latin typeface="Calibri" panose="020F0502020204030204" pitchFamily="34" charset="0"/>
                          <a:ea typeface="Times New Roman" panose="02020603050405020304" pitchFamily="18" charset="0"/>
                          <a:cs typeface="Arial" panose="020B0604020202020204" pitchFamily="34" charset="0"/>
                        </a:rPr>
                        <a:t>1</a:t>
                      </a:r>
                    </a:p>
                  </a:txBody>
                  <a:tcPr marL="9525" marR="8318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spcAft>
                          <a:spcPts val="0"/>
                        </a:spcAft>
                      </a:pPr>
                      <a:r>
                        <a:rPr lang="en-ZA" sz="1400" b="1"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spcAft>
                          <a:spcPts val="0"/>
                        </a:spcAft>
                      </a:pPr>
                      <a:r>
                        <a:rPr lang="en-ZA" sz="1400" b="1" dirty="0">
                          <a:solidFill>
                            <a:srgbClr val="339966"/>
                          </a:solidFill>
                          <a:effectLst/>
                          <a:latin typeface="Calibri" panose="020F0502020204030204" pitchFamily="34" charset="0"/>
                          <a:ea typeface="Times New Roman" panose="02020603050405020304" pitchFamily="18" charset="0"/>
                          <a:cs typeface="Arial" panose="020B0604020202020204" pitchFamily="34" charset="0"/>
                        </a:rPr>
                        <a:t>100%</a:t>
                      </a:r>
                    </a:p>
                  </a:txBody>
                  <a:tcPr marL="9525" marR="8318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spcAft>
                          <a:spcPts val="0"/>
                        </a:spcAft>
                      </a:pPr>
                      <a:r>
                        <a:rPr lang="en-ZA" sz="1400" b="1" dirty="0">
                          <a:solidFill>
                            <a:schemeClr val="tx1"/>
                          </a:solidFill>
                          <a:effectLst/>
                          <a:latin typeface="Calibri" panose="020F0502020204030204" pitchFamily="34" charset="0"/>
                          <a:ea typeface="Times New Roman" panose="02020603050405020304" pitchFamily="18" charset="0"/>
                          <a:cs typeface="Arial" panose="020B0604020202020204" pitchFamily="34" charset="0"/>
                        </a:rPr>
                        <a:t>4</a:t>
                      </a:r>
                    </a:p>
                  </a:txBody>
                  <a:tcPr marL="9525" marR="8318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algn="ctr" defTabSz="457200" rtl="0" eaLnBrk="1" fontAlgn="b" latinLnBrk="0" hangingPunct="1">
                        <a:spcAft>
                          <a:spcPts val="0"/>
                        </a:spcAft>
                      </a:pPr>
                      <a:r>
                        <a:rPr lang="en-ZA" sz="1400" b="1" kern="1200" dirty="0">
                          <a:solidFill>
                            <a:srgbClr val="FF0000"/>
                          </a:solidFill>
                          <a:effectLst/>
                          <a:latin typeface="Calibri"/>
                          <a:ea typeface="Times New Roman" panose="02020603050405020304" pitchFamily="18" charset="0"/>
                          <a:cs typeface="Arial"/>
                        </a:rPr>
                        <a:t>1</a:t>
                      </a:r>
                    </a:p>
                  </a:txBody>
                  <a:tcPr marL="9525" marR="8318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algn="ctr" defTabSz="457200" rtl="0" eaLnBrk="1" fontAlgn="b" latinLnBrk="0" hangingPunct="1">
                        <a:spcAft>
                          <a:spcPts val="0"/>
                        </a:spcAft>
                      </a:pPr>
                      <a:r>
                        <a:rPr lang="en-ZA" sz="1400" b="1" kern="1200" dirty="0">
                          <a:solidFill>
                            <a:srgbClr val="FF0000"/>
                          </a:solidFill>
                          <a:effectLst/>
                          <a:latin typeface="Calibri"/>
                          <a:ea typeface="Times New Roman" panose="02020603050405020304" pitchFamily="18" charset="0"/>
                          <a:cs typeface="Arial"/>
                        </a:rPr>
                        <a:t>25%</a:t>
                      </a:r>
                    </a:p>
                  </a:txBody>
                  <a:tcPr marL="9525" marR="8318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2017360749"/>
                  </a:ext>
                </a:extLst>
              </a:tr>
              <a:tr h="497127">
                <a:tc>
                  <a:txBody>
                    <a:bodyPr/>
                    <a:lstStyle/>
                    <a:p>
                      <a:pPr algn="l">
                        <a:lnSpc>
                          <a:spcPct val="115000"/>
                        </a:lnSpc>
                        <a:spcAft>
                          <a:spcPts val="0"/>
                        </a:spcAft>
                      </a:pPr>
                      <a:r>
                        <a:rPr lang="en-ZA" sz="1400" dirty="0">
                          <a:effectLst/>
                          <a:latin typeface="Calibri" panose="020F0502020204030204" pitchFamily="34" charset="0"/>
                          <a:ea typeface="Calibri" panose="020F0502020204030204" pitchFamily="34" charset="0"/>
                          <a:cs typeface="Times New Roman" panose="02020603050405020304" pitchFamily="18" charset="0"/>
                        </a:rPr>
                        <a:t>Turnaround Solutions</a:t>
                      </a:r>
                    </a:p>
                  </a:txBody>
                  <a:tcPr marL="63440" marR="6344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spcAft>
                          <a:spcPts val="0"/>
                        </a:spcAft>
                      </a:pPr>
                      <a:r>
                        <a:rPr lang="en-ZA" sz="1400" b="1" dirty="0">
                          <a:effectLst/>
                          <a:latin typeface="Calibri"/>
                          <a:ea typeface="DengXian"/>
                          <a:cs typeface="Arial"/>
                        </a:rPr>
                        <a:t>3</a:t>
                      </a:r>
                    </a:p>
                  </a:txBody>
                  <a:tcPr marL="8890" marR="77470" marT="88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spcAft>
                          <a:spcPts val="0"/>
                        </a:spcAft>
                      </a:pPr>
                      <a:r>
                        <a:rPr lang="en-ZA" sz="1400" b="1" dirty="0">
                          <a:solidFill>
                            <a:srgbClr val="FF0000"/>
                          </a:solidFill>
                          <a:effectLst/>
                          <a:latin typeface="Calibri"/>
                          <a:ea typeface="DengXian"/>
                          <a:cs typeface="Arial"/>
                        </a:rPr>
                        <a:t>0</a:t>
                      </a:r>
                    </a:p>
                  </a:txBody>
                  <a:tcPr marL="8890" marR="77470" marT="88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spcAft>
                          <a:spcPts val="0"/>
                        </a:spcAft>
                      </a:pPr>
                      <a:r>
                        <a:rPr lang="en-ZA" sz="1400" b="1" dirty="0">
                          <a:solidFill>
                            <a:srgbClr val="FF0000"/>
                          </a:solidFill>
                          <a:effectLst/>
                          <a:latin typeface="Calibri"/>
                          <a:ea typeface="DengXian"/>
                          <a:cs typeface="Arial"/>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spcAft>
                          <a:spcPts val="0"/>
                        </a:spcAft>
                      </a:pPr>
                      <a:r>
                        <a:rPr lang="en-ZA" sz="1400" b="1" dirty="0">
                          <a:effectLst/>
                          <a:latin typeface="Calibri"/>
                          <a:ea typeface="DengXian"/>
                          <a:cs typeface="Arial"/>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spcAft>
                          <a:spcPts val="0"/>
                        </a:spcAft>
                      </a:pPr>
                      <a:r>
                        <a:rPr lang="en-ZA" sz="1400" b="1" dirty="0">
                          <a:solidFill>
                            <a:srgbClr val="FF0000"/>
                          </a:solidFill>
                          <a:effectLst/>
                          <a:latin typeface="Calibri"/>
                          <a:ea typeface="DengXian"/>
                          <a:cs typeface="Arial"/>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spcAft>
                          <a:spcPts val="0"/>
                        </a:spcAft>
                      </a:pPr>
                      <a:r>
                        <a:rPr lang="en-ZA" sz="1400" b="1" dirty="0">
                          <a:solidFill>
                            <a:srgbClr val="FF0000"/>
                          </a:solidFill>
                          <a:effectLst/>
                          <a:latin typeface="Calibri"/>
                          <a:ea typeface="DengXian"/>
                          <a:cs typeface="Arial"/>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spcAft>
                          <a:spcPts val="0"/>
                        </a:spcAft>
                      </a:pPr>
                      <a:r>
                        <a:rPr lang="en-ZA" sz="1400" b="1" dirty="0">
                          <a:effectLst/>
                          <a:latin typeface="Calibri" panose="020F0502020204030204" pitchFamily="34" charset="0"/>
                          <a:ea typeface="Times New Roman" panose="02020603050405020304" pitchFamily="18" charset="0"/>
                          <a:cs typeface="Arial" panose="020B0604020202020204" pitchFamily="34" charset="0"/>
                        </a:rPr>
                        <a:t>3</a:t>
                      </a:r>
                    </a:p>
                  </a:txBody>
                  <a:tcPr marL="9525" marR="8318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spcAft>
                          <a:spcPts val="0"/>
                        </a:spcAft>
                      </a:pPr>
                      <a:r>
                        <a:rPr lang="en-ZA" sz="1400" b="1"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spcAft>
                          <a:spcPts val="0"/>
                        </a:spcAft>
                      </a:pPr>
                      <a:r>
                        <a:rPr lang="en-ZA" sz="1400" b="1"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0%</a:t>
                      </a:r>
                    </a:p>
                  </a:txBody>
                  <a:tcPr marL="9525" marR="8318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spcAft>
                          <a:spcPts val="0"/>
                        </a:spcAft>
                      </a:pPr>
                      <a:r>
                        <a:rPr lang="en-ZA" sz="1400" b="1" dirty="0">
                          <a:solidFill>
                            <a:schemeClr val="tx1"/>
                          </a:solidFill>
                          <a:effectLst/>
                          <a:latin typeface="Calibri" panose="020F0502020204030204" pitchFamily="34" charset="0"/>
                          <a:ea typeface="Times New Roman" panose="02020603050405020304" pitchFamily="18" charset="0"/>
                          <a:cs typeface="Arial" panose="020B0604020202020204" pitchFamily="34" charset="0"/>
                        </a:rPr>
                        <a:t>3</a:t>
                      </a:r>
                    </a:p>
                  </a:txBody>
                  <a:tcPr marL="9525" marR="8318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spcAft>
                          <a:spcPts val="0"/>
                        </a:spcAft>
                      </a:pPr>
                      <a:r>
                        <a:rPr lang="en-ZA" sz="1400" b="1"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0</a:t>
                      </a:r>
                    </a:p>
                  </a:txBody>
                  <a:tcPr marL="9525" marR="8318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spcAft>
                          <a:spcPts val="0"/>
                        </a:spcAft>
                      </a:pPr>
                      <a:r>
                        <a:rPr lang="en-ZA" sz="1400" b="1"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0%</a:t>
                      </a:r>
                    </a:p>
                  </a:txBody>
                  <a:tcPr marL="9525" marR="8318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3198690897"/>
                  </a:ext>
                </a:extLst>
              </a:tr>
              <a:tr h="619925">
                <a:tc>
                  <a:txBody>
                    <a:bodyPr/>
                    <a:lstStyle/>
                    <a:p>
                      <a:r>
                        <a:rPr lang="en-US" sz="1600" b="1" dirty="0"/>
                        <a:t>Total </a:t>
                      </a:r>
                    </a:p>
                  </a:txBody>
                  <a:tcPr marL="91445" marR="91445"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1" dirty="0">
                          <a:solidFill>
                            <a:schemeClr val="tx1"/>
                          </a:solidFill>
                        </a:rPr>
                        <a:t>8</a:t>
                      </a:r>
                    </a:p>
                  </a:txBody>
                  <a:tcPr marL="91445" marR="91445" marT="45701" marB="457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1" dirty="0">
                          <a:solidFill>
                            <a:schemeClr val="tx1"/>
                          </a:solidFill>
                        </a:rPr>
                        <a:t>3</a:t>
                      </a:r>
                    </a:p>
                  </a:txBody>
                  <a:tcPr marL="91445" marR="91445" marT="45701" marB="457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1" dirty="0">
                          <a:solidFill>
                            <a:schemeClr val="tx1"/>
                          </a:solidFill>
                        </a:rPr>
                        <a:t>37%</a:t>
                      </a:r>
                    </a:p>
                  </a:txBody>
                  <a:tcPr marL="91445" marR="91445" marT="45701" marB="457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1" dirty="0">
                          <a:solidFill>
                            <a:schemeClr val="tx1"/>
                          </a:solidFill>
                        </a:rPr>
                        <a:t>8</a:t>
                      </a:r>
                    </a:p>
                  </a:txBody>
                  <a:tcPr marL="91445" marR="91445" marT="45701" marB="457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1" dirty="0">
                          <a:solidFill>
                            <a:schemeClr val="tx1"/>
                          </a:solidFill>
                        </a:rPr>
                        <a:t>3</a:t>
                      </a:r>
                    </a:p>
                  </a:txBody>
                  <a:tcPr marL="91445" marR="91445" marT="45701" marB="457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1" dirty="0">
                          <a:solidFill>
                            <a:schemeClr val="tx1"/>
                          </a:solidFill>
                        </a:rPr>
                        <a:t>37%</a:t>
                      </a:r>
                    </a:p>
                  </a:txBody>
                  <a:tcPr marL="91445" marR="91445" marT="45701" marB="457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dirty="0">
                          <a:solidFill>
                            <a:schemeClr val="tx1"/>
                          </a:solidFill>
                          <a:effectLst/>
                          <a:latin typeface="Calibri" panose="020F0502020204030204" pitchFamily="34" charset="0"/>
                          <a:ea typeface="Times New Roman" panose="02020603050405020304" pitchFamily="18" charset="0"/>
                          <a:cs typeface="Arial" panose="020B0604020202020204" pitchFamily="34" charset="0"/>
                        </a:rPr>
                        <a:t>8</a:t>
                      </a:r>
                      <a:endParaRPr lang="en-ZA" sz="1400" b="1" dirty="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dirty="0">
                          <a:solidFill>
                            <a:schemeClr val="tx1"/>
                          </a:solidFill>
                          <a:effectLst/>
                          <a:latin typeface="Calibri" panose="020F0502020204030204" pitchFamily="34" charset="0"/>
                          <a:ea typeface="Times New Roman" panose="02020603050405020304" pitchFamily="18" charset="0"/>
                          <a:cs typeface="Arial" panose="020B0604020202020204" pitchFamily="34" charset="0"/>
                        </a:rPr>
                        <a:t>4</a:t>
                      </a:r>
                      <a:endParaRPr lang="en-ZA" sz="1400" b="1" dirty="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dirty="0">
                          <a:solidFill>
                            <a:schemeClr val="tx1"/>
                          </a:solidFill>
                          <a:effectLst/>
                          <a:latin typeface="Calibri" panose="020F0502020204030204" pitchFamily="34" charset="0"/>
                          <a:ea typeface="Times New Roman" panose="02020603050405020304" pitchFamily="18" charset="0"/>
                          <a:cs typeface="Arial" panose="020B0604020202020204" pitchFamily="34" charset="0"/>
                        </a:rPr>
                        <a:t>50%</a:t>
                      </a:r>
                      <a:endParaRPr lang="en-ZA" sz="1400" b="1" dirty="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ZA" sz="1400" b="1" dirty="0">
                          <a:solidFill>
                            <a:schemeClr val="tx1"/>
                          </a:solidFill>
                          <a:effectLst/>
                          <a:latin typeface="Calibri" panose="020F0502020204030204" pitchFamily="34" charset="0"/>
                          <a:ea typeface="Times New Roman" panose="02020603050405020304" pitchFamily="18" charset="0"/>
                          <a:cs typeface="Arial" panose="020B0604020202020204" pitchFamily="34" charset="0"/>
                        </a:rPr>
                        <a:t>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ZA" sz="1400" b="1" dirty="0">
                          <a:solidFill>
                            <a:schemeClr val="tx1"/>
                          </a:solidFill>
                          <a:effectLst/>
                          <a:latin typeface="Calibri" panose="020F0502020204030204" pitchFamily="34" charset="0"/>
                          <a:ea typeface="Times New Roman" panose="02020603050405020304" pitchFamily="18" charset="0"/>
                          <a:cs typeface="Arial" panose="020B0604020202020204" pitchFamily="34" charset="0"/>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ZA" sz="1400" b="1" dirty="0">
                          <a:solidFill>
                            <a:schemeClr val="tx1"/>
                          </a:solidFill>
                          <a:effectLst/>
                          <a:latin typeface="Calibri" panose="020F0502020204030204" pitchFamily="34" charset="0"/>
                          <a:ea typeface="Times New Roman" panose="02020603050405020304" pitchFamily="18" charset="0"/>
                          <a:cs typeface="Arial" panose="020B0604020202020204" pitchFamily="34" charset="0"/>
                        </a:rPr>
                        <a:t>33%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6"/>
                  </a:ext>
                </a:extLst>
              </a:tr>
            </a:tbl>
          </a:graphicData>
        </a:graphic>
      </p:graphicFrame>
      <p:sp>
        <p:nvSpPr>
          <p:cNvPr id="30724" name="Slide Number Placeholder 3"/>
          <p:cNvSpPr>
            <a:spLocks noGrp="1"/>
          </p:cNvSpPr>
          <p:nvPr>
            <p:ph type="sldNum" sz="quarter" idx="12"/>
          </p:nvPr>
        </p:nvSpPr>
        <p:spPr bwMode="auto">
          <a:xfrm>
            <a:off x="6991350" y="6492875"/>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1E661F85-E3A0-4437-90F6-C2195EEB8C69}" type="slidenum">
              <a:rPr lang="en-US" altLang="en-US" sz="1200" smtClean="0">
                <a:solidFill>
                  <a:srgbClr val="898989"/>
                </a:solidFill>
              </a:rPr>
              <a:pPr/>
              <a:t>14</a:t>
            </a:fld>
            <a:endParaRPr lang="en-US" altLang="en-US" sz="1200" dirty="0">
              <a:solidFill>
                <a:srgbClr val="898989"/>
              </a:solidFill>
            </a:endParaRPr>
          </a:p>
        </p:txBody>
      </p:sp>
    </p:spTree>
    <p:extLst>
      <p:ext uri="{BB962C8B-B14F-4D97-AF65-F5344CB8AC3E}">
        <p14:creationId xmlns:p14="http://schemas.microsoft.com/office/powerpoint/2010/main" xmlns="" val="35962098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CFCC3BA-1317-4102-BD3C-068D330D17CC}"/>
              </a:ext>
            </a:extLst>
          </p:cNvPr>
          <p:cNvSpPr>
            <a:spLocks noGrp="1"/>
          </p:cNvSpPr>
          <p:nvPr>
            <p:ph type="title"/>
          </p:nvPr>
        </p:nvSpPr>
        <p:spPr/>
        <p:txBody>
          <a:bodyPr/>
          <a:lstStyle/>
          <a:p>
            <a:r>
              <a:rPr lang="en-ZA" sz="2000" b="1" dirty="0"/>
              <a:t>ACHIEVEMENTS DURING QUARTER 4</a:t>
            </a:r>
          </a:p>
        </p:txBody>
      </p:sp>
      <p:sp>
        <p:nvSpPr>
          <p:cNvPr id="3" name="Content Placeholder 2">
            <a:extLst>
              <a:ext uri="{FF2B5EF4-FFF2-40B4-BE49-F238E27FC236}">
                <a16:creationId xmlns:a16="http://schemas.microsoft.com/office/drawing/2014/main" xmlns="" id="{204707E9-207A-4771-941D-C67732D16EBB}"/>
              </a:ext>
            </a:extLst>
          </p:cNvPr>
          <p:cNvSpPr>
            <a:spLocks noGrp="1"/>
          </p:cNvSpPr>
          <p:nvPr>
            <p:ph idx="1"/>
          </p:nvPr>
        </p:nvSpPr>
        <p:spPr>
          <a:xfrm>
            <a:off x="344557" y="1417638"/>
            <a:ext cx="8481391" cy="4708525"/>
          </a:xfrm>
        </p:spPr>
        <p:txBody>
          <a:bodyPr/>
          <a:lstStyle/>
          <a:p>
            <a:pPr algn="just"/>
            <a:r>
              <a:rPr lang="en-ZA" sz="1600" b="1" dirty="0"/>
              <a:t>All</a:t>
            </a:r>
            <a:r>
              <a:rPr lang="en-ZA" sz="1600" dirty="0"/>
              <a:t> Small, Medium and Micro Enterprises were paid within 30 days of receipt of invoice date.</a:t>
            </a:r>
            <a:endParaRPr lang="en-ZA" sz="1600" b="1" dirty="0"/>
          </a:p>
          <a:p>
            <a:pPr algn="just"/>
            <a:endParaRPr lang="en-ZA" sz="1600" b="1" dirty="0"/>
          </a:p>
          <a:p>
            <a:pPr algn="just"/>
            <a:r>
              <a:rPr lang="en-ZA" sz="1600" dirty="0"/>
              <a:t>Generated more than </a:t>
            </a:r>
            <a:r>
              <a:rPr lang="en-ZA" sz="1600" b="1" dirty="0"/>
              <a:t>10</a:t>
            </a:r>
            <a:r>
              <a:rPr lang="en-ZA" sz="1600" dirty="0"/>
              <a:t>% year on year additional Income to improve financial sustainability of the entity.</a:t>
            </a:r>
          </a:p>
          <a:p>
            <a:pPr lvl="0" algn="just"/>
            <a:endParaRPr lang="en-ZA" sz="1600" dirty="0"/>
          </a:p>
          <a:p>
            <a:pPr lvl="0" algn="just"/>
            <a:r>
              <a:rPr lang="en-ZA" sz="1600" b="1" dirty="0"/>
              <a:t>7 </a:t>
            </a:r>
            <a:r>
              <a:rPr lang="en-ZA" sz="1600" dirty="0"/>
              <a:t>productivity practitioners were trained as Kaizen Practitioners by Experts from Japan Productivity Centre</a:t>
            </a:r>
          </a:p>
          <a:p>
            <a:pPr lvl="0" algn="just"/>
            <a:endParaRPr lang="en-ZA" sz="1600" b="1" dirty="0"/>
          </a:p>
          <a:p>
            <a:pPr algn="just"/>
            <a:r>
              <a:rPr lang="en-GB" altLang="en-US" sz="1600" dirty="0"/>
              <a:t>No Irregular Expenditure recorded for the year 2018/19.</a:t>
            </a:r>
          </a:p>
          <a:p>
            <a:pPr marL="0" indent="0" algn="just">
              <a:buNone/>
            </a:pPr>
            <a:endParaRPr lang="en-GB" altLang="en-US" sz="1600" dirty="0"/>
          </a:p>
          <a:p>
            <a:pPr marL="0" indent="0" algn="just">
              <a:buNone/>
            </a:pPr>
            <a:endParaRPr lang="en-ZA" sz="1400" dirty="0"/>
          </a:p>
          <a:p>
            <a:pPr marL="0" indent="0">
              <a:buNone/>
            </a:pPr>
            <a:endParaRPr lang="en-ZA" dirty="0"/>
          </a:p>
        </p:txBody>
      </p:sp>
      <p:sp>
        <p:nvSpPr>
          <p:cNvPr id="4" name="Slide Number Placeholder 3">
            <a:extLst>
              <a:ext uri="{FF2B5EF4-FFF2-40B4-BE49-F238E27FC236}">
                <a16:creationId xmlns:a16="http://schemas.microsoft.com/office/drawing/2014/main" xmlns="" id="{4B856C9B-E176-4375-A4C2-E1B204595D7E}"/>
              </a:ext>
            </a:extLst>
          </p:cNvPr>
          <p:cNvSpPr>
            <a:spLocks noGrp="1"/>
          </p:cNvSpPr>
          <p:nvPr>
            <p:ph type="sldNum" sz="quarter" idx="12"/>
          </p:nvPr>
        </p:nvSpPr>
        <p:spPr/>
        <p:txBody>
          <a:bodyPr/>
          <a:lstStyle/>
          <a:p>
            <a:pPr>
              <a:defRPr/>
            </a:pPr>
            <a:fld id="{A79B0E16-3B21-4DA7-809D-032F5E4D0A06}" type="slidenum">
              <a:rPr lang="en-US" smtClean="0"/>
              <a:pPr>
                <a:defRPr/>
              </a:pPr>
              <a:t>15</a:t>
            </a:fld>
            <a:endParaRPr lang="en-US" dirty="0"/>
          </a:p>
        </p:txBody>
      </p:sp>
    </p:spTree>
    <p:extLst>
      <p:ext uri="{BB962C8B-B14F-4D97-AF65-F5344CB8AC3E}">
        <p14:creationId xmlns:p14="http://schemas.microsoft.com/office/powerpoint/2010/main" xmlns="" val="35615918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xmlns="" id="{D2223296-4808-4B16-94B3-B5190506062E}"/>
              </a:ext>
            </a:extLst>
          </p:cNvPr>
          <p:cNvSpPr>
            <a:spLocks noGrp="1"/>
          </p:cNvSpPr>
          <p:nvPr>
            <p:ph type="title"/>
          </p:nvPr>
        </p:nvSpPr>
        <p:spPr/>
        <p:txBody>
          <a:bodyPr/>
          <a:lstStyle/>
          <a:p>
            <a:pPr defTabSz="685800" eaLnBrk="1" fontAlgn="auto" hangingPunct="1">
              <a:spcBef>
                <a:spcPts val="0"/>
              </a:spcBef>
              <a:spcAft>
                <a:spcPts val="0"/>
              </a:spcAft>
              <a:defRPr/>
            </a:pPr>
            <a:r>
              <a:rPr lang="en-ZA" sz="2000" b="1" dirty="0">
                <a:solidFill>
                  <a:prstClr val="black"/>
                </a:solidFill>
                <a:latin typeface="+mn-lt"/>
                <a:ea typeface="+mn-ea"/>
                <a:cs typeface="+mn-cs"/>
              </a:rPr>
              <a:t>AREAS OF NON-PERFORMANCE DURING QUARTER 4</a:t>
            </a:r>
            <a:endParaRPr lang="en-US" altLang="en-US" sz="2000" dirty="0">
              <a:latin typeface="+mn-lt"/>
              <a:ea typeface="ＭＳ Ｐゴシック" pitchFamily="34" charset="-128"/>
            </a:endParaRPr>
          </a:p>
        </p:txBody>
      </p:sp>
      <p:sp>
        <p:nvSpPr>
          <p:cNvPr id="21507" name="Content Placeholder 2">
            <a:extLst>
              <a:ext uri="{FF2B5EF4-FFF2-40B4-BE49-F238E27FC236}">
                <a16:creationId xmlns:a16="http://schemas.microsoft.com/office/drawing/2014/main" xmlns="" id="{5410E367-0199-436C-8708-3FEEE42E7806}"/>
              </a:ext>
            </a:extLst>
          </p:cNvPr>
          <p:cNvSpPr>
            <a:spLocks noGrp="1"/>
          </p:cNvSpPr>
          <p:nvPr>
            <p:ph idx="1"/>
          </p:nvPr>
        </p:nvSpPr>
        <p:spPr>
          <a:xfrm>
            <a:off x="209550" y="1282700"/>
            <a:ext cx="8715375" cy="5300663"/>
          </a:xfrm>
        </p:spPr>
        <p:txBody>
          <a:bodyPr/>
          <a:lstStyle/>
          <a:p>
            <a:pPr eaLnBrk="1" fontAlgn="auto" hangingPunct="1">
              <a:spcAft>
                <a:spcPts val="0"/>
              </a:spcAft>
              <a:buFont typeface="+mj-lt"/>
              <a:buAutoNum type="arabicParenR"/>
              <a:defRPr/>
            </a:pPr>
            <a:endParaRPr lang="en-ZA" sz="1400" b="1" dirty="0"/>
          </a:p>
          <a:p>
            <a:pPr marL="0" indent="0" eaLnBrk="1" fontAlgn="auto" hangingPunct="1">
              <a:spcAft>
                <a:spcPts val="0"/>
              </a:spcAft>
              <a:buNone/>
              <a:defRPr/>
            </a:pPr>
            <a:endParaRPr lang="en-ZA" sz="900" dirty="0"/>
          </a:p>
          <a:p>
            <a:pPr marL="0" indent="0" eaLnBrk="1" fontAlgn="auto" hangingPunct="1">
              <a:spcAft>
                <a:spcPts val="0"/>
              </a:spcAft>
              <a:buFont typeface="Arial"/>
              <a:buNone/>
              <a:defRPr/>
            </a:pPr>
            <a:endParaRPr lang="en-US" altLang="en-US" sz="1400" dirty="0">
              <a:ea typeface="ＭＳ Ｐゴシック" panose="020B0600070205080204" pitchFamily="34" charset="-128"/>
            </a:endParaRPr>
          </a:p>
        </p:txBody>
      </p:sp>
      <p:sp>
        <p:nvSpPr>
          <p:cNvPr id="20484" name="Slide Number Placeholder 1">
            <a:extLst>
              <a:ext uri="{FF2B5EF4-FFF2-40B4-BE49-F238E27FC236}">
                <a16:creationId xmlns:a16="http://schemas.microsoft.com/office/drawing/2014/main" xmlns="" id="{BF557D9E-47E1-4C04-B657-EA7DF99A9546}"/>
              </a:ext>
            </a:extLst>
          </p:cNvPr>
          <p:cNvSpPr>
            <a:spLocks noGrp="1"/>
          </p:cNvSpPr>
          <p:nvPr>
            <p:ph type="sldNum" sz="quarter" idx="12"/>
          </p:nvPr>
        </p:nvSpPr>
        <p:spPr bwMode="auto">
          <a:xfrm>
            <a:off x="7010400" y="6605524"/>
            <a:ext cx="2133600" cy="230251"/>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F02DEC7D-5E80-459C-82F1-87D027BA9698}" type="slidenum">
              <a:rPr lang="en-US" altLang="en-US" sz="1200" smtClean="0">
                <a:solidFill>
                  <a:srgbClr val="898989"/>
                </a:solidFill>
              </a:rPr>
              <a:pPr>
                <a:spcBef>
                  <a:spcPct val="0"/>
                </a:spcBef>
                <a:buFontTx/>
                <a:buNone/>
              </a:pPr>
              <a:t>16</a:t>
            </a:fld>
            <a:endParaRPr lang="en-US" altLang="en-US" sz="1200" dirty="0">
              <a:solidFill>
                <a:srgbClr val="898989"/>
              </a:solidFill>
            </a:endParaRPr>
          </a:p>
        </p:txBody>
      </p:sp>
      <p:graphicFrame>
        <p:nvGraphicFramePr>
          <p:cNvPr id="3" name="Table 2">
            <a:extLst>
              <a:ext uri="{FF2B5EF4-FFF2-40B4-BE49-F238E27FC236}">
                <a16:creationId xmlns:a16="http://schemas.microsoft.com/office/drawing/2014/main" xmlns="" id="{E70663A4-CCF9-4381-8A2A-EAE83D72128F}"/>
              </a:ext>
            </a:extLst>
          </p:cNvPr>
          <p:cNvGraphicFramePr>
            <a:graphicFrameLocks noGrp="1"/>
          </p:cNvGraphicFramePr>
          <p:nvPr>
            <p:extLst>
              <p:ext uri="{D42A27DB-BD31-4B8C-83A1-F6EECF244321}">
                <p14:modId xmlns:p14="http://schemas.microsoft.com/office/powerpoint/2010/main" xmlns="" val="991832240"/>
              </p:ext>
            </p:extLst>
          </p:nvPr>
        </p:nvGraphicFramePr>
        <p:xfrm>
          <a:off x="288852" y="1397825"/>
          <a:ext cx="8556769" cy="5322824"/>
        </p:xfrm>
        <a:graphic>
          <a:graphicData uri="http://schemas.openxmlformats.org/drawingml/2006/table">
            <a:tbl>
              <a:tblPr firstRow="1" firstCol="1" bandRow="1">
                <a:tableStyleId>{2D5ABB26-0587-4C30-8999-92F81FD0307C}</a:tableStyleId>
              </a:tblPr>
              <a:tblGrid>
                <a:gridCol w="877218">
                  <a:extLst>
                    <a:ext uri="{9D8B030D-6E8A-4147-A177-3AD203B41FA5}">
                      <a16:colId xmlns:a16="http://schemas.microsoft.com/office/drawing/2014/main" xmlns="" val="2136072328"/>
                    </a:ext>
                  </a:extLst>
                </a:gridCol>
                <a:gridCol w="1373193">
                  <a:extLst>
                    <a:ext uri="{9D8B030D-6E8A-4147-A177-3AD203B41FA5}">
                      <a16:colId xmlns:a16="http://schemas.microsoft.com/office/drawing/2014/main" xmlns="" val="3885159807"/>
                    </a:ext>
                  </a:extLst>
                </a:gridCol>
                <a:gridCol w="675189">
                  <a:extLst>
                    <a:ext uri="{9D8B030D-6E8A-4147-A177-3AD203B41FA5}">
                      <a16:colId xmlns:a16="http://schemas.microsoft.com/office/drawing/2014/main" xmlns="" val="1429498035"/>
                    </a:ext>
                  </a:extLst>
                </a:gridCol>
                <a:gridCol w="747350">
                  <a:extLst>
                    <a:ext uri="{9D8B030D-6E8A-4147-A177-3AD203B41FA5}">
                      <a16:colId xmlns:a16="http://schemas.microsoft.com/office/drawing/2014/main" xmlns="" val="1974180726"/>
                    </a:ext>
                  </a:extLst>
                </a:gridCol>
                <a:gridCol w="1640712">
                  <a:extLst>
                    <a:ext uri="{9D8B030D-6E8A-4147-A177-3AD203B41FA5}">
                      <a16:colId xmlns:a16="http://schemas.microsoft.com/office/drawing/2014/main" xmlns="" val="1190114247"/>
                    </a:ext>
                  </a:extLst>
                </a:gridCol>
                <a:gridCol w="2071826">
                  <a:extLst>
                    <a:ext uri="{9D8B030D-6E8A-4147-A177-3AD203B41FA5}">
                      <a16:colId xmlns:a16="http://schemas.microsoft.com/office/drawing/2014/main" xmlns="" val="73988531"/>
                    </a:ext>
                  </a:extLst>
                </a:gridCol>
                <a:gridCol w="1171281">
                  <a:extLst>
                    <a:ext uri="{9D8B030D-6E8A-4147-A177-3AD203B41FA5}">
                      <a16:colId xmlns:a16="http://schemas.microsoft.com/office/drawing/2014/main" xmlns="" val="1863433529"/>
                    </a:ext>
                  </a:extLst>
                </a:gridCol>
              </a:tblGrid>
              <a:tr h="604259">
                <a:tc>
                  <a:txBody>
                    <a:bodyPr/>
                    <a:lstStyle/>
                    <a:p>
                      <a:pPr algn="ctr">
                        <a:lnSpc>
                          <a:spcPct val="115000"/>
                        </a:lnSpc>
                        <a:spcAft>
                          <a:spcPts val="1000"/>
                        </a:spcAft>
                      </a:pPr>
                      <a:r>
                        <a:rPr lang="en-ZA" sz="1200" b="1" dirty="0">
                          <a:effectLst/>
                        </a:rPr>
                        <a:t>PROGRAM</a:t>
                      </a:r>
                      <a:endParaRPr lang="en-ZA"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1915" marR="619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lnSpc>
                          <a:spcPct val="115000"/>
                        </a:lnSpc>
                        <a:spcAft>
                          <a:spcPts val="1000"/>
                        </a:spcAft>
                      </a:pPr>
                      <a:r>
                        <a:rPr lang="en-ZA" sz="1200" b="1" dirty="0">
                          <a:effectLst/>
                        </a:rPr>
                        <a:t>PERFORMANCE INDICATOR</a:t>
                      </a:r>
                      <a:endParaRPr lang="en-ZA"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1915" marR="619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lnSpc>
                          <a:spcPct val="115000"/>
                        </a:lnSpc>
                        <a:spcAft>
                          <a:spcPts val="1000"/>
                        </a:spcAft>
                      </a:pPr>
                      <a:r>
                        <a:rPr lang="en-ZA" sz="1200" b="1" dirty="0">
                          <a:effectLst/>
                        </a:rPr>
                        <a:t>Q4 TARGET </a:t>
                      </a:r>
                      <a:endParaRPr lang="en-ZA"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1915" marR="619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lnSpc>
                          <a:spcPct val="115000"/>
                        </a:lnSpc>
                        <a:spcAft>
                          <a:spcPts val="1000"/>
                        </a:spcAft>
                      </a:pPr>
                      <a:r>
                        <a:rPr lang="en-ZA" sz="1200" b="1" dirty="0">
                          <a:effectLst/>
                        </a:rPr>
                        <a:t>Q4 ACTUAL </a:t>
                      </a:r>
                      <a:endParaRPr lang="en-ZA"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1915" marR="619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lnSpc>
                          <a:spcPct val="115000"/>
                        </a:lnSpc>
                        <a:spcAft>
                          <a:spcPts val="1000"/>
                        </a:spcAft>
                      </a:pPr>
                      <a:r>
                        <a:rPr lang="en-ZA" sz="1200" b="1" dirty="0">
                          <a:effectLst/>
                        </a:rPr>
                        <a:t>REASON FOR NON-ACHIEVEMENT</a:t>
                      </a:r>
                      <a:endParaRPr lang="en-ZA"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1915" marR="619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lnSpc>
                          <a:spcPct val="115000"/>
                        </a:lnSpc>
                        <a:spcAft>
                          <a:spcPts val="1000"/>
                        </a:spcAft>
                      </a:pPr>
                      <a:r>
                        <a:rPr lang="en-ZA" sz="1200" b="1" dirty="0">
                          <a:effectLst/>
                        </a:rPr>
                        <a:t>CORRECTIVE ACTION</a:t>
                      </a:r>
                      <a:endParaRPr lang="en-ZA"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1915" marR="619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lnSpc>
                          <a:spcPct val="115000"/>
                        </a:lnSpc>
                        <a:spcAft>
                          <a:spcPts val="1000"/>
                        </a:spcAft>
                      </a:pPr>
                      <a:r>
                        <a:rPr lang="en-ZA" sz="1200" b="1" dirty="0">
                          <a:effectLst/>
                        </a:rPr>
                        <a:t>ANNUAL REPORT ACTUAL ACHIEVEMENT</a:t>
                      </a:r>
                      <a:endParaRPr lang="en-ZA"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1915" marR="619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xmlns="" val="1143252071"/>
                  </a:ext>
                </a:extLst>
              </a:tr>
              <a:tr h="1377601">
                <a:tc>
                  <a:txBody>
                    <a:bodyPr/>
                    <a:lstStyle/>
                    <a:p>
                      <a:pPr algn="ctr">
                        <a:lnSpc>
                          <a:spcPct val="115000"/>
                        </a:lnSpc>
                        <a:spcAft>
                          <a:spcPts val="0"/>
                        </a:spcAft>
                      </a:pPr>
                      <a:r>
                        <a:rPr lang="en-ZA" sz="1000" dirty="0">
                          <a:effectLst/>
                        </a:rPr>
                        <a:t>HRM</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1915" marR="619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t">
                        <a:lnSpc>
                          <a:spcPct val="115000"/>
                        </a:lnSpc>
                        <a:spcAft>
                          <a:spcPts val="0"/>
                        </a:spcAft>
                      </a:pPr>
                      <a:r>
                        <a:rPr lang="en-ZA" sz="900" kern="1200" dirty="0">
                          <a:effectLst/>
                        </a:rPr>
                        <a:t>Percentage of workplace skills plan and training interventions achieved to capacitate the workforce for effective delivery of Productivity SA’s mandate</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1915" marR="619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1000"/>
                        </a:spcAft>
                      </a:pPr>
                      <a:r>
                        <a:rPr lang="en-ZA" sz="900" dirty="0">
                          <a:effectLst/>
                        </a:rPr>
                        <a:t>80%</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1915" marR="619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1000"/>
                        </a:spcAft>
                      </a:pPr>
                      <a:r>
                        <a:rPr lang="en-ZA" sz="900" dirty="0">
                          <a:effectLst/>
                        </a:rPr>
                        <a:t>49%</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1915" marR="619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1000"/>
                        </a:spcAft>
                      </a:pPr>
                      <a:r>
                        <a:rPr lang="en-ZA" sz="900" dirty="0">
                          <a:effectLst/>
                        </a:rPr>
                        <a:t>Due to financial constraints the Executive Committee reached a resolution during January 2019 that all external training should be placed on hold. Although internal training took place, the external training could not be implemented due to financial constraints</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1915" marR="619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1000"/>
                        </a:spcAft>
                      </a:pPr>
                      <a:r>
                        <a:rPr lang="en-ZA" sz="900" dirty="0">
                          <a:effectLst/>
                        </a:rPr>
                        <a:t>Implement Training Plan 2019/20 by 31</a:t>
                      </a:r>
                      <a:r>
                        <a:rPr lang="en-ZA" sz="900" baseline="30000" dirty="0">
                          <a:effectLst/>
                        </a:rPr>
                        <a:t>st</a:t>
                      </a:r>
                      <a:r>
                        <a:rPr lang="en-ZA" sz="900" dirty="0">
                          <a:effectLst/>
                        </a:rPr>
                        <a:t> March 2020</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1915" marR="619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1000"/>
                        </a:spcAft>
                      </a:pPr>
                      <a:r>
                        <a:rPr lang="en-ZA" sz="900" dirty="0">
                          <a:effectLst/>
                        </a:rPr>
                        <a:t>46% against target of 80%</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1915" marR="619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71946198"/>
                  </a:ext>
                </a:extLst>
              </a:tr>
              <a:tr h="761309">
                <a:tc>
                  <a:txBody>
                    <a:bodyPr/>
                    <a:lstStyle/>
                    <a:p>
                      <a:pPr algn="ctr">
                        <a:lnSpc>
                          <a:spcPct val="115000"/>
                        </a:lnSpc>
                        <a:spcAft>
                          <a:spcPts val="0"/>
                        </a:spcAft>
                      </a:pPr>
                      <a:r>
                        <a:rPr lang="en-ZA" sz="1000" dirty="0">
                          <a:effectLst/>
                        </a:rPr>
                        <a:t>VCC</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1915" marR="619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0"/>
                        </a:spcAft>
                      </a:pPr>
                      <a:r>
                        <a:rPr lang="en-ZA" sz="900" kern="1200" dirty="0">
                          <a:effectLst/>
                        </a:rPr>
                        <a:t>Number of companies capacitated to improve productivity and  Business  efficiency</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1915" marR="619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1000"/>
                        </a:spcAft>
                      </a:pPr>
                      <a:r>
                        <a:rPr lang="en-ZA" sz="900">
                          <a:effectLst/>
                        </a:rPr>
                        <a:t>25</a:t>
                      </a:r>
                      <a:endParaRPr lang="en-ZA" sz="1100">
                        <a:effectLst/>
                      </a:endParaRPr>
                    </a:p>
                    <a:p>
                      <a:pPr algn="just">
                        <a:lnSpc>
                          <a:spcPct val="115000"/>
                        </a:lnSpc>
                        <a:spcAft>
                          <a:spcPts val="0"/>
                        </a:spcAft>
                      </a:pPr>
                      <a:r>
                        <a:rPr lang="en-ZA" sz="900">
                          <a:effectLst/>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1915" marR="619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1000"/>
                        </a:spcAft>
                      </a:pPr>
                      <a:r>
                        <a:rPr lang="en-ZA" sz="900">
                          <a:effectLst/>
                        </a:rPr>
                        <a:t>11</a:t>
                      </a:r>
                      <a:endParaRPr lang="en-ZA" sz="1100">
                        <a:effectLst/>
                      </a:endParaRPr>
                    </a:p>
                    <a:p>
                      <a:pPr>
                        <a:lnSpc>
                          <a:spcPct val="115000"/>
                        </a:lnSpc>
                        <a:spcAft>
                          <a:spcPts val="0"/>
                        </a:spcAft>
                      </a:pPr>
                      <a:r>
                        <a:rPr lang="en-ZA" sz="1000">
                          <a:effectLst/>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1915" marR="619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1000"/>
                        </a:spcAft>
                      </a:pPr>
                      <a:r>
                        <a:rPr lang="en-GB" sz="900">
                          <a:effectLst/>
                        </a:rPr>
                        <a:t>Management took a decision to stop with the interventions as the target was already exceeded in quarter 3 and re-allocated resources to other projects</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1915" marR="619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1000"/>
                        </a:spcAft>
                      </a:pPr>
                      <a:r>
                        <a:rPr lang="en-ZA" sz="900">
                          <a:effectLst/>
                        </a:rPr>
                        <a:t>n/a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1915" marR="619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1000"/>
                        </a:spcAft>
                      </a:pPr>
                      <a:r>
                        <a:rPr lang="en-ZA" sz="900">
                          <a:effectLst/>
                        </a:rPr>
                        <a:t>104 against target of 100</a:t>
                      </a:r>
                      <a:endParaRPr lang="en-ZA" sz="1100">
                        <a:effectLst/>
                      </a:endParaRPr>
                    </a:p>
                    <a:p>
                      <a:pPr>
                        <a:lnSpc>
                          <a:spcPct val="115000"/>
                        </a:lnSpc>
                        <a:spcAft>
                          <a:spcPts val="0"/>
                        </a:spcAft>
                      </a:pPr>
                      <a:r>
                        <a:rPr lang="en-ZA" sz="900">
                          <a:effectLst/>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1915" marR="619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432467759"/>
                  </a:ext>
                </a:extLst>
              </a:tr>
              <a:tr h="605700">
                <a:tc>
                  <a:txBody>
                    <a:bodyPr/>
                    <a:lstStyle/>
                    <a:p>
                      <a:pPr algn="ctr">
                        <a:lnSpc>
                          <a:spcPct val="115000"/>
                        </a:lnSpc>
                        <a:spcAft>
                          <a:spcPts val="0"/>
                        </a:spcAft>
                      </a:pPr>
                      <a:r>
                        <a:rPr lang="en-ZA" sz="1000">
                          <a:effectLst/>
                        </a:rPr>
                        <a:t>TAS</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1915" marR="619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0"/>
                        </a:spcAft>
                      </a:pPr>
                      <a:r>
                        <a:rPr lang="en-ZA" sz="900" kern="1200" dirty="0">
                          <a:effectLst/>
                        </a:rPr>
                        <a:t>Number of jobs saved in companies facing economic distress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1915" marR="619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1000"/>
                        </a:spcAft>
                      </a:pPr>
                      <a:r>
                        <a:rPr lang="en-ZA" sz="900" dirty="0">
                          <a:effectLst/>
                        </a:rPr>
                        <a:t>10000</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1915" marR="619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1000"/>
                        </a:spcAft>
                      </a:pPr>
                      <a:r>
                        <a:rPr lang="en-ZA" sz="900" dirty="0">
                          <a:effectLst/>
                        </a:rPr>
                        <a:t>0</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1915" marR="619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nSpc>
                          <a:spcPct val="115000"/>
                        </a:lnSpc>
                        <a:spcAft>
                          <a:spcPts val="0"/>
                        </a:spcAft>
                      </a:pPr>
                      <a:r>
                        <a:rPr lang="en-ZA" sz="900">
                          <a:effectLst/>
                        </a:rPr>
                        <a:t>Funding for 2018/19 has not been received. The programme is still been placed on hold. </a:t>
                      </a:r>
                      <a:endParaRPr lang="en-ZA" sz="1100">
                        <a:effectLst/>
                      </a:endParaRPr>
                    </a:p>
                    <a:p>
                      <a:pPr>
                        <a:lnSpc>
                          <a:spcPct val="115000"/>
                        </a:lnSpc>
                        <a:spcAft>
                          <a:spcPts val="1000"/>
                        </a:spcAft>
                      </a:pPr>
                      <a:r>
                        <a:rPr lang="en-GB" sz="900">
                          <a:effectLst/>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1915" marR="619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just">
                        <a:lnSpc>
                          <a:spcPct val="115000"/>
                        </a:lnSpc>
                        <a:spcAft>
                          <a:spcPts val="0"/>
                        </a:spcAft>
                      </a:pPr>
                      <a:r>
                        <a:rPr lang="en-ZA" sz="900" dirty="0">
                          <a:effectLst/>
                        </a:rPr>
                        <a:t>The Board of Productivity SA at its sitting on the 06 December 2018 approved that Productivity SA Annual Performance Plan for the 2018/2019 be amended to remove the TAS indicators, the reason being that the TAS Programme targets could not be achieved due to lack of funding.</a:t>
                      </a:r>
                      <a:endParaRPr lang="en-ZA" sz="1100" dirty="0">
                        <a:effectLst/>
                      </a:endParaRPr>
                    </a:p>
                    <a:p>
                      <a:pPr algn="just">
                        <a:lnSpc>
                          <a:spcPct val="115000"/>
                        </a:lnSpc>
                        <a:spcAft>
                          <a:spcPts val="0"/>
                        </a:spcAft>
                      </a:pPr>
                      <a:r>
                        <a:rPr lang="en-ZA" sz="900" dirty="0">
                          <a:effectLst/>
                        </a:rPr>
                        <a:t> </a:t>
                      </a:r>
                      <a:endParaRPr lang="en-ZA" sz="1100" dirty="0">
                        <a:effectLst/>
                      </a:endParaRPr>
                    </a:p>
                    <a:p>
                      <a:pPr algn="just">
                        <a:lnSpc>
                          <a:spcPct val="115000"/>
                        </a:lnSpc>
                        <a:spcAft>
                          <a:spcPts val="0"/>
                        </a:spcAft>
                      </a:pPr>
                      <a:r>
                        <a:rPr lang="en-ZA" sz="900" dirty="0">
                          <a:effectLst/>
                        </a:rPr>
                        <a:t>The memo requesting for the amendment of the APP was submitted to the department but did not reach the Minister’s office by year end. Still awaiting signing of the amended APP 2018/19.</a:t>
                      </a:r>
                      <a:endParaRPr lang="en-ZA" sz="1100" dirty="0">
                        <a:effectLst/>
                      </a:endParaRPr>
                    </a:p>
                    <a:p>
                      <a:pPr algn="just">
                        <a:lnSpc>
                          <a:spcPct val="115000"/>
                        </a:lnSpc>
                        <a:spcAft>
                          <a:spcPts val="1000"/>
                        </a:spcAft>
                      </a:pPr>
                      <a:r>
                        <a:rPr lang="en-ZA" sz="900" dirty="0">
                          <a:effectLst/>
                        </a:rPr>
                        <a:t>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1915" marR="619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1000"/>
                        </a:spcAft>
                      </a:pPr>
                      <a:r>
                        <a:rPr lang="en-ZA" sz="900">
                          <a:effectLst/>
                        </a:rPr>
                        <a:t>0% against target of 10000</a:t>
                      </a:r>
                      <a:endParaRPr lang="en-ZA" sz="1100">
                        <a:effectLst/>
                      </a:endParaRPr>
                    </a:p>
                    <a:p>
                      <a:pPr algn="just">
                        <a:lnSpc>
                          <a:spcPct val="115000"/>
                        </a:lnSpc>
                        <a:spcAft>
                          <a:spcPts val="1000"/>
                        </a:spcAft>
                      </a:pPr>
                      <a:r>
                        <a:rPr lang="en-ZA" sz="900">
                          <a:effectLst/>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1915" marR="619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229111779"/>
                  </a:ext>
                </a:extLst>
              </a:tr>
              <a:tr h="775882">
                <a:tc>
                  <a:txBody>
                    <a:bodyPr/>
                    <a:lstStyle/>
                    <a:p>
                      <a:pPr algn="ctr">
                        <a:lnSpc>
                          <a:spcPct val="115000"/>
                        </a:lnSpc>
                        <a:spcAft>
                          <a:spcPts val="0"/>
                        </a:spcAft>
                      </a:pPr>
                      <a:r>
                        <a:rPr lang="en-ZA" sz="1000">
                          <a:effectLst/>
                        </a:rPr>
                        <a:t>TAS</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1915" marR="619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0"/>
                        </a:spcAft>
                      </a:pPr>
                      <a:r>
                        <a:rPr lang="en-ZA" sz="900" kern="1200">
                          <a:effectLst/>
                        </a:rPr>
                        <a:t>Number of companies facing economic distress supported through Turn-around Strategies to retain jobs (nurturing)</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1915" marR="619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1000"/>
                        </a:spcAft>
                      </a:pPr>
                      <a:r>
                        <a:rPr lang="en-ZA" sz="900">
                          <a:effectLst/>
                        </a:rPr>
                        <a:t>200</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1915" marR="619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1000"/>
                        </a:spcAft>
                      </a:pPr>
                      <a:r>
                        <a:rPr lang="en-ZA" sz="900" dirty="0">
                          <a:effectLst/>
                        </a:rPr>
                        <a:t>0</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1915" marR="619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ZA"/>
                    </a:p>
                  </a:txBody>
                  <a:tcPr/>
                </a:tc>
                <a:tc vMerge="1">
                  <a:txBody>
                    <a:bodyPr/>
                    <a:lstStyle/>
                    <a:p>
                      <a:endParaRPr lang="en-ZA"/>
                    </a:p>
                  </a:txBody>
                  <a:tcPr/>
                </a:tc>
                <a:tc>
                  <a:txBody>
                    <a:bodyPr/>
                    <a:lstStyle/>
                    <a:p>
                      <a:pPr algn="just">
                        <a:lnSpc>
                          <a:spcPct val="115000"/>
                        </a:lnSpc>
                        <a:spcAft>
                          <a:spcPts val="1000"/>
                        </a:spcAft>
                      </a:pPr>
                      <a:r>
                        <a:rPr lang="en-ZA" sz="900">
                          <a:effectLst/>
                        </a:rPr>
                        <a:t>0% against target of 200</a:t>
                      </a:r>
                      <a:endParaRPr lang="en-ZA" sz="1100">
                        <a:effectLst/>
                      </a:endParaRPr>
                    </a:p>
                    <a:p>
                      <a:pPr algn="just">
                        <a:lnSpc>
                          <a:spcPct val="115000"/>
                        </a:lnSpc>
                        <a:spcAft>
                          <a:spcPts val="1000"/>
                        </a:spcAft>
                      </a:pPr>
                      <a:r>
                        <a:rPr lang="en-ZA" sz="900">
                          <a:effectLst/>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1915" marR="619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638540257"/>
                  </a:ext>
                </a:extLst>
              </a:tr>
              <a:tr h="1074529">
                <a:tc>
                  <a:txBody>
                    <a:bodyPr/>
                    <a:lstStyle/>
                    <a:p>
                      <a:pPr algn="ctr">
                        <a:lnSpc>
                          <a:spcPct val="115000"/>
                        </a:lnSpc>
                        <a:spcAft>
                          <a:spcPts val="0"/>
                        </a:spcAft>
                      </a:pPr>
                      <a:r>
                        <a:rPr lang="en-ZA" sz="1000" dirty="0">
                          <a:effectLst/>
                        </a:rPr>
                        <a:t>TAS</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1915" marR="619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0"/>
                        </a:spcAft>
                      </a:pPr>
                      <a:r>
                        <a:rPr lang="en-ZA" sz="900" kern="1200">
                          <a:effectLst/>
                        </a:rPr>
                        <a:t>Number of workplace / Future forums members trained and capacitated on productivity improvement solutions</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1915" marR="619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1000"/>
                        </a:spcAft>
                      </a:pPr>
                      <a:r>
                        <a:rPr lang="en-ZA" sz="900">
                          <a:effectLst/>
                        </a:rPr>
                        <a:t>600</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1915" marR="619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1000"/>
                        </a:spcAft>
                      </a:pPr>
                      <a:r>
                        <a:rPr lang="en-ZA" sz="900" dirty="0">
                          <a:effectLst/>
                        </a:rPr>
                        <a:t>0</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1915" marR="619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ZA"/>
                    </a:p>
                  </a:txBody>
                  <a:tcPr/>
                </a:tc>
                <a:tc vMerge="1">
                  <a:txBody>
                    <a:bodyPr/>
                    <a:lstStyle/>
                    <a:p>
                      <a:endParaRPr lang="en-ZA"/>
                    </a:p>
                  </a:txBody>
                  <a:tcPr/>
                </a:tc>
                <a:tc>
                  <a:txBody>
                    <a:bodyPr/>
                    <a:lstStyle/>
                    <a:p>
                      <a:pPr algn="just">
                        <a:lnSpc>
                          <a:spcPct val="115000"/>
                        </a:lnSpc>
                        <a:spcAft>
                          <a:spcPts val="1000"/>
                        </a:spcAft>
                      </a:pPr>
                      <a:r>
                        <a:rPr lang="en-ZA" sz="900" dirty="0">
                          <a:effectLst/>
                        </a:rPr>
                        <a:t>0% against target of 600</a:t>
                      </a:r>
                      <a:endParaRPr lang="en-ZA" sz="1100" dirty="0">
                        <a:effectLst/>
                      </a:endParaRPr>
                    </a:p>
                    <a:p>
                      <a:pPr algn="just">
                        <a:lnSpc>
                          <a:spcPct val="115000"/>
                        </a:lnSpc>
                        <a:spcAft>
                          <a:spcPts val="1000"/>
                        </a:spcAft>
                      </a:pPr>
                      <a:r>
                        <a:rPr lang="en-ZA" sz="900" dirty="0">
                          <a:effectLst/>
                        </a:rPr>
                        <a:t>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1915" marR="619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598339966"/>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xmlns="" id="{D2223296-4808-4B16-94B3-B5190506062E}"/>
              </a:ext>
            </a:extLst>
          </p:cNvPr>
          <p:cNvSpPr>
            <a:spLocks noGrp="1"/>
          </p:cNvSpPr>
          <p:nvPr>
            <p:ph type="title"/>
          </p:nvPr>
        </p:nvSpPr>
        <p:spPr/>
        <p:txBody>
          <a:bodyPr/>
          <a:lstStyle/>
          <a:p>
            <a:pPr defTabSz="685800" eaLnBrk="1" fontAlgn="auto" hangingPunct="1">
              <a:spcBef>
                <a:spcPts val="0"/>
              </a:spcBef>
              <a:spcAft>
                <a:spcPts val="0"/>
              </a:spcAft>
              <a:defRPr/>
            </a:pPr>
            <a:r>
              <a:rPr lang="en-ZA" sz="2000" b="1" dirty="0">
                <a:solidFill>
                  <a:prstClr val="black"/>
                </a:solidFill>
                <a:latin typeface="+mn-lt"/>
                <a:ea typeface="+mn-ea"/>
                <a:cs typeface="+mn-cs"/>
              </a:rPr>
              <a:t>AREAS OF NON-PERFORMANCE DURING QUARTER 4</a:t>
            </a:r>
            <a:endParaRPr lang="en-US" altLang="en-US" sz="2000" dirty="0">
              <a:latin typeface="+mn-lt"/>
              <a:ea typeface="ＭＳ Ｐゴシック" pitchFamily="34" charset="-128"/>
            </a:endParaRPr>
          </a:p>
        </p:txBody>
      </p:sp>
      <p:sp>
        <p:nvSpPr>
          <p:cNvPr id="21507" name="Content Placeholder 2">
            <a:extLst>
              <a:ext uri="{FF2B5EF4-FFF2-40B4-BE49-F238E27FC236}">
                <a16:creationId xmlns:a16="http://schemas.microsoft.com/office/drawing/2014/main" xmlns="" id="{5410E367-0199-436C-8708-3FEEE42E7806}"/>
              </a:ext>
            </a:extLst>
          </p:cNvPr>
          <p:cNvSpPr>
            <a:spLocks noGrp="1"/>
          </p:cNvSpPr>
          <p:nvPr>
            <p:ph idx="1"/>
          </p:nvPr>
        </p:nvSpPr>
        <p:spPr>
          <a:xfrm>
            <a:off x="209550" y="1282700"/>
            <a:ext cx="8715375" cy="5300663"/>
          </a:xfrm>
        </p:spPr>
        <p:txBody>
          <a:bodyPr/>
          <a:lstStyle/>
          <a:p>
            <a:pPr eaLnBrk="1" fontAlgn="auto" hangingPunct="1">
              <a:spcAft>
                <a:spcPts val="0"/>
              </a:spcAft>
              <a:buFont typeface="+mj-lt"/>
              <a:buAutoNum type="arabicParenR"/>
              <a:defRPr/>
            </a:pPr>
            <a:endParaRPr lang="en-ZA" sz="1400" b="1" dirty="0"/>
          </a:p>
          <a:p>
            <a:pPr marL="0" indent="0" eaLnBrk="1" fontAlgn="auto" hangingPunct="1">
              <a:spcAft>
                <a:spcPts val="0"/>
              </a:spcAft>
              <a:buNone/>
              <a:defRPr/>
            </a:pPr>
            <a:endParaRPr lang="en-ZA" sz="900" dirty="0"/>
          </a:p>
          <a:p>
            <a:pPr marL="0" indent="0" eaLnBrk="1" fontAlgn="auto" hangingPunct="1">
              <a:spcAft>
                <a:spcPts val="0"/>
              </a:spcAft>
              <a:buFont typeface="Arial"/>
              <a:buNone/>
              <a:defRPr/>
            </a:pPr>
            <a:endParaRPr lang="en-US" altLang="en-US" sz="1400" dirty="0">
              <a:ea typeface="ＭＳ Ｐゴシック" panose="020B0600070205080204" pitchFamily="34" charset="-128"/>
            </a:endParaRPr>
          </a:p>
        </p:txBody>
      </p:sp>
      <p:sp>
        <p:nvSpPr>
          <p:cNvPr id="20484" name="Slide Number Placeholder 1">
            <a:extLst>
              <a:ext uri="{FF2B5EF4-FFF2-40B4-BE49-F238E27FC236}">
                <a16:creationId xmlns:a16="http://schemas.microsoft.com/office/drawing/2014/main" xmlns="" id="{BF557D9E-47E1-4C04-B657-EA7DF99A9546}"/>
              </a:ext>
            </a:extLst>
          </p:cNvPr>
          <p:cNvSpPr>
            <a:spLocks noGrp="1"/>
          </p:cNvSpPr>
          <p:nvPr>
            <p:ph type="sldNum" sz="quarter" idx="12"/>
          </p:nvPr>
        </p:nvSpPr>
        <p:spPr bwMode="auto">
          <a:xfrm>
            <a:off x="6791325" y="6470650"/>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F02DEC7D-5E80-459C-82F1-87D027BA9698}" type="slidenum">
              <a:rPr lang="en-US" altLang="en-US" sz="1200" smtClean="0">
                <a:solidFill>
                  <a:srgbClr val="898989"/>
                </a:solidFill>
              </a:rPr>
              <a:pPr>
                <a:spcBef>
                  <a:spcPct val="0"/>
                </a:spcBef>
                <a:buFontTx/>
                <a:buNone/>
              </a:pPr>
              <a:t>17</a:t>
            </a:fld>
            <a:endParaRPr lang="en-US" altLang="en-US" sz="1200" dirty="0">
              <a:solidFill>
                <a:srgbClr val="898989"/>
              </a:solidFill>
            </a:endParaRPr>
          </a:p>
        </p:txBody>
      </p:sp>
      <p:graphicFrame>
        <p:nvGraphicFramePr>
          <p:cNvPr id="3" name="Table 2">
            <a:extLst>
              <a:ext uri="{FF2B5EF4-FFF2-40B4-BE49-F238E27FC236}">
                <a16:creationId xmlns:a16="http://schemas.microsoft.com/office/drawing/2014/main" xmlns="" id="{E70663A4-CCF9-4381-8A2A-EAE83D72128F}"/>
              </a:ext>
            </a:extLst>
          </p:cNvPr>
          <p:cNvGraphicFramePr>
            <a:graphicFrameLocks noGrp="1"/>
          </p:cNvGraphicFramePr>
          <p:nvPr>
            <p:extLst>
              <p:ext uri="{D42A27DB-BD31-4B8C-83A1-F6EECF244321}">
                <p14:modId xmlns:p14="http://schemas.microsoft.com/office/powerpoint/2010/main" xmlns="" val="1698811718"/>
              </p:ext>
            </p:extLst>
          </p:nvPr>
        </p:nvGraphicFramePr>
        <p:xfrm>
          <a:off x="293616" y="1417639"/>
          <a:ext cx="8556769" cy="3515829"/>
        </p:xfrm>
        <a:graphic>
          <a:graphicData uri="http://schemas.openxmlformats.org/drawingml/2006/table">
            <a:tbl>
              <a:tblPr firstRow="1" firstCol="1" bandRow="1">
                <a:tableStyleId>{2D5ABB26-0587-4C30-8999-92F81FD0307C}</a:tableStyleId>
              </a:tblPr>
              <a:tblGrid>
                <a:gridCol w="810936">
                  <a:extLst>
                    <a:ext uri="{9D8B030D-6E8A-4147-A177-3AD203B41FA5}">
                      <a16:colId xmlns:a16="http://schemas.microsoft.com/office/drawing/2014/main" xmlns="" val="2136072328"/>
                    </a:ext>
                  </a:extLst>
                </a:gridCol>
                <a:gridCol w="1439475">
                  <a:extLst>
                    <a:ext uri="{9D8B030D-6E8A-4147-A177-3AD203B41FA5}">
                      <a16:colId xmlns:a16="http://schemas.microsoft.com/office/drawing/2014/main" xmlns="" val="3885159807"/>
                    </a:ext>
                  </a:extLst>
                </a:gridCol>
                <a:gridCol w="675189">
                  <a:extLst>
                    <a:ext uri="{9D8B030D-6E8A-4147-A177-3AD203B41FA5}">
                      <a16:colId xmlns:a16="http://schemas.microsoft.com/office/drawing/2014/main" xmlns="" val="1429498035"/>
                    </a:ext>
                  </a:extLst>
                </a:gridCol>
                <a:gridCol w="747350">
                  <a:extLst>
                    <a:ext uri="{9D8B030D-6E8A-4147-A177-3AD203B41FA5}">
                      <a16:colId xmlns:a16="http://schemas.microsoft.com/office/drawing/2014/main" xmlns="" val="1974180726"/>
                    </a:ext>
                  </a:extLst>
                </a:gridCol>
                <a:gridCol w="1640712">
                  <a:extLst>
                    <a:ext uri="{9D8B030D-6E8A-4147-A177-3AD203B41FA5}">
                      <a16:colId xmlns:a16="http://schemas.microsoft.com/office/drawing/2014/main" xmlns="" val="1190114247"/>
                    </a:ext>
                  </a:extLst>
                </a:gridCol>
                <a:gridCol w="2071826">
                  <a:extLst>
                    <a:ext uri="{9D8B030D-6E8A-4147-A177-3AD203B41FA5}">
                      <a16:colId xmlns:a16="http://schemas.microsoft.com/office/drawing/2014/main" xmlns="" val="73988531"/>
                    </a:ext>
                  </a:extLst>
                </a:gridCol>
                <a:gridCol w="1171281">
                  <a:extLst>
                    <a:ext uri="{9D8B030D-6E8A-4147-A177-3AD203B41FA5}">
                      <a16:colId xmlns:a16="http://schemas.microsoft.com/office/drawing/2014/main" xmlns="" val="1863433529"/>
                    </a:ext>
                  </a:extLst>
                </a:gridCol>
              </a:tblGrid>
              <a:tr h="611542">
                <a:tc>
                  <a:txBody>
                    <a:bodyPr/>
                    <a:lstStyle/>
                    <a:p>
                      <a:pPr algn="ctr">
                        <a:lnSpc>
                          <a:spcPct val="115000"/>
                        </a:lnSpc>
                        <a:spcAft>
                          <a:spcPts val="1000"/>
                        </a:spcAft>
                      </a:pPr>
                      <a:r>
                        <a:rPr lang="en-ZA" sz="1200" b="1" dirty="0">
                          <a:effectLst/>
                        </a:rPr>
                        <a:t>PROGRAMME</a:t>
                      </a:r>
                      <a:endParaRPr lang="en-ZA"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1915" marR="619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lnSpc>
                          <a:spcPct val="115000"/>
                        </a:lnSpc>
                        <a:spcAft>
                          <a:spcPts val="1000"/>
                        </a:spcAft>
                      </a:pPr>
                      <a:r>
                        <a:rPr lang="en-ZA" sz="1200" b="1" dirty="0">
                          <a:effectLst/>
                        </a:rPr>
                        <a:t>PERFORMANCE INDICATOR</a:t>
                      </a:r>
                      <a:endParaRPr lang="en-ZA"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1915" marR="619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lnSpc>
                          <a:spcPct val="115000"/>
                        </a:lnSpc>
                        <a:spcAft>
                          <a:spcPts val="1000"/>
                        </a:spcAft>
                      </a:pPr>
                      <a:r>
                        <a:rPr lang="en-ZA" sz="1200" b="1" dirty="0">
                          <a:effectLst/>
                        </a:rPr>
                        <a:t>Q4 TARGET </a:t>
                      </a:r>
                      <a:endParaRPr lang="en-ZA"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1915" marR="619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lnSpc>
                          <a:spcPct val="115000"/>
                        </a:lnSpc>
                        <a:spcAft>
                          <a:spcPts val="1000"/>
                        </a:spcAft>
                      </a:pPr>
                      <a:r>
                        <a:rPr lang="en-ZA" sz="1200" b="1" dirty="0">
                          <a:effectLst/>
                        </a:rPr>
                        <a:t>Q4 ACTUAL </a:t>
                      </a:r>
                      <a:endParaRPr lang="en-ZA"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1915" marR="619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lnSpc>
                          <a:spcPct val="115000"/>
                        </a:lnSpc>
                        <a:spcAft>
                          <a:spcPts val="1000"/>
                        </a:spcAft>
                      </a:pPr>
                      <a:r>
                        <a:rPr lang="en-ZA" sz="1200" b="1" dirty="0">
                          <a:effectLst/>
                        </a:rPr>
                        <a:t>REASON FOR NON-ACHIEVEMENT</a:t>
                      </a:r>
                      <a:endParaRPr lang="en-ZA"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1915" marR="619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lnSpc>
                          <a:spcPct val="115000"/>
                        </a:lnSpc>
                        <a:spcAft>
                          <a:spcPts val="1000"/>
                        </a:spcAft>
                      </a:pPr>
                      <a:r>
                        <a:rPr lang="en-ZA" sz="1200" b="1" dirty="0">
                          <a:effectLst/>
                        </a:rPr>
                        <a:t>CORRECTIVE ACTION</a:t>
                      </a:r>
                      <a:endParaRPr lang="en-ZA"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1915" marR="619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lnSpc>
                          <a:spcPct val="115000"/>
                        </a:lnSpc>
                        <a:spcAft>
                          <a:spcPts val="1000"/>
                        </a:spcAft>
                      </a:pPr>
                      <a:r>
                        <a:rPr lang="en-ZA" sz="1200" b="1" dirty="0">
                          <a:effectLst/>
                        </a:rPr>
                        <a:t>ANNUAL REPORT ACTUAL ACHIEVEMENT</a:t>
                      </a:r>
                      <a:endParaRPr lang="en-ZA"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1915" marR="619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xmlns="" val="1143252071"/>
                  </a:ext>
                </a:extLst>
              </a:tr>
              <a:tr h="1310183">
                <a:tc>
                  <a:txBody>
                    <a:bodyPr/>
                    <a:lstStyle/>
                    <a:p>
                      <a:pPr>
                        <a:lnSpc>
                          <a:spcPct val="115000"/>
                        </a:lnSpc>
                        <a:spcAft>
                          <a:spcPts val="0"/>
                        </a:spcAft>
                      </a:pPr>
                      <a:r>
                        <a:rPr lang="en-ZA" sz="1000" dirty="0">
                          <a:effectLst/>
                          <a:latin typeface="+mn-lt"/>
                          <a:ea typeface="Calibri" panose="020F0502020204030204" pitchFamily="34" charset="0"/>
                          <a:cs typeface="Arial" panose="020B0604020202020204" pitchFamily="34" charset="0"/>
                        </a:rPr>
                        <a:t>VCC</a:t>
                      </a:r>
                      <a:endParaRPr lang="en-ZA" sz="12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0"/>
                        </a:spcAft>
                      </a:pPr>
                      <a:r>
                        <a:rPr lang="en-ZA" sz="900" kern="1200">
                          <a:solidFill>
                            <a:srgbClr val="000000"/>
                          </a:solidFill>
                          <a:effectLst/>
                          <a:latin typeface="+mn-lt"/>
                          <a:ea typeface="Times New Roman" panose="02020603050405020304" pitchFamily="18" charset="0"/>
                          <a:cs typeface="Arial" panose="020B0604020202020204" pitchFamily="34" charset="0"/>
                        </a:rPr>
                        <a:t>Number of research reports and publications on priority sectors produced and disseminated</a:t>
                      </a:r>
                      <a:endParaRPr lang="en-ZA" sz="12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1000"/>
                        </a:spcAft>
                      </a:pPr>
                      <a:r>
                        <a:rPr lang="en-ZA" sz="900" b="1">
                          <a:effectLst/>
                          <a:latin typeface="+mn-lt"/>
                          <a:ea typeface="Calibri" panose="020F0502020204030204" pitchFamily="34" charset="0"/>
                          <a:cs typeface="Arial" panose="020B0604020202020204" pitchFamily="34" charset="0"/>
                        </a:rPr>
                        <a:t>4</a:t>
                      </a:r>
                      <a:endParaRPr lang="en-ZA" sz="12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1000"/>
                        </a:spcAft>
                      </a:pPr>
                      <a:r>
                        <a:rPr lang="en-ZA" sz="900" b="1">
                          <a:effectLst/>
                          <a:latin typeface="+mn-lt"/>
                          <a:ea typeface="Calibri" panose="020F0502020204030204" pitchFamily="34" charset="0"/>
                          <a:cs typeface="Arial" panose="020B0604020202020204" pitchFamily="34" charset="0"/>
                        </a:rPr>
                        <a:t>2</a:t>
                      </a:r>
                      <a:endParaRPr lang="en-ZA" sz="12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1000"/>
                        </a:spcAft>
                      </a:pPr>
                      <a:r>
                        <a:rPr lang="en-ZA" sz="900" dirty="0">
                          <a:effectLst/>
                          <a:latin typeface="+mn-lt"/>
                          <a:ea typeface="Calibri" panose="020F0502020204030204" pitchFamily="34" charset="0"/>
                          <a:cs typeface="Arial" panose="020B0604020202020204" pitchFamily="34" charset="0"/>
                        </a:rPr>
                        <a:t>2 reports completed and are in the final publication phase</a:t>
                      </a:r>
                      <a:endParaRPr lang="en-ZA" sz="12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1000"/>
                        </a:spcAft>
                      </a:pPr>
                      <a:r>
                        <a:rPr lang="en-ZA" sz="900">
                          <a:effectLst/>
                          <a:latin typeface="+mn-lt"/>
                          <a:ea typeface="Calibri" panose="020F0502020204030204" pitchFamily="34" charset="0"/>
                          <a:cs typeface="Arial" panose="020B0604020202020204" pitchFamily="34" charset="0"/>
                        </a:rPr>
                        <a:t>The reports will be published by end of May 2019</a:t>
                      </a:r>
                      <a:endParaRPr lang="en-ZA" sz="12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1000"/>
                        </a:spcAft>
                      </a:pPr>
                      <a:r>
                        <a:rPr lang="en-ZA" sz="900" b="1">
                          <a:solidFill>
                            <a:srgbClr val="FF0000"/>
                          </a:solidFill>
                          <a:effectLst/>
                          <a:latin typeface="+mn-lt"/>
                          <a:ea typeface="Calibri" panose="020F0502020204030204" pitchFamily="34" charset="0"/>
                          <a:cs typeface="Arial" panose="020B0604020202020204" pitchFamily="34" charset="0"/>
                        </a:rPr>
                        <a:t>2 </a:t>
                      </a:r>
                      <a:r>
                        <a:rPr lang="en-ZA" sz="900">
                          <a:effectLst/>
                          <a:latin typeface="+mn-lt"/>
                          <a:ea typeface="Calibri" panose="020F0502020204030204" pitchFamily="34" charset="0"/>
                          <a:cs typeface="Arial" panose="020B0604020202020204" pitchFamily="34" charset="0"/>
                        </a:rPr>
                        <a:t>reports against target of </a:t>
                      </a:r>
                      <a:r>
                        <a:rPr lang="en-ZA" sz="900" b="1">
                          <a:solidFill>
                            <a:srgbClr val="FF0000"/>
                          </a:solidFill>
                          <a:effectLst/>
                          <a:latin typeface="+mn-lt"/>
                          <a:ea typeface="Calibri" panose="020F0502020204030204" pitchFamily="34" charset="0"/>
                          <a:cs typeface="Arial" panose="020B0604020202020204" pitchFamily="34" charset="0"/>
                        </a:rPr>
                        <a:t>4</a:t>
                      </a:r>
                      <a:endParaRPr lang="en-ZA" sz="12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71946198"/>
                  </a:ext>
                </a:extLst>
              </a:tr>
              <a:tr h="649896">
                <a:tc>
                  <a:txBody>
                    <a:bodyPr/>
                    <a:lstStyle/>
                    <a:p>
                      <a:pPr>
                        <a:lnSpc>
                          <a:spcPct val="115000"/>
                        </a:lnSpc>
                        <a:spcAft>
                          <a:spcPts val="0"/>
                        </a:spcAft>
                      </a:pPr>
                      <a:r>
                        <a:rPr lang="en-ZA" sz="1000">
                          <a:effectLst/>
                          <a:latin typeface="+mn-lt"/>
                          <a:ea typeface="Calibri" panose="020F0502020204030204" pitchFamily="34" charset="0"/>
                          <a:cs typeface="Arial" panose="020B0604020202020204" pitchFamily="34" charset="0"/>
                        </a:rPr>
                        <a:t>VCC</a:t>
                      </a:r>
                      <a:endParaRPr lang="en-ZA" sz="12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0"/>
                        </a:spcAft>
                      </a:pPr>
                      <a:r>
                        <a:rPr lang="en-ZA" sz="900" kern="1200">
                          <a:solidFill>
                            <a:srgbClr val="000000"/>
                          </a:solidFill>
                          <a:effectLst/>
                          <a:latin typeface="+mn-lt"/>
                          <a:ea typeface="Times New Roman" panose="02020603050405020304" pitchFamily="18" charset="0"/>
                          <a:cs typeface="Arial" panose="020B0604020202020204" pitchFamily="34" charset="0"/>
                        </a:rPr>
                        <a:t>Number of statistical reports on productivity and competitiveness published</a:t>
                      </a:r>
                      <a:endParaRPr lang="en-ZA" sz="12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1000"/>
                        </a:spcAft>
                      </a:pPr>
                      <a:r>
                        <a:rPr lang="en-ZA" sz="900" b="1">
                          <a:effectLst/>
                          <a:latin typeface="+mn-lt"/>
                          <a:ea typeface="Calibri" panose="020F0502020204030204" pitchFamily="34" charset="0"/>
                          <a:cs typeface="Arial" panose="020B0604020202020204" pitchFamily="34" charset="0"/>
                        </a:rPr>
                        <a:t>1</a:t>
                      </a:r>
                      <a:endParaRPr lang="en-ZA" sz="12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1000"/>
                        </a:spcAft>
                      </a:pPr>
                      <a:r>
                        <a:rPr lang="en-ZA" sz="900" b="1">
                          <a:effectLst/>
                          <a:latin typeface="+mn-lt"/>
                          <a:ea typeface="Calibri" panose="020F0502020204030204" pitchFamily="34" charset="0"/>
                          <a:cs typeface="Arial" panose="020B0604020202020204" pitchFamily="34" charset="0"/>
                        </a:rPr>
                        <a:t>0</a:t>
                      </a:r>
                      <a:endParaRPr lang="en-ZA" sz="12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1000"/>
                        </a:spcAft>
                      </a:pPr>
                      <a:r>
                        <a:rPr lang="en-ZA" sz="900" dirty="0">
                          <a:effectLst/>
                          <a:latin typeface="+mn-lt"/>
                          <a:ea typeface="Calibri" panose="020F0502020204030204" pitchFamily="34" charset="0"/>
                          <a:cs typeface="Arial" panose="020B0604020202020204" pitchFamily="34" charset="0"/>
                        </a:rPr>
                        <a:t>The 2016 and 2017 reports were done concurrently to catch up on the backlog from past years. </a:t>
                      </a:r>
                      <a:endParaRPr lang="en-ZA" sz="12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1000"/>
                        </a:spcAft>
                      </a:pPr>
                      <a:r>
                        <a:rPr lang="en-ZA" sz="900" dirty="0">
                          <a:effectLst/>
                          <a:latin typeface="+mn-lt"/>
                          <a:ea typeface="Calibri" panose="020F0502020204030204" pitchFamily="34" charset="0"/>
                          <a:cs typeface="Arial" panose="020B0604020202020204" pitchFamily="34" charset="0"/>
                        </a:rPr>
                        <a:t>The reports will be published in July 2019</a:t>
                      </a:r>
                      <a:endParaRPr lang="en-ZA" sz="12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1000"/>
                        </a:spcAft>
                      </a:pPr>
                      <a:r>
                        <a:rPr lang="en-ZA" sz="900" b="1">
                          <a:solidFill>
                            <a:srgbClr val="FF0000"/>
                          </a:solidFill>
                          <a:effectLst/>
                          <a:latin typeface="+mn-lt"/>
                          <a:ea typeface="Calibri" panose="020F0502020204030204" pitchFamily="34" charset="0"/>
                          <a:cs typeface="Arial" panose="020B0604020202020204" pitchFamily="34" charset="0"/>
                        </a:rPr>
                        <a:t>1</a:t>
                      </a:r>
                      <a:r>
                        <a:rPr lang="en-ZA" sz="900" b="1">
                          <a:effectLst/>
                          <a:latin typeface="+mn-lt"/>
                          <a:ea typeface="Calibri" panose="020F0502020204030204" pitchFamily="34" charset="0"/>
                          <a:cs typeface="Arial" panose="020B0604020202020204" pitchFamily="34" charset="0"/>
                        </a:rPr>
                        <a:t> </a:t>
                      </a:r>
                      <a:r>
                        <a:rPr lang="en-ZA" sz="900">
                          <a:effectLst/>
                          <a:latin typeface="+mn-lt"/>
                          <a:ea typeface="Calibri" panose="020F0502020204030204" pitchFamily="34" charset="0"/>
                          <a:cs typeface="Arial" panose="020B0604020202020204" pitchFamily="34" charset="0"/>
                        </a:rPr>
                        <a:t>report against target of </a:t>
                      </a:r>
                      <a:r>
                        <a:rPr lang="en-ZA" sz="900" b="1">
                          <a:solidFill>
                            <a:srgbClr val="FF0000"/>
                          </a:solidFill>
                          <a:effectLst/>
                          <a:latin typeface="+mn-lt"/>
                          <a:ea typeface="Calibri" panose="020F0502020204030204" pitchFamily="34" charset="0"/>
                          <a:cs typeface="Arial" panose="020B0604020202020204" pitchFamily="34" charset="0"/>
                        </a:rPr>
                        <a:t>2</a:t>
                      </a:r>
                      <a:endParaRPr lang="en-ZA" sz="12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432467759"/>
                  </a:ext>
                </a:extLst>
              </a:tr>
              <a:tr h="636214">
                <a:tc>
                  <a:txBody>
                    <a:bodyPr/>
                    <a:lstStyle/>
                    <a:p>
                      <a:pPr>
                        <a:lnSpc>
                          <a:spcPct val="115000"/>
                        </a:lnSpc>
                        <a:spcAft>
                          <a:spcPts val="0"/>
                        </a:spcAft>
                      </a:pPr>
                      <a:r>
                        <a:rPr lang="en-ZA" sz="1000">
                          <a:effectLst/>
                          <a:latin typeface="+mn-lt"/>
                          <a:ea typeface="Calibri" panose="020F0502020204030204" pitchFamily="34" charset="0"/>
                          <a:cs typeface="Arial" panose="020B0604020202020204" pitchFamily="34" charset="0"/>
                        </a:rPr>
                        <a:t>POS</a:t>
                      </a:r>
                      <a:endParaRPr lang="en-ZA" sz="12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1000"/>
                        </a:spcAft>
                      </a:pPr>
                      <a:r>
                        <a:rPr lang="en-ZA" sz="900" kern="1200">
                          <a:effectLst/>
                          <a:latin typeface="+mn-lt"/>
                          <a:ea typeface="Times New Roman" panose="02020603050405020304" pitchFamily="18" charset="0"/>
                          <a:cs typeface="Arial" panose="020B0604020202020204" pitchFamily="34" charset="0"/>
                        </a:rPr>
                        <a:t>Number of productivity champions, Education, Training and Skills Development Facilitators (ETDs) and beneficiaries trained</a:t>
                      </a:r>
                      <a:endParaRPr lang="en-ZA" sz="12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1000"/>
                        </a:spcAft>
                      </a:pPr>
                      <a:r>
                        <a:rPr lang="en-ZA" sz="900" b="1">
                          <a:effectLst/>
                          <a:latin typeface="+mn-lt"/>
                          <a:ea typeface="Calibri" panose="020F0502020204030204" pitchFamily="34" charset="0"/>
                          <a:cs typeface="Arial" panose="020B0604020202020204" pitchFamily="34" charset="0"/>
                        </a:rPr>
                        <a:t>40                 </a:t>
                      </a:r>
                      <a:endParaRPr lang="en-ZA" sz="1200">
                        <a:effectLst/>
                        <a:latin typeface="+mn-lt"/>
                        <a:ea typeface="Calibri" panose="020F0502020204030204" pitchFamily="34" charset="0"/>
                        <a:cs typeface="Times New Roman" panose="02020603050405020304" pitchFamily="18" charset="0"/>
                      </a:endParaRPr>
                    </a:p>
                    <a:p>
                      <a:pPr>
                        <a:lnSpc>
                          <a:spcPct val="115000"/>
                        </a:lnSpc>
                        <a:spcAft>
                          <a:spcPts val="0"/>
                        </a:spcAft>
                      </a:pPr>
                      <a:r>
                        <a:rPr lang="en-ZA" sz="1000" b="1">
                          <a:effectLst/>
                          <a:latin typeface="+mn-lt"/>
                          <a:ea typeface="Calibri" panose="020F0502020204030204" pitchFamily="34" charset="0"/>
                          <a:cs typeface="Arial" panose="020B0604020202020204" pitchFamily="34" charset="0"/>
                        </a:rPr>
                        <a:t> </a:t>
                      </a:r>
                      <a:endParaRPr lang="en-ZA" sz="12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ZA" sz="900" b="1">
                          <a:effectLst/>
                          <a:latin typeface="+mn-lt"/>
                          <a:ea typeface="Calibri" panose="020F0502020204030204" pitchFamily="34" charset="0"/>
                          <a:cs typeface="Arial" panose="020B0604020202020204" pitchFamily="34" charset="0"/>
                        </a:rPr>
                        <a:t> 13</a:t>
                      </a:r>
                      <a:br>
                        <a:rPr lang="en-ZA" sz="900" b="1">
                          <a:effectLst/>
                          <a:latin typeface="+mn-lt"/>
                          <a:ea typeface="Calibri" panose="020F0502020204030204" pitchFamily="34" charset="0"/>
                          <a:cs typeface="Arial" panose="020B0604020202020204" pitchFamily="34" charset="0"/>
                        </a:rPr>
                      </a:br>
                      <a:endParaRPr lang="en-ZA" sz="12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1000"/>
                        </a:spcAft>
                      </a:pPr>
                      <a:r>
                        <a:rPr lang="en-GB" sz="900">
                          <a:effectLst/>
                          <a:latin typeface="+mn-lt"/>
                          <a:ea typeface="Times New Roman" panose="02020603050405020304" pitchFamily="18" charset="0"/>
                          <a:cs typeface="Times New Roman" panose="02020603050405020304" pitchFamily="18" charset="0"/>
                        </a:rPr>
                        <a:t>Management took a decision to stop with the training as the target was already met in quarter 3 and re-allocate resources to indicator no. 6</a:t>
                      </a:r>
                      <a:endParaRPr lang="en-ZA" sz="12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ZA" sz="1000" b="1" dirty="0">
                          <a:effectLst/>
                          <a:latin typeface="+mn-lt"/>
                          <a:ea typeface="Calibri" panose="020F0502020204030204" pitchFamily="34" charset="0"/>
                          <a:cs typeface="Arial" panose="020B0604020202020204" pitchFamily="34" charset="0"/>
                        </a:rPr>
                        <a:t>n/a</a:t>
                      </a:r>
                      <a:endParaRPr lang="en-ZA" sz="12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ZA" sz="900" b="1" dirty="0">
                          <a:solidFill>
                            <a:srgbClr val="00B050"/>
                          </a:solidFill>
                          <a:effectLst/>
                          <a:latin typeface="+mn-lt"/>
                          <a:ea typeface="Calibri" panose="020F0502020204030204" pitchFamily="34" charset="0"/>
                          <a:cs typeface="Arial" panose="020B0604020202020204" pitchFamily="34" charset="0"/>
                        </a:rPr>
                        <a:t>217</a:t>
                      </a:r>
                      <a:r>
                        <a:rPr lang="en-ZA" sz="900" b="1" dirty="0">
                          <a:effectLst/>
                          <a:latin typeface="+mn-lt"/>
                          <a:ea typeface="Calibri" panose="020F0502020204030204" pitchFamily="34" charset="0"/>
                          <a:cs typeface="Arial" panose="020B0604020202020204" pitchFamily="34" charset="0"/>
                        </a:rPr>
                        <a:t> </a:t>
                      </a:r>
                      <a:r>
                        <a:rPr lang="en-ZA" sz="900" dirty="0">
                          <a:effectLst/>
                          <a:latin typeface="+mn-lt"/>
                          <a:ea typeface="Calibri" panose="020F0502020204030204" pitchFamily="34" charset="0"/>
                          <a:cs typeface="Arial" panose="020B0604020202020204" pitchFamily="34" charset="0"/>
                        </a:rPr>
                        <a:t>against target of</a:t>
                      </a:r>
                      <a:r>
                        <a:rPr lang="en-ZA" sz="900" b="1" dirty="0">
                          <a:effectLst/>
                          <a:latin typeface="+mn-lt"/>
                          <a:ea typeface="Calibri" panose="020F0502020204030204" pitchFamily="34" charset="0"/>
                          <a:cs typeface="Arial" panose="020B0604020202020204" pitchFamily="34" charset="0"/>
                        </a:rPr>
                        <a:t> </a:t>
                      </a:r>
                      <a:r>
                        <a:rPr lang="en-ZA" sz="900" b="1" dirty="0">
                          <a:solidFill>
                            <a:srgbClr val="00B050"/>
                          </a:solidFill>
                          <a:effectLst/>
                          <a:latin typeface="+mn-lt"/>
                          <a:ea typeface="Calibri" panose="020F0502020204030204" pitchFamily="34" charset="0"/>
                          <a:cs typeface="Arial" panose="020B0604020202020204" pitchFamily="34" charset="0"/>
                        </a:rPr>
                        <a:t>200</a:t>
                      </a:r>
                      <a:endParaRPr lang="en-ZA" sz="12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229111779"/>
                  </a:ext>
                </a:extLst>
              </a:tr>
            </a:tbl>
          </a:graphicData>
        </a:graphic>
      </p:graphicFrame>
    </p:spTree>
    <p:extLst>
      <p:ext uri="{BB962C8B-B14F-4D97-AF65-F5344CB8AC3E}">
        <p14:creationId xmlns:p14="http://schemas.microsoft.com/office/powerpoint/2010/main" xmlns="" val="31191814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xmlns="" id="{9FB1D086-642B-4C99-B7C6-4F9073AF183D}"/>
              </a:ext>
            </a:extLst>
          </p:cNvPr>
          <p:cNvSpPr>
            <a:spLocks noGrp="1"/>
          </p:cNvSpPr>
          <p:nvPr>
            <p:ph type="title"/>
          </p:nvPr>
        </p:nvSpPr>
        <p:spPr>
          <a:xfrm>
            <a:off x="654050" y="42863"/>
            <a:ext cx="8229600" cy="1143000"/>
          </a:xfrm>
        </p:spPr>
        <p:txBody>
          <a:bodyPr/>
          <a:lstStyle/>
          <a:p>
            <a:r>
              <a:rPr lang="en-ZA" altLang="en-US" sz="2000" b="1" dirty="0">
                <a:ea typeface="ＭＳ Ｐゴシック" panose="020B0600070205080204" pitchFamily="34" charset="-128"/>
                <a:cs typeface="Times New Roman" panose="02020603050405020304" pitchFamily="18" charset="0"/>
              </a:rPr>
              <a:t>PROGRAMME 1: CORPORATE SERVICES</a:t>
            </a:r>
            <a:endParaRPr lang="en-US" altLang="en-US" sz="2000" dirty="0">
              <a:ea typeface="ＭＳ Ｐゴシック" panose="020B0600070205080204" pitchFamily="34" charset="-128"/>
            </a:endParaRPr>
          </a:p>
        </p:txBody>
      </p:sp>
      <p:graphicFrame>
        <p:nvGraphicFramePr>
          <p:cNvPr id="5" name="Content Placeholder 4">
            <a:extLst>
              <a:ext uri="{FF2B5EF4-FFF2-40B4-BE49-F238E27FC236}">
                <a16:creationId xmlns:a16="http://schemas.microsoft.com/office/drawing/2014/main" xmlns="" id="{5FE0111B-2983-4A3E-B979-13FE1283C436}"/>
              </a:ext>
            </a:extLst>
          </p:cNvPr>
          <p:cNvGraphicFramePr>
            <a:graphicFrameLocks noGrp="1"/>
          </p:cNvGraphicFramePr>
          <p:nvPr>
            <p:ph idx="1"/>
            <p:extLst>
              <p:ext uri="{D42A27DB-BD31-4B8C-83A1-F6EECF244321}">
                <p14:modId xmlns:p14="http://schemas.microsoft.com/office/powerpoint/2010/main" xmlns="" val="3134050081"/>
              </p:ext>
            </p:extLst>
          </p:nvPr>
        </p:nvGraphicFramePr>
        <p:xfrm>
          <a:off x="260349" y="1403059"/>
          <a:ext cx="8623301" cy="3043428"/>
        </p:xfrm>
        <a:graphic>
          <a:graphicData uri="http://schemas.openxmlformats.org/drawingml/2006/table">
            <a:tbl>
              <a:tblPr/>
              <a:tblGrid>
                <a:gridCol w="1840703">
                  <a:extLst>
                    <a:ext uri="{9D8B030D-6E8A-4147-A177-3AD203B41FA5}">
                      <a16:colId xmlns:a16="http://schemas.microsoft.com/office/drawing/2014/main" xmlns="" val="20000"/>
                    </a:ext>
                  </a:extLst>
                </a:gridCol>
                <a:gridCol w="1711053">
                  <a:extLst>
                    <a:ext uri="{9D8B030D-6E8A-4147-A177-3AD203B41FA5}">
                      <a16:colId xmlns:a16="http://schemas.microsoft.com/office/drawing/2014/main" xmlns="" val="20001"/>
                    </a:ext>
                  </a:extLst>
                </a:gridCol>
                <a:gridCol w="1901169">
                  <a:extLst>
                    <a:ext uri="{9D8B030D-6E8A-4147-A177-3AD203B41FA5}">
                      <a16:colId xmlns:a16="http://schemas.microsoft.com/office/drawing/2014/main" xmlns="" val="20002"/>
                    </a:ext>
                  </a:extLst>
                </a:gridCol>
                <a:gridCol w="1700490">
                  <a:extLst>
                    <a:ext uri="{9D8B030D-6E8A-4147-A177-3AD203B41FA5}">
                      <a16:colId xmlns:a16="http://schemas.microsoft.com/office/drawing/2014/main" xmlns="" val="20003"/>
                    </a:ext>
                  </a:extLst>
                </a:gridCol>
                <a:gridCol w="1469886">
                  <a:extLst>
                    <a:ext uri="{9D8B030D-6E8A-4147-A177-3AD203B41FA5}">
                      <a16:colId xmlns:a16="http://schemas.microsoft.com/office/drawing/2014/main" xmlns="" val="20004"/>
                    </a:ext>
                  </a:extLst>
                </a:gridCol>
              </a:tblGrid>
              <a:tr h="736261">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dirty="0">
                          <a:ln>
                            <a:noFill/>
                          </a:ln>
                          <a:solidFill>
                            <a:srgbClr val="FFFFFF"/>
                          </a:solidFill>
                          <a:effectLst/>
                          <a:latin typeface="Calibri" pitchFamily="34" charset="0"/>
                          <a:ea typeface="ＭＳ Ｐゴシック" pitchFamily="34" charset="-128"/>
                        </a:rPr>
                        <a:t>PROGRAMME PERFORMANCE INDICATOR </a:t>
                      </a:r>
                      <a:endParaRPr kumimoji="0" lang="en-ZA" sz="1400" b="1" i="0" u="none" strike="noStrike" cap="none" normalizeH="0" baseline="0" dirty="0">
                        <a:ln>
                          <a:noFill/>
                        </a:ln>
                        <a:solidFill>
                          <a:srgbClr val="FFFFFF"/>
                        </a:solidFill>
                        <a:effectLst/>
                        <a:latin typeface="Calibri" pitchFamily="34" charset="0"/>
                        <a:ea typeface="ＭＳ Ｐゴシック" pitchFamily="34" charset="-128"/>
                        <a:cs typeface="Times New Roman" pitchFamily="18" charset="0"/>
                      </a:endParaRP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dirty="0">
                          <a:ln>
                            <a:noFill/>
                          </a:ln>
                          <a:solidFill>
                            <a:srgbClr val="C00000"/>
                          </a:solidFill>
                          <a:effectLst/>
                          <a:latin typeface="Calibri" pitchFamily="34" charset="0"/>
                          <a:ea typeface="ＭＳ Ｐゴシック" pitchFamily="34" charset="-128"/>
                        </a:rPr>
                        <a:t>QUARTER 4 TARGET</a:t>
                      </a:r>
                      <a:endParaRPr kumimoji="0" lang="en-ZA" sz="1400" b="1" i="0" u="none" strike="noStrike" cap="none" normalizeH="0" baseline="0" dirty="0">
                        <a:ln>
                          <a:noFill/>
                        </a:ln>
                        <a:solidFill>
                          <a:srgbClr val="C00000"/>
                        </a:solidFill>
                        <a:effectLst/>
                        <a:latin typeface="Calibri" pitchFamily="34" charset="0"/>
                        <a:ea typeface="ＭＳ Ｐゴシック" pitchFamily="34" charset="-128"/>
                        <a:cs typeface="Times New Roman" pitchFamily="18" charset="0"/>
                      </a:endParaRP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dirty="0">
                          <a:ln>
                            <a:noFill/>
                          </a:ln>
                          <a:solidFill>
                            <a:schemeClr val="bg1"/>
                          </a:solidFill>
                          <a:effectLst/>
                          <a:latin typeface="Calibri" pitchFamily="34" charset="0"/>
                          <a:ea typeface="ＭＳ Ｐゴシック" pitchFamily="34" charset="-128"/>
                        </a:rPr>
                        <a:t>ACTUAL PERFORMANCE</a:t>
                      </a:r>
                      <a:endParaRPr kumimoji="0" lang="en-ZA" sz="1400" b="1" i="0" u="none" strike="noStrike" cap="none" normalizeH="0" baseline="0" dirty="0">
                        <a:ln>
                          <a:noFill/>
                        </a:ln>
                        <a:solidFill>
                          <a:schemeClr val="bg1"/>
                        </a:solidFill>
                        <a:effectLst/>
                        <a:latin typeface="Calibri" pitchFamily="34" charset="0"/>
                        <a:ea typeface="Calibri" pitchFamily="34" charset="0"/>
                        <a:cs typeface="Times New Roman" pitchFamily="18" charset="0"/>
                      </a:endParaRP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ZA" sz="1400" b="1" i="0" u="none" strike="noStrike" cap="none" normalizeH="0" baseline="0" dirty="0">
                          <a:ln>
                            <a:noFill/>
                          </a:ln>
                          <a:solidFill>
                            <a:schemeClr val="bg1"/>
                          </a:solidFill>
                          <a:effectLst/>
                          <a:latin typeface="Calibri" pitchFamily="34" charset="0"/>
                          <a:ea typeface="Calibri" pitchFamily="34" charset="0"/>
                          <a:cs typeface="Times New Roman" pitchFamily="18" charset="0"/>
                        </a:rPr>
                        <a:t>REASON FOR VARIANCE</a:t>
                      </a: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ZA" sz="1400" b="1" i="0" u="none" strike="noStrike" cap="none" normalizeH="0" baseline="0" dirty="0">
                          <a:ln>
                            <a:noFill/>
                          </a:ln>
                          <a:solidFill>
                            <a:schemeClr val="bg1"/>
                          </a:solidFill>
                          <a:effectLst/>
                          <a:latin typeface="Calibri" pitchFamily="34" charset="0"/>
                          <a:ea typeface="Calibri" pitchFamily="34" charset="0"/>
                          <a:cs typeface="Times New Roman" pitchFamily="18" charset="0"/>
                        </a:rPr>
                        <a:t>REMEDIAL ACTION  </a:t>
                      </a: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xmlns="" val="10000"/>
                  </a:ext>
                </a:extLst>
              </a:tr>
              <a:tr h="1057614">
                <a:tc>
                  <a:txBody>
                    <a:bodyPr/>
                    <a:lstStyle/>
                    <a:p>
                      <a:pPr algn="l">
                        <a:spcAft>
                          <a:spcPts val="0"/>
                        </a:spcAft>
                      </a:pPr>
                      <a:r>
                        <a:rPr lang="en-ZA" sz="1200" kern="1200" dirty="0">
                          <a:solidFill>
                            <a:schemeClr val="tx1"/>
                          </a:solidFill>
                          <a:effectLst/>
                          <a:latin typeface="+mn-lt"/>
                          <a:ea typeface="+mn-ea"/>
                          <a:cs typeface="+mn-cs"/>
                        </a:rPr>
                        <a:t>Percentage of SMEs paid within 30 days of receipt of statement </a:t>
                      </a:r>
                      <a:r>
                        <a:rPr lang="en-US" sz="1200" dirty="0">
                          <a:effectLst/>
                          <a:latin typeface="+mn-lt"/>
                          <a:ea typeface="Times New Roman"/>
                          <a:cs typeface="Calibri"/>
                        </a:rPr>
                        <a:t> </a:t>
                      </a:r>
                      <a:endParaRPr lang="en-ZA" sz="1200" dirty="0">
                        <a:effectLst/>
                        <a:latin typeface="+mn-lt"/>
                        <a:ea typeface="Times New Roman"/>
                      </a:endParaRPr>
                    </a:p>
                  </a:txBody>
                  <a:tcPr marL="114300" marR="11430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algn="l">
                        <a:spcAft>
                          <a:spcPts val="0"/>
                        </a:spcAft>
                      </a:pPr>
                      <a:r>
                        <a:rPr lang="en-ZA" sz="1200" b="0" dirty="0">
                          <a:solidFill>
                            <a:schemeClr val="tx1"/>
                          </a:solidFill>
                          <a:effectLst/>
                          <a:latin typeface="+mn-lt"/>
                          <a:ea typeface="Times New Roman"/>
                        </a:rPr>
                        <a:t>100%</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algn="l">
                        <a:spcAft>
                          <a:spcPts val="0"/>
                        </a:spcAft>
                      </a:pPr>
                      <a:r>
                        <a:rPr lang="en-ZA" sz="1200" b="1" dirty="0">
                          <a:solidFill>
                            <a:srgbClr val="339966"/>
                          </a:solidFill>
                          <a:effectLst/>
                          <a:latin typeface="+mn-lt"/>
                          <a:ea typeface="Times New Roman"/>
                          <a:cs typeface="Arial"/>
                        </a:rPr>
                        <a:t>ACHIEVED</a:t>
                      </a:r>
                    </a:p>
                    <a:p>
                      <a:pPr algn="l">
                        <a:spcAft>
                          <a:spcPts val="0"/>
                        </a:spcAft>
                      </a:pPr>
                      <a:r>
                        <a:rPr lang="en-ZA" sz="1200" b="0" dirty="0">
                          <a:solidFill>
                            <a:schemeClr val="tx1"/>
                          </a:solidFill>
                          <a:effectLst/>
                          <a:latin typeface="+mn-lt"/>
                          <a:ea typeface="Times New Roman"/>
                          <a:cs typeface="Arial"/>
                        </a:rPr>
                        <a:t>100%</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r>
                        <a:rPr lang="en-US" sz="1200" kern="1200" dirty="0">
                          <a:solidFill>
                            <a:schemeClr val="tx1"/>
                          </a:solidFill>
                          <a:effectLst/>
                          <a:latin typeface="+mn-lt"/>
                          <a:ea typeface="+mn-ea"/>
                          <a:cs typeface="+mn-cs"/>
                        </a:rPr>
                        <a:t>n/a</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algn="l">
                        <a:spcAft>
                          <a:spcPts val="0"/>
                        </a:spcAft>
                      </a:pPr>
                      <a:r>
                        <a:rPr lang="en-ZA" sz="1200" dirty="0">
                          <a:effectLst/>
                          <a:latin typeface="+mn-lt"/>
                          <a:ea typeface="Times New Roman"/>
                        </a:rPr>
                        <a:t>n/a</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BF4B"/>
                    </a:solidFill>
                  </a:tcPr>
                </a:tc>
                <a:extLst>
                  <a:ext uri="{0D108BD9-81ED-4DB2-BD59-A6C34878D82A}">
                    <a16:rowId xmlns:a16="http://schemas.microsoft.com/office/drawing/2014/main" xmlns="" val="10002"/>
                  </a:ext>
                </a:extLst>
              </a:tr>
              <a:tr h="1057614">
                <a:tc>
                  <a:txBody>
                    <a:bodyPr/>
                    <a:lstStyle/>
                    <a:p>
                      <a:pPr algn="l">
                        <a:lnSpc>
                          <a:spcPct val="115000"/>
                        </a:lnSpc>
                        <a:spcAft>
                          <a:spcPts val="0"/>
                        </a:spcAft>
                      </a:pPr>
                      <a:r>
                        <a:rPr lang="en-ZA" sz="1200" kern="1200" dirty="0">
                          <a:solidFill>
                            <a:schemeClr val="tx1"/>
                          </a:solidFill>
                          <a:effectLst/>
                          <a:latin typeface="+mn-lt"/>
                          <a:ea typeface="+mn-ea"/>
                          <a:cs typeface="+mn-cs"/>
                        </a:rPr>
                        <a:t>Percentage of exchange revenue generated to improve the financial sustainability of the organisation by year end  </a:t>
                      </a:r>
                    </a:p>
                    <a:p>
                      <a:pPr algn="l">
                        <a:lnSpc>
                          <a:spcPct val="115000"/>
                        </a:lnSpc>
                        <a:spcAft>
                          <a:spcPts val="0"/>
                        </a:spcAft>
                      </a:pPr>
                      <a:r>
                        <a:rPr lang="en-ZA" sz="1200" kern="1200" dirty="0">
                          <a:solidFill>
                            <a:schemeClr val="tx1"/>
                          </a:solidFill>
                          <a:effectLst/>
                          <a:latin typeface="+mn-lt"/>
                          <a:ea typeface="+mn-ea"/>
                          <a:cs typeface="+mn-cs"/>
                        </a:rPr>
                        <a:t> </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algn="l">
                        <a:spcAft>
                          <a:spcPts val="0"/>
                        </a:spcAft>
                      </a:pPr>
                      <a:r>
                        <a:rPr lang="en-ZA" sz="1200" b="0" dirty="0">
                          <a:solidFill>
                            <a:schemeClr val="tx1"/>
                          </a:solidFill>
                          <a:effectLst/>
                          <a:latin typeface="+mn-lt"/>
                          <a:ea typeface="Times New Roman"/>
                        </a:rPr>
                        <a:t>10%</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200" b="1" dirty="0">
                          <a:solidFill>
                            <a:srgbClr val="339966"/>
                          </a:solidFill>
                          <a:effectLst/>
                          <a:latin typeface="+mn-lt"/>
                          <a:ea typeface="Times New Roman"/>
                          <a:cs typeface="Arial"/>
                        </a:rPr>
                        <a:t>ACHIEVED</a:t>
                      </a:r>
                    </a:p>
                    <a:p>
                      <a:pPr algn="l">
                        <a:spcAft>
                          <a:spcPts val="0"/>
                        </a:spcAft>
                      </a:pPr>
                      <a:r>
                        <a:rPr lang="en-ZA" sz="1200" b="0" dirty="0">
                          <a:solidFill>
                            <a:schemeClr val="tx1"/>
                          </a:solidFill>
                          <a:effectLst/>
                          <a:latin typeface="+mn-lt"/>
                          <a:ea typeface="Times New Roman"/>
                          <a:cs typeface="Arial"/>
                        </a:rPr>
                        <a:t>74%</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r>
                        <a:rPr lang="en-US" sz="1200" kern="1200" dirty="0">
                          <a:solidFill>
                            <a:schemeClr val="tx1"/>
                          </a:solidFill>
                          <a:effectLst/>
                          <a:latin typeface="+mn-lt"/>
                          <a:ea typeface="+mn-ea"/>
                          <a:cs typeface="+mn-cs"/>
                        </a:rPr>
                        <a:t>n/a</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algn="l">
                        <a:spcAft>
                          <a:spcPts val="0"/>
                        </a:spcAft>
                      </a:pPr>
                      <a:r>
                        <a:rPr lang="en-ZA" sz="1200" dirty="0">
                          <a:effectLst/>
                          <a:latin typeface="+mn-lt"/>
                          <a:ea typeface="Times New Roman"/>
                        </a:rPr>
                        <a:t>n/a</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extLst>
                  <a:ext uri="{0D108BD9-81ED-4DB2-BD59-A6C34878D82A}">
                    <a16:rowId xmlns:a16="http://schemas.microsoft.com/office/drawing/2014/main" xmlns="" val="3832981638"/>
                  </a:ext>
                </a:extLst>
              </a:tr>
            </a:tbl>
          </a:graphicData>
        </a:graphic>
      </p:graphicFrame>
      <p:sp>
        <p:nvSpPr>
          <p:cNvPr id="20503" name="Slide Number Placeholder 3">
            <a:extLst>
              <a:ext uri="{FF2B5EF4-FFF2-40B4-BE49-F238E27FC236}">
                <a16:creationId xmlns:a16="http://schemas.microsoft.com/office/drawing/2014/main" xmlns="" id="{CDC8D0D0-CE55-4AA2-8CB3-D717FF712274}"/>
              </a:ext>
            </a:extLst>
          </p:cNvPr>
          <p:cNvSpPr>
            <a:spLocks noGrp="1"/>
          </p:cNvSpPr>
          <p:nvPr>
            <p:ph type="sldNum" sz="quarter" idx="12"/>
          </p:nvPr>
        </p:nvSpPr>
        <p:spPr bwMode="auto">
          <a:xfrm>
            <a:off x="6946900" y="6376988"/>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870D954D-9FC1-44CF-9186-D7FF204D210E}" type="slidenum">
              <a:rPr lang="en-US" altLang="en-US" sz="1200" smtClean="0">
                <a:solidFill>
                  <a:srgbClr val="898989"/>
                </a:solidFill>
              </a:rPr>
              <a:pPr>
                <a:spcBef>
                  <a:spcPct val="0"/>
                </a:spcBef>
                <a:buFontTx/>
                <a:buNone/>
              </a:pPr>
              <a:t>18</a:t>
            </a:fld>
            <a:endParaRPr lang="en-US" altLang="en-US" sz="1200" dirty="0">
              <a:solidFill>
                <a:srgbClr val="898989"/>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xmlns="" id="{781E7BC4-6339-4DFD-A490-AF2A77A1266C}"/>
              </a:ext>
            </a:extLst>
          </p:cNvPr>
          <p:cNvSpPr>
            <a:spLocks noGrp="1"/>
          </p:cNvSpPr>
          <p:nvPr>
            <p:ph type="title"/>
          </p:nvPr>
        </p:nvSpPr>
        <p:spPr>
          <a:xfrm>
            <a:off x="654050" y="42863"/>
            <a:ext cx="8229600" cy="1143000"/>
          </a:xfrm>
        </p:spPr>
        <p:txBody>
          <a:bodyPr/>
          <a:lstStyle/>
          <a:p>
            <a:r>
              <a:rPr lang="en-ZA" altLang="en-US" sz="2000" b="1" dirty="0">
                <a:ea typeface="ＭＳ Ｐゴシック" panose="020B0600070205080204" pitchFamily="34" charset="-128"/>
                <a:cs typeface="Times New Roman" panose="02020603050405020304" pitchFamily="18" charset="0"/>
              </a:rPr>
              <a:t>PROGRAMME 2: HUMAN RESOURCES MANAGEMENT</a:t>
            </a:r>
            <a:endParaRPr lang="en-US" altLang="en-US" sz="2000" dirty="0">
              <a:ea typeface="ＭＳ Ｐゴシック" panose="020B0600070205080204" pitchFamily="34" charset="-128"/>
            </a:endParaRPr>
          </a:p>
        </p:txBody>
      </p:sp>
      <p:graphicFrame>
        <p:nvGraphicFramePr>
          <p:cNvPr id="5" name="Content Placeholder 4">
            <a:extLst>
              <a:ext uri="{FF2B5EF4-FFF2-40B4-BE49-F238E27FC236}">
                <a16:creationId xmlns:a16="http://schemas.microsoft.com/office/drawing/2014/main" xmlns="" id="{30C4070B-89FB-44F5-96E0-1B39A4728FEE}"/>
              </a:ext>
            </a:extLst>
          </p:cNvPr>
          <p:cNvGraphicFramePr>
            <a:graphicFrameLocks noGrp="1"/>
          </p:cNvGraphicFramePr>
          <p:nvPr>
            <p:ph idx="1"/>
            <p:extLst>
              <p:ext uri="{D42A27DB-BD31-4B8C-83A1-F6EECF244321}">
                <p14:modId xmlns:p14="http://schemas.microsoft.com/office/powerpoint/2010/main" xmlns="" val="3564667222"/>
              </p:ext>
            </p:extLst>
          </p:nvPr>
        </p:nvGraphicFramePr>
        <p:xfrm>
          <a:off x="276837" y="1143000"/>
          <a:ext cx="8606814" cy="4576763"/>
        </p:xfrm>
        <a:graphic>
          <a:graphicData uri="http://schemas.openxmlformats.org/drawingml/2006/table">
            <a:tbl>
              <a:tblPr/>
              <a:tblGrid>
                <a:gridCol w="1849729">
                  <a:extLst>
                    <a:ext uri="{9D8B030D-6E8A-4147-A177-3AD203B41FA5}">
                      <a16:colId xmlns:a16="http://schemas.microsoft.com/office/drawing/2014/main" xmlns="" val="20000"/>
                    </a:ext>
                  </a:extLst>
                </a:gridCol>
                <a:gridCol w="1704617">
                  <a:extLst>
                    <a:ext uri="{9D8B030D-6E8A-4147-A177-3AD203B41FA5}">
                      <a16:colId xmlns:a16="http://schemas.microsoft.com/office/drawing/2014/main" xmlns="" val="20001"/>
                    </a:ext>
                  </a:extLst>
                </a:gridCol>
                <a:gridCol w="1894017">
                  <a:extLst>
                    <a:ext uri="{9D8B030D-6E8A-4147-A177-3AD203B41FA5}">
                      <a16:colId xmlns:a16="http://schemas.microsoft.com/office/drawing/2014/main" xmlns="" val="20002"/>
                    </a:ext>
                  </a:extLst>
                </a:gridCol>
                <a:gridCol w="1694094">
                  <a:extLst>
                    <a:ext uri="{9D8B030D-6E8A-4147-A177-3AD203B41FA5}">
                      <a16:colId xmlns:a16="http://schemas.microsoft.com/office/drawing/2014/main" xmlns="" val="20003"/>
                    </a:ext>
                  </a:extLst>
                </a:gridCol>
                <a:gridCol w="1464357">
                  <a:extLst>
                    <a:ext uri="{9D8B030D-6E8A-4147-A177-3AD203B41FA5}">
                      <a16:colId xmlns:a16="http://schemas.microsoft.com/office/drawing/2014/main" xmlns="" val="20004"/>
                    </a:ext>
                  </a:extLst>
                </a:gridCol>
              </a:tblGrid>
              <a:tr h="736133">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dirty="0">
                          <a:ln>
                            <a:noFill/>
                          </a:ln>
                          <a:solidFill>
                            <a:srgbClr val="FFFFFF"/>
                          </a:solidFill>
                          <a:effectLst/>
                          <a:latin typeface="Calibri" pitchFamily="34" charset="0"/>
                          <a:ea typeface="ＭＳ Ｐゴシック" pitchFamily="34" charset="-128"/>
                        </a:rPr>
                        <a:t>PROGRAMME PERFORMANCE INDICATOR </a:t>
                      </a:r>
                      <a:endParaRPr kumimoji="0" lang="en-ZA" sz="1400" b="1" i="0" u="none" strike="noStrike" cap="none" normalizeH="0" baseline="0" dirty="0">
                        <a:ln>
                          <a:noFill/>
                        </a:ln>
                        <a:solidFill>
                          <a:srgbClr val="FFFFFF"/>
                        </a:solidFill>
                        <a:effectLst/>
                        <a:latin typeface="Calibri" pitchFamily="34" charset="0"/>
                        <a:ea typeface="ＭＳ Ｐゴシック" pitchFamily="34" charset="-128"/>
                        <a:cs typeface="Times New Roman" pitchFamily="18" charset="0"/>
                      </a:endParaRP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dirty="0">
                          <a:ln>
                            <a:noFill/>
                          </a:ln>
                          <a:solidFill>
                            <a:srgbClr val="C00000"/>
                          </a:solidFill>
                          <a:effectLst/>
                          <a:latin typeface="Calibri" pitchFamily="34" charset="0"/>
                          <a:ea typeface="ＭＳ Ｐゴシック" pitchFamily="34" charset="-128"/>
                        </a:rPr>
                        <a:t>QUARTER 4 TARGET</a:t>
                      </a:r>
                      <a:endParaRPr kumimoji="0" lang="en-ZA" sz="1400" b="1" i="0" u="none" strike="noStrike" cap="none" normalizeH="0" baseline="0" dirty="0">
                        <a:ln>
                          <a:noFill/>
                        </a:ln>
                        <a:solidFill>
                          <a:srgbClr val="C00000"/>
                        </a:solidFill>
                        <a:effectLst/>
                        <a:latin typeface="Calibri" pitchFamily="34" charset="0"/>
                        <a:ea typeface="ＭＳ Ｐゴシック" pitchFamily="34" charset="-128"/>
                        <a:cs typeface="Times New Roman" pitchFamily="18" charset="0"/>
                      </a:endParaRP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dirty="0">
                          <a:ln>
                            <a:noFill/>
                          </a:ln>
                          <a:solidFill>
                            <a:schemeClr val="bg1"/>
                          </a:solidFill>
                          <a:effectLst/>
                          <a:latin typeface="Calibri" pitchFamily="34" charset="0"/>
                          <a:ea typeface="ＭＳ Ｐゴシック" pitchFamily="34" charset="-128"/>
                        </a:rPr>
                        <a:t>ACTUAL PERFORMANCE</a:t>
                      </a:r>
                      <a:endParaRPr kumimoji="0" lang="en-ZA" sz="1400" b="1" i="0" u="none" strike="noStrike" cap="none" normalizeH="0" baseline="0" dirty="0">
                        <a:ln>
                          <a:noFill/>
                        </a:ln>
                        <a:solidFill>
                          <a:schemeClr val="bg1"/>
                        </a:solidFill>
                        <a:effectLst/>
                        <a:latin typeface="Calibri" pitchFamily="34" charset="0"/>
                        <a:ea typeface="Calibri" pitchFamily="34" charset="0"/>
                        <a:cs typeface="Times New Roman" pitchFamily="18" charset="0"/>
                      </a:endParaRP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ZA" sz="1400" b="1" i="0" u="none" strike="noStrike" cap="none" normalizeH="0" baseline="0" dirty="0">
                          <a:ln>
                            <a:noFill/>
                          </a:ln>
                          <a:solidFill>
                            <a:schemeClr val="bg1"/>
                          </a:solidFill>
                          <a:effectLst/>
                          <a:latin typeface="Calibri" pitchFamily="34" charset="0"/>
                          <a:ea typeface="Calibri" pitchFamily="34" charset="0"/>
                          <a:cs typeface="Times New Roman" pitchFamily="18" charset="0"/>
                        </a:rPr>
                        <a:t>REASON FOR VARIANCE</a:t>
                      </a: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ZA" sz="1400" b="1" i="0" u="none" strike="noStrike" cap="none" normalizeH="0" baseline="0" dirty="0">
                          <a:ln>
                            <a:noFill/>
                          </a:ln>
                          <a:solidFill>
                            <a:schemeClr val="bg1"/>
                          </a:solidFill>
                          <a:effectLst/>
                          <a:latin typeface="Calibri" pitchFamily="34" charset="0"/>
                          <a:ea typeface="Calibri" pitchFamily="34" charset="0"/>
                          <a:cs typeface="Times New Roman" pitchFamily="18" charset="0"/>
                        </a:rPr>
                        <a:t>REMEDIAL ACTION  </a:t>
                      </a: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xmlns="" val="10000"/>
                  </a:ext>
                </a:extLst>
              </a:tr>
              <a:tr h="3840630">
                <a:tc>
                  <a:txBody>
                    <a:bodyPr/>
                    <a:lstStyle/>
                    <a:p>
                      <a:pPr algn="l" fontAlgn="t">
                        <a:lnSpc>
                          <a:spcPct val="115000"/>
                        </a:lnSpc>
                        <a:spcAft>
                          <a:spcPts val="0"/>
                        </a:spcAft>
                      </a:pPr>
                      <a:r>
                        <a:rPr lang="en-ZA" sz="1200" kern="1200" dirty="0">
                          <a:solidFill>
                            <a:schemeClr val="tx1"/>
                          </a:solidFill>
                          <a:effectLst/>
                          <a:latin typeface="+mn-lt"/>
                          <a:ea typeface="+mn-ea"/>
                          <a:cs typeface="+mn-cs"/>
                        </a:rPr>
                        <a:t>Percentage of workplace skills plan and training interventions achieved to capacitate the workforce for effective delivery of Productivity SA’s mandate</a:t>
                      </a:r>
                    </a:p>
                  </a:txBody>
                  <a:tcPr marL="114300" marR="11430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algn="l">
                        <a:spcAft>
                          <a:spcPts val="0"/>
                        </a:spcAft>
                      </a:pPr>
                      <a:r>
                        <a:rPr lang="en-ZA" sz="1400" b="0" dirty="0">
                          <a:solidFill>
                            <a:schemeClr val="tx1"/>
                          </a:solidFill>
                          <a:effectLst/>
                          <a:latin typeface="+mn-lt"/>
                          <a:ea typeface="Times New Roman"/>
                        </a:rPr>
                        <a:t>80%</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400" b="1" baseline="0" dirty="0">
                          <a:solidFill>
                            <a:srgbClr val="FF0000"/>
                          </a:solidFill>
                          <a:effectLst/>
                          <a:latin typeface="+mn-lt"/>
                          <a:ea typeface="Times New Roman"/>
                          <a:cs typeface="Arial"/>
                        </a:rPr>
                        <a:t>NOT ACHIEVED</a:t>
                      </a:r>
                    </a:p>
                    <a:p>
                      <a:pPr marL="0" marR="0" indent="0" algn="l" defTabSz="457200" rtl="0" eaLnBrk="1" fontAlgn="auto" latinLnBrk="0" hangingPunct="1">
                        <a:lnSpc>
                          <a:spcPct val="100000"/>
                        </a:lnSpc>
                        <a:spcBef>
                          <a:spcPts val="0"/>
                        </a:spcBef>
                        <a:spcAft>
                          <a:spcPts val="0"/>
                        </a:spcAft>
                        <a:buClrTx/>
                        <a:buSzTx/>
                        <a:buFontTx/>
                        <a:buNone/>
                        <a:tabLst/>
                        <a:defRPr/>
                      </a:pPr>
                      <a:r>
                        <a:rPr lang="en-ZA" sz="1400" b="0" baseline="0" dirty="0">
                          <a:solidFill>
                            <a:schemeClr val="tx1"/>
                          </a:solidFill>
                          <a:effectLst/>
                          <a:latin typeface="+mn-lt"/>
                          <a:ea typeface="Times New Roman"/>
                          <a:cs typeface="Arial"/>
                        </a:rPr>
                        <a:t>49%</a:t>
                      </a:r>
                      <a:endParaRPr lang="en-ZA" sz="1400" b="0" dirty="0">
                        <a:solidFill>
                          <a:schemeClr val="tx1"/>
                        </a:solidFill>
                        <a:effectLst/>
                        <a:latin typeface="+mn-lt"/>
                        <a:ea typeface="Times New Roman"/>
                        <a:cs typeface="Arial"/>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L="0" algn="l" defTabSz="457200" rtl="0" eaLnBrk="1" fontAlgn="t" latinLnBrk="0" hangingPunct="1">
                        <a:lnSpc>
                          <a:spcPct val="115000"/>
                        </a:lnSpc>
                        <a:spcAft>
                          <a:spcPts val="0"/>
                        </a:spcAft>
                      </a:pPr>
                      <a:r>
                        <a:rPr lang="en-ZA" sz="1200" kern="1200" dirty="0">
                          <a:solidFill>
                            <a:schemeClr val="tx1"/>
                          </a:solidFill>
                          <a:effectLst/>
                          <a:latin typeface="+mn-lt"/>
                          <a:ea typeface="+mn-ea"/>
                          <a:cs typeface="+mn-cs"/>
                        </a:rPr>
                        <a:t>Due to financial constraints the HR &amp; R Committee reached a resolution that all external training should be placed on hold. Although internal training took place, the external training could not be implemented due to lack of funding. </a:t>
                      </a:r>
                    </a:p>
                  </a:txBody>
                  <a:tcPr marL="114300" marR="11430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L="0" algn="l" defTabSz="457200" rtl="0" eaLnBrk="1" fontAlgn="t" latinLnBrk="0" hangingPunct="1">
                        <a:lnSpc>
                          <a:spcPct val="115000"/>
                        </a:lnSpc>
                        <a:spcAft>
                          <a:spcPts val="0"/>
                        </a:spcAft>
                      </a:pPr>
                      <a:r>
                        <a:rPr lang="en-ZA" sz="1200" kern="1200" dirty="0">
                          <a:solidFill>
                            <a:schemeClr val="tx1"/>
                          </a:solidFill>
                          <a:effectLst/>
                          <a:latin typeface="+mn-lt"/>
                          <a:ea typeface="+mn-ea"/>
                          <a:cs typeface="+mn-cs"/>
                        </a:rPr>
                        <a:t>Implement Training Plan 2019/20 by 31st March 2020</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extLst>
                  <a:ext uri="{0D108BD9-81ED-4DB2-BD59-A6C34878D82A}">
                    <a16:rowId xmlns:a16="http://schemas.microsoft.com/office/drawing/2014/main" xmlns="" val="10002"/>
                  </a:ext>
                </a:extLst>
              </a:tr>
            </a:tbl>
          </a:graphicData>
        </a:graphic>
      </p:graphicFrame>
      <p:sp>
        <p:nvSpPr>
          <p:cNvPr id="22551" name="Slide Number Placeholder 3">
            <a:extLst>
              <a:ext uri="{FF2B5EF4-FFF2-40B4-BE49-F238E27FC236}">
                <a16:creationId xmlns:a16="http://schemas.microsoft.com/office/drawing/2014/main" xmlns="" id="{DFA5C32B-0E46-405A-9243-6338ADCC4077}"/>
              </a:ext>
            </a:extLst>
          </p:cNvPr>
          <p:cNvSpPr>
            <a:spLocks noGrp="1"/>
          </p:cNvSpPr>
          <p:nvPr>
            <p:ph type="sldNum" sz="quarter" idx="12"/>
          </p:nvPr>
        </p:nvSpPr>
        <p:spPr bwMode="auto">
          <a:xfrm>
            <a:off x="6946900" y="6376988"/>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8FBA970D-298A-46EF-ACCC-52BE8C857239}" type="slidenum">
              <a:rPr lang="en-US" altLang="en-US" sz="1200" smtClean="0">
                <a:solidFill>
                  <a:srgbClr val="898989"/>
                </a:solidFill>
              </a:rPr>
              <a:pPr>
                <a:spcBef>
                  <a:spcPct val="0"/>
                </a:spcBef>
                <a:buFontTx/>
                <a:buNone/>
              </a:pPr>
              <a:t>19</a:t>
            </a:fld>
            <a:endParaRPr lang="en-US" altLang="en-US" sz="1200" dirty="0">
              <a:solidFill>
                <a:srgbClr val="898989"/>
              </a:solidFill>
            </a:endParaRPr>
          </a:p>
        </p:txBody>
      </p:sp>
    </p:spTree>
    <p:extLst>
      <p:ext uri="{BB962C8B-B14F-4D97-AF65-F5344CB8AC3E}">
        <p14:creationId xmlns:p14="http://schemas.microsoft.com/office/powerpoint/2010/main" xmlns="" val="7387569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txBox="1">
            <a:spLocks/>
          </p:cNvSpPr>
          <p:nvPr/>
        </p:nvSpPr>
        <p:spPr bwMode="auto">
          <a:xfrm>
            <a:off x="5537200" y="6332538"/>
            <a:ext cx="3033713" cy="347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r>
              <a:rPr lang="en-US" altLang="en-US" sz="1000" dirty="0">
                <a:solidFill>
                  <a:srgbClr val="FFFFFF"/>
                </a:solidFill>
                <a:latin typeface="Arial" pitchFamily="34" charset="0"/>
                <a:cs typeface="Arial" pitchFamily="34" charset="0"/>
              </a:rPr>
              <a:t>Chief Directorate Communication  |  2011.00.00</a:t>
            </a:r>
          </a:p>
        </p:txBody>
      </p:sp>
      <p:sp>
        <p:nvSpPr>
          <p:cNvPr id="14339" name="Title 1"/>
          <p:cNvSpPr>
            <a:spLocks noGrp="1"/>
          </p:cNvSpPr>
          <p:nvPr>
            <p:ph type="title"/>
          </p:nvPr>
        </p:nvSpPr>
        <p:spPr>
          <a:xfrm>
            <a:off x="2373313" y="741363"/>
            <a:ext cx="4679950" cy="541337"/>
          </a:xfrm>
        </p:spPr>
        <p:txBody>
          <a:bodyPr/>
          <a:lstStyle/>
          <a:p>
            <a:pPr eaLnBrk="1" hangingPunct="1">
              <a:defRPr/>
            </a:pPr>
            <a:r>
              <a:rPr lang="en-US" sz="2400" b="1" dirty="0">
                <a:solidFill>
                  <a:prstClr val="black"/>
                </a:solidFill>
                <a:ea typeface="ＭＳ Ｐゴシック" pitchFamily="-80" charset="-128"/>
                <a:cs typeface="+mj-cs"/>
              </a:rPr>
              <a:t>TABLE OF CONTENTS</a:t>
            </a:r>
            <a:endParaRPr lang="en-US" sz="2400" b="1" u="sng" dirty="0">
              <a:solidFill>
                <a:schemeClr val="bg2"/>
              </a:solidFill>
              <a:latin typeface="Arial" charset="0"/>
              <a:cs typeface="Arial" charset="0"/>
            </a:endParaRPr>
          </a:p>
        </p:txBody>
      </p:sp>
      <p:sp>
        <p:nvSpPr>
          <p:cNvPr id="16389" name="Title 1"/>
          <p:cNvSpPr txBox="1">
            <a:spLocks/>
          </p:cNvSpPr>
          <p:nvPr/>
        </p:nvSpPr>
        <p:spPr bwMode="auto">
          <a:xfrm>
            <a:off x="5973763" y="989013"/>
            <a:ext cx="3033712" cy="347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endParaRPr lang="en-US" altLang="en-US" sz="1000" dirty="0">
              <a:solidFill>
                <a:srgbClr val="FFFFFF"/>
              </a:solidFill>
              <a:latin typeface="Arial" pitchFamily="34" charset="0"/>
              <a:cs typeface="Arial" pitchFamily="34" charset="0"/>
            </a:endParaRPr>
          </a:p>
        </p:txBody>
      </p:sp>
      <p:sp>
        <p:nvSpPr>
          <p:cNvPr id="16390" name="Slide Number Placeholder 1"/>
          <p:cNvSpPr>
            <a:spLocks noGrp="1"/>
          </p:cNvSpPr>
          <p:nvPr>
            <p:ph type="sldNum" sz="quarter" idx="12"/>
          </p:nvPr>
        </p:nvSpPr>
        <p:spPr bwMode="auto">
          <a:xfrm>
            <a:off x="6677025" y="6342063"/>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BA8AA3E9-385C-4AEB-B349-8A9626E30B0E}" type="slidenum">
              <a:rPr lang="en-US" altLang="en-US" sz="1200" smtClean="0">
                <a:solidFill>
                  <a:srgbClr val="898989"/>
                </a:solidFill>
              </a:rPr>
              <a:pPr/>
              <a:t>2</a:t>
            </a:fld>
            <a:endParaRPr lang="en-US" altLang="en-US" sz="1200" dirty="0">
              <a:solidFill>
                <a:srgbClr val="898989"/>
              </a:solidFill>
            </a:endParaRPr>
          </a:p>
        </p:txBody>
      </p:sp>
      <p:sp>
        <p:nvSpPr>
          <p:cNvPr id="8" name="Content Placeholder 2">
            <a:extLst>
              <a:ext uri="{FF2B5EF4-FFF2-40B4-BE49-F238E27FC236}">
                <a16:creationId xmlns:a16="http://schemas.microsoft.com/office/drawing/2014/main" xmlns="" id="{E9AB4160-674C-4DC9-A503-6CF0DE06A160}"/>
              </a:ext>
            </a:extLst>
          </p:cNvPr>
          <p:cNvSpPr>
            <a:spLocks noGrp="1"/>
          </p:cNvSpPr>
          <p:nvPr>
            <p:ph idx="1"/>
          </p:nvPr>
        </p:nvSpPr>
        <p:spPr>
          <a:xfrm>
            <a:off x="265043" y="1346200"/>
            <a:ext cx="8540820" cy="4735513"/>
          </a:xfrm>
        </p:spPr>
        <p:txBody>
          <a:bodyPr>
            <a:normAutofit fontScale="77500" lnSpcReduction="20000"/>
          </a:bodyPr>
          <a:lstStyle/>
          <a:p>
            <a:pPr eaLnBrk="1" hangingPunct="1">
              <a:spcBef>
                <a:spcPct val="0"/>
              </a:spcBef>
              <a:buFont typeface="Wingdings" pitchFamily="2" charset="2"/>
              <a:buChar char="q"/>
              <a:defRPr/>
            </a:pPr>
            <a:r>
              <a:rPr lang="en-ZA" sz="1800" b="1" dirty="0">
                <a:solidFill>
                  <a:prstClr val="black"/>
                </a:solidFill>
              </a:rPr>
              <a:t>THE MANDATE OF PRODUCTIVITY SA</a:t>
            </a:r>
          </a:p>
          <a:p>
            <a:pPr eaLnBrk="1" hangingPunct="1">
              <a:spcBef>
                <a:spcPct val="0"/>
              </a:spcBef>
              <a:buFont typeface="Wingdings" pitchFamily="2" charset="2"/>
              <a:buChar char="q"/>
              <a:defRPr/>
            </a:pPr>
            <a:endParaRPr lang="en-US" sz="1800" b="1" dirty="0">
              <a:solidFill>
                <a:prstClr val="black"/>
              </a:solidFill>
              <a:ea typeface="+mn-ea"/>
              <a:cs typeface="Calibri" pitchFamily="34" charset="0"/>
            </a:endParaRPr>
          </a:p>
          <a:p>
            <a:pPr eaLnBrk="1" hangingPunct="1">
              <a:spcBef>
                <a:spcPct val="0"/>
              </a:spcBef>
              <a:buFont typeface="Wingdings" pitchFamily="2" charset="2"/>
              <a:buChar char="q"/>
              <a:defRPr/>
            </a:pPr>
            <a:r>
              <a:rPr lang="en-GB" altLang="en-US" sz="1800" b="1" dirty="0">
                <a:ea typeface="ＭＳ Ｐゴシック" panose="020B0600070205080204" pitchFamily="34" charset="-128"/>
              </a:rPr>
              <a:t>ALIGNMENT TO THE MANDATE OF THE DEPARTMENT OF EMPLOYMENT AND LABOUR</a:t>
            </a:r>
          </a:p>
          <a:p>
            <a:pPr marL="0" indent="0" eaLnBrk="1" hangingPunct="1">
              <a:spcBef>
                <a:spcPct val="0"/>
              </a:spcBef>
              <a:buNone/>
              <a:defRPr/>
            </a:pPr>
            <a:endParaRPr lang="en-GB" altLang="en-US" sz="1800" b="1" dirty="0">
              <a:ea typeface="ＭＳ Ｐゴシック" panose="020B0600070205080204" pitchFamily="34" charset="-128"/>
            </a:endParaRPr>
          </a:p>
          <a:p>
            <a:pPr eaLnBrk="1" hangingPunct="1">
              <a:spcBef>
                <a:spcPct val="0"/>
              </a:spcBef>
              <a:buFont typeface="Wingdings" pitchFamily="2" charset="2"/>
              <a:buChar char="q"/>
              <a:defRPr/>
            </a:pPr>
            <a:r>
              <a:rPr lang="en-GB" altLang="en-US" sz="1800" b="1" dirty="0">
                <a:ea typeface="ＭＳ Ｐゴシック" panose="020B0600070205080204" pitchFamily="34" charset="-128"/>
              </a:rPr>
              <a:t>THE FUNCTIONS AND VALUE PROPOSITION</a:t>
            </a:r>
          </a:p>
          <a:p>
            <a:pPr marL="0" indent="0" eaLnBrk="1" hangingPunct="1">
              <a:spcBef>
                <a:spcPct val="0"/>
              </a:spcBef>
              <a:buNone/>
              <a:defRPr/>
            </a:pPr>
            <a:endParaRPr lang="en-GB" altLang="en-US" sz="1800" b="1" dirty="0">
              <a:ea typeface="ＭＳ Ｐゴシック" panose="020B0600070205080204" pitchFamily="34" charset="-128"/>
            </a:endParaRPr>
          </a:p>
          <a:p>
            <a:pPr eaLnBrk="1" hangingPunct="1">
              <a:spcBef>
                <a:spcPct val="0"/>
              </a:spcBef>
              <a:buFont typeface="Wingdings" pitchFamily="2" charset="2"/>
              <a:buChar char="q"/>
              <a:defRPr/>
            </a:pPr>
            <a:r>
              <a:rPr lang="en-GB" altLang="en-US" sz="1800" b="1" dirty="0">
                <a:ea typeface="ＭＳ Ｐゴシック" panose="020B0600070205080204" pitchFamily="34" charset="-128"/>
              </a:rPr>
              <a:t>THE STRATEGIC THRUSTS AND UNIGUENESS OF OUR ENTERPRISE SUPPORT PROGRAMS</a:t>
            </a:r>
          </a:p>
          <a:p>
            <a:pPr marL="0" indent="0" eaLnBrk="1" hangingPunct="1">
              <a:spcBef>
                <a:spcPct val="0"/>
              </a:spcBef>
              <a:buNone/>
              <a:defRPr/>
            </a:pPr>
            <a:endParaRPr lang="en-GB" altLang="en-US" sz="1800" b="1" dirty="0">
              <a:ea typeface="ＭＳ Ｐゴシック" panose="020B0600070205080204" pitchFamily="34" charset="-128"/>
            </a:endParaRPr>
          </a:p>
          <a:p>
            <a:pPr eaLnBrk="1" hangingPunct="1">
              <a:spcBef>
                <a:spcPct val="0"/>
              </a:spcBef>
              <a:buFont typeface="Wingdings" pitchFamily="2" charset="2"/>
              <a:buChar char="q"/>
              <a:defRPr/>
            </a:pPr>
            <a:r>
              <a:rPr lang="en-GB" altLang="en-US" sz="1800" b="1" dirty="0">
                <a:ea typeface="ＭＳ Ｐゴシック" panose="020B0600070205080204" pitchFamily="34" charset="-128"/>
              </a:rPr>
              <a:t>THE TARGET MARKET</a:t>
            </a:r>
          </a:p>
          <a:p>
            <a:pPr eaLnBrk="1" hangingPunct="1">
              <a:spcBef>
                <a:spcPct val="0"/>
              </a:spcBef>
              <a:buFont typeface="Wingdings" pitchFamily="2" charset="2"/>
              <a:buChar char="q"/>
              <a:defRPr/>
            </a:pPr>
            <a:endParaRPr lang="en-GB" altLang="en-US" sz="1800" b="1" dirty="0">
              <a:ea typeface="ＭＳ Ｐゴシック" panose="020B0600070205080204" pitchFamily="34" charset="-128"/>
            </a:endParaRPr>
          </a:p>
          <a:p>
            <a:pPr eaLnBrk="1" hangingPunct="1">
              <a:spcBef>
                <a:spcPct val="0"/>
              </a:spcBef>
              <a:buFont typeface="Wingdings" pitchFamily="2" charset="2"/>
              <a:buChar char="q"/>
              <a:defRPr/>
            </a:pPr>
            <a:r>
              <a:rPr lang="en-GB" altLang="en-US" sz="1800" b="1" dirty="0">
                <a:ea typeface="ＭＳ Ｐゴシック" panose="020B0600070205080204" pitchFamily="34" charset="-128"/>
              </a:rPr>
              <a:t>PRODUCTIVITY VALUE PROPOSITION</a:t>
            </a:r>
          </a:p>
          <a:p>
            <a:pPr eaLnBrk="1" hangingPunct="1">
              <a:spcBef>
                <a:spcPct val="0"/>
              </a:spcBef>
              <a:buFont typeface="Wingdings" pitchFamily="2" charset="2"/>
              <a:buChar char="q"/>
              <a:defRPr/>
            </a:pPr>
            <a:endParaRPr lang="en-US" sz="1800" b="1" dirty="0">
              <a:solidFill>
                <a:prstClr val="black"/>
              </a:solidFill>
              <a:ea typeface="+mn-ea"/>
              <a:cs typeface="Calibri" pitchFamily="34" charset="0"/>
            </a:endParaRPr>
          </a:p>
          <a:p>
            <a:pPr eaLnBrk="1" hangingPunct="1">
              <a:spcBef>
                <a:spcPct val="0"/>
              </a:spcBef>
              <a:buFont typeface="Wingdings" pitchFamily="2" charset="2"/>
              <a:buChar char="q"/>
              <a:defRPr/>
            </a:pPr>
            <a:r>
              <a:rPr lang="en-US" sz="1800" b="1" dirty="0">
                <a:solidFill>
                  <a:prstClr val="black"/>
                </a:solidFill>
                <a:ea typeface="+mn-ea"/>
                <a:cs typeface="Calibri" pitchFamily="34" charset="0"/>
              </a:rPr>
              <a:t>LEGEND</a:t>
            </a:r>
          </a:p>
          <a:p>
            <a:pPr marL="0" indent="0" eaLnBrk="1" hangingPunct="1">
              <a:spcBef>
                <a:spcPct val="0"/>
              </a:spcBef>
              <a:buFont typeface="Arial" pitchFamily="34" charset="0"/>
              <a:buNone/>
              <a:defRPr/>
            </a:pPr>
            <a:endParaRPr lang="en-US" sz="1800" b="1" dirty="0">
              <a:solidFill>
                <a:prstClr val="black"/>
              </a:solidFill>
              <a:ea typeface="+mn-ea"/>
              <a:cs typeface="Calibri" pitchFamily="34" charset="0"/>
            </a:endParaRPr>
          </a:p>
          <a:p>
            <a:pPr eaLnBrk="1" hangingPunct="1">
              <a:spcBef>
                <a:spcPct val="0"/>
              </a:spcBef>
              <a:buFont typeface="Wingdings" pitchFamily="2" charset="2"/>
              <a:buChar char="q"/>
              <a:defRPr/>
            </a:pPr>
            <a:r>
              <a:rPr lang="en-US" sz="1800" b="1" dirty="0">
                <a:solidFill>
                  <a:prstClr val="black"/>
                </a:solidFill>
                <a:ea typeface="ＭＳ Ｐゴシック" pitchFamily="-80" charset="-128"/>
              </a:rPr>
              <a:t>OVERALL ACHIEVEMENTS PER STRATEGIC OBJECTIVE AND PER PROGRAMME  DURING </a:t>
            </a:r>
            <a:r>
              <a:rPr lang="en-US" sz="1800" b="1" u="sng" dirty="0">
                <a:solidFill>
                  <a:srgbClr val="FF0000"/>
                </a:solidFill>
                <a:ea typeface="ＭＳ Ｐゴシック" pitchFamily="-80" charset="-128"/>
              </a:rPr>
              <a:t>QUARTER 4 </a:t>
            </a:r>
            <a:r>
              <a:rPr lang="en-US" sz="1800" b="1" dirty="0">
                <a:solidFill>
                  <a:prstClr val="black"/>
                </a:solidFill>
                <a:ea typeface="ＭＳ Ｐゴシック" pitchFamily="-80" charset="-128"/>
              </a:rPr>
              <a:t>2018/19</a:t>
            </a:r>
            <a:br>
              <a:rPr lang="en-US" sz="1800" b="1" dirty="0">
                <a:solidFill>
                  <a:prstClr val="black"/>
                </a:solidFill>
                <a:ea typeface="ＭＳ Ｐゴシック" pitchFamily="-80" charset="-128"/>
              </a:rPr>
            </a:br>
            <a:endParaRPr lang="en-US" sz="1800" b="1" dirty="0">
              <a:solidFill>
                <a:prstClr val="black"/>
              </a:solidFill>
              <a:ea typeface="ＭＳ Ｐゴシック" pitchFamily="-80" charset="-128"/>
            </a:endParaRPr>
          </a:p>
          <a:p>
            <a:pPr eaLnBrk="1" hangingPunct="1">
              <a:spcBef>
                <a:spcPct val="0"/>
              </a:spcBef>
              <a:buFont typeface="Wingdings" pitchFamily="2" charset="2"/>
              <a:buChar char="q"/>
              <a:defRPr/>
            </a:pPr>
            <a:r>
              <a:rPr lang="en-ZA" altLang="en-US" sz="1800" b="1" dirty="0">
                <a:solidFill>
                  <a:srgbClr val="000000"/>
                </a:solidFill>
                <a:ea typeface="ＭＳ Ｐゴシック" pitchFamily="34" charset="-128"/>
              </a:rPr>
              <a:t>COMPARATIVE ANALYSIS PER PROGRAMME FOR </a:t>
            </a:r>
            <a:r>
              <a:rPr lang="en-ZA" altLang="en-US" sz="1800" b="1" dirty="0">
                <a:solidFill>
                  <a:srgbClr val="FF0000"/>
                </a:solidFill>
                <a:ea typeface="ＭＳ Ｐゴシック" pitchFamily="34" charset="-128"/>
              </a:rPr>
              <a:t>Q1</a:t>
            </a:r>
            <a:r>
              <a:rPr lang="en-ZA" altLang="en-US" sz="1800" b="1" dirty="0">
                <a:solidFill>
                  <a:srgbClr val="000000"/>
                </a:solidFill>
                <a:ea typeface="ＭＳ Ｐゴシック" pitchFamily="34" charset="-128"/>
              </a:rPr>
              <a:t> TO </a:t>
            </a:r>
            <a:r>
              <a:rPr lang="en-ZA" altLang="en-US" sz="1800" b="1" dirty="0">
                <a:solidFill>
                  <a:srgbClr val="FF0000"/>
                </a:solidFill>
                <a:ea typeface="ＭＳ Ｐゴシック" pitchFamily="34" charset="-128"/>
              </a:rPr>
              <a:t>Q4</a:t>
            </a:r>
            <a:r>
              <a:rPr lang="en-ZA" altLang="en-US" sz="1800" b="1" dirty="0">
                <a:solidFill>
                  <a:srgbClr val="000000"/>
                </a:solidFill>
                <a:ea typeface="ＭＳ Ｐゴシック" pitchFamily="34" charset="-128"/>
              </a:rPr>
              <a:t>  2018/19 </a:t>
            </a:r>
          </a:p>
          <a:p>
            <a:pPr marL="0" indent="0" eaLnBrk="1" hangingPunct="1">
              <a:spcBef>
                <a:spcPct val="0"/>
              </a:spcBef>
              <a:buFont typeface="Arial" pitchFamily="34" charset="0"/>
              <a:buNone/>
              <a:defRPr/>
            </a:pPr>
            <a:endParaRPr lang="en-ZA" altLang="en-US" sz="1800" b="1" dirty="0">
              <a:solidFill>
                <a:srgbClr val="000000"/>
              </a:solidFill>
              <a:ea typeface="ＭＳ Ｐゴシック" pitchFamily="34" charset="-128"/>
            </a:endParaRPr>
          </a:p>
          <a:p>
            <a:pPr eaLnBrk="1" hangingPunct="1">
              <a:spcBef>
                <a:spcPct val="0"/>
              </a:spcBef>
              <a:buFont typeface="Wingdings" pitchFamily="2" charset="2"/>
              <a:buChar char="q"/>
              <a:defRPr/>
            </a:pPr>
            <a:r>
              <a:rPr lang="en-ZA" altLang="en-US" sz="1800" b="1" dirty="0">
                <a:ea typeface="ＭＳ Ｐゴシック" pitchFamily="34" charset="-128"/>
              </a:rPr>
              <a:t>ACHIEVEMENTS DURING </a:t>
            </a:r>
            <a:r>
              <a:rPr lang="en-US" sz="1800" b="1" u="sng" dirty="0">
                <a:solidFill>
                  <a:srgbClr val="FF0000"/>
                </a:solidFill>
                <a:ea typeface="ＭＳ Ｐゴシック" pitchFamily="-80" charset="-128"/>
              </a:rPr>
              <a:t>QUARTER 4 </a:t>
            </a:r>
            <a:r>
              <a:rPr lang="en-US" sz="1800" b="1" dirty="0">
                <a:ea typeface="ＭＳ Ｐゴシック" pitchFamily="-80" charset="-128"/>
              </a:rPr>
              <a:t>2018/19</a:t>
            </a:r>
          </a:p>
          <a:p>
            <a:pPr eaLnBrk="1" hangingPunct="1">
              <a:spcBef>
                <a:spcPct val="0"/>
              </a:spcBef>
              <a:buFont typeface="Wingdings" pitchFamily="2" charset="2"/>
              <a:buChar char="q"/>
              <a:defRPr/>
            </a:pPr>
            <a:endParaRPr lang="en-US" sz="1800" b="1" dirty="0">
              <a:ea typeface="ＭＳ Ｐゴシック" pitchFamily="-80" charset="-128"/>
            </a:endParaRPr>
          </a:p>
          <a:p>
            <a:pPr eaLnBrk="1" hangingPunct="1">
              <a:spcBef>
                <a:spcPct val="0"/>
              </a:spcBef>
              <a:buFont typeface="Wingdings" pitchFamily="2" charset="2"/>
              <a:buChar char="q"/>
              <a:defRPr/>
            </a:pPr>
            <a:r>
              <a:rPr lang="en-ZA" sz="1800" b="1" dirty="0">
                <a:solidFill>
                  <a:prstClr val="black"/>
                </a:solidFill>
              </a:rPr>
              <a:t>AREAS OF NON-PERFORMANCE DURING </a:t>
            </a:r>
            <a:r>
              <a:rPr lang="en-ZA" sz="1800" b="1" u="sng" dirty="0">
                <a:solidFill>
                  <a:srgbClr val="FF0000"/>
                </a:solidFill>
              </a:rPr>
              <a:t>QUARTER 4</a:t>
            </a:r>
            <a:r>
              <a:rPr lang="en-ZA" sz="1800" b="1" dirty="0">
                <a:solidFill>
                  <a:prstClr val="black"/>
                </a:solidFill>
              </a:rPr>
              <a:t> 2018/19</a:t>
            </a:r>
            <a:endParaRPr lang="en-ZA" altLang="en-US" sz="1800" b="1" dirty="0">
              <a:ea typeface="ＭＳ Ｐゴシック" pitchFamily="34" charset="-128"/>
            </a:endParaRPr>
          </a:p>
          <a:p>
            <a:pPr eaLnBrk="1" hangingPunct="1">
              <a:spcBef>
                <a:spcPct val="0"/>
              </a:spcBef>
              <a:buFont typeface="Wingdings" pitchFamily="2" charset="2"/>
              <a:buChar char="q"/>
              <a:defRPr/>
            </a:pPr>
            <a:endParaRPr lang="en-ZA" altLang="en-US" sz="1800" b="1" dirty="0">
              <a:ea typeface="ＭＳ Ｐゴシック" pitchFamily="34" charset="-128"/>
            </a:endParaRPr>
          </a:p>
          <a:p>
            <a:pPr eaLnBrk="1" hangingPunct="1">
              <a:spcBef>
                <a:spcPct val="0"/>
              </a:spcBef>
              <a:buFont typeface="Wingdings" pitchFamily="2" charset="2"/>
              <a:buChar char="q"/>
              <a:defRPr/>
            </a:pPr>
            <a:r>
              <a:rPr lang="en-ZA" altLang="en-US" sz="1800" b="1" dirty="0">
                <a:ea typeface="ＭＳ Ｐゴシック" pitchFamily="34" charset="-128"/>
              </a:rPr>
              <a:t>MAJOR PERFORMANCE CHALLENGES ENCOUNTERED DURING </a:t>
            </a:r>
            <a:r>
              <a:rPr lang="en-US" sz="1800" b="1" u="sng" dirty="0">
                <a:solidFill>
                  <a:srgbClr val="FF0000"/>
                </a:solidFill>
                <a:ea typeface="ＭＳ Ｐゴシック" pitchFamily="-80" charset="-128"/>
              </a:rPr>
              <a:t>2018/19</a:t>
            </a:r>
          </a:p>
          <a:p>
            <a:pPr eaLnBrk="1" hangingPunct="1">
              <a:spcBef>
                <a:spcPct val="0"/>
              </a:spcBef>
              <a:buFont typeface="Wingdings" pitchFamily="2" charset="2"/>
              <a:buChar char="q"/>
              <a:defRPr/>
            </a:pPr>
            <a:endParaRPr lang="en-US" sz="1800" b="1" u="sng" dirty="0">
              <a:solidFill>
                <a:srgbClr val="FF0000"/>
              </a:solidFill>
              <a:ea typeface="ＭＳ Ｐゴシック" pitchFamily="-80" charset="-128"/>
            </a:endParaRPr>
          </a:p>
          <a:p>
            <a:pPr eaLnBrk="1" hangingPunct="1">
              <a:spcBef>
                <a:spcPct val="0"/>
              </a:spcBef>
              <a:buFont typeface="Wingdings" pitchFamily="2" charset="2"/>
              <a:buChar char="q"/>
              <a:defRPr/>
            </a:pPr>
            <a:r>
              <a:rPr lang="en-US" sz="1800" b="1" dirty="0">
                <a:ea typeface="ＭＳ Ｐゴシック" pitchFamily="-80" charset="-128"/>
              </a:rPr>
              <a:t>PERFORMANCE PER PROGRAMME DURING </a:t>
            </a:r>
            <a:r>
              <a:rPr lang="en-US" sz="1800" b="1" u="sng" dirty="0">
                <a:solidFill>
                  <a:srgbClr val="FF0000"/>
                </a:solidFill>
                <a:ea typeface="ＭＳ Ｐゴシック" pitchFamily="-80" charset="-128"/>
              </a:rPr>
              <a:t>QUARTER 4 </a:t>
            </a:r>
            <a:r>
              <a:rPr lang="en-US" sz="1800" b="1" dirty="0">
                <a:ea typeface="ＭＳ Ｐゴシック" pitchFamily="-80" charset="-128"/>
              </a:rPr>
              <a:t>2018/19</a:t>
            </a:r>
            <a:endParaRPr lang="en-US" sz="1800" b="1" u="sng" dirty="0">
              <a:solidFill>
                <a:srgbClr val="FF0000"/>
              </a:solidFill>
              <a:ea typeface="ＭＳ Ｐゴシック" pitchFamily="-80" charset="-128"/>
            </a:endParaRPr>
          </a:p>
          <a:p>
            <a:pPr marL="0" indent="0" eaLnBrk="1" hangingPunct="1">
              <a:spcBef>
                <a:spcPct val="0"/>
              </a:spcBef>
              <a:buNone/>
              <a:defRPr/>
            </a:pPr>
            <a:endParaRPr lang="en-US" sz="1800" b="1" u="sng" dirty="0">
              <a:solidFill>
                <a:srgbClr val="FF0000"/>
              </a:solidFill>
              <a:ea typeface="ＭＳ Ｐゴシック" pitchFamily="-80" charset="-128"/>
            </a:endParaRPr>
          </a:p>
          <a:p>
            <a:pPr eaLnBrk="1" hangingPunct="1">
              <a:spcBef>
                <a:spcPct val="0"/>
              </a:spcBef>
              <a:buFont typeface="Wingdings" pitchFamily="2" charset="2"/>
              <a:buChar char="q"/>
              <a:defRPr/>
            </a:pPr>
            <a:r>
              <a:rPr lang="en-US" sz="1800" b="1" dirty="0">
                <a:ea typeface="ＭＳ Ｐゴシック" pitchFamily="-80" charset="-128"/>
              </a:rPr>
              <a:t>FINANCIAL REPORT DURING </a:t>
            </a:r>
            <a:r>
              <a:rPr lang="en-US" sz="1800" b="1" u="sng" dirty="0">
                <a:solidFill>
                  <a:srgbClr val="FF0000"/>
                </a:solidFill>
                <a:ea typeface="ＭＳ Ｐゴシック" pitchFamily="-80" charset="-128"/>
              </a:rPr>
              <a:t>QUARTER 4</a:t>
            </a:r>
            <a:r>
              <a:rPr lang="en-US" sz="1800" b="1" dirty="0">
                <a:ea typeface="ＭＳ Ｐゴシック" pitchFamily="-80" charset="-128"/>
              </a:rPr>
              <a:t>  2018/19</a:t>
            </a:r>
          </a:p>
          <a:p>
            <a:pPr marL="0" indent="0" eaLnBrk="1" hangingPunct="1">
              <a:spcBef>
                <a:spcPct val="0"/>
              </a:spcBef>
              <a:buFont typeface="Arial" pitchFamily="34" charset="0"/>
              <a:buNone/>
              <a:defRPr/>
            </a:pPr>
            <a:endParaRPr lang="en-US" sz="1800" b="1" u="sng" dirty="0">
              <a:solidFill>
                <a:srgbClr val="FF0000"/>
              </a:solidFill>
              <a:ea typeface="ＭＳ Ｐゴシック" pitchFamily="-80" charset="-128"/>
            </a:endParaRPr>
          </a:p>
          <a:p>
            <a:pPr eaLnBrk="1" hangingPunct="1">
              <a:spcBef>
                <a:spcPct val="0"/>
              </a:spcBef>
              <a:buFont typeface="Wingdings" pitchFamily="2" charset="2"/>
              <a:buChar char="q"/>
              <a:defRPr/>
            </a:pPr>
            <a:endParaRPr lang="en-US" sz="1600" b="1" dirty="0">
              <a:solidFill>
                <a:prstClr val="black"/>
              </a:solidFill>
              <a:ea typeface="+mn-ea"/>
              <a:cs typeface="Calibri" pitchFamily="34" charset="0"/>
            </a:endParaRPr>
          </a:p>
          <a:p>
            <a:pPr marL="0" indent="0" eaLnBrk="1" hangingPunct="1">
              <a:spcBef>
                <a:spcPct val="0"/>
              </a:spcBef>
              <a:buFont typeface="Arial" charset="0"/>
              <a:buNone/>
              <a:defRPr/>
            </a:pPr>
            <a:endParaRPr lang="en-US" sz="1600" b="1" dirty="0">
              <a:solidFill>
                <a:prstClr val="black"/>
              </a:solidFill>
              <a:latin typeface="Maiandra GD" pitchFamily="34" charset="0"/>
              <a:ea typeface="+mn-ea"/>
              <a:cs typeface="+mn-c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xmlns="" id="{B0BC710A-F141-41D9-AA13-E8AE72BCF9B1}"/>
              </a:ext>
            </a:extLst>
          </p:cNvPr>
          <p:cNvSpPr>
            <a:spLocks noGrp="1"/>
          </p:cNvSpPr>
          <p:nvPr>
            <p:ph type="title"/>
          </p:nvPr>
        </p:nvSpPr>
        <p:spPr>
          <a:xfrm>
            <a:off x="654050" y="42863"/>
            <a:ext cx="8229600" cy="1143000"/>
          </a:xfrm>
        </p:spPr>
        <p:txBody>
          <a:bodyPr/>
          <a:lstStyle/>
          <a:p>
            <a:r>
              <a:rPr lang="en-ZA" altLang="en-US" sz="2000" b="1" dirty="0">
                <a:ea typeface="ＭＳ Ｐゴシック" panose="020B0600070205080204" pitchFamily="34" charset="-128"/>
                <a:cs typeface="Times New Roman" panose="02020603050405020304" pitchFamily="18" charset="0"/>
              </a:rPr>
              <a:t>PROGRAMME 3: </a:t>
            </a:r>
            <a:r>
              <a:rPr lang="en-ZA" altLang="en-US" sz="2000" b="1" dirty="0">
                <a:ea typeface="ＭＳ Ｐゴシック" panose="020B0600070205080204" pitchFamily="34" charset="-128"/>
              </a:rPr>
              <a:t>VALUE CHAIN COMPETITIVENESS</a:t>
            </a:r>
            <a:endParaRPr lang="en-US" altLang="en-US" sz="2000" b="1" dirty="0">
              <a:ea typeface="ＭＳ Ｐゴシック" panose="020B0600070205080204" pitchFamily="34" charset="-128"/>
            </a:endParaRPr>
          </a:p>
        </p:txBody>
      </p:sp>
      <p:graphicFrame>
        <p:nvGraphicFramePr>
          <p:cNvPr id="5" name="Content Placeholder 4">
            <a:extLst>
              <a:ext uri="{FF2B5EF4-FFF2-40B4-BE49-F238E27FC236}">
                <a16:creationId xmlns:a16="http://schemas.microsoft.com/office/drawing/2014/main" xmlns="" id="{91731C30-0EC4-4036-99CE-D63DF7B8D6A8}"/>
              </a:ext>
            </a:extLst>
          </p:cNvPr>
          <p:cNvGraphicFramePr>
            <a:graphicFrameLocks noGrp="1"/>
          </p:cNvGraphicFramePr>
          <p:nvPr>
            <p:ph idx="1"/>
            <p:extLst>
              <p:ext uri="{D42A27DB-BD31-4B8C-83A1-F6EECF244321}">
                <p14:modId xmlns:p14="http://schemas.microsoft.com/office/powerpoint/2010/main" xmlns="" val="1337087100"/>
              </p:ext>
            </p:extLst>
          </p:nvPr>
        </p:nvGraphicFramePr>
        <p:xfrm>
          <a:off x="260350" y="1143000"/>
          <a:ext cx="8623300" cy="5429700"/>
        </p:xfrm>
        <a:graphic>
          <a:graphicData uri="http://schemas.openxmlformats.org/drawingml/2006/table">
            <a:tbl>
              <a:tblPr/>
              <a:tblGrid>
                <a:gridCol w="1854657">
                  <a:extLst>
                    <a:ext uri="{9D8B030D-6E8A-4147-A177-3AD203B41FA5}">
                      <a16:colId xmlns:a16="http://schemas.microsoft.com/office/drawing/2014/main" xmlns="" val="20000"/>
                    </a:ext>
                  </a:extLst>
                </a:gridCol>
                <a:gridCol w="1707532">
                  <a:extLst>
                    <a:ext uri="{9D8B030D-6E8A-4147-A177-3AD203B41FA5}">
                      <a16:colId xmlns:a16="http://schemas.microsoft.com/office/drawing/2014/main" xmlns="" val="20001"/>
                    </a:ext>
                  </a:extLst>
                </a:gridCol>
                <a:gridCol w="1897257">
                  <a:extLst>
                    <a:ext uri="{9D8B030D-6E8A-4147-A177-3AD203B41FA5}">
                      <a16:colId xmlns:a16="http://schemas.microsoft.com/office/drawing/2014/main" xmlns="" val="20002"/>
                    </a:ext>
                  </a:extLst>
                </a:gridCol>
                <a:gridCol w="1696992">
                  <a:extLst>
                    <a:ext uri="{9D8B030D-6E8A-4147-A177-3AD203B41FA5}">
                      <a16:colId xmlns:a16="http://schemas.microsoft.com/office/drawing/2014/main" xmlns="" val="20003"/>
                    </a:ext>
                  </a:extLst>
                </a:gridCol>
                <a:gridCol w="1466862">
                  <a:extLst>
                    <a:ext uri="{9D8B030D-6E8A-4147-A177-3AD203B41FA5}">
                      <a16:colId xmlns:a16="http://schemas.microsoft.com/office/drawing/2014/main" xmlns="" val="20004"/>
                    </a:ext>
                  </a:extLst>
                </a:gridCol>
              </a:tblGrid>
              <a:tr h="736150">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dirty="0">
                          <a:ln>
                            <a:noFill/>
                          </a:ln>
                          <a:solidFill>
                            <a:srgbClr val="FFFFFF"/>
                          </a:solidFill>
                          <a:effectLst/>
                          <a:latin typeface="Calibri" pitchFamily="34" charset="0"/>
                          <a:ea typeface="ＭＳ Ｐゴシック" pitchFamily="34" charset="-128"/>
                        </a:rPr>
                        <a:t>PROGRAMME PERFORMANCE INDICATOR </a:t>
                      </a:r>
                      <a:endParaRPr kumimoji="0" lang="en-ZA" sz="1400" b="1" i="0" u="none" strike="noStrike" cap="none" normalizeH="0" baseline="0" dirty="0">
                        <a:ln>
                          <a:noFill/>
                        </a:ln>
                        <a:solidFill>
                          <a:srgbClr val="FFFFFF"/>
                        </a:solidFill>
                        <a:effectLst/>
                        <a:latin typeface="Calibri" pitchFamily="34" charset="0"/>
                        <a:ea typeface="ＭＳ Ｐゴシック" pitchFamily="34" charset="-128"/>
                        <a:cs typeface="Times New Roman" pitchFamily="18" charset="0"/>
                      </a:endParaRP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dirty="0">
                          <a:ln>
                            <a:noFill/>
                          </a:ln>
                          <a:solidFill>
                            <a:srgbClr val="C00000"/>
                          </a:solidFill>
                          <a:effectLst/>
                          <a:latin typeface="Calibri" pitchFamily="34" charset="0"/>
                          <a:ea typeface="ＭＳ Ｐゴシック" pitchFamily="34" charset="-128"/>
                        </a:rPr>
                        <a:t>QUARTER 4 TARGET</a:t>
                      </a:r>
                      <a:endParaRPr kumimoji="0" lang="en-ZA" sz="1400" b="1" i="0" u="none" strike="noStrike" cap="none" normalizeH="0" baseline="0" dirty="0">
                        <a:ln>
                          <a:noFill/>
                        </a:ln>
                        <a:solidFill>
                          <a:srgbClr val="C00000"/>
                        </a:solidFill>
                        <a:effectLst/>
                        <a:latin typeface="Calibri" pitchFamily="34" charset="0"/>
                        <a:ea typeface="ＭＳ Ｐゴシック" pitchFamily="34" charset="-128"/>
                        <a:cs typeface="Times New Roman" pitchFamily="18" charset="0"/>
                      </a:endParaRP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dirty="0">
                          <a:ln>
                            <a:noFill/>
                          </a:ln>
                          <a:solidFill>
                            <a:schemeClr val="bg1"/>
                          </a:solidFill>
                          <a:effectLst/>
                          <a:latin typeface="Calibri" pitchFamily="34" charset="0"/>
                          <a:ea typeface="ＭＳ Ｐゴシック" pitchFamily="34" charset="-128"/>
                        </a:rPr>
                        <a:t>ACTUAL PERFORMANCE</a:t>
                      </a:r>
                      <a:endParaRPr kumimoji="0" lang="en-ZA" sz="1400" b="1" i="0" u="none" strike="noStrike" cap="none" normalizeH="0" baseline="0" dirty="0">
                        <a:ln>
                          <a:noFill/>
                        </a:ln>
                        <a:solidFill>
                          <a:schemeClr val="bg1"/>
                        </a:solidFill>
                        <a:effectLst/>
                        <a:latin typeface="Calibri" pitchFamily="34" charset="0"/>
                        <a:ea typeface="Calibri" pitchFamily="34" charset="0"/>
                        <a:cs typeface="Times New Roman" pitchFamily="18" charset="0"/>
                      </a:endParaRP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ZA" sz="1400" b="1" i="0" u="none" strike="noStrike" cap="none" normalizeH="0" baseline="0" dirty="0">
                          <a:ln>
                            <a:noFill/>
                          </a:ln>
                          <a:solidFill>
                            <a:schemeClr val="bg1"/>
                          </a:solidFill>
                          <a:effectLst/>
                          <a:latin typeface="Calibri" pitchFamily="34" charset="0"/>
                          <a:ea typeface="Calibri" pitchFamily="34" charset="0"/>
                          <a:cs typeface="Times New Roman" pitchFamily="18" charset="0"/>
                        </a:rPr>
                        <a:t>REASON FOR VARIANCE</a:t>
                      </a: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ZA" sz="1400" b="1" i="0" u="none" strike="noStrike" cap="none" normalizeH="0" baseline="0" dirty="0">
                          <a:ln>
                            <a:noFill/>
                          </a:ln>
                          <a:solidFill>
                            <a:schemeClr val="bg1"/>
                          </a:solidFill>
                          <a:effectLst/>
                          <a:latin typeface="Calibri" pitchFamily="34" charset="0"/>
                          <a:ea typeface="Calibri" pitchFamily="34" charset="0"/>
                          <a:cs typeface="Times New Roman" pitchFamily="18" charset="0"/>
                        </a:rPr>
                        <a:t>REMEDIAL ACTION  </a:t>
                      </a: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xmlns="" val="10000"/>
                  </a:ext>
                </a:extLst>
              </a:tr>
              <a:tr h="234677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400" b="0" kern="1200" baseline="0" dirty="0">
                          <a:solidFill>
                            <a:schemeClr val="tx1"/>
                          </a:solidFill>
                          <a:effectLst/>
                          <a:latin typeface="+mn-lt"/>
                          <a:ea typeface="+mn-ea"/>
                          <a:cs typeface="Arial"/>
                        </a:rPr>
                        <a:t>Number of productivity consultants and practitioners trained as Kaizen Practitioners</a:t>
                      </a:r>
                      <a:endParaRPr lang="en-US" altLang="en-US" sz="1400" b="0" kern="1200" baseline="0" dirty="0">
                        <a:solidFill>
                          <a:schemeClr val="tx1"/>
                        </a:solidFill>
                        <a:effectLst/>
                        <a:latin typeface="+mn-lt"/>
                        <a:ea typeface="ＭＳ Ｐゴシック" pitchFamily="34" charset="-128"/>
                        <a:cs typeface="Arial"/>
                      </a:endParaRPr>
                    </a:p>
                  </a:txBody>
                  <a:tcPr marL="114300" marR="11430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altLang="en-US" sz="1400" b="1" i="0" u="none" strike="noStrike" cap="none" normalizeH="0" baseline="0" dirty="0">
                          <a:ln>
                            <a:noFill/>
                          </a:ln>
                          <a:solidFill>
                            <a:schemeClr val="tx1"/>
                          </a:solidFill>
                          <a:effectLst/>
                          <a:latin typeface="Calibri" pitchFamily="34" charset="0"/>
                          <a:ea typeface="Times New Roman" pitchFamily="18" charset="0"/>
                          <a:cs typeface="Arial" pitchFamily="34" charset="0"/>
                        </a:rPr>
                        <a:t>5</a:t>
                      </a:r>
                      <a:endParaRPr kumimoji="0" lang="en-ZA" altLang="en-US" sz="1400" b="0" i="0" u="none" strike="noStrike" cap="none" normalizeH="0" baseline="0" dirty="0">
                        <a:ln>
                          <a:noFill/>
                        </a:ln>
                        <a:solidFill>
                          <a:schemeClr val="tx1"/>
                        </a:solidFill>
                        <a:effectLst/>
                        <a:latin typeface="Calibri" pitchFamily="34" charset="0"/>
                        <a:ea typeface="Times New Roman" pitchFamily="18" charset="0"/>
                        <a:cs typeface="Arial" pitchFamily="34" charset="0"/>
                      </a:endParaRPr>
                    </a:p>
                    <a:p>
                      <a:pPr algn="l">
                        <a:spcAft>
                          <a:spcPts val="0"/>
                        </a:spcAft>
                      </a:pPr>
                      <a:endParaRPr lang="en-ZA" sz="1400" b="0" dirty="0">
                        <a:solidFill>
                          <a:schemeClr val="tx1"/>
                        </a:solidFill>
                        <a:effectLst/>
                        <a:latin typeface="+mn-lt"/>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lang="en-US" sz="1400" b="1" dirty="0">
                          <a:solidFill>
                            <a:srgbClr val="339966"/>
                          </a:solidFill>
                          <a:effectLst/>
                          <a:latin typeface="+mn-lt"/>
                          <a:ea typeface="Times New Roman"/>
                          <a:cs typeface="Arial"/>
                        </a:rPr>
                        <a:t>ACHIEVED</a:t>
                      </a:r>
                    </a:p>
                    <a:p>
                      <a:pPr marL="0" marR="0" lvl="0" indent="0" algn="l" defTabSz="457200" rtl="0" eaLnBrk="1" fontAlgn="base" latinLnBrk="0" hangingPunct="1">
                        <a:lnSpc>
                          <a:spcPct val="100000"/>
                        </a:lnSpc>
                        <a:spcBef>
                          <a:spcPct val="0"/>
                        </a:spcBef>
                        <a:spcAft>
                          <a:spcPct val="0"/>
                        </a:spcAft>
                        <a:buClrTx/>
                        <a:buSzTx/>
                        <a:buFontTx/>
                        <a:buNone/>
                        <a:tabLst/>
                      </a:pPr>
                      <a:r>
                        <a:rPr lang="en-US" sz="1400" b="1" dirty="0">
                          <a:solidFill>
                            <a:schemeClr val="tx1"/>
                          </a:solidFill>
                          <a:effectLst/>
                          <a:latin typeface="+mn-lt"/>
                          <a:ea typeface="Times New Roman"/>
                          <a:cs typeface="Arial"/>
                        </a:rPr>
                        <a:t>7</a:t>
                      </a:r>
                      <a:endParaRPr lang="en-ZA" sz="1400" b="0" dirty="0">
                        <a:solidFill>
                          <a:schemeClr val="tx1"/>
                        </a:solidFill>
                        <a:effectLst/>
                        <a:latin typeface="+mn-lt"/>
                        <a:ea typeface="Times New Roman"/>
                        <a:cs typeface="Arial"/>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r>
                        <a:rPr lang="en-US" sz="1400" kern="1200" dirty="0">
                          <a:solidFill>
                            <a:schemeClr val="tx1"/>
                          </a:solidFill>
                          <a:effectLst/>
                          <a:latin typeface="+mn-lt"/>
                          <a:ea typeface="+mn-ea"/>
                          <a:cs typeface="+mn-cs"/>
                        </a:rPr>
                        <a:t>n/a</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algn="l">
                        <a:spcAft>
                          <a:spcPts val="0"/>
                        </a:spcAft>
                      </a:pPr>
                      <a:r>
                        <a:rPr lang="en-ZA" sz="1400" dirty="0">
                          <a:effectLst/>
                          <a:latin typeface="+mn-lt"/>
                          <a:ea typeface="Times New Roman"/>
                        </a:rPr>
                        <a:t>n/a</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BF4B"/>
                    </a:solidFill>
                  </a:tcPr>
                </a:tc>
                <a:extLst>
                  <a:ext uri="{0D108BD9-81ED-4DB2-BD59-A6C34878D82A}">
                    <a16:rowId xmlns:a16="http://schemas.microsoft.com/office/drawing/2014/main" xmlns="" val="10002"/>
                  </a:ext>
                </a:extLst>
              </a:tr>
              <a:tr h="234677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400" b="0" kern="1200" baseline="0" dirty="0">
                          <a:solidFill>
                            <a:schemeClr val="tx1"/>
                          </a:solidFill>
                          <a:effectLst/>
                          <a:latin typeface="+mn-lt"/>
                          <a:ea typeface="+mn-ea"/>
                          <a:cs typeface="Arial"/>
                        </a:rPr>
                        <a:t>Number of companies capacitated to improve productivity and  Business  efficiency</a:t>
                      </a:r>
                      <a:endParaRPr lang="en-US" altLang="en-US" sz="1400" b="0" kern="1200" baseline="0" dirty="0">
                        <a:solidFill>
                          <a:schemeClr val="tx1"/>
                        </a:solidFill>
                        <a:effectLst/>
                        <a:latin typeface="+mn-lt"/>
                        <a:ea typeface="+mn-ea"/>
                        <a:cs typeface="Arial"/>
                      </a:endParaRPr>
                    </a:p>
                  </a:txBody>
                  <a:tcPr marL="114300" marR="11430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algn="l">
                        <a:spcAft>
                          <a:spcPts val="0"/>
                        </a:spcAft>
                      </a:pPr>
                      <a:r>
                        <a:rPr lang="en-ZA" sz="1400" b="1" dirty="0">
                          <a:solidFill>
                            <a:schemeClr val="tx1"/>
                          </a:solidFill>
                          <a:effectLst/>
                          <a:latin typeface="+mn-lt"/>
                          <a:ea typeface="Times New Roman"/>
                        </a:rPr>
                        <a:t>25</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400" b="1" kern="1200" baseline="0" dirty="0">
                          <a:solidFill>
                            <a:srgbClr val="FF0000"/>
                          </a:solidFill>
                          <a:effectLst/>
                          <a:latin typeface="+mn-lt"/>
                          <a:ea typeface="Times New Roman"/>
                          <a:cs typeface="Arial"/>
                        </a:rPr>
                        <a:t>NOT ACHIEVED</a:t>
                      </a:r>
                    </a:p>
                    <a:p>
                      <a:pPr marL="0" marR="0" lvl="0" indent="0" algn="l" defTabSz="457200" rtl="0" eaLnBrk="1" fontAlgn="base" latinLnBrk="0" hangingPunct="1">
                        <a:lnSpc>
                          <a:spcPct val="100000"/>
                        </a:lnSpc>
                        <a:spcBef>
                          <a:spcPct val="0"/>
                        </a:spcBef>
                        <a:spcAft>
                          <a:spcPct val="0"/>
                        </a:spcAft>
                        <a:buClrTx/>
                        <a:buSzTx/>
                        <a:buFontTx/>
                        <a:buNone/>
                        <a:tabLst/>
                      </a:pPr>
                      <a:r>
                        <a:rPr lang="en-ZA" sz="1400" b="1" dirty="0">
                          <a:solidFill>
                            <a:schemeClr val="tx1"/>
                          </a:solidFill>
                          <a:effectLst/>
                          <a:latin typeface="+mn-lt"/>
                          <a:ea typeface="Times New Roman"/>
                          <a:cs typeface="Arial"/>
                        </a:rPr>
                        <a:t>11</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r>
                        <a:rPr lang="en-GB" sz="1400" b="0" kern="1200" baseline="0" dirty="0">
                          <a:solidFill>
                            <a:schemeClr val="tx1"/>
                          </a:solidFill>
                          <a:effectLst/>
                          <a:latin typeface="+mn-lt"/>
                          <a:ea typeface="+mn-ea"/>
                          <a:cs typeface="Arial"/>
                        </a:rPr>
                        <a:t>Management took a decision to stop with the interventions as the target was already exceeded in quarter 3 and re-allocate resources to other projects </a:t>
                      </a:r>
                      <a:endParaRPr lang="en-US" sz="1400" b="0" kern="1200" baseline="0" dirty="0">
                        <a:solidFill>
                          <a:schemeClr val="tx1"/>
                        </a:solidFill>
                        <a:effectLst/>
                        <a:latin typeface="+mn-lt"/>
                        <a:ea typeface="+mn-ea"/>
                        <a:cs typeface="Arial"/>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400" dirty="0">
                          <a:effectLst/>
                          <a:latin typeface="+mn-lt"/>
                          <a:ea typeface="Times New Roman"/>
                        </a:rPr>
                        <a:t>n/a</a:t>
                      </a:r>
                    </a:p>
                    <a:p>
                      <a:pPr algn="l">
                        <a:spcAft>
                          <a:spcPts val="0"/>
                        </a:spcAft>
                      </a:pPr>
                      <a:endParaRPr lang="en-ZA" sz="1400" dirty="0">
                        <a:effectLst/>
                        <a:latin typeface="+mn-lt"/>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extLst>
                  <a:ext uri="{0D108BD9-81ED-4DB2-BD59-A6C34878D82A}">
                    <a16:rowId xmlns:a16="http://schemas.microsoft.com/office/drawing/2014/main" xmlns="" val="4045646556"/>
                  </a:ext>
                </a:extLst>
              </a:tr>
            </a:tbl>
          </a:graphicData>
        </a:graphic>
      </p:graphicFrame>
      <p:sp>
        <p:nvSpPr>
          <p:cNvPr id="25623" name="Slide Number Placeholder 3">
            <a:extLst>
              <a:ext uri="{FF2B5EF4-FFF2-40B4-BE49-F238E27FC236}">
                <a16:creationId xmlns:a16="http://schemas.microsoft.com/office/drawing/2014/main" xmlns="" id="{BB221BD3-EB5E-4860-9A00-F9E35D23AC97}"/>
              </a:ext>
            </a:extLst>
          </p:cNvPr>
          <p:cNvSpPr>
            <a:spLocks noGrp="1"/>
          </p:cNvSpPr>
          <p:nvPr>
            <p:ph type="sldNum" sz="quarter" idx="12"/>
          </p:nvPr>
        </p:nvSpPr>
        <p:spPr bwMode="auto">
          <a:xfrm>
            <a:off x="6946900" y="6376988"/>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E56EA537-AD95-451D-82B2-636F2EB6EE26}" type="slidenum">
              <a:rPr lang="en-US" altLang="en-US" sz="1200" smtClean="0">
                <a:solidFill>
                  <a:srgbClr val="898989"/>
                </a:solidFill>
              </a:rPr>
              <a:pPr>
                <a:spcBef>
                  <a:spcPct val="0"/>
                </a:spcBef>
                <a:buFontTx/>
                <a:buNone/>
              </a:pPr>
              <a:t>20</a:t>
            </a:fld>
            <a:endParaRPr lang="en-US" altLang="en-US" sz="1200" dirty="0">
              <a:solidFill>
                <a:srgbClr val="898989"/>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xmlns="" id="{75E0B1EE-87F5-4DFE-AA6D-9C4C54620BDB}"/>
              </a:ext>
            </a:extLst>
          </p:cNvPr>
          <p:cNvSpPr>
            <a:spLocks noGrp="1"/>
          </p:cNvSpPr>
          <p:nvPr>
            <p:ph type="title"/>
          </p:nvPr>
        </p:nvSpPr>
        <p:spPr>
          <a:xfrm>
            <a:off x="654050" y="42863"/>
            <a:ext cx="8229600" cy="1143000"/>
          </a:xfrm>
        </p:spPr>
        <p:txBody>
          <a:bodyPr/>
          <a:lstStyle/>
          <a:p>
            <a:r>
              <a:rPr lang="en-ZA" altLang="en-US" sz="2000" b="1" dirty="0">
                <a:ea typeface="ＭＳ Ｐゴシック" panose="020B0600070205080204" pitchFamily="34" charset="-128"/>
                <a:cs typeface="Times New Roman" panose="02020603050405020304" pitchFamily="18" charset="0"/>
              </a:rPr>
              <a:t>PROGRAMME 4: PRODUCTIVITY ORGANISATIONAL SOLUTIONS</a:t>
            </a:r>
            <a:endParaRPr lang="en-US" altLang="en-US" sz="2000" dirty="0">
              <a:ea typeface="ＭＳ Ｐゴシック" panose="020B0600070205080204" pitchFamily="34" charset="-128"/>
            </a:endParaRPr>
          </a:p>
        </p:txBody>
      </p:sp>
      <p:graphicFrame>
        <p:nvGraphicFramePr>
          <p:cNvPr id="5" name="Content Placeholder 4">
            <a:extLst>
              <a:ext uri="{FF2B5EF4-FFF2-40B4-BE49-F238E27FC236}">
                <a16:creationId xmlns:a16="http://schemas.microsoft.com/office/drawing/2014/main" xmlns="" id="{27D7C654-DABD-4140-87C7-0C18C2B86E7B}"/>
              </a:ext>
            </a:extLst>
          </p:cNvPr>
          <p:cNvGraphicFramePr>
            <a:graphicFrameLocks noGrp="1"/>
          </p:cNvGraphicFramePr>
          <p:nvPr>
            <p:ph idx="1"/>
            <p:extLst>
              <p:ext uri="{D42A27DB-BD31-4B8C-83A1-F6EECF244321}">
                <p14:modId xmlns:p14="http://schemas.microsoft.com/office/powerpoint/2010/main" xmlns="" val="3851428906"/>
              </p:ext>
            </p:extLst>
          </p:nvPr>
        </p:nvGraphicFramePr>
        <p:xfrm>
          <a:off x="260059" y="1392573"/>
          <a:ext cx="8623590" cy="5086685"/>
        </p:xfrm>
        <a:graphic>
          <a:graphicData uri="http://schemas.openxmlformats.org/drawingml/2006/table">
            <a:tbl>
              <a:tblPr/>
              <a:tblGrid>
                <a:gridCol w="1854719">
                  <a:extLst>
                    <a:ext uri="{9D8B030D-6E8A-4147-A177-3AD203B41FA5}">
                      <a16:colId xmlns:a16="http://schemas.microsoft.com/office/drawing/2014/main" xmlns="" val="20000"/>
                    </a:ext>
                  </a:extLst>
                </a:gridCol>
                <a:gridCol w="1707590">
                  <a:extLst>
                    <a:ext uri="{9D8B030D-6E8A-4147-A177-3AD203B41FA5}">
                      <a16:colId xmlns:a16="http://schemas.microsoft.com/office/drawing/2014/main" xmlns="" val="20001"/>
                    </a:ext>
                  </a:extLst>
                </a:gridCol>
                <a:gridCol w="1897321">
                  <a:extLst>
                    <a:ext uri="{9D8B030D-6E8A-4147-A177-3AD203B41FA5}">
                      <a16:colId xmlns:a16="http://schemas.microsoft.com/office/drawing/2014/main" xmlns="" val="20002"/>
                    </a:ext>
                  </a:extLst>
                </a:gridCol>
                <a:gridCol w="1697049">
                  <a:extLst>
                    <a:ext uri="{9D8B030D-6E8A-4147-A177-3AD203B41FA5}">
                      <a16:colId xmlns:a16="http://schemas.microsoft.com/office/drawing/2014/main" xmlns="" val="20003"/>
                    </a:ext>
                  </a:extLst>
                </a:gridCol>
                <a:gridCol w="1466911">
                  <a:extLst>
                    <a:ext uri="{9D8B030D-6E8A-4147-A177-3AD203B41FA5}">
                      <a16:colId xmlns:a16="http://schemas.microsoft.com/office/drawing/2014/main" xmlns="" val="20004"/>
                    </a:ext>
                  </a:extLst>
                </a:gridCol>
              </a:tblGrid>
              <a:tr h="721972">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dirty="0">
                          <a:ln>
                            <a:noFill/>
                          </a:ln>
                          <a:solidFill>
                            <a:srgbClr val="FFFFFF"/>
                          </a:solidFill>
                          <a:effectLst/>
                          <a:latin typeface="Calibri" pitchFamily="34" charset="0"/>
                          <a:ea typeface="ＭＳ Ｐゴシック" pitchFamily="34" charset="-128"/>
                        </a:rPr>
                        <a:t>PROGRAMME PERFORMANCE INDICATOR </a:t>
                      </a:r>
                      <a:endParaRPr kumimoji="0" lang="en-ZA" sz="1400" b="1" i="0" u="none" strike="noStrike" cap="none" normalizeH="0" baseline="0" dirty="0">
                        <a:ln>
                          <a:noFill/>
                        </a:ln>
                        <a:solidFill>
                          <a:srgbClr val="FFFFFF"/>
                        </a:solidFill>
                        <a:effectLst/>
                        <a:latin typeface="Calibri" pitchFamily="34" charset="0"/>
                        <a:ea typeface="ＭＳ Ｐゴシック" pitchFamily="34" charset="-128"/>
                        <a:cs typeface="Times New Roman" pitchFamily="18" charset="0"/>
                      </a:endParaRP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dirty="0">
                          <a:ln>
                            <a:noFill/>
                          </a:ln>
                          <a:solidFill>
                            <a:srgbClr val="C00000"/>
                          </a:solidFill>
                          <a:effectLst/>
                          <a:latin typeface="Calibri" pitchFamily="34" charset="0"/>
                          <a:ea typeface="ＭＳ Ｐゴシック" pitchFamily="34" charset="-128"/>
                        </a:rPr>
                        <a:t>QUARTER 4 TARGET</a:t>
                      </a:r>
                      <a:endParaRPr kumimoji="0" lang="en-ZA" sz="1400" b="1" i="0" u="none" strike="noStrike" cap="none" normalizeH="0" baseline="0" dirty="0">
                        <a:ln>
                          <a:noFill/>
                        </a:ln>
                        <a:solidFill>
                          <a:srgbClr val="C00000"/>
                        </a:solidFill>
                        <a:effectLst/>
                        <a:latin typeface="Calibri" pitchFamily="34" charset="0"/>
                        <a:ea typeface="ＭＳ Ｐゴシック" pitchFamily="34" charset="-128"/>
                        <a:cs typeface="Times New Roman" pitchFamily="18" charset="0"/>
                      </a:endParaRP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dirty="0">
                          <a:ln>
                            <a:noFill/>
                          </a:ln>
                          <a:solidFill>
                            <a:schemeClr val="bg1"/>
                          </a:solidFill>
                          <a:effectLst/>
                          <a:latin typeface="Calibri" pitchFamily="34" charset="0"/>
                          <a:ea typeface="ＭＳ Ｐゴシック" pitchFamily="34" charset="-128"/>
                        </a:rPr>
                        <a:t>ACTUAL PERFORMANCE</a:t>
                      </a:r>
                      <a:endParaRPr kumimoji="0" lang="en-ZA" sz="1400" b="1" i="0" u="none" strike="noStrike" cap="none" normalizeH="0" baseline="0" dirty="0">
                        <a:ln>
                          <a:noFill/>
                        </a:ln>
                        <a:solidFill>
                          <a:schemeClr val="bg1"/>
                        </a:solidFill>
                        <a:effectLst/>
                        <a:latin typeface="Calibri" pitchFamily="34" charset="0"/>
                        <a:ea typeface="Calibri" pitchFamily="34" charset="0"/>
                        <a:cs typeface="Times New Roman" pitchFamily="18" charset="0"/>
                      </a:endParaRP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ZA" sz="1400" b="1" i="0" u="none" strike="noStrike" cap="none" normalizeH="0" baseline="0" dirty="0">
                          <a:ln>
                            <a:noFill/>
                          </a:ln>
                          <a:solidFill>
                            <a:schemeClr val="bg1"/>
                          </a:solidFill>
                          <a:effectLst/>
                          <a:latin typeface="Calibri" pitchFamily="34" charset="0"/>
                          <a:ea typeface="Calibri" pitchFamily="34" charset="0"/>
                          <a:cs typeface="Times New Roman" pitchFamily="18" charset="0"/>
                        </a:rPr>
                        <a:t>REASON FOR VARIANCE</a:t>
                      </a: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ZA" sz="1400" b="1" i="0" u="none" strike="noStrike" cap="none" normalizeH="0" baseline="0" dirty="0">
                          <a:ln>
                            <a:noFill/>
                          </a:ln>
                          <a:solidFill>
                            <a:schemeClr val="bg1"/>
                          </a:solidFill>
                          <a:effectLst/>
                          <a:latin typeface="Calibri" pitchFamily="34" charset="0"/>
                          <a:ea typeface="Calibri" pitchFamily="34" charset="0"/>
                          <a:cs typeface="Times New Roman" pitchFamily="18" charset="0"/>
                        </a:rPr>
                        <a:t>REMEDIAL ACTION  </a:t>
                      </a: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xmlns="" val="10000"/>
                  </a:ext>
                </a:extLst>
              </a:tr>
              <a:tr h="2050851">
                <a:tc>
                  <a:txBody>
                    <a:bodyPr/>
                    <a:lstStyle/>
                    <a:p>
                      <a:pPr algn="l">
                        <a:lnSpc>
                          <a:spcPct val="115000"/>
                        </a:lnSpc>
                        <a:spcAft>
                          <a:spcPts val="1000"/>
                        </a:spcAft>
                      </a:pPr>
                      <a:r>
                        <a:rPr lang="en-ZA" sz="1200" kern="1200" dirty="0">
                          <a:solidFill>
                            <a:srgbClr val="000000"/>
                          </a:solidFill>
                          <a:effectLst/>
                          <a:latin typeface="+mn-lt"/>
                          <a:ea typeface="Times New Roman" panose="02020603050405020304" pitchFamily="18" charset="0"/>
                          <a:cs typeface="Arial" panose="020B0604020202020204" pitchFamily="34" charset="0"/>
                        </a:rPr>
                        <a:t>Number of Small and Medium Enterprises and Cooperatives on ESD programmes supported through Productivity and operational efficiency  enhancement programmes </a:t>
                      </a:r>
                      <a:endParaRPr lang="en-ZA" sz="1200" dirty="0">
                        <a:effectLst/>
                        <a:latin typeface="+mn-lt"/>
                        <a:ea typeface="Calibri" panose="020F0502020204030204" pitchFamily="34" charset="0"/>
                      </a:endParaRPr>
                    </a:p>
                  </a:txBody>
                  <a:tcPr marL="114300" marR="11430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algn="just">
                        <a:spcAft>
                          <a:spcPts val="0"/>
                        </a:spcAft>
                      </a:pPr>
                      <a:r>
                        <a:rPr lang="en-ZA" sz="1400" b="0" dirty="0">
                          <a:solidFill>
                            <a:schemeClr val="tx1"/>
                          </a:solidFill>
                          <a:effectLst/>
                          <a:latin typeface="+mn-lt"/>
                          <a:ea typeface="Times New Roman"/>
                        </a:rPr>
                        <a:t>1600</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US" sz="1400" b="1" dirty="0">
                          <a:solidFill>
                            <a:srgbClr val="339966"/>
                          </a:solidFill>
                          <a:effectLst/>
                          <a:latin typeface="+mn-lt"/>
                          <a:ea typeface="Times New Roman"/>
                          <a:cs typeface="Arial"/>
                        </a:rPr>
                        <a:t>ACHIEVED</a:t>
                      </a:r>
                      <a:endParaRPr lang="en-ZA" sz="1400" b="0" dirty="0">
                        <a:solidFill>
                          <a:schemeClr val="tx1"/>
                        </a:solidFill>
                        <a:effectLst/>
                        <a:latin typeface="+mn-lt"/>
                        <a:ea typeface="Times New Roman"/>
                        <a:cs typeface="Arial"/>
                      </a:endParaRPr>
                    </a:p>
                    <a:p>
                      <a:pPr marL="0" marR="0" indent="0" algn="just" defTabSz="457200" rtl="0" eaLnBrk="1" fontAlgn="auto" latinLnBrk="0" hangingPunct="1">
                        <a:lnSpc>
                          <a:spcPct val="100000"/>
                        </a:lnSpc>
                        <a:spcBef>
                          <a:spcPts val="0"/>
                        </a:spcBef>
                        <a:spcAft>
                          <a:spcPts val="0"/>
                        </a:spcAft>
                        <a:buClrTx/>
                        <a:buSzTx/>
                        <a:buFontTx/>
                        <a:buNone/>
                        <a:tabLst/>
                        <a:defRPr/>
                      </a:pPr>
                      <a:r>
                        <a:rPr lang="en-ZA" sz="1400" b="0" dirty="0">
                          <a:solidFill>
                            <a:schemeClr val="tx1"/>
                          </a:solidFill>
                          <a:effectLst/>
                          <a:latin typeface="+mn-lt"/>
                          <a:ea typeface="Times New Roman"/>
                          <a:cs typeface="Arial"/>
                        </a:rPr>
                        <a:t>2212</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L="0" marR="0" lvl="0" indent="0" algn="l" defTabSz="457200" rtl="0" eaLnBrk="1" fontAlgn="auto" latinLnBrk="0" hangingPunct="1">
                        <a:lnSpc>
                          <a:spcPct val="115000"/>
                        </a:lnSpc>
                        <a:spcBef>
                          <a:spcPts val="0"/>
                        </a:spcBef>
                        <a:spcAft>
                          <a:spcPts val="1000"/>
                        </a:spcAft>
                        <a:buClrTx/>
                        <a:buSzTx/>
                        <a:buFontTx/>
                        <a:buNone/>
                        <a:tabLst/>
                        <a:defRPr/>
                      </a:pPr>
                      <a:r>
                        <a:rPr lang="en-ZA" sz="1200" kern="1200" dirty="0">
                          <a:solidFill>
                            <a:schemeClr val="tx1"/>
                          </a:solidFill>
                          <a:effectLst/>
                          <a:latin typeface="+mn-lt"/>
                          <a:ea typeface="+mn-ea"/>
                          <a:cs typeface="+mn-cs"/>
                        </a:rPr>
                        <a:t>Productivity Awareness Sessions for Strategic Partner: Gauteng Enterprise Propeller required more of our presence due to nature of the project been launch in 5 regions</a:t>
                      </a:r>
                      <a:endParaRPr lang="en-US" sz="1200" kern="1200" dirty="0">
                        <a:solidFill>
                          <a:schemeClr val="tx1"/>
                        </a:solidFill>
                        <a:effectLst/>
                        <a:latin typeface="+mn-lt"/>
                        <a:ea typeface="+mn-ea"/>
                        <a:cs typeface="+mn-cs"/>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L="0" marR="0" lvl="0" indent="0" algn="l" defTabSz="457200" rtl="0" eaLnBrk="1" fontAlgn="auto" latinLnBrk="0" hangingPunct="1">
                        <a:lnSpc>
                          <a:spcPct val="115000"/>
                        </a:lnSpc>
                        <a:spcBef>
                          <a:spcPts val="0"/>
                        </a:spcBef>
                        <a:spcAft>
                          <a:spcPts val="1000"/>
                        </a:spcAft>
                        <a:buClrTx/>
                        <a:buSzTx/>
                        <a:buFontTx/>
                        <a:buNone/>
                        <a:tabLst/>
                        <a:defRPr/>
                      </a:pPr>
                      <a:r>
                        <a:rPr lang="en-ZA" sz="1200" kern="1200" dirty="0">
                          <a:solidFill>
                            <a:schemeClr val="tx1"/>
                          </a:solidFill>
                          <a:effectLst/>
                          <a:latin typeface="+mn-lt"/>
                          <a:ea typeface="+mn-ea"/>
                          <a:cs typeface="+mn-cs"/>
                        </a:rPr>
                        <a:t>n/a</a:t>
                      </a:r>
                    </a:p>
                    <a:p>
                      <a:pPr marL="0" marR="0" lvl="0" indent="0" algn="l" defTabSz="457200" rtl="0" eaLnBrk="1" fontAlgn="auto" latinLnBrk="0" hangingPunct="1">
                        <a:lnSpc>
                          <a:spcPct val="115000"/>
                        </a:lnSpc>
                        <a:spcBef>
                          <a:spcPts val="0"/>
                        </a:spcBef>
                        <a:spcAft>
                          <a:spcPts val="1000"/>
                        </a:spcAft>
                        <a:buClrTx/>
                        <a:buSzTx/>
                        <a:buFontTx/>
                        <a:buNone/>
                        <a:tabLst/>
                        <a:defRPr/>
                      </a:pPr>
                      <a:endParaRPr lang="en-ZA" sz="1200" kern="1200" dirty="0">
                        <a:solidFill>
                          <a:schemeClr val="tx1"/>
                        </a:solidFill>
                        <a:effectLst/>
                        <a:latin typeface="+mn-lt"/>
                        <a:ea typeface="+mn-ea"/>
                        <a:cs typeface="+mn-cs"/>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extLst>
                  <a:ext uri="{0D108BD9-81ED-4DB2-BD59-A6C34878D82A}">
                    <a16:rowId xmlns:a16="http://schemas.microsoft.com/office/drawing/2014/main" xmlns="" val="10002"/>
                  </a:ext>
                </a:extLst>
              </a:tr>
              <a:tr h="2313862">
                <a:tc>
                  <a:txBody>
                    <a:bodyPr/>
                    <a:lstStyle/>
                    <a:p>
                      <a:pPr algn="l">
                        <a:lnSpc>
                          <a:spcPct val="115000"/>
                        </a:lnSpc>
                        <a:spcAft>
                          <a:spcPts val="1000"/>
                        </a:spcAft>
                      </a:pPr>
                      <a:r>
                        <a:rPr lang="en-ZA" sz="1200" kern="1200" dirty="0">
                          <a:solidFill>
                            <a:schemeClr val="tx1"/>
                          </a:solidFill>
                          <a:effectLst/>
                          <a:latin typeface="+mn-lt"/>
                          <a:ea typeface="+mn-ea"/>
                          <a:cs typeface="+mn-cs"/>
                        </a:rPr>
                        <a:t>Number of productivity champions, Education, Training and Skills Development Facilitators (ETDs) and beneficiaries trained</a:t>
                      </a:r>
                      <a:endParaRPr lang="en-ZA" sz="1200" dirty="0">
                        <a:effectLst/>
                        <a:latin typeface="+mn-lt"/>
                        <a:ea typeface="Calibri" panose="020F0502020204030204" pitchFamily="34" charset="0"/>
                      </a:endParaRPr>
                    </a:p>
                  </a:txBody>
                  <a:tcPr marL="114300" marR="11430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algn="just">
                        <a:spcAft>
                          <a:spcPts val="0"/>
                        </a:spcAft>
                      </a:pPr>
                      <a:r>
                        <a:rPr lang="en-ZA" sz="1400" b="0" dirty="0">
                          <a:solidFill>
                            <a:schemeClr val="tx1"/>
                          </a:solidFill>
                          <a:effectLst/>
                          <a:latin typeface="+mn-lt"/>
                          <a:ea typeface="Times New Roman"/>
                        </a:rPr>
                        <a:t>40</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ZA" sz="1400" b="0" dirty="0">
                          <a:solidFill>
                            <a:schemeClr val="tx1"/>
                          </a:solidFill>
                          <a:effectLst/>
                          <a:latin typeface="+mn-lt"/>
                          <a:ea typeface="Times New Roman"/>
                          <a:cs typeface="Arial"/>
                        </a:rPr>
                        <a:t>13</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L="0" marR="0" lvl="0" indent="0" algn="l" defTabSz="457200" rtl="0" eaLnBrk="1" fontAlgn="auto" latinLnBrk="0" hangingPunct="1">
                        <a:lnSpc>
                          <a:spcPct val="115000"/>
                        </a:lnSpc>
                        <a:spcBef>
                          <a:spcPts val="0"/>
                        </a:spcBef>
                        <a:spcAft>
                          <a:spcPts val="1000"/>
                        </a:spcAft>
                        <a:buClrTx/>
                        <a:buSzTx/>
                        <a:buFontTx/>
                        <a:buNone/>
                        <a:tabLst/>
                        <a:defRPr/>
                      </a:pPr>
                      <a:r>
                        <a:rPr lang="en-GB" sz="1200" kern="1200" dirty="0">
                          <a:solidFill>
                            <a:schemeClr val="tx1"/>
                          </a:solidFill>
                          <a:effectLst/>
                          <a:latin typeface="+mn-lt"/>
                          <a:ea typeface="+mn-ea"/>
                          <a:cs typeface="+mn-cs"/>
                        </a:rPr>
                        <a:t>Management took a decision to stop with the training as the target was already met in quarter 3 and re-allocate resources to indicator no. 6</a:t>
                      </a:r>
                      <a:endParaRPr lang="en-ZA" sz="1200" kern="1200" dirty="0">
                        <a:solidFill>
                          <a:schemeClr val="tx1"/>
                        </a:solidFill>
                        <a:effectLst/>
                        <a:latin typeface="+mn-lt"/>
                        <a:ea typeface="+mn-ea"/>
                        <a:cs typeface="+mn-cs"/>
                      </a:endParaRPr>
                    </a:p>
                  </a:txBody>
                  <a:tcPr marL="114300" marR="11430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L="0" marR="0" lvl="0" indent="0" algn="l" defTabSz="457200" rtl="0" eaLnBrk="1" fontAlgn="auto" latinLnBrk="0" hangingPunct="1">
                        <a:lnSpc>
                          <a:spcPct val="115000"/>
                        </a:lnSpc>
                        <a:spcBef>
                          <a:spcPts val="0"/>
                        </a:spcBef>
                        <a:spcAft>
                          <a:spcPts val="1000"/>
                        </a:spcAft>
                        <a:buClrTx/>
                        <a:buSzTx/>
                        <a:buFontTx/>
                        <a:buNone/>
                        <a:tabLst/>
                        <a:defRPr/>
                      </a:pPr>
                      <a:r>
                        <a:rPr lang="en-ZA" sz="1200" kern="1200" dirty="0">
                          <a:solidFill>
                            <a:schemeClr val="tx1"/>
                          </a:solidFill>
                          <a:effectLst/>
                          <a:latin typeface="+mn-lt"/>
                          <a:ea typeface="+mn-ea"/>
                          <a:cs typeface="+mn-cs"/>
                        </a:rPr>
                        <a:t>n/a</a:t>
                      </a:r>
                    </a:p>
                    <a:p>
                      <a:pPr marL="0" marR="0" lvl="0" indent="0" algn="l" defTabSz="457200" rtl="0" eaLnBrk="1" fontAlgn="auto" latinLnBrk="0" hangingPunct="1">
                        <a:lnSpc>
                          <a:spcPct val="115000"/>
                        </a:lnSpc>
                        <a:spcBef>
                          <a:spcPts val="0"/>
                        </a:spcBef>
                        <a:spcAft>
                          <a:spcPts val="1000"/>
                        </a:spcAft>
                        <a:buClrTx/>
                        <a:buSzTx/>
                        <a:buFontTx/>
                        <a:buNone/>
                        <a:tabLst/>
                        <a:defRPr/>
                      </a:pPr>
                      <a:endParaRPr lang="en-ZA" sz="1200" kern="1200" dirty="0">
                        <a:solidFill>
                          <a:schemeClr val="tx1"/>
                        </a:solidFill>
                        <a:effectLst/>
                        <a:latin typeface="+mn-lt"/>
                        <a:ea typeface="+mn-ea"/>
                        <a:cs typeface="+mn-cs"/>
                      </a:endParaRPr>
                    </a:p>
                    <a:p>
                      <a:pPr algn="just">
                        <a:spcAft>
                          <a:spcPts val="0"/>
                        </a:spcAft>
                      </a:pPr>
                      <a:endParaRPr lang="en-ZA" sz="1200" dirty="0">
                        <a:effectLst/>
                        <a:latin typeface="+mn-lt"/>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extLst>
                  <a:ext uri="{0D108BD9-81ED-4DB2-BD59-A6C34878D82A}">
                    <a16:rowId xmlns:a16="http://schemas.microsoft.com/office/drawing/2014/main" xmlns="" val="1429219966"/>
                  </a:ext>
                </a:extLst>
              </a:tr>
            </a:tbl>
          </a:graphicData>
        </a:graphic>
      </p:graphicFrame>
      <p:sp>
        <p:nvSpPr>
          <p:cNvPr id="24605" name="Slide Number Placeholder 3">
            <a:extLst>
              <a:ext uri="{FF2B5EF4-FFF2-40B4-BE49-F238E27FC236}">
                <a16:creationId xmlns:a16="http://schemas.microsoft.com/office/drawing/2014/main" xmlns="" id="{68671C85-E885-4051-A9C1-8B1D2776B262}"/>
              </a:ext>
            </a:extLst>
          </p:cNvPr>
          <p:cNvSpPr>
            <a:spLocks noGrp="1"/>
          </p:cNvSpPr>
          <p:nvPr>
            <p:ph type="sldNum" sz="quarter" idx="12"/>
          </p:nvPr>
        </p:nvSpPr>
        <p:spPr bwMode="auto">
          <a:xfrm>
            <a:off x="6946900" y="6376988"/>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84C94521-18B6-4B2C-855F-27D4CB1FBE4C}" type="slidenum">
              <a:rPr lang="en-US" altLang="en-US" sz="1200" smtClean="0">
                <a:solidFill>
                  <a:srgbClr val="898989"/>
                </a:solidFill>
              </a:rPr>
              <a:pPr>
                <a:spcBef>
                  <a:spcPct val="0"/>
                </a:spcBef>
                <a:buFontTx/>
                <a:buNone/>
              </a:pPr>
              <a:t>21</a:t>
            </a:fld>
            <a:endParaRPr lang="en-US" altLang="en-US" sz="1200" dirty="0">
              <a:solidFill>
                <a:srgbClr val="898989"/>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xmlns="" id="{67E9DD36-7667-47A3-90A8-A646428EE076}"/>
              </a:ext>
            </a:extLst>
          </p:cNvPr>
          <p:cNvSpPr>
            <a:spLocks noGrp="1"/>
          </p:cNvSpPr>
          <p:nvPr>
            <p:ph type="title"/>
          </p:nvPr>
        </p:nvSpPr>
        <p:spPr>
          <a:xfrm>
            <a:off x="654050" y="42863"/>
            <a:ext cx="8229600" cy="1143000"/>
          </a:xfrm>
        </p:spPr>
        <p:txBody>
          <a:bodyPr/>
          <a:lstStyle/>
          <a:p>
            <a:r>
              <a:rPr lang="en-ZA" altLang="en-US" sz="2000" b="1" dirty="0">
                <a:ea typeface="ＭＳ Ｐゴシック" panose="020B0600070205080204" pitchFamily="34" charset="-128"/>
                <a:cs typeface="Times New Roman" panose="02020603050405020304" pitchFamily="18" charset="0"/>
              </a:rPr>
              <a:t>PROGRAMME 5: TURNAROUND SOLUTIONS</a:t>
            </a:r>
            <a:br>
              <a:rPr lang="en-ZA" altLang="en-US" sz="2000" b="1" dirty="0">
                <a:ea typeface="ＭＳ Ｐゴシック" panose="020B0600070205080204" pitchFamily="34" charset="-128"/>
                <a:cs typeface="Times New Roman" panose="02020603050405020304" pitchFamily="18" charset="0"/>
              </a:rPr>
            </a:br>
            <a:endParaRPr lang="en-US" altLang="en-US" sz="2000" dirty="0">
              <a:ea typeface="ＭＳ Ｐゴシック" panose="020B0600070205080204" pitchFamily="34" charset="-128"/>
            </a:endParaRPr>
          </a:p>
        </p:txBody>
      </p:sp>
      <p:graphicFrame>
        <p:nvGraphicFramePr>
          <p:cNvPr id="5" name="Content Placeholder 4">
            <a:extLst>
              <a:ext uri="{FF2B5EF4-FFF2-40B4-BE49-F238E27FC236}">
                <a16:creationId xmlns:a16="http://schemas.microsoft.com/office/drawing/2014/main" xmlns="" id="{E54B8E55-5A86-469D-B66D-D2E9B22F68BF}"/>
              </a:ext>
            </a:extLst>
          </p:cNvPr>
          <p:cNvGraphicFramePr>
            <a:graphicFrameLocks noGrp="1"/>
          </p:cNvGraphicFramePr>
          <p:nvPr>
            <p:ph idx="1"/>
            <p:extLst>
              <p:ext uri="{D42A27DB-BD31-4B8C-83A1-F6EECF244321}">
                <p14:modId xmlns:p14="http://schemas.microsoft.com/office/powerpoint/2010/main" xmlns="" val="1288142617"/>
              </p:ext>
            </p:extLst>
          </p:nvPr>
        </p:nvGraphicFramePr>
        <p:xfrm>
          <a:off x="251671" y="1387826"/>
          <a:ext cx="8631981" cy="5070475"/>
        </p:xfrm>
        <a:graphic>
          <a:graphicData uri="http://schemas.openxmlformats.org/drawingml/2006/table">
            <a:tbl>
              <a:tblPr/>
              <a:tblGrid>
                <a:gridCol w="1856524">
                  <a:extLst>
                    <a:ext uri="{9D8B030D-6E8A-4147-A177-3AD203B41FA5}">
                      <a16:colId xmlns:a16="http://schemas.microsoft.com/office/drawing/2014/main" xmlns="" val="20000"/>
                    </a:ext>
                  </a:extLst>
                </a:gridCol>
                <a:gridCol w="1452403">
                  <a:extLst>
                    <a:ext uri="{9D8B030D-6E8A-4147-A177-3AD203B41FA5}">
                      <a16:colId xmlns:a16="http://schemas.microsoft.com/office/drawing/2014/main" xmlns="" val="20001"/>
                    </a:ext>
                  </a:extLst>
                </a:gridCol>
                <a:gridCol w="1827103">
                  <a:extLst>
                    <a:ext uri="{9D8B030D-6E8A-4147-A177-3AD203B41FA5}">
                      <a16:colId xmlns:a16="http://schemas.microsoft.com/office/drawing/2014/main" xmlns="" val="20002"/>
                    </a:ext>
                  </a:extLst>
                </a:gridCol>
                <a:gridCol w="1539370">
                  <a:extLst>
                    <a:ext uri="{9D8B030D-6E8A-4147-A177-3AD203B41FA5}">
                      <a16:colId xmlns:a16="http://schemas.microsoft.com/office/drawing/2014/main" xmlns="" val="20003"/>
                    </a:ext>
                  </a:extLst>
                </a:gridCol>
                <a:gridCol w="1956581">
                  <a:extLst>
                    <a:ext uri="{9D8B030D-6E8A-4147-A177-3AD203B41FA5}">
                      <a16:colId xmlns:a16="http://schemas.microsoft.com/office/drawing/2014/main" xmlns="" val="20004"/>
                    </a:ext>
                  </a:extLst>
                </a:gridCol>
              </a:tblGrid>
              <a:tr h="736334">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dirty="0">
                          <a:ln>
                            <a:noFill/>
                          </a:ln>
                          <a:solidFill>
                            <a:srgbClr val="FFFFFF"/>
                          </a:solidFill>
                          <a:effectLst/>
                          <a:latin typeface="Calibri" pitchFamily="34" charset="0"/>
                          <a:ea typeface="ＭＳ Ｐゴシック" pitchFamily="34" charset="-128"/>
                        </a:rPr>
                        <a:t>PROGRAMME PERFORMANCE INDICATOR </a:t>
                      </a:r>
                      <a:endParaRPr kumimoji="0" lang="en-ZA" sz="1400" b="1" i="0" u="none" strike="noStrike" cap="none" normalizeH="0" baseline="0" dirty="0">
                        <a:ln>
                          <a:noFill/>
                        </a:ln>
                        <a:solidFill>
                          <a:srgbClr val="FFFFFF"/>
                        </a:solidFill>
                        <a:effectLst/>
                        <a:latin typeface="Calibri" pitchFamily="34" charset="0"/>
                        <a:ea typeface="ＭＳ Ｐゴシック" pitchFamily="34" charset="-128"/>
                        <a:cs typeface="Times New Roman" pitchFamily="18" charset="0"/>
                      </a:endParaRP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dirty="0">
                          <a:ln>
                            <a:noFill/>
                          </a:ln>
                          <a:solidFill>
                            <a:srgbClr val="C00000"/>
                          </a:solidFill>
                          <a:effectLst/>
                          <a:latin typeface="Calibri" pitchFamily="34" charset="0"/>
                          <a:ea typeface="ＭＳ Ｐゴシック" pitchFamily="34" charset="-128"/>
                        </a:rPr>
                        <a:t>QUARTER 4 TARGET</a:t>
                      </a:r>
                      <a:endParaRPr kumimoji="0" lang="en-ZA" sz="1400" b="1" i="0" u="none" strike="noStrike" cap="none" normalizeH="0" baseline="0" dirty="0">
                        <a:ln>
                          <a:noFill/>
                        </a:ln>
                        <a:solidFill>
                          <a:srgbClr val="C00000"/>
                        </a:solidFill>
                        <a:effectLst/>
                        <a:latin typeface="Calibri" pitchFamily="34" charset="0"/>
                        <a:ea typeface="ＭＳ Ｐゴシック" pitchFamily="34" charset="-128"/>
                        <a:cs typeface="Times New Roman" pitchFamily="18" charset="0"/>
                      </a:endParaRP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dirty="0">
                          <a:ln>
                            <a:noFill/>
                          </a:ln>
                          <a:solidFill>
                            <a:schemeClr val="bg1"/>
                          </a:solidFill>
                          <a:effectLst/>
                          <a:latin typeface="Calibri" pitchFamily="34" charset="0"/>
                          <a:ea typeface="ＭＳ Ｐゴシック" pitchFamily="34" charset="-128"/>
                        </a:rPr>
                        <a:t>ACTUAL PERFORMANCE</a:t>
                      </a:r>
                      <a:endParaRPr kumimoji="0" lang="en-ZA" sz="1400" b="1" i="0" u="none" strike="noStrike" cap="none" normalizeH="0" baseline="0" dirty="0">
                        <a:ln>
                          <a:noFill/>
                        </a:ln>
                        <a:solidFill>
                          <a:schemeClr val="bg1"/>
                        </a:solidFill>
                        <a:effectLst/>
                        <a:latin typeface="Calibri" pitchFamily="34" charset="0"/>
                        <a:ea typeface="Calibri" pitchFamily="34" charset="0"/>
                        <a:cs typeface="Times New Roman" pitchFamily="18" charset="0"/>
                      </a:endParaRP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ZA" sz="1400" b="1" i="0" u="none" strike="noStrike" cap="none" normalizeH="0" baseline="0" dirty="0">
                          <a:ln>
                            <a:noFill/>
                          </a:ln>
                          <a:solidFill>
                            <a:schemeClr val="bg1"/>
                          </a:solidFill>
                          <a:effectLst/>
                          <a:latin typeface="Calibri" pitchFamily="34" charset="0"/>
                          <a:ea typeface="Calibri" pitchFamily="34" charset="0"/>
                          <a:cs typeface="Times New Roman" pitchFamily="18" charset="0"/>
                        </a:rPr>
                        <a:t>REASON FOR VARIANCE</a:t>
                      </a: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ZA" sz="1400" b="1" i="0" u="none" strike="noStrike" cap="none" normalizeH="0" baseline="0" dirty="0">
                          <a:ln>
                            <a:noFill/>
                          </a:ln>
                          <a:solidFill>
                            <a:schemeClr val="bg1"/>
                          </a:solidFill>
                          <a:effectLst/>
                          <a:latin typeface="Calibri" pitchFamily="34" charset="0"/>
                          <a:ea typeface="Calibri" pitchFamily="34" charset="0"/>
                          <a:cs typeface="Times New Roman" pitchFamily="18" charset="0"/>
                        </a:rPr>
                        <a:t>REMEDIAL ACTION  </a:t>
                      </a: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xmlns="" val="10000"/>
                  </a:ext>
                </a:extLst>
              </a:tr>
              <a:tr h="1280580">
                <a:tc>
                  <a:txBody>
                    <a:bodyPr/>
                    <a:lstStyle/>
                    <a:p>
                      <a:pPr algn="l">
                        <a:spcAft>
                          <a:spcPts val="0"/>
                        </a:spcAft>
                      </a:pPr>
                      <a:r>
                        <a:rPr lang="en-ZA" sz="1200" kern="1200" dirty="0">
                          <a:solidFill>
                            <a:schemeClr val="tx1"/>
                          </a:solidFill>
                          <a:effectLst/>
                          <a:latin typeface="+mn-lt"/>
                          <a:ea typeface="+mn-ea"/>
                          <a:cs typeface="+mn-cs"/>
                        </a:rPr>
                        <a:t>Number of jobs saved in companies facing economic distress </a:t>
                      </a:r>
                      <a:endParaRPr lang="en-ZA" sz="1200" dirty="0">
                        <a:effectLst/>
                        <a:latin typeface="+mn-lt"/>
                        <a:ea typeface="Times New Roman"/>
                      </a:endParaRPr>
                    </a:p>
                  </a:txBody>
                  <a:tcPr marL="114300" marR="11430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algn="l">
                        <a:spcAft>
                          <a:spcPts val="0"/>
                        </a:spcAft>
                      </a:pPr>
                      <a:endParaRPr lang="en-ZA" sz="1200" b="0" dirty="0">
                        <a:solidFill>
                          <a:schemeClr val="tx1"/>
                        </a:solidFill>
                        <a:effectLst/>
                        <a:latin typeface="+mn-lt"/>
                        <a:ea typeface="Times New Roman"/>
                      </a:endParaRPr>
                    </a:p>
                    <a:p>
                      <a:pPr algn="l">
                        <a:spcAft>
                          <a:spcPts val="0"/>
                        </a:spcAft>
                      </a:pPr>
                      <a:r>
                        <a:rPr lang="en-ZA" sz="1200" b="0" dirty="0">
                          <a:solidFill>
                            <a:schemeClr val="tx1"/>
                          </a:solidFill>
                          <a:effectLst/>
                          <a:latin typeface="+mn-lt"/>
                          <a:ea typeface="Times New Roman"/>
                        </a:rPr>
                        <a:t>7500</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a:solidFill>
                            <a:srgbClr val="FF0000"/>
                          </a:solidFill>
                          <a:effectLst/>
                          <a:latin typeface="+mn-lt"/>
                          <a:ea typeface="+mn-ea"/>
                          <a:cs typeface="+mn-cs"/>
                        </a:rPr>
                        <a:t>NOT</a:t>
                      </a:r>
                      <a:r>
                        <a:rPr lang="en-US" sz="1200" b="1" kern="1200" baseline="0" dirty="0">
                          <a:solidFill>
                            <a:srgbClr val="FF0000"/>
                          </a:solidFill>
                          <a:effectLst/>
                          <a:latin typeface="+mn-lt"/>
                          <a:ea typeface="+mn-ea"/>
                          <a:cs typeface="+mn-cs"/>
                        </a:rPr>
                        <a:t> </a:t>
                      </a:r>
                      <a:r>
                        <a:rPr lang="en-US" sz="1200" b="1" kern="1200" dirty="0">
                          <a:solidFill>
                            <a:srgbClr val="FF0000"/>
                          </a:solidFill>
                          <a:effectLst/>
                          <a:latin typeface="+mn-lt"/>
                          <a:ea typeface="+mn-ea"/>
                          <a:cs typeface="+mn-cs"/>
                        </a:rPr>
                        <a:t>ACHIEVED</a:t>
                      </a:r>
                    </a:p>
                    <a:p>
                      <a:pPr algn="l">
                        <a:spcAft>
                          <a:spcPts val="0"/>
                        </a:spcAft>
                      </a:pPr>
                      <a:endParaRPr lang="en-ZA" sz="1200" b="0" dirty="0">
                        <a:solidFill>
                          <a:schemeClr val="tx1"/>
                        </a:solidFill>
                        <a:effectLst/>
                        <a:latin typeface="+mn-lt"/>
                        <a:ea typeface="Times New Roman"/>
                        <a:cs typeface="Arial"/>
                      </a:endParaRPr>
                    </a:p>
                    <a:p>
                      <a:pPr algn="l">
                        <a:spcAft>
                          <a:spcPts val="0"/>
                        </a:spcAft>
                      </a:pPr>
                      <a:r>
                        <a:rPr lang="en-ZA" sz="1200" b="0" dirty="0">
                          <a:solidFill>
                            <a:srgbClr val="FF0000"/>
                          </a:solidFill>
                          <a:effectLst/>
                          <a:latin typeface="+mn-lt"/>
                          <a:ea typeface="Times New Roman"/>
                          <a:cs typeface="Arial"/>
                        </a:rPr>
                        <a:t>0</a:t>
                      </a:r>
                      <a:r>
                        <a:rPr lang="en-ZA" sz="1200" b="0" dirty="0">
                          <a:solidFill>
                            <a:schemeClr val="tx1"/>
                          </a:solidFill>
                          <a:effectLst/>
                          <a:latin typeface="+mn-lt"/>
                          <a:ea typeface="Times New Roman"/>
                          <a:cs typeface="Arial"/>
                        </a:rPr>
                        <a:t> Jobs</a:t>
                      </a:r>
                      <a:r>
                        <a:rPr lang="en-ZA" sz="1200" b="0" baseline="0" dirty="0">
                          <a:solidFill>
                            <a:schemeClr val="tx1"/>
                          </a:solidFill>
                          <a:effectLst/>
                          <a:latin typeface="+mn-lt"/>
                          <a:ea typeface="Times New Roman"/>
                          <a:cs typeface="Arial"/>
                        </a:rPr>
                        <a:t> saved </a:t>
                      </a:r>
                      <a:endParaRPr lang="en-ZA" sz="1200" b="0" dirty="0">
                        <a:solidFill>
                          <a:schemeClr val="tx1"/>
                        </a:solidFill>
                        <a:effectLst/>
                        <a:latin typeface="+mn-lt"/>
                        <a:ea typeface="Times New Roman"/>
                        <a:cs typeface="Arial"/>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rowSpan="3">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Funding for 2018/19 has not been received. The programme is still been placed on hold. </a:t>
                      </a:r>
                      <a:endParaRPr lang="en-ZA" sz="1200" b="0" dirty="0">
                        <a:solidFill>
                          <a:schemeClr val="tx1"/>
                        </a:solidFill>
                        <a:latin typeface="+mn-lt"/>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rowSpan="3">
                  <a:txBody>
                    <a:bodyPr/>
                    <a:lstStyle/>
                    <a:p>
                      <a:pPr marL="0" marR="0" lvl="0" indent="0" algn="just" defTabSz="457200" rtl="0" eaLnBrk="1" fontAlgn="auto" latinLnBrk="0" hangingPunct="1">
                        <a:lnSpc>
                          <a:spcPct val="115000"/>
                        </a:lnSpc>
                        <a:spcBef>
                          <a:spcPts val="0"/>
                        </a:spcBef>
                        <a:spcAft>
                          <a:spcPts val="0"/>
                        </a:spcAft>
                        <a:buClrTx/>
                        <a:buSzTx/>
                        <a:buFontTx/>
                        <a:buNone/>
                        <a:tabLst/>
                        <a:defRPr/>
                      </a:pPr>
                      <a:r>
                        <a:rPr lang="en-ZA" sz="1200" kern="1200" dirty="0">
                          <a:solidFill>
                            <a:schemeClr val="tx1"/>
                          </a:solidFill>
                          <a:effectLst/>
                          <a:latin typeface="+mj-lt"/>
                          <a:ea typeface="+mn-ea"/>
                          <a:cs typeface="+mn-cs"/>
                        </a:rPr>
                        <a:t>The Board of Productivity SA at its sitting on the 06 December 2018 approved that Productivity SA Annual Performance Plan for the 2018/2019 be amended to remove the TAS indicators, the reason being that the TAS Programme targets could not be achieved due to lack of funding.</a:t>
                      </a:r>
                    </a:p>
                    <a:p>
                      <a:pPr algn="just">
                        <a:lnSpc>
                          <a:spcPct val="115000"/>
                        </a:lnSpc>
                        <a:spcAft>
                          <a:spcPts val="0"/>
                        </a:spcAft>
                      </a:pPr>
                      <a:endParaRPr lang="en-ZA" sz="1200" dirty="0">
                        <a:effectLst/>
                        <a:latin typeface="+mj-lt"/>
                        <a:ea typeface="Calibri" panose="020F0502020204030204" pitchFamily="34" charset="0"/>
                        <a:cs typeface="Arial" panose="020B0604020202020204" pitchFamily="34" charset="0"/>
                      </a:endParaRPr>
                    </a:p>
                    <a:p>
                      <a:pPr algn="just">
                        <a:lnSpc>
                          <a:spcPct val="115000"/>
                        </a:lnSpc>
                        <a:spcAft>
                          <a:spcPts val="0"/>
                        </a:spcAft>
                      </a:pPr>
                      <a:r>
                        <a:rPr lang="en-ZA" sz="1200" dirty="0">
                          <a:effectLst/>
                          <a:latin typeface="+mj-lt"/>
                          <a:ea typeface="Calibri" panose="020F0502020204030204" pitchFamily="34" charset="0"/>
                          <a:cs typeface="Arial" panose="020B0604020202020204" pitchFamily="34" charset="0"/>
                        </a:rPr>
                        <a:t>The memo requesting for the amendment of the APP was submitted to the department but did not reach the Minister’s office by year end. Still awaiting signing of the amended APP 2018/19.</a:t>
                      </a:r>
                      <a:endParaRPr lang="en-ZA" sz="1200" dirty="0">
                        <a:effectLst/>
                        <a:latin typeface="+mj-lt"/>
                        <a:ea typeface="Calibri" panose="020F0502020204030204" pitchFamily="34" charset="0"/>
                      </a:endParaRPr>
                    </a:p>
                  </a:txBody>
                  <a:tcPr marL="114300" marR="11430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0000"/>
                    </a:solidFill>
                  </a:tcPr>
                </a:tc>
                <a:extLst>
                  <a:ext uri="{0D108BD9-81ED-4DB2-BD59-A6C34878D82A}">
                    <a16:rowId xmlns:a16="http://schemas.microsoft.com/office/drawing/2014/main" xmlns="" val="10002"/>
                  </a:ext>
                </a:extLst>
              </a:tr>
              <a:tr h="128058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lang="en-ZA" sz="1200" kern="1200" dirty="0">
                          <a:solidFill>
                            <a:schemeClr val="tx1"/>
                          </a:solidFill>
                          <a:effectLst/>
                          <a:latin typeface="+mn-lt"/>
                          <a:ea typeface="+mn-ea"/>
                          <a:cs typeface="+mn-cs"/>
                        </a:rPr>
                        <a:t>Number of companies facing economic distress supported through Turn-around Strategies to retain jobs (nurturing)</a:t>
                      </a:r>
                      <a:endParaRPr kumimoji="0" lang="en-US" sz="1200" b="0" i="0" u="none" strike="noStrike" cap="none" normalizeH="0" baseline="0" dirty="0">
                        <a:ln>
                          <a:noFill/>
                        </a:ln>
                        <a:solidFill>
                          <a:srgbClr val="000000"/>
                        </a:solidFill>
                        <a:effectLst/>
                        <a:latin typeface="Calibri" pitchFamily="34" charset="0"/>
                        <a:ea typeface="ＭＳ Ｐゴシック" pitchFamily="34" charset="-128"/>
                        <a:cs typeface="Times New Roman" pitchFamily="18" charset="0"/>
                      </a:endParaRPr>
                    </a:p>
                  </a:txBody>
                  <a:tcPr marL="68593" marR="6859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mn-lt"/>
                          <a:ea typeface="ＭＳ Ｐゴシック" pitchFamily="34" charset="-128"/>
                          <a:cs typeface="Times New Roman" pitchFamily="18" charset="0"/>
                        </a:rPr>
                        <a:t>150</a:t>
                      </a:r>
                    </a:p>
                  </a:txBody>
                  <a:tcPr marL="68593" marR="6859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a:solidFill>
                            <a:srgbClr val="FF0000"/>
                          </a:solidFill>
                          <a:effectLst/>
                          <a:latin typeface="+mn-lt"/>
                          <a:ea typeface="+mn-ea"/>
                          <a:cs typeface="+mn-cs"/>
                        </a:rPr>
                        <a:t>NOT</a:t>
                      </a:r>
                      <a:r>
                        <a:rPr lang="en-US" sz="1200" b="1" kern="1200" baseline="0" dirty="0">
                          <a:solidFill>
                            <a:srgbClr val="FF0000"/>
                          </a:solidFill>
                          <a:effectLst/>
                          <a:latin typeface="+mn-lt"/>
                          <a:ea typeface="+mn-ea"/>
                          <a:cs typeface="+mn-cs"/>
                        </a:rPr>
                        <a:t> </a:t>
                      </a:r>
                      <a:r>
                        <a:rPr lang="en-US" sz="1200" b="1" kern="1200" dirty="0">
                          <a:solidFill>
                            <a:srgbClr val="FF0000"/>
                          </a:solidFill>
                          <a:effectLst/>
                          <a:latin typeface="+mn-lt"/>
                          <a:ea typeface="+mn-ea"/>
                          <a:cs typeface="+mn-cs"/>
                        </a:rPr>
                        <a:t>ACHIEVED</a:t>
                      </a:r>
                    </a:p>
                    <a:p>
                      <a:pPr>
                        <a:spcAft>
                          <a:spcPts val="0"/>
                        </a:spcAft>
                      </a:pPr>
                      <a:endParaRPr lang="en-ZA" sz="1200" b="0" dirty="0">
                        <a:solidFill>
                          <a:schemeClr val="tx1"/>
                        </a:solidFill>
                        <a:effectLst/>
                        <a:latin typeface="+mn-lt"/>
                        <a:ea typeface="Times New Roman"/>
                      </a:endParaRPr>
                    </a:p>
                    <a:p>
                      <a:pPr>
                        <a:spcAft>
                          <a:spcPts val="0"/>
                        </a:spcAft>
                      </a:pPr>
                      <a:r>
                        <a:rPr lang="en-ZA" sz="1200" b="0" dirty="0">
                          <a:solidFill>
                            <a:srgbClr val="FF0000"/>
                          </a:solidFill>
                          <a:effectLst/>
                          <a:latin typeface="+mn-lt"/>
                          <a:ea typeface="Times New Roman"/>
                        </a:rPr>
                        <a:t>0</a:t>
                      </a:r>
                      <a:r>
                        <a:rPr lang="en-ZA" sz="1200" b="0" dirty="0">
                          <a:solidFill>
                            <a:schemeClr val="tx1"/>
                          </a:solidFill>
                          <a:effectLst/>
                          <a:latin typeface="+mn-lt"/>
                          <a:ea typeface="Times New Roman"/>
                        </a:rPr>
                        <a:t> companies nurtured</a:t>
                      </a:r>
                    </a:p>
                  </a:txBody>
                  <a:tcPr marL="68582" marR="685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v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400" b="0" i="0" u="none" strike="noStrike" kern="1200" cap="none" spc="0" normalizeH="0" baseline="0" noProof="0" dirty="0">
                        <a:ln>
                          <a:noFill/>
                        </a:ln>
                        <a:solidFill>
                          <a:prstClr val="black"/>
                        </a:solidFill>
                        <a:effectLst/>
                        <a:uLnTx/>
                        <a:uFillTx/>
                        <a:latin typeface="Calibri"/>
                        <a:ea typeface="+mn-ea"/>
                        <a:cs typeface="+mn-cs"/>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vMerge="1">
                  <a:txBody>
                    <a:bodyPr/>
                    <a:lstStyle/>
                    <a:p>
                      <a:pPr algn="just">
                        <a:lnSpc>
                          <a:spcPct val="115000"/>
                        </a:lnSpc>
                        <a:spcAft>
                          <a:spcPts val="0"/>
                        </a:spcAft>
                      </a:pPr>
                      <a:endParaRPr lang="en-ZA" sz="1100">
                        <a:effectLst/>
                        <a:latin typeface="Calibri" panose="020F0502020204030204" pitchFamily="34" charset="0"/>
                        <a:ea typeface="Calibri" panose="020F0502020204030204" pitchFamily="34" charset="0"/>
                      </a:endParaRPr>
                    </a:p>
                  </a:txBody>
                  <a:tcPr marL="114300" marR="11430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extLst>
                  <a:ext uri="{0D108BD9-81ED-4DB2-BD59-A6C34878D82A}">
                    <a16:rowId xmlns:a16="http://schemas.microsoft.com/office/drawing/2014/main" xmlns="" val="10003"/>
                  </a:ext>
                </a:extLst>
              </a:tr>
              <a:tr h="177298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lang="en-ZA" sz="1200" kern="1200" dirty="0">
                          <a:solidFill>
                            <a:schemeClr val="tx1"/>
                          </a:solidFill>
                          <a:effectLst/>
                          <a:latin typeface="+mn-lt"/>
                          <a:ea typeface="+mn-ea"/>
                          <a:cs typeface="+mn-cs"/>
                        </a:rPr>
                        <a:t>Number of workplace / Future forums members trained and capacitated on productivity improvement solutions</a:t>
                      </a:r>
                      <a:endParaRPr kumimoji="0" lang="en-US" sz="1200" b="0" i="0" u="none" strike="noStrike" cap="none" normalizeH="0" baseline="0" dirty="0">
                        <a:ln>
                          <a:noFill/>
                        </a:ln>
                        <a:solidFill>
                          <a:srgbClr val="000000"/>
                        </a:solidFill>
                        <a:effectLst/>
                        <a:latin typeface="Calibri" pitchFamily="34" charset="0"/>
                        <a:ea typeface="ＭＳ Ｐゴシック" pitchFamily="34" charset="-128"/>
                        <a:cs typeface="Times New Roman" pitchFamily="18" charset="0"/>
                      </a:endParaRPr>
                    </a:p>
                  </a:txBody>
                  <a:tcPr marL="68593" marR="6859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mn-lt"/>
                          <a:ea typeface="ＭＳ Ｐゴシック" pitchFamily="34" charset="-128"/>
                          <a:cs typeface="Times New Roman" pitchFamily="18" charset="0"/>
                        </a:rPr>
                        <a:t>450</a:t>
                      </a:r>
                    </a:p>
                  </a:txBody>
                  <a:tcPr marL="68593" marR="6859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a:solidFill>
                            <a:srgbClr val="FF0000"/>
                          </a:solidFill>
                          <a:effectLst/>
                          <a:latin typeface="+mn-lt"/>
                          <a:ea typeface="+mn-ea"/>
                          <a:cs typeface="+mn-cs"/>
                        </a:rPr>
                        <a:t>NOT</a:t>
                      </a:r>
                      <a:r>
                        <a:rPr lang="en-US" sz="1200" b="1" kern="1200" baseline="0" dirty="0">
                          <a:solidFill>
                            <a:srgbClr val="FF0000"/>
                          </a:solidFill>
                          <a:effectLst/>
                          <a:latin typeface="+mn-lt"/>
                          <a:ea typeface="+mn-ea"/>
                          <a:cs typeface="+mn-cs"/>
                        </a:rPr>
                        <a:t> </a:t>
                      </a:r>
                      <a:r>
                        <a:rPr lang="en-US" sz="1200" b="1" kern="1200" dirty="0">
                          <a:solidFill>
                            <a:srgbClr val="FF0000"/>
                          </a:solidFill>
                          <a:effectLst/>
                          <a:latin typeface="+mn-lt"/>
                          <a:ea typeface="+mn-ea"/>
                          <a:cs typeface="+mn-cs"/>
                        </a:rPr>
                        <a:t>ACHIEVED</a:t>
                      </a:r>
                    </a:p>
                    <a:p>
                      <a:pPr>
                        <a:spcAft>
                          <a:spcPts val="0"/>
                        </a:spcAft>
                      </a:pPr>
                      <a:endParaRPr lang="en-ZA" sz="1200" b="0" dirty="0">
                        <a:solidFill>
                          <a:schemeClr val="tx1"/>
                        </a:solidFill>
                        <a:effectLst/>
                        <a:latin typeface="+mn-lt"/>
                        <a:ea typeface="Times New Roman"/>
                      </a:endParaRPr>
                    </a:p>
                    <a:p>
                      <a:pPr>
                        <a:spcAft>
                          <a:spcPts val="0"/>
                        </a:spcAft>
                      </a:pPr>
                      <a:r>
                        <a:rPr lang="en-ZA" sz="1200" b="0" dirty="0">
                          <a:solidFill>
                            <a:srgbClr val="FF0000"/>
                          </a:solidFill>
                          <a:effectLst/>
                          <a:latin typeface="+mn-lt"/>
                          <a:ea typeface="Times New Roman"/>
                        </a:rPr>
                        <a:t>0</a:t>
                      </a:r>
                      <a:r>
                        <a:rPr lang="en-ZA" sz="1200" b="0" dirty="0">
                          <a:solidFill>
                            <a:schemeClr val="tx1"/>
                          </a:solidFill>
                          <a:effectLst/>
                          <a:latin typeface="+mn-lt"/>
                          <a:ea typeface="Times New Roman"/>
                        </a:rPr>
                        <a:t> members trained</a:t>
                      </a:r>
                    </a:p>
                  </a:txBody>
                  <a:tcPr marL="68582" marR="685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v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400" b="0" i="0" u="none" strike="noStrike" kern="1200" cap="none" spc="0" normalizeH="0" baseline="0" noProof="0" dirty="0">
                        <a:ln>
                          <a:noFill/>
                        </a:ln>
                        <a:solidFill>
                          <a:prstClr val="black"/>
                        </a:solidFill>
                        <a:effectLst/>
                        <a:uLnTx/>
                        <a:uFillTx/>
                        <a:latin typeface="Calibri"/>
                        <a:ea typeface="+mn-ea"/>
                        <a:cs typeface="+mn-cs"/>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vMerge="1">
                  <a:txBody>
                    <a:bodyPr/>
                    <a:lstStyle/>
                    <a:p>
                      <a:pPr algn="just">
                        <a:lnSpc>
                          <a:spcPct val="115000"/>
                        </a:lnSpc>
                        <a:spcAft>
                          <a:spcPts val="0"/>
                        </a:spcAft>
                      </a:pPr>
                      <a:endParaRPr lang="en-ZA" sz="1100" dirty="0">
                        <a:effectLst/>
                        <a:latin typeface="Calibri" panose="020F0502020204030204" pitchFamily="34" charset="0"/>
                        <a:ea typeface="Calibri" panose="020F0502020204030204" pitchFamily="34" charset="0"/>
                      </a:endParaRPr>
                    </a:p>
                  </a:txBody>
                  <a:tcPr marL="114300" marR="11430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extLst>
                  <a:ext uri="{0D108BD9-81ED-4DB2-BD59-A6C34878D82A}">
                    <a16:rowId xmlns:a16="http://schemas.microsoft.com/office/drawing/2014/main" xmlns="" val="10004"/>
                  </a:ext>
                </a:extLst>
              </a:tr>
            </a:tbl>
          </a:graphicData>
        </a:graphic>
      </p:graphicFrame>
      <p:sp>
        <p:nvSpPr>
          <p:cNvPr id="29727" name="Slide Number Placeholder 3">
            <a:extLst>
              <a:ext uri="{FF2B5EF4-FFF2-40B4-BE49-F238E27FC236}">
                <a16:creationId xmlns:a16="http://schemas.microsoft.com/office/drawing/2014/main" xmlns="" id="{CCFB17BE-3DF9-4867-869D-179EEDE38BE5}"/>
              </a:ext>
            </a:extLst>
          </p:cNvPr>
          <p:cNvSpPr>
            <a:spLocks noGrp="1"/>
          </p:cNvSpPr>
          <p:nvPr>
            <p:ph type="sldNum" sz="quarter" idx="12"/>
          </p:nvPr>
        </p:nvSpPr>
        <p:spPr bwMode="auto">
          <a:xfrm>
            <a:off x="6946900" y="6376988"/>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AD0A3FEE-F5E4-4732-AB7A-0CAA48513180}" type="slidenum">
              <a:rPr lang="en-US" altLang="en-US" sz="1200" smtClean="0">
                <a:solidFill>
                  <a:srgbClr val="898989"/>
                </a:solidFill>
              </a:rPr>
              <a:pPr>
                <a:spcBef>
                  <a:spcPct val="0"/>
                </a:spcBef>
                <a:buFontTx/>
                <a:buNone/>
              </a:pPr>
              <a:t>22</a:t>
            </a:fld>
            <a:endParaRPr lang="en-US" altLang="en-US" sz="1200" dirty="0">
              <a:solidFill>
                <a:srgbClr val="898989"/>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xmlns="" id="{84242775-0DB3-44C3-9F16-CAC7E0281504}"/>
              </a:ext>
            </a:extLst>
          </p:cNvPr>
          <p:cNvSpPr>
            <a:spLocks noGrp="1"/>
          </p:cNvSpPr>
          <p:nvPr>
            <p:ph type="title"/>
          </p:nvPr>
        </p:nvSpPr>
        <p:spPr/>
        <p:txBody>
          <a:bodyPr/>
          <a:lstStyle/>
          <a:p>
            <a:r>
              <a:rPr lang="en-ZA" altLang="en-US" sz="2400" b="1" dirty="0">
                <a:ea typeface="ＭＳ Ｐゴシック" panose="020B0600070205080204" pitchFamily="34" charset="-128"/>
              </a:rPr>
              <a:t/>
            </a:r>
            <a:br>
              <a:rPr lang="en-ZA" altLang="en-US" sz="2400" b="1" dirty="0">
                <a:ea typeface="ＭＳ Ｐゴシック" panose="020B0600070205080204" pitchFamily="34" charset="-128"/>
              </a:rPr>
            </a:br>
            <a:endParaRPr lang="en-ZA" altLang="en-US" sz="2400" dirty="0">
              <a:ea typeface="ＭＳ Ｐゴシック" panose="020B0600070205080204" pitchFamily="34" charset="-128"/>
            </a:endParaRPr>
          </a:p>
        </p:txBody>
      </p:sp>
      <p:sp>
        <p:nvSpPr>
          <p:cNvPr id="30723" name="Content Placeholder 2">
            <a:extLst>
              <a:ext uri="{FF2B5EF4-FFF2-40B4-BE49-F238E27FC236}">
                <a16:creationId xmlns:a16="http://schemas.microsoft.com/office/drawing/2014/main" xmlns="" id="{622E1955-5C10-42CC-A110-23199C5E329E}"/>
              </a:ext>
            </a:extLst>
          </p:cNvPr>
          <p:cNvSpPr>
            <a:spLocks noGrp="1"/>
          </p:cNvSpPr>
          <p:nvPr>
            <p:ph idx="1"/>
          </p:nvPr>
        </p:nvSpPr>
        <p:spPr/>
        <p:txBody>
          <a:bodyPr/>
          <a:lstStyle/>
          <a:p>
            <a:pPr marL="0" indent="0">
              <a:buFont typeface="Arial" panose="020B0604020202020204" pitchFamily="34" charset="0"/>
              <a:buNone/>
            </a:pPr>
            <a:endParaRPr lang="en-ZA" altLang="en-US" dirty="0">
              <a:ea typeface="ＭＳ Ｐゴシック" panose="020B0600070205080204" pitchFamily="34" charset="-128"/>
            </a:endParaRPr>
          </a:p>
          <a:p>
            <a:pPr marL="0" indent="0">
              <a:buFont typeface="Arial" panose="020B0604020202020204" pitchFamily="34" charset="0"/>
              <a:buNone/>
            </a:pPr>
            <a:endParaRPr lang="en-ZA" altLang="en-US" dirty="0">
              <a:ea typeface="ＭＳ Ｐゴシック" panose="020B0600070205080204" pitchFamily="34" charset="-128"/>
            </a:endParaRPr>
          </a:p>
          <a:p>
            <a:pPr marL="0" indent="0" algn="ctr">
              <a:buFont typeface="Arial" panose="020B0604020202020204" pitchFamily="34" charset="0"/>
              <a:buNone/>
            </a:pPr>
            <a:endParaRPr lang="en-ZA" altLang="en-US" sz="2000" b="1" dirty="0">
              <a:ea typeface="ＭＳ Ｐゴシック" panose="020B0600070205080204" pitchFamily="34" charset="-128"/>
            </a:endParaRPr>
          </a:p>
          <a:p>
            <a:pPr marL="0" indent="0" algn="ctr">
              <a:buNone/>
            </a:pPr>
            <a:r>
              <a:rPr lang="en-ZA" altLang="en-US" sz="2000" b="1" dirty="0">
                <a:latin typeface="Arial" panose="020B0604020202020204" pitchFamily="34" charset="0"/>
                <a:ea typeface="ＭＳ Ｐゴシック" panose="020B0600070205080204" pitchFamily="34" charset="-128"/>
                <a:cs typeface="Arial" panose="020B0604020202020204" pitchFamily="34" charset="0"/>
              </a:rPr>
              <a:t>FINANCIAL PERFORMANCE FOR THE PERIOD ENDED 31 MARCH 2019</a:t>
            </a:r>
            <a:endParaRPr lang="en-US" altLang="en-US" sz="2000" b="1" dirty="0">
              <a:solidFill>
                <a:srgbClr val="000000"/>
              </a:solidFill>
              <a:ea typeface="ＭＳ Ｐゴシック" panose="020B0600070205080204" pitchFamily="34" charset="-128"/>
            </a:endParaRPr>
          </a:p>
        </p:txBody>
      </p:sp>
      <p:sp>
        <p:nvSpPr>
          <p:cNvPr id="30724" name="Slide Number Placeholder 3">
            <a:extLst>
              <a:ext uri="{FF2B5EF4-FFF2-40B4-BE49-F238E27FC236}">
                <a16:creationId xmlns:a16="http://schemas.microsoft.com/office/drawing/2014/main" xmlns="" id="{AD3237FE-3E5A-4271-864A-9446EFD10C5F}"/>
              </a:ext>
            </a:extLst>
          </p:cNvPr>
          <p:cNvSpPr>
            <a:spLocks noGrp="1"/>
          </p:cNvSpPr>
          <p:nvPr>
            <p:ph type="sldNum" sz="quarter" idx="12"/>
          </p:nvPr>
        </p:nvSpPr>
        <p:spPr bwMode="auto">
          <a:xfrm>
            <a:off x="6824663" y="6365875"/>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3E957575-B8FE-4070-84A4-97FCBD19352B}" type="slidenum">
              <a:rPr lang="en-US" altLang="en-US" sz="1200" smtClean="0">
                <a:solidFill>
                  <a:srgbClr val="898989"/>
                </a:solidFill>
              </a:rPr>
              <a:pPr>
                <a:spcBef>
                  <a:spcPct val="0"/>
                </a:spcBef>
                <a:buFontTx/>
                <a:buNone/>
              </a:pPr>
              <a:t>23</a:t>
            </a:fld>
            <a:endParaRPr lang="en-US" altLang="en-US" sz="1200" dirty="0">
              <a:solidFill>
                <a:srgbClr val="898989"/>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xmlns="" id="{3E946C47-F097-4EE4-A7AC-DCCCAF896DE1}"/>
              </a:ext>
            </a:extLst>
          </p:cNvPr>
          <p:cNvSpPr>
            <a:spLocks noGrp="1"/>
          </p:cNvSpPr>
          <p:nvPr>
            <p:ph type="title"/>
          </p:nvPr>
        </p:nvSpPr>
        <p:spPr>
          <a:xfrm>
            <a:off x="457200" y="201613"/>
            <a:ext cx="8459788" cy="1092200"/>
          </a:xfrm>
        </p:spPr>
        <p:txBody>
          <a:bodyPr/>
          <a:lstStyle/>
          <a:p>
            <a:r>
              <a:rPr lang="en-ZA" altLang="en-US" sz="2000" b="1" dirty="0">
                <a:latin typeface="Arial" panose="020B0604020202020204" pitchFamily="34" charset="0"/>
                <a:ea typeface="ＭＳ Ｐゴシック" panose="020B0600070205080204" pitchFamily="34" charset="-128"/>
                <a:cs typeface="Arial" panose="020B0604020202020204" pitchFamily="34" charset="0"/>
              </a:rPr>
              <a:t>FINANCIAL PERFORMANCE FOR THE YEAR ENDED 31 MARCH 2019</a:t>
            </a:r>
            <a:endParaRPr lang="en-ZA" altLang="en-US" sz="2000"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38915" name="Content Placeholder 2">
            <a:extLst>
              <a:ext uri="{FF2B5EF4-FFF2-40B4-BE49-F238E27FC236}">
                <a16:creationId xmlns:a16="http://schemas.microsoft.com/office/drawing/2014/main" xmlns="" id="{366D531C-3E93-48FD-8B48-BB267512DE6C}"/>
              </a:ext>
            </a:extLst>
          </p:cNvPr>
          <p:cNvSpPr>
            <a:spLocks noGrp="1"/>
          </p:cNvSpPr>
          <p:nvPr>
            <p:ph idx="1"/>
          </p:nvPr>
        </p:nvSpPr>
        <p:spPr/>
        <p:txBody>
          <a:bodyPr/>
          <a:lstStyle/>
          <a:p>
            <a:pPr marL="0" indent="0">
              <a:buFont typeface="Arial" panose="020B0604020202020204" pitchFamily="34" charset="0"/>
              <a:buNone/>
              <a:defRPr/>
            </a:pPr>
            <a:endParaRPr lang="en-ZA" altLang="en-US" dirty="0">
              <a:ea typeface="ＭＳ Ｐゴシック" panose="020B0600070205080204" pitchFamily="34" charset="-128"/>
            </a:endParaRPr>
          </a:p>
          <a:p>
            <a:pPr algn="ctr">
              <a:defRPr/>
            </a:pPr>
            <a:r>
              <a:rPr lang="en-ZA" dirty="0">
                <a:solidFill>
                  <a:schemeClr val="bg1"/>
                </a:solidFill>
              </a:rPr>
              <a:t>Actual  Q4</a:t>
            </a:r>
          </a:p>
          <a:p>
            <a:pPr algn="ctr">
              <a:defRPr/>
            </a:pPr>
            <a:r>
              <a:rPr lang="en-ZA" dirty="0">
                <a:solidFill>
                  <a:schemeClr val="bg1"/>
                </a:solidFill>
              </a:rPr>
              <a:t>R’000</a:t>
            </a:r>
            <a:endParaRPr lang="en-ZA" sz="4000" dirty="0">
              <a:solidFill>
                <a:schemeClr val="bg1"/>
              </a:solidFill>
            </a:endParaRPr>
          </a:p>
          <a:p>
            <a:pPr marL="0" indent="0">
              <a:buFont typeface="Arial" panose="020B0604020202020204" pitchFamily="34" charset="0"/>
              <a:buNone/>
              <a:defRPr/>
            </a:pPr>
            <a:endParaRPr lang="en-ZA" altLang="en-US" dirty="0">
              <a:ea typeface="ＭＳ Ｐゴシック" panose="020B0600070205080204" pitchFamily="34" charset="-128"/>
            </a:endParaRPr>
          </a:p>
        </p:txBody>
      </p:sp>
      <p:sp>
        <p:nvSpPr>
          <p:cNvPr id="4100" name="Slide Number Placeholder 3">
            <a:extLst>
              <a:ext uri="{FF2B5EF4-FFF2-40B4-BE49-F238E27FC236}">
                <a16:creationId xmlns:a16="http://schemas.microsoft.com/office/drawing/2014/main" xmlns="" id="{58591D73-6826-4F68-B401-3A8F77E1C5AD}"/>
              </a:ext>
            </a:extLst>
          </p:cNvPr>
          <p:cNvSpPr>
            <a:spLocks noGrp="1"/>
          </p:cNvSpPr>
          <p:nvPr>
            <p:ph type="sldNum" sz="quarter" idx="12"/>
          </p:nvPr>
        </p:nvSpPr>
        <p:spPr bwMode="auto">
          <a:xfrm>
            <a:off x="7316788" y="6519862"/>
            <a:ext cx="1600200" cy="27305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6858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557213" indent="-214313" defTabSz="68580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857250" indent="-171450" defTabSz="6858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200150" indent="-171450" defTabSz="6858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1543050" indent="-171450" defTabSz="6858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000250" indent="-17145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457450" indent="-17145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2914650" indent="-17145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371850" indent="-17145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r" defTabSz="685800" rtl="0" eaLnBrk="1" fontAlgn="base" latinLnBrk="0" hangingPunct="1">
              <a:lnSpc>
                <a:spcPct val="100000"/>
              </a:lnSpc>
              <a:spcBef>
                <a:spcPct val="0"/>
              </a:spcBef>
              <a:spcAft>
                <a:spcPct val="0"/>
              </a:spcAft>
              <a:buClrTx/>
              <a:buSzTx/>
              <a:buFont typeface="Arial" panose="020B0604020202020204" pitchFamily="34" charset="0"/>
              <a:buNone/>
              <a:tabLst/>
              <a:defRPr/>
            </a:pPr>
            <a:fld id="{15C9116B-FDC4-4CDD-8711-397C9818268D}" type="slidenum">
              <a:rPr kumimoji="0" lang="en-US" altLang="en-US" sz="900" b="0" i="0" u="none" strike="noStrike" kern="1200" cap="none" spc="0" normalizeH="0" baseline="0" noProof="0" smtClean="0">
                <a:ln>
                  <a:noFill/>
                </a:ln>
                <a:solidFill>
                  <a:srgbClr val="898989"/>
                </a:solidFill>
                <a:effectLst/>
                <a:uLnTx/>
                <a:uFillTx/>
                <a:latin typeface="Calibri" panose="020F0502020204030204" pitchFamily="34" charset="0"/>
                <a:ea typeface="ＭＳ Ｐゴシック" panose="020B0600070205080204" pitchFamily="34" charset="-128"/>
                <a:cs typeface="+mn-cs"/>
              </a:rPr>
              <a:pPr marL="0" marR="0" lvl="0" indent="0" algn="r" defTabSz="685800" rtl="0" eaLnBrk="1" fontAlgn="base" latinLnBrk="0" hangingPunct="1">
                <a:lnSpc>
                  <a:spcPct val="100000"/>
                </a:lnSpc>
                <a:spcBef>
                  <a:spcPct val="0"/>
                </a:spcBef>
                <a:spcAft>
                  <a:spcPct val="0"/>
                </a:spcAft>
                <a:buClrTx/>
                <a:buSzTx/>
                <a:buFont typeface="Arial" panose="020B0604020202020204" pitchFamily="34" charset="0"/>
                <a:buNone/>
                <a:tabLst/>
                <a:defRPr/>
              </a:pPr>
              <a:t>24</a:t>
            </a:fld>
            <a:endParaRPr kumimoji="0" lang="en-US" altLang="en-US" sz="900" b="0" i="0" u="none" strike="noStrike" kern="1200" cap="none" spc="0" normalizeH="0" baseline="0" noProof="0" dirty="0">
              <a:ln>
                <a:noFill/>
              </a:ln>
              <a:solidFill>
                <a:srgbClr val="898989"/>
              </a:solidFill>
              <a:effectLst/>
              <a:uLnTx/>
              <a:uFillTx/>
              <a:latin typeface="Calibri" panose="020F0502020204030204" pitchFamily="34" charset="0"/>
              <a:ea typeface="ＭＳ Ｐゴシック" panose="020B0600070205080204" pitchFamily="34" charset="-128"/>
              <a:cs typeface="+mn-cs"/>
            </a:endParaRPr>
          </a:p>
        </p:txBody>
      </p:sp>
      <p:graphicFrame>
        <p:nvGraphicFramePr>
          <p:cNvPr id="6" name="Content Placeholder 4">
            <a:extLst>
              <a:ext uri="{FF2B5EF4-FFF2-40B4-BE49-F238E27FC236}">
                <a16:creationId xmlns:a16="http://schemas.microsoft.com/office/drawing/2014/main" xmlns="" id="{1C7F559A-E302-48A5-9290-C8225F885AD0}"/>
              </a:ext>
            </a:extLst>
          </p:cNvPr>
          <p:cNvGraphicFramePr>
            <a:graphicFrameLocks/>
          </p:cNvGraphicFramePr>
          <p:nvPr>
            <p:extLst>
              <p:ext uri="{D42A27DB-BD31-4B8C-83A1-F6EECF244321}">
                <p14:modId xmlns:p14="http://schemas.microsoft.com/office/powerpoint/2010/main" xmlns="" val="1531168337"/>
              </p:ext>
            </p:extLst>
          </p:nvPr>
        </p:nvGraphicFramePr>
        <p:xfrm>
          <a:off x="227013" y="1410664"/>
          <a:ext cx="8689974" cy="5015306"/>
        </p:xfrm>
        <a:graphic>
          <a:graphicData uri="http://schemas.openxmlformats.org/drawingml/2006/table">
            <a:tbl>
              <a:tblPr firstRow="1" firstCol="1" bandRow="1"/>
              <a:tblGrid>
                <a:gridCol w="4212552">
                  <a:extLst>
                    <a:ext uri="{9D8B030D-6E8A-4147-A177-3AD203B41FA5}">
                      <a16:colId xmlns:a16="http://schemas.microsoft.com/office/drawing/2014/main" xmlns="" val="20000"/>
                    </a:ext>
                  </a:extLst>
                </a:gridCol>
                <a:gridCol w="1492474">
                  <a:extLst>
                    <a:ext uri="{9D8B030D-6E8A-4147-A177-3AD203B41FA5}">
                      <a16:colId xmlns:a16="http://schemas.microsoft.com/office/drawing/2014/main" xmlns="" val="20001"/>
                    </a:ext>
                  </a:extLst>
                </a:gridCol>
                <a:gridCol w="1492474">
                  <a:extLst>
                    <a:ext uri="{9D8B030D-6E8A-4147-A177-3AD203B41FA5}">
                      <a16:colId xmlns:a16="http://schemas.microsoft.com/office/drawing/2014/main" xmlns="" val="20002"/>
                    </a:ext>
                  </a:extLst>
                </a:gridCol>
                <a:gridCol w="1492474">
                  <a:extLst>
                    <a:ext uri="{9D8B030D-6E8A-4147-A177-3AD203B41FA5}">
                      <a16:colId xmlns:a16="http://schemas.microsoft.com/office/drawing/2014/main" xmlns="" val="20003"/>
                    </a:ext>
                  </a:extLst>
                </a:gridCol>
              </a:tblGrid>
              <a:tr h="591340">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ZA" sz="1800" b="1" i="0" u="none" strike="noStrike" dirty="0">
                          <a:solidFill>
                            <a:srgbClr val="000000"/>
                          </a:solidFill>
                          <a:effectLst/>
                          <a:latin typeface="Arial" panose="020B0604020202020204" pitchFamily="34" charset="0"/>
                          <a:ea typeface="Times New Roman"/>
                          <a:cs typeface="Arial" panose="020B0604020202020204" pitchFamily="34" charset="0"/>
                        </a:rPr>
                        <a:t>CLASSIFICATION ELEMENTS</a:t>
                      </a:r>
                      <a:endParaRPr lang="en-US" sz="1800" b="1" dirty="0">
                        <a:effectLst/>
                        <a:latin typeface="Arial" panose="020B0604020202020204" pitchFamily="34" charset="0"/>
                        <a:ea typeface="Times New Roman"/>
                        <a:cs typeface="Arial" panose="020B0604020202020204" pitchFamily="34" charset="0"/>
                      </a:endParaRPr>
                    </a:p>
                  </a:txBody>
                  <a:tcPr marL="68572" marR="685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ZA" sz="1800" b="1" i="0" u="none" strike="noStrike" dirty="0">
                          <a:solidFill>
                            <a:schemeClr val="tx1"/>
                          </a:solidFill>
                          <a:effectLst/>
                          <a:latin typeface="Arial" panose="020B0604020202020204" pitchFamily="34" charset="0"/>
                          <a:cs typeface="Arial" panose="020B0604020202020204" pitchFamily="34" charset="0"/>
                        </a:rPr>
                        <a:t>ACTUAL</a:t>
                      </a:r>
                    </a:p>
                    <a:p>
                      <a:pPr algn="ctr" fontAlgn="ctr"/>
                      <a:r>
                        <a:rPr lang="en-ZA" sz="1800" b="1" i="0" u="none" strike="noStrike" dirty="0">
                          <a:solidFill>
                            <a:schemeClr val="tx1"/>
                          </a:solidFill>
                          <a:effectLst/>
                          <a:latin typeface="Arial" panose="020B0604020202020204" pitchFamily="34" charset="0"/>
                          <a:cs typeface="Arial" panose="020B0604020202020204" pitchFamily="34" charset="0"/>
                        </a:rPr>
                        <a:t>R’000</a:t>
                      </a:r>
                    </a:p>
                  </a:txBody>
                  <a:tcPr marL="7242" marR="7242" marT="72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ZA" sz="1800" b="1" i="0" u="none" strike="noStrike" dirty="0">
                          <a:solidFill>
                            <a:schemeClr val="tx1"/>
                          </a:solidFill>
                          <a:effectLst/>
                          <a:latin typeface="Arial" panose="020B0604020202020204" pitchFamily="34" charset="0"/>
                          <a:cs typeface="Arial" panose="020B0604020202020204" pitchFamily="34" charset="0"/>
                        </a:rPr>
                        <a:t>BUDGET</a:t>
                      </a:r>
                    </a:p>
                    <a:p>
                      <a:pPr algn="ctr" fontAlgn="ctr"/>
                      <a:r>
                        <a:rPr lang="en-ZA" sz="1800" b="1" i="0" u="none" strike="noStrike" dirty="0">
                          <a:solidFill>
                            <a:schemeClr val="tx1"/>
                          </a:solidFill>
                          <a:effectLst/>
                          <a:latin typeface="Arial" panose="020B0604020202020204" pitchFamily="34" charset="0"/>
                          <a:cs typeface="Arial" panose="020B0604020202020204" pitchFamily="34" charset="0"/>
                        </a:rPr>
                        <a:t>R’000</a:t>
                      </a:r>
                    </a:p>
                  </a:txBody>
                  <a:tcPr marL="7242" marR="7242" marT="72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ZA" sz="1800" b="1" i="0" u="none" strike="noStrike" dirty="0">
                          <a:solidFill>
                            <a:schemeClr val="tx1"/>
                          </a:solidFill>
                          <a:effectLst/>
                          <a:latin typeface="Arial" panose="020B0604020202020204" pitchFamily="34" charset="0"/>
                          <a:cs typeface="Arial" panose="020B0604020202020204" pitchFamily="34" charset="0"/>
                        </a:rPr>
                        <a:t>VARIANCE</a:t>
                      </a:r>
                    </a:p>
                    <a:p>
                      <a:pPr algn="ctr" fontAlgn="ctr"/>
                      <a:r>
                        <a:rPr lang="en-ZA" sz="1800" b="1" i="0" u="none" strike="noStrike" dirty="0">
                          <a:solidFill>
                            <a:schemeClr val="tx1"/>
                          </a:solidFill>
                          <a:effectLst/>
                          <a:latin typeface="Arial" panose="020B0604020202020204" pitchFamily="34" charset="0"/>
                          <a:cs typeface="Arial" panose="020B0604020202020204" pitchFamily="34" charset="0"/>
                        </a:rPr>
                        <a:t>R’000</a:t>
                      </a:r>
                    </a:p>
                  </a:txBody>
                  <a:tcPr marL="7242" marR="7242" marT="72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xmlns="" val="10000"/>
                  </a:ext>
                </a:extLst>
              </a:tr>
              <a:tr h="298372">
                <a:tc>
                  <a:txBody>
                    <a:bodyPr/>
                    <a:lstStyle/>
                    <a:p>
                      <a:pPr marL="0" marR="0" fontAlgn="b">
                        <a:spcBef>
                          <a:spcPts val="0"/>
                        </a:spcBef>
                        <a:spcAft>
                          <a:spcPts val="0"/>
                        </a:spcAft>
                      </a:pPr>
                      <a:r>
                        <a:rPr lang="en-US" sz="1600" b="1" dirty="0">
                          <a:effectLst/>
                          <a:latin typeface="Arial" panose="020B0604020202020204" pitchFamily="34" charset="0"/>
                          <a:ea typeface="Times New Roman"/>
                          <a:cs typeface="Arial" panose="020B0604020202020204" pitchFamily="34" charset="0"/>
                        </a:rPr>
                        <a:t>REVENUE</a:t>
                      </a:r>
                    </a:p>
                  </a:txBody>
                  <a:tcPr marL="68572" marR="685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n-US" sz="1400" b="1" dirty="0">
                          <a:effectLst/>
                          <a:latin typeface="Arial" panose="020B0604020202020204" pitchFamily="34" charset="0"/>
                          <a:ea typeface="Times New Roman" panose="02020603050405020304" pitchFamily="18" charset="0"/>
                          <a:cs typeface="Arial" panose="020B0604020202020204" pitchFamily="34" charset="0"/>
                        </a:rPr>
                        <a:t>87 983</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n-ZA" sz="1400" b="1" dirty="0">
                          <a:effectLst/>
                          <a:latin typeface="Arial" panose="020B0604020202020204" pitchFamily="34" charset="0"/>
                          <a:ea typeface="Times New Roman" panose="02020603050405020304" pitchFamily="18" charset="0"/>
                          <a:cs typeface="Arial" panose="020B0604020202020204" pitchFamily="34" charset="0"/>
                        </a:rPr>
                        <a:t>144 883</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n-US" sz="14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(56 900)</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298372">
                <a:tc>
                  <a:txBody>
                    <a:bodyPr/>
                    <a:lstStyle/>
                    <a:p>
                      <a:pPr marL="0" marR="0" fontAlgn="b">
                        <a:spcBef>
                          <a:spcPts val="0"/>
                        </a:spcBef>
                        <a:spcAft>
                          <a:spcPts val="0"/>
                        </a:spcAft>
                      </a:pPr>
                      <a:r>
                        <a:rPr lang="en-US" sz="1400" b="1" dirty="0">
                          <a:effectLst/>
                          <a:latin typeface="Arial" panose="020B0604020202020204" pitchFamily="34" charset="0"/>
                          <a:ea typeface="Times New Roman"/>
                          <a:cs typeface="Arial" panose="020B0604020202020204" pitchFamily="34" charset="0"/>
                        </a:rPr>
                        <a:t>Non Exchange</a:t>
                      </a:r>
                      <a:r>
                        <a:rPr lang="en-US" sz="1400" b="1" baseline="0" dirty="0">
                          <a:effectLst/>
                          <a:latin typeface="Arial" panose="020B0604020202020204" pitchFamily="34" charset="0"/>
                          <a:ea typeface="Times New Roman"/>
                          <a:cs typeface="Arial" panose="020B0604020202020204" pitchFamily="34" charset="0"/>
                        </a:rPr>
                        <a:t> Revenue</a:t>
                      </a:r>
                      <a:endParaRPr lang="en-US" sz="1400" b="1" dirty="0">
                        <a:effectLst/>
                        <a:latin typeface="Arial" panose="020B0604020202020204" pitchFamily="34" charset="0"/>
                        <a:ea typeface="Times New Roman"/>
                        <a:cs typeface="Arial" panose="020B0604020202020204" pitchFamily="34" charset="0"/>
                      </a:endParaRPr>
                    </a:p>
                  </a:txBody>
                  <a:tcPr marL="68572" marR="685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n-US" sz="1400" b="1" dirty="0">
                          <a:effectLst/>
                          <a:latin typeface="Arial" panose="020B0604020202020204" pitchFamily="34" charset="0"/>
                          <a:ea typeface="Times New Roman" panose="02020603050405020304" pitchFamily="18" charset="0"/>
                          <a:cs typeface="Arial" panose="020B0604020202020204" pitchFamily="34" charset="0"/>
                        </a:rPr>
                        <a:t>77 506</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n-US" sz="1400" b="1" dirty="0">
                          <a:effectLst/>
                          <a:latin typeface="Arial" panose="020B0604020202020204" pitchFamily="34" charset="0"/>
                          <a:ea typeface="Times New Roman" panose="02020603050405020304" pitchFamily="18" charset="0"/>
                          <a:cs typeface="Arial" panose="020B0604020202020204" pitchFamily="34" charset="0"/>
                        </a:rPr>
                        <a:t>123 168</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n-US" sz="14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(45 662)</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987626221"/>
                  </a:ext>
                </a:extLst>
              </a:tr>
              <a:tr h="298372">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ZA" sz="1400" b="0" i="0" u="none" strike="noStrike" kern="1200" dirty="0">
                          <a:solidFill>
                            <a:srgbClr val="000000"/>
                          </a:solidFill>
                          <a:effectLst/>
                          <a:latin typeface="Arial" panose="020B0604020202020204" pitchFamily="34" charset="0"/>
                          <a:ea typeface="+mn-ea"/>
                          <a:cs typeface="Arial" panose="020B0604020202020204" pitchFamily="34" charset="0"/>
                        </a:rPr>
                        <a:t>   Administration</a:t>
                      </a:r>
                    </a:p>
                  </a:txBody>
                  <a:tcPr marL="9525" marR="9525" marT="9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n-US" sz="1400" dirty="0">
                          <a:effectLst/>
                          <a:latin typeface="Arial" panose="020B0604020202020204" pitchFamily="34" charset="0"/>
                          <a:ea typeface="Times New Roman" panose="02020603050405020304" pitchFamily="18" charset="0"/>
                          <a:cs typeface="Arial" panose="020B0604020202020204" pitchFamily="34" charset="0"/>
                        </a:rPr>
                        <a:t>66 776</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n-US" sz="1400" dirty="0">
                          <a:effectLst/>
                          <a:latin typeface="Arial" panose="020B0604020202020204" pitchFamily="34" charset="0"/>
                          <a:ea typeface="Times New Roman" panose="02020603050405020304" pitchFamily="18" charset="0"/>
                          <a:cs typeface="Arial" panose="020B0604020202020204" pitchFamily="34" charset="0"/>
                        </a:rPr>
                        <a:t>53 261</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r" defTabSz="457200" rtl="0" eaLnBrk="1" fontAlgn="b" latinLnBrk="0" hangingPunct="1"/>
                      <a:r>
                        <a:rPr lang="en-ZA" sz="1400" b="0" i="0" u="none" strike="noStrike" kern="1200" dirty="0">
                          <a:solidFill>
                            <a:srgbClr val="000000"/>
                          </a:solidFill>
                          <a:effectLst/>
                          <a:latin typeface="Arial" panose="020B0604020202020204" pitchFamily="34" charset="0"/>
                          <a:ea typeface="+mn-ea"/>
                          <a:cs typeface="Arial" panose="020B0604020202020204" pitchFamily="34" charset="0"/>
                        </a:rPr>
                        <a:t>13 515   </a:t>
                      </a:r>
                    </a:p>
                  </a:txBody>
                  <a:tcPr marL="9525" marR="9525"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718050222"/>
                  </a:ext>
                </a:extLst>
              </a:tr>
              <a:tr h="298372">
                <a:tc>
                  <a:txBody>
                    <a:bodyPr/>
                    <a:lstStyle/>
                    <a:p>
                      <a:pPr algn="l" rtl="0" fontAlgn="b"/>
                      <a:r>
                        <a:rPr lang="en-ZA" sz="1400" b="0" i="0" u="none" strike="noStrike" kern="1200" dirty="0">
                          <a:solidFill>
                            <a:srgbClr val="000000"/>
                          </a:solidFill>
                          <a:effectLst/>
                          <a:latin typeface="Arial" panose="020B0604020202020204" pitchFamily="34" charset="0"/>
                          <a:ea typeface="+mn-ea"/>
                          <a:cs typeface="Arial" panose="020B0604020202020204" pitchFamily="34" charset="0"/>
                        </a:rPr>
                        <a:t>   Turnaround Solutions</a:t>
                      </a:r>
                    </a:p>
                  </a:txBody>
                  <a:tcPr marL="9525" marR="9525" marT="9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n-US" sz="1400" dirty="0">
                          <a:effectLst/>
                          <a:latin typeface="Arial" panose="020B0604020202020204" pitchFamily="34" charset="0"/>
                          <a:ea typeface="Times New Roman" panose="02020603050405020304" pitchFamily="18" charset="0"/>
                          <a:cs typeface="Arial" panose="020B0604020202020204" pitchFamily="34" charset="0"/>
                        </a:rPr>
                        <a:t>1 099</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n-US" sz="1400" dirty="0">
                          <a:effectLst/>
                          <a:latin typeface="Arial" panose="020B0604020202020204" pitchFamily="34" charset="0"/>
                          <a:ea typeface="Times New Roman" panose="02020603050405020304" pitchFamily="18" charset="0"/>
                          <a:cs typeface="Arial" panose="020B0604020202020204" pitchFamily="34" charset="0"/>
                        </a:rPr>
                        <a:t>60 326</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n-US" sz="14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(59 227)</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243312716"/>
                  </a:ext>
                </a:extLst>
              </a:tr>
              <a:tr h="298372">
                <a:tc>
                  <a:txBody>
                    <a:bodyPr/>
                    <a:lstStyle/>
                    <a:p>
                      <a:pPr algn="l" rtl="0" fontAlgn="b"/>
                      <a:r>
                        <a:rPr lang="en-ZA" sz="1400" b="0" i="0" u="none" strike="noStrike" kern="1200" dirty="0">
                          <a:solidFill>
                            <a:srgbClr val="000000"/>
                          </a:solidFill>
                          <a:effectLst/>
                          <a:latin typeface="Arial" panose="020B0604020202020204" pitchFamily="34" charset="0"/>
                          <a:ea typeface="+mn-ea"/>
                          <a:cs typeface="Arial" panose="020B0604020202020204" pitchFamily="34" charset="0"/>
                        </a:rPr>
                        <a:t>   Workplace Challenge</a:t>
                      </a:r>
                    </a:p>
                  </a:txBody>
                  <a:tcPr marL="9525" marR="9525" marT="9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n-US" sz="1400" dirty="0">
                          <a:effectLst/>
                          <a:latin typeface="Arial" panose="020B0604020202020204" pitchFamily="34" charset="0"/>
                          <a:ea typeface="Times New Roman" panose="02020603050405020304" pitchFamily="18" charset="0"/>
                          <a:cs typeface="Arial" panose="020B0604020202020204" pitchFamily="34" charset="0"/>
                        </a:rPr>
                        <a:t>9 631 </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n-US" sz="1400" dirty="0">
                          <a:effectLst/>
                          <a:latin typeface="Arial" panose="020B0604020202020204" pitchFamily="34" charset="0"/>
                          <a:ea typeface="Times New Roman" panose="02020603050405020304" pitchFamily="18" charset="0"/>
                          <a:cs typeface="Arial" panose="020B0604020202020204" pitchFamily="34" charset="0"/>
                        </a:rPr>
                        <a:t>9 581 </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n-ZA" sz="1400" dirty="0">
                          <a:effectLst/>
                          <a:latin typeface="Arial" panose="020B0604020202020204" pitchFamily="34" charset="0"/>
                          <a:ea typeface="Times New Roman" panose="02020603050405020304" pitchFamily="18" charset="0"/>
                          <a:cs typeface="Arial" panose="020B0604020202020204" pitchFamily="34" charset="0"/>
                        </a:rPr>
                        <a:t>50</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415808728"/>
                  </a:ext>
                </a:extLst>
              </a:tr>
              <a:tr h="298372">
                <a:tc>
                  <a:txBody>
                    <a:bodyPr/>
                    <a:lstStyle/>
                    <a:p>
                      <a:pPr algn="l" rtl="0" fontAlgn="b"/>
                      <a:r>
                        <a:rPr lang="en-ZA" sz="1400" b="1" i="0" u="none" strike="noStrike" dirty="0">
                          <a:solidFill>
                            <a:srgbClr val="000000"/>
                          </a:solidFill>
                          <a:effectLst/>
                          <a:latin typeface="Arial" panose="020B0604020202020204" pitchFamily="34" charset="0"/>
                          <a:cs typeface="Arial" panose="020B0604020202020204" pitchFamily="34" charset="0"/>
                        </a:rPr>
                        <a:t> Exchange Revenue</a:t>
                      </a:r>
                    </a:p>
                  </a:txBody>
                  <a:tcPr marL="7242" marR="7242" marT="72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n-US" sz="1400" b="1" dirty="0">
                          <a:effectLst/>
                          <a:latin typeface="Arial" panose="020B0604020202020204" pitchFamily="34" charset="0"/>
                          <a:ea typeface="Times New Roman" panose="02020603050405020304" pitchFamily="18" charset="0"/>
                          <a:cs typeface="Arial" panose="020B0604020202020204" pitchFamily="34" charset="0"/>
                        </a:rPr>
                        <a:t>10 477</a:t>
                      </a:r>
                      <a:endParaRPr lang="en-ZA"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r">
                        <a:lnSpc>
                          <a:spcPct val="150000"/>
                        </a:lnSpc>
                        <a:spcAft>
                          <a:spcPts val="0"/>
                        </a:spcAft>
                        <a:buNone/>
                      </a:pPr>
                      <a:r>
                        <a:rPr lang="en-US" sz="1400" b="1" dirty="0">
                          <a:effectLst/>
                          <a:latin typeface="Arial" panose="020B0604020202020204" pitchFamily="34" charset="0"/>
                          <a:ea typeface="Times New Roman" panose="02020603050405020304" pitchFamily="18" charset="0"/>
                          <a:cs typeface="Arial" panose="020B0604020202020204" pitchFamily="34" charset="0"/>
                        </a:rPr>
                        <a:t>21 715</a:t>
                      </a:r>
                      <a:endParaRPr lang="en-ZA"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n-US" sz="14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(11 238)</a:t>
                      </a:r>
                      <a:endParaRPr lang="en-ZA"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30933415"/>
                  </a:ext>
                </a:extLst>
              </a:tr>
              <a:tr h="269526">
                <a:tc>
                  <a:txBody>
                    <a:bodyPr/>
                    <a:lstStyle/>
                    <a:p>
                      <a:pPr algn="l" fontAlgn="b"/>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7242" marR="7242" marT="724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ZA" sz="1600" dirty="0">
                        <a:effectLst/>
                        <a:latin typeface="Arial" panose="020B0604020202020204" pitchFamily="34" charset="0"/>
                        <a:ea typeface="Times New Roman"/>
                        <a:cs typeface="Arial" panose="020B0604020202020204" pitchFamily="34" charset="0"/>
                      </a:endParaRPr>
                    </a:p>
                  </a:txBody>
                  <a:tcPr marL="9525" marR="83182" marT="9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ZA" sz="1600" dirty="0">
                        <a:effectLst/>
                        <a:latin typeface="Arial" panose="020B0604020202020204" pitchFamily="34" charset="0"/>
                        <a:ea typeface="Times New Roman"/>
                        <a:cs typeface="Arial" panose="020B0604020202020204" pitchFamily="34" charset="0"/>
                      </a:endParaRPr>
                    </a:p>
                  </a:txBody>
                  <a:tcPr marL="9525" marR="83182" marT="9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ZA" sz="1600" dirty="0">
                        <a:effectLst/>
                        <a:latin typeface="Arial" panose="020B0604020202020204" pitchFamily="34" charset="0"/>
                        <a:ea typeface="Times New Roman"/>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835595629"/>
                  </a:ext>
                </a:extLst>
              </a:tr>
              <a:tr h="298372">
                <a:tc>
                  <a:txBody>
                    <a:bodyPr/>
                    <a:lstStyle/>
                    <a:p>
                      <a:pPr algn="l" fontAlgn="b"/>
                      <a:r>
                        <a:rPr lang="en-ZA" sz="1400" b="1" i="0" u="none" strike="noStrike" dirty="0">
                          <a:solidFill>
                            <a:srgbClr val="000000"/>
                          </a:solidFill>
                          <a:effectLst/>
                          <a:latin typeface="Arial" panose="020B0604020202020204" pitchFamily="34" charset="0"/>
                          <a:cs typeface="Arial" panose="020B0604020202020204" pitchFamily="34" charset="0"/>
                        </a:rPr>
                        <a:t> </a:t>
                      </a:r>
                      <a:r>
                        <a:rPr lang="en-ZA" sz="1600" b="1" i="0" u="none" strike="noStrike" dirty="0">
                          <a:solidFill>
                            <a:srgbClr val="000000"/>
                          </a:solidFill>
                          <a:effectLst/>
                          <a:latin typeface="Arial" panose="020B0604020202020204" pitchFamily="34" charset="0"/>
                          <a:cs typeface="Arial" panose="020B0604020202020204" pitchFamily="34" charset="0"/>
                        </a:rPr>
                        <a:t>EXPENDITURE PER PROGRAMME</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7242" marR="7242" marT="72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n-US" sz="1400" b="1" dirty="0">
                          <a:effectLst/>
                          <a:latin typeface="Arial" panose="020B0604020202020204" pitchFamily="34" charset="0"/>
                          <a:ea typeface="Times New Roman" panose="02020603050405020304" pitchFamily="18" charset="0"/>
                          <a:cs typeface="Arial" panose="020B0604020202020204" pitchFamily="34" charset="0"/>
                        </a:rPr>
                        <a:t>87 766</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n-US" sz="1400" b="1" dirty="0">
                          <a:effectLst/>
                          <a:latin typeface="Arial" panose="020B0604020202020204" pitchFamily="34" charset="0"/>
                          <a:ea typeface="Times New Roman" panose="02020603050405020304" pitchFamily="18" charset="0"/>
                          <a:cs typeface="Arial" panose="020B0604020202020204" pitchFamily="34" charset="0"/>
                        </a:rPr>
                        <a:t>144 883</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n-US" sz="1400" b="1" dirty="0">
                          <a:effectLst/>
                          <a:latin typeface="Arial" panose="020B0604020202020204" pitchFamily="34" charset="0"/>
                          <a:ea typeface="Times New Roman" panose="02020603050405020304" pitchFamily="18" charset="0"/>
                          <a:cs typeface="Arial" panose="020B0604020202020204" pitchFamily="34" charset="0"/>
                        </a:rPr>
                        <a:t>57 117</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075277074"/>
                  </a:ext>
                </a:extLst>
              </a:tr>
              <a:tr h="298372">
                <a:tc>
                  <a:txBody>
                    <a:bodyPr/>
                    <a:lstStyle/>
                    <a:p>
                      <a:pPr algn="l" fontAlgn="b"/>
                      <a:r>
                        <a:rPr lang="en-ZA" sz="1400" b="0" i="0" u="none" strike="noStrike" dirty="0">
                          <a:solidFill>
                            <a:srgbClr val="000000"/>
                          </a:solidFill>
                          <a:effectLst/>
                          <a:latin typeface="Arial" panose="020B0604020202020204" pitchFamily="34" charset="0"/>
                          <a:cs typeface="Arial" panose="020B0604020202020204" pitchFamily="34" charset="0"/>
                        </a:rPr>
                        <a:t>   </a:t>
                      </a:r>
                      <a:r>
                        <a:rPr lang="en-ZA" sz="1400" b="0" i="0" u="none" strike="noStrike" kern="1200" dirty="0">
                          <a:solidFill>
                            <a:srgbClr val="000000"/>
                          </a:solidFill>
                          <a:effectLst/>
                          <a:latin typeface="Arial" panose="020B0604020202020204" pitchFamily="34" charset="0"/>
                          <a:ea typeface="+mn-ea"/>
                          <a:cs typeface="Arial" panose="020B0604020202020204" pitchFamily="34" charset="0"/>
                        </a:rPr>
                        <a:t>Administration</a:t>
                      </a:r>
                      <a:r>
                        <a:rPr lang="en-ZA" sz="1400" b="0" i="0" u="none" strike="noStrike" dirty="0">
                          <a:solidFill>
                            <a:srgbClr val="000000"/>
                          </a:solidFill>
                          <a:effectLst/>
                          <a:latin typeface="Arial" panose="020B0604020202020204" pitchFamily="34" charset="0"/>
                          <a:cs typeface="Arial" panose="020B060402020202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r" defTabSz="457200" rtl="0" eaLnBrk="1" fontAlgn="b" latinLnBrk="0" hangingPunct="1">
                        <a:lnSpc>
                          <a:spcPct val="150000"/>
                        </a:lnSpc>
                        <a:spcAft>
                          <a:spcPts val="0"/>
                        </a:spcAft>
                      </a:pPr>
                      <a:r>
                        <a:rPr lang="en-ZA" sz="1400" kern="1200" dirty="0">
                          <a:solidFill>
                            <a:schemeClr val="tx1"/>
                          </a:solidFill>
                          <a:effectLst/>
                          <a:latin typeface="Arial" panose="020B0604020202020204" pitchFamily="34" charset="0"/>
                          <a:cs typeface="Arial" panose="020B0604020202020204" pitchFamily="34" charset="0"/>
                        </a:rPr>
                        <a:t>53 912</a:t>
                      </a:r>
                    </a:p>
                  </a:txBody>
                  <a:tcPr marL="9525" marR="9525" marT="95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n-US" sz="1400" b="0" dirty="0">
                          <a:effectLst/>
                          <a:latin typeface="Arial" panose="020B0604020202020204" pitchFamily="34" charset="0"/>
                          <a:ea typeface="Times New Roman" panose="02020603050405020304" pitchFamily="18" charset="0"/>
                          <a:cs typeface="Arial" panose="020B0604020202020204" pitchFamily="34" charset="0"/>
                        </a:rPr>
                        <a:t>50 767 </a:t>
                      </a:r>
                      <a:endParaRPr lang="en-ZA" sz="1400" b="0" dirty="0">
                        <a:effectLst/>
                        <a:latin typeface="Arial" panose="020B0604020202020204" pitchFamily="34" charset="0"/>
                        <a:ea typeface="Times New Roman" panose="02020603050405020304" pitchFamily="18" charset="0"/>
                        <a:cs typeface="Arial" panose="020B0604020202020204" pitchFamily="34" charset="0"/>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n-US" sz="1400" b="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(3 145)</a:t>
                      </a:r>
                      <a:r>
                        <a:rPr lang="en-US" sz="1400" b="0" dirty="0">
                          <a:effectLst/>
                          <a:latin typeface="Arial" panose="020B0604020202020204" pitchFamily="34" charset="0"/>
                          <a:ea typeface="Times New Roman" panose="02020603050405020304" pitchFamily="18" charset="0"/>
                          <a:cs typeface="Arial" panose="020B0604020202020204" pitchFamily="34" charset="0"/>
                        </a:rPr>
                        <a:t> </a:t>
                      </a:r>
                      <a:endParaRPr lang="en-ZA" sz="1400" b="0" dirty="0">
                        <a:effectLst/>
                        <a:latin typeface="Arial" panose="020B0604020202020204" pitchFamily="34" charset="0"/>
                        <a:ea typeface="Times New Roman" panose="02020603050405020304" pitchFamily="18" charset="0"/>
                        <a:cs typeface="Arial" panose="020B0604020202020204" pitchFamily="34" charset="0"/>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624176115"/>
                  </a:ext>
                </a:extLst>
              </a:tr>
              <a:tr h="298372">
                <a:tc>
                  <a:txBody>
                    <a:bodyPr/>
                    <a:lstStyle/>
                    <a:p>
                      <a:pPr algn="l" fontAlgn="b"/>
                      <a:r>
                        <a:rPr lang="en-ZA" sz="1400" b="0" i="0" u="none" strike="noStrike" kern="1200" dirty="0">
                          <a:solidFill>
                            <a:srgbClr val="000000"/>
                          </a:solidFill>
                          <a:effectLst/>
                          <a:latin typeface="Arial" panose="020B0604020202020204" pitchFamily="34" charset="0"/>
                          <a:ea typeface="+mn-ea"/>
                          <a:cs typeface="Arial" panose="020B0604020202020204" pitchFamily="34" charset="0"/>
                        </a:rPr>
                        <a:t>   Productivity Organisational Solution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r" defTabSz="457200" rtl="0" eaLnBrk="1" fontAlgn="b" latinLnBrk="0" hangingPunct="1">
                        <a:lnSpc>
                          <a:spcPct val="150000"/>
                        </a:lnSpc>
                        <a:spcAft>
                          <a:spcPts val="0"/>
                        </a:spcAft>
                      </a:pPr>
                      <a:r>
                        <a:rPr lang="en-ZA" sz="1400" kern="1200" dirty="0">
                          <a:solidFill>
                            <a:schemeClr val="tx1"/>
                          </a:solidFill>
                          <a:effectLst/>
                          <a:latin typeface="Arial" panose="020B0604020202020204" pitchFamily="34" charset="0"/>
                          <a:cs typeface="Arial" panose="020B0604020202020204" pitchFamily="34" charset="0"/>
                        </a:rPr>
                        <a:t>11 193</a:t>
                      </a:r>
                    </a:p>
                  </a:txBody>
                  <a:tcPr marL="9525" marR="9525" marT="95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n-US" sz="1400" dirty="0">
                          <a:effectLst/>
                          <a:latin typeface="Arial" panose="020B0604020202020204" pitchFamily="34" charset="0"/>
                          <a:ea typeface="Times New Roman" panose="02020603050405020304" pitchFamily="18" charset="0"/>
                          <a:cs typeface="Arial" panose="020B0604020202020204" pitchFamily="34" charset="0"/>
                        </a:rPr>
                        <a:t>11 482</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n-US"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289</a:t>
                      </a:r>
                      <a:endParaRPr lang="en-ZA"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279766366"/>
                  </a:ext>
                </a:extLst>
              </a:tr>
              <a:tr h="350586">
                <a:tc>
                  <a:txBody>
                    <a:bodyPr/>
                    <a:lstStyle/>
                    <a:p>
                      <a:pPr algn="l" fontAlgn="b"/>
                      <a:r>
                        <a:rPr lang="en-ZA" sz="1400" b="0" i="0" u="none" strike="noStrike" kern="1200" dirty="0">
                          <a:solidFill>
                            <a:srgbClr val="000000"/>
                          </a:solidFill>
                          <a:effectLst/>
                          <a:latin typeface="Arial" panose="020B0604020202020204" pitchFamily="34" charset="0"/>
                          <a:ea typeface="+mn-ea"/>
                          <a:cs typeface="Arial" panose="020B0604020202020204" pitchFamily="34" charset="0"/>
                        </a:rPr>
                        <a:t>   Value Chain Competitiveness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r" defTabSz="457200" rtl="0" eaLnBrk="1" fontAlgn="ctr" latinLnBrk="0" hangingPunct="1">
                        <a:lnSpc>
                          <a:spcPct val="150000"/>
                        </a:lnSpc>
                        <a:spcAft>
                          <a:spcPts val="0"/>
                        </a:spcAft>
                      </a:pPr>
                      <a:r>
                        <a:rPr lang="en-ZA" sz="1400" kern="1200" dirty="0">
                          <a:solidFill>
                            <a:schemeClr val="tx1"/>
                          </a:solidFill>
                          <a:effectLst/>
                          <a:latin typeface="Arial" panose="020B0604020202020204" pitchFamily="34" charset="0"/>
                          <a:cs typeface="Arial" panose="020B0604020202020204" pitchFamily="34" charset="0"/>
                        </a:rPr>
                        <a:t>8 683</a:t>
                      </a:r>
                    </a:p>
                  </a:txBody>
                  <a:tcPr marL="9525" marR="9525"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n-US" sz="1400" b="0" dirty="0">
                          <a:effectLst/>
                          <a:latin typeface="Arial" panose="020B0604020202020204" pitchFamily="34" charset="0"/>
                          <a:ea typeface="Times New Roman" panose="02020603050405020304" pitchFamily="18" charset="0"/>
                          <a:cs typeface="Arial" panose="020B0604020202020204" pitchFamily="34" charset="0"/>
                        </a:rPr>
                        <a:t>9 449 </a:t>
                      </a:r>
                      <a:endParaRPr lang="en-ZA" sz="1400" b="0" dirty="0">
                        <a:effectLst/>
                        <a:latin typeface="Arial" panose="020B0604020202020204" pitchFamily="34" charset="0"/>
                        <a:ea typeface="Times New Roman" panose="02020603050405020304" pitchFamily="18" charset="0"/>
                        <a:cs typeface="Arial" panose="020B0604020202020204" pitchFamily="34" charset="0"/>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n-US" sz="1400" b="0" dirty="0">
                          <a:effectLst/>
                          <a:latin typeface="Arial" panose="020B0604020202020204" pitchFamily="34" charset="0"/>
                          <a:ea typeface="Times New Roman" panose="02020603050405020304" pitchFamily="18" charset="0"/>
                          <a:cs typeface="Arial" panose="020B0604020202020204" pitchFamily="34" charset="0"/>
                        </a:rPr>
                        <a:t>766 </a:t>
                      </a:r>
                      <a:endParaRPr lang="en-ZA" sz="1400" b="0" dirty="0">
                        <a:effectLst/>
                        <a:latin typeface="Arial" panose="020B0604020202020204" pitchFamily="34" charset="0"/>
                        <a:ea typeface="Times New Roman" panose="02020603050405020304" pitchFamily="18" charset="0"/>
                        <a:cs typeface="Arial" panose="020B0604020202020204" pitchFamily="34" charset="0"/>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298372">
                <a:tc>
                  <a:txBody>
                    <a:bodyPr/>
                    <a:lstStyle/>
                    <a:p>
                      <a:pPr algn="l" fontAlgn="b"/>
                      <a:r>
                        <a:rPr lang="en-ZA" sz="1400" b="0" i="0" u="none" strike="noStrike" kern="1200" dirty="0">
                          <a:solidFill>
                            <a:srgbClr val="000000"/>
                          </a:solidFill>
                          <a:effectLst/>
                          <a:latin typeface="Arial" panose="020B0604020202020204" pitchFamily="34" charset="0"/>
                          <a:ea typeface="+mn-ea"/>
                          <a:cs typeface="Arial" panose="020B0604020202020204" pitchFamily="34" charset="0"/>
                        </a:rPr>
                        <a:t>   Workplace Challenge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r" defTabSz="457200" rtl="0" eaLnBrk="1" fontAlgn="b" latinLnBrk="0" hangingPunct="1">
                        <a:lnSpc>
                          <a:spcPct val="150000"/>
                        </a:lnSpc>
                        <a:spcAft>
                          <a:spcPts val="0"/>
                        </a:spcAft>
                      </a:pPr>
                      <a:r>
                        <a:rPr lang="en-ZA" sz="1400" kern="1200" dirty="0">
                          <a:solidFill>
                            <a:schemeClr val="tx1"/>
                          </a:solidFill>
                          <a:effectLst/>
                          <a:latin typeface="Arial" panose="020B0604020202020204" pitchFamily="34" charset="0"/>
                          <a:cs typeface="Arial" panose="020B0604020202020204" pitchFamily="34" charset="0"/>
                        </a:rPr>
                        <a:t>12 879</a:t>
                      </a:r>
                    </a:p>
                  </a:txBody>
                  <a:tcPr marL="9525" marR="9525" marT="95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n-US" sz="1400" b="0" dirty="0">
                          <a:effectLst/>
                          <a:latin typeface="Arial" panose="020B0604020202020204" pitchFamily="34" charset="0"/>
                          <a:ea typeface="Times New Roman" panose="02020603050405020304" pitchFamily="18" charset="0"/>
                          <a:cs typeface="Arial" panose="020B0604020202020204" pitchFamily="34" charset="0"/>
                        </a:rPr>
                        <a:t>12 859 </a:t>
                      </a:r>
                      <a:endParaRPr lang="en-ZA" sz="1400" b="0" dirty="0">
                        <a:effectLst/>
                        <a:latin typeface="Arial" panose="020B0604020202020204" pitchFamily="34" charset="0"/>
                        <a:ea typeface="Times New Roman" panose="02020603050405020304" pitchFamily="18" charset="0"/>
                        <a:cs typeface="Arial" panose="020B0604020202020204" pitchFamily="34" charset="0"/>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n-US" sz="1400" b="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(20) </a:t>
                      </a:r>
                      <a:endParaRPr lang="en-ZA" sz="1400" b="0"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298372">
                <a:tc>
                  <a:txBody>
                    <a:bodyPr/>
                    <a:lstStyle/>
                    <a:p>
                      <a:pPr algn="l" fontAlgn="b"/>
                      <a:r>
                        <a:rPr lang="en-ZA" sz="1400" b="0" i="0" u="none" strike="noStrike" kern="1200" dirty="0">
                          <a:solidFill>
                            <a:srgbClr val="000000"/>
                          </a:solidFill>
                          <a:effectLst/>
                          <a:latin typeface="Arial" panose="020B0604020202020204" pitchFamily="34" charset="0"/>
                          <a:ea typeface="+mn-ea"/>
                          <a:cs typeface="Arial" panose="020B0604020202020204" pitchFamily="34" charset="0"/>
                        </a:rPr>
                        <a:t>   Turnaround Solutions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r" defTabSz="457200" rtl="0" eaLnBrk="1" fontAlgn="b" latinLnBrk="0" hangingPunct="1">
                        <a:lnSpc>
                          <a:spcPct val="150000"/>
                        </a:lnSpc>
                        <a:spcAft>
                          <a:spcPts val="0"/>
                        </a:spcAft>
                      </a:pPr>
                      <a:r>
                        <a:rPr lang="en-ZA" sz="1400" kern="1200" dirty="0">
                          <a:solidFill>
                            <a:schemeClr val="tx1"/>
                          </a:solidFill>
                          <a:effectLst/>
                          <a:latin typeface="Arial" panose="020B0604020202020204" pitchFamily="34" charset="0"/>
                          <a:cs typeface="Arial" panose="020B0604020202020204" pitchFamily="34" charset="0"/>
                        </a:rPr>
                        <a:t>1 099</a:t>
                      </a:r>
                    </a:p>
                  </a:txBody>
                  <a:tcPr marL="9525" marR="9525" marT="95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n-US" sz="1400" dirty="0">
                          <a:effectLst/>
                          <a:latin typeface="Arial" panose="020B0604020202020204" pitchFamily="34" charset="0"/>
                          <a:ea typeface="Times New Roman" panose="02020603050405020304" pitchFamily="18" charset="0"/>
                          <a:cs typeface="Arial" panose="020B0604020202020204" pitchFamily="34" charset="0"/>
                        </a:rPr>
                        <a:t>	60 326</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n-US"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59 227</a:t>
                      </a:r>
                      <a:endParaRPr lang="en-ZA"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237102">
                <a:tc>
                  <a:txBody>
                    <a:bodyPr/>
                    <a:lstStyle/>
                    <a:p>
                      <a:pPr algn="l" fontAlgn="b"/>
                      <a:endParaRPr lang="en-ZA" sz="14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r" defTabSz="457200" rtl="0" eaLnBrk="1" fontAlgn="b" latinLnBrk="0" hangingPunct="1"/>
                      <a:endParaRPr lang="en-ZA" sz="14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r" defTabSz="457200" rtl="0" eaLnBrk="1" fontAlgn="b" latinLnBrk="0" hangingPunct="1"/>
                      <a:endParaRPr lang="en-ZA" sz="14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r" defTabSz="457200" rtl="0" eaLnBrk="1" fontAlgn="b" latinLnBrk="0" hangingPunct="1"/>
                      <a:endParaRPr lang="en-ZA" sz="14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0005"/>
                  </a:ext>
                </a:extLst>
              </a:tr>
              <a:tr h="284660">
                <a:tc>
                  <a:txBody>
                    <a:bodyPr/>
                    <a:lstStyle/>
                    <a:p>
                      <a:pPr algn="l" fontAlgn="b"/>
                      <a:r>
                        <a:rPr lang="en-ZA" sz="1400" b="1" i="0" u="none" strike="noStrike" dirty="0">
                          <a:solidFill>
                            <a:srgbClr val="000000"/>
                          </a:solidFill>
                          <a:effectLst/>
                          <a:latin typeface="Arial" panose="020B0604020202020204" pitchFamily="34" charset="0"/>
                          <a:cs typeface="Arial" panose="020B0604020202020204" pitchFamily="34" charset="0"/>
                        </a:rPr>
                        <a:t> Surplus / (Deficit)</a:t>
                      </a:r>
                    </a:p>
                  </a:txBody>
                  <a:tcPr marL="7242" marR="7242" marT="72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algn="r" defTabSz="457200" rtl="0" eaLnBrk="1" fontAlgn="b" latinLnBrk="0" hangingPunct="1">
                        <a:lnSpc>
                          <a:spcPct val="150000"/>
                        </a:lnSpc>
                        <a:spcAft>
                          <a:spcPts val="0"/>
                        </a:spcAft>
                      </a:pPr>
                      <a:r>
                        <a:rPr lang="en-ZA" sz="1400" b="1"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217 </a:t>
                      </a:r>
                    </a:p>
                  </a:txBody>
                  <a:tcPr marL="7242" marR="7242" marT="72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r" defTabSz="457200" rtl="0" eaLnBrk="1" fontAlgn="b" latinLnBrk="0" hangingPunct="1">
                        <a:lnSpc>
                          <a:spcPct val="150000"/>
                        </a:lnSpc>
                        <a:spcBef>
                          <a:spcPts val="0"/>
                        </a:spcBef>
                        <a:spcAft>
                          <a:spcPts val="0"/>
                        </a:spcAft>
                        <a:buClrTx/>
                        <a:buSzTx/>
                        <a:buFontTx/>
                        <a:buNone/>
                        <a:tabLst/>
                        <a:defRPr/>
                      </a:pPr>
                      <a:r>
                        <a:rPr lang="en-ZA" sz="1400" b="1"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p>
                  </a:txBody>
                  <a:tcPr marL="7242" marR="7242" marT="72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algn="r" defTabSz="457200" rtl="0" eaLnBrk="1" fontAlgn="b" latinLnBrk="0" hangingPunct="1">
                        <a:lnSpc>
                          <a:spcPct val="150000"/>
                        </a:lnSpc>
                        <a:spcAft>
                          <a:spcPts val="0"/>
                        </a:spcAft>
                      </a:pPr>
                      <a:r>
                        <a:rPr lang="en-ZA" sz="1400" b="1"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217</a:t>
                      </a:r>
                    </a:p>
                  </a:txBody>
                  <a:tcPr marL="7242" marR="7242" marT="72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6"/>
                  </a:ext>
                </a:extLst>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4">
            <a:extLst>
              <a:ext uri="{FF2B5EF4-FFF2-40B4-BE49-F238E27FC236}">
                <a16:creationId xmlns:a16="http://schemas.microsoft.com/office/drawing/2014/main" xmlns="" id="{EBD0387D-DCDC-4BD3-9AC0-9BDB335DBD9A}"/>
              </a:ext>
            </a:extLst>
          </p:cNvPr>
          <p:cNvGraphicFramePr>
            <a:graphicFrameLocks/>
          </p:cNvGraphicFramePr>
          <p:nvPr>
            <p:extLst>
              <p:ext uri="{D42A27DB-BD31-4B8C-83A1-F6EECF244321}">
                <p14:modId xmlns:p14="http://schemas.microsoft.com/office/powerpoint/2010/main" xmlns="" val="2206677241"/>
              </p:ext>
            </p:extLst>
          </p:nvPr>
        </p:nvGraphicFramePr>
        <p:xfrm>
          <a:off x="227013" y="1426128"/>
          <a:ext cx="8689975" cy="4881002"/>
        </p:xfrm>
        <a:graphic>
          <a:graphicData uri="http://schemas.openxmlformats.org/drawingml/2006/table">
            <a:tbl>
              <a:tblPr firstRow="1" firstCol="1" bandRow="1"/>
              <a:tblGrid>
                <a:gridCol w="4476963">
                  <a:extLst>
                    <a:ext uri="{9D8B030D-6E8A-4147-A177-3AD203B41FA5}">
                      <a16:colId xmlns:a16="http://schemas.microsoft.com/office/drawing/2014/main" xmlns="" val="20000"/>
                    </a:ext>
                  </a:extLst>
                </a:gridCol>
                <a:gridCol w="1414021">
                  <a:extLst>
                    <a:ext uri="{9D8B030D-6E8A-4147-A177-3AD203B41FA5}">
                      <a16:colId xmlns:a16="http://schemas.microsoft.com/office/drawing/2014/main" xmlns="" val="20001"/>
                    </a:ext>
                  </a:extLst>
                </a:gridCol>
                <a:gridCol w="1404594">
                  <a:extLst>
                    <a:ext uri="{9D8B030D-6E8A-4147-A177-3AD203B41FA5}">
                      <a16:colId xmlns:a16="http://schemas.microsoft.com/office/drawing/2014/main" xmlns="" val="20002"/>
                    </a:ext>
                  </a:extLst>
                </a:gridCol>
                <a:gridCol w="1394397">
                  <a:extLst>
                    <a:ext uri="{9D8B030D-6E8A-4147-A177-3AD203B41FA5}">
                      <a16:colId xmlns:a16="http://schemas.microsoft.com/office/drawing/2014/main" xmlns="" val="20003"/>
                    </a:ext>
                  </a:extLst>
                </a:gridCol>
              </a:tblGrid>
              <a:tr h="758634">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ZA" sz="1800" b="1" i="0" u="none" strike="noStrike" dirty="0">
                          <a:solidFill>
                            <a:srgbClr val="000000"/>
                          </a:solidFill>
                          <a:effectLst/>
                          <a:latin typeface="Arial" panose="020B0604020202020204" pitchFamily="34" charset="0"/>
                          <a:ea typeface="Times New Roman"/>
                          <a:cs typeface="Arial" panose="020B0604020202020204" pitchFamily="34" charset="0"/>
                        </a:rPr>
                        <a:t>CLASSIFICATION ELEMENTS</a:t>
                      </a:r>
                      <a:endParaRPr lang="en-US" sz="1800" b="1" dirty="0">
                        <a:effectLst/>
                        <a:latin typeface="Arial" panose="020B0604020202020204" pitchFamily="34" charset="0"/>
                        <a:ea typeface="Times New Roman"/>
                        <a:cs typeface="Arial" panose="020B0604020202020204" pitchFamily="34" charset="0"/>
                      </a:endParaRPr>
                    </a:p>
                  </a:txBody>
                  <a:tcPr marL="68572" marR="685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ZA" sz="1800" b="1" i="0" u="none" strike="noStrike" dirty="0">
                          <a:solidFill>
                            <a:schemeClr val="tx1"/>
                          </a:solidFill>
                          <a:effectLst/>
                          <a:latin typeface="Arial" panose="020B0604020202020204" pitchFamily="34" charset="0"/>
                          <a:cs typeface="Arial" panose="020B0604020202020204" pitchFamily="34" charset="0"/>
                        </a:rPr>
                        <a:t>ACTUAL</a:t>
                      </a:r>
                    </a:p>
                    <a:p>
                      <a:pPr algn="ctr" fontAlgn="ctr"/>
                      <a:r>
                        <a:rPr lang="en-ZA" sz="1800" b="1" i="0" u="none" strike="noStrike" dirty="0">
                          <a:solidFill>
                            <a:schemeClr val="tx1"/>
                          </a:solidFill>
                          <a:effectLst/>
                          <a:latin typeface="Arial" panose="020B0604020202020204" pitchFamily="34" charset="0"/>
                          <a:cs typeface="Arial" panose="020B0604020202020204" pitchFamily="34" charset="0"/>
                        </a:rPr>
                        <a:t>R’000</a:t>
                      </a:r>
                    </a:p>
                  </a:txBody>
                  <a:tcPr marL="7242" marR="7242" marT="72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ZA" sz="1800" b="1" i="0" u="none" strike="noStrike" dirty="0">
                          <a:solidFill>
                            <a:schemeClr val="tx1"/>
                          </a:solidFill>
                          <a:effectLst/>
                          <a:latin typeface="Arial" panose="020B0604020202020204" pitchFamily="34" charset="0"/>
                          <a:cs typeface="Arial" panose="020B0604020202020204" pitchFamily="34" charset="0"/>
                        </a:rPr>
                        <a:t>BUDGET</a:t>
                      </a:r>
                    </a:p>
                    <a:p>
                      <a:pPr algn="ctr" fontAlgn="ctr"/>
                      <a:r>
                        <a:rPr lang="en-ZA" sz="1800" b="1" i="0" u="none" strike="noStrike" dirty="0">
                          <a:solidFill>
                            <a:schemeClr val="tx1"/>
                          </a:solidFill>
                          <a:effectLst/>
                          <a:latin typeface="Arial" panose="020B0604020202020204" pitchFamily="34" charset="0"/>
                          <a:cs typeface="Arial" panose="020B0604020202020204" pitchFamily="34" charset="0"/>
                        </a:rPr>
                        <a:t>R’000</a:t>
                      </a:r>
                    </a:p>
                  </a:txBody>
                  <a:tcPr marL="7242" marR="7242" marT="72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ZA" sz="1800" b="1" i="0" u="none" strike="noStrike" dirty="0">
                          <a:solidFill>
                            <a:schemeClr val="tx1"/>
                          </a:solidFill>
                          <a:effectLst/>
                          <a:latin typeface="Arial" panose="020B0604020202020204" pitchFamily="34" charset="0"/>
                          <a:cs typeface="Arial" panose="020B0604020202020204" pitchFamily="34" charset="0"/>
                        </a:rPr>
                        <a:t>VARIANCE</a:t>
                      </a:r>
                    </a:p>
                    <a:p>
                      <a:pPr algn="ctr" fontAlgn="ctr"/>
                      <a:r>
                        <a:rPr lang="en-ZA" sz="1800" b="1" i="0" u="none" strike="noStrike" dirty="0">
                          <a:solidFill>
                            <a:schemeClr val="tx1"/>
                          </a:solidFill>
                          <a:effectLst/>
                          <a:latin typeface="Arial" panose="020B0604020202020204" pitchFamily="34" charset="0"/>
                          <a:cs typeface="Arial" panose="020B0604020202020204" pitchFamily="34" charset="0"/>
                        </a:rPr>
                        <a:t>R’000</a:t>
                      </a:r>
                    </a:p>
                  </a:txBody>
                  <a:tcPr marL="7242" marR="7242" marT="72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xmlns="" val="10000"/>
                  </a:ext>
                </a:extLst>
              </a:tr>
              <a:tr h="354351">
                <a:tc>
                  <a:txBody>
                    <a:bodyPr/>
                    <a:lstStyle/>
                    <a:p>
                      <a:pPr marL="0" marR="0" fontAlgn="b">
                        <a:spcBef>
                          <a:spcPts val="0"/>
                        </a:spcBef>
                        <a:spcAft>
                          <a:spcPts val="0"/>
                        </a:spcAft>
                      </a:pPr>
                      <a:r>
                        <a:rPr lang="en-US" sz="1600" b="1" dirty="0">
                          <a:effectLst/>
                          <a:latin typeface="Arial" panose="020B0604020202020204" pitchFamily="34" charset="0"/>
                          <a:ea typeface="Times New Roman"/>
                          <a:cs typeface="Arial" panose="020B0604020202020204" pitchFamily="34" charset="0"/>
                        </a:rPr>
                        <a:t>REVENUE</a:t>
                      </a:r>
                    </a:p>
                  </a:txBody>
                  <a:tcPr marL="68572" marR="685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n-US" sz="1400" b="1" dirty="0">
                          <a:effectLst/>
                          <a:latin typeface="Arial" panose="020B0604020202020204" pitchFamily="34" charset="0"/>
                          <a:ea typeface="Times New Roman" panose="02020603050405020304" pitchFamily="18" charset="0"/>
                          <a:cs typeface="Arial" panose="020B0604020202020204" pitchFamily="34" charset="0"/>
                        </a:rPr>
                        <a:t>87 983</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n-ZA" sz="1400" b="1" dirty="0">
                          <a:effectLst/>
                          <a:latin typeface="Arial" panose="020B0604020202020204" pitchFamily="34" charset="0"/>
                          <a:ea typeface="Times New Roman" panose="02020603050405020304" pitchFamily="18" charset="0"/>
                          <a:cs typeface="Arial" panose="020B0604020202020204" pitchFamily="34" charset="0"/>
                        </a:rPr>
                        <a:t>144 883</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n-US" sz="14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(56 900)</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354351">
                <a:tc>
                  <a:txBody>
                    <a:bodyPr/>
                    <a:lstStyle/>
                    <a:p>
                      <a:pPr marL="0" marR="0" fontAlgn="b">
                        <a:spcBef>
                          <a:spcPts val="0"/>
                        </a:spcBef>
                        <a:spcAft>
                          <a:spcPts val="0"/>
                        </a:spcAft>
                      </a:pPr>
                      <a:r>
                        <a:rPr lang="en-US" sz="1400" b="1" dirty="0">
                          <a:effectLst/>
                          <a:latin typeface="Arial" panose="020B0604020202020204" pitchFamily="34" charset="0"/>
                          <a:ea typeface="Times New Roman"/>
                          <a:cs typeface="Arial" panose="020B0604020202020204" pitchFamily="34" charset="0"/>
                        </a:rPr>
                        <a:t>Non Exchange</a:t>
                      </a:r>
                      <a:r>
                        <a:rPr lang="en-US" sz="1400" b="1" baseline="0" dirty="0">
                          <a:effectLst/>
                          <a:latin typeface="Arial" panose="020B0604020202020204" pitchFamily="34" charset="0"/>
                          <a:ea typeface="Times New Roman"/>
                          <a:cs typeface="Arial" panose="020B0604020202020204" pitchFamily="34" charset="0"/>
                        </a:rPr>
                        <a:t> Revenue</a:t>
                      </a:r>
                      <a:endParaRPr lang="en-US" sz="1400" b="1" dirty="0">
                        <a:effectLst/>
                        <a:latin typeface="Arial" panose="020B0604020202020204" pitchFamily="34" charset="0"/>
                        <a:ea typeface="Times New Roman"/>
                        <a:cs typeface="Arial" panose="020B0604020202020204" pitchFamily="34" charset="0"/>
                      </a:endParaRPr>
                    </a:p>
                  </a:txBody>
                  <a:tcPr marL="68572" marR="685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n-US" sz="1400" b="1" dirty="0">
                          <a:effectLst/>
                          <a:latin typeface="Arial" panose="020B0604020202020204" pitchFamily="34" charset="0"/>
                          <a:ea typeface="Times New Roman" panose="02020603050405020304" pitchFamily="18" charset="0"/>
                          <a:cs typeface="Arial" panose="020B0604020202020204" pitchFamily="34" charset="0"/>
                        </a:rPr>
                        <a:t>77 506</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n-US" sz="1400" b="1" dirty="0">
                          <a:effectLst/>
                          <a:latin typeface="Arial" panose="020B0604020202020204" pitchFamily="34" charset="0"/>
                          <a:ea typeface="Times New Roman" panose="02020603050405020304" pitchFamily="18" charset="0"/>
                          <a:cs typeface="Arial" panose="020B0604020202020204" pitchFamily="34" charset="0"/>
                        </a:rPr>
                        <a:t>123 168</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n-US" sz="14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(45 662)</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987626221"/>
                  </a:ext>
                </a:extLst>
              </a:tr>
              <a:tr h="354351">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ZA" sz="1400" b="0" i="0" u="none" strike="noStrike" kern="1200" dirty="0">
                          <a:solidFill>
                            <a:srgbClr val="000000"/>
                          </a:solidFill>
                          <a:effectLst/>
                          <a:latin typeface="Arial" panose="020B0604020202020204" pitchFamily="34" charset="0"/>
                          <a:ea typeface="+mn-ea"/>
                          <a:cs typeface="Arial" panose="020B0604020202020204" pitchFamily="34" charset="0"/>
                        </a:rPr>
                        <a:t>   Department of Labour</a:t>
                      </a:r>
                    </a:p>
                  </a:txBody>
                  <a:tcPr marL="9525" marR="9525"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n-US" sz="1400" dirty="0">
                          <a:effectLst/>
                          <a:latin typeface="Arial" panose="020B0604020202020204" pitchFamily="34" charset="0"/>
                          <a:ea typeface="Times New Roman" panose="02020603050405020304" pitchFamily="18" charset="0"/>
                          <a:cs typeface="Arial" panose="020B0604020202020204" pitchFamily="34" charset="0"/>
                        </a:rPr>
                        <a:t>66 776</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n-US" sz="1400" dirty="0">
                          <a:effectLst/>
                          <a:latin typeface="Arial" panose="020B0604020202020204" pitchFamily="34" charset="0"/>
                          <a:ea typeface="Times New Roman" panose="02020603050405020304" pitchFamily="18" charset="0"/>
                          <a:cs typeface="Arial" panose="020B0604020202020204" pitchFamily="34" charset="0"/>
                        </a:rPr>
                        <a:t>53 261</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r" defTabSz="457200" rtl="0" eaLnBrk="1" fontAlgn="b" latinLnBrk="0" hangingPunct="1"/>
                      <a:r>
                        <a:rPr lang="en-ZA" sz="1400" b="0" i="0" u="none" strike="noStrike" kern="1200" dirty="0">
                          <a:solidFill>
                            <a:srgbClr val="000000"/>
                          </a:solidFill>
                          <a:effectLst/>
                          <a:latin typeface="Arial" panose="020B0604020202020204" pitchFamily="34" charset="0"/>
                          <a:ea typeface="+mn-ea"/>
                          <a:cs typeface="Arial" panose="020B0604020202020204" pitchFamily="34" charset="0"/>
                        </a:rPr>
                        <a:t>13 515 </a:t>
                      </a:r>
                    </a:p>
                  </a:txBody>
                  <a:tcPr marL="9525" marR="9525"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718050222"/>
                  </a:ext>
                </a:extLst>
              </a:tr>
              <a:tr h="354351">
                <a:tc>
                  <a:txBody>
                    <a:bodyPr/>
                    <a:lstStyle/>
                    <a:p>
                      <a:pPr algn="l" rtl="0" fontAlgn="b"/>
                      <a:r>
                        <a:rPr lang="en-ZA" sz="1400" b="0" i="0" u="none" strike="noStrike" kern="1200" dirty="0">
                          <a:solidFill>
                            <a:srgbClr val="000000"/>
                          </a:solidFill>
                          <a:effectLst/>
                          <a:latin typeface="Arial" panose="020B0604020202020204" pitchFamily="34" charset="0"/>
                          <a:ea typeface="+mn-ea"/>
                          <a:cs typeface="Arial" panose="020B0604020202020204" pitchFamily="34" charset="0"/>
                        </a:rPr>
                        <a:t>   Unemployment Insurance Fund</a:t>
                      </a:r>
                    </a:p>
                  </a:txBody>
                  <a:tcPr marL="9525" marR="9525"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n-US" sz="1400" dirty="0">
                          <a:effectLst/>
                          <a:latin typeface="Arial" panose="020B0604020202020204" pitchFamily="34" charset="0"/>
                          <a:ea typeface="Times New Roman" panose="02020603050405020304" pitchFamily="18" charset="0"/>
                          <a:cs typeface="Arial" panose="020B0604020202020204" pitchFamily="34" charset="0"/>
                        </a:rPr>
                        <a:t>1 099</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n-US" sz="1400" dirty="0">
                          <a:effectLst/>
                          <a:latin typeface="Arial" panose="020B0604020202020204" pitchFamily="34" charset="0"/>
                          <a:ea typeface="Times New Roman" panose="02020603050405020304" pitchFamily="18" charset="0"/>
                          <a:cs typeface="Arial" panose="020B0604020202020204" pitchFamily="34" charset="0"/>
                        </a:rPr>
                        <a:t>60 326</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n-US" sz="14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(59 227)</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243312716"/>
                  </a:ext>
                </a:extLst>
              </a:tr>
              <a:tr h="354351">
                <a:tc>
                  <a:txBody>
                    <a:bodyPr/>
                    <a:lstStyle/>
                    <a:p>
                      <a:pPr algn="l" rtl="0" fontAlgn="b"/>
                      <a:r>
                        <a:rPr lang="en-ZA" sz="1400" b="0" i="0" u="none" strike="noStrike" kern="1200" dirty="0">
                          <a:solidFill>
                            <a:srgbClr val="000000"/>
                          </a:solidFill>
                          <a:effectLst/>
                          <a:latin typeface="Arial" panose="020B0604020202020204" pitchFamily="34" charset="0"/>
                          <a:ea typeface="+mn-ea"/>
                          <a:cs typeface="Arial" panose="020B0604020202020204" pitchFamily="34" charset="0"/>
                        </a:rPr>
                        <a:t>   the dti</a:t>
                      </a:r>
                    </a:p>
                  </a:txBody>
                  <a:tcPr marL="9525" marR="9525"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n-US" sz="1400" dirty="0">
                          <a:effectLst/>
                          <a:latin typeface="Arial" panose="020B0604020202020204" pitchFamily="34" charset="0"/>
                          <a:ea typeface="Times New Roman" panose="02020603050405020304" pitchFamily="18" charset="0"/>
                          <a:cs typeface="Arial" panose="020B0604020202020204" pitchFamily="34" charset="0"/>
                        </a:rPr>
                        <a:t>9 631 </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n-US" sz="1400" dirty="0">
                          <a:effectLst/>
                          <a:latin typeface="Arial" panose="020B0604020202020204" pitchFamily="34" charset="0"/>
                          <a:ea typeface="Times New Roman" panose="02020603050405020304" pitchFamily="18" charset="0"/>
                          <a:cs typeface="Arial" panose="020B0604020202020204" pitchFamily="34" charset="0"/>
                        </a:rPr>
                        <a:t>9 581 </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n-ZA" sz="1400" dirty="0">
                          <a:effectLst/>
                          <a:latin typeface="Arial" panose="020B0604020202020204" pitchFamily="34" charset="0"/>
                          <a:ea typeface="Times New Roman" panose="02020603050405020304" pitchFamily="18" charset="0"/>
                          <a:cs typeface="Arial" panose="020B0604020202020204" pitchFamily="34" charset="0"/>
                        </a:rPr>
                        <a:t>50</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415808728"/>
                  </a:ext>
                </a:extLst>
              </a:tr>
              <a:tr h="354351">
                <a:tc>
                  <a:txBody>
                    <a:bodyPr/>
                    <a:lstStyle/>
                    <a:p>
                      <a:pPr algn="l" rtl="0" fontAlgn="b"/>
                      <a:r>
                        <a:rPr lang="en-ZA" sz="1400" b="1" i="0" u="none" strike="noStrike" dirty="0">
                          <a:solidFill>
                            <a:srgbClr val="000000"/>
                          </a:solidFill>
                          <a:effectLst/>
                          <a:latin typeface="Arial" panose="020B0604020202020204" pitchFamily="34" charset="0"/>
                          <a:cs typeface="Arial" panose="020B0604020202020204" pitchFamily="34" charset="0"/>
                        </a:rPr>
                        <a:t> Exchange Revenue</a:t>
                      </a:r>
                    </a:p>
                  </a:txBody>
                  <a:tcPr marL="7242" marR="7242" marT="72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n-US" sz="1400" b="1" dirty="0">
                          <a:effectLst/>
                          <a:latin typeface="Arial" panose="020B0604020202020204" pitchFamily="34" charset="0"/>
                          <a:ea typeface="Times New Roman" panose="02020603050405020304" pitchFamily="18" charset="0"/>
                          <a:cs typeface="Arial" panose="020B0604020202020204" pitchFamily="34" charset="0"/>
                        </a:rPr>
                        <a:t>10 477</a:t>
                      </a:r>
                      <a:endParaRPr lang="en-ZA"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r">
                        <a:lnSpc>
                          <a:spcPct val="150000"/>
                        </a:lnSpc>
                        <a:spcAft>
                          <a:spcPts val="0"/>
                        </a:spcAft>
                        <a:buNone/>
                      </a:pPr>
                      <a:r>
                        <a:rPr lang="en-US" sz="1400" b="1" dirty="0">
                          <a:effectLst/>
                          <a:latin typeface="Arial" panose="020B0604020202020204" pitchFamily="34" charset="0"/>
                          <a:ea typeface="Times New Roman" panose="02020603050405020304" pitchFamily="18" charset="0"/>
                          <a:cs typeface="Arial" panose="020B0604020202020204" pitchFamily="34" charset="0"/>
                        </a:rPr>
                        <a:t>21 715</a:t>
                      </a:r>
                      <a:endParaRPr lang="en-ZA"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n-US" sz="14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(11 238)</a:t>
                      </a:r>
                      <a:endParaRPr lang="en-ZA"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30933415"/>
                  </a:ext>
                </a:extLst>
              </a:tr>
              <a:tr h="290763">
                <a:tc>
                  <a:txBody>
                    <a:bodyPr/>
                    <a:lstStyle/>
                    <a:p>
                      <a:pPr algn="l" fontAlgn="b"/>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7242" marR="7242" marT="724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ZA" sz="1400" dirty="0">
                        <a:effectLst/>
                        <a:latin typeface="Arial" panose="020B0604020202020204" pitchFamily="34" charset="0"/>
                        <a:ea typeface="Times New Roman"/>
                        <a:cs typeface="Arial" panose="020B0604020202020204" pitchFamily="34" charset="0"/>
                      </a:endParaRPr>
                    </a:p>
                  </a:txBody>
                  <a:tcPr marL="9525" marR="83182"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ZA" sz="1400" dirty="0">
                        <a:effectLst/>
                        <a:latin typeface="Arial" panose="020B0604020202020204" pitchFamily="34" charset="0"/>
                        <a:ea typeface="Times New Roman"/>
                        <a:cs typeface="Arial" panose="020B0604020202020204" pitchFamily="34" charset="0"/>
                      </a:endParaRPr>
                    </a:p>
                  </a:txBody>
                  <a:tcPr marL="9525" marR="83182"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ZA" sz="1400" dirty="0">
                        <a:effectLst/>
                        <a:latin typeface="Arial" panose="020B0604020202020204" pitchFamily="34" charset="0"/>
                        <a:ea typeface="Times New Roman"/>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835595629"/>
                  </a:ext>
                </a:extLst>
              </a:tr>
              <a:tr h="354351">
                <a:tc>
                  <a:txBody>
                    <a:bodyPr/>
                    <a:lstStyle/>
                    <a:p>
                      <a:pPr algn="l" fontAlgn="b"/>
                      <a:r>
                        <a:rPr lang="en-ZA" sz="1400" b="1" i="0" u="none" strike="noStrike" dirty="0">
                          <a:solidFill>
                            <a:srgbClr val="000000"/>
                          </a:solidFill>
                          <a:effectLst/>
                          <a:latin typeface="Arial" panose="020B0604020202020204" pitchFamily="34" charset="0"/>
                          <a:cs typeface="Arial" panose="020B0604020202020204" pitchFamily="34" charset="0"/>
                        </a:rPr>
                        <a:t> EXPENDITURE PER ECONOMIC CLASSIFICATION</a:t>
                      </a:r>
                    </a:p>
                  </a:txBody>
                  <a:tcPr marL="7242" marR="7242" marT="72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n-US" sz="1400" b="1" dirty="0">
                          <a:effectLst/>
                          <a:latin typeface="Arial" panose="020B0604020202020204" pitchFamily="34" charset="0"/>
                          <a:ea typeface="Times New Roman" panose="02020603050405020304" pitchFamily="18" charset="0"/>
                          <a:cs typeface="Arial" panose="020B0604020202020204" pitchFamily="34" charset="0"/>
                        </a:rPr>
                        <a:t>87 766</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n-US" sz="1400" b="1" dirty="0">
                          <a:effectLst/>
                          <a:latin typeface="Arial" panose="020B0604020202020204" pitchFamily="34" charset="0"/>
                          <a:ea typeface="Times New Roman" panose="02020603050405020304" pitchFamily="18" charset="0"/>
                          <a:cs typeface="Arial" panose="020B0604020202020204" pitchFamily="34" charset="0"/>
                        </a:rPr>
                        <a:t>144 883</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n-US" sz="1400" b="1" dirty="0">
                          <a:effectLst/>
                          <a:latin typeface="Arial" panose="020B0604020202020204" pitchFamily="34" charset="0"/>
                          <a:ea typeface="Times New Roman" panose="02020603050405020304" pitchFamily="18" charset="0"/>
                          <a:cs typeface="Arial" panose="020B0604020202020204" pitchFamily="34" charset="0"/>
                        </a:rPr>
                        <a:t>57 117</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075277074"/>
                  </a:ext>
                </a:extLst>
              </a:tr>
              <a:tr h="354351">
                <a:tc>
                  <a:txBody>
                    <a:bodyPr/>
                    <a:lstStyle/>
                    <a:p>
                      <a:pPr algn="l" fontAlgn="b"/>
                      <a:r>
                        <a:rPr lang="en-ZA" sz="1400" b="0" i="0" u="none" strike="noStrike" dirty="0">
                          <a:solidFill>
                            <a:srgbClr val="000000"/>
                          </a:solidFill>
                          <a:effectLst/>
                          <a:latin typeface="Arial" panose="020B0604020202020204" pitchFamily="34" charset="0"/>
                          <a:cs typeface="Arial" panose="020B0604020202020204" pitchFamily="34" charset="0"/>
                        </a:rPr>
                        <a:t>  Compensation of employees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n-ZA" sz="1400" b="0" dirty="0">
                          <a:effectLst/>
                          <a:latin typeface="Arial" panose="020B0604020202020204" pitchFamily="34" charset="0"/>
                          <a:ea typeface="Times New Roman" panose="02020603050405020304" pitchFamily="18" charset="0"/>
                          <a:cs typeface="Arial" panose="020B0604020202020204" pitchFamily="34" charset="0"/>
                        </a:rPr>
                        <a:t>64 595</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n-ZA" sz="1400" b="0" dirty="0">
                          <a:effectLst/>
                          <a:latin typeface="Arial" panose="020B0604020202020204" pitchFamily="34" charset="0"/>
                          <a:ea typeface="Times New Roman" panose="02020603050405020304" pitchFamily="18" charset="0"/>
                          <a:cs typeface="Arial" panose="020B0604020202020204" pitchFamily="34" charset="0"/>
                        </a:rPr>
                        <a:t>64 520</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n-ZA" sz="1400" b="0" dirty="0">
                          <a:effectLst/>
                          <a:latin typeface="Arial" panose="020B0604020202020204" pitchFamily="34" charset="0"/>
                          <a:ea typeface="Times New Roman" panose="02020603050405020304" pitchFamily="18" charset="0"/>
                          <a:cs typeface="Arial" panose="020B0604020202020204" pitchFamily="34" charset="0"/>
                        </a:rPr>
                        <a:t>(75)</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624176115"/>
                  </a:ext>
                </a:extLst>
              </a:tr>
              <a:tr h="354351">
                <a:tc>
                  <a:txBody>
                    <a:bodyPr/>
                    <a:lstStyle/>
                    <a:p>
                      <a:pPr algn="l" fontAlgn="b"/>
                      <a:r>
                        <a:rPr lang="en-ZA" sz="1400" b="0" i="0" u="none" strike="noStrike" kern="1200" dirty="0">
                          <a:solidFill>
                            <a:srgbClr val="000000"/>
                          </a:solidFill>
                          <a:effectLst/>
                          <a:latin typeface="Arial" panose="020B0604020202020204" pitchFamily="34" charset="0"/>
                          <a:ea typeface="+mn-ea"/>
                          <a:cs typeface="Arial" panose="020B0604020202020204" pitchFamily="34" charset="0"/>
                        </a:rPr>
                        <a:t>  Goods and Services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n-ZA" sz="1400" dirty="0">
                          <a:effectLst/>
                          <a:latin typeface="Arial" panose="020B0604020202020204" pitchFamily="34" charset="0"/>
                          <a:ea typeface="Times New Roman" panose="02020603050405020304" pitchFamily="18" charset="0"/>
                          <a:cs typeface="Arial" panose="020B0604020202020204" pitchFamily="34" charset="0"/>
                        </a:rPr>
                        <a:t>23 171</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n-ZA" sz="1400" dirty="0">
                          <a:effectLst/>
                          <a:latin typeface="Arial" panose="020B0604020202020204" pitchFamily="34" charset="0"/>
                          <a:ea typeface="Times New Roman" panose="02020603050405020304" pitchFamily="18" charset="0"/>
                          <a:cs typeface="Arial" panose="020B0604020202020204" pitchFamily="34" charset="0"/>
                        </a:rPr>
                        <a:t>80 363</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n-ZA"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57 192</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279766366"/>
                  </a:ext>
                </a:extLst>
              </a:tr>
              <a:tr h="280078">
                <a:tc>
                  <a:txBody>
                    <a:bodyPr/>
                    <a:lstStyle/>
                    <a:p>
                      <a:pPr algn="l" fontAlgn="b"/>
                      <a:endParaRPr lang="en-ZA" sz="14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r" defTabSz="457200" rtl="0" eaLnBrk="1" fontAlgn="b" latinLnBrk="0" hangingPunct="1"/>
                      <a:endParaRPr lang="en-ZA" sz="14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r" defTabSz="457200" rtl="0" eaLnBrk="1" fontAlgn="b" latinLnBrk="0" hangingPunct="1"/>
                      <a:endParaRPr lang="en-ZA" sz="14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r" defTabSz="457200" rtl="0" eaLnBrk="1" fontAlgn="b" latinLnBrk="0" hangingPunct="1"/>
                      <a:endParaRPr lang="en-ZA" sz="14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0005"/>
                  </a:ext>
                </a:extLst>
              </a:tr>
              <a:tr h="362368">
                <a:tc>
                  <a:txBody>
                    <a:bodyPr/>
                    <a:lstStyle/>
                    <a:p>
                      <a:pPr algn="l" fontAlgn="b"/>
                      <a:r>
                        <a:rPr lang="en-ZA" sz="1400" b="1" i="0" u="none" strike="noStrike" dirty="0">
                          <a:solidFill>
                            <a:srgbClr val="000000"/>
                          </a:solidFill>
                          <a:effectLst/>
                          <a:latin typeface="Arial" panose="020B0604020202020204" pitchFamily="34" charset="0"/>
                          <a:cs typeface="Arial" panose="020B0604020202020204" pitchFamily="34" charset="0"/>
                        </a:rPr>
                        <a:t> Surplus / (Deficit)</a:t>
                      </a:r>
                    </a:p>
                  </a:txBody>
                  <a:tcPr marL="7242" marR="7242" marT="72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algn="r" defTabSz="457200" rtl="0" eaLnBrk="1" fontAlgn="b" latinLnBrk="0" hangingPunct="1">
                        <a:lnSpc>
                          <a:spcPct val="150000"/>
                        </a:lnSpc>
                        <a:spcAft>
                          <a:spcPts val="0"/>
                        </a:spcAft>
                      </a:pPr>
                      <a:r>
                        <a:rPr lang="en-ZA" sz="1400" b="1"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217 </a:t>
                      </a:r>
                    </a:p>
                  </a:txBody>
                  <a:tcPr marL="7242" marR="7242" marT="72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r" defTabSz="457200" rtl="0" eaLnBrk="1" fontAlgn="b" latinLnBrk="0" hangingPunct="1">
                        <a:lnSpc>
                          <a:spcPct val="150000"/>
                        </a:lnSpc>
                        <a:spcBef>
                          <a:spcPts val="0"/>
                        </a:spcBef>
                        <a:spcAft>
                          <a:spcPts val="0"/>
                        </a:spcAft>
                        <a:buClrTx/>
                        <a:buSzTx/>
                        <a:buFontTx/>
                        <a:buNone/>
                        <a:tabLst/>
                        <a:defRPr/>
                      </a:pPr>
                      <a:r>
                        <a:rPr lang="en-ZA" sz="1400" b="1"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p>
                  </a:txBody>
                  <a:tcPr marL="7242" marR="7242" marT="72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algn="r" defTabSz="457200" rtl="0" eaLnBrk="1" fontAlgn="b" latinLnBrk="0" hangingPunct="1">
                        <a:lnSpc>
                          <a:spcPct val="150000"/>
                        </a:lnSpc>
                        <a:spcAft>
                          <a:spcPts val="0"/>
                        </a:spcAft>
                      </a:pPr>
                      <a:r>
                        <a:rPr lang="en-ZA" sz="1400" b="1"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217</a:t>
                      </a:r>
                    </a:p>
                  </a:txBody>
                  <a:tcPr marL="7242" marR="7242" marT="72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6"/>
                  </a:ext>
                </a:extLst>
              </a:tr>
            </a:tbl>
          </a:graphicData>
        </a:graphic>
      </p:graphicFrame>
      <p:sp>
        <p:nvSpPr>
          <p:cNvPr id="6218" name="Title 1">
            <a:extLst>
              <a:ext uri="{FF2B5EF4-FFF2-40B4-BE49-F238E27FC236}">
                <a16:creationId xmlns:a16="http://schemas.microsoft.com/office/drawing/2014/main" xmlns="" id="{7D47C76E-2E67-41FC-B853-544463615107}"/>
              </a:ext>
            </a:extLst>
          </p:cNvPr>
          <p:cNvSpPr>
            <a:spLocks noGrp="1"/>
          </p:cNvSpPr>
          <p:nvPr>
            <p:ph type="title"/>
          </p:nvPr>
        </p:nvSpPr>
        <p:spPr>
          <a:xfrm>
            <a:off x="457200" y="201613"/>
            <a:ext cx="8459788" cy="1092200"/>
          </a:xfrm>
        </p:spPr>
        <p:txBody>
          <a:bodyPr/>
          <a:lstStyle/>
          <a:p>
            <a:r>
              <a:rPr lang="en-ZA" altLang="en-US" sz="2000" b="1">
                <a:latin typeface="Arial" panose="020B0604020202020204" pitchFamily="34" charset="0"/>
                <a:ea typeface="ＭＳ Ｐゴシック" panose="020B0600070205080204" pitchFamily="34" charset="-128"/>
                <a:cs typeface="Arial" panose="020B0604020202020204" pitchFamily="34" charset="0"/>
              </a:rPr>
              <a:t>FINANCIAL PERFORMANCE FOR THE YEAR ENDED 31 MARCH 2019</a:t>
            </a:r>
            <a:endParaRPr lang="en-ZA" altLang="en-US" sz="2000">
              <a:latin typeface="Arial" panose="020B0604020202020204" pitchFamily="34" charset="0"/>
              <a:ea typeface="ＭＳ Ｐゴシック" panose="020B0600070205080204" pitchFamily="34" charset="-128"/>
              <a:cs typeface="Arial" panose="020B0604020202020204" pitchFamily="34" charset="0"/>
            </a:endParaRPr>
          </a:p>
        </p:txBody>
      </p:sp>
      <p:sp>
        <p:nvSpPr>
          <p:cNvPr id="4" name="Slide Number Placeholder 3">
            <a:extLst>
              <a:ext uri="{FF2B5EF4-FFF2-40B4-BE49-F238E27FC236}">
                <a16:creationId xmlns:a16="http://schemas.microsoft.com/office/drawing/2014/main" xmlns="" id="{CB234EBD-F903-4EDB-8152-3DDFBECE680B}"/>
              </a:ext>
            </a:extLst>
          </p:cNvPr>
          <p:cNvSpPr>
            <a:spLocks noGrp="1"/>
          </p:cNvSpPr>
          <p:nvPr>
            <p:ph type="sldNum" sz="quarter" idx="12"/>
          </p:nvPr>
        </p:nvSpPr>
        <p:spPr bwMode="auto">
          <a:xfrm>
            <a:off x="7316788" y="6519862"/>
            <a:ext cx="1600200" cy="27305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6858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557213" indent="-214313" defTabSz="68580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857250" indent="-171450" defTabSz="6858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200150" indent="-171450" defTabSz="6858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1543050" indent="-171450" defTabSz="6858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000250" indent="-17145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457450" indent="-17145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2914650" indent="-17145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371850" indent="-17145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r" defTabSz="685800" rtl="0" eaLnBrk="1" fontAlgn="base" latinLnBrk="0" hangingPunct="1">
              <a:lnSpc>
                <a:spcPct val="100000"/>
              </a:lnSpc>
              <a:spcBef>
                <a:spcPct val="0"/>
              </a:spcBef>
              <a:spcAft>
                <a:spcPct val="0"/>
              </a:spcAft>
              <a:buClrTx/>
              <a:buSzTx/>
              <a:buFont typeface="Arial" panose="020B0604020202020204" pitchFamily="34" charset="0"/>
              <a:buNone/>
              <a:tabLst/>
              <a:defRPr/>
            </a:pPr>
            <a:fld id="{15C9116B-FDC4-4CDD-8711-397C9818268D}" type="slidenum">
              <a:rPr kumimoji="0" lang="en-US" altLang="en-US" sz="900" b="0" i="0" u="none" strike="noStrike" kern="1200" cap="none" spc="0" normalizeH="0" baseline="0" noProof="0" smtClean="0">
                <a:ln>
                  <a:noFill/>
                </a:ln>
                <a:solidFill>
                  <a:srgbClr val="898989"/>
                </a:solidFill>
                <a:effectLst/>
                <a:uLnTx/>
                <a:uFillTx/>
                <a:latin typeface="Calibri" panose="020F0502020204030204" pitchFamily="34" charset="0"/>
                <a:ea typeface="ＭＳ Ｐゴシック" panose="020B0600070205080204" pitchFamily="34" charset="-128"/>
                <a:cs typeface="+mn-cs"/>
              </a:rPr>
              <a:pPr marL="0" marR="0" lvl="0" indent="0" algn="r" defTabSz="685800" rtl="0" eaLnBrk="1" fontAlgn="base" latinLnBrk="0" hangingPunct="1">
                <a:lnSpc>
                  <a:spcPct val="100000"/>
                </a:lnSpc>
                <a:spcBef>
                  <a:spcPct val="0"/>
                </a:spcBef>
                <a:spcAft>
                  <a:spcPct val="0"/>
                </a:spcAft>
                <a:buClrTx/>
                <a:buSzTx/>
                <a:buFont typeface="Arial" panose="020B0604020202020204" pitchFamily="34" charset="0"/>
                <a:buNone/>
                <a:tabLst/>
                <a:defRPr/>
              </a:pPr>
              <a:t>25</a:t>
            </a:fld>
            <a:endParaRPr kumimoji="0" lang="en-US" altLang="en-US" sz="900" b="0" i="0" u="none" strike="noStrike" kern="1200" cap="none" spc="0" normalizeH="0" baseline="0" noProof="0" dirty="0">
              <a:ln>
                <a:noFill/>
              </a:ln>
              <a:solidFill>
                <a:srgbClr val="898989"/>
              </a:solidFill>
              <a:effectLst/>
              <a:uLnTx/>
              <a:uFillTx/>
              <a:latin typeface="Calibri" panose="020F0502020204030204" pitchFamily="34" charset="0"/>
              <a:ea typeface="ＭＳ Ｐゴシック" panose="020B0600070205080204" pitchFamily="34" charset="-128"/>
              <a:cs typeface="+mn-cs"/>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Content Placeholder 2">
            <a:extLst>
              <a:ext uri="{FF2B5EF4-FFF2-40B4-BE49-F238E27FC236}">
                <a16:creationId xmlns:a16="http://schemas.microsoft.com/office/drawing/2014/main" xmlns="" id="{1944569C-462D-4703-BC96-F98D47E18216}"/>
              </a:ext>
            </a:extLst>
          </p:cNvPr>
          <p:cNvSpPr>
            <a:spLocks noGrp="1"/>
          </p:cNvSpPr>
          <p:nvPr>
            <p:ph idx="1"/>
          </p:nvPr>
        </p:nvSpPr>
        <p:spPr/>
        <p:txBody>
          <a:bodyPr/>
          <a:lstStyle/>
          <a:p>
            <a:pPr marL="0" indent="0">
              <a:buFont typeface="Arial" panose="020B0604020202020204" pitchFamily="34" charset="0"/>
              <a:buNone/>
              <a:defRPr/>
            </a:pPr>
            <a:endParaRPr lang="en-ZA" altLang="en-US" dirty="0">
              <a:ea typeface="ＭＳ Ｐゴシック" panose="020B0600070205080204" pitchFamily="34" charset="-128"/>
            </a:endParaRPr>
          </a:p>
          <a:p>
            <a:pPr algn="ctr">
              <a:defRPr/>
            </a:pPr>
            <a:r>
              <a:rPr lang="en-ZA" dirty="0">
                <a:solidFill>
                  <a:schemeClr val="bg1"/>
                </a:solidFill>
              </a:rPr>
              <a:t>Actual  Q4</a:t>
            </a:r>
          </a:p>
          <a:p>
            <a:pPr algn="ctr">
              <a:defRPr/>
            </a:pPr>
            <a:r>
              <a:rPr lang="en-ZA" dirty="0">
                <a:solidFill>
                  <a:schemeClr val="bg1"/>
                </a:solidFill>
              </a:rPr>
              <a:t>R’000</a:t>
            </a:r>
            <a:endParaRPr lang="en-ZA" sz="4000" dirty="0">
              <a:solidFill>
                <a:schemeClr val="bg1"/>
              </a:solidFill>
            </a:endParaRPr>
          </a:p>
          <a:p>
            <a:pPr marL="0" indent="0">
              <a:buFont typeface="Arial" panose="020B0604020202020204" pitchFamily="34" charset="0"/>
              <a:buNone/>
              <a:defRPr/>
            </a:pPr>
            <a:endParaRPr lang="en-ZA" altLang="en-US" dirty="0">
              <a:ea typeface="ＭＳ Ｐゴシック" panose="020B0600070205080204" pitchFamily="34" charset="-128"/>
            </a:endParaRPr>
          </a:p>
        </p:txBody>
      </p:sp>
      <p:sp>
        <p:nvSpPr>
          <p:cNvPr id="8195" name="Slide Number Placeholder 3">
            <a:extLst>
              <a:ext uri="{FF2B5EF4-FFF2-40B4-BE49-F238E27FC236}">
                <a16:creationId xmlns:a16="http://schemas.microsoft.com/office/drawing/2014/main" xmlns="" id="{A66EB561-F769-40C2-B9EE-7727B865ACFA}"/>
              </a:ext>
            </a:extLst>
          </p:cNvPr>
          <p:cNvSpPr>
            <a:spLocks noGrp="1"/>
          </p:cNvSpPr>
          <p:nvPr>
            <p:ph type="sldNum" sz="quarter" idx="12"/>
          </p:nvPr>
        </p:nvSpPr>
        <p:spPr bwMode="auto">
          <a:xfrm>
            <a:off x="7343279" y="6397319"/>
            <a:ext cx="1600200" cy="27305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6858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557213" indent="-214313" defTabSz="68580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857250" indent="-171450" defTabSz="6858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200150" indent="-171450" defTabSz="6858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1543050" indent="-171450" defTabSz="6858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000250" indent="-17145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457450" indent="-17145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2914650" indent="-17145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371850" indent="-17145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r" defTabSz="685800" rtl="0" eaLnBrk="1" fontAlgn="base" latinLnBrk="0" hangingPunct="1">
              <a:lnSpc>
                <a:spcPct val="100000"/>
              </a:lnSpc>
              <a:spcBef>
                <a:spcPct val="0"/>
              </a:spcBef>
              <a:spcAft>
                <a:spcPct val="0"/>
              </a:spcAft>
              <a:buClrTx/>
              <a:buSzTx/>
              <a:buFont typeface="Arial" panose="020B0604020202020204" pitchFamily="34" charset="0"/>
              <a:buNone/>
              <a:tabLst/>
              <a:defRPr/>
            </a:pPr>
            <a:fld id="{EE3D4514-F9BB-4B5E-BC02-0CD2481FB7A6}" type="slidenum">
              <a:rPr kumimoji="0" lang="en-US" altLang="en-US" sz="900" b="0" i="0" u="none" strike="noStrike" kern="1200" cap="none" spc="0" normalizeH="0" baseline="0" noProof="0" smtClean="0">
                <a:ln>
                  <a:noFill/>
                </a:ln>
                <a:solidFill>
                  <a:srgbClr val="898989"/>
                </a:solidFill>
                <a:effectLst/>
                <a:uLnTx/>
                <a:uFillTx/>
                <a:latin typeface="Calibri" panose="020F0502020204030204" pitchFamily="34" charset="0"/>
                <a:ea typeface="ＭＳ Ｐゴシック" panose="020B0600070205080204" pitchFamily="34" charset="-128"/>
                <a:cs typeface="+mn-cs"/>
              </a:rPr>
              <a:pPr marL="0" marR="0" lvl="0" indent="0" algn="r" defTabSz="685800" rtl="0" eaLnBrk="1" fontAlgn="base" latinLnBrk="0" hangingPunct="1">
                <a:lnSpc>
                  <a:spcPct val="100000"/>
                </a:lnSpc>
                <a:spcBef>
                  <a:spcPct val="0"/>
                </a:spcBef>
                <a:spcAft>
                  <a:spcPct val="0"/>
                </a:spcAft>
                <a:buClrTx/>
                <a:buSzTx/>
                <a:buFont typeface="Arial" panose="020B0604020202020204" pitchFamily="34" charset="0"/>
                <a:buNone/>
                <a:tabLst/>
                <a:defRPr/>
              </a:pPr>
              <a:t>26</a:t>
            </a:fld>
            <a:endParaRPr kumimoji="0" lang="en-US" altLang="en-US" sz="900" b="0" i="0" u="none" strike="noStrike" kern="1200" cap="none" spc="0" normalizeH="0" baseline="0" noProof="0" dirty="0">
              <a:ln>
                <a:noFill/>
              </a:ln>
              <a:solidFill>
                <a:srgbClr val="898989"/>
              </a:solidFill>
              <a:effectLst/>
              <a:uLnTx/>
              <a:uFillTx/>
              <a:latin typeface="Calibri" panose="020F0502020204030204" pitchFamily="34" charset="0"/>
              <a:ea typeface="ＭＳ Ｐゴシック" panose="020B0600070205080204" pitchFamily="34" charset="-128"/>
              <a:cs typeface="+mn-cs"/>
            </a:endParaRPr>
          </a:p>
        </p:txBody>
      </p:sp>
      <p:graphicFrame>
        <p:nvGraphicFramePr>
          <p:cNvPr id="6" name="Content Placeholder 4">
            <a:extLst>
              <a:ext uri="{FF2B5EF4-FFF2-40B4-BE49-F238E27FC236}">
                <a16:creationId xmlns:a16="http://schemas.microsoft.com/office/drawing/2014/main" xmlns="" id="{EBD0387D-DCDC-4BD3-9AC0-9BDB335DBD9A}"/>
              </a:ext>
            </a:extLst>
          </p:cNvPr>
          <p:cNvGraphicFramePr>
            <a:graphicFrameLocks/>
          </p:cNvGraphicFramePr>
          <p:nvPr>
            <p:extLst>
              <p:ext uri="{D42A27DB-BD31-4B8C-83A1-F6EECF244321}">
                <p14:modId xmlns:p14="http://schemas.microsoft.com/office/powerpoint/2010/main" xmlns="" val="2183065188"/>
              </p:ext>
            </p:extLst>
          </p:nvPr>
        </p:nvGraphicFramePr>
        <p:xfrm>
          <a:off x="265906" y="1413518"/>
          <a:ext cx="8612187" cy="4895002"/>
        </p:xfrm>
        <a:graphic>
          <a:graphicData uri="http://schemas.openxmlformats.org/drawingml/2006/table">
            <a:tbl>
              <a:tblPr firstRow="1" firstCol="1" bandRow="1"/>
              <a:tblGrid>
                <a:gridCol w="6359180">
                  <a:extLst>
                    <a:ext uri="{9D8B030D-6E8A-4147-A177-3AD203B41FA5}">
                      <a16:colId xmlns:a16="http://schemas.microsoft.com/office/drawing/2014/main" xmlns="" val="20000"/>
                    </a:ext>
                  </a:extLst>
                </a:gridCol>
                <a:gridCol w="2253007">
                  <a:extLst>
                    <a:ext uri="{9D8B030D-6E8A-4147-A177-3AD203B41FA5}">
                      <a16:colId xmlns:a16="http://schemas.microsoft.com/office/drawing/2014/main" xmlns="" val="20001"/>
                    </a:ext>
                  </a:extLst>
                </a:gridCol>
              </a:tblGrid>
              <a:tr h="728257">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ZA" sz="1800" b="1" i="0" u="none" strike="noStrike" kern="1200" dirty="0">
                          <a:solidFill>
                            <a:srgbClr val="000000"/>
                          </a:solidFill>
                          <a:effectLst/>
                          <a:latin typeface="Arial" panose="020B0604020202020204" pitchFamily="34" charset="0"/>
                          <a:ea typeface="+mn-ea"/>
                          <a:cs typeface="Arial" panose="020B0604020202020204" pitchFamily="34" charset="0"/>
                        </a:rPr>
                        <a:t>Fruitless and Wasteful Expenditure</a:t>
                      </a:r>
                      <a:endParaRPr lang="en-US" sz="1800" b="1" i="0" u="none" strike="noStrike" kern="1200" dirty="0">
                        <a:solidFill>
                          <a:srgbClr val="000000"/>
                        </a:solidFill>
                        <a:effectLst/>
                        <a:latin typeface="Arial" panose="020B0604020202020204" pitchFamily="34" charset="0"/>
                        <a:ea typeface="Times New Roman"/>
                        <a:cs typeface="Arial" panose="020B0604020202020204" pitchFamily="34" charset="0"/>
                      </a:endParaRPr>
                    </a:p>
                  </a:txBody>
                  <a:tcPr marL="68572" marR="685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ZA" sz="1800" b="1" i="0" u="none" strike="noStrike" kern="1200" dirty="0">
                          <a:solidFill>
                            <a:srgbClr val="000000"/>
                          </a:solidFill>
                          <a:effectLst/>
                          <a:latin typeface="Arial" panose="020B0604020202020204" pitchFamily="34" charset="0"/>
                          <a:cs typeface="Arial" panose="020B0604020202020204" pitchFamily="34" charset="0"/>
                        </a:rPr>
                        <a:t>Amount</a:t>
                      </a:r>
                    </a:p>
                  </a:txBody>
                  <a:tcPr marL="7242" marR="7242" marT="72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xmlns="" val="10000"/>
                  </a:ext>
                </a:extLst>
              </a:tr>
              <a:tr h="408019">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ZA" sz="1800" b="1" i="0" u="none" strike="noStrike" kern="1200" dirty="0">
                          <a:solidFill>
                            <a:srgbClr val="000000"/>
                          </a:solidFill>
                          <a:effectLst/>
                          <a:latin typeface="Arial" panose="020B0604020202020204" pitchFamily="34" charset="0"/>
                          <a:ea typeface="+mn-ea"/>
                          <a:cs typeface="Arial" panose="020B0604020202020204" pitchFamily="34" charset="0"/>
                        </a:rPr>
                        <a:t>Opening Balance 2018/19</a:t>
                      </a:r>
                    </a:p>
                  </a:txBody>
                  <a:tcPr marL="68572" marR="685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n-ZA" sz="1600" dirty="0">
                          <a:effectLst/>
                          <a:latin typeface="Arial" panose="020B0604020202020204" pitchFamily="34" charset="0"/>
                          <a:ea typeface="Times New Roman" panose="02020603050405020304" pitchFamily="18" charset="0"/>
                          <a:cs typeface="Arial" panose="020B0604020202020204" pitchFamily="34" charset="0"/>
                        </a:rPr>
                        <a:t>518 093</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408019">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ZA" sz="1200" b="0" i="0" u="none" strike="noStrike" kern="1200" dirty="0">
                          <a:solidFill>
                            <a:srgbClr val="000000"/>
                          </a:solidFill>
                          <a:effectLst/>
                          <a:latin typeface="Arial" panose="020B0604020202020204" pitchFamily="34" charset="0"/>
                          <a:ea typeface="+mn-ea"/>
                          <a:cs typeface="Arial" panose="020B0604020202020204" pitchFamily="34" charset="0"/>
                        </a:rPr>
                        <a:t>   </a:t>
                      </a:r>
                      <a:r>
                        <a:rPr lang="en-US" sz="1600" b="0" i="0" u="none" strike="noStrike" dirty="0">
                          <a:solidFill>
                            <a:srgbClr val="000000"/>
                          </a:solidFill>
                          <a:effectLst/>
                          <a:latin typeface="Arial" panose="020B0604020202020204" pitchFamily="34" charset="0"/>
                          <a:cs typeface="Arial" panose="020B0604020202020204" pitchFamily="34" charset="0"/>
                        </a:rPr>
                        <a:t>Add: </a:t>
                      </a:r>
                      <a:r>
                        <a:rPr lang="en-GB" sz="1600" b="0" i="0" u="none" strike="noStrike" kern="1200" baseline="0" dirty="0">
                          <a:solidFill>
                            <a:schemeClr val="tx1"/>
                          </a:solidFill>
                          <a:latin typeface="Arial" panose="020B0604020202020204" pitchFamily="34" charset="0"/>
                          <a:ea typeface="+mn-ea"/>
                          <a:cs typeface="Arial" panose="020B0604020202020204" pitchFamily="34" charset="0"/>
                        </a:rPr>
                        <a:t>Fruitless and wasteful expenditure - current year</a:t>
                      </a:r>
                      <a:endParaRPr lang="en-ZA" sz="12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n-ZA" sz="1600" dirty="0">
                          <a:effectLst/>
                          <a:latin typeface="Arial" panose="020B0604020202020204" pitchFamily="34" charset="0"/>
                          <a:ea typeface="Times New Roman" panose="02020603050405020304" pitchFamily="18" charset="0"/>
                          <a:cs typeface="Arial" panose="020B0604020202020204" pitchFamily="34" charset="0"/>
                        </a:rPr>
                        <a:t>169 231</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718050222"/>
                  </a:ext>
                </a:extLst>
              </a:tr>
              <a:tr h="408019">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ZA" sz="1200" b="0" i="0" u="none" strike="noStrike" kern="1200" dirty="0">
                          <a:solidFill>
                            <a:srgbClr val="000000"/>
                          </a:solidFill>
                          <a:effectLst/>
                          <a:latin typeface="Arial" panose="020B0604020202020204" pitchFamily="34" charset="0"/>
                          <a:ea typeface="+mn-ea"/>
                          <a:cs typeface="Arial" panose="020B0604020202020204" pitchFamily="34" charset="0"/>
                        </a:rPr>
                        <a:t>   </a:t>
                      </a:r>
                      <a:r>
                        <a:rPr lang="en-ZA" sz="1600" b="0" i="0" u="none" strike="noStrike" kern="1200" baseline="0" dirty="0">
                          <a:solidFill>
                            <a:schemeClr val="tx1"/>
                          </a:solidFill>
                          <a:latin typeface="Arial" panose="020B0604020202020204" pitchFamily="34" charset="0"/>
                          <a:ea typeface="+mn-ea"/>
                          <a:cs typeface="Arial" panose="020B0604020202020204" pitchFamily="34" charset="0"/>
                        </a:rPr>
                        <a:t>Less: Amounts condoned</a:t>
                      </a:r>
                      <a:endParaRPr lang="en-ZA" sz="12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n-ZA" sz="1600" dirty="0">
                          <a:effectLst/>
                          <a:latin typeface="Arial" panose="020B0604020202020204" pitchFamily="34" charset="0"/>
                          <a:ea typeface="Times New Roman" panose="02020603050405020304" pitchFamily="18" charset="0"/>
                          <a:cs typeface="Arial" panose="020B0604020202020204" pitchFamily="34" charset="0"/>
                        </a:rPr>
                        <a:t>(518 093)</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243312716"/>
                  </a:ext>
                </a:extLst>
              </a:tr>
              <a:tr h="408019">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ZA" sz="1400" b="0" i="0" u="none" strike="noStrike" kern="1200" dirty="0">
                          <a:solidFill>
                            <a:srgbClr val="000000"/>
                          </a:solidFill>
                          <a:effectLst/>
                          <a:latin typeface="+mj-lt"/>
                          <a:ea typeface="+mn-ea"/>
                          <a:cs typeface="+mn-cs"/>
                        </a:rPr>
                        <a:t> </a:t>
                      </a:r>
                      <a:r>
                        <a:rPr lang="en-US" sz="1800" b="1" i="0" u="none" strike="noStrike" kern="1200" dirty="0">
                          <a:solidFill>
                            <a:srgbClr val="000000"/>
                          </a:solidFill>
                          <a:effectLst/>
                          <a:latin typeface="Arial" panose="020B0604020202020204" pitchFamily="34" charset="0"/>
                          <a:ea typeface="+mn-ea"/>
                          <a:cs typeface="Arial" panose="020B0604020202020204" pitchFamily="34" charset="0"/>
                        </a:rPr>
                        <a:t>Closing Balance As At 31 March 2019</a:t>
                      </a:r>
                      <a:endParaRPr lang="en-ZA" sz="14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n-ZA" sz="1600" dirty="0">
                          <a:effectLst/>
                          <a:latin typeface="Arial" panose="020B0604020202020204" pitchFamily="34" charset="0"/>
                          <a:ea typeface="Times New Roman" panose="02020603050405020304" pitchFamily="18" charset="0"/>
                          <a:cs typeface="Arial" panose="020B0604020202020204" pitchFamily="34" charset="0"/>
                        </a:rPr>
                        <a:t>169 231</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415808728"/>
                  </a:ext>
                </a:extLst>
              </a:tr>
              <a:tr h="408019">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endParaRPr lang="en-ZA" sz="1400" b="1" i="0" u="none" strike="noStrike" dirty="0">
                        <a:solidFill>
                          <a:srgbClr val="000000"/>
                        </a:solidFill>
                        <a:effectLst/>
                        <a:latin typeface="+mj-lt"/>
                      </a:endParaRPr>
                    </a:p>
                  </a:txBody>
                  <a:tcPr marL="7242" marR="7242" marT="72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endParaRPr lang="en-ZA" sz="1800" b="1" dirty="0">
                        <a:effectLst/>
                        <a:latin typeface="Arial" panose="020B0604020202020204" pitchFamily="34" charset="0"/>
                        <a:ea typeface="Times New Roman" panose="02020603050405020304" pitchFamily="18" charset="0"/>
                        <a:cs typeface="Arial" panose="020B0604020202020204" pitchFamily="34" charset="0"/>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30933415"/>
                  </a:ext>
                </a:extLst>
              </a:tr>
              <a:tr h="600732">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ZA" sz="1800" b="1" i="0" u="none" strike="noStrike" kern="1200" baseline="0" dirty="0">
                          <a:solidFill>
                            <a:schemeClr val="tx1"/>
                          </a:solidFill>
                          <a:latin typeface="Arial" panose="020B0604020202020204" pitchFamily="34" charset="0"/>
                          <a:ea typeface="+mn-ea"/>
                          <a:cs typeface="Arial" panose="020B0604020202020204" pitchFamily="34" charset="0"/>
                        </a:rPr>
                        <a:t>Irregular Expenditure</a:t>
                      </a:r>
                      <a:endParaRPr lang="en-US" sz="1600" b="1" dirty="0">
                        <a:effectLst/>
                        <a:latin typeface="Arial" panose="020B0604020202020204" pitchFamily="34" charset="0"/>
                        <a:ea typeface="Times New Roman"/>
                        <a:cs typeface="Arial" panose="020B0604020202020204" pitchFamily="34" charset="0"/>
                      </a:endParaRPr>
                    </a:p>
                  </a:txBody>
                  <a:tcPr marL="68572" marR="685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r>
                        <a:rPr lang="en-ZA" sz="1800" b="1" i="0" u="none" strike="noStrike" dirty="0">
                          <a:solidFill>
                            <a:schemeClr val="tx1"/>
                          </a:solidFill>
                          <a:effectLst/>
                          <a:latin typeface="Arial" panose="020B0604020202020204" pitchFamily="34" charset="0"/>
                          <a:cs typeface="Arial" panose="020B0604020202020204" pitchFamily="34" charset="0"/>
                        </a:rPr>
                        <a:t>Amount</a:t>
                      </a:r>
                      <a:endParaRPr lang="en-ZA" sz="1600" b="1" i="0" u="none" strike="noStrike" dirty="0">
                        <a:solidFill>
                          <a:schemeClr val="tx1"/>
                        </a:solidFill>
                        <a:effectLst/>
                        <a:latin typeface="Arial" panose="020B0604020202020204" pitchFamily="34" charset="0"/>
                        <a:cs typeface="Arial" panose="020B0604020202020204" pitchFamily="34" charset="0"/>
                      </a:endParaRPr>
                    </a:p>
                  </a:txBody>
                  <a:tcPr marL="7242" marR="7242" marT="72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xmlns="" val="2835595629"/>
                  </a:ext>
                </a:extLst>
              </a:tr>
              <a:tr h="408019">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ZA" sz="1800" b="1" i="0" u="none" strike="noStrike" kern="1200" dirty="0">
                          <a:solidFill>
                            <a:srgbClr val="000000"/>
                          </a:solidFill>
                          <a:effectLst/>
                          <a:latin typeface="Arial" panose="020B0604020202020204" pitchFamily="34" charset="0"/>
                          <a:ea typeface="+mn-ea"/>
                          <a:cs typeface="Arial" panose="020B0604020202020204" pitchFamily="34" charset="0"/>
                        </a:rPr>
                        <a:t>Opening Balance 2018/19</a:t>
                      </a:r>
                    </a:p>
                  </a:txBody>
                  <a:tcPr marL="68572" marR="685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n-ZA" sz="1600" dirty="0">
                          <a:effectLst/>
                          <a:latin typeface="Arial" panose="020B0604020202020204" pitchFamily="34" charset="0"/>
                          <a:ea typeface="Times New Roman" panose="02020603050405020304" pitchFamily="18" charset="0"/>
                          <a:cs typeface="Arial" panose="020B0604020202020204" pitchFamily="34" charset="0"/>
                        </a:rPr>
                        <a:t>152 780</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075277074"/>
                  </a:ext>
                </a:extLst>
              </a:tr>
              <a:tr h="408019">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ZA" sz="1200" b="0" i="0" u="none" strike="noStrike" kern="1200" dirty="0">
                          <a:solidFill>
                            <a:srgbClr val="000000"/>
                          </a:solidFill>
                          <a:effectLst/>
                          <a:latin typeface="Arial" panose="020B0604020202020204" pitchFamily="34" charset="0"/>
                          <a:ea typeface="+mn-ea"/>
                          <a:cs typeface="Arial" panose="020B0604020202020204" pitchFamily="34" charset="0"/>
                        </a:rPr>
                        <a:t>   </a:t>
                      </a:r>
                      <a:r>
                        <a:rPr lang="en-US" sz="1600" b="0" i="0" u="none" strike="noStrike" dirty="0">
                          <a:solidFill>
                            <a:srgbClr val="000000"/>
                          </a:solidFill>
                          <a:effectLst/>
                          <a:latin typeface="Arial" panose="020B0604020202020204" pitchFamily="34" charset="0"/>
                          <a:cs typeface="Arial" panose="020B0604020202020204" pitchFamily="34" charset="0"/>
                        </a:rPr>
                        <a:t>Add: </a:t>
                      </a:r>
                      <a:r>
                        <a:rPr lang="en-GB" sz="1600" b="0" i="0" u="none" strike="noStrike" kern="1200" baseline="0" dirty="0">
                          <a:solidFill>
                            <a:schemeClr val="tx1"/>
                          </a:solidFill>
                          <a:latin typeface="Arial" panose="020B0604020202020204" pitchFamily="34" charset="0"/>
                          <a:ea typeface="+mn-ea"/>
                          <a:cs typeface="Arial" panose="020B0604020202020204" pitchFamily="34" charset="0"/>
                        </a:rPr>
                        <a:t>Fruitless and wasteful expenditure - current year</a:t>
                      </a:r>
                      <a:endParaRPr lang="en-ZA" sz="12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n-ZA" sz="1600" b="0" dirty="0">
                          <a:effectLst/>
                          <a:latin typeface="Arial" panose="020B0604020202020204" pitchFamily="34" charset="0"/>
                          <a:ea typeface="Times New Roman" panose="02020603050405020304" pitchFamily="18" charset="0"/>
                          <a:cs typeface="Arial" panose="020B0604020202020204" pitchFamily="34" charset="0"/>
                        </a:rPr>
                        <a:t>0</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624176115"/>
                  </a:ext>
                </a:extLst>
              </a:tr>
              <a:tr h="408019">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ZA" sz="1200" b="0" i="0" u="none" strike="noStrike" kern="1200" dirty="0">
                          <a:solidFill>
                            <a:srgbClr val="000000"/>
                          </a:solidFill>
                          <a:effectLst/>
                          <a:latin typeface="Arial" panose="020B0604020202020204" pitchFamily="34" charset="0"/>
                          <a:ea typeface="+mn-ea"/>
                          <a:cs typeface="Arial" panose="020B0604020202020204" pitchFamily="34" charset="0"/>
                        </a:rPr>
                        <a:t>   </a:t>
                      </a:r>
                      <a:r>
                        <a:rPr lang="en-ZA" sz="1600" b="0" i="0" u="none" strike="noStrike" kern="1200" baseline="0" dirty="0">
                          <a:solidFill>
                            <a:schemeClr val="tx1"/>
                          </a:solidFill>
                          <a:latin typeface="Arial" panose="020B0604020202020204" pitchFamily="34" charset="0"/>
                          <a:ea typeface="+mn-ea"/>
                          <a:cs typeface="Arial" panose="020B0604020202020204" pitchFamily="34" charset="0"/>
                        </a:rPr>
                        <a:t>Less: Amounts condoned</a:t>
                      </a:r>
                      <a:endParaRPr lang="en-ZA" sz="12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n-ZA" sz="1600" dirty="0">
                          <a:effectLst/>
                          <a:latin typeface="Arial" panose="020B0604020202020204" pitchFamily="34" charset="0"/>
                          <a:ea typeface="Times New Roman" panose="02020603050405020304" pitchFamily="18" charset="0"/>
                          <a:cs typeface="Arial" panose="020B0604020202020204" pitchFamily="34" charset="0"/>
                        </a:rPr>
                        <a:t>(152 780)</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279766366"/>
                  </a:ext>
                </a:extLst>
              </a:tr>
              <a:tr h="301861">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ZA" sz="1400" b="0" i="0" u="none" strike="noStrike" kern="1200" dirty="0">
                          <a:solidFill>
                            <a:srgbClr val="000000"/>
                          </a:solidFill>
                          <a:effectLst/>
                          <a:latin typeface="+mj-lt"/>
                          <a:ea typeface="+mn-ea"/>
                          <a:cs typeface="+mn-cs"/>
                        </a:rPr>
                        <a:t> </a:t>
                      </a:r>
                      <a:r>
                        <a:rPr lang="en-US" sz="1800" b="1" i="0" u="none" strike="noStrike" kern="1200" dirty="0">
                          <a:solidFill>
                            <a:srgbClr val="000000"/>
                          </a:solidFill>
                          <a:effectLst/>
                          <a:latin typeface="Arial" panose="020B0604020202020204" pitchFamily="34" charset="0"/>
                          <a:ea typeface="+mn-ea"/>
                          <a:cs typeface="Arial" panose="020B0604020202020204" pitchFamily="34" charset="0"/>
                        </a:rPr>
                        <a:t>Closing Balance As At 31 March 2019</a:t>
                      </a:r>
                      <a:endParaRPr lang="en-ZA" sz="14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r" defTabSz="457200" rtl="0" eaLnBrk="1" fontAlgn="b" latinLnBrk="0" hangingPunct="1"/>
                      <a:r>
                        <a:rPr lang="en-ZA" sz="1600" b="0" i="0" u="none" strike="noStrike" kern="1200" dirty="0">
                          <a:solidFill>
                            <a:srgbClr val="000000"/>
                          </a:solidFill>
                          <a:effectLst/>
                          <a:latin typeface="Arial" panose="020B0604020202020204" pitchFamily="34" charset="0"/>
                          <a:ea typeface="+mn-ea"/>
                          <a:cs typeface="Arial" panose="020B0604020202020204" pitchFamily="34" charset="0"/>
                        </a:rPr>
                        <a:t>0</a:t>
                      </a:r>
                    </a:p>
                  </a:txBody>
                  <a:tcPr marL="9525" marR="9525"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0005"/>
                  </a:ext>
                </a:extLst>
              </a:tr>
            </a:tbl>
          </a:graphicData>
        </a:graphic>
      </p:graphicFrame>
      <p:sp>
        <p:nvSpPr>
          <p:cNvPr id="8234" name="Title 1">
            <a:extLst>
              <a:ext uri="{FF2B5EF4-FFF2-40B4-BE49-F238E27FC236}">
                <a16:creationId xmlns:a16="http://schemas.microsoft.com/office/drawing/2014/main" xmlns="" id="{DB5A8382-91D3-4B41-A6ED-1A7B16A170FF}"/>
              </a:ext>
            </a:extLst>
          </p:cNvPr>
          <p:cNvSpPr txBox="1">
            <a:spLocks/>
          </p:cNvSpPr>
          <p:nvPr/>
        </p:nvSpPr>
        <p:spPr bwMode="auto">
          <a:xfrm>
            <a:off x="609600" y="3889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IRREGULAR, FRUITLESS &amp; WASTEFULL EXPENDITURE FOR THE PERIOD ENDED 31 MARCH 2018</a:t>
            </a:r>
            <a:r>
              <a:rPr kumimoji="0" lang="en-US" altLang="en-US" sz="2000" b="1" i="0" u="none" strike="noStrike" kern="1200" cap="none" spc="0" normalizeH="0" baseline="0" noProof="0">
                <a:ln>
                  <a:noFill/>
                </a:ln>
                <a:solidFill>
                  <a:prstClr val="black"/>
                </a:solidFill>
                <a:effectLst/>
                <a:uLnTx/>
                <a:uFillTx/>
                <a:latin typeface="Arial Narrow" panose="020B0606020202030204" pitchFamily="34" charset="0"/>
                <a:ea typeface="ＭＳ Ｐゴシック" panose="020B0600070205080204" pitchFamily="34" charset="-128"/>
                <a:cs typeface="Arial" panose="020B0604020202020204" pitchFamily="34" charset="0"/>
              </a:rPr>
              <a:t/>
            </a:r>
            <a:br>
              <a:rPr kumimoji="0" lang="en-US" altLang="en-US" sz="2000" b="1" i="0" u="none" strike="noStrike" kern="1200" cap="none" spc="0" normalizeH="0" baseline="0" noProof="0">
                <a:ln>
                  <a:noFill/>
                </a:ln>
                <a:solidFill>
                  <a:prstClr val="black"/>
                </a:solidFill>
                <a:effectLst/>
                <a:uLnTx/>
                <a:uFillTx/>
                <a:latin typeface="Arial Narrow" panose="020B0606020202030204" pitchFamily="34" charset="0"/>
                <a:ea typeface="ＭＳ Ｐゴシック" panose="020B0600070205080204" pitchFamily="34" charset="-128"/>
                <a:cs typeface="Arial" panose="020B0604020202020204" pitchFamily="34" charset="0"/>
              </a:rPr>
            </a:br>
            <a:endParaRPr kumimoji="0" lang="en-ZA" altLang="en-US" sz="20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Arial" panose="020B0604020202020204"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xmlns="" id="{2E290B65-1CD3-412D-A2FC-7F23091D6D2C}"/>
              </a:ext>
            </a:extLst>
          </p:cNvPr>
          <p:cNvSpPr>
            <a:spLocks noGrp="1"/>
          </p:cNvSpPr>
          <p:nvPr>
            <p:ph type="title"/>
          </p:nvPr>
        </p:nvSpPr>
        <p:spPr/>
        <p:txBody>
          <a:bodyPr/>
          <a:lstStyle/>
          <a:p>
            <a:r>
              <a:rPr lang="en-US" altLang="en-US" sz="2000" b="1">
                <a:latin typeface="Arial" panose="020B0604020202020204" pitchFamily="34" charset="0"/>
                <a:ea typeface="ＭＳ Ｐゴシック" panose="020B0600070205080204" pitchFamily="34" charset="-128"/>
                <a:cs typeface="Arial" panose="020B0604020202020204" pitchFamily="34" charset="0"/>
              </a:rPr>
              <a:t>AUDIT FINDINGS STATUS REPORT FOR THE PERIOD ENDED 31 MARCH 2018</a:t>
            </a:r>
            <a:endParaRPr lang="en-ZA" altLang="en-US" sz="2000" b="1">
              <a:latin typeface="Arial" panose="020B0604020202020204" pitchFamily="34" charset="0"/>
              <a:ea typeface="ＭＳ Ｐゴシック" panose="020B0600070205080204" pitchFamily="34" charset="-128"/>
              <a:cs typeface="Arial" panose="020B0604020202020204" pitchFamily="34" charset="0"/>
            </a:endParaRPr>
          </a:p>
        </p:txBody>
      </p:sp>
      <p:sp>
        <p:nvSpPr>
          <p:cNvPr id="10243" name="Slide Number Placeholder 3">
            <a:extLst>
              <a:ext uri="{FF2B5EF4-FFF2-40B4-BE49-F238E27FC236}">
                <a16:creationId xmlns:a16="http://schemas.microsoft.com/office/drawing/2014/main" xmlns="" id="{713FE1FB-4FEA-435E-825D-20D09806DB7B}"/>
              </a:ext>
            </a:extLst>
          </p:cNvPr>
          <p:cNvSpPr>
            <a:spLocks noGrp="1"/>
          </p:cNvSpPr>
          <p:nvPr>
            <p:ph type="sldNum" sz="quarter" idx="12"/>
          </p:nvPr>
        </p:nvSpPr>
        <p:spPr bwMode="auto">
          <a:xfrm>
            <a:off x="6754535" y="6400799"/>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DA62712E-B87C-49C1-9F35-475A8648D334}" type="slidenum">
              <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ＭＳ Ｐゴシック"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27</a:t>
            </a:fld>
            <a:endParaRPr kumimoji="0" lang="en-US" altLang="en-US" sz="1200" b="0" i="0" u="none" strike="noStrike" kern="1200" cap="none" spc="0" normalizeH="0" baseline="0" noProof="0" dirty="0">
              <a:ln>
                <a:noFill/>
              </a:ln>
              <a:solidFill>
                <a:srgbClr val="898989"/>
              </a:solidFill>
              <a:effectLst/>
              <a:uLnTx/>
              <a:uFillTx/>
              <a:latin typeface="Calibri" panose="020F0502020204030204" pitchFamily="34" charset="0"/>
              <a:ea typeface="ＭＳ Ｐゴシック" panose="020B0600070205080204" pitchFamily="34" charset="-128"/>
              <a:cs typeface="+mn-cs"/>
            </a:endParaRPr>
          </a:p>
        </p:txBody>
      </p:sp>
      <p:graphicFrame>
        <p:nvGraphicFramePr>
          <p:cNvPr id="6" name="Chart 5">
            <a:extLst>
              <a:ext uri="{FF2B5EF4-FFF2-40B4-BE49-F238E27FC236}">
                <a16:creationId xmlns:a16="http://schemas.microsoft.com/office/drawing/2014/main" xmlns="" id="{8F4BEA16-91A1-46E9-8A55-BF66916E1D9E}"/>
              </a:ext>
            </a:extLst>
          </p:cNvPr>
          <p:cNvGraphicFramePr>
            <a:graphicFrameLocks/>
          </p:cNvGraphicFramePr>
          <p:nvPr/>
        </p:nvGraphicFramePr>
        <p:xfrm>
          <a:off x="509045" y="1564849"/>
          <a:ext cx="8045777" cy="4791501"/>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xmlns="" id="{D2223296-4808-4B16-94B3-B5190506062E}"/>
              </a:ext>
            </a:extLst>
          </p:cNvPr>
          <p:cNvSpPr>
            <a:spLocks noGrp="1"/>
          </p:cNvSpPr>
          <p:nvPr>
            <p:ph type="title"/>
          </p:nvPr>
        </p:nvSpPr>
        <p:spPr/>
        <p:txBody>
          <a:bodyPr/>
          <a:lstStyle/>
          <a:p>
            <a:pPr defTabSz="685800" eaLnBrk="1" fontAlgn="auto" hangingPunct="1">
              <a:spcBef>
                <a:spcPts val="0"/>
              </a:spcBef>
              <a:spcAft>
                <a:spcPts val="0"/>
              </a:spcAft>
              <a:defRPr/>
            </a:pPr>
            <a:r>
              <a:rPr lang="en-ZA" sz="2000" b="1" dirty="0">
                <a:solidFill>
                  <a:prstClr val="black"/>
                </a:solidFill>
                <a:latin typeface="+mn-lt"/>
                <a:ea typeface="+mn-ea"/>
                <a:cs typeface="+mn-cs"/>
              </a:rPr>
              <a:t>MAJOR CHALLENGES DURING 2018/19</a:t>
            </a:r>
            <a:endParaRPr lang="en-US" altLang="en-US" sz="2000" dirty="0">
              <a:latin typeface="+mn-lt"/>
              <a:ea typeface="ＭＳ Ｐゴシック" pitchFamily="34" charset="-128"/>
            </a:endParaRPr>
          </a:p>
        </p:txBody>
      </p:sp>
      <p:sp>
        <p:nvSpPr>
          <p:cNvPr id="21507" name="Content Placeholder 2">
            <a:extLst>
              <a:ext uri="{FF2B5EF4-FFF2-40B4-BE49-F238E27FC236}">
                <a16:creationId xmlns:a16="http://schemas.microsoft.com/office/drawing/2014/main" xmlns="" id="{5410E367-0199-436C-8708-3FEEE42E7806}"/>
              </a:ext>
            </a:extLst>
          </p:cNvPr>
          <p:cNvSpPr>
            <a:spLocks noGrp="1"/>
          </p:cNvSpPr>
          <p:nvPr>
            <p:ph idx="1"/>
          </p:nvPr>
        </p:nvSpPr>
        <p:spPr>
          <a:xfrm>
            <a:off x="285225" y="1395107"/>
            <a:ext cx="8573549" cy="5165725"/>
          </a:xfrm>
        </p:spPr>
        <p:txBody>
          <a:bodyPr/>
          <a:lstStyle/>
          <a:p>
            <a:pPr lvl="0" eaLnBrk="1" fontAlgn="auto" hangingPunct="1">
              <a:spcAft>
                <a:spcPts val="0"/>
              </a:spcAft>
              <a:buFont typeface="Wingdings" pitchFamily="2" charset="2"/>
              <a:buChar char="q"/>
              <a:defRPr/>
            </a:pPr>
            <a:r>
              <a:rPr lang="en-GB" sz="1200" dirty="0">
                <a:ea typeface="+mn-ea"/>
                <a:cs typeface="+mn-cs"/>
              </a:rPr>
              <a:t>Productivity SA’s business environment has since 2015 changed as a consequence of the promulgation of the Employment Services Act, with its mandate expanded to include (a) promoting employment growth; and (b) supporting initiatives aimed at preventing job losses. </a:t>
            </a:r>
          </a:p>
          <a:p>
            <a:pPr lvl="0" eaLnBrk="1" fontAlgn="auto" hangingPunct="1">
              <a:spcAft>
                <a:spcPts val="0"/>
              </a:spcAft>
              <a:buFont typeface="Wingdings" pitchFamily="2" charset="2"/>
              <a:buChar char="q"/>
              <a:defRPr/>
            </a:pPr>
            <a:r>
              <a:rPr lang="en-GB" sz="1200" dirty="0">
                <a:ea typeface="+mn-ea"/>
                <a:cs typeface="+mn-cs"/>
              </a:rPr>
              <a:t>The demand for Productivity SA services are increasing.</a:t>
            </a:r>
          </a:p>
          <a:p>
            <a:pPr lvl="0" eaLnBrk="1" fontAlgn="auto" hangingPunct="1">
              <a:spcAft>
                <a:spcPts val="0"/>
              </a:spcAft>
              <a:buFont typeface="Wingdings" pitchFamily="2" charset="2"/>
              <a:buChar char="q"/>
              <a:defRPr/>
            </a:pPr>
            <a:r>
              <a:rPr lang="en-GB" sz="1200" dirty="0">
                <a:ea typeface="+mn-ea"/>
                <a:cs typeface="+mn-cs"/>
              </a:rPr>
              <a:t>The Business Environment  (new economy) / Business Models are becoming sophisticated due to rapid globalisation, disruptive technologies and innovation.</a:t>
            </a:r>
          </a:p>
          <a:p>
            <a:pPr lvl="0" eaLnBrk="1" fontAlgn="auto" hangingPunct="1">
              <a:spcAft>
                <a:spcPts val="0"/>
              </a:spcAft>
              <a:buFont typeface="Wingdings" pitchFamily="2" charset="2"/>
              <a:buChar char="q"/>
              <a:defRPr/>
            </a:pPr>
            <a:endParaRPr lang="en-GB" sz="1200" dirty="0">
              <a:ea typeface="+mn-ea"/>
              <a:cs typeface="+mn-cs"/>
            </a:endParaRPr>
          </a:p>
          <a:p>
            <a:pPr marL="0" lvl="0" indent="0" eaLnBrk="1" fontAlgn="auto" hangingPunct="1">
              <a:spcAft>
                <a:spcPts val="0"/>
              </a:spcAft>
              <a:buNone/>
              <a:defRPr/>
            </a:pPr>
            <a:r>
              <a:rPr lang="en-GB" sz="1200" b="1" dirty="0">
                <a:ea typeface="+mn-ea"/>
                <a:cs typeface="+mn-cs"/>
              </a:rPr>
              <a:t>However</a:t>
            </a:r>
            <a:r>
              <a:rPr lang="en-GB" sz="1200" b="1" dirty="0">
                <a:solidFill>
                  <a:srgbClr val="FFC000"/>
                </a:solidFill>
                <a:ea typeface="+mn-ea"/>
                <a:cs typeface="+mn-cs"/>
              </a:rPr>
              <a:t> </a:t>
            </a:r>
          </a:p>
          <a:p>
            <a:pPr marL="457200" lvl="0" indent="-457200" eaLnBrk="1" fontAlgn="auto" hangingPunct="1">
              <a:spcAft>
                <a:spcPts val="0"/>
              </a:spcAft>
              <a:buFont typeface="Arial" panose="020B0604020202020204" pitchFamily="34" charset="0"/>
              <a:buAutoNum type="alphaLcParenR"/>
              <a:defRPr/>
            </a:pPr>
            <a:r>
              <a:rPr lang="en-GB" sz="1200" dirty="0">
                <a:ea typeface="+mn-ea"/>
                <a:cs typeface="+mn-cs"/>
              </a:rPr>
              <a:t>No additional funding was appropriated by Parliament for this purpose which is at the heart of the Entity’s financial woes; and</a:t>
            </a:r>
          </a:p>
          <a:p>
            <a:pPr marL="457200" lvl="0" indent="-457200" eaLnBrk="1" fontAlgn="auto" hangingPunct="1">
              <a:spcAft>
                <a:spcPts val="0"/>
              </a:spcAft>
              <a:buFont typeface="Arial" panose="020B0604020202020204" pitchFamily="34" charset="0"/>
              <a:buAutoNum type="alphaLcParenR"/>
              <a:defRPr/>
            </a:pPr>
            <a:r>
              <a:rPr lang="en-GB" sz="1200" dirty="0">
                <a:ea typeface="+mn-ea"/>
                <a:cs typeface="+mn-cs"/>
              </a:rPr>
              <a:t>The funding for the core programmes (WPC and TAS) is not guaranteed. The TAS funding has over the past three years never been transferred in full and/or on time by the DEL/UIF; and funding for the WPC from </a:t>
            </a:r>
            <a:r>
              <a:rPr lang="en-GB" sz="1200" b="1" dirty="0">
                <a:ea typeface="+mn-ea"/>
                <a:cs typeface="+mn-cs"/>
              </a:rPr>
              <a:t>the dti</a:t>
            </a:r>
            <a:r>
              <a:rPr lang="en-GB" sz="1200" dirty="0">
                <a:ea typeface="+mn-ea"/>
                <a:cs typeface="+mn-cs"/>
              </a:rPr>
              <a:t> covers only 45% of the total operational costs of the programme with 55% of the expenditure unfunded.</a:t>
            </a:r>
          </a:p>
          <a:p>
            <a:pPr marL="457200" lvl="0" indent="-457200" eaLnBrk="1" fontAlgn="auto" hangingPunct="1">
              <a:spcAft>
                <a:spcPts val="0"/>
              </a:spcAft>
              <a:buFont typeface="Arial" panose="020B0604020202020204" pitchFamily="34" charset="0"/>
              <a:buAutoNum type="alphaLcParenR"/>
              <a:defRPr/>
            </a:pPr>
            <a:r>
              <a:rPr lang="en-GB" sz="1200" dirty="0">
                <a:ea typeface="+mn-ea"/>
                <a:cs typeface="+mn-cs"/>
              </a:rPr>
              <a:t>We are lacking on Product and Services Innovation</a:t>
            </a:r>
          </a:p>
          <a:p>
            <a:pPr marL="0" lvl="0" indent="0" eaLnBrk="1" fontAlgn="auto" hangingPunct="1">
              <a:spcAft>
                <a:spcPts val="0"/>
              </a:spcAft>
              <a:buNone/>
              <a:defRPr/>
            </a:pPr>
            <a:endParaRPr lang="en-GB" sz="1200" dirty="0">
              <a:ea typeface="+mn-ea"/>
              <a:cs typeface="+mn-cs"/>
            </a:endParaRPr>
          </a:p>
          <a:p>
            <a:pPr marL="0" lvl="0" indent="0" eaLnBrk="1" fontAlgn="auto" hangingPunct="1">
              <a:spcAft>
                <a:spcPts val="0"/>
              </a:spcAft>
              <a:buNone/>
              <a:defRPr/>
            </a:pPr>
            <a:r>
              <a:rPr lang="en-GB" sz="1200" b="1" dirty="0">
                <a:ea typeface="+mn-ea"/>
                <a:cs typeface="+mn-cs"/>
              </a:rPr>
              <a:t>Consequence</a:t>
            </a:r>
          </a:p>
          <a:p>
            <a:pPr marL="457200" lvl="0" indent="-457200" eaLnBrk="1" fontAlgn="auto" hangingPunct="1">
              <a:spcAft>
                <a:spcPts val="0"/>
              </a:spcAft>
              <a:buFont typeface="Arial" panose="020B0604020202020204" pitchFamily="34" charset="0"/>
              <a:buAutoNum type="alphaLcParenR"/>
              <a:defRPr/>
            </a:pPr>
            <a:r>
              <a:rPr lang="en-GB" sz="1200" dirty="0">
                <a:ea typeface="+mn-ea"/>
                <a:cs typeface="+mn-cs"/>
              </a:rPr>
              <a:t>Unable to deliver on the mandate, with TAS Programme suspended since 2017</a:t>
            </a:r>
          </a:p>
          <a:p>
            <a:pPr marL="457200" lvl="0" indent="-457200" eaLnBrk="1" fontAlgn="auto" hangingPunct="1">
              <a:spcAft>
                <a:spcPts val="0"/>
              </a:spcAft>
              <a:buFont typeface="Arial" panose="020B0604020202020204" pitchFamily="34" charset="0"/>
              <a:buAutoNum type="alphaLcParenR"/>
              <a:defRPr/>
            </a:pPr>
            <a:r>
              <a:rPr lang="en-GB" sz="1200" dirty="0">
                <a:ea typeface="+mn-ea"/>
                <a:cs typeface="+mn-cs"/>
              </a:rPr>
              <a:t>The Entity is experiencing persistent financial deficit, threatening its going concern status; and </a:t>
            </a:r>
          </a:p>
          <a:p>
            <a:pPr marL="457200" lvl="0" indent="-457200" eaLnBrk="1" fontAlgn="auto" hangingPunct="1">
              <a:spcAft>
                <a:spcPts val="0"/>
              </a:spcAft>
              <a:buFont typeface="Arial" panose="020B0604020202020204" pitchFamily="34" charset="0"/>
              <a:buAutoNum type="alphaLcParenR"/>
              <a:defRPr/>
            </a:pPr>
            <a:r>
              <a:rPr lang="en-GB" sz="1200" dirty="0">
                <a:ea typeface="+mn-ea"/>
                <a:cs typeface="+mn-cs"/>
              </a:rPr>
              <a:t>Persistent applications for </a:t>
            </a:r>
            <a:r>
              <a:rPr lang="en-GB" sz="1200" dirty="0"/>
              <a:t>financial assistance from DEL</a:t>
            </a:r>
            <a:r>
              <a:rPr lang="en-GB" sz="1200" dirty="0">
                <a:ea typeface="+mn-ea"/>
                <a:cs typeface="+mn-cs"/>
              </a:rPr>
              <a:t>, and if not granted and/or baseline increased, risk of liquidation or restructuring and retrenchment of staff.</a:t>
            </a:r>
          </a:p>
          <a:p>
            <a:pPr marL="457200" lvl="0" indent="-457200" eaLnBrk="1" fontAlgn="auto" hangingPunct="1">
              <a:spcAft>
                <a:spcPts val="0"/>
              </a:spcAft>
              <a:buFont typeface="Arial" panose="020B0604020202020204" pitchFamily="34" charset="0"/>
              <a:buAutoNum type="alphaLcParenR"/>
              <a:defRPr/>
            </a:pPr>
            <a:r>
              <a:rPr lang="en-GB" sz="1200" dirty="0">
                <a:ea typeface="+mn-ea"/>
                <a:cs typeface="+mn-cs"/>
              </a:rPr>
              <a:t>Inability to expand footprint and to deliver services equitably across all the Provinces</a:t>
            </a:r>
          </a:p>
          <a:p>
            <a:pPr marL="457200" lvl="0" indent="-457200" eaLnBrk="1" fontAlgn="auto" hangingPunct="1">
              <a:spcAft>
                <a:spcPts val="0"/>
              </a:spcAft>
              <a:buFont typeface="Arial" panose="020B0604020202020204" pitchFamily="34" charset="0"/>
              <a:buAutoNum type="alphaLcParenR"/>
              <a:defRPr/>
            </a:pPr>
            <a:r>
              <a:rPr lang="en-GB" sz="1200" dirty="0">
                <a:ea typeface="+mn-ea"/>
                <a:cs typeface="+mn-cs"/>
              </a:rPr>
              <a:t>Inability to attract expertise and people with skills are resigning due to job insecurity and/or limited opportunities for growth</a:t>
            </a:r>
          </a:p>
          <a:p>
            <a:pPr marL="457200" lvl="0" indent="-457200" eaLnBrk="1" fontAlgn="auto" hangingPunct="1">
              <a:spcAft>
                <a:spcPts val="0"/>
              </a:spcAft>
              <a:buFont typeface="Arial" panose="020B0604020202020204" pitchFamily="34" charset="0"/>
              <a:buAutoNum type="alphaLcParenR"/>
              <a:defRPr/>
            </a:pPr>
            <a:r>
              <a:rPr lang="en-GB" sz="1200" dirty="0">
                <a:ea typeface="+mn-ea"/>
                <a:cs typeface="+mn-cs"/>
              </a:rPr>
              <a:t>Inability to attract new business due to outdated tools</a:t>
            </a:r>
            <a:endParaRPr lang="en-ZA" sz="1200" dirty="0">
              <a:ea typeface="+mn-ea"/>
              <a:cs typeface="+mn-cs"/>
            </a:endParaRPr>
          </a:p>
          <a:p>
            <a:pPr marL="0" indent="0" eaLnBrk="1" fontAlgn="auto" hangingPunct="1">
              <a:spcAft>
                <a:spcPts val="0"/>
              </a:spcAft>
              <a:buFont typeface="Arial"/>
              <a:buNone/>
              <a:defRPr/>
            </a:pPr>
            <a:endParaRPr lang="en-US" altLang="en-US" sz="1400" dirty="0">
              <a:ea typeface="ＭＳ Ｐゴシック" panose="020B0600070205080204" pitchFamily="34" charset="-128"/>
            </a:endParaRPr>
          </a:p>
        </p:txBody>
      </p:sp>
      <p:sp>
        <p:nvSpPr>
          <p:cNvPr id="20484" name="Slide Number Placeholder 1">
            <a:extLst>
              <a:ext uri="{FF2B5EF4-FFF2-40B4-BE49-F238E27FC236}">
                <a16:creationId xmlns:a16="http://schemas.microsoft.com/office/drawing/2014/main" xmlns="" id="{BF557D9E-47E1-4C04-B657-EA7DF99A9546}"/>
              </a:ext>
            </a:extLst>
          </p:cNvPr>
          <p:cNvSpPr>
            <a:spLocks noGrp="1"/>
          </p:cNvSpPr>
          <p:nvPr>
            <p:ph type="sldNum" sz="quarter" idx="12"/>
          </p:nvPr>
        </p:nvSpPr>
        <p:spPr bwMode="auto">
          <a:xfrm>
            <a:off x="6791325" y="6470650"/>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F02DEC7D-5E80-459C-82F1-87D027BA9698}" type="slidenum">
              <a:rPr lang="en-US" altLang="en-US" sz="1200" smtClean="0">
                <a:solidFill>
                  <a:srgbClr val="898989"/>
                </a:solidFill>
              </a:rPr>
              <a:pPr>
                <a:spcBef>
                  <a:spcPct val="0"/>
                </a:spcBef>
                <a:buFontTx/>
                <a:buNone/>
              </a:pPr>
              <a:t>28</a:t>
            </a:fld>
            <a:endParaRPr lang="en-US" altLang="en-US" sz="1200" dirty="0">
              <a:solidFill>
                <a:srgbClr val="898989"/>
              </a:solidFill>
            </a:endParaRPr>
          </a:p>
        </p:txBody>
      </p:sp>
    </p:spTree>
    <p:extLst>
      <p:ext uri="{BB962C8B-B14F-4D97-AF65-F5344CB8AC3E}">
        <p14:creationId xmlns:p14="http://schemas.microsoft.com/office/powerpoint/2010/main" xmlns="" val="9845520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9" descr="Extra3_3-01.jp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5539" name="Title 1"/>
          <p:cNvSpPr txBox="1">
            <a:spLocks/>
          </p:cNvSpPr>
          <p:nvPr/>
        </p:nvSpPr>
        <p:spPr bwMode="auto">
          <a:xfrm>
            <a:off x="6772275" y="4321175"/>
            <a:ext cx="2252663" cy="541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r>
              <a:rPr lang="en-US" altLang="en-US" sz="2000" b="1" dirty="0">
                <a:solidFill>
                  <a:srgbClr val="FFAB16"/>
                </a:solidFill>
                <a:latin typeface="Arial" pitchFamily="34" charset="0"/>
                <a:cs typeface="Arial" pitchFamily="34" charset="0"/>
              </a:rPr>
              <a:t>Thank </a:t>
            </a:r>
            <a:r>
              <a:rPr lang="en-US" altLang="en-US" sz="2000" b="1" dirty="0">
                <a:solidFill>
                  <a:schemeClr val="bg1"/>
                </a:solidFill>
                <a:latin typeface="Arial" pitchFamily="34" charset="0"/>
                <a:cs typeface="Arial" pitchFamily="34" charset="0"/>
              </a:rPr>
              <a:t>You</a:t>
            </a:r>
            <a:r>
              <a:rPr lang="en-US" altLang="en-US" sz="2000" b="1" dirty="0">
                <a:solidFill>
                  <a:srgbClr val="FFAB16"/>
                </a:solidFill>
                <a:latin typeface="Arial" pitchFamily="34" charset="0"/>
                <a:cs typeface="Arial" pitchFamily="34" charset="0"/>
              </a:rPr>
              <a:t>…</a:t>
            </a:r>
          </a:p>
        </p:txBody>
      </p:sp>
      <p:sp>
        <p:nvSpPr>
          <p:cNvPr id="65540" name="Slide Number Placeholder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34D20C3F-5868-49E4-8475-32A7B1F69933}" type="slidenum">
              <a:rPr lang="en-US" altLang="en-US" sz="1200" smtClean="0">
                <a:solidFill>
                  <a:srgbClr val="898989"/>
                </a:solidFill>
              </a:rPr>
              <a:pPr/>
              <a:t>29</a:t>
            </a:fld>
            <a:endParaRPr lang="en-US" altLang="en-US" sz="1200" dirty="0">
              <a:solidFill>
                <a:srgbClr val="898989"/>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xmlns="" id="{E4132A89-8CB8-4064-B131-9E0746ECC9DE}"/>
              </a:ext>
            </a:extLst>
          </p:cNvPr>
          <p:cNvSpPr>
            <a:spLocks noGrp="1"/>
          </p:cNvSpPr>
          <p:nvPr>
            <p:ph type="title"/>
          </p:nvPr>
        </p:nvSpPr>
        <p:spPr/>
        <p:txBody>
          <a:bodyPr/>
          <a:lstStyle/>
          <a:p>
            <a:pPr defTabSz="685800" eaLnBrk="1" fontAlgn="auto" hangingPunct="1">
              <a:spcBef>
                <a:spcPts val="0"/>
              </a:spcBef>
              <a:spcAft>
                <a:spcPts val="0"/>
              </a:spcAft>
              <a:defRPr/>
            </a:pPr>
            <a:r>
              <a:rPr lang="en-ZA" sz="2400" b="1" dirty="0">
                <a:solidFill>
                  <a:prstClr val="black"/>
                </a:solidFill>
                <a:latin typeface="Arial Rounded MT Bold" panose="020F0704030504030204" pitchFamily="34" charset="0"/>
                <a:ea typeface="+mn-ea"/>
                <a:cs typeface="+mn-cs"/>
              </a:rPr>
              <a:t/>
            </a:r>
            <a:br>
              <a:rPr lang="en-ZA" sz="2400" b="1" dirty="0">
                <a:solidFill>
                  <a:prstClr val="black"/>
                </a:solidFill>
                <a:latin typeface="Arial Rounded MT Bold" panose="020F0704030504030204" pitchFamily="34" charset="0"/>
                <a:ea typeface="+mn-ea"/>
                <a:cs typeface="+mn-cs"/>
              </a:rPr>
            </a:br>
            <a:r>
              <a:rPr lang="en-ZA" sz="2000" b="1" dirty="0">
                <a:solidFill>
                  <a:prstClr val="black"/>
                </a:solidFill>
                <a:latin typeface="+mn-lt"/>
                <a:ea typeface="+mn-ea"/>
                <a:cs typeface="+mn-cs"/>
              </a:rPr>
              <a:t>THE MANDATE OF PRODUCTIVITY SA</a:t>
            </a:r>
            <a:br>
              <a:rPr lang="en-ZA" sz="2000" b="1" dirty="0">
                <a:solidFill>
                  <a:prstClr val="black"/>
                </a:solidFill>
                <a:latin typeface="+mn-lt"/>
                <a:ea typeface="+mn-ea"/>
                <a:cs typeface="+mn-cs"/>
              </a:rPr>
            </a:br>
            <a:endParaRPr lang="en-US" altLang="en-US" sz="2000" dirty="0">
              <a:latin typeface="+mn-lt"/>
              <a:ea typeface="ＭＳ Ｐゴシック" pitchFamily="34" charset="-128"/>
            </a:endParaRPr>
          </a:p>
        </p:txBody>
      </p:sp>
      <p:sp>
        <p:nvSpPr>
          <p:cNvPr id="21507" name="Content Placeholder 2">
            <a:extLst>
              <a:ext uri="{FF2B5EF4-FFF2-40B4-BE49-F238E27FC236}">
                <a16:creationId xmlns:a16="http://schemas.microsoft.com/office/drawing/2014/main" xmlns="" id="{55FF208B-5B9E-4C0D-B28E-BD23DD67A488}"/>
              </a:ext>
            </a:extLst>
          </p:cNvPr>
          <p:cNvSpPr>
            <a:spLocks noGrp="1"/>
          </p:cNvSpPr>
          <p:nvPr>
            <p:ph idx="1"/>
          </p:nvPr>
        </p:nvSpPr>
        <p:spPr>
          <a:xfrm>
            <a:off x="295275" y="1417638"/>
            <a:ext cx="8629650" cy="5053012"/>
          </a:xfrm>
        </p:spPr>
        <p:txBody>
          <a:bodyPr/>
          <a:lstStyle/>
          <a:p>
            <a:pPr marL="0" indent="0" algn="just">
              <a:buFont typeface="Arial" panose="020B0604020202020204" pitchFamily="34" charset="0"/>
              <a:buNone/>
              <a:defRPr/>
            </a:pPr>
            <a:r>
              <a:rPr lang="en-ZA" altLang="en-US" sz="1800" dirty="0">
                <a:ea typeface="ＭＳ Ｐゴシック" panose="020B0600070205080204" pitchFamily="34" charset="-128"/>
                <a:cs typeface="Arial" panose="020B0604020202020204" pitchFamily="34" charset="0"/>
              </a:rPr>
              <a:t>Productivity SA is established in terms of s31 of the Employment Services Act, No. 4 of 2014, </a:t>
            </a:r>
            <a:r>
              <a:rPr lang="en-ZA" sz="1800" dirty="0">
                <a:ea typeface="Calibri" panose="020F0502020204030204" pitchFamily="34" charset="0"/>
                <a:cs typeface="Times New Roman" panose="02020603050405020304" pitchFamily="18" charset="0"/>
              </a:rPr>
              <a:t>with the </a:t>
            </a:r>
            <a:r>
              <a:rPr lang="en-ZA" sz="1800" b="1" dirty="0">
                <a:ea typeface="Calibri" panose="020F0502020204030204" pitchFamily="34" charset="0"/>
                <a:cs typeface="Times New Roman" panose="02020603050405020304" pitchFamily="18" charset="0"/>
              </a:rPr>
              <a:t>mandate</a:t>
            </a:r>
            <a:r>
              <a:rPr lang="en-ZA" sz="1800" dirty="0">
                <a:ea typeface="Calibri" panose="020F0502020204030204" pitchFamily="34" charset="0"/>
                <a:cs typeface="Times New Roman" panose="02020603050405020304" pitchFamily="18" charset="0"/>
              </a:rPr>
              <a:t> to fulfil an economic or social responsibility of government, which is </a:t>
            </a:r>
            <a:r>
              <a:rPr lang="en-ZA" sz="1800" dirty="0">
                <a:ea typeface="Calibri" panose="020F0502020204030204" pitchFamily="34" charset="0"/>
              </a:rPr>
              <a:t>to </a:t>
            </a:r>
            <a:r>
              <a:rPr lang="en-ZA" sz="1800" i="1" dirty="0">
                <a:ea typeface="Calibri" panose="020F0502020204030204" pitchFamily="34" charset="0"/>
              </a:rPr>
              <a:t>promote employment growth and productivity thereby contributing to South Africa’s socio-economic development and competitiveness. </a:t>
            </a:r>
          </a:p>
          <a:p>
            <a:pPr marL="0" indent="0" algn="just">
              <a:buFont typeface="Arial" panose="020B0604020202020204" pitchFamily="34" charset="0"/>
              <a:buNone/>
              <a:defRPr/>
            </a:pPr>
            <a:endParaRPr lang="en-ZA" altLang="en-US" sz="1600" dirty="0"/>
          </a:p>
          <a:p>
            <a:pPr marL="0" indent="0" algn="just">
              <a:buFont typeface="Arial" panose="020B0604020202020204" pitchFamily="34" charset="0"/>
              <a:buNone/>
              <a:defRPr/>
            </a:pPr>
            <a:r>
              <a:rPr lang="en-ZA" altLang="en-US" sz="1800" b="1" u="sng" dirty="0">
                <a:solidFill>
                  <a:prstClr val="black"/>
                </a:solidFill>
              </a:rPr>
              <a:t>Vision</a:t>
            </a:r>
            <a:r>
              <a:rPr lang="en-ZA" altLang="en-US" sz="1800" b="1" dirty="0">
                <a:solidFill>
                  <a:prstClr val="black"/>
                </a:solidFill>
              </a:rPr>
              <a:t>:</a:t>
            </a:r>
            <a:r>
              <a:rPr lang="en-ZA" altLang="en-US" sz="1800" dirty="0">
                <a:solidFill>
                  <a:prstClr val="black"/>
                </a:solidFill>
              </a:rPr>
              <a:t> To lead and inspire a productive and competitive South Africa.</a:t>
            </a:r>
          </a:p>
          <a:p>
            <a:pPr marL="0" indent="0" algn="just">
              <a:buFont typeface="Arial" panose="020B0604020202020204" pitchFamily="34" charset="0"/>
              <a:buNone/>
              <a:defRPr/>
            </a:pPr>
            <a:endParaRPr lang="en-ZA" altLang="en-US" sz="1600" dirty="0">
              <a:solidFill>
                <a:prstClr val="black"/>
              </a:solidFill>
            </a:endParaRPr>
          </a:p>
          <a:p>
            <a:pPr marL="0" indent="0" algn="just">
              <a:buFont typeface="Arial" panose="020B0604020202020204" pitchFamily="34" charset="0"/>
              <a:buNone/>
              <a:defRPr/>
            </a:pPr>
            <a:r>
              <a:rPr lang="en-ZA" altLang="en-US" sz="1600" b="1" dirty="0"/>
              <a:t>Governance and control</a:t>
            </a:r>
            <a:r>
              <a:rPr lang="en-ZA" altLang="en-US" sz="1600" dirty="0"/>
              <a:t>: Governed by a Tripartite Board consisting of 7 Members appointed in terms of s33 of the Act - </a:t>
            </a:r>
            <a:r>
              <a:rPr lang="en-ZA" sz="1600" dirty="0">
                <a:ea typeface="Calibri" panose="020F0502020204030204" pitchFamily="34" charset="0"/>
              </a:rPr>
              <a:t>Chairperson and 6 members (4 drawn from NEDLAC - 2 representing Organised Labour and 2 Organised Business), and 2 members representing the Government. And Executive Committee comprising of 8 Members.</a:t>
            </a:r>
            <a:endParaRPr lang="en-ZA" altLang="en-US" sz="1600" dirty="0"/>
          </a:p>
          <a:p>
            <a:pPr marL="0" indent="0" algn="just">
              <a:buFont typeface="Arial" panose="020B0604020202020204" pitchFamily="34" charset="0"/>
              <a:buNone/>
              <a:defRPr/>
            </a:pPr>
            <a:endParaRPr lang="en-ZA" altLang="en-US" sz="1600" dirty="0"/>
          </a:p>
          <a:p>
            <a:pPr marL="0" indent="0" algn="just">
              <a:buFont typeface="Arial" panose="020B0604020202020204" pitchFamily="34" charset="0"/>
              <a:buNone/>
              <a:defRPr/>
            </a:pPr>
            <a:r>
              <a:rPr lang="en-ZA" sz="1600" b="1" dirty="0"/>
              <a:t>The</a:t>
            </a:r>
            <a:r>
              <a:rPr lang="en-ZA" sz="1600" dirty="0"/>
              <a:t> </a:t>
            </a:r>
            <a:r>
              <a:rPr lang="en-ZA" sz="1600" b="1" dirty="0"/>
              <a:t>footprint:</a:t>
            </a:r>
            <a:r>
              <a:rPr lang="en-ZA" sz="1600" dirty="0"/>
              <a:t> Productivity SA operations are  reorganised into three (3) Regional Offices: </a:t>
            </a:r>
          </a:p>
          <a:p>
            <a:pPr algn="just">
              <a:defRPr/>
            </a:pPr>
            <a:r>
              <a:rPr lang="en-ZA" sz="1600" b="1" dirty="0"/>
              <a:t>Johannesburg/Midrand</a:t>
            </a:r>
            <a:r>
              <a:rPr lang="en-ZA" sz="1600" dirty="0"/>
              <a:t> which is the head office and also servicing Gauteng, North West and Limpopo;</a:t>
            </a:r>
          </a:p>
          <a:p>
            <a:pPr algn="just">
              <a:defRPr/>
            </a:pPr>
            <a:r>
              <a:rPr lang="en-ZA" sz="1600" dirty="0"/>
              <a:t> </a:t>
            </a:r>
            <a:r>
              <a:rPr lang="en-ZA" sz="1600" b="1" dirty="0"/>
              <a:t>eThekwini/Durban</a:t>
            </a:r>
            <a:r>
              <a:rPr lang="en-ZA" sz="1600" dirty="0"/>
              <a:t> servicing Kwa-Zulu Natal, the Eastern Cape and Mpumalanga; and </a:t>
            </a:r>
          </a:p>
          <a:p>
            <a:pPr algn="just">
              <a:defRPr/>
            </a:pPr>
            <a:r>
              <a:rPr lang="en-ZA" sz="1600" b="1" dirty="0"/>
              <a:t>Cape Town</a:t>
            </a:r>
            <a:r>
              <a:rPr lang="en-ZA" sz="1600" dirty="0"/>
              <a:t> servicing the Western Cape, Northern Cape and Free State. </a:t>
            </a:r>
          </a:p>
          <a:p>
            <a:pPr marL="0" indent="0" algn="just">
              <a:buFont typeface="Arial" panose="020B0604020202020204" pitchFamily="34" charset="0"/>
              <a:buNone/>
              <a:defRPr/>
            </a:pPr>
            <a:endParaRPr lang="en-ZA" altLang="en-US" sz="1800" dirty="0">
              <a:ea typeface="ＭＳ Ｐゴシック" panose="020B0600070205080204" pitchFamily="34" charset="-128"/>
              <a:cs typeface="Arial" panose="020B0604020202020204" pitchFamily="34" charset="0"/>
            </a:endParaRPr>
          </a:p>
          <a:p>
            <a:pPr marL="0" indent="0" algn="just">
              <a:buFont typeface="Arial" panose="020B0604020202020204" pitchFamily="34" charset="0"/>
              <a:buNone/>
              <a:defRPr/>
            </a:pPr>
            <a:endParaRPr lang="en-US" altLang="en-US" sz="1800" dirty="0">
              <a:ea typeface="ＭＳ Ｐゴシック" panose="020B0600070205080204" pitchFamily="34" charset="-128"/>
            </a:endParaRPr>
          </a:p>
          <a:p>
            <a:pPr marL="0" indent="0" algn="just">
              <a:buFont typeface="Arial" panose="020B0604020202020204" pitchFamily="34" charset="0"/>
              <a:buNone/>
              <a:defRPr/>
            </a:pPr>
            <a:endParaRPr lang="en-US" altLang="en-US" sz="1800" dirty="0">
              <a:ea typeface="ＭＳ Ｐゴシック" panose="020B0600070205080204" pitchFamily="34" charset="-128"/>
            </a:endParaRPr>
          </a:p>
        </p:txBody>
      </p:sp>
      <p:sp>
        <p:nvSpPr>
          <p:cNvPr id="9220" name="Slide Number Placeholder 1">
            <a:extLst>
              <a:ext uri="{FF2B5EF4-FFF2-40B4-BE49-F238E27FC236}">
                <a16:creationId xmlns:a16="http://schemas.microsoft.com/office/drawing/2014/main" xmlns="" id="{EC81D8F7-E922-4CAB-92D6-77225342F127}"/>
              </a:ext>
            </a:extLst>
          </p:cNvPr>
          <p:cNvSpPr>
            <a:spLocks noGrp="1"/>
          </p:cNvSpPr>
          <p:nvPr>
            <p:ph type="sldNum" sz="quarter" idx="12"/>
          </p:nvPr>
        </p:nvSpPr>
        <p:spPr bwMode="auto">
          <a:xfrm>
            <a:off x="6791325" y="6470650"/>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39D56712-801D-41FE-9094-9A5E20CD5B39}" type="slidenum">
              <a:rPr lang="en-US" altLang="en-US" sz="1200" smtClean="0">
                <a:solidFill>
                  <a:srgbClr val="898989"/>
                </a:solidFill>
              </a:rPr>
              <a:pPr>
                <a:spcBef>
                  <a:spcPct val="0"/>
                </a:spcBef>
                <a:buFontTx/>
                <a:buNone/>
              </a:pPr>
              <a:t>3</a:t>
            </a:fld>
            <a:endParaRPr lang="en-US" altLang="en-US" sz="1200" dirty="0">
              <a:solidFill>
                <a:srgbClr val="898989"/>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xmlns="" id="{D405566C-E2BE-42A9-92F8-365270793664}"/>
              </a:ext>
            </a:extLst>
          </p:cNvPr>
          <p:cNvSpPr txBox="1">
            <a:spLocks/>
          </p:cNvSpPr>
          <p:nvPr/>
        </p:nvSpPr>
        <p:spPr bwMode="auto">
          <a:xfrm>
            <a:off x="5537200" y="6332538"/>
            <a:ext cx="3033713" cy="347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000" dirty="0">
                <a:solidFill>
                  <a:srgbClr val="FFFFFF"/>
                </a:solidFill>
                <a:latin typeface="Arial" panose="020B0604020202020204" pitchFamily="34" charset="0"/>
                <a:cs typeface="Arial" panose="020B0604020202020204" pitchFamily="34" charset="0"/>
              </a:rPr>
              <a:t>Chief Directorate Communication  |  2011.00.00</a:t>
            </a:r>
          </a:p>
        </p:txBody>
      </p:sp>
      <p:sp>
        <p:nvSpPr>
          <p:cNvPr id="14339" name="Title 1">
            <a:extLst>
              <a:ext uri="{FF2B5EF4-FFF2-40B4-BE49-F238E27FC236}">
                <a16:creationId xmlns:a16="http://schemas.microsoft.com/office/drawing/2014/main" xmlns="" id="{321DC567-067C-4BC7-8239-B201DF97CB0B}"/>
              </a:ext>
            </a:extLst>
          </p:cNvPr>
          <p:cNvSpPr>
            <a:spLocks noGrp="1"/>
          </p:cNvSpPr>
          <p:nvPr>
            <p:ph type="title"/>
          </p:nvPr>
        </p:nvSpPr>
        <p:spPr>
          <a:xfrm>
            <a:off x="855663" y="398463"/>
            <a:ext cx="7580312" cy="884237"/>
          </a:xfrm>
        </p:spPr>
        <p:txBody>
          <a:bodyPr/>
          <a:lstStyle/>
          <a:p>
            <a:pPr eaLnBrk="1" hangingPunct="1">
              <a:defRPr/>
            </a:pPr>
            <a:r>
              <a:rPr lang="en-ZA" altLang="en-US" sz="2000" b="1" dirty="0">
                <a:solidFill>
                  <a:srgbClr val="000000"/>
                </a:solidFill>
                <a:latin typeface="+mn-lt"/>
              </a:rPr>
              <a:t>LOCATING PRODUCTIVITY SA WITHIN THE LEGISLATIVE MANDATE OF THE </a:t>
            </a:r>
            <a:r>
              <a:rPr lang="en-ZA" altLang="en-US" sz="2000" b="1" dirty="0">
                <a:solidFill>
                  <a:srgbClr val="000000"/>
                </a:solidFill>
              </a:rPr>
              <a:t>DEPARTMENT OF EMPLOYMENT AND LABOUR </a:t>
            </a:r>
            <a:endParaRPr lang="en-ZA" altLang="en-US" sz="2000" b="1" dirty="0">
              <a:solidFill>
                <a:srgbClr val="000000"/>
              </a:solidFill>
              <a:latin typeface="+mn-lt"/>
            </a:endParaRPr>
          </a:p>
        </p:txBody>
      </p:sp>
      <p:sp>
        <p:nvSpPr>
          <p:cNvPr id="4" name="Content Placeholder 2">
            <a:extLst>
              <a:ext uri="{FF2B5EF4-FFF2-40B4-BE49-F238E27FC236}">
                <a16:creationId xmlns:a16="http://schemas.microsoft.com/office/drawing/2014/main" xmlns="" id="{84091ED8-690D-468A-86D3-EA621DC98388}"/>
              </a:ext>
            </a:extLst>
          </p:cNvPr>
          <p:cNvSpPr>
            <a:spLocks noGrp="1"/>
          </p:cNvSpPr>
          <p:nvPr>
            <p:ph idx="1"/>
          </p:nvPr>
        </p:nvSpPr>
        <p:spPr>
          <a:xfrm>
            <a:off x="396875" y="1346200"/>
            <a:ext cx="8610600" cy="5160963"/>
          </a:xfrm>
        </p:spPr>
        <p:txBody>
          <a:bodyPr>
            <a:normAutofit/>
          </a:bodyPr>
          <a:lstStyle/>
          <a:p>
            <a:pPr marL="0" indent="0" algn="just" eaLnBrk="1" hangingPunct="1">
              <a:buFont typeface="Arial" panose="020B0604020202020204" pitchFamily="34" charset="0"/>
              <a:buNone/>
              <a:defRPr/>
            </a:pPr>
            <a:endParaRPr lang="en-ZA" altLang="en-US" sz="1600" dirty="0"/>
          </a:p>
          <a:p>
            <a:pPr marL="0" indent="0" algn="just" eaLnBrk="1" hangingPunct="1">
              <a:buFont typeface="Arial" panose="020B0604020202020204" pitchFamily="34" charset="0"/>
              <a:buNone/>
              <a:defRPr/>
            </a:pPr>
            <a:r>
              <a:rPr lang="en-ZA" altLang="en-US" sz="1800" b="1" dirty="0"/>
              <a:t>The mandate of the Department is: </a:t>
            </a:r>
            <a:r>
              <a:rPr lang="en-ZA" altLang="en-US" sz="1800" dirty="0"/>
              <a:t>To regulate the labour market through policies and programmes developed in consultation with social partners, which are aimed at:</a:t>
            </a:r>
          </a:p>
          <a:p>
            <a:pPr algn="just" eaLnBrk="1" hangingPunct="1">
              <a:defRPr/>
            </a:pPr>
            <a:endParaRPr lang="en-ZA" altLang="en-US" sz="1800" dirty="0"/>
          </a:p>
          <a:p>
            <a:pPr algn="just" eaLnBrk="1" hangingPunct="1">
              <a:defRPr/>
            </a:pPr>
            <a:r>
              <a:rPr lang="en-ZA" altLang="en-US" sz="1800" dirty="0">
                <a:solidFill>
                  <a:srgbClr val="FF0000"/>
                </a:solidFill>
              </a:rPr>
              <a:t>Improved economic efficiency and productivity.</a:t>
            </a:r>
          </a:p>
          <a:p>
            <a:pPr algn="just" eaLnBrk="1" hangingPunct="1">
              <a:defRPr/>
            </a:pPr>
            <a:r>
              <a:rPr lang="en-ZA" altLang="en-US" sz="1800" dirty="0">
                <a:solidFill>
                  <a:srgbClr val="FF0000"/>
                </a:solidFill>
              </a:rPr>
              <a:t>Creation of decent employment.</a:t>
            </a:r>
          </a:p>
          <a:p>
            <a:pPr algn="just" eaLnBrk="1" hangingPunct="1">
              <a:defRPr/>
            </a:pPr>
            <a:r>
              <a:rPr lang="en-ZA" altLang="en-US" sz="1800" dirty="0"/>
              <a:t>Promoting labour standards and fundamental rights at work.</a:t>
            </a:r>
          </a:p>
          <a:p>
            <a:pPr algn="just" eaLnBrk="1" hangingPunct="1">
              <a:defRPr/>
            </a:pPr>
            <a:r>
              <a:rPr lang="en-ZA" altLang="en-US" sz="1800" dirty="0"/>
              <a:t>Providing adequate social safety nets to protect vulnerable workers</a:t>
            </a:r>
          </a:p>
          <a:p>
            <a:pPr algn="just" eaLnBrk="1" hangingPunct="1">
              <a:defRPr/>
            </a:pPr>
            <a:r>
              <a:rPr lang="en-ZA" altLang="en-US" sz="1800" dirty="0"/>
              <a:t>Sound labour relations.</a:t>
            </a:r>
          </a:p>
          <a:p>
            <a:pPr algn="just" eaLnBrk="1" hangingPunct="1">
              <a:defRPr/>
            </a:pPr>
            <a:r>
              <a:rPr lang="en-ZA" altLang="en-US" sz="1800" dirty="0"/>
              <a:t>Eliminating inequality and discrimination in the workplace.</a:t>
            </a:r>
          </a:p>
          <a:p>
            <a:pPr algn="just" eaLnBrk="1" hangingPunct="1">
              <a:defRPr/>
            </a:pPr>
            <a:r>
              <a:rPr lang="en-ZA" altLang="en-US" sz="1800" dirty="0"/>
              <a:t>Enhancing occupational health </a:t>
            </a:r>
            <a:r>
              <a:rPr lang="en-ZA" altLang="en-US" sz="1800" dirty="0">
                <a:solidFill>
                  <a:srgbClr val="FFFFFF"/>
                </a:solidFill>
              </a:rPr>
              <a:t>and safety awareness and compliance in the workplace.</a:t>
            </a:r>
          </a:p>
          <a:p>
            <a:pPr algn="just" eaLnBrk="1" hangingPunct="1">
              <a:defRPr/>
            </a:pPr>
            <a:r>
              <a:rPr lang="en-ZA" altLang="en-US" sz="1800" dirty="0">
                <a:solidFill>
                  <a:srgbClr val="FF0000"/>
                </a:solidFill>
              </a:rPr>
              <a:t>Give value to social dialogue in the formulation of sound and responsive legislation and policies to attain labour market flexibility for competitiveness of enterprises which is balanced with the promotion of decent employment</a:t>
            </a:r>
          </a:p>
          <a:p>
            <a:pPr eaLnBrk="1" hangingPunct="1">
              <a:spcBef>
                <a:spcPct val="0"/>
              </a:spcBef>
              <a:buFont typeface="Wingdings" pitchFamily="2" charset="2"/>
              <a:buChar char="q"/>
              <a:defRPr/>
            </a:pPr>
            <a:endParaRPr lang="en-US" sz="1600" b="1" dirty="0">
              <a:ea typeface="+mn-ea"/>
              <a:cs typeface="Calibri" pitchFamily="34" charset="0"/>
            </a:endParaRPr>
          </a:p>
          <a:p>
            <a:pPr marL="0" indent="0" eaLnBrk="1" hangingPunct="1">
              <a:spcBef>
                <a:spcPct val="0"/>
              </a:spcBef>
              <a:buFont typeface="Arial" charset="0"/>
              <a:buNone/>
              <a:defRPr/>
            </a:pPr>
            <a:endParaRPr lang="en-US" sz="1600" b="1" dirty="0">
              <a:latin typeface="Maiandra GD" pitchFamily="34" charset="0"/>
              <a:ea typeface="+mn-ea"/>
              <a:cs typeface="+mn-cs"/>
            </a:endParaRPr>
          </a:p>
        </p:txBody>
      </p:sp>
      <p:sp>
        <p:nvSpPr>
          <p:cNvPr id="7173" name="Title 1">
            <a:extLst>
              <a:ext uri="{FF2B5EF4-FFF2-40B4-BE49-F238E27FC236}">
                <a16:creationId xmlns:a16="http://schemas.microsoft.com/office/drawing/2014/main" xmlns="" id="{60F3A1F9-12F6-43DA-A4B8-1A590CFCA59C}"/>
              </a:ext>
            </a:extLst>
          </p:cNvPr>
          <p:cNvSpPr txBox="1">
            <a:spLocks/>
          </p:cNvSpPr>
          <p:nvPr/>
        </p:nvSpPr>
        <p:spPr bwMode="auto">
          <a:xfrm>
            <a:off x="6030913" y="998538"/>
            <a:ext cx="3033712" cy="347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US" altLang="en-US" sz="1000" dirty="0">
              <a:solidFill>
                <a:srgbClr val="FFFFFF"/>
              </a:solidFill>
              <a:latin typeface="Arial" panose="020B0604020202020204" pitchFamily="34" charset="0"/>
              <a:cs typeface="Arial" panose="020B0604020202020204" pitchFamily="34" charset="0"/>
            </a:endParaRPr>
          </a:p>
        </p:txBody>
      </p:sp>
      <p:sp>
        <p:nvSpPr>
          <p:cNvPr id="7174" name="Slide Number Placeholder 1">
            <a:extLst>
              <a:ext uri="{FF2B5EF4-FFF2-40B4-BE49-F238E27FC236}">
                <a16:creationId xmlns:a16="http://schemas.microsoft.com/office/drawing/2014/main" xmlns="" id="{44055C09-6354-4678-A673-B5B0FD4F72EB}"/>
              </a:ext>
            </a:extLst>
          </p:cNvPr>
          <p:cNvSpPr>
            <a:spLocks noGrp="1"/>
          </p:cNvSpPr>
          <p:nvPr>
            <p:ph type="sldNum" sz="quarter" idx="12"/>
          </p:nvPr>
        </p:nvSpPr>
        <p:spPr bwMode="auto">
          <a:xfrm>
            <a:off x="6677025" y="6342063"/>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CA2A6970-3506-4B14-9E42-65F4A37860BF}" type="slidenum">
              <a:rPr lang="en-US" altLang="en-US" sz="1200" smtClean="0">
                <a:solidFill>
                  <a:srgbClr val="898989"/>
                </a:solidFill>
              </a:rPr>
              <a:pPr>
                <a:spcBef>
                  <a:spcPct val="0"/>
                </a:spcBef>
                <a:buFontTx/>
                <a:buNone/>
              </a:pPr>
              <a:t>4</a:t>
            </a:fld>
            <a:endParaRPr lang="en-US" altLang="en-US" sz="1200" dirty="0">
              <a:solidFill>
                <a:srgbClr val="898989"/>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90080"/>
            <a:ext cx="8892480" cy="1143000"/>
          </a:xfrm>
        </p:spPr>
        <p:txBody>
          <a:bodyPr/>
          <a:lstStyle/>
          <a:p>
            <a:pPr defTabSz="685800" eaLnBrk="1" fontAlgn="auto" hangingPunct="1">
              <a:spcBef>
                <a:spcPts val="0"/>
              </a:spcBef>
              <a:spcAft>
                <a:spcPts val="0"/>
              </a:spcAft>
              <a:defRPr/>
            </a:pPr>
            <a:r>
              <a:rPr lang="en-ZA" sz="2400" b="1" dirty="0">
                <a:solidFill>
                  <a:prstClr val="black"/>
                </a:solidFill>
                <a:latin typeface="Arial Rounded MT Bold" panose="020F0704030504030204" pitchFamily="34" charset="0"/>
                <a:ea typeface="+mn-ea"/>
                <a:cs typeface="+mn-cs"/>
              </a:rPr>
              <a:t/>
            </a:r>
            <a:br>
              <a:rPr lang="en-ZA" sz="2400" b="1" dirty="0">
                <a:solidFill>
                  <a:prstClr val="black"/>
                </a:solidFill>
                <a:latin typeface="Arial Rounded MT Bold" panose="020F0704030504030204" pitchFamily="34" charset="0"/>
                <a:ea typeface="+mn-ea"/>
                <a:cs typeface="+mn-cs"/>
              </a:rPr>
            </a:br>
            <a:r>
              <a:rPr lang="en-ZA" sz="2000" b="1" dirty="0">
                <a:solidFill>
                  <a:srgbClr val="000000"/>
                </a:solidFill>
                <a:latin typeface="+mn-lt"/>
              </a:rPr>
              <a:t>PRODUCTIVITY SA FUNCTIONS AND VALUE PROPOSITION </a:t>
            </a:r>
            <a:r>
              <a:rPr lang="en-ZA" sz="1800" b="1" dirty="0">
                <a:solidFill>
                  <a:prstClr val="black"/>
                </a:solidFill>
                <a:latin typeface="+mn-lt"/>
                <a:ea typeface="+mn-ea"/>
                <a:cs typeface="+mn-cs"/>
              </a:rPr>
              <a:t/>
            </a:r>
            <a:br>
              <a:rPr lang="en-ZA" sz="1800" b="1" dirty="0">
                <a:solidFill>
                  <a:prstClr val="black"/>
                </a:solidFill>
                <a:latin typeface="+mn-lt"/>
                <a:ea typeface="+mn-ea"/>
                <a:cs typeface="+mn-cs"/>
              </a:rPr>
            </a:br>
            <a:endParaRPr lang="en-US" altLang="en-US" sz="1800" dirty="0">
              <a:latin typeface="+mn-lt"/>
              <a:ea typeface="ＭＳ Ｐゴシック" pitchFamily="34" charset="-128"/>
            </a:endParaRPr>
          </a:p>
        </p:txBody>
      </p:sp>
      <p:sp>
        <p:nvSpPr>
          <p:cNvPr id="24579" name="Slide Number Placeholder 1"/>
          <p:cNvSpPr>
            <a:spLocks noGrp="1"/>
          </p:cNvSpPr>
          <p:nvPr>
            <p:ph type="sldNum" sz="quarter" idx="12"/>
          </p:nvPr>
        </p:nvSpPr>
        <p:spPr bwMode="auto">
          <a:xfrm>
            <a:off x="8480425" y="6564313"/>
            <a:ext cx="677863"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EBADE2BA-597D-454E-9ACA-12F48FB8A952}" type="slidenum">
              <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ＭＳ Ｐゴシック" panose="020B0600070205080204"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5</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ＭＳ Ｐゴシック" panose="020B0600070205080204" pitchFamily="34" charset="-128"/>
              <a:cs typeface="+mn-cs"/>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4256453595"/>
              </p:ext>
            </p:extLst>
          </p:nvPr>
        </p:nvGraphicFramePr>
        <p:xfrm>
          <a:off x="251520" y="1142715"/>
          <a:ext cx="8640960" cy="5521534"/>
        </p:xfrm>
        <a:graphic>
          <a:graphicData uri="http://schemas.openxmlformats.org/drawingml/2006/table">
            <a:tbl>
              <a:tblPr firstRow="1" firstCol="1" bandRow="1">
                <a:tableStyleId>{5C22544A-7EE6-4342-B048-85BDC9FD1C3A}</a:tableStyleId>
              </a:tblPr>
              <a:tblGrid>
                <a:gridCol w="2188718">
                  <a:extLst>
                    <a:ext uri="{9D8B030D-6E8A-4147-A177-3AD203B41FA5}">
                      <a16:colId xmlns:a16="http://schemas.microsoft.com/office/drawing/2014/main" xmlns="" val="3272349332"/>
                    </a:ext>
                  </a:extLst>
                </a:gridCol>
                <a:gridCol w="6452242">
                  <a:extLst>
                    <a:ext uri="{9D8B030D-6E8A-4147-A177-3AD203B41FA5}">
                      <a16:colId xmlns:a16="http://schemas.microsoft.com/office/drawing/2014/main" xmlns="" val="572314097"/>
                    </a:ext>
                  </a:extLst>
                </a:gridCol>
              </a:tblGrid>
              <a:tr h="655623">
                <a:tc>
                  <a:txBody>
                    <a:bodyPr/>
                    <a:lstStyle/>
                    <a:p>
                      <a:pPr algn="l">
                        <a:lnSpc>
                          <a:spcPct val="115000"/>
                        </a:lnSpc>
                        <a:spcAft>
                          <a:spcPts val="0"/>
                        </a:spcAft>
                        <a:tabLst>
                          <a:tab pos="457200" algn="l"/>
                        </a:tabLst>
                      </a:pPr>
                      <a:r>
                        <a:rPr lang="en-ZA" sz="1400" dirty="0">
                          <a:solidFill>
                            <a:sysClr val="windowText" lastClr="000000"/>
                          </a:solidFill>
                          <a:effectLst/>
                        </a:rPr>
                        <a:t>The Functions i.t.o s32 of the Act</a:t>
                      </a:r>
                      <a:endParaRPr lang="en-ZA" sz="14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76" marR="685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l">
                        <a:lnSpc>
                          <a:spcPct val="115000"/>
                        </a:lnSpc>
                        <a:spcAft>
                          <a:spcPts val="0"/>
                        </a:spcAft>
                        <a:tabLst>
                          <a:tab pos="457200" algn="l"/>
                        </a:tabLst>
                      </a:pPr>
                      <a:r>
                        <a:rPr lang="en-ZA" sz="1200" dirty="0">
                          <a:solidFill>
                            <a:sysClr val="windowText" lastClr="000000"/>
                          </a:solidFill>
                          <a:effectLst/>
                        </a:rPr>
                        <a:t>Value Proposition: </a:t>
                      </a:r>
                      <a:r>
                        <a:rPr lang="en-ZA" sz="1300" b="0" dirty="0">
                          <a:solidFill>
                            <a:sysClr val="windowText" lastClr="000000"/>
                          </a:solidFill>
                          <a:effectLst/>
                        </a:rPr>
                        <a:t>Provide Productivity and Competitiveness Improvement Solutions to enhance the productivity and operational efficiency of enterprises throughout the business lifecycle to accelerate the creation of wealth and decent work. </a:t>
                      </a:r>
                      <a:endParaRPr lang="en-ZA" sz="1300" b="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76" marR="685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xmlns="" val="1598067858"/>
                  </a:ext>
                </a:extLst>
              </a:tr>
              <a:tr h="486629">
                <a:tc>
                  <a:txBody>
                    <a:bodyPr/>
                    <a:lstStyle/>
                    <a:p>
                      <a:pPr algn="l">
                        <a:lnSpc>
                          <a:spcPct val="115000"/>
                        </a:lnSpc>
                        <a:spcAft>
                          <a:spcPts val="0"/>
                        </a:spcAft>
                        <a:tabLst>
                          <a:tab pos="457200" algn="l"/>
                        </a:tabLst>
                      </a:pPr>
                      <a:r>
                        <a:rPr lang="en-ZA" sz="1100" dirty="0">
                          <a:solidFill>
                            <a:sysClr val="windowText" lastClr="000000"/>
                          </a:solidFill>
                          <a:effectLst/>
                        </a:rPr>
                        <a:t>To promote a culture of productivity in the workplace</a:t>
                      </a:r>
                      <a:endParaRPr lang="en-ZA"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76" marR="685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rowSpan="6">
                  <a:txBody>
                    <a:bodyPr/>
                    <a:lstStyle/>
                    <a:p>
                      <a:pPr algn="just">
                        <a:lnSpc>
                          <a:spcPct val="115000"/>
                        </a:lnSpc>
                        <a:spcAft>
                          <a:spcPts val="0"/>
                        </a:spcAft>
                        <a:tabLst>
                          <a:tab pos="457200" algn="l"/>
                        </a:tabLst>
                      </a:pPr>
                      <a:r>
                        <a:rPr lang="en-ZA" sz="1300" b="1" dirty="0">
                          <a:effectLst/>
                          <a:latin typeface="+mn-lt"/>
                        </a:rPr>
                        <a:t>The Strategic Focus is on:</a:t>
                      </a:r>
                    </a:p>
                    <a:p>
                      <a:pPr algn="just">
                        <a:lnSpc>
                          <a:spcPct val="115000"/>
                        </a:lnSpc>
                        <a:spcAft>
                          <a:spcPts val="0"/>
                        </a:spcAft>
                        <a:tabLst>
                          <a:tab pos="457200" algn="l"/>
                        </a:tabLst>
                      </a:pPr>
                      <a:endParaRPr lang="en-ZA" sz="1300" b="1" dirty="0">
                        <a:effectLst/>
                        <a:latin typeface="+mn-lt"/>
                      </a:endParaRPr>
                    </a:p>
                    <a:p>
                      <a:pPr marL="171450" indent="-171450" algn="just">
                        <a:lnSpc>
                          <a:spcPct val="115000"/>
                        </a:lnSpc>
                        <a:spcAft>
                          <a:spcPts val="0"/>
                        </a:spcAft>
                        <a:buFont typeface="Arial" panose="020B0604020202020204" pitchFamily="34" charset="0"/>
                        <a:buChar char="•"/>
                        <a:tabLst>
                          <a:tab pos="457200" algn="l"/>
                        </a:tabLst>
                      </a:pPr>
                      <a:r>
                        <a:rPr lang="en-ZA" sz="1300" b="1" dirty="0">
                          <a:effectLst/>
                          <a:latin typeface="+mn-lt"/>
                        </a:rPr>
                        <a:t>Enterprise Competitiveness and Sustainability </a:t>
                      </a:r>
                      <a:r>
                        <a:rPr lang="en-ZA" sz="1300" dirty="0">
                          <a:effectLst/>
                          <a:latin typeface="+mn-lt"/>
                          <a:ea typeface="Calibri" panose="020F0502020204030204" pitchFamily="34" charset="0"/>
                          <a:cs typeface="Times New Roman" panose="02020603050405020304" pitchFamily="18" charset="0"/>
                        </a:rPr>
                        <a:t>Programmes include: (a)</a:t>
                      </a:r>
                      <a:r>
                        <a:rPr lang="en-ZA" sz="1300" baseline="0" dirty="0">
                          <a:effectLst/>
                          <a:latin typeface="+mn-lt"/>
                          <a:ea typeface="Calibri" panose="020F0502020204030204" pitchFamily="34" charset="0"/>
                          <a:cs typeface="Times New Roman" panose="02020603050405020304" pitchFamily="18" charset="0"/>
                        </a:rPr>
                        <a:t> </a:t>
                      </a:r>
                      <a:r>
                        <a:rPr lang="en-ZA" sz="1300" b="1" dirty="0">
                          <a:effectLst/>
                          <a:latin typeface="+mn-lt"/>
                          <a:ea typeface="Calibri" panose="020F0502020204030204" pitchFamily="34" charset="0"/>
                          <a:cs typeface="Times New Roman" panose="02020603050405020304" pitchFamily="18" charset="0"/>
                        </a:rPr>
                        <a:t>Workplace Challenge </a:t>
                      </a:r>
                      <a:r>
                        <a:rPr lang="en-ZA" sz="1300" dirty="0">
                          <a:effectLst/>
                          <a:latin typeface="+mn-lt"/>
                          <a:ea typeface="Calibri" panose="020F0502020204030204" pitchFamily="34" charset="0"/>
                          <a:cs typeface="Times New Roman" panose="02020603050405020304" pitchFamily="18" charset="0"/>
                        </a:rPr>
                        <a:t>and (b) </a:t>
                      </a:r>
                      <a:r>
                        <a:rPr lang="en-ZA" sz="1300" b="1" dirty="0">
                          <a:effectLst/>
                          <a:latin typeface="+mn-lt"/>
                          <a:ea typeface="Calibri" panose="020F0502020204030204" pitchFamily="34" charset="0"/>
                          <a:cs typeface="Times New Roman" panose="02020603050405020304" pitchFamily="18" charset="0"/>
                        </a:rPr>
                        <a:t>The Productivity Organisational Solutions.</a:t>
                      </a:r>
                      <a:r>
                        <a:rPr lang="en-ZA" sz="1300" dirty="0">
                          <a:effectLst/>
                          <a:latin typeface="+mn-lt"/>
                          <a:ea typeface="Calibri" panose="020F0502020204030204" pitchFamily="34" charset="0"/>
                          <a:cs typeface="Times New Roman" panose="02020603050405020304" pitchFamily="18" charset="0"/>
                        </a:rPr>
                        <a:t> </a:t>
                      </a:r>
                      <a:r>
                        <a:rPr lang="en-ZA" sz="1300" dirty="0">
                          <a:solidFill>
                            <a:sysClr val="windowText" lastClr="000000"/>
                          </a:solidFill>
                          <a:effectLst/>
                          <a:latin typeface="+mn-lt"/>
                          <a:ea typeface="Calibri" panose="020F0502020204030204" pitchFamily="34" charset="0"/>
                          <a:cs typeface="Times New Roman" panose="02020603050405020304" pitchFamily="18" charset="0"/>
                        </a:rPr>
                        <a:t>These programmes support South Africa’s strategic objectives in scaling up efforts to promote long term industrialisation and transformation of the economy targeting enterprises of all sizes within the productive sectors of the economy, with a focus on IPAP Priority Sectors. </a:t>
                      </a:r>
                    </a:p>
                    <a:p>
                      <a:pPr marL="0" lvl="0" indent="0" algn="just">
                        <a:spcAft>
                          <a:spcPts val="0"/>
                        </a:spcAft>
                        <a:buFont typeface="Symbol" panose="05050102010706020507" pitchFamily="18" charset="2"/>
                        <a:buNone/>
                        <a:tabLst>
                          <a:tab pos="111760" algn="l"/>
                        </a:tabLst>
                      </a:pPr>
                      <a:endParaRPr lang="en-ZA" sz="1300" b="1" dirty="0">
                        <a:effectLst/>
                        <a:latin typeface="+mn-lt"/>
                      </a:endParaRPr>
                    </a:p>
                    <a:p>
                      <a:pPr marL="171450" lvl="0" indent="-171450" algn="just">
                        <a:spcAft>
                          <a:spcPts val="0"/>
                        </a:spcAft>
                        <a:buFont typeface="Arial" panose="020B0604020202020204" pitchFamily="34" charset="0"/>
                        <a:buChar char="•"/>
                        <a:tabLst>
                          <a:tab pos="111760" algn="l"/>
                        </a:tabLst>
                      </a:pPr>
                      <a:r>
                        <a:rPr lang="en-ZA" sz="1300" b="1" dirty="0">
                          <a:effectLst/>
                          <a:latin typeface="+mn-lt"/>
                        </a:rPr>
                        <a:t>Prevent job losses. </a:t>
                      </a:r>
                      <a:r>
                        <a:rPr lang="en-ZA" sz="1300" b="0" dirty="0">
                          <a:effectLst/>
                          <a:latin typeface="+mn-lt"/>
                        </a:rPr>
                        <a:t>The </a:t>
                      </a:r>
                      <a:r>
                        <a:rPr lang="en-GB" sz="1300" b="1" dirty="0">
                          <a:effectLst/>
                          <a:latin typeface="+mn-lt"/>
                        </a:rPr>
                        <a:t>Business Turnaround and Recovery Programme </a:t>
                      </a:r>
                      <a:r>
                        <a:rPr lang="en-GB" sz="1300" b="0" dirty="0">
                          <a:solidFill>
                            <a:sysClr val="windowText" lastClr="000000"/>
                          </a:solidFill>
                          <a:effectLst/>
                          <a:latin typeface="+mn-lt"/>
                        </a:rPr>
                        <a:t>provides Turnaround strategies and plans to restructure and improve the productivity and operational efficiency of the company facing economic distress to save jobs or minimise the retrenchment of employees.</a:t>
                      </a:r>
                    </a:p>
                    <a:p>
                      <a:pPr marL="0" lvl="0" indent="0" algn="just">
                        <a:spcAft>
                          <a:spcPts val="0"/>
                        </a:spcAft>
                        <a:buFont typeface="Arial" panose="020B0604020202020204" pitchFamily="34" charset="0"/>
                        <a:buNone/>
                        <a:tabLst>
                          <a:tab pos="111760" algn="l"/>
                        </a:tabLst>
                      </a:pPr>
                      <a:endParaRPr lang="en-ZA" sz="1300" dirty="0">
                        <a:effectLst/>
                        <a:latin typeface="+mn-lt"/>
                      </a:endParaRPr>
                    </a:p>
                    <a:p>
                      <a:pPr marL="171450" lvl="0" indent="-171450" algn="just">
                        <a:spcAft>
                          <a:spcPts val="0"/>
                        </a:spcAft>
                        <a:buFont typeface="Arial" panose="020B0604020202020204" pitchFamily="34" charset="0"/>
                        <a:buChar char="•"/>
                        <a:tabLst>
                          <a:tab pos="111760" algn="l"/>
                        </a:tabLst>
                      </a:pPr>
                      <a:r>
                        <a:rPr lang="en-ZA" sz="1300" dirty="0">
                          <a:effectLst/>
                          <a:latin typeface="+mn-lt"/>
                        </a:rPr>
                        <a:t>Providing productivity and competitiveness related value-added information and statistics, best practices and systems</a:t>
                      </a:r>
                      <a:r>
                        <a:rPr lang="en-ZA" sz="1300" baseline="0" dirty="0">
                          <a:effectLst/>
                          <a:latin typeface="+mn-lt"/>
                        </a:rPr>
                        <a:t> </a:t>
                      </a:r>
                      <a:r>
                        <a:rPr lang="en-ZA" sz="1300" dirty="0">
                          <a:effectLst/>
                          <a:latin typeface="+mn-lt"/>
                          <a:ea typeface="Calibri" panose="020F0502020204030204" pitchFamily="34" charset="0"/>
                          <a:cs typeface="Times New Roman" panose="02020603050405020304" pitchFamily="18" charset="0"/>
                        </a:rPr>
                        <a:t>through research activities and databases </a:t>
                      </a:r>
                      <a:endParaRPr lang="en-ZA" sz="1300" dirty="0">
                        <a:effectLst/>
                        <a:latin typeface="+mn-lt"/>
                      </a:endParaRPr>
                    </a:p>
                    <a:p>
                      <a:pPr indent="-435610" algn="just">
                        <a:lnSpc>
                          <a:spcPct val="115000"/>
                        </a:lnSpc>
                        <a:spcAft>
                          <a:spcPts val="0"/>
                        </a:spcAft>
                        <a:tabLst>
                          <a:tab pos="111760" algn="l"/>
                        </a:tabLst>
                      </a:pPr>
                      <a:r>
                        <a:rPr lang="en-ZA" sz="1300" dirty="0">
                          <a:effectLst/>
                        </a:rPr>
                        <a:t> </a:t>
                      </a:r>
                    </a:p>
                    <a:p>
                      <a:pPr marL="171450" lvl="0" indent="-171450" algn="just">
                        <a:spcAft>
                          <a:spcPts val="0"/>
                        </a:spcAft>
                        <a:buFont typeface="Arial" panose="020B0604020202020204" pitchFamily="34" charset="0"/>
                        <a:buChar char="•"/>
                        <a:tabLst>
                          <a:tab pos="111760" algn="l"/>
                        </a:tabLst>
                      </a:pPr>
                      <a:r>
                        <a:rPr lang="en-GB" sz="1300" dirty="0">
                          <a:effectLst/>
                        </a:rPr>
                        <a:t>Promoting a productivity culture and mind-set as well as driving accountability for productivity performance across sectors (national, sector and enterprise level) and segments of society. </a:t>
                      </a:r>
                    </a:p>
                  </a:txBody>
                  <a:tcPr marL="68576" marR="685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147594771"/>
                  </a:ext>
                </a:extLst>
              </a:tr>
              <a:tr h="583186">
                <a:tc>
                  <a:txBody>
                    <a:bodyPr/>
                    <a:lstStyle/>
                    <a:p>
                      <a:pPr algn="l">
                        <a:lnSpc>
                          <a:spcPct val="115000"/>
                        </a:lnSpc>
                        <a:spcAft>
                          <a:spcPts val="0"/>
                        </a:spcAft>
                        <a:tabLst>
                          <a:tab pos="457200" algn="l"/>
                        </a:tabLst>
                      </a:pPr>
                      <a:r>
                        <a:rPr lang="en-ZA" sz="1100" dirty="0">
                          <a:solidFill>
                            <a:sysClr val="windowText" lastClr="000000"/>
                          </a:solidFill>
                          <a:effectLst/>
                        </a:rPr>
                        <a:t>To facilitate and evaluate productivity improvement and competencies in workplaces</a:t>
                      </a:r>
                      <a:endParaRPr lang="en-ZA"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76" marR="685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vMerge="1">
                  <a:txBody>
                    <a:bodyPr/>
                    <a:lstStyle/>
                    <a:p>
                      <a:endParaRPr lang="en-ZA"/>
                    </a:p>
                  </a:txBody>
                  <a:tcPr/>
                </a:tc>
                <a:extLst>
                  <a:ext uri="{0D108BD9-81ED-4DB2-BD59-A6C34878D82A}">
                    <a16:rowId xmlns:a16="http://schemas.microsoft.com/office/drawing/2014/main" xmlns="" val="2549844886"/>
                  </a:ext>
                </a:extLst>
              </a:tr>
              <a:tr h="451040">
                <a:tc>
                  <a:txBody>
                    <a:bodyPr/>
                    <a:lstStyle/>
                    <a:p>
                      <a:pPr algn="l">
                        <a:lnSpc>
                          <a:spcPct val="115000"/>
                        </a:lnSpc>
                        <a:spcAft>
                          <a:spcPts val="0"/>
                        </a:spcAft>
                        <a:tabLst>
                          <a:tab pos="457200" algn="l"/>
                        </a:tabLst>
                      </a:pPr>
                      <a:r>
                        <a:rPr lang="en-ZA" sz="1100" dirty="0">
                          <a:solidFill>
                            <a:sysClr val="windowText" lastClr="000000"/>
                          </a:solidFill>
                          <a:effectLst/>
                        </a:rPr>
                        <a:t>To measure and value productivity in the workplace</a:t>
                      </a:r>
                      <a:endParaRPr lang="en-ZA"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76" marR="685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vMerge="1">
                  <a:txBody>
                    <a:bodyPr/>
                    <a:lstStyle/>
                    <a:p>
                      <a:endParaRPr lang="en-ZA"/>
                    </a:p>
                  </a:txBody>
                  <a:tcPr/>
                </a:tc>
                <a:extLst>
                  <a:ext uri="{0D108BD9-81ED-4DB2-BD59-A6C34878D82A}">
                    <a16:rowId xmlns:a16="http://schemas.microsoft.com/office/drawing/2014/main" xmlns="" val="4266468577"/>
                  </a:ext>
                </a:extLst>
              </a:tr>
              <a:tr h="754592">
                <a:tc>
                  <a:txBody>
                    <a:bodyPr/>
                    <a:lstStyle/>
                    <a:p>
                      <a:pPr algn="l">
                        <a:lnSpc>
                          <a:spcPct val="115000"/>
                        </a:lnSpc>
                        <a:spcAft>
                          <a:spcPts val="0"/>
                        </a:spcAft>
                        <a:tabLst>
                          <a:tab pos="457200" algn="l"/>
                        </a:tabLst>
                      </a:pPr>
                      <a:r>
                        <a:rPr lang="en-ZA" sz="1100" dirty="0">
                          <a:solidFill>
                            <a:sysClr val="windowText" lastClr="000000"/>
                          </a:solidFill>
                          <a:effectLst/>
                        </a:rPr>
                        <a:t>To maintain a database of productivity and competitiveness systems and to publicise these systems</a:t>
                      </a:r>
                      <a:endParaRPr lang="en-ZA"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76" marR="685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vMerge="1">
                  <a:txBody>
                    <a:bodyPr/>
                    <a:lstStyle/>
                    <a:p>
                      <a:endParaRPr lang="en-ZA"/>
                    </a:p>
                  </a:txBody>
                  <a:tcPr/>
                </a:tc>
                <a:extLst>
                  <a:ext uri="{0D108BD9-81ED-4DB2-BD59-A6C34878D82A}">
                    <a16:rowId xmlns:a16="http://schemas.microsoft.com/office/drawing/2014/main" xmlns="" val="42129242"/>
                  </a:ext>
                </a:extLst>
              </a:tr>
              <a:tr h="377296">
                <a:tc>
                  <a:txBody>
                    <a:bodyPr/>
                    <a:lstStyle/>
                    <a:p>
                      <a:pPr algn="l">
                        <a:lnSpc>
                          <a:spcPct val="115000"/>
                        </a:lnSpc>
                        <a:spcAft>
                          <a:spcPts val="0"/>
                        </a:spcAft>
                        <a:tabLst>
                          <a:tab pos="457200" algn="l"/>
                        </a:tabLst>
                      </a:pPr>
                      <a:r>
                        <a:rPr lang="en-ZA" sz="1100" dirty="0">
                          <a:solidFill>
                            <a:sysClr val="windowText" lastClr="000000"/>
                          </a:solidFill>
                          <a:effectLst/>
                        </a:rPr>
                        <a:t> To undertake productivity-related research </a:t>
                      </a:r>
                      <a:endParaRPr lang="en-ZA"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76" marR="685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vMerge="1">
                  <a:txBody>
                    <a:bodyPr/>
                    <a:lstStyle/>
                    <a:p>
                      <a:endParaRPr lang="en-ZA"/>
                    </a:p>
                  </a:txBody>
                  <a:tcPr/>
                </a:tc>
                <a:extLst>
                  <a:ext uri="{0D108BD9-81ED-4DB2-BD59-A6C34878D82A}">
                    <a16:rowId xmlns:a16="http://schemas.microsoft.com/office/drawing/2014/main" xmlns="" val="1365347627"/>
                  </a:ext>
                </a:extLst>
              </a:tr>
              <a:tr h="1262730">
                <a:tc>
                  <a:txBody>
                    <a:bodyPr/>
                    <a:lstStyle/>
                    <a:p>
                      <a:pPr algn="l">
                        <a:lnSpc>
                          <a:spcPct val="115000"/>
                        </a:lnSpc>
                        <a:spcAft>
                          <a:spcPts val="0"/>
                        </a:spcAft>
                        <a:tabLst>
                          <a:tab pos="457200" algn="l"/>
                        </a:tabLst>
                      </a:pPr>
                      <a:r>
                        <a:rPr lang="en-ZA" sz="1100" dirty="0">
                          <a:solidFill>
                            <a:sysClr val="windowText" lastClr="000000"/>
                          </a:solidFill>
                          <a:effectLst/>
                        </a:rPr>
                        <a:t>To support initiatives aimed at preventing job losses </a:t>
                      </a:r>
                    </a:p>
                    <a:p>
                      <a:pPr algn="l">
                        <a:lnSpc>
                          <a:spcPct val="115000"/>
                        </a:lnSpc>
                        <a:spcAft>
                          <a:spcPts val="0"/>
                        </a:spcAft>
                        <a:tabLst>
                          <a:tab pos="457200" algn="l"/>
                        </a:tabLst>
                      </a:pPr>
                      <a:r>
                        <a:rPr lang="en-ZA" sz="1100" dirty="0">
                          <a:solidFill>
                            <a:sysClr val="windowText" lastClr="000000"/>
                          </a:solidFill>
                          <a:effectLst/>
                        </a:rPr>
                        <a:t> </a:t>
                      </a:r>
                      <a:endParaRPr lang="en-ZA"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76" marR="685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vMerge="1">
                  <a:txBody>
                    <a:bodyPr/>
                    <a:lstStyle/>
                    <a:p>
                      <a:endParaRPr lang="en-ZA"/>
                    </a:p>
                  </a:txBody>
                  <a:tcPr/>
                </a:tc>
                <a:extLst>
                  <a:ext uri="{0D108BD9-81ED-4DB2-BD59-A6C34878D82A}">
                    <a16:rowId xmlns:a16="http://schemas.microsoft.com/office/drawing/2014/main" xmlns="" val="3165807449"/>
                  </a:ext>
                </a:extLst>
              </a:tr>
              <a:tr h="494965">
                <a:tc gridSpan="2">
                  <a:txBody>
                    <a:bodyPr/>
                    <a:lstStyle/>
                    <a:p>
                      <a:pPr marL="0" marR="0" indent="0" algn="just" defTabSz="457200" rtl="0" eaLnBrk="1" fontAlgn="auto" latinLnBrk="0" hangingPunct="1">
                        <a:lnSpc>
                          <a:spcPct val="100000"/>
                        </a:lnSpc>
                        <a:spcBef>
                          <a:spcPts val="0"/>
                        </a:spcBef>
                        <a:spcAft>
                          <a:spcPts val="0"/>
                        </a:spcAft>
                        <a:buClrTx/>
                        <a:buSzTx/>
                        <a:buFontTx/>
                        <a:buNone/>
                        <a:tabLst>
                          <a:tab pos="457200" algn="l"/>
                        </a:tabLst>
                        <a:defRPr/>
                      </a:pPr>
                      <a:r>
                        <a:rPr lang="en-ZA" sz="1050" b="1" dirty="0">
                          <a:solidFill>
                            <a:sysClr val="windowText" lastClr="000000"/>
                          </a:solidFill>
                          <a:latin typeface="+mn-lt"/>
                        </a:rPr>
                        <a:t>Contribution to the NDP, </a:t>
                      </a:r>
                      <a:r>
                        <a:rPr lang="en-ZA" sz="1050" b="1" baseline="0" dirty="0">
                          <a:solidFill>
                            <a:sysClr val="windowText" lastClr="000000"/>
                          </a:solidFill>
                          <a:latin typeface="+mn-lt"/>
                        </a:rPr>
                        <a:t>the National Industrial Policy, AU Agenda 2063 and SDGs with a focus on: (a) </a:t>
                      </a:r>
                      <a:r>
                        <a:rPr lang="en-GB" sz="105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rPr>
                        <a:t>Chapter 3: Target programmes that contribute to sustainable and inclusive growth and development, (b) Chapter 9: Improving productivity and develop world-class system of innovation;                              and</a:t>
                      </a:r>
                      <a:r>
                        <a:rPr lang="en-GB" sz="1050" baseline="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rPr>
                        <a:t> (c)  </a:t>
                      </a:r>
                      <a:r>
                        <a:rPr lang="en-GB" sz="105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rPr>
                        <a:t>Chapter 13: Implement programmes that improves efficiency and effectiveness of government</a:t>
                      </a:r>
                      <a:endParaRPr lang="en-ZA" sz="105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76" marR="685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hMerge="1">
                  <a:txBody>
                    <a:bodyPr/>
                    <a:lstStyle/>
                    <a:p>
                      <a:pPr marL="342900" lvl="0" indent="-342900" algn="just">
                        <a:spcAft>
                          <a:spcPts val="0"/>
                        </a:spcAft>
                        <a:buFont typeface="Symbol" panose="05050102010706020507" pitchFamily="18" charset="2"/>
                        <a:buChar char=""/>
                        <a:tabLst>
                          <a:tab pos="111760" algn="l"/>
                        </a:tabLst>
                      </a:pP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7" marR="68587" marT="0" marB="0"/>
                </a:tc>
                <a:extLst>
                  <a:ext uri="{0D108BD9-81ED-4DB2-BD59-A6C34878D82A}">
                    <a16:rowId xmlns:a16="http://schemas.microsoft.com/office/drawing/2014/main" xmlns="" val="1018085034"/>
                  </a:ext>
                </a:extLst>
              </a:tr>
              <a:tr h="341031">
                <a:tc gridSpan="2">
                  <a:txBody>
                    <a:bodyPr/>
                    <a:lstStyle/>
                    <a:p>
                      <a:pPr>
                        <a:lnSpc>
                          <a:spcPct val="115000"/>
                        </a:lnSpc>
                        <a:spcAft>
                          <a:spcPts val="0"/>
                        </a:spcAft>
                      </a:pPr>
                      <a:r>
                        <a:rPr lang="en-ZA" sz="1050" dirty="0">
                          <a:solidFill>
                            <a:sysClr val="windowText" lastClr="000000"/>
                          </a:solidFill>
                          <a:effectLst/>
                        </a:rPr>
                        <a:t>Contribute to SDG 8: Promote inclusive and sustainable economic growth, full and productive employment and decent work for all.</a:t>
                      </a:r>
                      <a:r>
                        <a:rPr lang="en-ZA" sz="1100" dirty="0">
                          <a:solidFill>
                            <a:sysClr val="windowText" lastClr="000000"/>
                          </a:solidFill>
                          <a:effectLst/>
                        </a:rPr>
                        <a:t> </a:t>
                      </a:r>
                      <a:endParaRPr lang="en-ZA"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76" marR="68576" marT="0" marB="0">
                    <a:lnT w="12700" cap="flat" cmpd="sng" algn="ctr">
                      <a:solidFill>
                        <a:schemeClr val="tx1"/>
                      </a:solidFill>
                      <a:prstDash val="solid"/>
                      <a:round/>
                      <a:headEnd type="none" w="med" len="med"/>
                      <a:tailEnd type="none" w="med" len="med"/>
                    </a:lnT>
                    <a:solidFill>
                      <a:schemeClr val="bg1">
                        <a:lumMod val="75000"/>
                      </a:schemeClr>
                    </a:solidFill>
                  </a:tcPr>
                </a:tc>
                <a:tc hMerge="1">
                  <a:txBody>
                    <a:bodyPr/>
                    <a:lstStyle/>
                    <a:p>
                      <a:endParaRPr lang="en-ZA"/>
                    </a:p>
                  </a:txBody>
                  <a:tcPr/>
                </a:tc>
                <a:extLst>
                  <a:ext uri="{0D108BD9-81ED-4DB2-BD59-A6C34878D82A}">
                    <a16:rowId xmlns:a16="http://schemas.microsoft.com/office/drawing/2014/main" xmlns="" val="4077537907"/>
                  </a:ext>
                </a:extLst>
              </a:tr>
            </a:tbl>
          </a:graphicData>
        </a:graphic>
      </p:graphicFrame>
    </p:spTree>
    <p:extLst>
      <p:ext uri="{BB962C8B-B14F-4D97-AF65-F5344CB8AC3E}">
        <p14:creationId xmlns:p14="http://schemas.microsoft.com/office/powerpoint/2010/main" xmlns="" val="665358239"/>
      </p:ext>
    </p:extLst>
  </p:cSld>
  <p:clrMapOvr>
    <a:masterClrMapping/>
  </p:clrMapOvr>
  <mc:AlternateContent xmlns:mc="http://schemas.openxmlformats.org/markup-compatibility/2006">
    <mc:Choice xmlns:p14="http://schemas.microsoft.com/office/powerpoint/2010/main" xmlns="" Requires="p14">
      <p:transition p14:dur="0" advTm="120000"/>
    </mc:Choice>
    <mc:Fallback>
      <p:transition advTm="120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0" y="274638"/>
            <a:ext cx="8892480" cy="1143000"/>
          </a:xfrm>
        </p:spPr>
        <p:txBody>
          <a:bodyPr/>
          <a:lstStyle/>
          <a:p>
            <a:r>
              <a:rPr lang="en-GB" altLang="en-US" sz="2000" b="1" dirty="0">
                <a:latin typeface="Arial" panose="020B0604020202020204" pitchFamily="34" charset="0"/>
                <a:cs typeface="Arial" panose="020B0604020202020204" pitchFamily="34" charset="0"/>
              </a:rPr>
              <a:t>STRATEGIC THRUSTS AND UNIQUENESS OF OUR ENTERPRISE  SUPPORT PROGRAMMES </a:t>
            </a:r>
          </a:p>
        </p:txBody>
      </p:sp>
      <p:sp>
        <p:nvSpPr>
          <p:cNvPr id="3" name="Content Placeholder 2"/>
          <p:cNvSpPr>
            <a:spLocks noGrp="1"/>
          </p:cNvSpPr>
          <p:nvPr>
            <p:ph idx="1"/>
          </p:nvPr>
        </p:nvSpPr>
        <p:spPr>
          <a:xfrm>
            <a:off x="251520" y="1340768"/>
            <a:ext cx="8496944" cy="5040560"/>
          </a:xfrm>
        </p:spPr>
        <p:txBody>
          <a:bodyPr/>
          <a:lstStyle/>
          <a:p>
            <a:pPr>
              <a:buFont typeface="Arial" pitchFamily="34" charset="0"/>
              <a:buNone/>
            </a:pPr>
            <a:endParaRPr lang="en-GB" altLang="en-US" sz="1400" b="1" dirty="0">
              <a:latin typeface="Arial" panose="020B0604020202020204" pitchFamily="34" charset="0"/>
              <a:cs typeface="Arial" panose="020B0604020202020204" pitchFamily="34" charset="0"/>
            </a:endParaRPr>
          </a:p>
          <a:p>
            <a:pPr>
              <a:buFont typeface="Arial" pitchFamily="34" charset="0"/>
              <a:buNone/>
            </a:pPr>
            <a:endParaRPr lang="en-GB" altLang="en-US" sz="2000" b="1" dirty="0">
              <a:latin typeface="Arial" panose="020B0604020202020204" pitchFamily="34" charset="0"/>
              <a:cs typeface="Arial" panose="020B0604020202020204" pitchFamily="34" charset="0"/>
            </a:endParaRPr>
          </a:p>
          <a:p>
            <a:pPr>
              <a:buFont typeface="Arial" pitchFamily="34" charset="0"/>
              <a:buNone/>
            </a:pPr>
            <a:endParaRPr lang="en-GB" altLang="en-US" sz="2000" b="1" dirty="0"/>
          </a:p>
          <a:p>
            <a:pPr>
              <a:buFont typeface="Arial" pitchFamily="34" charset="0"/>
              <a:buNone/>
            </a:pPr>
            <a:endParaRPr lang="en-GB" altLang="en-US" sz="2000" b="1" dirty="0"/>
          </a:p>
        </p:txBody>
      </p:sp>
      <p:sp>
        <p:nvSpPr>
          <p:cNvPr id="2" name="Slide Number Placeholder 1"/>
          <p:cNvSpPr>
            <a:spLocks noGrp="1"/>
          </p:cNvSpPr>
          <p:nvPr>
            <p:ph type="sldNum" sz="quarter" idx="12"/>
          </p:nvPr>
        </p:nvSpPr>
        <p:spPr>
          <a:xfrm>
            <a:off x="8850331" y="6492080"/>
            <a:ext cx="293669"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CA8298-9D91-4CF9-AB6A-504DBB769D5D}" type="slidenum">
              <a:rPr kumimoji="0" lang="en-US" sz="1200" b="0" i="0" u="none" strike="noStrike" kern="1200" cap="none" spc="0" normalizeH="0" baseline="0" noProof="0" smtClean="0">
                <a:ln>
                  <a:noFill/>
                </a:ln>
                <a:solidFill>
                  <a:prstClr val="white"/>
                </a:solidFill>
                <a:effectLst/>
                <a:uLnTx/>
                <a:uFillTx/>
                <a:latin typeface="Calibri" pitchFamily="-111"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white"/>
              </a:solidFill>
              <a:effectLst/>
              <a:uLnTx/>
              <a:uFillTx/>
              <a:latin typeface="Calibri" pitchFamily="-111" charset="0"/>
              <a:ea typeface="+mn-ea"/>
              <a:cs typeface="+mn-cs"/>
            </a:endParaRPr>
          </a:p>
        </p:txBody>
      </p:sp>
      <p:pic>
        <p:nvPicPr>
          <p:cNvPr id="8" name="Picture 7"/>
          <p:cNvPicPr>
            <a:picLocks noChangeAspect="1"/>
          </p:cNvPicPr>
          <p:nvPr/>
        </p:nvPicPr>
        <p:blipFill>
          <a:blip r:embed="rId2"/>
          <a:stretch>
            <a:fillRect/>
          </a:stretch>
        </p:blipFill>
        <p:spPr>
          <a:xfrm>
            <a:off x="251521" y="1372465"/>
            <a:ext cx="8640960" cy="5296895"/>
          </a:xfrm>
          <a:prstGeom prst="rect">
            <a:avLst/>
          </a:prstGeom>
        </p:spPr>
      </p:pic>
    </p:spTree>
    <p:extLst>
      <p:ext uri="{BB962C8B-B14F-4D97-AF65-F5344CB8AC3E}">
        <p14:creationId xmlns:p14="http://schemas.microsoft.com/office/powerpoint/2010/main" xmlns="" val="2126871820"/>
      </p:ext>
    </p:extLst>
  </p:cSld>
  <p:clrMapOvr>
    <a:masterClrMapping/>
  </p:clrMapOvr>
  <mc:AlternateContent xmlns:mc="http://schemas.openxmlformats.org/markup-compatibility/2006">
    <mc:Choice xmlns:p14="http://schemas.microsoft.com/office/powerpoint/2010/main" xmlns="" Requires="p14">
      <p:transition p14:dur="10" advTm="120000"/>
    </mc:Choice>
    <mc:Fallback>
      <p:transition advTm="120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86557" y="315074"/>
            <a:ext cx="8229600" cy="734457"/>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000" b="1"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alibri"/>
                <a:ea typeface="+mj-ea"/>
                <a:cs typeface="+mj-cs"/>
              </a:rPr>
              <a:t>Target Market </a:t>
            </a:r>
            <a:endParaRPr kumimoji="0" lang="en-US" sz="2000" b="1" i="0" u="none" strike="noStrike" kern="1200" cap="none" spc="0" normalizeH="0" baseline="0" noProof="0" dirty="0">
              <a:ln>
                <a:noFill/>
              </a:ln>
              <a:solidFill>
                <a:prstClr val="black"/>
              </a:solidFill>
              <a:effectLst/>
              <a:uLnTx/>
              <a:uFillTx/>
              <a:latin typeface="Calibri"/>
              <a:ea typeface="+mj-ea"/>
              <a:cs typeface="+mj-cs"/>
            </a:endParaRPr>
          </a:p>
        </p:txBody>
      </p:sp>
      <p:grpSp>
        <p:nvGrpSpPr>
          <p:cNvPr id="21" name="Group 20"/>
          <p:cNvGrpSpPr/>
          <p:nvPr/>
        </p:nvGrpSpPr>
        <p:grpSpPr>
          <a:xfrm>
            <a:off x="-972616" y="660909"/>
            <a:ext cx="10009112" cy="3754370"/>
            <a:chOff x="-2263698" y="2196790"/>
            <a:chExt cx="12121376" cy="3754370"/>
          </a:xfrm>
        </p:grpSpPr>
        <p:sp>
          <p:nvSpPr>
            <p:cNvPr id="20" name="Rectangle 19"/>
            <p:cNvSpPr/>
            <p:nvPr/>
          </p:nvSpPr>
          <p:spPr>
            <a:xfrm>
              <a:off x="1461324" y="3135898"/>
              <a:ext cx="1502670" cy="2719963"/>
            </a:xfrm>
            <a:prstGeom prst="rect">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6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6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a:ln>
                    <a:noFill/>
                  </a:ln>
                  <a:solidFill>
                    <a:prstClr val="black"/>
                  </a:solidFill>
                  <a:effectLst/>
                  <a:uLnTx/>
                  <a:uFillTx/>
                  <a:latin typeface="Calibri"/>
                  <a:ea typeface="+mn-ea"/>
                  <a:cs typeface="+mn-cs"/>
                </a:rPr>
                <a:t>Emerging * Enterprises</a:t>
              </a:r>
              <a:r>
                <a:rPr kumimoji="0" lang="en-ZA" sz="1800" b="0" i="0" u="none" strike="noStrike" kern="1200" cap="none" spc="0" normalizeH="0" baseline="0" noProof="0" dirty="0">
                  <a:ln>
                    <a:noFill/>
                  </a:ln>
                  <a:solidFill>
                    <a:prstClr val="black"/>
                  </a:solidFill>
                  <a:effectLst/>
                  <a:uLnTx/>
                  <a:uFillTx/>
                  <a:latin typeface="Calibri"/>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9" name="Rectangle 18"/>
            <p:cNvSpPr/>
            <p:nvPr/>
          </p:nvSpPr>
          <p:spPr>
            <a:xfrm>
              <a:off x="4178033" y="3135898"/>
              <a:ext cx="1623676" cy="2715823"/>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prstClr val="white"/>
                  </a:solidFill>
                  <a:effectLst/>
                  <a:uLnTx/>
                  <a:uFillTx/>
                  <a:latin typeface="Calibri"/>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a:ln>
                    <a:noFill/>
                  </a:ln>
                  <a:solidFill>
                    <a:prstClr val="white"/>
                  </a:solidFill>
                  <a:effectLst/>
                  <a:uLnTx/>
                  <a:uFillTx/>
                  <a:latin typeface="Calibri"/>
                  <a:ea typeface="+mn-ea"/>
                  <a:cs typeface="+mn-cs"/>
                </a:rPr>
                <a:t>Distressed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a:ln>
                    <a:noFill/>
                  </a:ln>
                  <a:solidFill>
                    <a:prstClr val="white"/>
                  </a:solidFill>
                  <a:effectLst/>
                  <a:uLnTx/>
                  <a:uFillTx/>
                  <a:latin typeface="Calibri"/>
                  <a:ea typeface="+mn-ea"/>
                  <a:cs typeface="+mn-cs"/>
                </a:rPr>
                <a:t> Enterprises</a:t>
              </a:r>
            </a:p>
          </p:txBody>
        </p:sp>
        <p:sp>
          <p:nvSpPr>
            <p:cNvPr id="17" name="Rectangle 16"/>
            <p:cNvSpPr/>
            <p:nvPr/>
          </p:nvSpPr>
          <p:spPr>
            <a:xfrm>
              <a:off x="2938571" y="3135898"/>
              <a:ext cx="1255711" cy="2715823"/>
            </a:xfrm>
            <a:prstGeom prst="rect">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a:ln>
                    <a:noFill/>
                  </a:ln>
                  <a:solidFill>
                    <a:prstClr val="white"/>
                  </a:solidFill>
                  <a:effectLst/>
                  <a:uLnTx/>
                  <a:uFillTx/>
                  <a:latin typeface="Calibri"/>
                  <a:ea typeface="+mn-ea"/>
                  <a:cs typeface="+mn-cs"/>
                </a:rPr>
                <a:t>Sustainable vibrant Enterprises </a:t>
              </a:r>
            </a:p>
          </p:txBody>
        </p:sp>
        <p:grpSp>
          <p:nvGrpSpPr>
            <p:cNvPr id="5" name="Group 55"/>
            <p:cNvGrpSpPr>
              <a:grpSpLocks/>
            </p:cNvGrpSpPr>
            <p:nvPr/>
          </p:nvGrpSpPr>
          <p:grpSpPr bwMode="auto">
            <a:xfrm>
              <a:off x="-2263698" y="2196790"/>
              <a:ext cx="12121376" cy="3754370"/>
              <a:chOff x="-622437" y="1500174"/>
              <a:chExt cx="7194703" cy="3825875"/>
            </a:xfrm>
          </p:grpSpPr>
          <p:sp>
            <p:nvSpPr>
              <p:cNvPr id="6" name="Text Box 10"/>
              <p:cNvSpPr txBox="1">
                <a:spLocks noChangeArrowheads="1"/>
              </p:cNvSpPr>
              <p:nvPr/>
            </p:nvSpPr>
            <p:spPr bwMode="auto">
              <a:xfrm>
                <a:off x="-622437" y="3760916"/>
                <a:ext cx="184732" cy="2909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prstClr val="white"/>
                  </a:solidFill>
                  <a:effectLst/>
                  <a:uLnTx/>
                  <a:uFillTx/>
                  <a:latin typeface="Arial"/>
                  <a:ea typeface="+mn-ea"/>
                  <a:cs typeface="Arial" charset="0"/>
                </a:endParaRPr>
              </a:p>
            </p:txBody>
          </p:sp>
          <p:sp>
            <p:nvSpPr>
              <p:cNvPr id="7" name="Line 13"/>
              <p:cNvSpPr>
                <a:spLocks noChangeShapeType="1"/>
              </p:cNvSpPr>
              <p:nvPr/>
            </p:nvSpPr>
            <p:spPr bwMode="auto">
              <a:xfrm>
                <a:off x="1204882" y="2355837"/>
                <a:ext cx="0" cy="2970212"/>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mn-ea"/>
                  <a:cs typeface="+mn-cs"/>
                </a:endParaRPr>
              </a:p>
            </p:txBody>
          </p:sp>
          <p:sp>
            <p:nvSpPr>
              <p:cNvPr id="8" name="Text Box 28"/>
              <p:cNvSpPr txBox="1">
                <a:spLocks noChangeArrowheads="1"/>
              </p:cNvSpPr>
              <p:nvPr/>
            </p:nvSpPr>
            <p:spPr bwMode="auto">
              <a:xfrm>
                <a:off x="2149444" y="1500174"/>
                <a:ext cx="184732" cy="2909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white"/>
                  </a:solidFill>
                  <a:effectLst/>
                  <a:uLnTx/>
                  <a:uFillTx/>
                  <a:latin typeface="Arial"/>
                  <a:ea typeface="+mn-ea"/>
                  <a:cs typeface="Arial" charset="0"/>
                </a:endParaRPr>
              </a:p>
            </p:txBody>
          </p:sp>
          <p:sp>
            <p:nvSpPr>
              <p:cNvPr id="10" name="Text Box 29"/>
              <p:cNvSpPr txBox="1">
                <a:spLocks noChangeArrowheads="1"/>
              </p:cNvSpPr>
              <p:nvPr/>
            </p:nvSpPr>
            <p:spPr bwMode="auto">
              <a:xfrm>
                <a:off x="3558711" y="2484855"/>
                <a:ext cx="184732" cy="2909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white"/>
                  </a:solidFill>
                  <a:effectLst/>
                  <a:uLnTx/>
                  <a:uFillTx/>
                  <a:latin typeface="Arial"/>
                  <a:ea typeface="+mn-ea"/>
                  <a:cs typeface="Arial" charset="0"/>
                </a:endParaRPr>
              </a:p>
            </p:txBody>
          </p:sp>
          <p:sp>
            <p:nvSpPr>
              <p:cNvPr id="11" name="Freeform 10"/>
              <p:cNvSpPr/>
              <p:nvPr/>
            </p:nvSpPr>
            <p:spPr>
              <a:xfrm>
                <a:off x="928662" y="2368536"/>
                <a:ext cx="4527583" cy="2671763"/>
              </a:xfrm>
              <a:custGeom>
                <a:avLst/>
                <a:gdLst>
                  <a:gd name="connsiteX0" fmla="*/ 0 w 4527755"/>
                  <a:gd name="connsiteY0" fmla="*/ 2671916 h 2671916"/>
                  <a:gd name="connsiteX1" fmla="*/ 339213 w 4527755"/>
                  <a:gd name="connsiteY1" fmla="*/ 2524432 h 2671916"/>
                  <a:gd name="connsiteX2" fmla="*/ 693174 w 4527755"/>
                  <a:gd name="connsiteY2" fmla="*/ 2273709 h 2671916"/>
                  <a:gd name="connsiteX3" fmla="*/ 1032387 w 4527755"/>
                  <a:gd name="connsiteY3" fmla="*/ 1860754 h 2671916"/>
                  <a:gd name="connsiteX4" fmla="*/ 2241755 w 4527755"/>
                  <a:gd name="connsiteY4" fmla="*/ 46703 h 2671916"/>
                  <a:gd name="connsiteX5" fmla="*/ 3274142 w 4527755"/>
                  <a:gd name="connsiteY5" fmla="*/ 1580535 h 2671916"/>
                  <a:gd name="connsiteX6" fmla="*/ 3524865 w 4527755"/>
                  <a:gd name="connsiteY6" fmla="*/ 1934496 h 2671916"/>
                  <a:gd name="connsiteX7" fmla="*/ 3819833 w 4527755"/>
                  <a:gd name="connsiteY7" fmla="*/ 2244213 h 2671916"/>
                  <a:gd name="connsiteX8" fmla="*/ 4247536 w 4527755"/>
                  <a:gd name="connsiteY8" fmla="*/ 2524432 h 2671916"/>
                  <a:gd name="connsiteX9" fmla="*/ 4527755 w 4527755"/>
                  <a:gd name="connsiteY9" fmla="*/ 2657167 h 2671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7755" h="2671916">
                    <a:moveTo>
                      <a:pt x="0" y="2671916"/>
                    </a:moveTo>
                    <a:cubicBezTo>
                      <a:pt x="111842" y="2631358"/>
                      <a:pt x="223684" y="2590800"/>
                      <a:pt x="339213" y="2524432"/>
                    </a:cubicBezTo>
                    <a:cubicBezTo>
                      <a:pt x="454742" y="2458064"/>
                      <a:pt x="577645" y="2384322"/>
                      <a:pt x="693174" y="2273709"/>
                    </a:cubicBezTo>
                    <a:cubicBezTo>
                      <a:pt x="808703" y="2163096"/>
                      <a:pt x="774290" y="2231922"/>
                      <a:pt x="1032387" y="1860754"/>
                    </a:cubicBezTo>
                    <a:cubicBezTo>
                      <a:pt x="1290484" y="1489586"/>
                      <a:pt x="1868129" y="93406"/>
                      <a:pt x="2241755" y="46703"/>
                    </a:cubicBezTo>
                    <a:cubicBezTo>
                      <a:pt x="2615381" y="0"/>
                      <a:pt x="3060290" y="1265903"/>
                      <a:pt x="3274142" y="1580535"/>
                    </a:cubicBezTo>
                    <a:cubicBezTo>
                      <a:pt x="3487994" y="1895167"/>
                      <a:pt x="3433916" y="1823883"/>
                      <a:pt x="3524865" y="1934496"/>
                    </a:cubicBezTo>
                    <a:cubicBezTo>
                      <a:pt x="3615814" y="2045109"/>
                      <a:pt x="3699388" y="2145890"/>
                      <a:pt x="3819833" y="2244213"/>
                    </a:cubicBezTo>
                    <a:cubicBezTo>
                      <a:pt x="3940278" y="2342536"/>
                      <a:pt x="4129549" y="2455606"/>
                      <a:pt x="4247536" y="2524432"/>
                    </a:cubicBezTo>
                    <a:cubicBezTo>
                      <a:pt x="4365523" y="2593258"/>
                      <a:pt x="4446639" y="2625212"/>
                      <a:pt x="4527755" y="2657167"/>
                    </a:cubicBezTo>
                  </a:path>
                </a:pathLst>
              </a:custGeom>
              <a:ln w="76200">
                <a:solidFill>
                  <a:srgbClr val="FFC000"/>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1" i="0" u="none" strike="noStrike" kern="1200" cap="none" spc="0" normalizeH="0" baseline="0" noProof="0" dirty="0">
                  <a:ln>
                    <a:noFill/>
                  </a:ln>
                  <a:solidFill>
                    <a:prstClr val="white"/>
                  </a:solidFill>
                  <a:effectLst/>
                  <a:uLnTx/>
                  <a:uFillTx/>
                  <a:latin typeface="Calibri"/>
                  <a:ea typeface="+mn-ea"/>
                  <a:cs typeface="+mn-cs"/>
                </a:endParaRPr>
              </a:p>
            </p:txBody>
          </p:sp>
          <p:cxnSp>
            <p:nvCxnSpPr>
              <p:cNvPr id="12" name="Straight Connector 11"/>
              <p:cNvCxnSpPr>
                <a:cxnSpLocks/>
                <a:stCxn id="11" idx="4"/>
              </p:cNvCxnSpPr>
              <p:nvPr/>
            </p:nvCxnSpPr>
            <p:spPr>
              <a:xfrm flipH="1">
                <a:off x="3144828" y="2414574"/>
                <a:ext cx="25400" cy="2713037"/>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290536" y="3821099"/>
                <a:ext cx="3000375" cy="9525"/>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204889" y="3973499"/>
                <a:ext cx="5367377"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Freeform 14"/>
              <p:cNvSpPr/>
              <p:nvPr/>
            </p:nvSpPr>
            <p:spPr>
              <a:xfrm>
                <a:off x="4403725" y="2359011"/>
                <a:ext cx="1739913" cy="1903413"/>
              </a:xfrm>
              <a:custGeom>
                <a:avLst/>
                <a:gdLst>
                  <a:gd name="connsiteX0" fmla="*/ 0 w 1740309"/>
                  <a:gd name="connsiteY0" fmla="*/ 1902542 h 1902542"/>
                  <a:gd name="connsiteX1" fmla="*/ 412955 w 1740309"/>
                  <a:gd name="connsiteY1" fmla="*/ 1784555 h 1902542"/>
                  <a:gd name="connsiteX2" fmla="*/ 988142 w 1740309"/>
                  <a:gd name="connsiteY2" fmla="*/ 1297858 h 1902542"/>
                  <a:gd name="connsiteX3" fmla="*/ 1740309 w 1740309"/>
                  <a:gd name="connsiteY3" fmla="*/ 0 h 1902542"/>
                </a:gdLst>
                <a:ahLst/>
                <a:cxnLst>
                  <a:cxn ang="0">
                    <a:pos x="connsiteX0" y="connsiteY0"/>
                  </a:cxn>
                  <a:cxn ang="0">
                    <a:pos x="connsiteX1" y="connsiteY1"/>
                  </a:cxn>
                  <a:cxn ang="0">
                    <a:pos x="connsiteX2" y="connsiteY2"/>
                  </a:cxn>
                  <a:cxn ang="0">
                    <a:pos x="connsiteX3" y="connsiteY3"/>
                  </a:cxn>
                </a:cxnLst>
                <a:rect l="l" t="t" r="r" b="b"/>
                <a:pathLst>
                  <a:path w="1740309" h="1902542">
                    <a:moveTo>
                      <a:pt x="0" y="1902542"/>
                    </a:moveTo>
                    <a:cubicBezTo>
                      <a:pt x="124132" y="1893939"/>
                      <a:pt x="248265" y="1885336"/>
                      <a:pt x="412955" y="1784555"/>
                    </a:cubicBezTo>
                    <a:cubicBezTo>
                      <a:pt x="577645" y="1683774"/>
                      <a:pt x="766916" y="1595284"/>
                      <a:pt x="988142" y="1297858"/>
                    </a:cubicBezTo>
                    <a:cubicBezTo>
                      <a:pt x="1209368" y="1000432"/>
                      <a:pt x="1474838" y="500216"/>
                      <a:pt x="1740309" y="0"/>
                    </a:cubicBezTo>
                  </a:path>
                </a:pathLst>
              </a:custGeom>
              <a:ln w="76200">
                <a:solidFill>
                  <a:srgbClr val="FFC000"/>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1" i="0" u="none" strike="noStrike" kern="1200" cap="none" spc="0" normalizeH="0" baseline="0" noProof="0" dirty="0">
                  <a:ln>
                    <a:noFill/>
                  </a:ln>
                  <a:solidFill>
                    <a:prstClr val="white"/>
                  </a:solidFill>
                  <a:effectLst/>
                  <a:uLnTx/>
                  <a:uFillTx/>
                  <a:latin typeface="Calibri"/>
                  <a:ea typeface="+mn-ea"/>
                  <a:cs typeface="+mn-cs"/>
                </a:endParaRPr>
              </a:p>
            </p:txBody>
          </p:sp>
          <p:sp>
            <p:nvSpPr>
              <p:cNvPr id="16" name="Rectangle 32"/>
              <p:cNvSpPr>
                <a:spLocks noChangeArrowheads="1"/>
              </p:cNvSpPr>
              <p:nvPr/>
            </p:nvSpPr>
            <p:spPr bwMode="auto">
              <a:xfrm>
                <a:off x="1256621" y="2244610"/>
                <a:ext cx="184732" cy="4362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white"/>
                  </a:solidFill>
                  <a:effectLst/>
                  <a:uLnTx/>
                  <a:uFillTx/>
                  <a:latin typeface="Calibri"/>
                  <a:ea typeface="+mn-ea"/>
                  <a:cs typeface="+mn-cs"/>
                </a:endParaRPr>
              </a:p>
            </p:txBody>
          </p:sp>
        </p:grpSp>
      </p:grpSp>
      <p:sp>
        <p:nvSpPr>
          <p:cNvPr id="23" name="TextBox 22"/>
          <p:cNvSpPr txBox="1"/>
          <p:nvPr/>
        </p:nvSpPr>
        <p:spPr>
          <a:xfrm>
            <a:off x="413227" y="4595253"/>
            <a:ext cx="7893548"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prstClr val="black"/>
                </a:solidFill>
                <a:effectLst/>
                <a:uLnTx/>
                <a:uFillTx/>
                <a:latin typeface="Calibri"/>
                <a:ea typeface="+mn-ea"/>
                <a:cs typeface="+mn-cs"/>
              </a:rPr>
              <a:t>* </a:t>
            </a:r>
            <a:r>
              <a:rPr kumimoji="0" lang="en-ZA" sz="1800" b="1" i="0" u="none" strike="noStrike" kern="1200" cap="none" spc="0" normalizeH="0" baseline="0" noProof="0" dirty="0">
                <a:ln>
                  <a:noFill/>
                </a:ln>
                <a:solidFill>
                  <a:prstClr val="black"/>
                </a:solidFill>
                <a:effectLst/>
                <a:uLnTx/>
                <a:uFillTx/>
                <a:latin typeface="Calibri"/>
                <a:ea typeface="+mn-ea"/>
                <a:cs typeface="+mn-cs"/>
              </a:rPr>
              <a:t>Businesses to be assisted should meet the following criteria: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800" b="0" i="0" u="none" strike="noStrike" kern="1200" cap="none" spc="0" normalizeH="0" baseline="0" noProof="0" dirty="0">
                <a:ln>
                  <a:noFill/>
                </a:ln>
                <a:solidFill>
                  <a:prstClr val="black"/>
                </a:solidFill>
                <a:effectLst/>
                <a:uLnTx/>
                <a:uFillTx/>
                <a:latin typeface="Calibri"/>
                <a:ea typeface="+mn-ea"/>
                <a:cs typeface="+mn-cs"/>
              </a:rPr>
              <a:t>Operational (Proof of transactions such as invoices &amp;orders)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800" b="0" i="0" u="none" strike="noStrike" kern="1200" cap="none" spc="0" normalizeH="0" baseline="0" noProof="0" dirty="0">
                <a:ln>
                  <a:noFill/>
                </a:ln>
                <a:solidFill>
                  <a:prstClr val="black"/>
                </a:solidFill>
                <a:effectLst/>
                <a:uLnTx/>
                <a:uFillTx/>
                <a:latin typeface="Calibri"/>
                <a:ea typeface="+mn-ea"/>
                <a:cs typeface="+mn-cs"/>
              </a:rPr>
              <a:t>Regulatory compliance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800" b="0" i="0" u="none" strike="noStrike" kern="1200" cap="none" spc="0" normalizeH="0" baseline="0" noProof="0" dirty="0">
                <a:ln>
                  <a:noFill/>
                </a:ln>
                <a:solidFill>
                  <a:prstClr val="black"/>
                </a:solidFill>
                <a:effectLst/>
                <a:uLnTx/>
                <a:uFillTx/>
                <a:latin typeface="Calibri"/>
                <a:ea typeface="+mn-ea"/>
                <a:cs typeface="+mn-cs"/>
              </a:rPr>
              <a:t>Financials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800" b="0" i="0" u="none" strike="noStrike" kern="1200" cap="none" spc="0" normalizeH="0" baseline="0" noProof="0" dirty="0">
                <a:ln>
                  <a:noFill/>
                </a:ln>
                <a:solidFill>
                  <a:prstClr val="black"/>
                </a:solidFill>
                <a:effectLst/>
                <a:uLnTx/>
                <a:uFillTx/>
                <a:latin typeface="Calibri"/>
                <a:ea typeface="+mn-ea"/>
                <a:cs typeface="+mn-cs"/>
              </a:rPr>
              <a:t>Operating premises (SEZs, Industrial Parks, Rural and Township Economies </a:t>
            </a:r>
            <a:r>
              <a:rPr kumimoji="0" lang="en-ZA" sz="1800" b="0" i="0" u="none" strike="noStrike" kern="1200" cap="none" spc="0" normalizeH="0" baseline="0" noProof="0" dirty="0" err="1">
                <a:ln>
                  <a:noFill/>
                </a:ln>
                <a:solidFill>
                  <a:prstClr val="black"/>
                </a:solidFill>
                <a:effectLst/>
                <a:uLnTx/>
                <a:uFillTx/>
                <a:latin typeface="Calibri"/>
                <a:ea typeface="+mn-ea"/>
                <a:cs typeface="+mn-cs"/>
              </a:rPr>
              <a:t>e.t.c</a:t>
            </a:r>
            <a:r>
              <a:rPr kumimoji="0" lang="en-ZA" sz="1800" b="0" i="0" u="none" strike="noStrike" kern="1200" cap="none" spc="0" normalizeH="0" baseline="0" noProof="0" dirty="0">
                <a:ln>
                  <a:noFill/>
                </a:ln>
                <a:solidFill>
                  <a:prstClr val="black"/>
                </a:solidFill>
                <a:effectLst/>
                <a:uLnTx/>
                <a:uFillTx/>
                <a:latin typeface="Calibri"/>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prstClr val="black"/>
                </a:solidFill>
                <a:effectLst/>
                <a:uLnTx/>
                <a:uFillTx/>
                <a:latin typeface="Calibri"/>
                <a:ea typeface="+mn-ea"/>
                <a:cs typeface="+mn-cs"/>
              </a:rPr>
              <a:t>    </a:t>
            </a:r>
          </a:p>
        </p:txBody>
      </p:sp>
      <p:sp>
        <p:nvSpPr>
          <p:cNvPr id="2" name="TextBox 1"/>
          <p:cNvSpPr txBox="1"/>
          <p:nvPr/>
        </p:nvSpPr>
        <p:spPr>
          <a:xfrm>
            <a:off x="1025599" y="2924009"/>
            <a:ext cx="55015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b="1" i="0" u="none" strike="noStrike" kern="1200" cap="none" spc="0" normalizeH="0" baseline="0" noProof="0" dirty="0">
                <a:ln>
                  <a:noFill/>
                </a:ln>
                <a:solidFill>
                  <a:prstClr val="black"/>
                </a:solidFill>
                <a:effectLst/>
                <a:uLnTx/>
                <a:uFillTx/>
                <a:latin typeface="Calibri"/>
                <a:ea typeface="+mn-ea"/>
                <a:cs typeface="+mn-cs"/>
              </a:rPr>
              <a:t>BEP</a:t>
            </a:r>
          </a:p>
        </p:txBody>
      </p:sp>
      <p:sp>
        <p:nvSpPr>
          <p:cNvPr id="3" name="TextBox 2"/>
          <p:cNvSpPr txBox="1"/>
          <p:nvPr/>
        </p:nvSpPr>
        <p:spPr>
          <a:xfrm>
            <a:off x="5796700" y="3869431"/>
            <a:ext cx="72006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b="1" i="0" u="none" strike="noStrike" kern="1200" cap="none" spc="0" normalizeH="0" baseline="0" noProof="0" dirty="0">
                <a:ln>
                  <a:noFill/>
                </a:ln>
                <a:solidFill>
                  <a:prstClr val="black"/>
                </a:solidFill>
                <a:effectLst/>
                <a:uLnTx/>
                <a:uFillTx/>
                <a:latin typeface="Calibri"/>
                <a:ea typeface="+mn-ea"/>
                <a:cs typeface="+mn-cs"/>
              </a:rPr>
              <a:t>“ICU”</a:t>
            </a:r>
          </a:p>
        </p:txBody>
      </p:sp>
      <p:sp>
        <p:nvSpPr>
          <p:cNvPr id="9" name="Speech Bubble: Oval 8">
            <a:extLst>
              <a:ext uri="{FF2B5EF4-FFF2-40B4-BE49-F238E27FC236}">
                <a16:creationId xmlns:a16="http://schemas.microsoft.com/office/drawing/2014/main" xmlns="" id="{6E3F6B77-B3D0-4782-A800-FCBC8A15EBAA}"/>
              </a:ext>
            </a:extLst>
          </p:cNvPr>
          <p:cNvSpPr/>
          <p:nvPr/>
        </p:nvSpPr>
        <p:spPr>
          <a:xfrm>
            <a:off x="306690" y="2224859"/>
            <a:ext cx="1796595" cy="527011"/>
          </a:xfrm>
          <a:prstGeom prst="wedgeEllipseCallout">
            <a:avLst>
              <a:gd name="adj1" fmla="val 87106"/>
              <a:gd name="adj2" fmla="val 561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ZA" dirty="0">
                <a:solidFill>
                  <a:schemeClr val="tx1"/>
                </a:solidFill>
              </a:rPr>
              <a:t>POS Programme</a:t>
            </a:r>
          </a:p>
        </p:txBody>
      </p:sp>
      <p:sp>
        <p:nvSpPr>
          <p:cNvPr id="22" name="Speech Bubble: Oval 21">
            <a:extLst>
              <a:ext uri="{FF2B5EF4-FFF2-40B4-BE49-F238E27FC236}">
                <a16:creationId xmlns:a16="http://schemas.microsoft.com/office/drawing/2014/main" xmlns="" id="{514DEF02-2E11-43B0-A018-6015BCA60204}"/>
              </a:ext>
            </a:extLst>
          </p:cNvPr>
          <p:cNvSpPr/>
          <p:nvPr/>
        </p:nvSpPr>
        <p:spPr>
          <a:xfrm>
            <a:off x="1825396" y="950024"/>
            <a:ext cx="1796595" cy="527011"/>
          </a:xfrm>
          <a:prstGeom prst="wedgeEllipseCallout">
            <a:avLst>
              <a:gd name="adj1" fmla="val 60491"/>
              <a:gd name="adj2" fmla="val 212552"/>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ZA" dirty="0">
                <a:solidFill>
                  <a:schemeClr val="tx1"/>
                </a:solidFill>
              </a:rPr>
              <a:t>WPC Programme</a:t>
            </a:r>
          </a:p>
        </p:txBody>
      </p:sp>
      <p:sp>
        <p:nvSpPr>
          <p:cNvPr id="24" name="Speech Bubble: Oval 23">
            <a:extLst>
              <a:ext uri="{FF2B5EF4-FFF2-40B4-BE49-F238E27FC236}">
                <a16:creationId xmlns:a16="http://schemas.microsoft.com/office/drawing/2014/main" xmlns="" id="{B18CB987-B6F1-4F2B-B751-2502C58F671F}"/>
              </a:ext>
            </a:extLst>
          </p:cNvPr>
          <p:cNvSpPr/>
          <p:nvPr/>
        </p:nvSpPr>
        <p:spPr>
          <a:xfrm>
            <a:off x="5775195" y="1912680"/>
            <a:ext cx="1796595" cy="527011"/>
          </a:xfrm>
          <a:prstGeom prst="wedgeEllipseCallout">
            <a:avLst>
              <a:gd name="adj1" fmla="val -75855"/>
              <a:gd name="adj2" fmla="val -38954"/>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ZA" dirty="0">
                <a:solidFill>
                  <a:schemeClr val="tx1"/>
                </a:solidFill>
              </a:rPr>
              <a:t>TAS Programme</a:t>
            </a:r>
          </a:p>
        </p:txBody>
      </p:sp>
      <p:sp>
        <p:nvSpPr>
          <p:cNvPr id="25" name="Slide Number Placeholder 3">
            <a:extLst>
              <a:ext uri="{FF2B5EF4-FFF2-40B4-BE49-F238E27FC236}">
                <a16:creationId xmlns:a16="http://schemas.microsoft.com/office/drawing/2014/main" xmlns="" id="{7C6F0A6C-0133-4430-8FCD-E0E84F0A04AB}"/>
              </a:ext>
            </a:extLst>
          </p:cNvPr>
          <p:cNvSpPr>
            <a:spLocks noGrp="1"/>
          </p:cNvSpPr>
          <p:nvPr>
            <p:ph type="sldNum" sz="quarter" idx="12"/>
          </p:nvPr>
        </p:nvSpPr>
        <p:spPr>
          <a:xfrm>
            <a:off x="8676456" y="6398281"/>
            <a:ext cx="38777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CA8298-9D91-4CF9-AB6A-504DBB769D5D}" type="slidenum">
              <a:rPr kumimoji="0" lang="en-US" sz="1200" b="0" i="0" u="none" strike="noStrike" kern="1200" cap="none" spc="0" normalizeH="0" baseline="0" noProof="0" smtClean="0">
                <a:ln>
                  <a:noFill/>
                </a:ln>
                <a:solidFill>
                  <a:prstClr val="white"/>
                </a:solidFill>
                <a:effectLst/>
                <a:uLnTx/>
                <a:uFillTx/>
                <a:latin typeface="Calibri" pitchFamily="-111"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white"/>
              </a:solidFill>
              <a:effectLst/>
              <a:uLnTx/>
              <a:uFillTx/>
              <a:latin typeface="Calibri" pitchFamily="-111" charset="0"/>
              <a:ea typeface="+mn-ea"/>
              <a:cs typeface="+mn-cs"/>
            </a:endParaRPr>
          </a:p>
        </p:txBody>
      </p:sp>
    </p:spTree>
    <p:extLst>
      <p:ext uri="{BB962C8B-B14F-4D97-AF65-F5344CB8AC3E}">
        <p14:creationId xmlns:p14="http://schemas.microsoft.com/office/powerpoint/2010/main" xmlns="" val="1465707972"/>
      </p:ext>
    </p:extLst>
  </p:cSld>
  <p:clrMapOvr>
    <a:masterClrMapping/>
  </p:clrMapOvr>
  <mc:AlternateContent xmlns:mc="http://schemas.openxmlformats.org/markup-compatibility/2006">
    <mc:Choice xmlns:p14="http://schemas.microsoft.com/office/powerpoint/2010/main" xmlns="" Requires="p14">
      <p:transition p14:dur="0" advTm="120000"/>
    </mc:Choice>
    <mc:Fallback>
      <p:transition advTm="120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000" b="1" dirty="0"/>
              <a:t>THE PRODUCTIVITY VALUE PROPOSITION</a:t>
            </a:r>
          </a:p>
        </p:txBody>
      </p:sp>
      <p:sp>
        <p:nvSpPr>
          <p:cNvPr id="4" name="Slide Number Placeholder 3"/>
          <p:cNvSpPr>
            <a:spLocks noGrp="1"/>
          </p:cNvSpPr>
          <p:nvPr>
            <p:ph type="sldNum" sz="quarter" idx="12"/>
          </p:nvPr>
        </p:nvSpPr>
        <p:spPr>
          <a:xfrm>
            <a:off x="8676456" y="6389892"/>
            <a:ext cx="38777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CA8298-9D91-4CF9-AB6A-504DBB769D5D}" type="slidenum">
              <a:rPr kumimoji="0" lang="en-US" sz="1200" b="0" i="0" u="none" strike="noStrike" kern="1200" cap="none" spc="0" normalizeH="0" baseline="0" noProof="0" smtClean="0">
                <a:ln>
                  <a:noFill/>
                </a:ln>
                <a:solidFill>
                  <a:prstClr val="white"/>
                </a:solidFill>
                <a:effectLst/>
                <a:uLnTx/>
                <a:uFillTx/>
                <a:latin typeface="Calibri" pitchFamily="-111"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white"/>
              </a:solidFill>
              <a:effectLst/>
              <a:uLnTx/>
              <a:uFillTx/>
              <a:latin typeface="Calibri" pitchFamily="-111" charset="0"/>
              <a:ea typeface="+mn-ea"/>
              <a:cs typeface="+mn-cs"/>
            </a:endParaRPr>
          </a:p>
        </p:txBody>
      </p:sp>
      <p:grpSp>
        <p:nvGrpSpPr>
          <p:cNvPr id="5" name="Group 4"/>
          <p:cNvGrpSpPr>
            <a:grpSpLocks/>
          </p:cNvGrpSpPr>
          <p:nvPr/>
        </p:nvGrpSpPr>
        <p:grpSpPr bwMode="auto">
          <a:xfrm>
            <a:off x="274750" y="1412776"/>
            <a:ext cx="8697532" cy="5061004"/>
            <a:chOff x="249" y="1253"/>
            <a:chExt cx="5261" cy="2864"/>
          </a:xfrm>
        </p:grpSpPr>
        <p:sp>
          <p:nvSpPr>
            <p:cNvPr id="6" name="Text Box 4"/>
            <p:cNvSpPr txBox="1">
              <a:spLocks noChangeArrowheads="1"/>
            </p:cNvSpPr>
            <p:nvPr/>
          </p:nvSpPr>
          <p:spPr bwMode="auto">
            <a:xfrm>
              <a:off x="645" y="3822"/>
              <a:ext cx="1684"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000" b="1" i="0" u="none" strike="noStrike" kern="1200" cap="none" spc="0" normalizeH="0" baseline="0" noProof="0" dirty="0">
                  <a:ln>
                    <a:noFill/>
                  </a:ln>
                  <a:solidFill>
                    <a:prstClr val="white"/>
                  </a:solidFill>
                  <a:effectLst/>
                  <a:uLnTx/>
                  <a:uFillTx/>
                  <a:latin typeface="Arial" charset="0"/>
                  <a:ea typeface="+mn-ea"/>
                  <a:cs typeface="Arial" charset="0"/>
                </a:rPr>
                <a:t>POLICIES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000" b="1" i="0" u="none" strike="noStrike" kern="1200" cap="none" spc="0" normalizeH="0" baseline="0" noProof="0" dirty="0">
                  <a:ln>
                    <a:noFill/>
                  </a:ln>
                  <a:solidFill>
                    <a:prstClr val="white"/>
                  </a:solidFill>
                  <a:effectLst/>
                  <a:uLnTx/>
                  <a:uFillTx/>
                  <a:latin typeface="Arial" charset="0"/>
                  <a:ea typeface="+mn-ea"/>
                  <a:cs typeface="Arial" charset="0"/>
                </a:rPr>
                <a:t>(FISCAL,MONETARY &amp; WAGE POLICIES)</a:t>
              </a:r>
            </a:p>
          </p:txBody>
        </p:sp>
        <p:sp>
          <p:nvSpPr>
            <p:cNvPr id="7" name="Text Box 5"/>
            <p:cNvSpPr txBox="1">
              <a:spLocks noChangeArrowheads="1"/>
            </p:cNvSpPr>
            <p:nvPr/>
          </p:nvSpPr>
          <p:spPr bwMode="auto">
            <a:xfrm>
              <a:off x="3548" y="3867"/>
              <a:ext cx="923"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000" b="1" i="0" u="none" strike="noStrike" kern="1200" cap="none" spc="0" normalizeH="0" baseline="0" noProof="0" dirty="0">
                  <a:ln>
                    <a:noFill/>
                  </a:ln>
                  <a:solidFill>
                    <a:prstClr val="white"/>
                  </a:solidFill>
                  <a:effectLst/>
                  <a:uLnTx/>
                  <a:uFillTx/>
                  <a:latin typeface="Arial" charset="0"/>
                  <a:ea typeface="+mn-ea"/>
                  <a:cs typeface="Arial" charset="0"/>
                </a:rPr>
                <a:t>POLICIES OF OTHER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000" b="1" i="0" u="none" strike="noStrike" kern="1200" cap="none" spc="0" normalizeH="0" baseline="0" noProof="0" dirty="0">
                  <a:ln>
                    <a:noFill/>
                  </a:ln>
                  <a:solidFill>
                    <a:prstClr val="white"/>
                  </a:solidFill>
                  <a:effectLst/>
                  <a:uLnTx/>
                  <a:uFillTx/>
                  <a:latin typeface="Arial" charset="0"/>
                  <a:ea typeface="+mn-ea"/>
                  <a:cs typeface="Arial" charset="0"/>
                </a:rPr>
                <a:t>COUNTRIES</a:t>
              </a:r>
            </a:p>
          </p:txBody>
        </p:sp>
        <p:sp>
          <p:nvSpPr>
            <p:cNvPr id="8" name="Text Box 6"/>
            <p:cNvSpPr txBox="1">
              <a:spLocks noChangeArrowheads="1"/>
            </p:cNvSpPr>
            <p:nvPr/>
          </p:nvSpPr>
          <p:spPr bwMode="auto">
            <a:xfrm>
              <a:off x="4500" y="3867"/>
              <a:ext cx="919"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000" b="1" i="0" u="none" strike="noStrike" kern="1200" cap="none" spc="0" normalizeH="0" baseline="0" noProof="0" dirty="0">
                  <a:ln>
                    <a:noFill/>
                  </a:ln>
                  <a:solidFill>
                    <a:prstClr val="white"/>
                  </a:solidFill>
                  <a:effectLst/>
                  <a:uLnTx/>
                  <a:uFillTx/>
                  <a:latin typeface="Arial" charset="0"/>
                  <a:ea typeface="+mn-ea"/>
                  <a:cs typeface="Arial" charset="0"/>
                </a:rPr>
                <a:t>Natural Phenomenon</a:t>
              </a:r>
            </a:p>
          </p:txBody>
        </p:sp>
        <p:sp>
          <p:nvSpPr>
            <p:cNvPr id="9" name="AutoShape 7"/>
            <p:cNvSpPr>
              <a:spLocks noChangeArrowheads="1"/>
            </p:cNvSpPr>
            <p:nvPr/>
          </p:nvSpPr>
          <p:spPr bwMode="auto">
            <a:xfrm>
              <a:off x="249" y="1253"/>
              <a:ext cx="5261" cy="2858"/>
            </a:xfrm>
            <a:prstGeom prst="roundRect">
              <a:avLst>
                <a:gd name="adj" fmla="val 16667"/>
              </a:avLst>
            </a:prstGeom>
            <a:solidFill>
              <a:schemeClr val="bg1"/>
            </a:solidFill>
            <a:ln w="9525">
              <a:noFill/>
              <a:round/>
              <a:headEnd/>
              <a:tailEnd/>
            </a:ln>
            <a:effectLst>
              <a:glow rad="139700">
                <a:schemeClr val="accent1">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Rectangle 9"/>
            <p:cNvSpPr>
              <a:spLocks noChangeArrowheads="1"/>
            </p:cNvSpPr>
            <p:nvPr/>
          </p:nvSpPr>
          <p:spPr bwMode="auto">
            <a:xfrm>
              <a:off x="476" y="1389"/>
              <a:ext cx="997" cy="227"/>
            </a:xfrm>
            <a:prstGeom prst="rect">
              <a:avLst/>
            </a:prstGeom>
            <a:noFill/>
            <a:ln w="9525">
              <a:solidFill>
                <a:schemeClr val="tx1"/>
              </a:solidFill>
              <a:miter lim="800000"/>
              <a:headEnd/>
              <a:tailEnd/>
            </a:ln>
            <a:effectLst>
              <a:prstShdw prst="shdw18" dist="17961" dir="13500000">
                <a:schemeClr val="tx1">
                  <a:gamma/>
                  <a:shade val="60000"/>
                  <a:invGamma/>
                </a:schemeClr>
              </a:prstShdw>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0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QUALITY WORK</a:t>
              </a:r>
            </a:p>
          </p:txBody>
        </p:sp>
        <p:sp>
          <p:nvSpPr>
            <p:cNvPr id="11" name="Rectangle 10"/>
            <p:cNvSpPr>
              <a:spLocks noChangeArrowheads="1"/>
            </p:cNvSpPr>
            <p:nvPr/>
          </p:nvSpPr>
          <p:spPr bwMode="auto">
            <a:xfrm>
              <a:off x="4377" y="1434"/>
              <a:ext cx="952" cy="227"/>
            </a:xfrm>
            <a:prstGeom prst="rect">
              <a:avLst/>
            </a:prstGeom>
            <a:noFill/>
            <a:ln w="9525">
              <a:solidFill>
                <a:schemeClr val="tx1"/>
              </a:solidFill>
              <a:miter lim="800000"/>
              <a:headEnd/>
              <a:tailEnd/>
            </a:ln>
            <a:effectLst>
              <a:prstShdw prst="shdw18" dist="17961" dir="13500000">
                <a:schemeClr val="tx1">
                  <a:gamma/>
                  <a:shade val="60000"/>
                  <a:invGamma/>
                </a:schemeClr>
              </a:prstShdw>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0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QUALITY LIFE</a:t>
              </a:r>
            </a:p>
          </p:txBody>
        </p:sp>
        <p:sp>
          <p:nvSpPr>
            <p:cNvPr id="12" name="Rectangle 11"/>
            <p:cNvSpPr>
              <a:spLocks noChangeArrowheads="1"/>
            </p:cNvSpPr>
            <p:nvPr/>
          </p:nvSpPr>
          <p:spPr bwMode="auto">
            <a:xfrm>
              <a:off x="476" y="1706"/>
              <a:ext cx="998" cy="1679"/>
            </a:xfrm>
            <a:prstGeom prst="rect">
              <a:avLst/>
            </a:prstGeom>
            <a:noFill/>
            <a:ln w="9525">
              <a:solidFill>
                <a:schemeClr val="tx1"/>
              </a:solidFill>
              <a:miter lim="800000"/>
              <a:headEnd/>
              <a:tailEnd/>
            </a:ln>
            <a:effectLst>
              <a:prstShdw prst="shdw18" dist="17961" dir="13500000">
                <a:schemeClr val="tx1">
                  <a:gamma/>
                  <a:shade val="60000"/>
                  <a:invGamma/>
                </a:schemeClr>
              </a:prstShdw>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LABOUR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000" b="1"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Char char="•"/>
                <a:tabLst/>
                <a:defRPr/>
              </a:pPr>
              <a:r>
                <a:rPr kumimoji="0" lang="en-ZA" sz="9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Positive work attitudes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900" b="1"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Char char="•"/>
                <a:tabLst/>
                <a:defRPr/>
              </a:pPr>
              <a:r>
                <a:rPr kumimoji="0" lang="en-ZA" sz="10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Skills upgrading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000" b="1"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Char char="•"/>
                <a:tabLst/>
                <a:defRPr/>
              </a:pPr>
              <a:r>
                <a:rPr kumimoji="0" lang="en-ZA" sz="10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Teamwork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000" b="1"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Char char="•"/>
                <a:tabLst/>
                <a:defRPr/>
              </a:pPr>
              <a:r>
                <a:rPr kumimoji="0" lang="en-ZA" sz="10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Harmonious  Labour</a:t>
              </a:r>
            </a:p>
            <a:p>
              <a:pPr marL="0" marR="0" lvl="0" indent="0" algn="l" defTabSz="914400" rtl="0" eaLnBrk="1" fontAlgn="auto" latinLnBrk="0" hangingPunct="1">
                <a:lnSpc>
                  <a:spcPct val="100000"/>
                </a:lnSpc>
                <a:spcBef>
                  <a:spcPts val="0"/>
                </a:spcBef>
                <a:spcAft>
                  <a:spcPts val="0"/>
                </a:spcAft>
                <a:buClrTx/>
                <a:buSzTx/>
                <a:tabLst/>
                <a:defRPr/>
              </a:pPr>
              <a:r>
                <a:rPr kumimoji="0" lang="en-ZA" sz="10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 relations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000" b="1"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Char char="•"/>
                <a:tabLst/>
                <a:defRPr/>
              </a:pPr>
              <a:r>
                <a:rPr kumimoji="0" lang="en-ZA" sz="10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Healthy workforce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000" b="1"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Char char="•"/>
                <a:tabLst/>
                <a:defRPr/>
              </a:pPr>
              <a:r>
                <a:rPr kumimoji="0" lang="en-ZA" sz="9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Participation in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9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  Productivity programmes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900" b="1"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000" b="1"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000" b="1"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13" name="Rectangle 12"/>
            <p:cNvSpPr>
              <a:spLocks noChangeArrowheads="1"/>
            </p:cNvSpPr>
            <p:nvPr/>
          </p:nvSpPr>
          <p:spPr bwMode="auto">
            <a:xfrm>
              <a:off x="476" y="3521"/>
              <a:ext cx="998" cy="499"/>
            </a:xfrm>
            <a:prstGeom prst="rect">
              <a:avLst/>
            </a:prstGeom>
            <a:noFill/>
            <a:ln w="9525">
              <a:solidFill>
                <a:schemeClr val="tx1"/>
              </a:solidFill>
              <a:miter lim="800000"/>
              <a:headEnd/>
              <a:tailEnd/>
            </a:ln>
            <a:effectLst>
              <a:prstShdw prst="shdw18" dist="17961" dir="13500000">
                <a:schemeClr val="tx1">
                  <a:gamma/>
                  <a:shade val="60000"/>
                  <a:invGamma/>
                </a:schemeClr>
              </a:prstShdw>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2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CAPITAL &amp; SYSTEMS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000" b="1"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0" marR="0" lvl="0" indent="0" algn="ctr" defTabSz="914400" rtl="0" eaLnBrk="1" fontAlgn="auto" latinLnBrk="0" hangingPunct="1">
                <a:lnSpc>
                  <a:spcPct val="100000"/>
                </a:lnSpc>
                <a:spcBef>
                  <a:spcPts val="0"/>
                </a:spcBef>
                <a:spcAft>
                  <a:spcPts val="0"/>
                </a:spcAft>
                <a:buClrTx/>
                <a:buSzTx/>
                <a:buFontTx/>
                <a:buChar char="•"/>
                <a:tabLst/>
                <a:defRPr/>
              </a:pPr>
              <a:r>
                <a:rPr kumimoji="0" lang="en-ZA" sz="10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Innovation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000" b="1"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0" marR="0" lvl="0" indent="0" algn="ctr" defTabSz="914400" rtl="0" eaLnBrk="1" fontAlgn="auto" latinLnBrk="0" hangingPunct="1">
                <a:lnSpc>
                  <a:spcPct val="100000"/>
                </a:lnSpc>
                <a:spcBef>
                  <a:spcPts val="0"/>
                </a:spcBef>
                <a:spcAft>
                  <a:spcPts val="0"/>
                </a:spcAft>
                <a:buClrTx/>
                <a:buSzTx/>
                <a:buFontTx/>
                <a:buChar char="•"/>
                <a:tabLst/>
                <a:defRPr/>
              </a:pPr>
              <a:r>
                <a:rPr kumimoji="0" lang="en-ZA" sz="10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Technology</a:t>
              </a:r>
            </a:p>
          </p:txBody>
        </p:sp>
        <p:sp>
          <p:nvSpPr>
            <p:cNvPr id="14" name="Rectangle 13"/>
            <p:cNvSpPr>
              <a:spLocks noChangeArrowheads="1"/>
            </p:cNvSpPr>
            <p:nvPr/>
          </p:nvSpPr>
          <p:spPr bwMode="auto">
            <a:xfrm>
              <a:off x="1746" y="1706"/>
              <a:ext cx="590" cy="2314"/>
            </a:xfrm>
            <a:prstGeom prst="rect">
              <a:avLst/>
            </a:prstGeom>
            <a:noFill/>
            <a:ln w="9525">
              <a:solidFill>
                <a:schemeClr val="tx1"/>
              </a:solidFill>
              <a:miter lim="800000"/>
              <a:headEnd/>
              <a:tailEnd/>
            </a:ln>
            <a:effectLst>
              <a:prstShdw prst="shdw18" dist="17961" dir="13500000">
                <a:schemeClr val="tx1">
                  <a:gamma/>
                  <a:shade val="60000"/>
                  <a:invGamma/>
                </a:schemeClr>
              </a:prstShdw>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2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QUALITY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2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PRODUCTS/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2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SERVICES</a:t>
              </a:r>
            </a:p>
          </p:txBody>
        </p:sp>
        <p:sp>
          <p:nvSpPr>
            <p:cNvPr id="15" name="Rectangle 14"/>
            <p:cNvSpPr>
              <a:spLocks noChangeArrowheads="1"/>
            </p:cNvSpPr>
            <p:nvPr/>
          </p:nvSpPr>
          <p:spPr bwMode="auto">
            <a:xfrm>
              <a:off x="2517" y="1706"/>
              <a:ext cx="590" cy="2314"/>
            </a:xfrm>
            <a:prstGeom prst="rect">
              <a:avLst/>
            </a:prstGeom>
            <a:noFill/>
            <a:ln w="9525">
              <a:solidFill>
                <a:schemeClr val="tx1"/>
              </a:solidFill>
              <a:miter lim="800000"/>
              <a:headEnd/>
              <a:tailEnd/>
            </a:ln>
            <a:effectLst>
              <a:prstShdw prst="shdw18" dist="17961" dir="13500000">
                <a:schemeClr val="tx1">
                  <a:gamma/>
                  <a:shade val="60000"/>
                  <a:invGamma/>
                </a:schemeClr>
              </a:prstShdw>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0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HIGHER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0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PRODUCTIVITY</a:t>
              </a:r>
            </a:p>
          </p:txBody>
        </p:sp>
        <p:sp>
          <p:nvSpPr>
            <p:cNvPr id="16" name="Rectangle 15"/>
            <p:cNvSpPr>
              <a:spLocks noChangeArrowheads="1"/>
            </p:cNvSpPr>
            <p:nvPr/>
          </p:nvSpPr>
          <p:spPr bwMode="auto">
            <a:xfrm>
              <a:off x="3243" y="1706"/>
              <a:ext cx="590" cy="2314"/>
            </a:xfrm>
            <a:prstGeom prst="rect">
              <a:avLst/>
            </a:prstGeom>
            <a:noFill/>
            <a:ln w="9525">
              <a:solidFill>
                <a:schemeClr val="tx1"/>
              </a:solidFill>
              <a:miter lim="800000"/>
              <a:headEnd/>
              <a:tailEnd/>
            </a:ln>
            <a:effectLst>
              <a:prstShdw prst="shdw18" dist="17961" dir="13500000">
                <a:schemeClr val="tx1">
                  <a:gamma/>
                  <a:shade val="60000"/>
                  <a:invGamma/>
                </a:schemeClr>
              </a:prstShdw>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0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HIGHER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0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GDP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0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GROWTH</a:t>
              </a:r>
            </a:p>
          </p:txBody>
        </p:sp>
        <p:sp>
          <p:nvSpPr>
            <p:cNvPr id="17" name="Rectangle 16"/>
            <p:cNvSpPr>
              <a:spLocks noChangeArrowheads="1"/>
            </p:cNvSpPr>
            <p:nvPr/>
          </p:nvSpPr>
          <p:spPr bwMode="auto">
            <a:xfrm>
              <a:off x="4059" y="1933"/>
              <a:ext cx="771" cy="318"/>
            </a:xfrm>
            <a:prstGeom prst="rect">
              <a:avLst/>
            </a:prstGeom>
            <a:noFill/>
            <a:ln w="9525">
              <a:solidFill>
                <a:schemeClr val="tx1"/>
              </a:solidFill>
              <a:miter lim="800000"/>
              <a:headEnd/>
              <a:tailEnd/>
            </a:ln>
            <a:effectLst>
              <a:prstShdw prst="shdw18" dist="17961" dir="13500000">
                <a:schemeClr val="tx1">
                  <a:gamma/>
                  <a:shade val="60000"/>
                  <a:invGamma/>
                </a:schemeClr>
              </a:prstShdw>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2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LABOUR</a:t>
              </a:r>
            </a:p>
            <a:p>
              <a:pPr marL="0" marR="0" lvl="0" indent="0" algn="ctr" defTabSz="914400" rtl="0" eaLnBrk="1" fontAlgn="auto" latinLnBrk="0" hangingPunct="1">
                <a:lnSpc>
                  <a:spcPct val="100000"/>
                </a:lnSpc>
                <a:spcBef>
                  <a:spcPts val="0"/>
                </a:spcBef>
                <a:spcAft>
                  <a:spcPts val="0"/>
                </a:spcAft>
                <a:buClrTx/>
                <a:buSzTx/>
                <a:buFontTx/>
                <a:buChar char="•"/>
                <a:tabLst/>
                <a:defRPr/>
              </a:pPr>
              <a:r>
                <a:rPr kumimoji="0" lang="en-ZA" sz="12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Incentives</a:t>
              </a:r>
            </a:p>
          </p:txBody>
        </p:sp>
        <p:sp>
          <p:nvSpPr>
            <p:cNvPr id="18" name="Rectangle 17"/>
            <p:cNvSpPr>
              <a:spLocks noChangeArrowheads="1"/>
            </p:cNvSpPr>
            <p:nvPr/>
          </p:nvSpPr>
          <p:spPr bwMode="auto">
            <a:xfrm>
              <a:off x="4059" y="2387"/>
              <a:ext cx="771" cy="499"/>
            </a:xfrm>
            <a:prstGeom prst="rect">
              <a:avLst/>
            </a:prstGeom>
            <a:noFill/>
            <a:ln w="9525">
              <a:solidFill>
                <a:schemeClr val="tx1"/>
              </a:solidFill>
              <a:miter lim="800000"/>
              <a:headEnd/>
              <a:tailEnd/>
            </a:ln>
            <a:effectLst>
              <a:prstShdw prst="shdw18" dist="17961" dir="13500000">
                <a:schemeClr val="tx1">
                  <a:gamma/>
                  <a:shade val="60000"/>
                  <a:invGamma/>
                </a:schemeClr>
              </a:prstShdw>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000" b="1"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0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BUSINESS</a:t>
              </a:r>
            </a:p>
            <a:p>
              <a:pPr marL="0" marR="0" lvl="0" indent="0" algn="l" defTabSz="914400" rtl="0" eaLnBrk="1" fontAlgn="auto" latinLnBrk="0" hangingPunct="1">
                <a:lnSpc>
                  <a:spcPct val="100000"/>
                </a:lnSpc>
                <a:spcBef>
                  <a:spcPts val="0"/>
                </a:spcBef>
                <a:spcAft>
                  <a:spcPts val="0"/>
                </a:spcAft>
                <a:buClrTx/>
                <a:buSzTx/>
                <a:buFontTx/>
                <a:buChar char="•"/>
                <a:tabLst/>
                <a:defRPr/>
              </a:pPr>
              <a:r>
                <a:rPr kumimoji="0" lang="en-ZA" sz="10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Greater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0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 Competitiveness</a:t>
              </a:r>
            </a:p>
            <a:p>
              <a:pPr marL="0" marR="0" lvl="0" indent="0" algn="l" defTabSz="914400" rtl="0" eaLnBrk="1" fontAlgn="auto" latinLnBrk="0" hangingPunct="1">
                <a:lnSpc>
                  <a:spcPct val="100000"/>
                </a:lnSpc>
                <a:spcBef>
                  <a:spcPts val="0"/>
                </a:spcBef>
                <a:spcAft>
                  <a:spcPts val="0"/>
                </a:spcAft>
                <a:buClrTx/>
                <a:buSzTx/>
                <a:buFontTx/>
                <a:buChar char="•"/>
                <a:tabLst/>
                <a:defRPr/>
              </a:pPr>
              <a:r>
                <a:rPr kumimoji="0" lang="en-ZA" sz="10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Higher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0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 Profitability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000" b="1"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19" name="Rectangle 18"/>
            <p:cNvSpPr>
              <a:spLocks noChangeArrowheads="1"/>
            </p:cNvSpPr>
            <p:nvPr/>
          </p:nvSpPr>
          <p:spPr bwMode="auto">
            <a:xfrm>
              <a:off x="4059" y="3203"/>
              <a:ext cx="817" cy="817"/>
            </a:xfrm>
            <a:prstGeom prst="rect">
              <a:avLst/>
            </a:prstGeom>
            <a:noFill/>
            <a:ln w="9525">
              <a:solidFill>
                <a:schemeClr val="tx1"/>
              </a:solidFill>
              <a:miter lim="800000"/>
              <a:headEnd/>
              <a:tailEnd/>
            </a:ln>
            <a:effectLst>
              <a:prstShdw prst="shdw18" dist="17961" dir="13500000">
                <a:schemeClr val="tx1">
                  <a:gamma/>
                  <a:shade val="60000"/>
                  <a:invGamma/>
                </a:schemeClr>
              </a:prstShdw>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GOVERNMENT</a:t>
              </a:r>
            </a:p>
            <a:p>
              <a:pPr marL="0" marR="0" lvl="0" indent="0" algn="l" defTabSz="914400" rtl="0" eaLnBrk="1" fontAlgn="auto" latinLnBrk="0" hangingPunct="1">
                <a:lnSpc>
                  <a:spcPct val="100000"/>
                </a:lnSpc>
                <a:spcBef>
                  <a:spcPts val="0"/>
                </a:spcBef>
                <a:spcAft>
                  <a:spcPts val="0"/>
                </a:spcAft>
                <a:buClrTx/>
                <a:buSzTx/>
                <a:buFontTx/>
                <a:buChar char="•"/>
                <a:tabLst/>
                <a:defRPr/>
              </a:pPr>
              <a:r>
                <a:rPr kumimoji="0" lang="en-ZA" sz="10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Higher/capita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0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 GDP</a:t>
              </a:r>
            </a:p>
            <a:p>
              <a:pPr marL="0" marR="0" lvl="0" indent="0" algn="l" defTabSz="914400" rtl="0" eaLnBrk="1" fontAlgn="auto" latinLnBrk="0" hangingPunct="1">
                <a:lnSpc>
                  <a:spcPct val="100000"/>
                </a:lnSpc>
                <a:spcBef>
                  <a:spcPts val="0"/>
                </a:spcBef>
                <a:spcAft>
                  <a:spcPts val="0"/>
                </a:spcAft>
                <a:buClrTx/>
                <a:buSzTx/>
                <a:buFontTx/>
                <a:buChar char="•"/>
                <a:tabLst/>
                <a:defRPr/>
              </a:pPr>
              <a:r>
                <a:rPr kumimoji="0" lang="en-ZA" sz="10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More Savings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000" b="1"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20" name="Rectangle 19"/>
            <p:cNvSpPr>
              <a:spLocks noChangeArrowheads="1"/>
            </p:cNvSpPr>
            <p:nvPr/>
          </p:nvSpPr>
          <p:spPr bwMode="auto">
            <a:xfrm>
              <a:off x="5057" y="1706"/>
              <a:ext cx="272" cy="2314"/>
            </a:xfrm>
            <a:prstGeom prst="rect">
              <a:avLst/>
            </a:prstGeom>
            <a:noFill/>
            <a:ln w="9525">
              <a:solidFill>
                <a:schemeClr val="tx1"/>
              </a:solidFill>
              <a:miter lim="800000"/>
              <a:headEnd/>
              <a:tailEnd/>
            </a:ln>
            <a:effectLst>
              <a:prstShdw prst="shdw18" dist="17961" dir="13500000">
                <a:schemeClr val="tx1">
                  <a:gamma/>
                  <a:shade val="60000"/>
                  <a:invGamma/>
                </a:schemeClr>
              </a:prstShdw>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21" name="Text Box 19"/>
            <p:cNvSpPr txBox="1">
              <a:spLocks noChangeArrowheads="1"/>
            </p:cNvSpPr>
            <p:nvPr/>
          </p:nvSpPr>
          <p:spPr bwMode="auto">
            <a:xfrm rot="-5400000">
              <a:off x="4409" y="2582"/>
              <a:ext cx="1562" cy="1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1" i="0" u="none" strike="noStrike" kern="1200" cap="none" spc="0" normalizeH="0" baseline="0" noProof="0" dirty="0">
                  <a:ln>
                    <a:noFill/>
                  </a:ln>
                  <a:solidFill>
                    <a:prstClr val="black"/>
                  </a:solidFill>
                  <a:effectLst/>
                  <a:uLnTx/>
                  <a:uFillTx/>
                  <a:latin typeface="Arial" charset="0"/>
                  <a:ea typeface="+mn-ea"/>
                  <a:cs typeface="Arial" charset="0"/>
                </a:rPr>
                <a:t>HIGHER STANDARD OF LIVING</a:t>
              </a:r>
            </a:p>
          </p:txBody>
        </p:sp>
        <p:sp>
          <p:nvSpPr>
            <p:cNvPr id="22" name="AutoShape 20"/>
            <p:cNvSpPr>
              <a:spLocks noChangeArrowheads="1"/>
            </p:cNvSpPr>
            <p:nvPr/>
          </p:nvSpPr>
          <p:spPr bwMode="auto">
            <a:xfrm>
              <a:off x="1474" y="2341"/>
              <a:ext cx="272" cy="227"/>
            </a:xfrm>
            <a:prstGeom prst="rightArrow">
              <a:avLst>
                <a:gd name="adj1" fmla="val 50000"/>
                <a:gd name="adj2" fmla="val 29956"/>
              </a:avLst>
            </a:prstGeom>
            <a:noFill/>
            <a:ln w="9525">
              <a:solidFill>
                <a:schemeClr val="tx1"/>
              </a:solidFill>
              <a:miter lim="800000"/>
              <a:headEnd/>
              <a:tailEnd/>
            </a:ln>
            <a:effectLst>
              <a:prstShdw prst="shdw18" dist="17961" dir="13500000">
                <a:schemeClr val="tx1">
                  <a:gamma/>
                  <a:shade val="60000"/>
                  <a:invGamma/>
                </a:schemeClr>
              </a:prstShdw>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23" name="AutoShape 21"/>
            <p:cNvSpPr>
              <a:spLocks noChangeArrowheads="1"/>
            </p:cNvSpPr>
            <p:nvPr/>
          </p:nvSpPr>
          <p:spPr bwMode="auto">
            <a:xfrm>
              <a:off x="1474" y="3566"/>
              <a:ext cx="272" cy="227"/>
            </a:xfrm>
            <a:prstGeom prst="rightArrow">
              <a:avLst>
                <a:gd name="adj1" fmla="val 50000"/>
                <a:gd name="adj2" fmla="val 29956"/>
              </a:avLst>
            </a:prstGeom>
            <a:noFill/>
            <a:ln w="9525">
              <a:solidFill>
                <a:schemeClr val="tx1"/>
              </a:solidFill>
              <a:miter lim="800000"/>
              <a:headEnd/>
              <a:tailEnd/>
            </a:ln>
            <a:effectLst>
              <a:prstShdw prst="shdw18" dist="17961" dir="13500000">
                <a:schemeClr val="tx1">
                  <a:gamma/>
                  <a:shade val="60000"/>
                  <a:invGamma/>
                </a:schemeClr>
              </a:prstShdw>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24" name="AutoShape 22"/>
            <p:cNvSpPr>
              <a:spLocks noChangeArrowheads="1"/>
            </p:cNvSpPr>
            <p:nvPr/>
          </p:nvSpPr>
          <p:spPr bwMode="auto">
            <a:xfrm>
              <a:off x="2336" y="2523"/>
              <a:ext cx="181" cy="227"/>
            </a:xfrm>
            <a:prstGeom prst="rightArrow">
              <a:avLst>
                <a:gd name="adj1" fmla="val 50000"/>
                <a:gd name="adj2" fmla="val 25000"/>
              </a:avLst>
            </a:prstGeom>
            <a:noFill/>
            <a:ln w="9525">
              <a:solidFill>
                <a:schemeClr val="tx1"/>
              </a:solidFill>
              <a:miter lim="800000"/>
              <a:headEnd/>
              <a:tailEnd/>
            </a:ln>
            <a:effectLst>
              <a:prstShdw prst="shdw18" dist="17961" dir="13500000">
                <a:schemeClr val="tx1">
                  <a:gamma/>
                  <a:shade val="60000"/>
                  <a:invGamma/>
                </a:schemeClr>
              </a:prstShdw>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25" name="AutoShape 23"/>
            <p:cNvSpPr>
              <a:spLocks noChangeArrowheads="1"/>
            </p:cNvSpPr>
            <p:nvPr/>
          </p:nvSpPr>
          <p:spPr bwMode="auto">
            <a:xfrm>
              <a:off x="3107" y="2523"/>
              <a:ext cx="136" cy="227"/>
            </a:xfrm>
            <a:prstGeom prst="rightArrow">
              <a:avLst>
                <a:gd name="adj1" fmla="val 50000"/>
                <a:gd name="adj2" fmla="val 25000"/>
              </a:avLst>
            </a:prstGeom>
            <a:noFill/>
            <a:ln w="9525">
              <a:solidFill>
                <a:schemeClr val="tx1"/>
              </a:solidFill>
              <a:miter lim="800000"/>
              <a:headEnd/>
              <a:tailEnd/>
            </a:ln>
            <a:effectLst>
              <a:prstShdw prst="shdw18" dist="17961" dir="13500000">
                <a:schemeClr val="tx1">
                  <a:gamma/>
                  <a:shade val="60000"/>
                  <a:invGamma/>
                </a:schemeClr>
              </a:prstShdw>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26" name="AutoShape 24"/>
            <p:cNvSpPr>
              <a:spLocks noChangeArrowheads="1"/>
            </p:cNvSpPr>
            <p:nvPr/>
          </p:nvSpPr>
          <p:spPr bwMode="auto">
            <a:xfrm>
              <a:off x="3833" y="2523"/>
              <a:ext cx="226" cy="227"/>
            </a:xfrm>
            <a:prstGeom prst="rightArrow">
              <a:avLst>
                <a:gd name="adj1" fmla="val 50000"/>
                <a:gd name="adj2" fmla="val 25000"/>
              </a:avLst>
            </a:prstGeom>
            <a:noFill/>
            <a:ln w="9525">
              <a:solidFill>
                <a:schemeClr val="tx1"/>
              </a:solidFill>
              <a:miter lim="800000"/>
              <a:headEnd/>
              <a:tailEnd/>
            </a:ln>
            <a:effectLst>
              <a:prstShdw prst="shdw18" dist="17961" dir="13500000">
                <a:schemeClr val="tx1">
                  <a:gamma/>
                  <a:shade val="60000"/>
                  <a:invGamma/>
                </a:schemeClr>
              </a:prstShdw>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27" name="AutoShape 25"/>
            <p:cNvSpPr>
              <a:spLocks noChangeArrowheads="1"/>
            </p:cNvSpPr>
            <p:nvPr/>
          </p:nvSpPr>
          <p:spPr bwMode="auto">
            <a:xfrm>
              <a:off x="3833" y="3430"/>
              <a:ext cx="226" cy="227"/>
            </a:xfrm>
            <a:prstGeom prst="rightArrow">
              <a:avLst>
                <a:gd name="adj1" fmla="val 50000"/>
                <a:gd name="adj2" fmla="val 25000"/>
              </a:avLst>
            </a:prstGeom>
            <a:noFill/>
            <a:ln w="9525">
              <a:solidFill>
                <a:schemeClr val="tx1"/>
              </a:solidFill>
              <a:miter lim="800000"/>
              <a:headEnd/>
              <a:tailEnd/>
            </a:ln>
            <a:effectLst>
              <a:prstShdw prst="shdw18" dist="17961" dir="13500000">
                <a:schemeClr val="tx1">
                  <a:gamma/>
                  <a:shade val="60000"/>
                  <a:invGamma/>
                </a:schemeClr>
              </a:prstShdw>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28" name="AutoShape 26"/>
            <p:cNvSpPr>
              <a:spLocks noChangeArrowheads="1"/>
            </p:cNvSpPr>
            <p:nvPr/>
          </p:nvSpPr>
          <p:spPr bwMode="auto">
            <a:xfrm>
              <a:off x="4830" y="1979"/>
              <a:ext cx="227" cy="227"/>
            </a:xfrm>
            <a:prstGeom prst="rightArrow">
              <a:avLst>
                <a:gd name="adj1" fmla="val 50000"/>
                <a:gd name="adj2" fmla="val 25000"/>
              </a:avLst>
            </a:prstGeom>
            <a:noFill/>
            <a:ln w="9525">
              <a:solidFill>
                <a:schemeClr val="tx1"/>
              </a:solidFill>
              <a:miter lim="800000"/>
              <a:headEnd/>
              <a:tailEnd/>
            </a:ln>
            <a:effectLst>
              <a:prstShdw prst="shdw18" dist="17961" dir="13500000">
                <a:schemeClr val="tx1">
                  <a:gamma/>
                  <a:shade val="60000"/>
                  <a:invGamma/>
                </a:schemeClr>
              </a:prstShdw>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29" name="AutoShape 27"/>
            <p:cNvSpPr>
              <a:spLocks noChangeArrowheads="1"/>
            </p:cNvSpPr>
            <p:nvPr/>
          </p:nvSpPr>
          <p:spPr bwMode="auto">
            <a:xfrm>
              <a:off x="4830" y="2478"/>
              <a:ext cx="227" cy="227"/>
            </a:xfrm>
            <a:prstGeom prst="rightArrow">
              <a:avLst>
                <a:gd name="adj1" fmla="val 50000"/>
                <a:gd name="adj2" fmla="val 25000"/>
              </a:avLst>
            </a:prstGeom>
            <a:noFill/>
            <a:ln w="9525">
              <a:solidFill>
                <a:schemeClr val="tx1"/>
              </a:solidFill>
              <a:miter lim="800000"/>
              <a:headEnd/>
              <a:tailEnd/>
            </a:ln>
            <a:effectLst>
              <a:prstShdw prst="shdw18" dist="17961" dir="13500000">
                <a:schemeClr val="tx1">
                  <a:gamma/>
                  <a:shade val="60000"/>
                  <a:invGamma/>
                </a:schemeClr>
              </a:prstShdw>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30" name="AutoShape 28"/>
            <p:cNvSpPr>
              <a:spLocks noChangeArrowheads="1"/>
            </p:cNvSpPr>
            <p:nvPr/>
          </p:nvSpPr>
          <p:spPr bwMode="auto">
            <a:xfrm>
              <a:off x="4876" y="3385"/>
              <a:ext cx="181" cy="227"/>
            </a:xfrm>
            <a:prstGeom prst="rightArrow">
              <a:avLst>
                <a:gd name="adj1" fmla="val 50000"/>
                <a:gd name="adj2" fmla="val 25000"/>
              </a:avLst>
            </a:prstGeom>
            <a:noFill/>
            <a:ln w="9525">
              <a:solidFill>
                <a:schemeClr val="tx1"/>
              </a:solidFill>
              <a:miter lim="800000"/>
              <a:headEnd/>
              <a:tailEnd/>
            </a:ln>
            <a:effectLst>
              <a:prstShdw prst="shdw18" dist="17961" dir="13500000">
                <a:schemeClr val="tx1">
                  <a:gamma/>
                  <a:shade val="60000"/>
                  <a:invGamma/>
                </a:schemeClr>
              </a:prstShdw>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grpSp>
    </p:spTree>
    <p:extLst>
      <p:ext uri="{BB962C8B-B14F-4D97-AF65-F5344CB8AC3E}">
        <p14:creationId xmlns:p14="http://schemas.microsoft.com/office/powerpoint/2010/main" xmlns="" val="3865249413"/>
      </p:ext>
    </p:extLst>
  </p:cSld>
  <p:clrMapOvr>
    <a:masterClrMapping/>
  </p:clrMapOvr>
  <mc:AlternateContent xmlns:mc="http://schemas.openxmlformats.org/markup-compatibility/2006">
    <mc:Choice xmlns:p14="http://schemas.microsoft.com/office/powerpoint/2010/main" xmlns="" Requires="p14">
      <p:transition p14:dur="0" advTm="120000"/>
    </mc:Choice>
    <mc:Fallback>
      <p:transition advTm="120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xmlns="" id="{52815001-EBAC-41FE-A433-9D19BA1DF3C3}"/>
              </a:ext>
            </a:extLst>
          </p:cNvPr>
          <p:cNvSpPr>
            <a:spLocks noGrp="1"/>
          </p:cNvSpPr>
          <p:nvPr>
            <p:ph type="title"/>
          </p:nvPr>
        </p:nvSpPr>
        <p:spPr/>
        <p:txBody>
          <a:bodyPr/>
          <a:lstStyle/>
          <a:p>
            <a:r>
              <a:rPr lang="en-GB" altLang="en-US" sz="2000" b="1" dirty="0">
                <a:ea typeface="ＭＳ Ｐゴシック" panose="020B0600070205080204" pitchFamily="34" charset="-128"/>
              </a:rPr>
              <a:t>THE PRODUCTIVITY VALUE PROPOSITION</a:t>
            </a:r>
            <a:endParaRPr lang="en-ZA" altLang="en-US" sz="2000" b="1" dirty="0">
              <a:ea typeface="ＭＳ Ｐゴシック" panose="020B0600070205080204" pitchFamily="34" charset="-128"/>
            </a:endParaRPr>
          </a:p>
        </p:txBody>
      </p:sp>
      <p:sp>
        <p:nvSpPr>
          <p:cNvPr id="10243" name="Content Placeholder 2">
            <a:extLst>
              <a:ext uri="{FF2B5EF4-FFF2-40B4-BE49-F238E27FC236}">
                <a16:creationId xmlns:a16="http://schemas.microsoft.com/office/drawing/2014/main" xmlns="" id="{E0ACF97B-7E3A-4228-9182-F073B4C6684D}"/>
              </a:ext>
            </a:extLst>
          </p:cNvPr>
          <p:cNvSpPr>
            <a:spLocks noGrp="1"/>
          </p:cNvSpPr>
          <p:nvPr>
            <p:ph idx="1"/>
          </p:nvPr>
        </p:nvSpPr>
        <p:spPr>
          <a:xfrm>
            <a:off x="274638" y="1417638"/>
            <a:ext cx="8412162" cy="4708525"/>
          </a:xfrm>
        </p:spPr>
        <p:txBody>
          <a:bodyPr/>
          <a:lstStyle/>
          <a:p>
            <a:pPr algn="just"/>
            <a:r>
              <a:rPr lang="en-GB" altLang="en-US" sz="1600" dirty="0">
                <a:ea typeface="ＭＳ Ｐゴシック" panose="020B0600070205080204" pitchFamily="34" charset="-128"/>
              </a:rPr>
              <a:t>Productivity entails the </a:t>
            </a:r>
            <a:r>
              <a:rPr lang="en-GB" altLang="en-US" sz="1600" dirty="0">
                <a:solidFill>
                  <a:srgbClr val="FF0000"/>
                </a:solidFill>
                <a:ea typeface="ＭＳ Ｐゴシック" panose="020B0600070205080204" pitchFamily="34" charset="-128"/>
              </a:rPr>
              <a:t>optimal conversion of resources (inputs) to create and deliver value / outputs </a:t>
            </a:r>
            <a:r>
              <a:rPr lang="en-GB" altLang="en-US" sz="1600" dirty="0">
                <a:ea typeface="ＭＳ Ｐゴシック" panose="020B0600070205080204" pitchFamily="34" charset="-128"/>
              </a:rPr>
              <a:t>(products and services) </a:t>
            </a:r>
            <a:r>
              <a:rPr lang="en-GB" altLang="en-US" sz="1600" dirty="0">
                <a:solidFill>
                  <a:srgbClr val="FF0000"/>
                </a:solidFill>
                <a:ea typeface="ＭＳ Ｐゴシック" panose="020B0600070205080204" pitchFamily="34" charset="-128"/>
              </a:rPr>
              <a:t>efficiently and effectively </a:t>
            </a:r>
            <a:r>
              <a:rPr lang="en-GB" altLang="en-US" sz="1600" dirty="0">
                <a:ea typeface="ＭＳ Ｐゴシック" panose="020B0600070205080204" pitchFamily="34" charset="-128"/>
              </a:rPr>
              <a:t>for the benefit of business, society, the economy and the environment. </a:t>
            </a:r>
          </a:p>
          <a:p>
            <a:pPr algn="just"/>
            <a:endParaRPr lang="en-GB" altLang="en-US" sz="900" dirty="0">
              <a:ea typeface="ＭＳ Ｐゴシック" panose="020B0600070205080204" pitchFamily="34" charset="-128"/>
            </a:endParaRPr>
          </a:p>
          <a:p>
            <a:pPr algn="just"/>
            <a:r>
              <a:rPr lang="en-GB" altLang="en-US" sz="1600" dirty="0">
                <a:ea typeface="ＭＳ Ｐゴシック" panose="020B0600070205080204" pitchFamily="34" charset="-128"/>
              </a:rPr>
              <a:t>Productivity is a mindset that embraces the </a:t>
            </a:r>
            <a:r>
              <a:rPr lang="en-GB" altLang="en-US" sz="1600" dirty="0">
                <a:solidFill>
                  <a:srgbClr val="FF0000"/>
                </a:solidFill>
                <a:ea typeface="ＭＳ Ｐゴシック" panose="020B0600070205080204" pitchFamily="34" charset="-128"/>
              </a:rPr>
              <a:t>value of “doing what I do today better than I did yesterday, and even better tomorrow”. </a:t>
            </a:r>
            <a:r>
              <a:rPr lang="en-GB" altLang="en-US" sz="1600" dirty="0">
                <a:ea typeface="ＭＳ Ｐゴシック" panose="020B0600070205080204" pitchFamily="34" charset="-128"/>
              </a:rPr>
              <a:t>A mind-set that continuously aspires to better ways of accomplishing tasks and conducting business.. </a:t>
            </a:r>
          </a:p>
          <a:p>
            <a:pPr algn="just"/>
            <a:endParaRPr lang="en-GB" altLang="en-US" sz="900" dirty="0">
              <a:ea typeface="ＭＳ Ｐゴシック" panose="020B0600070205080204" pitchFamily="34" charset="-128"/>
            </a:endParaRPr>
          </a:p>
          <a:p>
            <a:pPr algn="just"/>
            <a:r>
              <a:rPr lang="en-GB" altLang="en-US" sz="1600" dirty="0">
                <a:ea typeface="ＭＳ Ｐゴシック" panose="020B0600070205080204" pitchFamily="34" charset="-128"/>
              </a:rPr>
              <a:t>It is widely accepted that continuous productivity growth in entities is a significant determinant </a:t>
            </a:r>
            <a:r>
              <a:rPr lang="en-GB" altLang="en-US" sz="1600" dirty="0">
                <a:solidFill>
                  <a:srgbClr val="FF0000"/>
                </a:solidFill>
                <a:ea typeface="ＭＳ Ｐゴシック" panose="020B0600070205080204" pitchFamily="34" charset="-128"/>
              </a:rPr>
              <a:t>of sustained output growth </a:t>
            </a:r>
            <a:r>
              <a:rPr lang="en-GB" altLang="en-US" sz="1600" dirty="0">
                <a:ea typeface="ＭＳ Ｐゴシック" panose="020B0600070205080204" pitchFamily="34" charset="-128"/>
              </a:rPr>
              <a:t>and as a consequence can lead to </a:t>
            </a:r>
            <a:r>
              <a:rPr lang="en-GB" altLang="en-US" sz="1600" dirty="0">
                <a:solidFill>
                  <a:srgbClr val="FF0000"/>
                </a:solidFill>
                <a:ea typeface="ＭＳ Ｐゴシック" panose="020B0600070205080204" pitchFamily="34" charset="-128"/>
              </a:rPr>
              <a:t>employment creation, higher labour compensation, improvements in living standards and alleviation of poverty and inequality. </a:t>
            </a:r>
          </a:p>
          <a:p>
            <a:pPr algn="just"/>
            <a:endParaRPr lang="en-GB" altLang="en-US" sz="900" dirty="0">
              <a:ea typeface="ＭＳ Ｐゴシック" panose="020B0600070205080204" pitchFamily="34" charset="-128"/>
            </a:endParaRPr>
          </a:p>
          <a:p>
            <a:pPr algn="just"/>
            <a:r>
              <a:rPr lang="en-GB" altLang="en-US" sz="1600" dirty="0">
                <a:ea typeface="ＭＳ Ｐゴシック" panose="020B0600070205080204" pitchFamily="34" charset="-128"/>
              </a:rPr>
              <a:t>A more competitive economy is one that is likely to grow faster over time, therefore, an </a:t>
            </a:r>
            <a:r>
              <a:rPr lang="en-GB" altLang="en-US" sz="1600" dirty="0">
                <a:solidFill>
                  <a:srgbClr val="FF0000"/>
                </a:solidFill>
                <a:ea typeface="ＭＳ Ｐゴシック" panose="020B0600070205080204" pitchFamily="34" charset="-128"/>
              </a:rPr>
              <a:t>economy’s level of productivity </a:t>
            </a:r>
            <a:r>
              <a:rPr lang="en-GB" altLang="en-US" sz="1600" dirty="0">
                <a:ea typeface="ＭＳ Ｐゴシック" panose="020B0600070205080204" pitchFamily="34" charset="-128"/>
              </a:rPr>
              <a:t>sets the level of </a:t>
            </a:r>
            <a:r>
              <a:rPr lang="en-GB" altLang="en-US" sz="1600" dirty="0">
                <a:solidFill>
                  <a:srgbClr val="FF0000"/>
                </a:solidFill>
                <a:ea typeface="ＭＳ Ｐゴシック" panose="020B0600070205080204" pitchFamily="34" charset="-128"/>
              </a:rPr>
              <a:t>potential prosperity </a:t>
            </a:r>
            <a:r>
              <a:rPr lang="en-GB" altLang="en-US" sz="1600" dirty="0">
                <a:ea typeface="ＭＳ Ｐゴシック" panose="020B0600070205080204" pitchFamily="34" charset="-128"/>
              </a:rPr>
              <a:t>for that economy. </a:t>
            </a:r>
          </a:p>
          <a:p>
            <a:pPr algn="just"/>
            <a:endParaRPr lang="en-GB" altLang="en-US" sz="900" dirty="0">
              <a:ea typeface="ＭＳ Ｐゴシック" panose="020B0600070205080204" pitchFamily="34" charset="-128"/>
            </a:endParaRPr>
          </a:p>
          <a:p>
            <a:pPr algn="just"/>
            <a:r>
              <a:rPr lang="en-GB" altLang="en-US" sz="1600" dirty="0">
                <a:ea typeface="ＭＳ Ｐゴシック" panose="020B0600070205080204" pitchFamily="34" charset="-128"/>
              </a:rPr>
              <a:t>At the heart of productivity is the individual, therefore, an organisation can only become more productive through continuous upgrading of knowledge, skills, discipline, effort and collaboration. </a:t>
            </a:r>
          </a:p>
          <a:p>
            <a:pPr algn="just"/>
            <a:endParaRPr lang="en-GB" altLang="en-US" sz="1400" dirty="0">
              <a:ea typeface="ＭＳ Ｐゴシック" panose="020B0600070205080204" pitchFamily="34" charset="-128"/>
            </a:endParaRPr>
          </a:p>
          <a:p>
            <a:endParaRPr lang="en-ZA" altLang="en-US" sz="1400" dirty="0">
              <a:ea typeface="ＭＳ Ｐゴシック" panose="020B0600070205080204" pitchFamily="34" charset="-128"/>
            </a:endParaRPr>
          </a:p>
        </p:txBody>
      </p:sp>
      <p:sp>
        <p:nvSpPr>
          <p:cNvPr id="10244" name="Slide Number Placeholder 3">
            <a:extLst>
              <a:ext uri="{FF2B5EF4-FFF2-40B4-BE49-F238E27FC236}">
                <a16:creationId xmlns:a16="http://schemas.microsoft.com/office/drawing/2014/main" xmlns="" id="{929ADA14-74BF-41A3-9845-583B0474542A}"/>
              </a:ext>
            </a:extLst>
          </p:cNvPr>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BDAB6292-C6EB-4474-9EBB-F807BA7B32E1}" type="slidenum">
              <a:rPr lang="en-US" altLang="en-US" sz="1200" smtClean="0">
                <a:solidFill>
                  <a:srgbClr val="898989"/>
                </a:solidFill>
              </a:rPr>
              <a:pPr>
                <a:spcBef>
                  <a:spcPct val="0"/>
                </a:spcBef>
                <a:buFontTx/>
                <a:buNone/>
              </a:pPr>
              <a:t>9</a:t>
            </a:fld>
            <a:endParaRPr lang="en-US" altLang="en-US" sz="1200" dirty="0">
              <a:solidFill>
                <a:srgbClr val="898989"/>
              </a:solidFil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5420</TotalTime>
  <Words>3189</Words>
  <Application>Microsoft Office PowerPoint</Application>
  <PresentationFormat>On-screen Show (4:3)</PresentationFormat>
  <Paragraphs>792</Paragraphs>
  <Slides>29</Slides>
  <Notes>9</Notes>
  <HiddenSlides>0</HiddenSlides>
  <MMClips>0</MMClips>
  <ScaleCrop>false</ScaleCrop>
  <HeadingPairs>
    <vt:vector size="4" baseType="variant">
      <vt:variant>
        <vt:lpstr>Theme</vt:lpstr>
      </vt:variant>
      <vt:variant>
        <vt:i4>3</vt:i4>
      </vt:variant>
      <vt:variant>
        <vt:lpstr>Slide Titles</vt:lpstr>
      </vt:variant>
      <vt:variant>
        <vt:i4>29</vt:i4>
      </vt:variant>
    </vt:vector>
  </HeadingPairs>
  <TitlesOfParts>
    <vt:vector size="32" baseType="lpstr">
      <vt:lpstr>Office Theme</vt:lpstr>
      <vt:lpstr>1_Office Theme</vt:lpstr>
      <vt:lpstr>2_Office Theme</vt:lpstr>
      <vt:lpstr>.</vt:lpstr>
      <vt:lpstr>TABLE OF CONTENTS</vt:lpstr>
      <vt:lpstr> THE MANDATE OF PRODUCTIVITY SA </vt:lpstr>
      <vt:lpstr>LOCATING PRODUCTIVITY SA WITHIN THE LEGISLATIVE MANDATE OF THE DEPARTMENT OF EMPLOYMENT AND LABOUR </vt:lpstr>
      <vt:lpstr> PRODUCTIVITY SA FUNCTIONS AND VALUE PROPOSITION  </vt:lpstr>
      <vt:lpstr>STRATEGIC THRUSTS AND UNIQUENESS OF OUR ENTERPRISE  SUPPORT PROGRAMMES </vt:lpstr>
      <vt:lpstr>Slide 7</vt:lpstr>
      <vt:lpstr>THE PRODUCTIVITY VALUE PROPOSITION</vt:lpstr>
      <vt:lpstr>THE PRODUCTIVITY VALUE PROPOSITION</vt:lpstr>
      <vt:lpstr>Slide 10</vt:lpstr>
      <vt:lpstr>QUARTER 4 OVERALL PERFORMANCE</vt:lpstr>
      <vt:lpstr>QUARTER 4 PERFORMANCE PER STRATEGIC OBJECTIVE 2018/19</vt:lpstr>
      <vt:lpstr>QUARTER 4 PERFORMANCE PER PROGRAMME 2018/19</vt:lpstr>
      <vt:lpstr>  COMPARATIVE ANALYSIS PER PROGRAMME FOR Q1 TO Q4  2018/2019  </vt:lpstr>
      <vt:lpstr>ACHIEVEMENTS DURING QUARTER 4</vt:lpstr>
      <vt:lpstr>AREAS OF NON-PERFORMANCE DURING QUARTER 4</vt:lpstr>
      <vt:lpstr>AREAS OF NON-PERFORMANCE DURING QUARTER 4</vt:lpstr>
      <vt:lpstr>PROGRAMME 1: CORPORATE SERVICES</vt:lpstr>
      <vt:lpstr>PROGRAMME 2: HUMAN RESOURCES MANAGEMENT</vt:lpstr>
      <vt:lpstr>PROGRAMME 3: VALUE CHAIN COMPETITIVENESS</vt:lpstr>
      <vt:lpstr>PROGRAMME 4: PRODUCTIVITY ORGANISATIONAL SOLUTIONS</vt:lpstr>
      <vt:lpstr>PROGRAMME 5: TURNAROUND SOLUTIONS </vt:lpstr>
      <vt:lpstr> </vt:lpstr>
      <vt:lpstr>FINANCIAL PERFORMANCE FOR THE YEAR ENDED 31 MARCH 2019</vt:lpstr>
      <vt:lpstr>FINANCIAL PERFORMANCE FOR THE YEAR ENDED 31 MARCH 2019</vt:lpstr>
      <vt:lpstr>Slide 26</vt:lpstr>
      <vt:lpstr>AUDIT FINDINGS STATUS REPORT FOR THE PERIOD ENDED 31 MARCH 2018</vt:lpstr>
      <vt:lpstr>MAJOR CHALLENGES DURING 2018/19</vt:lpstr>
      <vt:lpstr>Slide 29</vt:lpstr>
    </vt:vector>
  </TitlesOfParts>
  <Company>Dept Labour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CHIEF DIRECTORATE OF COMMUNICATION</dc:title>
  <dc:creator>..</dc:creator>
  <cp:lastModifiedBy>PUMZA</cp:lastModifiedBy>
  <cp:revision>1297</cp:revision>
  <cp:lastPrinted>2019-08-05T08:01:20Z</cp:lastPrinted>
  <dcterms:created xsi:type="dcterms:W3CDTF">2013-03-07T12:06:52Z</dcterms:created>
  <dcterms:modified xsi:type="dcterms:W3CDTF">2019-08-29T08:51:54Z</dcterms:modified>
</cp:coreProperties>
</file>