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72" r:id="rId2"/>
    <p:sldMasterId id="2147483684" r:id="rId3"/>
  </p:sldMasterIdLst>
  <p:notesMasterIdLst>
    <p:notesMasterId r:id="rId26"/>
  </p:notesMasterIdLst>
  <p:handoutMasterIdLst>
    <p:handoutMasterId r:id="rId27"/>
  </p:handoutMasterIdLst>
  <p:sldIdLst>
    <p:sldId id="408" r:id="rId4"/>
    <p:sldId id="685" r:id="rId5"/>
    <p:sldId id="563" r:id="rId6"/>
    <p:sldId id="576" r:id="rId7"/>
    <p:sldId id="597" r:id="rId8"/>
    <p:sldId id="725" r:id="rId9"/>
    <p:sldId id="735" r:id="rId10"/>
    <p:sldId id="751" r:id="rId11"/>
    <p:sldId id="739" r:id="rId12"/>
    <p:sldId id="740" r:id="rId13"/>
    <p:sldId id="749" r:id="rId14"/>
    <p:sldId id="741" r:id="rId15"/>
    <p:sldId id="743" r:id="rId16"/>
    <p:sldId id="744" r:id="rId17"/>
    <p:sldId id="745" r:id="rId18"/>
    <p:sldId id="750" r:id="rId19"/>
    <p:sldId id="723" r:id="rId20"/>
    <p:sldId id="686" r:id="rId21"/>
    <p:sldId id="688" r:id="rId22"/>
    <p:sldId id="753" r:id="rId23"/>
    <p:sldId id="681" r:id="rId24"/>
    <p:sldId id="299" r:id="rId25"/>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D9D9D9"/>
    <a:srgbClr val="FF481D"/>
    <a:srgbClr val="CCFF3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21" autoAdjust="0"/>
    <p:restoredTop sz="96975" autoAdjust="0"/>
  </p:normalViewPr>
  <p:slideViewPr>
    <p:cSldViewPr>
      <p:cViewPr varScale="1">
        <p:scale>
          <a:sx n="73" d="100"/>
          <a:sy n="73" d="100"/>
        </p:scale>
        <p:origin x="-1350" y="-108"/>
      </p:cViewPr>
      <p:guideLst>
        <p:guide orient="horz" pos="2160"/>
        <p:guide pos="2880"/>
      </p:guideLst>
    </p:cSldViewPr>
  </p:slideViewPr>
  <p:outlineViewPr>
    <p:cViewPr>
      <p:scale>
        <a:sx n="33" d="100"/>
        <a:sy n="33" d="100"/>
      </p:scale>
      <p:origin x="0" y="11424"/>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4" d="100"/>
          <a:sy n="64" d="100"/>
        </p:scale>
        <p:origin x="-3396" y="-114"/>
      </p:cViewPr>
      <p:guideLst>
        <p:guide orient="horz" pos="3127"/>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60" cy="496332"/>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sz="quarter" idx="1"/>
          </p:nvPr>
        </p:nvSpPr>
        <p:spPr>
          <a:xfrm>
            <a:off x="3850444" y="0"/>
            <a:ext cx="2945660" cy="496332"/>
          </a:xfrm>
          <a:prstGeom prst="rect">
            <a:avLst/>
          </a:prstGeom>
        </p:spPr>
        <p:txBody>
          <a:bodyPr vert="horz" lIns="91440" tIns="45720" rIns="91440" bIns="45720" rtlCol="0"/>
          <a:lstStyle>
            <a:lvl1pPr algn="r">
              <a:defRPr sz="1200"/>
            </a:lvl1pPr>
          </a:lstStyle>
          <a:p>
            <a:fld id="{DDABFB02-BABE-40C6-973F-A6FCD770DE74}" type="datetimeFigureOut">
              <a:rPr lang="en-ZA" smtClean="0"/>
              <a:pPr/>
              <a:t>2019/08/29</a:t>
            </a:fld>
            <a:endParaRPr lang="en-ZA" dirty="0"/>
          </a:p>
        </p:txBody>
      </p:sp>
      <p:sp>
        <p:nvSpPr>
          <p:cNvPr id="4" name="Footer Placeholder 3"/>
          <p:cNvSpPr>
            <a:spLocks noGrp="1"/>
          </p:cNvSpPr>
          <p:nvPr>
            <p:ph type="ftr" sz="quarter" idx="2"/>
          </p:nvPr>
        </p:nvSpPr>
        <p:spPr>
          <a:xfrm>
            <a:off x="0" y="9428584"/>
            <a:ext cx="2945660" cy="496332"/>
          </a:xfrm>
          <a:prstGeom prst="rect">
            <a:avLst/>
          </a:prstGeom>
        </p:spPr>
        <p:txBody>
          <a:bodyPr vert="horz" lIns="91440" tIns="45720" rIns="91440" bIns="45720" rtlCol="0" anchor="b"/>
          <a:lstStyle>
            <a:lvl1pPr algn="l">
              <a:defRPr sz="1200"/>
            </a:lvl1pPr>
          </a:lstStyle>
          <a:p>
            <a:endParaRPr lang="en-ZA" dirty="0"/>
          </a:p>
        </p:txBody>
      </p:sp>
      <p:sp>
        <p:nvSpPr>
          <p:cNvPr id="5" name="Slide Number Placeholder 4"/>
          <p:cNvSpPr>
            <a:spLocks noGrp="1"/>
          </p:cNvSpPr>
          <p:nvPr>
            <p:ph type="sldNum" sz="quarter" idx="3"/>
          </p:nvPr>
        </p:nvSpPr>
        <p:spPr>
          <a:xfrm>
            <a:off x="3850444" y="9428584"/>
            <a:ext cx="2945660" cy="496332"/>
          </a:xfrm>
          <a:prstGeom prst="rect">
            <a:avLst/>
          </a:prstGeom>
        </p:spPr>
        <p:txBody>
          <a:bodyPr vert="horz" lIns="91440" tIns="45720" rIns="91440" bIns="45720" rtlCol="0" anchor="b"/>
          <a:lstStyle>
            <a:lvl1pPr algn="r">
              <a:defRPr sz="1200"/>
            </a:lvl1pPr>
          </a:lstStyle>
          <a:p>
            <a:fld id="{2C2DA808-CEC0-4E5A-90BC-7A715475E561}" type="slidenum">
              <a:rPr lang="en-ZA" smtClean="0"/>
              <a:pPr/>
              <a:t>‹#›</a:t>
            </a:fld>
            <a:endParaRPr lang="en-ZA" dirty="0"/>
          </a:p>
        </p:txBody>
      </p:sp>
    </p:spTree>
    <p:extLst>
      <p:ext uri="{BB962C8B-B14F-4D97-AF65-F5344CB8AC3E}">
        <p14:creationId xmlns:p14="http://schemas.microsoft.com/office/powerpoint/2010/main" xmlns="" val="27660087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60" cy="496332"/>
          </a:xfrm>
          <a:prstGeom prst="rect">
            <a:avLst/>
          </a:prstGeom>
        </p:spPr>
        <p:txBody>
          <a:bodyPr vert="horz" lIns="91440" tIns="45720" rIns="91440" bIns="45720" rtlCol="0"/>
          <a:lstStyle>
            <a:lvl1pPr algn="l">
              <a:defRPr sz="1200"/>
            </a:lvl1pPr>
          </a:lstStyle>
          <a:p>
            <a:endParaRPr lang="en-ZA" dirty="0"/>
          </a:p>
        </p:txBody>
      </p:sp>
      <p:sp>
        <p:nvSpPr>
          <p:cNvPr id="3" name="Date Placeholder 2"/>
          <p:cNvSpPr>
            <a:spLocks noGrp="1"/>
          </p:cNvSpPr>
          <p:nvPr>
            <p:ph type="dt" idx="1"/>
          </p:nvPr>
        </p:nvSpPr>
        <p:spPr>
          <a:xfrm>
            <a:off x="3850444" y="0"/>
            <a:ext cx="2945660" cy="496332"/>
          </a:xfrm>
          <a:prstGeom prst="rect">
            <a:avLst/>
          </a:prstGeom>
        </p:spPr>
        <p:txBody>
          <a:bodyPr vert="horz" lIns="91440" tIns="45720" rIns="91440" bIns="45720" rtlCol="0"/>
          <a:lstStyle>
            <a:lvl1pPr algn="r">
              <a:defRPr sz="1200"/>
            </a:lvl1pPr>
          </a:lstStyle>
          <a:p>
            <a:fld id="{8FD1F4CF-9162-42C9-96F2-47DAB2DBAB68}" type="datetimeFigureOut">
              <a:rPr lang="en-ZA" smtClean="0"/>
              <a:pPr/>
              <a:t>2019/08/29</a:t>
            </a:fld>
            <a:endParaRPr lang="en-ZA" dirty="0"/>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ZA" dirty="0"/>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9428584"/>
            <a:ext cx="2945660" cy="496332"/>
          </a:xfrm>
          <a:prstGeom prst="rect">
            <a:avLst/>
          </a:prstGeom>
        </p:spPr>
        <p:txBody>
          <a:bodyPr vert="horz" lIns="91440" tIns="45720" rIns="91440" bIns="45720" rtlCol="0" anchor="b"/>
          <a:lstStyle>
            <a:lvl1pPr algn="l">
              <a:defRPr sz="1200"/>
            </a:lvl1pPr>
          </a:lstStyle>
          <a:p>
            <a:endParaRPr lang="en-ZA" dirty="0"/>
          </a:p>
        </p:txBody>
      </p:sp>
      <p:sp>
        <p:nvSpPr>
          <p:cNvPr id="7" name="Slide Number Placeholder 6"/>
          <p:cNvSpPr>
            <a:spLocks noGrp="1"/>
          </p:cNvSpPr>
          <p:nvPr>
            <p:ph type="sldNum" sz="quarter" idx="5"/>
          </p:nvPr>
        </p:nvSpPr>
        <p:spPr>
          <a:xfrm>
            <a:off x="3850444" y="9428584"/>
            <a:ext cx="2945660" cy="496332"/>
          </a:xfrm>
          <a:prstGeom prst="rect">
            <a:avLst/>
          </a:prstGeom>
        </p:spPr>
        <p:txBody>
          <a:bodyPr vert="horz" lIns="91440" tIns="45720" rIns="91440" bIns="45720" rtlCol="0" anchor="b"/>
          <a:lstStyle>
            <a:lvl1pPr algn="r">
              <a:defRPr sz="1200"/>
            </a:lvl1pPr>
          </a:lstStyle>
          <a:p>
            <a:fld id="{00B0B14A-3DA4-4294-B78D-FE62D9387E6A}" type="slidenum">
              <a:rPr lang="en-ZA" smtClean="0"/>
              <a:pPr/>
              <a:t>‹#›</a:t>
            </a:fld>
            <a:endParaRPr lang="en-ZA" dirty="0"/>
          </a:p>
        </p:txBody>
      </p:sp>
    </p:spTree>
    <p:extLst>
      <p:ext uri="{BB962C8B-B14F-4D97-AF65-F5344CB8AC3E}">
        <p14:creationId xmlns:p14="http://schemas.microsoft.com/office/powerpoint/2010/main" xmlns="" val="8775279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B0B14A-3DA4-4294-B78D-FE62D9387E6A}" type="slidenum">
              <a:rPr lang="en-ZA" smtClean="0"/>
              <a:pPr/>
              <a:t>2</a:t>
            </a:fld>
            <a:endParaRPr lang="en-ZA" dirty="0"/>
          </a:p>
        </p:txBody>
      </p:sp>
    </p:spTree>
    <p:extLst>
      <p:ext uri="{BB962C8B-B14F-4D97-AF65-F5344CB8AC3E}">
        <p14:creationId xmlns:p14="http://schemas.microsoft.com/office/powerpoint/2010/main" xmlns="" val="188028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7"/>
          <p:cNvSpPr txBox="1">
            <a:spLocks noGrp="1" noChangeArrowheads="1"/>
          </p:cNvSpPr>
          <p:nvPr/>
        </p:nvSpPr>
        <p:spPr bwMode="auto">
          <a:xfrm>
            <a:off x="3849899" y="9428402"/>
            <a:ext cx="2946189" cy="496650"/>
          </a:xfrm>
          <a:prstGeom prst="rect">
            <a:avLst/>
          </a:prstGeom>
          <a:noFill/>
          <a:ln w="9525">
            <a:noFill/>
            <a:miter lim="800000"/>
            <a:headEnd/>
            <a:tailEnd/>
          </a:ln>
        </p:spPr>
        <p:txBody>
          <a:bodyPr anchor="b"/>
          <a:lstStyle/>
          <a:p>
            <a:pPr algn="r" defTabSz="930275" fontAlgn="base">
              <a:spcBef>
                <a:spcPct val="0"/>
              </a:spcBef>
              <a:spcAft>
                <a:spcPct val="0"/>
              </a:spcAft>
            </a:pPr>
            <a:fld id="{D556C5AC-BA57-4727-8A94-DDA010B0526D}" type="slidenum">
              <a:rPr lang="en-GB" sz="1200">
                <a:solidFill>
                  <a:prstClr val="black"/>
                </a:solidFill>
                <a:latin typeface="Arial" charset="0"/>
                <a:ea typeface="ＭＳ Ｐゴシック"/>
              </a:rPr>
              <a:pPr algn="r" defTabSz="930275" fontAlgn="base">
                <a:spcBef>
                  <a:spcPct val="0"/>
                </a:spcBef>
                <a:spcAft>
                  <a:spcPct val="0"/>
                </a:spcAft>
              </a:pPr>
              <a:t>5</a:t>
            </a:fld>
            <a:endParaRPr lang="en-GB" sz="1200" dirty="0">
              <a:solidFill>
                <a:prstClr val="black"/>
              </a:solidFill>
              <a:latin typeface="Arial" charset="0"/>
              <a:ea typeface="ＭＳ Ｐゴシック"/>
            </a:endParaRPr>
          </a:p>
        </p:txBody>
      </p:sp>
      <p:sp>
        <p:nvSpPr>
          <p:cNvPr id="105474" name="Rectangle 2"/>
          <p:cNvSpPr>
            <a:spLocks noGrp="1" noRot="1" noChangeAspect="1" noChangeArrowheads="1" noTextEdit="1"/>
          </p:cNvSpPr>
          <p:nvPr>
            <p:ph type="sldImg"/>
          </p:nvPr>
        </p:nvSpPr>
        <p:spPr bwMode="auto">
          <a:xfrm>
            <a:off x="922338" y="744538"/>
            <a:ext cx="4962525" cy="3722687"/>
          </a:xfrm>
          <a:noFill/>
          <a:ln>
            <a:solidFill>
              <a:srgbClr val="000000"/>
            </a:solidFill>
            <a:miter lim="800000"/>
            <a:headEnd/>
            <a:tailEnd/>
          </a:ln>
        </p:spPr>
      </p:sp>
      <p:sp>
        <p:nvSpPr>
          <p:cNvPr id="105475" name="Rectangle 3"/>
          <p:cNvSpPr>
            <a:spLocks noGrp="1" noChangeArrowheads="1"/>
          </p:cNvSpPr>
          <p:nvPr>
            <p:ph type="body" idx="1"/>
          </p:nvPr>
        </p:nvSpPr>
        <p:spPr bwMode="auto">
          <a:xfrm>
            <a:off x="679768" y="4714202"/>
            <a:ext cx="5438140" cy="4468256"/>
          </a:xfrm>
          <a:noFill/>
        </p:spPr>
        <p:txBody>
          <a:bodyPr wrap="square" numCol="1" anchor="t" anchorCtr="0" compatLnSpc="1">
            <a:prstTxWarp prst="textNoShape">
              <a:avLst/>
            </a:prstTxWarp>
          </a:bodyPr>
          <a:lstStyle/>
          <a:p>
            <a:pPr>
              <a:spcBef>
                <a:spcPct val="0"/>
              </a:spcBef>
            </a:pPr>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7"/>
          <p:cNvSpPr txBox="1">
            <a:spLocks noGrp="1" noChangeArrowheads="1"/>
          </p:cNvSpPr>
          <p:nvPr/>
        </p:nvSpPr>
        <p:spPr bwMode="auto">
          <a:xfrm>
            <a:off x="3849899" y="9428402"/>
            <a:ext cx="2946189" cy="496650"/>
          </a:xfrm>
          <a:prstGeom prst="rect">
            <a:avLst/>
          </a:prstGeom>
          <a:noFill/>
          <a:ln w="9525">
            <a:noFill/>
            <a:miter lim="800000"/>
            <a:headEnd/>
            <a:tailEnd/>
          </a:ln>
        </p:spPr>
        <p:txBody>
          <a:bodyPr anchor="b"/>
          <a:lstStyle/>
          <a:p>
            <a:pPr algn="r" defTabSz="930275" fontAlgn="base">
              <a:spcBef>
                <a:spcPct val="0"/>
              </a:spcBef>
              <a:spcAft>
                <a:spcPct val="0"/>
              </a:spcAft>
            </a:pPr>
            <a:fld id="{D556C5AC-BA57-4727-8A94-DDA010B0526D}" type="slidenum">
              <a:rPr lang="en-GB" sz="1200">
                <a:solidFill>
                  <a:prstClr val="black"/>
                </a:solidFill>
                <a:latin typeface="Arial" charset="0"/>
                <a:ea typeface="ＭＳ Ｐゴシック"/>
              </a:rPr>
              <a:pPr algn="r" defTabSz="930275" fontAlgn="base">
                <a:spcBef>
                  <a:spcPct val="0"/>
                </a:spcBef>
                <a:spcAft>
                  <a:spcPct val="0"/>
                </a:spcAft>
              </a:pPr>
              <a:t>8</a:t>
            </a:fld>
            <a:endParaRPr lang="en-GB" sz="1200" dirty="0">
              <a:solidFill>
                <a:prstClr val="black"/>
              </a:solidFill>
              <a:latin typeface="Arial" charset="0"/>
              <a:ea typeface="ＭＳ Ｐゴシック"/>
            </a:endParaRPr>
          </a:p>
        </p:txBody>
      </p:sp>
      <p:sp>
        <p:nvSpPr>
          <p:cNvPr id="105474" name="Rectangle 2"/>
          <p:cNvSpPr>
            <a:spLocks noGrp="1" noRot="1" noChangeAspect="1" noChangeArrowheads="1" noTextEdit="1"/>
          </p:cNvSpPr>
          <p:nvPr>
            <p:ph type="sldImg"/>
          </p:nvPr>
        </p:nvSpPr>
        <p:spPr bwMode="auto">
          <a:xfrm>
            <a:off x="922338" y="744538"/>
            <a:ext cx="4962525" cy="3722687"/>
          </a:xfrm>
          <a:noFill/>
          <a:ln>
            <a:solidFill>
              <a:srgbClr val="000000"/>
            </a:solidFill>
            <a:miter lim="800000"/>
            <a:headEnd/>
            <a:tailEnd/>
          </a:ln>
        </p:spPr>
      </p:sp>
      <p:sp>
        <p:nvSpPr>
          <p:cNvPr id="105475" name="Rectangle 3"/>
          <p:cNvSpPr>
            <a:spLocks noGrp="1" noChangeArrowheads="1"/>
          </p:cNvSpPr>
          <p:nvPr>
            <p:ph type="body" idx="1"/>
          </p:nvPr>
        </p:nvSpPr>
        <p:spPr bwMode="auto">
          <a:xfrm>
            <a:off x="679768" y="4714202"/>
            <a:ext cx="5438140" cy="4468256"/>
          </a:xfrm>
          <a:noFill/>
        </p:spPr>
        <p:txBody>
          <a:bodyPr wrap="square" numCol="1" anchor="t" anchorCtr="0" compatLnSpc="1">
            <a:prstTxWarp prst="textNoShape">
              <a:avLst/>
            </a:prstTxWarp>
          </a:bodyPr>
          <a:lstStyle/>
          <a:p>
            <a:pPr>
              <a:spcBef>
                <a:spcPct val="0"/>
              </a:spcBef>
            </a:pPr>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3" name="Rectangle 7"/>
          <p:cNvSpPr txBox="1">
            <a:spLocks noGrp="1" noChangeArrowheads="1"/>
          </p:cNvSpPr>
          <p:nvPr/>
        </p:nvSpPr>
        <p:spPr bwMode="auto">
          <a:xfrm>
            <a:off x="3849899" y="9428402"/>
            <a:ext cx="2946189" cy="496650"/>
          </a:xfrm>
          <a:prstGeom prst="rect">
            <a:avLst/>
          </a:prstGeom>
          <a:noFill/>
          <a:ln w="9525">
            <a:noFill/>
            <a:miter lim="800000"/>
            <a:headEnd/>
            <a:tailEnd/>
          </a:ln>
        </p:spPr>
        <p:txBody>
          <a:bodyPr anchor="b"/>
          <a:lstStyle/>
          <a:p>
            <a:pPr algn="r" defTabSz="930275" fontAlgn="base">
              <a:spcBef>
                <a:spcPct val="0"/>
              </a:spcBef>
              <a:spcAft>
                <a:spcPct val="0"/>
              </a:spcAft>
            </a:pPr>
            <a:fld id="{D556C5AC-BA57-4727-8A94-DDA010B0526D}" type="slidenum">
              <a:rPr lang="en-GB" sz="1200">
                <a:solidFill>
                  <a:prstClr val="black"/>
                </a:solidFill>
                <a:latin typeface="Arial" charset="0"/>
                <a:ea typeface="ＭＳ Ｐゴシック"/>
              </a:rPr>
              <a:pPr algn="r" defTabSz="930275" fontAlgn="base">
                <a:spcBef>
                  <a:spcPct val="0"/>
                </a:spcBef>
                <a:spcAft>
                  <a:spcPct val="0"/>
                </a:spcAft>
              </a:pPr>
              <a:t>17</a:t>
            </a:fld>
            <a:endParaRPr lang="en-GB" sz="1200" dirty="0">
              <a:solidFill>
                <a:prstClr val="black"/>
              </a:solidFill>
              <a:latin typeface="Arial" charset="0"/>
              <a:ea typeface="ＭＳ Ｐゴシック"/>
            </a:endParaRPr>
          </a:p>
        </p:txBody>
      </p:sp>
      <p:sp>
        <p:nvSpPr>
          <p:cNvPr id="105474" name="Rectangle 2"/>
          <p:cNvSpPr>
            <a:spLocks noGrp="1" noRot="1" noChangeAspect="1" noChangeArrowheads="1" noTextEdit="1"/>
          </p:cNvSpPr>
          <p:nvPr>
            <p:ph type="sldImg"/>
          </p:nvPr>
        </p:nvSpPr>
        <p:spPr bwMode="auto">
          <a:xfrm>
            <a:off x="922338" y="744538"/>
            <a:ext cx="4962525" cy="3722687"/>
          </a:xfrm>
          <a:noFill/>
          <a:ln>
            <a:solidFill>
              <a:srgbClr val="000000"/>
            </a:solidFill>
            <a:miter lim="800000"/>
            <a:headEnd/>
            <a:tailEnd/>
          </a:ln>
        </p:spPr>
      </p:sp>
      <p:sp>
        <p:nvSpPr>
          <p:cNvPr id="105475" name="Rectangle 3"/>
          <p:cNvSpPr>
            <a:spLocks noGrp="1" noChangeArrowheads="1"/>
          </p:cNvSpPr>
          <p:nvPr>
            <p:ph type="body" idx="1"/>
          </p:nvPr>
        </p:nvSpPr>
        <p:spPr bwMode="auto">
          <a:xfrm>
            <a:off x="679768" y="4714202"/>
            <a:ext cx="5438140" cy="4468256"/>
          </a:xfrm>
          <a:noFill/>
        </p:spPr>
        <p:txBody>
          <a:bodyPr wrap="square" numCol="1" anchor="t" anchorCtr="0" compatLnSpc="1">
            <a:prstTxWarp prst="textNoShape">
              <a:avLst/>
            </a:prstTxWarp>
          </a:bodyPr>
          <a:lstStyle/>
          <a:p>
            <a:pPr>
              <a:spcBef>
                <a:spcPct val="0"/>
              </a:spcBef>
            </a:pP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8EB7FB64-3659-41FB-ACA0-93185304EC4A}" type="datetime1">
              <a:rPr lang="en-US" smtClean="0"/>
              <a:pPr>
                <a:defRPr/>
              </a:pPr>
              <a:t>8/29/2019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0A00740C-6C01-4018-A5CF-B75C7655A4D5}" type="slidenum">
              <a:rPr lang="en-US"/>
              <a:pPr>
                <a:defRPr/>
              </a:pPr>
              <a:t>‹#›</a:t>
            </a:fld>
            <a:endParaRPr lang="en-US" dirty="0"/>
          </a:p>
        </p:txBody>
      </p:sp>
    </p:spTree>
    <p:extLst>
      <p:ext uri="{BB962C8B-B14F-4D97-AF65-F5344CB8AC3E}">
        <p14:creationId xmlns:p14="http://schemas.microsoft.com/office/powerpoint/2010/main" xmlns="" val="2387758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56D6DAC-17AC-4AB3-8500-4CE3B5C63880}" type="datetime1">
              <a:rPr lang="en-US" smtClean="0"/>
              <a:pPr>
                <a:defRPr/>
              </a:pPr>
              <a:t>8/29/2019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ED8CD5E8-4CF9-40FA-9D71-61A21CF874F9}" type="slidenum">
              <a:rPr lang="en-US"/>
              <a:pPr>
                <a:defRPr/>
              </a:pPr>
              <a:t>‹#›</a:t>
            </a:fld>
            <a:endParaRPr lang="en-US" dirty="0"/>
          </a:p>
        </p:txBody>
      </p:sp>
    </p:spTree>
    <p:extLst>
      <p:ext uri="{BB962C8B-B14F-4D97-AF65-F5344CB8AC3E}">
        <p14:creationId xmlns:p14="http://schemas.microsoft.com/office/powerpoint/2010/main" xmlns="" val="4131805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3F28525-82E2-45F9-948A-A71743DB0140}" type="datetime1">
              <a:rPr lang="en-US" smtClean="0"/>
              <a:pPr>
                <a:defRPr/>
              </a:pPr>
              <a:t>8/29/2019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573A8A88-0AE8-4247-9912-6B6AE6BE9F74}" type="slidenum">
              <a:rPr lang="en-US"/>
              <a:pPr>
                <a:defRPr/>
              </a:pPr>
              <a:t>‹#›</a:t>
            </a:fld>
            <a:endParaRPr lang="en-US" dirty="0"/>
          </a:p>
        </p:txBody>
      </p:sp>
    </p:spTree>
    <p:extLst>
      <p:ext uri="{BB962C8B-B14F-4D97-AF65-F5344CB8AC3E}">
        <p14:creationId xmlns:p14="http://schemas.microsoft.com/office/powerpoint/2010/main" xmlns="" val="19720449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xmlns="" val="41436472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03D94B04-BE72-432C-9212-3EB31F59A39F}" type="datetime1">
              <a:rPr lang="en-US" smtClean="0"/>
              <a:pPr/>
              <a:t>8/29/2019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F5447536-22AF-4143-81F6-C1A8AFE5AC92}" type="slidenum">
              <a:rPr lang="en-US"/>
              <a:pPr/>
              <a:t>‹#›</a:t>
            </a:fld>
            <a:endParaRPr lang="en-US" dirty="0"/>
          </a:p>
        </p:txBody>
      </p:sp>
    </p:spTree>
    <p:extLst>
      <p:ext uri="{BB962C8B-B14F-4D97-AF65-F5344CB8AC3E}">
        <p14:creationId xmlns:p14="http://schemas.microsoft.com/office/powerpoint/2010/main" xmlns="" val="23828072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fld id="{5A61D441-72B6-4343-99AD-3BFB908417B7}" type="datetime1">
              <a:rPr lang="en-US" smtClean="0"/>
              <a:pPr/>
              <a:t>8/29/2019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96CA8298-9D91-4CF9-AB6A-504DBB769D5D}" type="slidenum">
              <a:rPr lang="en-US"/>
              <a:pPr/>
              <a:t>‹#›</a:t>
            </a:fld>
            <a:endParaRPr lang="en-US" dirty="0"/>
          </a:p>
        </p:txBody>
      </p:sp>
    </p:spTree>
    <p:extLst>
      <p:ext uri="{BB962C8B-B14F-4D97-AF65-F5344CB8AC3E}">
        <p14:creationId xmlns:p14="http://schemas.microsoft.com/office/powerpoint/2010/main" xmlns="" val="33165192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fld id="{6633E9AC-6FCE-4E4C-AA1C-952A95208607}" type="datetime1">
              <a:rPr lang="en-US" smtClean="0"/>
              <a:pPr/>
              <a:t>8/29/2019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C88F8AA9-DFB0-4371-BB00-DC18305C6D98}" type="slidenum">
              <a:rPr lang="en-US"/>
              <a:pPr/>
              <a:t>‹#›</a:t>
            </a:fld>
            <a:endParaRPr lang="en-US" dirty="0"/>
          </a:p>
        </p:txBody>
      </p:sp>
    </p:spTree>
    <p:extLst>
      <p:ext uri="{BB962C8B-B14F-4D97-AF65-F5344CB8AC3E}">
        <p14:creationId xmlns:p14="http://schemas.microsoft.com/office/powerpoint/2010/main" xmlns="" val="11192794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fld id="{D932F60D-656A-49D3-AB01-1BDF093A305F}" type="datetime1">
              <a:rPr lang="en-US" smtClean="0"/>
              <a:pPr/>
              <a:t>8/29/2019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B7FF367F-689C-4869-A227-B32F27F13C4D}" type="slidenum">
              <a:rPr lang="en-US"/>
              <a:pPr/>
              <a:t>‹#›</a:t>
            </a:fld>
            <a:endParaRPr lang="en-US" dirty="0"/>
          </a:p>
        </p:txBody>
      </p:sp>
    </p:spTree>
    <p:extLst>
      <p:ext uri="{BB962C8B-B14F-4D97-AF65-F5344CB8AC3E}">
        <p14:creationId xmlns:p14="http://schemas.microsoft.com/office/powerpoint/2010/main" xmlns="" val="37751332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fld id="{24637173-8B0B-49F8-B3E1-5A4C0C41B84B}" type="datetime1">
              <a:rPr lang="en-US" smtClean="0"/>
              <a:pPr/>
              <a:t>8/29/2019</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fld id="{E9BD2271-0387-4FF9-90FA-A25D3002F9D7}" type="slidenum">
              <a:rPr lang="en-US"/>
              <a:pPr/>
              <a:t>‹#›</a:t>
            </a:fld>
            <a:endParaRPr lang="en-US" dirty="0"/>
          </a:p>
        </p:txBody>
      </p:sp>
    </p:spTree>
    <p:extLst>
      <p:ext uri="{BB962C8B-B14F-4D97-AF65-F5344CB8AC3E}">
        <p14:creationId xmlns:p14="http://schemas.microsoft.com/office/powerpoint/2010/main" xmlns="" val="110817008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FE326137-55C1-4768-AF02-E3EA7B116373}" type="datetime1">
              <a:rPr lang="en-US" smtClean="0"/>
              <a:pPr/>
              <a:t>8/29/2019</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fld id="{F36DE7E9-D672-4467-B7E1-F53554DDBA46}" type="slidenum">
              <a:rPr lang="en-US"/>
              <a:pPr/>
              <a:t>‹#›</a:t>
            </a:fld>
            <a:endParaRPr lang="en-US" dirty="0"/>
          </a:p>
        </p:txBody>
      </p:sp>
    </p:spTree>
    <p:extLst>
      <p:ext uri="{BB962C8B-B14F-4D97-AF65-F5344CB8AC3E}">
        <p14:creationId xmlns:p14="http://schemas.microsoft.com/office/powerpoint/2010/main" xmlns="" val="18053054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484EEAE0-76D2-444B-979C-49C7E0BAED46}" type="datetime1">
              <a:rPr lang="en-US" smtClean="0"/>
              <a:pPr/>
              <a:t>8/29/2019</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fld id="{3CDE42A9-6B77-4B39-81F0-B2DF67EB7C58}" type="slidenum">
              <a:rPr lang="en-US"/>
              <a:pPr/>
              <a:t>‹#›</a:t>
            </a:fld>
            <a:endParaRPr lang="en-US" dirty="0"/>
          </a:p>
        </p:txBody>
      </p:sp>
    </p:spTree>
    <p:extLst>
      <p:ext uri="{BB962C8B-B14F-4D97-AF65-F5344CB8AC3E}">
        <p14:creationId xmlns:p14="http://schemas.microsoft.com/office/powerpoint/2010/main" xmlns="" val="1729449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204B824-7D08-4BED-9B99-6F899E4B53BA}" type="datetime1">
              <a:rPr lang="en-US" smtClean="0"/>
              <a:pPr>
                <a:defRPr/>
              </a:pPr>
              <a:t>8/29/2019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16AF1B2-E7A4-446A-84DC-90AA83BA6A19}" type="slidenum">
              <a:rPr lang="en-US"/>
              <a:pPr>
                <a:defRPr/>
              </a:pPr>
              <a:t>‹#›</a:t>
            </a:fld>
            <a:endParaRPr lang="en-US" dirty="0"/>
          </a:p>
        </p:txBody>
      </p:sp>
    </p:spTree>
    <p:extLst>
      <p:ext uri="{BB962C8B-B14F-4D97-AF65-F5344CB8AC3E}">
        <p14:creationId xmlns:p14="http://schemas.microsoft.com/office/powerpoint/2010/main" xmlns="" val="279306838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fld id="{7546C20E-7051-49B9-BB1A-47CB5B1037CF}" type="datetime1">
              <a:rPr lang="en-US" smtClean="0"/>
              <a:pPr/>
              <a:t>8/29/2019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95654062-A2B4-4338-9426-6948011D0162}" type="slidenum">
              <a:rPr lang="en-US"/>
              <a:pPr/>
              <a:t>‹#›</a:t>
            </a:fld>
            <a:endParaRPr lang="en-US" dirty="0"/>
          </a:p>
        </p:txBody>
      </p:sp>
    </p:spTree>
    <p:extLst>
      <p:ext uri="{BB962C8B-B14F-4D97-AF65-F5344CB8AC3E}">
        <p14:creationId xmlns:p14="http://schemas.microsoft.com/office/powerpoint/2010/main" xmlns="" val="59839231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fld id="{104E4A55-0934-4D43-BC3F-971A968DCA3D}" type="datetime1">
              <a:rPr lang="en-US" smtClean="0"/>
              <a:pPr/>
              <a:t>8/29/2019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fld id="{2B750AA2-1139-4C4B-AE40-D9E7A6E10B37}" type="slidenum">
              <a:rPr lang="en-US"/>
              <a:pPr/>
              <a:t>‹#›</a:t>
            </a:fld>
            <a:endParaRPr lang="en-US" dirty="0"/>
          </a:p>
        </p:txBody>
      </p:sp>
    </p:spTree>
    <p:extLst>
      <p:ext uri="{BB962C8B-B14F-4D97-AF65-F5344CB8AC3E}">
        <p14:creationId xmlns:p14="http://schemas.microsoft.com/office/powerpoint/2010/main" xmlns="" val="200947878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fld id="{9FB9A875-1BAD-4EDB-9883-1FF65A61D60D}" type="datetime1">
              <a:rPr lang="en-US" smtClean="0"/>
              <a:pPr/>
              <a:t>8/29/2019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B132E539-4C1F-4D8A-8F09-0C18F5ABABF1}" type="slidenum">
              <a:rPr lang="en-US"/>
              <a:pPr/>
              <a:t>‹#›</a:t>
            </a:fld>
            <a:endParaRPr lang="en-US" dirty="0"/>
          </a:p>
        </p:txBody>
      </p:sp>
    </p:spTree>
    <p:extLst>
      <p:ext uri="{BB962C8B-B14F-4D97-AF65-F5344CB8AC3E}">
        <p14:creationId xmlns:p14="http://schemas.microsoft.com/office/powerpoint/2010/main" xmlns="" val="8347360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fld id="{9442777C-90B4-42D3-884A-AF0E3805BD0F}" type="datetime1">
              <a:rPr lang="en-US" smtClean="0"/>
              <a:pPr/>
              <a:t>8/29/2019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fld id="{F129B2D1-C12C-470D-A867-9861C0A5562F}" type="slidenum">
              <a:rPr lang="en-US"/>
              <a:pPr/>
              <a:t>‹#›</a:t>
            </a:fld>
            <a:endParaRPr lang="en-US" dirty="0"/>
          </a:p>
        </p:txBody>
      </p:sp>
    </p:spTree>
    <p:extLst>
      <p:ext uri="{BB962C8B-B14F-4D97-AF65-F5344CB8AC3E}">
        <p14:creationId xmlns:p14="http://schemas.microsoft.com/office/powerpoint/2010/main" xmlns="" val="274947199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E4011706-C200-460A-BAED-6C039A3D0436}" type="datetime1">
              <a:rPr lang="en-US" smtClean="0"/>
              <a:pPr>
                <a:defRPr/>
              </a:pPr>
              <a:t>8/29/2019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A4B93D65-22F9-4B70-B3F8-58EBC2B97B1B}" type="slidenum">
              <a:rPr lang="en-US"/>
              <a:pPr>
                <a:defRPr/>
              </a:pPr>
              <a:t>‹#›</a:t>
            </a:fld>
            <a:endParaRPr lang="en-US" dirty="0"/>
          </a:p>
        </p:txBody>
      </p:sp>
    </p:spTree>
    <p:extLst>
      <p:ext uri="{BB962C8B-B14F-4D97-AF65-F5344CB8AC3E}">
        <p14:creationId xmlns:p14="http://schemas.microsoft.com/office/powerpoint/2010/main" xmlns="" val="83385617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C595197-AB06-4F20-84CA-DAE9613298BE}" type="datetime1">
              <a:rPr lang="en-US" smtClean="0"/>
              <a:pPr>
                <a:defRPr/>
              </a:pPr>
              <a:t>8/29/2019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1D5B42D9-C7FB-45B2-8CBD-E43F3AEB7E9B}" type="slidenum">
              <a:rPr lang="en-US"/>
              <a:pPr>
                <a:defRPr/>
              </a:pPr>
              <a:t>‹#›</a:t>
            </a:fld>
            <a:endParaRPr lang="en-US" dirty="0"/>
          </a:p>
        </p:txBody>
      </p:sp>
    </p:spTree>
    <p:extLst>
      <p:ext uri="{BB962C8B-B14F-4D97-AF65-F5344CB8AC3E}">
        <p14:creationId xmlns:p14="http://schemas.microsoft.com/office/powerpoint/2010/main" xmlns="" val="287972146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73D8B7D-90A7-44DC-8AC8-F3F9B9E55EB7}" type="datetime1">
              <a:rPr lang="en-US" smtClean="0"/>
              <a:pPr>
                <a:defRPr/>
              </a:pPr>
              <a:t>8/29/2019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7FF4D7BA-42FF-475C-B409-1912841D1CB9}" type="slidenum">
              <a:rPr lang="en-US"/>
              <a:pPr>
                <a:defRPr/>
              </a:pPr>
              <a:t>‹#›</a:t>
            </a:fld>
            <a:endParaRPr lang="en-US" dirty="0"/>
          </a:p>
        </p:txBody>
      </p:sp>
    </p:spTree>
    <p:extLst>
      <p:ext uri="{BB962C8B-B14F-4D97-AF65-F5344CB8AC3E}">
        <p14:creationId xmlns:p14="http://schemas.microsoft.com/office/powerpoint/2010/main" xmlns="" val="214887615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36FDFCF-93AE-48C8-867A-F89CE710F3BF}" type="datetime1">
              <a:rPr lang="en-US" smtClean="0"/>
              <a:pPr>
                <a:defRPr/>
              </a:pPr>
              <a:t>8/29/2019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0A8FC9D-8341-4172-B96F-F31D016F7E22}" type="slidenum">
              <a:rPr lang="en-US"/>
              <a:pPr>
                <a:defRPr/>
              </a:pPr>
              <a:t>‹#›</a:t>
            </a:fld>
            <a:endParaRPr lang="en-US" dirty="0"/>
          </a:p>
        </p:txBody>
      </p:sp>
    </p:spTree>
    <p:extLst>
      <p:ext uri="{BB962C8B-B14F-4D97-AF65-F5344CB8AC3E}">
        <p14:creationId xmlns:p14="http://schemas.microsoft.com/office/powerpoint/2010/main" xmlns="" val="193479535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DFDC9855-44C9-48A8-B50A-05959820C618}" type="datetime1">
              <a:rPr lang="en-US" smtClean="0"/>
              <a:pPr>
                <a:defRPr/>
              </a:pPr>
              <a:t>8/29/2019</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FD1A8E9A-103A-45D8-A6FF-1D664856E4B8}" type="slidenum">
              <a:rPr lang="en-US"/>
              <a:pPr>
                <a:defRPr/>
              </a:pPr>
              <a:t>‹#›</a:t>
            </a:fld>
            <a:endParaRPr lang="en-US" dirty="0"/>
          </a:p>
        </p:txBody>
      </p:sp>
    </p:spTree>
    <p:extLst>
      <p:ext uri="{BB962C8B-B14F-4D97-AF65-F5344CB8AC3E}">
        <p14:creationId xmlns:p14="http://schemas.microsoft.com/office/powerpoint/2010/main" xmlns="" val="45927390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0C51C01-A947-49A7-82B4-9E16BB2B1CB8}" type="datetime1">
              <a:rPr lang="en-US" smtClean="0"/>
              <a:pPr>
                <a:defRPr/>
              </a:pPr>
              <a:t>8/29/2019</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A84C79A8-B6EC-4E29-98CC-53ECC40DC57A}" type="slidenum">
              <a:rPr lang="en-US"/>
              <a:pPr>
                <a:defRPr/>
              </a:pPr>
              <a:t>‹#›</a:t>
            </a:fld>
            <a:endParaRPr lang="en-US" dirty="0"/>
          </a:p>
        </p:txBody>
      </p:sp>
    </p:spTree>
    <p:extLst>
      <p:ext uri="{BB962C8B-B14F-4D97-AF65-F5344CB8AC3E}">
        <p14:creationId xmlns:p14="http://schemas.microsoft.com/office/powerpoint/2010/main" xmlns="" val="1188330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5FDAC0C-C14B-4972-824B-CADED02FE46E}" type="datetime1">
              <a:rPr lang="en-US" smtClean="0"/>
              <a:pPr>
                <a:defRPr/>
              </a:pPr>
              <a:t>8/29/2019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108C020-5014-4A95-938F-D43DD3BD30E1}" type="slidenum">
              <a:rPr lang="en-US"/>
              <a:pPr>
                <a:defRPr/>
              </a:pPr>
              <a:t>‹#›</a:t>
            </a:fld>
            <a:endParaRPr lang="en-US" dirty="0"/>
          </a:p>
        </p:txBody>
      </p:sp>
    </p:spTree>
    <p:extLst>
      <p:ext uri="{BB962C8B-B14F-4D97-AF65-F5344CB8AC3E}">
        <p14:creationId xmlns:p14="http://schemas.microsoft.com/office/powerpoint/2010/main" xmlns="" val="104778595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1E4162A-B80A-4FE0-8CB7-480A728F3069}" type="datetime1">
              <a:rPr lang="en-US" smtClean="0"/>
              <a:pPr>
                <a:defRPr/>
              </a:pPr>
              <a:t>8/29/2019</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02973164-415C-4C83-A7EC-60F18549655F}" type="slidenum">
              <a:rPr lang="en-US"/>
              <a:pPr>
                <a:defRPr/>
              </a:pPr>
              <a:t>‹#›</a:t>
            </a:fld>
            <a:endParaRPr lang="en-US" dirty="0"/>
          </a:p>
        </p:txBody>
      </p:sp>
    </p:spTree>
    <p:extLst>
      <p:ext uri="{BB962C8B-B14F-4D97-AF65-F5344CB8AC3E}">
        <p14:creationId xmlns:p14="http://schemas.microsoft.com/office/powerpoint/2010/main" xmlns="" val="425314373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EF94F68-29BE-49D0-8B81-96B61C360E22}" type="datetime1">
              <a:rPr lang="en-US" smtClean="0"/>
              <a:pPr>
                <a:defRPr/>
              </a:pPr>
              <a:t>8/29/2019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F6F35E58-33C9-4AEF-9925-A37B9C9F3D35}" type="slidenum">
              <a:rPr lang="en-US"/>
              <a:pPr>
                <a:defRPr/>
              </a:pPr>
              <a:t>‹#›</a:t>
            </a:fld>
            <a:endParaRPr lang="en-US" dirty="0"/>
          </a:p>
        </p:txBody>
      </p:sp>
    </p:spTree>
    <p:extLst>
      <p:ext uri="{BB962C8B-B14F-4D97-AF65-F5344CB8AC3E}">
        <p14:creationId xmlns:p14="http://schemas.microsoft.com/office/powerpoint/2010/main" xmlns="" val="174234963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81DCC15-5731-462D-B661-2042EFC94A2A}" type="datetime1">
              <a:rPr lang="en-US" smtClean="0"/>
              <a:pPr>
                <a:defRPr/>
              </a:pPr>
              <a:t>8/29/2019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A9F136E8-5220-4D68-BF02-2A1FFB68B01C}" type="slidenum">
              <a:rPr lang="en-US"/>
              <a:pPr>
                <a:defRPr/>
              </a:pPr>
              <a:t>‹#›</a:t>
            </a:fld>
            <a:endParaRPr lang="en-US" dirty="0"/>
          </a:p>
        </p:txBody>
      </p:sp>
    </p:spTree>
    <p:extLst>
      <p:ext uri="{BB962C8B-B14F-4D97-AF65-F5344CB8AC3E}">
        <p14:creationId xmlns:p14="http://schemas.microsoft.com/office/powerpoint/2010/main" xmlns="" val="131956605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9AC00CA-E52E-4DBD-AACF-1882D7ADEDB2}" type="datetime1">
              <a:rPr lang="en-US" smtClean="0"/>
              <a:pPr>
                <a:defRPr/>
              </a:pPr>
              <a:t>8/29/2019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940726C-1E0C-4580-91E7-8415904B30F9}" type="slidenum">
              <a:rPr lang="en-US"/>
              <a:pPr>
                <a:defRPr/>
              </a:pPr>
              <a:t>‹#›</a:t>
            </a:fld>
            <a:endParaRPr lang="en-US" dirty="0"/>
          </a:p>
        </p:txBody>
      </p:sp>
    </p:spTree>
    <p:extLst>
      <p:ext uri="{BB962C8B-B14F-4D97-AF65-F5344CB8AC3E}">
        <p14:creationId xmlns:p14="http://schemas.microsoft.com/office/powerpoint/2010/main" xmlns="" val="274328720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96F734E-B043-4AB9-B050-AEA9680EBBFF}" type="datetime1">
              <a:rPr lang="en-US" smtClean="0"/>
              <a:pPr>
                <a:defRPr/>
              </a:pPr>
              <a:t>8/29/2019</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25AEEFA3-4D7C-4428-BFB3-2A6E79DBAA2F}" type="slidenum">
              <a:rPr lang="en-US"/>
              <a:pPr>
                <a:defRPr/>
              </a:pPr>
              <a:t>‹#›</a:t>
            </a:fld>
            <a:endParaRPr lang="en-US" dirty="0"/>
          </a:p>
        </p:txBody>
      </p:sp>
    </p:spTree>
    <p:extLst>
      <p:ext uri="{BB962C8B-B14F-4D97-AF65-F5344CB8AC3E}">
        <p14:creationId xmlns:p14="http://schemas.microsoft.com/office/powerpoint/2010/main" xmlns="" val="242922579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DEE8FCC8-36F6-48F8-B0BE-57F7FFD0533E}" type="datetime1">
              <a:rPr lang="en-US" smtClean="0"/>
              <a:pPr>
                <a:defRPr/>
              </a:pPr>
              <a:t>8/29/2019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079C0C5F-C8B0-4AA6-BC29-40EEF311B5ED}" type="slidenum">
              <a:rPr lang="en-US"/>
              <a:pPr>
                <a:defRPr/>
              </a:pPr>
              <a:t>‹#›</a:t>
            </a:fld>
            <a:endParaRPr lang="en-US" dirty="0"/>
          </a:p>
        </p:txBody>
      </p:sp>
    </p:spTree>
    <p:extLst>
      <p:ext uri="{BB962C8B-B14F-4D97-AF65-F5344CB8AC3E}">
        <p14:creationId xmlns:p14="http://schemas.microsoft.com/office/powerpoint/2010/main" xmlns="" val="3209196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44DA3711-74CF-41AB-855B-43F7ABA0232F}" type="datetime1">
              <a:rPr lang="en-US" smtClean="0"/>
              <a:pPr>
                <a:defRPr/>
              </a:pPr>
              <a:t>8/29/2019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B57A7A15-FAE7-49E2-908D-FB5D78A7FA53}" type="slidenum">
              <a:rPr lang="en-US"/>
              <a:pPr>
                <a:defRPr/>
              </a:pPr>
              <a:t>‹#›</a:t>
            </a:fld>
            <a:endParaRPr lang="en-US" dirty="0"/>
          </a:p>
        </p:txBody>
      </p:sp>
    </p:spTree>
    <p:extLst>
      <p:ext uri="{BB962C8B-B14F-4D97-AF65-F5344CB8AC3E}">
        <p14:creationId xmlns:p14="http://schemas.microsoft.com/office/powerpoint/2010/main" xmlns="" val="32723061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63708CC-49A2-44DC-8017-C525C12D615C}" type="datetime1">
              <a:rPr lang="en-US" smtClean="0"/>
              <a:pPr>
                <a:defRPr/>
              </a:pPr>
              <a:t>8/29/2019</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24D4705D-D417-401A-894A-DAACC86796FE}" type="slidenum">
              <a:rPr lang="en-US"/>
              <a:pPr>
                <a:defRPr/>
              </a:pPr>
              <a:t>‹#›</a:t>
            </a:fld>
            <a:endParaRPr lang="en-US" dirty="0"/>
          </a:p>
        </p:txBody>
      </p:sp>
    </p:spTree>
    <p:extLst>
      <p:ext uri="{BB962C8B-B14F-4D97-AF65-F5344CB8AC3E}">
        <p14:creationId xmlns:p14="http://schemas.microsoft.com/office/powerpoint/2010/main" xmlns="" val="3359639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974A51F-696C-459E-8265-10FBB52B6C4A}" type="datetime1">
              <a:rPr lang="en-US" smtClean="0"/>
              <a:pPr>
                <a:defRPr/>
              </a:pPr>
              <a:t>8/29/2019</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0AEE383F-EC86-405A-B485-FE7E7178F53F}" type="slidenum">
              <a:rPr lang="en-US"/>
              <a:pPr>
                <a:defRPr/>
              </a:pPr>
              <a:t>‹#›</a:t>
            </a:fld>
            <a:endParaRPr lang="en-US" dirty="0"/>
          </a:p>
        </p:txBody>
      </p:sp>
    </p:spTree>
    <p:extLst>
      <p:ext uri="{BB962C8B-B14F-4D97-AF65-F5344CB8AC3E}">
        <p14:creationId xmlns:p14="http://schemas.microsoft.com/office/powerpoint/2010/main" xmlns="" val="2558174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1287DF1-DCF1-449D-BECF-7F31B7EDF2DE}" type="datetime1">
              <a:rPr lang="en-US" smtClean="0"/>
              <a:pPr>
                <a:defRPr/>
              </a:pPr>
              <a:t>8/29/2019</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61A11813-0B29-44F7-BF30-6CAF80A3F5F0}" type="slidenum">
              <a:rPr lang="en-US"/>
              <a:pPr>
                <a:defRPr/>
              </a:pPr>
              <a:t>‹#›</a:t>
            </a:fld>
            <a:endParaRPr lang="en-US" dirty="0"/>
          </a:p>
        </p:txBody>
      </p:sp>
    </p:spTree>
    <p:extLst>
      <p:ext uri="{BB962C8B-B14F-4D97-AF65-F5344CB8AC3E}">
        <p14:creationId xmlns:p14="http://schemas.microsoft.com/office/powerpoint/2010/main" xmlns="" val="2952523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3F322B1-509B-415D-8DD9-C75030113DA4}" type="datetime1">
              <a:rPr lang="en-US" smtClean="0"/>
              <a:pPr>
                <a:defRPr/>
              </a:pPr>
              <a:t>8/29/2019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EB6C1343-9C7F-4B45-87B8-7011318DC00A}" type="slidenum">
              <a:rPr lang="en-US"/>
              <a:pPr>
                <a:defRPr/>
              </a:pPr>
              <a:t>‹#›</a:t>
            </a:fld>
            <a:endParaRPr lang="en-US" dirty="0"/>
          </a:p>
        </p:txBody>
      </p:sp>
    </p:spTree>
    <p:extLst>
      <p:ext uri="{BB962C8B-B14F-4D97-AF65-F5344CB8AC3E}">
        <p14:creationId xmlns:p14="http://schemas.microsoft.com/office/powerpoint/2010/main" xmlns="" val="2121046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E1B51FC-32BB-4BCA-8569-74F25E705FFD}" type="datetime1">
              <a:rPr lang="en-US" smtClean="0"/>
              <a:pPr>
                <a:defRPr/>
              </a:pPr>
              <a:t>8/29/2019</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C68CBD58-72F8-47A2-BBA2-F334F95CAAF4}" type="slidenum">
              <a:rPr lang="en-US"/>
              <a:pPr>
                <a:defRPr/>
              </a:pPr>
              <a:t>‹#›</a:t>
            </a:fld>
            <a:endParaRPr lang="en-US" dirty="0"/>
          </a:p>
        </p:txBody>
      </p:sp>
    </p:spTree>
    <p:extLst>
      <p:ext uri="{BB962C8B-B14F-4D97-AF65-F5344CB8AC3E}">
        <p14:creationId xmlns:p14="http://schemas.microsoft.com/office/powerpoint/2010/main" xmlns="" val="3190440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80" charset="0"/>
              </a:defRPr>
            </a:lvl1pPr>
          </a:lstStyle>
          <a:p>
            <a:pPr defTabSz="457200" fontAlgn="base">
              <a:spcBef>
                <a:spcPct val="0"/>
              </a:spcBef>
              <a:spcAft>
                <a:spcPct val="0"/>
              </a:spcAft>
              <a:defRPr/>
            </a:pPr>
            <a:fld id="{1BD4E5C6-D8FB-497F-84B1-6CDFE5019A5C}" type="datetime1">
              <a:rPr lang="en-US" smtClean="0"/>
              <a:pPr defTabSz="457200" fontAlgn="base">
                <a:spcBef>
                  <a:spcPct val="0"/>
                </a:spcBef>
                <a:spcAft>
                  <a:spcPct val="0"/>
                </a:spcAft>
                <a:defRPr/>
              </a:pPr>
              <a:t>8/29/2019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80" charset="0"/>
              </a:defRPr>
            </a:lvl1pPr>
          </a:lstStyle>
          <a:p>
            <a:pPr defTabSz="457200" fontAlgn="base">
              <a:spcBef>
                <a:spcPct val="0"/>
              </a:spcBef>
              <a:spcAft>
                <a:spcPct val="0"/>
              </a:spcAft>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80" charset="0"/>
              </a:defRPr>
            </a:lvl1pPr>
          </a:lstStyle>
          <a:p>
            <a:pPr defTabSz="457200" fontAlgn="base">
              <a:spcBef>
                <a:spcPct val="0"/>
              </a:spcBef>
              <a:spcAft>
                <a:spcPct val="0"/>
              </a:spcAft>
              <a:defRPr/>
            </a:pPr>
            <a:fld id="{2FF7B5DB-245E-4E0D-9231-0995256D0CAC}" type="slidenum">
              <a:rPr lang="en-US"/>
              <a:pPr defTabSz="457200" fontAlgn="base">
                <a:spcBef>
                  <a:spcPct val="0"/>
                </a:spcBef>
                <a:spcAft>
                  <a:spcPct val="0"/>
                </a:spcAft>
                <a:defRPr/>
              </a:pPr>
              <a:t>‹#›</a:t>
            </a:fld>
            <a:endParaRPr lang="en-US" dirty="0"/>
          </a:p>
        </p:txBody>
      </p:sp>
    </p:spTree>
    <p:extLst>
      <p:ext uri="{BB962C8B-B14F-4D97-AF65-F5344CB8AC3E}">
        <p14:creationId xmlns:p14="http://schemas.microsoft.com/office/powerpoint/2010/main" xmlns="" val="5757316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709" r:id="rId12"/>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ＭＳ Ｐゴシック" pitchFamily="-80" charset="-128"/>
          <a:cs typeface="+mj-cs"/>
        </a:defRPr>
      </a:lvl1pPr>
      <a:lvl2pPr algn="ctr" defTabSz="457200" rtl="0" eaLnBrk="0" fontAlgn="base" hangingPunct="0">
        <a:spcBef>
          <a:spcPct val="0"/>
        </a:spcBef>
        <a:spcAft>
          <a:spcPct val="0"/>
        </a:spcAft>
        <a:defRPr sz="4400">
          <a:solidFill>
            <a:schemeClr val="tx1"/>
          </a:solidFill>
          <a:latin typeface="Calibri" pitchFamily="-80" charset="0"/>
          <a:ea typeface="ＭＳ Ｐゴシック" pitchFamily="-80" charset="-128"/>
        </a:defRPr>
      </a:lvl2pPr>
      <a:lvl3pPr algn="ctr" defTabSz="457200" rtl="0" eaLnBrk="0" fontAlgn="base" hangingPunct="0">
        <a:spcBef>
          <a:spcPct val="0"/>
        </a:spcBef>
        <a:spcAft>
          <a:spcPct val="0"/>
        </a:spcAft>
        <a:defRPr sz="4400">
          <a:solidFill>
            <a:schemeClr val="tx1"/>
          </a:solidFill>
          <a:latin typeface="Calibri" pitchFamily="-80" charset="0"/>
          <a:ea typeface="ＭＳ Ｐゴシック" pitchFamily="-80" charset="-128"/>
        </a:defRPr>
      </a:lvl3pPr>
      <a:lvl4pPr algn="ctr" defTabSz="457200" rtl="0" eaLnBrk="0" fontAlgn="base" hangingPunct="0">
        <a:spcBef>
          <a:spcPct val="0"/>
        </a:spcBef>
        <a:spcAft>
          <a:spcPct val="0"/>
        </a:spcAft>
        <a:defRPr sz="4400">
          <a:solidFill>
            <a:schemeClr val="tx1"/>
          </a:solidFill>
          <a:latin typeface="Calibri" pitchFamily="-80" charset="0"/>
          <a:ea typeface="ＭＳ Ｐゴシック" pitchFamily="-80" charset="-128"/>
        </a:defRPr>
      </a:lvl4pPr>
      <a:lvl5pPr algn="ctr" defTabSz="457200" rtl="0" eaLnBrk="0" fontAlgn="base" hangingPunct="0">
        <a:spcBef>
          <a:spcPct val="0"/>
        </a:spcBef>
        <a:spcAft>
          <a:spcPct val="0"/>
        </a:spcAft>
        <a:defRPr sz="4400">
          <a:solidFill>
            <a:schemeClr val="tx1"/>
          </a:solidFill>
          <a:latin typeface="Calibri" pitchFamily="-80" charset="0"/>
          <a:ea typeface="ＭＳ Ｐゴシック" pitchFamily="-80" charset="-128"/>
        </a:defRPr>
      </a:lvl5pPr>
      <a:lvl6pPr marL="457200" algn="ctr" defTabSz="457200" rtl="0" fontAlgn="base">
        <a:spcBef>
          <a:spcPct val="0"/>
        </a:spcBef>
        <a:spcAft>
          <a:spcPct val="0"/>
        </a:spcAft>
        <a:defRPr sz="4400">
          <a:solidFill>
            <a:schemeClr val="tx1"/>
          </a:solidFill>
          <a:latin typeface="Calibri" pitchFamily="-80" charset="0"/>
          <a:ea typeface="ＭＳ Ｐゴシック" pitchFamily="-80" charset="-128"/>
        </a:defRPr>
      </a:lvl6pPr>
      <a:lvl7pPr marL="914400" algn="ctr" defTabSz="457200" rtl="0" fontAlgn="base">
        <a:spcBef>
          <a:spcPct val="0"/>
        </a:spcBef>
        <a:spcAft>
          <a:spcPct val="0"/>
        </a:spcAft>
        <a:defRPr sz="4400">
          <a:solidFill>
            <a:schemeClr val="tx1"/>
          </a:solidFill>
          <a:latin typeface="Calibri" pitchFamily="-80" charset="0"/>
          <a:ea typeface="ＭＳ Ｐゴシック" pitchFamily="-80" charset="-128"/>
        </a:defRPr>
      </a:lvl7pPr>
      <a:lvl8pPr marL="1371600" algn="ctr" defTabSz="457200" rtl="0" fontAlgn="base">
        <a:spcBef>
          <a:spcPct val="0"/>
        </a:spcBef>
        <a:spcAft>
          <a:spcPct val="0"/>
        </a:spcAft>
        <a:defRPr sz="4400">
          <a:solidFill>
            <a:schemeClr val="tx1"/>
          </a:solidFill>
          <a:latin typeface="Calibri" pitchFamily="-80" charset="0"/>
          <a:ea typeface="ＭＳ Ｐゴシック" pitchFamily="-80" charset="-128"/>
        </a:defRPr>
      </a:lvl8pPr>
      <a:lvl9pPr marL="1828800" algn="ctr" defTabSz="457200" rtl="0" fontAlgn="base">
        <a:spcBef>
          <a:spcPct val="0"/>
        </a:spcBef>
        <a:spcAft>
          <a:spcPct val="0"/>
        </a:spcAft>
        <a:defRPr sz="4400">
          <a:solidFill>
            <a:schemeClr val="tx1"/>
          </a:solidFill>
          <a:latin typeface="Calibri" pitchFamily="-80" charset="0"/>
          <a:ea typeface="ＭＳ Ｐゴシック" pitchFamily="-80"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pitchFamily="-80" charset="-128"/>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pitchFamily="-80"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pitchFamily="-80"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80"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80"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smtClean="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111" charset="0"/>
              </a:defRPr>
            </a:lvl1pPr>
          </a:lstStyle>
          <a:p>
            <a:pPr defTabSz="457200" fontAlgn="base">
              <a:spcBef>
                <a:spcPct val="0"/>
              </a:spcBef>
              <a:spcAft>
                <a:spcPct val="0"/>
              </a:spcAft>
            </a:pPr>
            <a:fld id="{9B6805CA-12A4-48FB-A037-E4A7403BF6D9}" type="datetime1">
              <a:rPr lang="en-US" smtClean="0">
                <a:ea typeface="ＭＳ Ｐゴシック" pitchFamily="-111" charset="-128"/>
              </a:rPr>
              <a:pPr defTabSz="457200" fontAlgn="base">
                <a:spcBef>
                  <a:spcPct val="0"/>
                </a:spcBef>
                <a:spcAft>
                  <a:spcPct val="0"/>
                </a:spcAft>
              </a:pPr>
              <a:t>8/29/2019</a:t>
            </a:fld>
            <a:endParaRPr lang="en-US" dirty="0" smtClean="0">
              <a:ea typeface="ＭＳ Ｐゴシック" pitchFamily="-111" charset="-128"/>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111" charset="0"/>
                <a:cs typeface="ＭＳ Ｐゴシック" pitchFamily="-111" charset="-128"/>
              </a:defRPr>
            </a:lvl1pPr>
          </a:lstStyle>
          <a:p>
            <a:pPr defTabSz="457200" fontAlgn="base">
              <a:spcBef>
                <a:spcPct val="0"/>
              </a:spcBef>
              <a:spcAft>
                <a:spcPct val="0"/>
              </a:spcAft>
              <a:defRPr/>
            </a:pPr>
            <a:endParaRPr lang="en-US" dirty="0">
              <a:ea typeface="ＭＳ Ｐゴシック" pitchFamily="-111" charset="-128"/>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111" charset="0"/>
              </a:defRPr>
            </a:lvl1pPr>
          </a:lstStyle>
          <a:p>
            <a:pPr defTabSz="457200" fontAlgn="base">
              <a:spcBef>
                <a:spcPct val="0"/>
              </a:spcBef>
              <a:spcAft>
                <a:spcPct val="0"/>
              </a:spcAft>
            </a:pPr>
            <a:fld id="{C7539224-21BC-4D61-B8DA-45C9DA586EF4}" type="slidenum">
              <a:rPr lang="en-US" smtClean="0">
                <a:ea typeface="ＭＳ Ｐゴシック" pitchFamily="-111" charset="-128"/>
              </a:rPr>
              <a:pPr defTabSz="457200" fontAlgn="base">
                <a:spcBef>
                  <a:spcPct val="0"/>
                </a:spcBef>
                <a:spcAft>
                  <a:spcPct val="0"/>
                </a:spcAft>
              </a:pPr>
              <a:t>‹#›</a:t>
            </a:fld>
            <a:endParaRPr lang="en-US" dirty="0" smtClean="0">
              <a:ea typeface="ＭＳ Ｐゴシック" pitchFamily="-111" charset="-128"/>
            </a:endParaRPr>
          </a:p>
        </p:txBody>
      </p:sp>
    </p:spTree>
    <p:extLst>
      <p:ext uri="{BB962C8B-B14F-4D97-AF65-F5344CB8AC3E}">
        <p14:creationId xmlns:p14="http://schemas.microsoft.com/office/powerpoint/2010/main" xmlns="" val="314681664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ＭＳ Ｐゴシック" pitchFamily="-111" charset="-128"/>
          <a:cs typeface="ＭＳ Ｐゴシック" pitchFamily="-111" charset="-128"/>
        </a:defRPr>
      </a:lvl1pPr>
      <a:lvl2pPr algn="ctr" defTabSz="457200" rtl="0" eaLnBrk="0" fontAlgn="base" hangingPunct="0">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2pPr>
      <a:lvl3pPr algn="ctr" defTabSz="457200" rtl="0" eaLnBrk="0" fontAlgn="base" hangingPunct="0">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3pPr>
      <a:lvl4pPr algn="ctr" defTabSz="457200" rtl="0" eaLnBrk="0" fontAlgn="base" hangingPunct="0">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4pPr>
      <a:lvl5pPr algn="ctr" defTabSz="457200" rtl="0" eaLnBrk="0" fontAlgn="base" hangingPunct="0">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5pPr>
      <a:lvl6pPr marL="457200"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6pPr>
      <a:lvl7pPr marL="914400"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7pPr>
      <a:lvl8pPr marL="1371600"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8pPr>
      <a:lvl9pPr marL="1828800" algn="ctr" defTabSz="457200" rtl="0" fontAlgn="base">
        <a:spcBef>
          <a:spcPct val="0"/>
        </a:spcBef>
        <a:spcAft>
          <a:spcPct val="0"/>
        </a:spcAft>
        <a:defRPr sz="4400">
          <a:solidFill>
            <a:schemeClr val="tx1"/>
          </a:solidFill>
          <a:latin typeface="Calibri" pitchFamily="-111" charset="0"/>
          <a:ea typeface="ＭＳ Ｐゴシック" pitchFamily="-111" charset="-128"/>
          <a:cs typeface="ＭＳ Ｐゴシック" pitchFamily="-111"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pitchFamily="-111" charset="-128"/>
          <a:cs typeface="ＭＳ Ｐゴシック" pitchFamily="-111"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pitchFamily="-111"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pitchFamily="-111"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111"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111"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print"/>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pitchFamily="-80" charset="0"/>
                <a:ea typeface="ＭＳ Ｐゴシック" pitchFamily="-80" charset="-128"/>
                <a:cs typeface="+mn-cs"/>
              </a:defRPr>
            </a:lvl1pPr>
          </a:lstStyle>
          <a:p>
            <a:pPr defTabSz="457200" fontAlgn="base">
              <a:spcBef>
                <a:spcPct val="0"/>
              </a:spcBef>
              <a:spcAft>
                <a:spcPct val="0"/>
              </a:spcAft>
              <a:defRPr/>
            </a:pPr>
            <a:fld id="{1E1F1835-E6B2-4482-946A-97C4B4665FC9}" type="datetime1">
              <a:rPr lang="en-US" smtClean="0"/>
              <a:pPr defTabSz="457200" fontAlgn="base">
                <a:spcBef>
                  <a:spcPct val="0"/>
                </a:spcBef>
                <a:spcAft>
                  <a:spcPct val="0"/>
                </a:spcAft>
                <a:defRPr/>
              </a:pPr>
              <a:t>8/29/2019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pitchFamily="34" charset="0"/>
              </a:defRPr>
            </a:lvl1pPr>
          </a:lstStyle>
          <a:p>
            <a:pPr defTabSz="457200" fontAlgn="base">
              <a:spcBef>
                <a:spcPct val="0"/>
              </a:spcBef>
              <a:spcAft>
                <a:spcPct val="0"/>
              </a:spcAft>
              <a:defRPr/>
            </a:pPr>
            <a:endParaRPr lang="en-US" dirty="0">
              <a:ea typeface="ＭＳ Ｐゴシック"/>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itchFamily="-80" charset="0"/>
                <a:ea typeface="ＭＳ Ｐゴシック" pitchFamily="-80" charset="-128"/>
                <a:cs typeface="+mn-cs"/>
              </a:defRPr>
            </a:lvl1pPr>
          </a:lstStyle>
          <a:p>
            <a:pPr defTabSz="457200" fontAlgn="base">
              <a:spcBef>
                <a:spcPct val="0"/>
              </a:spcBef>
              <a:spcAft>
                <a:spcPct val="0"/>
              </a:spcAft>
              <a:defRPr/>
            </a:pPr>
            <a:fld id="{26B07B3F-1D04-4AEE-8B6B-EF7DEFED1ABD}" type="slidenum">
              <a:rPr lang="en-US"/>
              <a:pPr defTabSz="457200" fontAlgn="base">
                <a:spcBef>
                  <a:spcPct val="0"/>
                </a:spcBef>
                <a:spcAft>
                  <a:spcPct val="0"/>
                </a:spcAft>
                <a:defRPr/>
              </a:pPr>
              <a:t>‹#›</a:t>
            </a:fld>
            <a:endParaRPr lang="en-US" dirty="0"/>
          </a:p>
        </p:txBody>
      </p:sp>
    </p:spTree>
    <p:extLst>
      <p:ext uri="{BB962C8B-B14F-4D97-AF65-F5344CB8AC3E}">
        <p14:creationId xmlns:p14="http://schemas.microsoft.com/office/powerpoint/2010/main" xmlns="" val="126601028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hf hdr="0" ftr="0" dt="0"/>
  <p:txStyles>
    <p:titleStyle>
      <a:lvl1pPr algn="ctr" defTabSz="457200" rtl="0" eaLnBrk="0" fontAlgn="base" hangingPunct="0">
        <a:spcBef>
          <a:spcPct val="0"/>
        </a:spcBef>
        <a:spcAft>
          <a:spcPct val="0"/>
        </a:spcAft>
        <a:defRPr sz="4400" kern="1200">
          <a:solidFill>
            <a:schemeClr val="tx1"/>
          </a:solidFill>
          <a:latin typeface="+mj-lt"/>
          <a:ea typeface="ＭＳ Ｐゴシック" pitchFamily="-80" charset="-128"/>
          <a:cs typeface="ＭＳ Ｐゴシック"/>
        </a:defRPr>
      </a:lvl1pPr>
      <a:lvl2pPr algn="ctr" defTabSz="457200" rtl="0" eaLnBrk="0" fontAlgn="base" hangingPunct="0">
        <a:spcBef>
          <a:spcPct val="0"/>
        </a:spcBef>
        <a:spcAft>
          <a:spcPct val="0"/>
        </a:spcAft>
        <a:defRPr sz="4400">
          <a:solidFill>
            <a:schemeClr val="tx1"/>
          </a:solidFill>
          <a:latin typeface="Calibri" pitchFamily="-80" charset="0"/>
          <a:ea typeface="ＭＳ Ｐゴシック" pitchFamily="-80" charset="-128"/>
          <a:cs typeface="ＭＳ Ｐゴシック"/>
        </a:defRPr>
      </a:lvl2pPr>
      <a:lvl3pPr algn="ctr" defTabSz="457200" rtl="0" eaLnBrk="0" fontAlgn="base" hangingPunct="0">
        <a:spcBef>
          <a:spcPct val="0"/>
        </a:spcBef>
        <a:spcAft>
          <a:spcPct val="0"/>
        </a:spcAft>
        <a:defRPr sz="4400">
          <a:solidFill>
            <a:schemeClr val="tx1"/>
          </a:solidFill>
          <a:latin typeface="Calibri" pitchFamily="-80" charset="0"/>
          <a:ea typeface="ＭＳ Ｐゴシック" pitchFamily="-80" charset="-128"/>
          <a:cs typeface="ＭＳ Ｐゴシック"/>
        </a:defRPr>
      </a:lvl3pPr>
      <a:lvl4pPr algn="ctr" defTabSz="457200" rtl="0" eaLnBrk="0" fontAlgn="base" hangingPunct="0">
        <a:spcBef>
          <a:spcPct val="0"/>
        </a:spcBef>
        <a:spcAft>
          <a:spcPct val="0"/>
        </a:spcAft>
        <a:defRPr sz="4400">
          <a:solidFill>
            <a:schemeClr val="tx1"/>
          </a:solidFill>
          <a:latin typeface="Calibri" pitchFamily="-80" charset="0"/>
          <a:ea typeface="ＭＳ Ｐゴシック" pitchFamily="-80" charset="-128"/>
          <a:cs typeface="ＭＳ Ｐゴシック"/>
        </a:defRPr>
      </a:lvl4pPr>
      <a:lvl5pPr algn="ctr" defTabSz="457200" rtl="0" eaLnBrk="0" fontAlgn="base" hangingPunct="0">
        <a:spcBef>
          <a:spcPct val="0"/>
        </a:spcBef>
        <a:spcAft>
          <a:spcPct val="0"/>
        </a:spcAft>
        <a:defRPr sz="4400">
          <a:solidFill>
            <a:schemeClr val="tx1"/>
          </a:solidFill>
          <a:latin typeface="Calibri" pitchFamily="-80" charset="0"/>
          <a:ea typeface="ＭＳ Ｐゴシック" pitchFamily="-80" charset="-128"/>
          <a:cs typeface="ＭＳ Ｐゴシック"/>
        </a:defRPr>
      </a:lvl5pPr>
      <a:lvl6pPr marL="457200" algn="ctr" defTabSz="457200" rtl="0" fontAlgn="base">
        <a:spcBef>
          <a:spcPct val="0"/>
        </a:spcBef>
        <a:spcAft>
          <a:spcPct val="0"/>
        </a:spcAft>
        <a:defRPr sz="4400">
          <a:solidFill>
            <a:schemeClr val="tx1"/>
          </a:solidFill>
          <a:latin typeface="Calibri" pitchFamily="-80" charset="0"/>
          <a:ea typeface="ＭＳ Ｐゴシック" pitchFamily="-80" charset="-128"/>
        </a:defRPr>
      </a:lvl6pPr>
      <a:lvl7pPr marL="914400" algn="ctr" defTabSz="457200" rtl="0" fontAlgn="base">
        <a:spcBef>
          <a:spcPct val="0"/>
        </a:spcBef>
        <a:spcAft>
          <a:spcPct val="0"/>
        </a:spcAft>
        <a:defRPr sz="4400">
          <a:solidFill>
            <a:schemeClr val="tx1"/>
          </a:solidFill>
          <a:latin typeface="Calibri" pitchFamily="-80" charset="0"/>
          <a:ea typeface="ＭＳ Ｐゴシック" pitchFamily="-80" charset="-128"/>
        </a:defRPr>
      </a:lvl7pPr>
      <a:lvl8pPr marL="1371600" algn="ctr" defTabSz="457200" rtl="0" fontAlgn="base">
        <a:spcBef>
          <a:spcPct val="0"/>
        </a:spcBef>
        <a:spcAft>
          <a:spcPct val="0"/>
        </a:spcAft>
        <a:defRPr sz="4400">
          <a:solidFill>
            <a:schemeClr val="tx1"/>
          </a:solidFill>
          <a:latin typeface="Calibri" pitchFamily="-80" charset="0"/>
          <a:ea typeface="ＭＳ Ｐゴシック" pitchFamily="-80" charset="-128"/>
        </a:defRPr>
      </a:lvl8pPr>
      <a:lvl9pPr marL="1828800" algn="ctr" defTabSz="457200" rtl="0" fontAlgn="base">
        <a:spcBef>
          <a:spcPct val="0"/>
        </a:spcBef>
        <a:spcAft>
          <a:spcPct val="0"/>
        </a:spcAft>
        <a:defRPr sz="4400">
          <a:solidFill>
            <a:schemeClr val="tx1"/>
          </a:solidFill>
          <a:latin typeface="Calibri" pitchFamily="-80" charset="0"/>
          <a:ea typeface="ＭＳ Ｐゴシック" pitchFamily="-80"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pitchFamily="-80" charset="-128"/>
          <a:cs typeface="ＭＳ Ｐゴシック"/>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pitchFamily="-80" charset="-128"/>
          <a:cs typeface="ＭＳ Ｐゴシック"/>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pitchFamily="-80" charset="-128"/>
          <a:cs typeface="ＭＳ Ｐゴシック"/>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80" charset="-128"/>
          <a:cs typeface="ＭＳ Ｐゴシック"/>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80" charset="-128"/>
          <a:cs typeface="ＭＳ Ｐゴシック"/>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5" descr="New_Powerpoint presentation-01.jpg"/>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3315" name="Title 16"/>
          <p:cNvSpPr txBox="1">
            <a:spLocks/>
          </p:cNvSpPr>
          <p:nvPr/>
        </p:nvSpPr>
        <p:spPr bwMode="auto">
          <a:xfrm>
            <a:off x="467544" y="548679"/>
            <a:ext cx="8424936" cy="201933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eaLnBrk="0" hangingPunct="0">
              <a:defRPr sz="2400">
                <a:solidFill>
                  <a:schemeClr val="tx1"/>
                </a:solidFill>
                <a:latin typeface="Arial" charset="0"/>
                <a:ea typeface="ＭＳ Ｐゴシック" pitchFamily="-111" charset="-128"/>
              </a:defRPr>
            </a:lvl1pPr>
            <a:lvl2pPr marL="37931725" indent="-37474525" eaLnBrk="0" hangingPunct="0">
              <a:defRPr sz="2400">
                <a:solidFill>
                  <a:schemeClr val="tx1"/>
                </a:solidFill>
                <a:latin typeface="Arial" charset="0"/>
                <a:ea typeface="ＭＳ Ｐゴシック" pitchFamily="-111" charset="-128"/>
              </a:defRPr>
            </a:lvl2pPr>
            <a:lvl3pPr eaLnBrk="0" hangingPunct="0">
              <a:defRPr sz="2400">
                <a:solidFill>
                  <a:schemeClr val="tx1"/>
                </a:solidFill>
                <a:latin typeface="Arial" charset="0"/>
                <a:ea typeface="ＭＳ Ｐゴシック" pitchFamily="-111" charset="-128"/>
              </a:defRPr>
            </a:lvl3pPr>
            <a:lvl4pPr eaLnBrk="0" hangingPunct="0">
              <a:defRPr sz="2400">
                <a:solidFill>
                  <a:schemeClr val="tx1"/>
                </a:solidFill>
                <a:latin typeface="Arial" charset="0"/>
                <a:ea typeface="ＭＳ Ｐゴシック" pitchFamily="-111" charset="-128"/>
              </a:defRPr>
            </a:lvl4pPr>
            <a:lvl5pPr eaLnBrk="0" hangingPunct="0">
              <a:defRPr sz="2400">
                <a:solidFill>
                  <a:schemeClr val="tx1"/>
                </a:solidFill>
                <a:latin typeface="Arial" charset="0"/>
                <a:ea typeface="ＭＳ Ｐゴシック" pitchFamily="-111" charset="-128"/>
              </a:defRPr>
            </a:lvl5pPr>
            <a:lvl6pPr marL="457200" eaLnBrk="0" fontAlgn="base" hangingPunct="0">
              <a:spcBef>
                <a:spcPct val="0"/>
              </a:spcBef>
              <a:spcAft>
                <a:spcPct val="0"/>
              </a:spcAft>
              <a:defRPr sz="2400">
                <a:solidFill>
                  <a:schemeClr val="tx1"/>
                </a:solidFill>
                <a:latin typeface="Arial" charset="0"/>
                <a:ea typeface="ＭＳ Ｐゴシック" pitchFamily="-111" charset="-128"/>
              </a:defRPr>
            </a:lvl6pPr>
            <a:lvl7pPr marL="914400" eaLnBrk="0" fontAlgn="base" hangingPunct="0">
              <a:spcBef>
                <a:spcPct val="0"/>
              </a:spcBef>
              <a:spcAft>
                <a:spcPct val="0"/>
              </a:spcAft>
              <a:defRPr sz="2400">
                <a:solidFill>
                  <a:schemeClr val="tx1"/>
                </a:solidFill>
                <a:latin typeface="Arial" charset="0"/>
                <a:ea typeface="ＭＳ Ｐゴシック" pitchFamily="-111" charset="-128"/>
              </a:defRPr>
            </a:lvl7pPr>
            <a:lvl8pPr marL="1371600" eaLnBrk="0" fontAlgn="base" hangingPunct="0">
              <a:spcBef>
                <a:spcPct val="0"/>
              </a:spcBef>
              <a:spcAft>
                <a:spcPct val="0"/>
              </a:spcAft>
              <a:defRPr sz="2400">
                <a:solidFill>
                  <a:schemeClr val="tx1"/>
                </a:solidFill>
                <a:latin typeface="Arial" charset="0"/>
                <a:ea typeface="ＭＳ Ｐゴシック" pitchFamily="-111" charset="-128"/>
              </a:defRPr>
            </a:lvl8pPr>
            <a:lvl9pPr marL="1828800" eaLnBrk="0" fontAlgn="base" hangingPunct="0">
              <a:spcBef>
                <a:spcPct val="0"/>
              </a:spcBef>
              <a:spcAft>
                <a:spcPct val="0"/>
              </a:spcAft>
              <a:defRPr sz="2400">
                <a:solidFill>
                  <a:schemeClr val="tx1"/>
                </a:solidFill>
                <a:latin typeface="Arial" charset="0"/>
                <a:ea typeface="ＭＳ Ｐゴシック" pitchFamily="-111" charset="-128"/>
              </a:defRPr>
            </a:lvl9pPr>
          </a:lstStyle>
          <a:p>
            <a:pPr algn="ctr" fontAlgn="base">
              <a:spcBef>
                <a:spcPct val="0"/>
              </a:spcBef>
              <a:spcAft>
                <a:spcPct val="0"/>
              </a:spcAft>
            </a:pPr>
            <a:endParaRPr lang="en-ZA" sz="2800" b="1" dirty="0" smtClean="0">
              <a:solidFill>
                <a:schemeClr val="bg1"/>
              </a:solidFill>
              <a:latin typeface="Arial" pitchFamily="34" charset="0"/>
              <a:ea typeface="+mn-ea"/>
              <a:cs typeface="Arial" pitchFamily="34" charset="0"/>
            </a:endParaRPr>
          </a:p>
          <a:p>
            <a:pPr algn="ctr" fontAlgn="base">
              <a:spcBef>
                <a:spcPct val="0"/>
              </a:spcBef>
              <a:spcAft>
                <a:spcPct val="0"/>
              </a:spcAft>
            </a:pPr>
            <a:r>
              <a:rPr lang="en-ZA" b="1" dirty="0" smtClean="0">
                <a:solidFill>
                  <a:schemeClr val="bg1"/>
                </a:solidFill>
                <a:latin typeface="Arial" pitchFamily="34" charset="0"/>
                <a:ea typeface="+mn-ea"/>
                <a:cs typeface="Arial" pitchFamily="34" charset="0"/>
              </a:rPr>
              <a:t>NATIONAL ECONOMIC DEVELOPMENT AND LABOUR COUNCIL (NEDLAC)</a:t>
            </a:r>
          </a:p>
          <a:p>
            <a:pPr algn="ctr" fontAlgn="base">
              <a:spcBef>
                <a:spcPct val="0"/>
              </a:spcBef>
              <a:spcAft>
                <a:spcPct val="0"/>
              </a:spcAft>
            </a:pPr>
            <a:endParaRPr lang="en-ZA" b="1" dirty="0" smtClean="0">
              <a:solidFill>
                <a:schemeClr val="bg1"/>
              </a:solidFill>
              <a:latin typeface="Arial" pitchFamily="34" charset="0"/>
              <a:ea typeface="+mn-ea"/>
              <a:cs typeface="Arial" pitchFamily="34" charset="0"/>
            </a:endParaRPr>
          </a:p>
          <a:p>
            <a:pPr algn="ctr" eaLnBrk="1" hangingPunct="1">
              <a:lnSpc>
                <a:spcPct val="90000"/>
              </a:lnSpc>
            </a:pPr>
            <a:r>
              <a:rPr lang="en-US" b="1" dirty="0" smtClean="0">
                <a:cs typeface="Arial" pitchFamily="34" charset="0"/>
              </a:rPr>
              <a:t>Portfolio Committee on Labour</a:t>
            </a:r>
          </a:p>
          <a:p>
            <a:pPr algn="ctr" eaLnBrk="1" hangingPunct="1">
              <a:lnSpc>
                <a:spcPct val="90000"/>
              </a:lnSpc>
            </a:pPr>
            <a:endParaRPr lang="en-US" sz="1800" b="1" dirty="0">
              <a:cs typeface="Arial" pitchFamily="34" charset="0"/>
            </a:endParaRPr>
          </a:p>
        </p:txBody>
      </p:sp>
      <p:sp>
        <p:nvSpPr>
          <p:cNvPr id="13316" name="Subtitle 17"/>
          <p:cNvSpPr txBox="1">
            <a:spLocks/>
          </p:cNvSpPr>
          <p:nvPr/>
        </p:nvSpPr>
        <p:spPr bwMode="auto">
          <a:xfrm>
            <a:off x="141164" y="2780928"/>
            <a:ext cx="1982564"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ea typeface="ＭＳ Ｐゴシック" pitchFamily="-111" charset="-128"/>
              </a:defRPr>
            </a:lvl1pPr>
            <a:lvl2pPr marL="37931725" indent="-37474525" eaLnBrk="0" hangingPunct="0">
              <a:defRPr sz="2400">
                <a:solidFill>
                  <a:schemeClr val="tx1"/>
                </a:solidFill>
                <a:latin typeface="Arial" charset="0"/>
                <a:ea typeface="ＭＳ Ｐゴシック" pitchFamily="-111" charset="-128"/>
              </a:defRPr>
            </a:lvl2pPr>
            <a:lvl3pPr eaLnBrk="0" hangingPunct="0">
              <a:defRPr sz="2400">
                <a:solidFill>
                  <a:schemeClr val="tx1"/>
                </a:solidFill>
                <a:latin typeface="Arial" charset="0"/>
                <a:ea typeface="ＭＳ Ｐゴシック" pitchFamily="-111" charset="-128"/>
              </a:defRPr>
            </a:lvl3pPr>
            <a:lvl4pPr eaLnBrk="0" hangingPunct="0">
              <a:defRPr sz="2400">
                <a:solidFill>
                  <a:schemeClr val="tx1"/>
                </a:solidFill>
                <a:latin typeface="Arial" charset="0"/>
                <a:ea typeface="ＭＳ Ｐゴシック" pitchFamily="-111" charset="-128"/>
              </a:defRPr>
            </a:lvl4pPr>
            <a:lvl5pPr eaLnBrk="0" hangingPunct="0">
              <a:defRPr sz="2400">
                <a:solidFill>
                  <a:schemeClr val="tx1"/>
                </a:solidFill>
                <a:latin typeface="Arial" charset="0"/>
                <a:ea typeface="ＭＳ Ｐゴシック" pitchFamily="-111" charset="-128"/>
              </a:defRPr>
            </a:lvl5pPr>
            <a:lvl6pPr marL="457200" eaLnBrk="0" fontAlgn="base" hangingPunct="0">
              <a:spcBef>
                <a:spcPct val="0"/>
              </a:spcBef>
              <a:spcAft>
                <a:spcPct val="0"/>
              </a:spcAft>
              <a:defRPr sz="2400">
                <a:solidFill>
                  <a:schemeClr val="tx1"/>
                </a:solidFill>
                <a:latin typeface="Arial" charset="0"/>
                <a:ea typeface="ＭＳ Ｐゴシック" pitchFamily="-111" charset="-128"/>
              </a:defRPr>
            </a:lvl6pPr>
            <a:lvl7pPr marL="914400" eaLnBrk="0" fontAlgn="base" hangingPunct="0">
              <a:spcBef>
                <a:spcPct val="0"/>
              </a:spcBef>
              <a:spcAft>
                <a:spcPct val="0"/>
              </a:spcAft>
              <a:defRPr sz="2400">
                <a:solidFill>
                  <a:schemeClr val="tx1"/>
                </a:solidFill>
                <a:latin typeface="Arial" charset="0"/>
                <a:ea typeface="ＭＳ Ｐゴシック" pitchFamily="-111" charset="-128"/>
              </a:defRPr>
            </a:lvl7pPr>
            <a:lvl8pPr marL="1371600" eaLnBrk="0" fontAlgn="base" hangingPunct="0">
              <a:spcBef>
                <a:spcPct val="0"/>
              </a:spcBef>
              <a:spcAft>
                <a:spcPct val="0"/>
              </a:spcAft>
              <a:defRPr sz="2400">
                <a:solidFill>
                  <a:schemeClr val="tx1"/>
                </a:solidFill>
                <a:latin typeface="Arial" charset="0"/>
                <a:ea typeface="ＭＳ Ｐゴシック" pitchFamily="-111" charset="-128"/>
              </a:defRPr>
            </a:lvl8pPr>
            <a:lvl9pPr marL="1828800" eaLnBrk="0" fontAlgn="base" hangingPunct="0">
              <a:spcBef>
                <a:spcPct val="0"/>
              </a:spcBef>
              <a:spcAft>
                <a:spcPct val="0"/>
              </a:spcAft>
              <a:defRPr sz="2400">
                <a:solidFill>
                  <a:schemeClr val="tx1"/>
                </a:solidFill>
                <a:latin typeface="Arial" charset="0"/>
                <a:ea typeface="ＭＳ Ｐゴシック" pitchFamily="-111" charset="-128"/>
              </a:defRPr>
            </a:lvl9pPr>
          </a:lstStyle>
          <a:p>
            <a:pPr eaLnBrk="1" hangingPunct="1">
              <a:defRPr/>
            </a:pPr>
            <a:r>
              <a:rPr lang="en-ZA" sz="1400" b="1" dirty="0" smtClean="0"/>
              <a:t>28 August 2019</a:t>
            </a:r>
            <a:endParaRPr lang="en-US" sz="1400" b="1" dirty="0">
              <a:ea typeface="ＭＳ Ｐゴシック" pitchFamily="-80" charset="-128"/>
            </a:endParaRPr>
          </a:p>
        </p:txBody>
      </p:sp>
      <p:pic>
        <p:nvPicPr>
          <p:cNvPr id="7170" name="Picture 2" descr="nedlac"/>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665710" y="5831218"/>
            <a:ext cx="1200150" cy="10096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8910779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415925" y="203628"/>
            <a:ext cx="8229600" cy="1143257"/>
          </a:xfrm>
        </p:spPr>
        <p:txBody>
          <a:bodyPr/>
          <a:lstStyle/>
          <a:p>
            <a:r>
              <a:rPr lang="en-ZA" sz="2400" b="1" dirty="0" smtClean="0">
                <a:ln w="1905"/>
                <a:effectLst>
                  <a:innerShdw blurRad="69850" dist="43180" dir="5400000">
                    <a:srgbClr val="000000">
                      <a:alpha val="65000"/>
                    </a:srgbClr>
                  </a:innerShdw>
                </a:effectLst>
                <a:cs typeface="Arial" charset="0"/>
              </a:rPr>
              <a:t>NEDLAC’S </a:t>
            </a:r>
            <a:r>
              <a:rPr lang="en-ZA" sz="2400" b="1" dirty="0">
                <a:ln w="1905"/>
                <a:effectLst>
                  <a:innerShdw blurRad="69850" dist="43180" dir="5400000">
                    <a:srgbClr val="000000">
                      <a:alpha val="65000"/>
                    </a:srgbClr>
                  </a:innerShdw>
                </a:effectLst>
                <a:cs typeface="Arial" charset="0"/>
              </a:rPr>
              <a:t>PROGRAMMES TO ADDRESS CHALLENGES OF UNEMPLOYMENT AND OTHER SOCIO-ECONOMIC </a:t>
            </a:r>
            <a:r>
              <a:rPr lang="en-ZA" sz="2400" b="1" dirty="0" smtClean="0">
                <a:ln w="1905"/>
                <a:effectLst>
                  <a:innerShdw blurRad="69850" dist="43180" dir="5400000">
                    <a:srgbClr val="000000">
                      <a:alpha val="65000"/>
                    </a:srgbClr>
                  </a:innerShdw>
                </a:effectLst>
                <a:cs typeface="Arial" charset="0"/>
              </a:rPr>
              <a:t>ISSUES</a:t>
            </a:r>
            <a:endParaRPr lang="en-US" sz="2400" b="1" dirty="0">
              <a:ln w="1905"/>
              <a:effectLst>
                <a:innerShdw blurRad="69850" dist="43180" dir="5400000">
                  <a:srgbClr val="000000">
                    <a:alpha val="65000"/>
                  </a:srgbClr>
                </a:innerShdw>
              </a:effectLst>
              <a:cs typeface="Arial"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4086700486"/>
              </p:ext>
            </p:extLst>
          </p:nvPr>
        </p:nvGraphicFramePr>
        <p:xfrm>
          <a:off x="251520" y="1556792"/>
          <a:ext cx="8568951" cy="4680520"/>
        </p:xfrm>
        <a:graphic>
          <a:graphicData uri="http://schemas.openxmlformats.org/drawingml/2006/table">
            <a:tbl>
              <a:tblPr firstRow="1" bandRow="1">
                <a:tableStyleId>{5C22544A-7EE6-4342-B048-85BDC9FD1C3A}</a:tableStyleId>
              </a:tblPr>
              <a:tblGrid>
                <a:gridCol w="2343645">
                  <a:extLst>
                    <a:ext uri="{9D8B030D-6E8A-4147-A177-3AD203B41FA5}">
                      <a16:colId xmlns:a16="http://schemas.microsoft.com/office/drawing/2014/main" xmlns="" val="20000"/>
                    </a:ext>
                  </a:extLst>
                </a:gridCol>
                <a:gridCol w="6225306">
                  <a:extLst>
                    <a:ext uri="{9D8B030D-6E8A-4147-A177-3AD203B41FA5}">
                      <a16:colId xmlns:a16="http://schemas.microsoft.com/office/drawing/2014/main" xmlns="" val="20001"/>
                    </a:ext>
                  </a:extLst>
                </a:gridCol>
              </a:tblGrid>
              <a:tr h="534260">
                <a:tc>
                  <a:txBody>
                    <a:bodyPr/>
                    <a:lstStyle/>
                    <a:p>
                      <a:r>
                        <a:rPr lang="en-US" sz="1600" dirty="0" smtClean="0">
                          <a:solidFill>
                            <a:schemeClr val="tx1"/>
                          </a:solidFill>
                        </a:rPr>
                        <a:t>Programme</a:t>
                      </a:r>
                      <a:endParaRPr lang="en-US" sz="1600" dirty="0">
                        <a:solidFill>
                          <a:schemeClr val="tx1"/>
                        </a:solidFill>
                      </a:endParaRPr>
                    </a:p>
                  </a:txBody>
                  <a:tcPr marL="91445" marR="91445"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en-US" sz="1600" dirty="0" smtClean="0">
                          <a:solidFill>
                            <a:schemeClr val="tx1"/>
                          </a:solidFill>
                        </a:rPr>
                        <a:t>Purpose</a:t>
                      </a:r>
                      <a:endParaRPr lang="en-US" sz="1600" dirty="0">
                        <a:solidFill>
                          <a:schemeClr val="tx1"/>
                        </a:solidFill>
                      </a:endParaRPr>
                    </a:p>
                  </a:txBody>
                  <a:tcPr marL="91445" marR="91445"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xmlns="" val="10000"/>
                  </a:ext>
                </a:extLst>
              </a:tr>
              <a:tr h="3164371">
                <a:tc>
                  <a:txBody>
                    <a:bodyPr/>
                    <a:lstStyle/>
                    <a:p>
                      <a:pPr marL="177800" indent="-177800" algn="l" rtl="0" fontAlgn="b">
                        <a:buAutoNum type="arabicPeriod"/>
                      </a:pPr>
                      <a:r>
                        <a:rPr lang="en-US" sz="1600" kern="1200" baseline="0" dirty="0" smtClean="0">
                          <a:solidFill>
                            <a:schemeClr val="dk1"/>
                          </a:solidFill>
                          <a:effectLst/>
                          <a:latin typeface="+mn-lt"/>
                          <a:ea typeface="+mn-ea"/>
                          <a:cs typeface="+mn-cs"/>
                        </a:rPr>
                        <a:t>Joint  (Jobs Summit)Technical Committee (JTC) and sub-committees</a:t>
                      </a:r>
                    </a:p>
                    <a:p>
                      <a:pPr marL="285750" indent="-285750" algn="l" rtl="0" fontAlgn="b">
                        <a:buFontTx/>
                        <a:buChar char="-"/>
                      </a:pPr>
                      <a:endParaRPr lang="en-US" sz="1600" kern="1200" baseline="0" dirty="0" smtClean="0">
                        <a:solidFill>
                          <a:schemeClr val="dk1"/>
                        </a:solidFill>
                        <a:effectLst/>
                        <a:latin typeface="+mn-lt"/>
                        <a:ea typeface="+mn-ea"/>
                        <a:cs typeface="+mn-cs"/>
                      </a:endParaRPr>
                    </a:p>
                    <a:p>
                      <a:pPr marL="285750" indent="-285750" algn="l" rtl="0" fontAlgn="b">
                        <a:buFontTx/>
                        <a:buChar char="-"/>
                      </a:pPr>
                      <a:endParaRPr lang="en-US" sz="1600" kern="1200" dirty="0">
                        <a:solidFill>
                          <a:schemeClr val="dk1"/>
                        </a:solidFill>
                        <a:effectLst/>
                        <a:latin typeface="+mn-lt"/>
                        <a:ea typeface="+mn-ea"/>
                        <a:cs typeface="+mn-cs"/>
                      </a:endParaRPr>
                    </a:p>
                  </a:txBody>
                  <a:tcPr marL="9254" marR="9254" marT="925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spcBef>
                          <a:spcPts val="600"/>
                        </a:spcBef>
                        <a:spcAft>
                          <a:spcPts val="600"/>
                        </a:spcAft>
                        <a:tabLst>
                          <a:tab pos="180340" algn="l"/>
                          <a:tab pos="360045" algn="l"/>
                          <a:tab pos="540385" algn="l"/>
                        </a:tabLst>
                      </a:pPr>
                      <a:r>
                        <a:rPr lang="en-US" sz="1600" kern="1200" baseline="0" dirty="0" smtClean="0">
                          <a:solidFill>
                            <a:schemeClr val="dk1"/>
                          </a:solidFill>
                          <a:effectLst/>
                          <a:latin typeface="+mn-lt"/>
                          <a:ea typeface="+mn-ea"/>
                          <a:cs typeface="+mn-cs"/>
                        </a:rPr>
                        <a:t>Providing oversight and monitoring the implementation of Jobs Summit Agreements which are aimed at implementation of measure for job creation and promote job retention.</a:t>
                      </a:r>
                    </a:p>
                    <a:p>
                      <a:pPr marL="0" marR="0" algn="l">
                        <a:spcBef>
                          <a:spcPts val="600"/>
                        </a:spcBef>
                        <a:spcAft>
                          <a:spcPts val="600"/>
                        </a:spcAft>
                        <a:tabLst>
                          <a:tab pos="180340" algn="l"/>
                          <a:tab pos="360045" algn="l"/>
                          <a:tab pos="540385" algn="l"/>
                        </a:tabLst>
                      </a:pPr>
                      <a:r>
                        <a:rPr lang="en-US" sz="1600" kern="1200" baseline="0" dirty="0" smtClean="0">
                          <a:solidFill>
                            <a:schemeClr val="dk1"/>
                          </a:solidFill>
                          <a:effectLst/>
                          <a:latin typeface="+mn-lt"/>
                          <a:ea typeface="+mn-ea"/>
                          <a:cs typeface="+mn-cs"/>
                        </a:rPr>
                        <a:t>4 key focus areas: </a:t>
                      </a:r>
                    </a:p>
                    <a:p>
                      <a:pPr marL="285750" indent="-285750">
                        <a:buFont typeface="Arial" panose="020B0604020202020204" pitchFamily="34" charset="0"/>
                        <a:buChar char="•"/>
                      </a:pPr>
                      <a:r>
                        <a:rPr lang="en-ZA" sz="1600" kern="1200" baseline="0" dirty="0" smtClean="0">
                          <a:solidFill>
                            <a:schemeClr val="dk1"/>
                          </a:solidFill>
                          <a:effectLst/>
                          <a:latin typeface="+mn-lt"/>
                          <a:ea typeface="+mn-ea"/>
                          <a:cs typeface="+mn-cs"/>
                        </a:rPr>
                        <a:t>Economic sector-specific interventions;</a:t>
                      </a:r>
                    </a:p>
                    <a:p>
                      <a:pPr marL="285750" indent="-285750">
                        <a:buFont typeface="Arial" panose="020B0604020202020204" pitchFamily="34" charset="0"/>
                        <a:buChar char="•"/>
                      </a:pPr>
                      <a:r>
                        <a:rPr lang="en-GB" sz="1600" kern="1200" baseline="0" dirty="0" smtClean="0">
                          <a:solidFill>
                            <a:schemeClr val="dk1"/>
                          </a:solidFill>
                          <a:effectLst/>
                          <a:latin typeface="+mn-lt"/>
                          <a:ea typeface="+mn-ea"/>
                          <a:cs typeface="+mn-cs"/>
                        </a:rPr>
                        <a:t>Small, medium and micro enterprises support;</a:t>
                      </a:r>
                    </a:p>
                    <a:p>
                      <a:pPr marL="285750" indent="-285750">
                        <a:buFont typeface="Arial" panose="020B0604020202020204" pitchFamily="34" charset="0"/>
                        <a:buChar char="•"/>
                      </a:pPr>
                      <a:r>
                        <a:rPr lang="en-ZA" sz="1600" kern="1200" baseline="0" dirty="0" smtClean="0">
                          <a:solidFill>
                            <a:schemeClr val="dk1"/>
                          </a:solidFill>
                          <a:effectLst/>
                          <a:latin typeface="+mn-lt"/>
                          <a:ea typeface="+mn-ea"/>
                          <a:cs typeface="+mn-cs"/>
                        </a:rPr>
                        <a:t>Education and skills;</a:t>
                      </a:r>
                    </a:p>
                    <a:p>
                      <a:pPr marL="285750" indent="-285750">
                        <a:buFont typeface="Arial" panose="020B0604020202020204" pitchFamily="34" charset="0"/>
                        <a:buChar char="•"/>
                      </a:pPr>
                      <a:r>
                        <a:rPr lang="en-GB" sz="1600" kern="1200" baseline="0" dirty="0" smtClean="0">
                          <a:solidFill>
                            <a:schemeClr val="dk1"/>
                          </a:solidFill>
                          <a:effectLst/>
                          <a:latin typeface="+mn-lt"/>
                          <a:ea typeface="+mn-ea"/>
                          <a:cs typeface="+mn-cs"/>
                        </a:rPr>
                        <a:t>Inclusive growth, transformation and inequality; and</a:t>
                      </a:r>
                    </a:p>
                    <a:p>
                      <a:pPr marL="285750" indent="-285750">
                        <a:buFont typeface="Arial" panose="020B0604020202020204" pitchFamily="34" charset="0"/>
                        <a:buChar char="•"/>
                      </a:pPr>
                      <a:r>
                        <a:rPr lang="en-GB" sz="1600" kern="1200" baseline="0" dirty="0" smtClean="0">
                          <a:solidFill>
                            <a:schemeClr val="dk1"/>
                          </a:solidFill>
                          <a:effectLst/>
                          <a:latin typeface="+mn-lt"/>
                          <a:ea typeface="+mn-ea"/>
                          <a:cs typeface="+mn-cs"/>
                        </a:rPr>
                        <a:t>Public and social programmes, labour market and anti-corruption.</a:t>
                      </a:r>
                    </a:p>
                    <a:p>
                      <a:pPr marL="0" indent="0">
                        <a:buFont typeface="Arial" panose="020B0604020202020204" pitchFamily="34" charset="0"/>
                        <a:buNone/>
                      </a:pPr>
                      <a:endParaRPr lang="en-US" sz="1600" kern="1200" baseline="0" dirty="0">
                        <a:solidFill>
                          <a:schemeClr val="dk1"/>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r h="981889">
                <a:tc>
                  <a:txBody>
                    <a:bodyPr/>
                    <a:lstStyle/>
                    <a:p>
                      <a:pPr marL="0" marR="0" algn="l">
                        <a:spcBef>
                          <a:spcPts val="600"/>
                        </a:spcBef>
                        <a:spcAft>
                          <a:spcPts val="600"/>
                        </a:spcAft>
                        <a:tabLst>
                          <a:tab pos="180340" algn="l"/>
                          <a:tab pos="360045" algn="l"/>
                          <a:tab pos="540385" algn="l"/>
                        </a:tabLst>
                      </a:pPr>
                      <a:r>
                        <a:rPr lang="en-US" sz="1600" b="0" kern="1200" dirty="0" smtClean="0">
                          <a:solidFill>
                            <a:schemeClr val="dk1"/>
                          </a:solidFill>
                          <a:effectLst/>
                          <a:latin typeface="+mn-lt"/>
                          <a:ea typeface="+mn-ea"/>
                          <a:cs typeface="+mn-cs"/>
                        </a:rPr>
                        <a:t>2.</a:t>
                      </a:r>
                      <a:r>
                        <a:rPr lang="en-US" sz="1600" b="0" kern="1200" baseline="0" dirty="0" smtClean="0">
                          <a:solidFill>
                            <a:schemeClr val="dk1"/>
                          </a:solidFill>
                          <a:effectLst/>
                          <a:latin typeface="+mn-lt"/>
                          <a:ea typeface="+mn-ea"/>
                          <a:cs typeface="+mn-cs"/>
                        </a:rPr>
                        <a:t> National Minimum Wage Task Team</a:t>
                      </a:r>
                      <a:endParaRPr lang="en-US" sz="1600" b="0" kern="1200" dirty="0">
                        <a:solidFill>
                          <a:schemeClr val="dk1"/>
                        </a:solidFill>
                        <a:effectLst/>
                        <a:latin typeface="+mn-lt"/>
                        <a:ea typeface="+mn-ea"/>
                        <a:cs typeface="+mn-cs"/>
                      </a:endParaRPr>
                    </a:p>
                  </a:txBody>
                  <a:tcPr marL="9254" marR="9254" marT="925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spcBef>
                          <a:spcPts val="600"/>
                        </a:spcBef>
                        <a:spcAft>
                          <a:spcPts val="600"/>
                        </a:spcAft>
                        <a:tabLst>
                          <a:tab pos="180340" algn="l"/>
                          <a:tab pos="360045" algn="l"/>
                          <a:tab pos="540385" algn="l"/>
                        </a:tabLst>
                      </a:pPr>
                      <a:r>
                        <a:rPr lang="en-US" sz="1600" kern="1200" baseline="0" dirty="0" smtClean="0">
                          <a:solidFill>
                            <a:schemeClr val="dk1"/>
                          </a:solidFill>
                          <a:effectLst/>
                          <a:latin typeface="+mn-lt"/>
                          <a:ea typeface="+mn-ea"/>
                          <a:cs typeface="+mn-cs"/>
                        </a:rPr>
                        <a:t>Ensuring that the NMW and related legislation is finalised with the view of address inequalities and poverty by ensure that no employee is paid below the minimum wage (set floor).</a:t>
                      </a:r>
                      <a:endParaRPr lang="en-US" sz="1600" kern="1200" baseline="0" dirty="0">
                        <a:solidFill>
                          <a:schemeClr val="dk1"/>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bl>
          </a:graphicData>
        </a:graphic>
      </p:graphicFrame>
      <p:sp>
        <p:nvSpPr>
          <p:cNvPr id="6" name="Slide Number Placeholder 1"/>
          <p:cNvSpPr>
            <a:spLocks noGrp="1"/>
          </p:cNvSpPr>
          <p:nvPr>
            <p:ph type="sldNum" sz="quarter" idx="4294967295"/>
          </p:nvPr>
        </p:nvSpPr>
        <p:spPr>
          <a:xfrm>
            <a:off x="6876256" y="6381328"/>
            <a:ext cx="2133600" cy="365125"/>
          </a:xfrm>
        </p:spPr>
        <p:txBody>
          <a:bodyPr/>
          <a:lstStyle/>
          <a:p>
            <a:pPr>
              <a:defRPr/>
            </a:pPr>
            <a:fld id="{02973164-415C-4C83-A7EC-60F18549655F}" type="slidenum">
              <a:rPr lang="en-US" sz="1600" smtClean="0">
                <a:solidFill>
                  <a:schemeClr val="bg1"/>
                </a:solidFill>
                <a:latin typeface="Arial" panose="020B0604020202020204" pitchFamily="34" charset="0"/>
                <a:cs typeface="Arial" panose="020B0604020202020204" pitchFamily="34" charset="0"/>
              </a:rPr>
              <a:pPr>
                <a:defRPr/>
              </a:pPr>
              <a:t>10</a:t>
            </a:fld>
            <a:endParaRPr lang="en-US" sz="16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0467510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415925" y="203628"/>
            <a:ext cx="8229600" cy="1143257"/>
          </a:xfrm>
        </p:spPr>
        <p:txBody>
          <a:bodyPr/>
          <a:lstStyle/>
          <a:p>
            <a:r>
              <a:rPr lang="en-ZA" sz="2400" b="1" dirty="0" smtClean="0">
                <a:ln w="1905"/>
                <a:effectLst>
                  <a:innerShdw blurRad="69850" dist="43180" dir="5400000">
                    <a:srgbClr val="000000">
                      <a:alpha val="65000"/>
                    </a:srgbClr>
                  </a:innerShdw>
                </a:effectLst>
                <a:cs typeface="Arial" charset="0"/>
              </a:rPr>
              <a:t>NEDLAC’S </a:t>
            </a:r>
            <a:r>
              <a:rPr lang="en-ZA" sz="2400" b="1" dirty="0">
                <a:ln w="1905"/>
                <a:effectLst>
                  <a:innerShdw blurRad="69850" dist="43180" dir="5400000">
                    <a:srgbClr val="000000">
                      <a:alpha val="65000"/>
                    </a:srgbClr>
                  </a:innerShdw>
                </a:effectLst>
                <a:cs typeface="Arial" charset="0"/>
              </a:rPr>
              <a:t>PROGRAMMES TO ADDRESS CHALLENGES OF UNEMPLOYMENT AND OTHER SOCIO-ECONOMIC ISSUES CONT.</a:t>
            </a:r>
            <a:endParaRPr lang="en-US" sz="2400" b="1" dirty="0">
              <a:ln w="1905"/>
              <a:effectLst>
                <a:innerShdw blurRad="69850" dist="43180" dir="5400000">
                  <a:srgbClr val="000000">
                    <a:alpha val="65000"/>
                  </a:srgbClr>
                </a:innerShdw>
              </a:effectLst>
              <a:cs typeface="Arial"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368831278"/>
              </p:ext>
            </p:extLst>
          </p:nvPr>
        </p:nvGraphicFramePr>
        <p:xfrm>
          <a:off x="323528" y="1412776"/>
          <a:ext cx="8496945" cy="5173243"/>
        </p:xfrm>
        <a:graphic>
          <a:graphicData uri="http://schemas.openxmlformats.org/drawingml/2006/table">
            <a:tbl>
              <a:tblPr firstRow="1" bandRow="1">
                <a:tableStyleId>{5C22544A-7EE6-4342-B048-85BDC9FD1C3A}</a:tableStyleId>
              </a:tblPr>
              <a:tblGrid>
                <a:gridCol w="2520280">
                  <a:extLst>
                    <a:ext uri="{9D8B030D-6E8A-4147-A177-3AD203B41FA5}">
                      <a16:colId xmlns:a16="http://schemas.microsoft.com/office/drawing/2014/main" xmlns="" val="20000"/>
                    </a:ext>
                  </a:extLst>
                </a:gridCol>
                <a:gridCol w="5976665">
                  <a:extLst>
                    <a:ext uri="{9D8B030D-6E8A-4147-A177-3AD203B41FA5}">
                      <a16:colId xmlns:a16="http://schemas.microsoft.com/office/drawing/2014/main" xmlns="" val="20001"/>
                    </a:ext>
                  </a:extLst>
                </a:gridCol>
              </a:tblGrid>
              <a:tr h="420982">
                <a:tc>
                  <a:txBody>
                    <a:bodyPr/>
                    <a:lstStyle/>
                    <a:p>
                      <a:r>
                        <a:rPr lang="en-US" sz="1600" dirty="0" smtClean="0">
                          <a:solidFill>
                            <a:schemeClr val="tx1"/>
                          </a:solidFill>
                        </a:rPr>
                        <a:t>Programme</a:t>
                      </a:r>
                      <a:endParaRPr lang="en-US" sz="1600" dirty="0">
                        <a:solidFill>
                          <a:schemeClr val="tx1"/>
                        </a:solidFill>
                      </a:endParaRPr>
                    </a:p>
                  </a:txBody>
                  <a:tcPr marL="91445" marR="91445"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en-US" sz="1600" dirty="0" smtClean="0">
                          <a:solidFill>
                            <a:schemeClr val="tx1"/>
                          </a:solidFill>
                        </a:rPr>
                        <a:t>Purpose</a:t>
                      </a:r>
                      <a:endParaRPr lang="en-US" sz="1600" dirty="0">
                        <a:solidFill>
                          <a:schemeClr val="tx1"/>
                        </a:solidFill>
                      </a:endParaRPr>
                    </a:p>
                  </a:txBody>
                  <a:tcPr marL="91445" marR="91445"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xmlns="" val="10000"/>
                  </a:ext>
                </a:extLst>
              </a:tr>
              <a:tr h="2618890">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3.</a:t>
                      </a:r>
                      <a:r>
                        <a:rPr lang="en-US" sz="1600" kern="1200" baseline="0" dirty="0" smtClean="0">
                          <a:solidFill>
                            <a:schemeClr val="dk1"/>
                          </a:solidFill>
                          <a:effectLst/>
                          <a:latin typeface="+mn-lt"/>
                          <a:ea typeface="+mn-ea"/>
                          <a:cs typeface="+mn-cs"/>
                        </a:rPr>
                        <a:t> </a:t>
                      </a:r>
                      <a:r>
                        <a:rPr lang="en-US" sz="1600" dirty="0" smtClean="0"/>
                        <a:t>Financial Sector Transformation Summit Task Team and its sub-committees</a:t>
                      </a:r>
                    </a:p>
                  </a:txBody>
                  <a:tcPr marL="9254" marR="9254" marT="925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b="0" i="0" u="none" strike="noStrike" kern="1200" baseline="0" dirty="0" smtClean="0">
                          <a:solidFill>
                            <a:srgbClr val="000000"/>
                          </a:solidFill>
                          <a:effectLst/>
                          <a:latin typeface="+mn-lt"/>
                          <a:ea typeface="+mn-ea"/>
                          <a:cs typeface="+mn-cs"/>
                        </a:rPr>
                        <a:t>Engaging on measures to transform the financial sector towards and inclusive economy.  </a:t>
                      </a:r>
                    </a:p>
                    <a:p>
                      <a:r>
                        <a:rPr lang="en-GB" sz="1600" b="0" i="0" u="none" strike="noStrike" kern="1200" baseline="0" dirty="0" smtClean="0">
                          <a:solidFill>
                            <a:srgbClr val="000000"/>
                          </a:solidFill>
                          <a:effectLst/>
                          <a:latin typeface="+mn-lt"/>
                          <a:ea typeface="+mn-ea"/>
                          <a:cs typeface="+mn-cs"/>
                        </a:rPr>
                        <a:t>Four key focus areas</a:t>
                      </a:r>
                      <a:endParaRPr lang="en-ZA" sz="1600" b="0" i="0" u="none" strike="noStrike" kern="1200" baseline="0" dirty="0" smtClean="0">
                        <a:solidFill>
                          <a:srgbClr val="000000"/>
                        </a:solidFill>
                        <a:effectLst/>
                        <a:latin typeface="+mn-lt"/>
                        <a:ea typeface="+mn-ea"/>
                        <a:cs typeface="+mn-cs"/>
                      </a:endParaRPr>
                    </a:p>
                    <a:p>
                      <a:pPr marL="285750" indent="-285750">
                        <a:buFont typeface="Arial" panose="020B0604020202020204" pitchFamily="34" charset="0"/>
                        <a:buChar char="•"/>
                      </a:pPr>
                      <a:r>
                        <a:rPr lang="en-GB" sz="1600" b="0" i="0" u="none" strike="noStrike" kern="1200" baseline="0" dirty="0" smtClean="0">
                          <a:solidFill>
                            <a:srgbClr val="000000"/>
                          </a:solidFill>
                          <a:effectLst/>
                          <a:latin typeface="+mn-lt"/>
                          <a:ea typeface="+mn-ea"/>
                          <a:cs typeface="+mn-cs"/>
                        </a:rPr>
                        <a:t>Market concentration and monopoly in relation to ownership and licensing</a:t>
                      </a:r>
                      <a:endParaRPr lang="en-ZA" sz="1600" b="0" i="0" u="none" strike="noStrike" kern="1200" baseline="0" dirty="0" smtClean="0">
                        <a:solidFill>
                          <a:srgbClr val="000000"/>
                        </a:solidFill>
                        <a:effectLst/>
                        <a:latin typeface="+mn-lt"/>
                        <a:ea typeface="+mn-ea"/>
                        <a:cs typeface="+mn-cs"/>
                      </a:endParaRPr>
                    </a:p>
                    <a:p>
                      <a:pPr marL="285750" indent="-285750">
                        <a:buFont typeface="Arial" panose="020B0604020202020204" pitchFamily="34" charset="0"/>
                        <a:buChar char="•"/>
                      </a:pPr>
                      <a:r>
                        <a:rPr lang="en-GB" sz="1600" b="0" i="0" u="none" strike="noStrike" kern="1200" baseline="0" dirty="0" smtClean="0">
                          <a:solidFill>
                            <a:srgbClr val="000000"/>
                          </a:solidFill>
                          <a:effectLst/>
                          <a:latin typeface="+mn-lt"/>
                          <a:ea typeface="+mn-ea"/>
                          <a:cs typeface="+mn-cs"/>
                        </a:rPr>
                        <a:t>Support for emerging enterprises and black businesses through procurement enterprise and supplier development.</a:t>
                      </a:r>
                    </a:p>
                    <a:p>
                      <a:pPr marL="285750" indent="-285750">
                        <a:buFont typeface="Arial" panose="020B0604020202020204" pitchFamily="34" charset="0"/>
                        <a:buChar char="•"/>
                      </a:pPr>
                      <a:r>
                        <a:rPr lang="en-GB" sz="1600" b="0" i="0" u="none" strike="noStrike" kern="1200" baseline="0" dirty="0" smtClean="0">
                          <a:solidFill>
                            <a:srgbClr val="000000"/>
                          </a:solidFill>
                          <a:effectLst/>
                          <a:latin typeface="+mn-lt"/>
                          <a:ea typeface="+mn-ea"/>
                          <a:cs typeface="+mn-cs"/>
                        </a:rPr>
                        <a:t>The role of DFIs and state owned financial institutions in the transformation of financial sector </a:t>
                      </a:r>
                      <a:endParaRPr lang="en-ZA" sz="1600" b="0" i="0" u="none" strike="noStrike" kern="1200" baseline="0" dirty="0" smtClean="0">
                        <a:solidFill>
                          <a:srgbClr val="000000"/>
                        </a:solidFill>
                        <a:effectLst/>
                        <a:latin typeface="+mn-lt"/>
                        <a:ea typeface="+mn-ea"/>
                        <a:cs typeface="+mn-cs"/>
                      </a:endParaRPr>
                    </a:p>
                    <a:p>
                      <a:pPr marL="285750" indent="-285750">
                        <a:buFont typeface="Arial" panose="020B0604020202020204" pitchFamily="34" charset="0"/>
                        <a:buChar char="•"/>
                      </a:pPr>
                      <a:r>
                        <a:rPr lang="en-GB" sz="1600" b="0" i="0" u="none" strike="noStrike" kern="1200" baseline="0" dirty="0" smtClean="0">
                          <a:solidFill>
                            <a:srgbClr val="000000"/>
                          </a:solidFill>
                          <a:effectLst/>
                          <a:latin typeface="+mn-lt"/>
                          <a:ea typeface="+mn-ea"/>
                          <a:cs typeface="+mn-cs"/>
                        </a:rPr>
                        <a:t>The role of the Financial Sector Charter Council and regulatory bodies.</a:t>
                      </a:r>
                      <a:endParaRPr lang="en-ZA" sz="1600" b="0" i="0" u="none" strike="noStrike" kern="1200" baseline="0" dirty="0" smtClean="0">
                        <a:solidFill>
                          <a:srgbClr val="000000"/>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r h="2070021">
                <a:tc>
                  <a:txBody>
                    <a:bodyPr/>
                    <a:lstStyle/>
                    <a:p>
                      <a:pPr algn="l" rtl="0" fontAlgn="b"/>
                      <a:r>
                        <a:rPr lang="en-ZA" sz="1600" b="0" i="0" u="none" strike="noStrike" kern="1200" baseline="0" dirty="0" smtClean="0">
                          <a:solidFill>
                            <a:srgbClr val="000000"/>
                          </a:solidFill>
                          <a:effectLst/>
                          <a:latin typeface="+mn-lt"/>
                          <a:ea typeface="+mn-ea"/>
                          <a:cs typeface="+mn-cs"/>
                        </a:rPr>
                        <a:t>4. Comprehensive Social Security Task Team </a:t>
                      </a:r>
                      <a:endParaRPr lang="en-ZA" sz="1600" b="0" i="0" u="none" strike="noStrike" kern="1200" baseline="0" dirty="0">
                        <a:solidFill>
                          <a:srgbClr val="000000"/>
                        </a:solidFill>
                        <a:effectLst/>
                        <a:latin typeface="+mn-lt"/>
                        <a:ea typeface="+mn-ea"/>
                        <a:cs typeface="+mn-cs"/>
                      </a:endParaRPr>
                    </a:p>
                  </a:txBody>
                  <a:tcPr marL="9254" marR="9254" marT="925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spcBef>
                          <a:spcPts val="600"/>
                        </a:spcBef>
                        <a:spcAft>
                          <a:spcPts val="600"/>
                        </a:spcAft>
                        <a:tabLst>
                          <a:tab pos="180340" algn="l"/>
                          <a:tab pos="360045" algn="l"/>
                          <a:tab pos="540385" algn="l"/>
                        </a:tabLst>
                      </a:pPr>
                      <a:r>
                        <a:rPr lang="en-GB" sz="1600" b="0" i="0" u="none" strike="noStrike" kern="1200" baseline="0" dirty="0" smtClean="0">
                          <a:solidFill>
                            <a:srgbClr val="000000"/>
                          </a:solidFill>
                          <a:effectLst/>
                          <a:latin typeface="+mn-lt"/>
                          <a:ea typeface="+mn-ea"/>
                          <a:cs typeface="+mn-cs"/>
                        </a:rPr>
                        <a:t>Engaging on a comprehensive social security and retirement reform system that is affordable, sustainable and appropriate for South Africa. </a:t>
                      </a:r>
                    </a:p>
                    <a:p>
                      <a:pPr marL="0" marR="0" algn="l">
                        <a:spcBef>
                          <a:spcPts val="600"/>
                        </a:spcBef>
                        <a:spcAft>
                          <a:spcPts val="600"/>
                        </a:spcAft>
                        <a:tabLst>
                          <a:tab pos="180340" algn="l"/>
                          <a:tab pos="360045" algn="l"/>
                          <a:tab pos="540385" algn="l"/>
                        </a:tabLst>
                      </a:pPr>
                      <a:r>
                        <a:rPr lang="en-GB" sz="1600" b="0" i="0" u="none" strike="noStrike" kern="1200" baseline="0" dirty="0" smtClean="0">
                          <a:solidFill>
                            <a:srgbClr val="000000"/>
                          </a:solidFill>
                          <a:effectLst/>
                          <a:latin typeface="+mn-lt"/>
                          <a:ea typeface="+mn-ea"/>
                          <a:cs typeface="+mn-cs"/>
                        </a:rPr>
                        <a:t>To find sustainable long-term resolutions on the issues that relate to   (i) the National Social Security Fund, (ii) Institutional Framework and (iii) the Financing Model. </a:t>
                      </a:r>
                    </a:p>
                    <a:p>
                      <a:pPr marL="0" marR="0" algn="l">
                        <a:spcBef>
                          <a:spcPts val="600"/>
                        </a:spcBef>
                        <a:spcAft>
                          <a:spcPts val="600"/>
                        </a:spcAft>
                        <a:tabLst>
                          <a:tab pos="180340" algn="l"/>
                          <a:tab pos="360045" algn="l"/>
                          <a:tab pos="540385" algn="l"/>
                        </a:tabLst>
                      </a:pPr>
                      <a:r>
                        <a:rPr lang="en-GB" sz="1600" b="0" i="0" u="none" strike="noStrike" kern="1200" baseline="0" dirty="0" smtClean="0">
                          <a:solidFill>
                            <a:srgbClr val="000000"/>
                          </a:solidFill>
                          <a:effectLst/>
                          <a:latin typeface="+mn-lt"/>
                          <a:ea typeface="+mn-ea"/>
                          <a:cs typeface="+mn-cs"/>
                        </a:rPr>
                        <a:t>Research agenda has been identified for research to be undertaken in 2019/20 to aid towards the realisation of the above.</a:t>
                      </a:r>
                      <a:endParaRPr lang="en-US" sz="1600" b="0" i="0" u="none" strike="noStrike" kern="1200" baseline="0" dirty="0">
                        <a:solidFill>
                          <a:srgbClr val="000000"/>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bl>
          </a:graphicData>
        </a:graphic>
      </p:graphicFrame>
      <p:sp>
        <p:nvSpPr>
          <p:cNvPr id="6" name="Slide Number Placeholder 1"/>
          <p:cNvSpPr>
            <a:spLocks noGrp="1"/>
          </p:cNvSpPr>
          <p:nvPr>
            <p:ph type="sldNum" sz="quarter" idx="4294967295"/>
          </p:nvPr>
        </p:nvSpPr>
        <p:spPr>
          <a:xfrm>
            <a:off x="6876256" y="6381328"/>
            <a:ext cx="2133600" cy="365125"/>
          </a:xfrm>
        </p:spPr>
        <p:txBody>
          <a:bodyPr/>
          <a:lstStyle/>
          <a:p>
            <a:pPr>
              <a:defRPr/>
            </a:pPr>
            <a:fld id="{02973164-415C-4C83-A7EC-60F18549655F}" type="slidenum">
              <a:rPr lang="en-US" sz="1600" smtClean="0">
                <a:solidFill>
                  <a:schemeClr val="bg1"/>
                </a:solidFill>
                <a:latin typeface="Arial" panose="020B0604020202020204" pitchFamily="34" charset="0"/>
                <a:cs typeface="Arial" panose="020B0604020202020204" pitchFamily="34" charset="0"/>
              </a:rPr>
              <a:pPr>
                <a:defRPr/>
              </a:pPr>
              <a:t>11</a:t>
            </a:fld>
            <a:endParaRPr lang="en-US" sz="16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40291444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415925" y="203628"/>
            <a:ext cx="8229600" cy="1143257"/>
          </a:xfrm>
        </p:spPr>
        <p:txBody>
          <a:bodyPr/>
          <a:lstStyle/>
          <a:p>
            <a:r>
              <a:rPr lang="en-ZA" sz="2400" b="1" dirty="0" smtClean="0">
                <a:ln w="1905"/>
                <a:effectLst>
                  <a:innerShdw blurRad="69850" dist="43180" dir="5400000">
                    <a:srgbClr val="000000">
                      <a:alpha val="65000"/>
                    </a:srgbClr>
                  </a:innerShdw>
                </a:effectLst>
                <a:cs typeface="Arial" charset="0"/>
              </a:rPr>
              <a:t>NEDLAC’S </a:t>
            </a:r>
            <a:r>
              <a:rPr lang="en-ZA" sz="2400" b="1" dirty="0">
                <a:ln w="1905"/>
                <a:effectLst>
                  <a:innerShdw blurRad="69850" dist="43180" dir="5400000">
                    <a:srgbClr val="000000">
                      <a:alpha val="65000"/>
                    </a:srgbClr>
                  </a:innerShdw>
                </a:effectLst>
                <a:cs typeface="Arial" charset="0"/>
              </a:rPr>
              <a:t>PROGRAMMES TO ADDRESS CHALLENGES OF UNEMPLOYMENT AND OTHER SOCIO-ECONOMIC ISSUES CONT.</a:t>
            </a:r>
            <a:endParaRPr lang="en-US" sz="2400" b="1" dirty="0">
              <a:ln w="1905"/>
              <a:effectLst>
                <a:innerShdw blurRad="69850" dist="43180" dir="5400000">
                  <a:srgbClr val="000000">
                    <a:alpha val="65000"/>
                  </a:srgbClr>
                </a:innerShdw>
              </a:effectLst>
              <a:cs typeface="Arial"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116043249"/>
              </p:ext>
            </p:extLst>
          </p:nvPr>
        </p:nvGraphicFramePr>
        <p:xfrm>
          <a:off x="395537" y="1628800"/>
          <a:ext cx="8352927" cy="4608512"/>
        </p:xfrm>
        <a:graphic>
          <a:graphicData uri="http://schemas.openxmlformats.org/drawingml/2006/table">
            <a:tbl>
              <a:tblPr firstRow="1" bandRow="1">
                <a:tableStyleId>{5C22544A-7EE6-4342-B048-85BDC9FD1C3A}</a:tableStyleId>
              </a:tblPr>
              <a:tblGrid>
                <a:gridCol w="2592287">
                  <a:extLst>
                    <a:ext uri="{9D8B030D-6E8A-4147-A177-3AD203B41FA5}">
                      <a16:colId xmlns:a16="http://schemas.microsoft.com/office/drawing/2014/main" xmlns="" val="20000"/>
                    </a:ext>
                  </a:extLst>
                </a:gridCol>
                <a:gridCol w="5760640">
                  <a:extLst>
                    <a:ext uri="{9D8B030D-6E8A-4147-A177-3AD203B41FA5}">
                      <a16:colId xmlns:a16="http://schemas.microsoft.com/office/drawing/2014/main" xmlns="" val="20001"/>
                    </a:ext>
                  </a:extLst>
                </a:gridCol>
              </a:tblGrid>
              <a:tr h="508172">
                <a:tc>
                  <a:txBody>
                    <a:bodyPr/>
                    <a:lstStyle/>
                    <a:p>
                      <a:r>
                        <a:rPr lang="en-US" sz="1600" dirty="0" smtClean="0">
                          <a:solidFill>
                            <a:schemeClr val="tx1"/>
                          </a:solidFill>
                        </a:rPr>
                        <a:t>Programme</a:t>
                      </a:r>
                      <a:endParaRPr lang="en-US" sz="1600" dirty="0">
                        <a:solidFill>
                          <a:schemeClr val="tx1"/>
                        </a:solidFill>
                      </a:endParaRPr>
                    </a:p>
                  </a:txBody>
                  <a:tcPr marL="91445" marR="91445"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en-US" sz="1600" dirty="0" smtClean="0">
                          <a:solidFill>
                            <a:schemeClr val="tx1"/>
                          </a:solidFill>
                        </a:rPr>
                        <a:t>Purpose</a:t>
                      </a:r>
                      <a:endParaRPr lang="en-US" sz="1600" dirty="0">
                        <a:solidFill>
                          <a:schemeClr val="tx1"/>
                        </a:solidFill>
                      </a:endParaRPr>
                    </a:p>
                  </a:txBody>
                  <a:tcPr marL="91445" marR="91445"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xmlns="" val="10000"/>
                  </a:ext>
                </a:extLst>
              </a:tr>
              <a:tr h="4100340">
                <a:tc>
                  <a:txBody>
                    <a:bodyPr/>
                    <a:lstStyle/>
                    <a:p>
                      <a:pPr algn="l" rtl="0" fontAlgn="b"/>
                      <a:r>
                        <a:rPr lang="en-ZA" sz="1600" b="0" i="0" u="none" strike="noStrike" kern="1200" baseline="0" dirty="0" smtClean="0">
                          <a:solidFill>
                            <a:srgbClr val="000000"/>
                          </a:solidFill>
                          <a:effectLst/>
                          <a:latin typeface="+mn-lt"/>
                          <a:ea typeface="+mn-ea"/>
                          <a:cs typeface="+mn-cs"/>
                        </a:rPr>
                        <a:t>5. </a:t>
                      </a:r>
                      <a:r>
                        <a:rPr lang="en-ZA" sz="1600" kern="1200" dirty="0" smtClean="0">
                          <a:solidFill>
                            <a:schemeClr val="dk1"/>
                          </a:solidFill>
                          <a:effectLst/>
                          <a:latin typeface="+mn-lt"/>
                          <a:ea typeface="+mn-ea"/>
                          <a:cs typeface="+mn-cs"/>
                        </a:rPr>
                        <a:t>Sovereign Ratings Downgrade Task Team and its sub-committees:</a:t>
                      </a:r>
                    </a:p>
                    <a:p>
                      <a:pPr marL="285750" indent="-285750" algn="l" rtl="0" fontAlgn="b">
                        <a:buFontTx/>
                        <a:buChar char="-"/>
                      </a:pPr>
                      <a:r>
                        <a:rPr lang="en-GB" sz="1600" kern="1200" dirty="0" smtClean="0">
                          <a:solidFill>
                            <a:schemeClr val="dk1"/>
                          </a:solidFill>
                          <a:effectLst/>
                          <a:latin typeface="+mn-lt"/>
                          <a:ea typeface="+mn-ea"/>
                          <a:cs typeface="+mn-cs"/>
                        </a:rPr>
                        <a:t>financial sustainability of Eskom,</a:t>
                      </a:r>
                    </a:p>
                    <a:p>
                      <a:pPr marL="285750" indent="-285750" algn="l" rtl="0" fontAlgn="b">
                        <a:buFontTx/>
                        <a:buChar char="-"/>
                      </a:pPr>
                      <a:r>
                        <a:rPr lang="en-GB" sz="1600" kern="1200" dirty="0" smtClean="0">
                          <a:solidFill>
                            <a:schemeClr val="dk1"/>
                          </a:solidFill>
                          <a:effectLst/>
                          <a:latin typeface="+mn-lt"/>
                          <a:ea typeface="+mn-ea"/>
                          <a:cs typeface="+mn-cs"/>
                        </a:rPr>
                        <a:t>measures to address corruption</a:t>
                      </a:r>
                    </a:p>
                    <a:p>
                      <a:pPr marL="285750" marR="0" lvl="0" indent="-285750" algn="l" defTabSz="457200" rtl="0" eaLnBrk="1" fontAlgn="b" latinLnBrk="0" hangingPunct="1">
                        <a:lnSpc>
                          <a:spcPct val="100000"/>
                        </a:lnSpc>
                        <a:spcBef>
                          <a:spcPts val="0"/>
                        </a:spcBef>
                        <a:spcAft>
                          <a:spcPts val="0"/>
                        </a:spcAft>
                        <a:buClrTx/>
                        <a:buSzTx/>
                        <a:buFontTx/>
                        <a:buChar char="-"/>
                        <a:tabLst/>
                        <a:defRPr/>
                      </a:pPr>
                      <a:r>
                        <a:rPr lang="en-GB" sz="1600" kern="1200" dirty="0" smtClean="0">
                          <a:solidFill>
                            <a:schemeClr val="dk1"/>
                          </a:solidFill>
                          <a:effectLst/>
                          <a:latin typeface="+mn-lt"/>
                          <a:ea typeface="+mn-ea"/>
                          <a:cs typeface="+mn-cs"/>
                        </a:rPr>
                        <a:t>process for board members to be appointed to SOCs;</a:t>
                      </a:r>
                      <a:endParaRPr lang="en-ZA" sz="1600" kern="1200" dirty="0" smtClean="0">
                        <a:solidFill>
                          <a:schemeClr val="dk1"/>
                        </a:solidFill>
                        <a:effectLst/>
                        <a:latin typeface="+mn-lt"/>
                        <a:ea typeface="+mn-ea"/>
                        <a:cs typeface="+mn-cs"/>
                      </a:endParaRPr>
                    </a:p>
                    <a:p>
                      <a:pPr marL="285750" indent="-285750" algn="l" rtl="0" fontAlgn="b">
                        <a:buFontTx/>
                        <a:buChar char="-"/>
                      </a:pPr>
                      <a:r>
                        <a:rPr lang="en-GB" sz="1600" kern="1200" dirty="0" smtClean="0">
                          <a:solidFill>
                            <a:schemeClr val="dk1"/>
                          </a:solidFill>
                          <a:effectLst/>
                          <a:latin typeface="+mn-lt"/>
                          <a:ea typeface="+mn-ea"/>
                          <a:cs typeface="+mn-cs"/>
                        </a:rPr>
                        <a:t>Youth Employment Services (YES</a:t>
                      </a:r>
                    </a:p>
                    <a:p>
                      <a:pPr marL="285750" indent="-285750" algn="l" rtl="0" fontAlgn="b">
                        <a:buFontTx/>
                        <a:buChar char="-"/>
                      </a:pPr>
                      <a:r>
                        <a:rPr lang="en-GB" sz="1600" kern="1200" dirty="0" smtClean="0">
                          <a:solidFill>
                            <a:schemeClr val="dk1"/>
                          </a:solidFill>
                          <a:effectLst/>
                          <a:latin typeface="+mn-lt"/>
                          <a:ea typeface="+mn-ea"/>
                          <a:cs typeface="+mn-cs"/>
                        </a:rPr>
                        <a:t>session on measures to accelerate land reform </a:t>
                      </a:r>
                    </a:p>
                    <a:p>
                      <a:pPr marL="285750" indent="-285750" algn="l" rtl="0" fontAlgn="b">
                        <a:buFontTx/>
                        <a:buChar char="-"/>
                      </a:pPr>
                      <a:r>
                        <a:rPr lang="en-GB" sz="1600" kern="1200" dirty="0" smtClean="0">
                          <a:solidFill>
                            <a:schemeClr val="dk1"/>
                          </a:solidFill>
                          <a:effectLst/>
                          <a:latin typeface="+mn-lt"/>
                          <a:ea typeface="+mn-ea"/>
                          <a:cs typeface="+mn-cs"/>
                        </a:rPr>
                        <a:t>Session on SEIAS review process.</a:t>
                      </a:r>
                      <a:endParaRPr lang="en-ZA" sz="1600" kern="1200" dirty="0">
                        <a:solidFill>
                          <a:schemeClr val="dk1"/>
                        </a:solidFill>
                        <a:effectLst/>
                        <a:latin typeface="+mn-lt"/>
                        <a:ea typeface="+mn-ea"/>
                        <a:cs typeface="+mn-cs"/>
                      </a:endParaRPr>
                    </a:p>
                  </a:txBody>
                  <a:tcPr marL="9254" marR="9254" marT="925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kern="1200" dirty="0" smtClean="0">
                          <a:solidFill>
                            <a:schemeClr val="dk1"/>
                          </a:solidFill>
                          <a:effectLst/>
                          <a:latin typeface="+mn-lt"/>
                          <a:ea typeface="+mn-ea"/>
                          <a:cs typeface="+mn-cs"/>
                        </a:rPr>
                        <a:t>Develop a set of immediate actions that can be undertaken by Social Partners </a:t>
                      </a:r>
                      <a:r>
                        <a:rPr lang="en-ZA" sz="1600" kern="1200" dirty="0" smtClean="0">
                          <a:solidFill>
                            <a:schemeClr val="dk1"/>
                          </a:solidFill>
                          <a:effectLst/>
                          <a:latin typeface="+mn-lt"/>
                          <a:ea typeface="+mn-ea"/>
                          <a:cs typeface="+mn-cs"/>
                        </a:rPr>
                        <a:t>to mitigate against the negative impact of the downgrade particularly on the poor, working class and vulnerable sectors of society</a:t>
                      </a:r>
                      <a:r>
                        <a:rPr lang="en-ZA" sz="1600" kern="1200" baseline="0" dirty="0" smtClean="0">
                          <a:solidFill>
                            <a:schemeClr val="dk1"/>
                          </a:solidFill>
                          <a:effectLst/>
                          <a:latin typeface="+mn-lt"/>
                          <a:ea typeface="+mn-ea"/>
                          <a:cs typeface="+mn-cs"/>
                        </a:rPr>
                        <a:t> and to:</a:t>
                      </a:r>
                      <a:endParaRPr lang="en-ZA" sz="1600" kern="1200" dirty="0" smtClean="0">
                        <a:solidFill>
                          <a:schemeClr val="dk1"/>
                        </a:solidFill>
                        <a:effectLst/>
                        <a:latin typeface="+mn-lt"/>
                        <a:ea typeface="+mn-ea"/>
                        <a:cs typeface="+mn-cs"/>
                      </a:endParaRPr>
                    </a:p>
                    <a:p>
                      <a:pPr lvl="0"/>
                      <a:r>
                        <a:rPr lang="en-ZA" sz="1600" kern="1200" dirty="0" smtClean="0">
                          <a:solidFill>
                            <a:schemeClr val="dk1"/>
                          </a:solidFill>
                          <a:effectLst/>
                          <a:latin typeface="+mn-lt"/>
                          <a:ea typeface="+mn-ea"/>
                          <a:cs typeface="+mn-cs"/>
                        </a:rPr>
                        <a:t>Contribute towards avoiding further downgrades, as well as stabilising and reversing the downward trend in ratings. </a:t>
                      </a:r>
                    </a:p>
                    <a:p>
                      <a:pPr lvl="0"/>
                      <a:endParaRPr lang="en-ZA" sz="1600" kern="1200" dirty="0" smtClean="0">
                        <a:solidFill>
                          <a:schemeClr val="dk1"/>
                        </a:solidFill>
                        <a:effectLst/>
                        <a:latin typeface="+mn-lt"/>
                        <a:ea typeface="+mn-ea"/>
                        <a:cs typeface="+mn-cs"/>
                      </a:endParaRPr>
                    </a:p>
                    <a:p>
                      <a:pPr lvl="0"/>
                      <a:r>
                        <a:rPr lang="en-ZA" sz="1600" kern="1200" dirty="0" smtClean="0">
                          <a:solidFill>
                            <a:schemeClr val="dk1"/>
                          </a:solidFill>
                          <a:effectLst/>
                          <a:latin typeface="+mn-lt"/>
                          <a:ea typeface="+mn-ea"/>
                          <a:cs typeface="+mn-cs"/>
                        </a:rPr>
                        <a:t>All these</a:t>
                      </a:r>
                      <a:r>
                        <a:rPr lang="en-ZA" sz="1600" kern="1200" baseline="0" dirty="0" smtClean="0">
                          <a:solidFill>
                            <a:schemeClr val="dk1"/>
                          </a:solidFill>
                          <a:effectLst/>
                          <a:latin typeface="+mn-lt"/>
                          <a:ea typeface="+mn-ea"/>
                          <a:cs typeface="+mn-cs"/>
                        </a:rPr>
                        <a:t> underlying factors have impact on employment.</a:t>
                      </a:r>
                      <a:endParaRPr lang="en-ZA" sz="1600" kern="1200" dirty="0" smtClean="0">
                        <a:solidFill>
                          <a:schemeClr val="dk1"/>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bl>
          </a:graphicData>
        </a:graphic>
      </p:graphicFrame>
      <p:sp>
        <p:nvSpPr>
          <p:cNvPr id="6" name="Slide Number Placeholder 1"/>
          <p:cNvSpPr>
            <a:spLocks noGrp="1"/>
          </p:cNvSpPr>
          <p:nvPr>
            <p:ph type="sldNum" sz="quarter" idx="4294967295"/>
          </p:nvPr>
        </p:nvSpPr>
        <p:spPr>
          <a:xfrm>
            <a:off x="6876256" y="6381328"/>
            <a:ext cx="2133600" cy="365125"/>
          </a:xfrm>
        </p:spPr>
        <p:txBody>
          <a:bodyPr/>
          <a:lstStyle/>
          <a:p>
            <a:pPr>
              <a:defRPr/>
            </a:pPr>
            <a:fld id="{02973164-415C-4C83-A7EC-60F18549655F}" type="slidenum">
              <a:rPr lang="en-US" sz="1600" smtClean="0">
                <a:solidFill>
                  <a:schemeClr val="bg1"/>
                </a:solidFill>
                <a:latin typeface="Arial" panose="020B0604020202020204" pitchFamily="34" charset="0"/>
                <a:cs typeface="Arial" panose="020B0604020202020204" pitchFamily="34" charset="0"/>
              </a:rPr>
              <a:pPr>
                <a:defRPr/>
              </a:pPr>
              <a:t>12</a:t>
            </a:fld>
            <a:endParaRPr lang="en-US" sz="16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40188819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415925" y="203628"/>
            <a:ext cx="8229600" cy="1143257"/>
          </a:xfrm>
        </p:spPr>
        <p:txBody>
          <a:bodyPr/>
          <a:lstStyle/>
          <a:p>
            <a:r>
              <a:rPr lang="en-ZA" sz="2400" b="1" dirty="0" smtClean="0">
                <a:ln w="1905"/>
                <a:effectLst>
                  <a:innerShdw blurRad="69850" dist="43180" dir="5400000">
                    <a:srgbClr val="000000">
                      <a:alpha val="65000"/>
                    </a:srgbClr>
                  </a:innerShdw>
                </a:effectLst>
                <a:cs typeface="Arial" charset="0"/>
              </a:rPr>
              <a:t>NEDLAC’S PROGRAMMES TO ADDRESS CHALLENGES OF UNEMPLOYMENT AND OTHER SOCIO-ECONOMIC ISSUES CONT.</a:t>
            </a:r>
            <a:endParaRPr lang="en-US" sz="2400" b="1" dirty="0">
              <a:ln w="1905"/>
              <a:effectLst>
                <a:innerShdw blurRad="69850" dist="43180" dir="5400000">
                  <a:srgbClr val="000000">
                    <a:alpha val="65000"/>
                  </a:srgbClr>
                </a:innerShdw>
              </a:effectLst>
              <a:cs typeface="Arial"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692284141"/>
              </p:ext>
            </p:extLst>
          </p:nvPr>
        </p:nvGraphicFramePr>
        <p:xfrm>
          <a:off x="251520" y="1484783"/>
          <a:ext cx="8568951" cy="4835589"/>
        </p:xfrm>
        <a:graphic>
          <a:graphicData uri="http://schemas.openxmlformats.org/drawingml/2006/table">
            <a:tbl>
              <a:tblPr firstRow="1" bandRow="1">
                <a:tableStyleId>{5C22544A-7EE6-4342-B048-85BDC9FD1C3A}</a:tableStyleId>
              </a:tblPr>
              <a:tblGrid>
                <a:gridCol w="2520280">
                  <a:extLst>
                    <a:ext uri="{9D8B030D-6E8A-4147-A177-3AD203B41FA5}">
                      <a16:colId xmlns:a16="http://schemas.microsoft.com/office/drawing/2014/main" xmlns="" val="20000"/>
                    </a:ext>
                  </a:extLst>
                </a:gridCol>
                <a:gridCol w="6048671">
                  <a:extLst>
                    <a:ext uri="{9D8B030D-6E8A-4147-A177-3AD203B41FA5}">
                      <a16:colId xmlns:a16="http://schemas.microsoft.com/office/drawing/2014/main" xmlns="" val="20001"/>
                    </a:ext>
                  </a:extLst>
                </a:gridCol>
              </a:tblGrid>
              <a:tr h="321099">
                <a:tc>
                  <a:txBody>
                    <a:bodyPr/>
                    <a:lstStyle/>
                    <a:p>
                      <a:r>
                        <a:rPr lang="en-US" sz="1600" dirty="0" smtClean="0">
                          <a:solidFill>
                            <a:schemeClr val="tx1"/>
                          </a:solidFill>
                        </a:rPr>
                        <a:t>Programme</a:t>
                      </a:r>
                      <a:endParaRPr lang="en-US" sz="1600" dirty="0">
                        <a:solidFill>
                          <a:schemeClr val="tx1"/>
                        </a:solidFill>
                      </a:endParaRPr>
                    </a:p>
                  </a:txBody>
                  <a:tcPr marL="91445" marR="91445"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en-US" sz="1600" dirty="0" smtClean="0">
                          <a:solidFill>
                            <a:schemeClr val="tx1"/>
                          </a:solidFill>
                        </a:rPr>
                        <a:t>Purpose</a:t>
                      </a:r>
                      <a:endParaRPr lang="en-US" sz="1600" dirty="0">
                        <a:solidFill>
                          <a:schemeClr val="tx1"/>
                        </a:solidFill>
                      </a:endParaRPr>
                    </a:p>
                  </a:txBody>
                  <a:tcPr marL="91445" marR="91445"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xmlns="" val="10000"/>
                  </a:ext>
                </a:extLst>
              </a:tr>
              <a:tr h="709447">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ZA" sz="1600" kern="1200" dirty="0" smtClean="0">
                          <a:solidFill>
                            <a:schemeClr val="dk1"/>
                          </a:solidFill>
                          <a:effectLst/>
                          <a:latin typeface="+mn-lt"/>
                          <a:ea typeface="+mn-ea"/>
                          <a:cs typeface="+mn-cs"/>
                        </a:rPr>
                        <a:t>6.</a:t>
                      </a:r>
                      <a:r>
                        <a:rPr lang="en-ZA" sz="1600" kern="1200" baseline="0" dirty="0" smtClean="0">
                          <a:solidFill>
                            <a:schemeClr val="dk1"/>
                          </a:solidFill>
                          <a:effectLst/>
                          <a:latin typeface="+mn-lt"/>
                          <a:ea typeface="+mn-ea"/>
                          <a:cs typeface="+mn-cs"/>
                        </a:rPr>
                        <a:t> </a:t>
                      </a:r>
                      <a:r>
                        <a:rPr lang="en-ZA" sz="1600" kern="1200" dirty="0" smtClean="0">
                          <a:solidFill>
                            <a:schemeClr val="dk1"/>
                          </a:solidFill>
                          <a:effectLst/>
                          <a:latin typeface="+mn-lt"/>
                          <a:ea typeface="+mn-ea"/>
                          <a:cs typeface="+mn-cs"/>
                        </a:rPr>
                        <a:t>Technical Sectoral Liaison Committee (TESELICO) </a:t>
                      </a:r>
                      <a:endParaRPr lang="en-US" sz="1600" kern="1200" dirty="0" smtClean="0">
                        <a:solidFill>
                          <a:schemeClr val="dk1"/>
                        </a:solidFill>
                        <a:effectLst/>
                        <a:latin typeface="+mn-lt"/>
                        <a:ea typeface="+mn-ea"/>
                        <a:cs typeface="+mn-cs"/>
                      </a:endParaRPr>
                    </a:p>
                    <a:p>
                      <a:pPr algn="l" rtl="0" fontAlgn="b"/>
                      <a:endParaRPr lang="en-US" sz="1600" kern="1200" dirty="0">
                        <a:solidFill>
                          <a:schemeClr val="dk1"/>
                        </a:solidFill>
                        <a:effectLst/>
                        <a:latin typeface="+mn-lt"/>
                        <a:ea typeface="+mn-ea"/>
                        <a:cs typeface="+mn-cs"/>
                      </a:endParaRPr>
                    </a:p>
                  </a:txBody>
                  <a:tcPr marL="9254" marR="9254" marT="925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spcBef>
                          <a:spcPts val="600"/>
                        </a:spcBef>
                        <a:spcAft>
                          <a:spcPts val="600"/>
                        </a:spcAft>
                        <a:tabLst>
                          <a:tab pos="180340" algn="l"/>
                          <a:tab pos="360045" algn="l"/>
                          <a:tab pos="540385" algn="l"/>
                        </a:tabLst>
                      </a:pPr>
                      <a:r>
                        <a:rPr lang="en-US" sz="1600" kern="1200" dirty="0" smtClean="0">
                          <a:solidFill>
                            <a:schemeClr val="dk1"/>
                          </a:solidFill>
                          <a:effectLst/>
                          <a:latin typeface="+mn-lt"/>
                          <a:ea typeface="+mn-ea"/>
                          <a:cs typeface="+mn-cs"/>
                        </a:rPr>
                        <a:t>Focusing on</a:t>
                      </a:r>
                      <a:r>
                        <a:rPr lang="en-US" sz="1600" kern="1200" baseline="0" dirty="0" smtClean="0">
                          <a:solidFill>
                            <a:schemeClr val="dk1"/>
                          </a:solidFill>
                          <a:effectLst/>
                          <a:latin typeface="+mn-lt"/>
                          <a:ea typeface="+mn-ea"/>
                          <a:cs typeface="+mn-cs"/>
                        </a:rPr>
                        <a:t> South Africa’s Trade Relations issues. E.g. matters pertaining to trade relations with European Union and UK after BREXIT, South African Customs Union (SACU) etc.  </a:t>
                      </a:r>
                      <a:endParaRPr lang="en-US" sz="1600" kern="1200" dirty="0">
                        <a:solidFill>
                          <a:schemeClr val="dk1"/>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r h="700585">
                <a:tc>
                  <a:txBody>
                    <a:bodyPr/>
                    <a:lstStyle/>
                    <a:p>
                      <a:pPr algn="l" rtl="0" fontAlgn="b"/>
                      <a:r>
                        <a:rPr lang="en-US" sz="1600" kern="1200" dirty="0" smtClean="0">
                          <a:solidFill>
                            <a:schemeClr val="dk1"/>
                          </a:solidFill>
                          <a:effectLst/>
                          <a:latin typeface="+mn-lt"/>
                          <a:ea typeface="+mn-ea"/>
                          <a:cs typeface="+mn-cs"/>
                        </a:rPr>
                        <a:t>7. Dairy and Poultry</a:t>
                      </a:r>
                      <a:r>
                        <a:rPr lang="en-US" sz="1600" kern="1200" baseline="0" dirty="0" smtClean="0">
                          <a:solidFill>
                            <a:schemeClr val="dk1"/>
                          </a:solidFill>
                          <a:effectLst/>
                          <a:latin typeface="+mn-lt"/>
                          <a:ea typeface="+mn-ea"/>
                          <a:cs typeface="+mn-cs"/>
                        </a:rPr>
                        <a:t> Sector Engagements</a:t>
                      </a:r>
                      <a:endParaRPr lang="en-US" sz="1600" kern="1200" dirty="0">
                        <a:solidFill>
                          <a:schemeClr val="dk1"/>
                        </a:solidFill>
                        <a:effectLst/>
                        <a:latin typeface="+mn-lt"/>
                        <a:ea typeface="+mn-ea"/>
                        <a:cs typeface="+mn-cs"/>
                      </a:endParaRPr>
                    </a:p>
                  </a:txBody>
                  <a:tcPr marL="9254" marR="9254" marT="925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spcBef>
                          <a:spcPts val="600"/>
                        </a:spcBef>
                        <a:spcAft>
                          <a:spcPts val="600"/>
                        </a:spcAft>
                        <a:tabLst>
                          <a:tab pos="180340" algn="l"/>
                          <a:tab pos="360045" algn="l"/>
                          <a:tab pos="540385" algn="l"/>
                        </a:tabLst>
                      </a:pPr>
                      <a:r>
                        <a:rPr lang="en-US" sz="1600" kern="1200" dirty="0" smtClean="0">
                          <a:solidFill>
                            <a:schemeClr val="dk1"/>
                          </a:solidFill>
                          <a:effectLst/>
                          <a:latin typeface="+mn-lt"/>
                          <a:ea typeface="+mn-ea"/>
                          <a:cs typeface="+mn-cs"/>
                        </a:rPr>
                        <a:t>To identify</a:t>
                      </a:r>
                      <a:r>
                        <a:rPr lang="en-US" sz="1600" kern="1200" baseline="0" dirty="0" smtClean="0">
                          <a:solidFill>
                            <a:schemeClr val="dk1"/>
                          </a:solidFill>
                          <a:effectLst/>
                          <a:latin typeface="+mn-lt"/>
                          <a:ea typeface="+mn-ea"/>
                          <a:cs typeface="+mn-cs"/>
                        </a:rPr>
                        <a:t> measures to be implemented to address challenges of dumping of dairy and poultry products which have a negative impact on employment in South Africa.</a:t>
                      </a:r>
                      <a:endParaRPr lang="en-US" sz="1600" kern="1200" dirty="0">
                        <a:solidFill>
                          <a:schemeClr val="dk1"/>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r h="1780653">
                <a:tc>
                  <a:txBody>
                    <a:bodyPr/>
                    <a:lstStyle/>
                    <a:p>
                      <a:pPr marL="0" marR="0" algn="l">
                        <a:spcBef>
                          <a:spcPts val="600"/>
                        </a:spcBef>
                        <a:spcAft>
                          <a:spcPts val="600"/>
                        </a:spcAft>
                        <a:tabLst>
                          <a:tab pos="180340" algn="l"/>
                          <a:tab pos="360045" algn="l"/>
                          <a:tab pos="540385" algn="l"/>
                        </a:tabLst>
                      </a:pPr>
                      <a:r>
                        <a:rPr lang="en-GB" sz="1600" kern="1200" dirty="0" smtClean="0">
                          <a:solidFill>
                            <a:schemeClr val="dk1"/>
                          </a:solidFill>
                          <a:effectLst/>
                          <a:latin typeface="+mn-lt"/>
                          <a:ea typeface="+mn-ea"/>
                          <a:cs typeface="+mn-cs"/>
                        </a:rPr>
                        <a:t>8. Carbon Tax Bill – Jobs Mitigation Plan Task Team</a:t>
                      </a:r>
                      <a:endParaRPr lang="en-US" sz="1600" kern="1200" dirty="0">
                        <a:solidFill>
                          <a:schemeClr val="dk1"/>
                        </a:solidFill>
                        <a:effectLst/>
                        <a:latin typeface="+mn-lt"/>
                        <a:ea typeface="+mn-ea"/>
                        <a:cs typeface="+mn-cs"/>
                      </a:endParaRPr>
                    </a:p>
                  </a:txBody>
                  <a:tcPr marL="9254" marR="9254" marT="925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2" indent="0" algn="l" defTabSz="457200" rtl="0" eaLnBrk="1" fontAlgn="auto" latinLnBrk="0" hangingPunct="1">
                        <a:lnSpc>
                          <a:spcPct val="100000"/>
                        </a:lnSpc>
                        <a:spcBef>
                          <a:spcPts val="600"/>
                        </a:spcBef>
                        <a:spcAft>
                          <a:spcPts val="600"/>
                        </a:spcAft>
                        <a:buClrTx/>
                        <a:buSzTx/>
                        <a:buFontTx/>
                        <a:buNone/>
                        <a:tabLst>
                          <a:tab pos="180340" algn="l"/>
                          <a:tab pos="360045" algn="l"/>
                          <a:tab pos="540385" algn="l"/>
                        </a:tabLst>
                        <a:defRPr/>
                      </a:pPr>
                      <a:r>
                        <a:rPr lang="en-ZA" sz="1600" kern="1200" dirty="0" smtClean="0">
                          <a:solidFill>
                            <a:schemeClr val="dk1"/>
                          </a:solidFill>
                          <a:effectLst/>
                          <a:latin typeface="+mn-lt"/>
                          <a:ea typeface="+mn-ea"/>
                          <a:cs typeface="+mn-cs"/>
                        </a:rPr>
                        <a:t>Engage and develop a report on job mitigation and creation plans due to the impact of the carbon tax on employment,  different sectors in the economy and on poorer households and workers. </a:t>
                      </a:r>
                    </a:p>
                    <a:p>
                      <a:pPr marL="0" marR="0" lvl="2" indent="0" algn="l" defTabSz="457200" rtl="0" eaLnBrk="1" fontAlgn="auto" latinLnBrk="0" hangingPunct="1">
                        <a:lnSpc>
                          <a:spcPct val="100000"/>
                        </a:lnSpc>
                        <a:spcBef>
                          <a:spcPts val="600"/>
                        </a:spcBef>
                        <a:spcAft>
                          <a:spcPts val="600"/>
                        </a:spcAft>
                        <a:buClrTx/>
                        <a:buSzTx/>
                        <a:buFontTx/>
                        <a:buNone/>
                        <a:tabLst>
                          <a:tab pos="180340" algn="l"/>
                          <a:tab pos="360045" algn="l"/>
                          <a:tab pos="540385" algn="l"/>
                        </a:tabLst>
                        <a:defRPr/>
                      </a:pPr>
                      <a:r>
                        <a:rPr lang="en-ZA" sz="1600" kern="1200" dirty="0" smtClean="0">
                          <a:solidFill>
                            <a:schemeClr val="dk1"/>
                          </a:solidFill>
                          <a:effectLst/>
                          <a:latin typeface="+mn-lt"/>
                          <a:ea typeface="+mn-ea"/>
                          <a:cs typeface="+mn-cs"/>
                        </a:rPr>
                        <a:t>Develop a report identifying the potential job mitigation and creating plans for agreed sectors (sectoral transitional plans) and outline the responsibilities of Business, Labour and Government in implementing the plans.</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3"/>
                  </a:ext>
                </a:extLst>
              </a:tr>
              <a:tr h="1168737">
                <a:tc>
                  <a:txBody>
                    <a:bodyPr/>
                    <a:lstStyle/>
                    <a:p>
                      <a:pPr marL="0" marR="0" indent="0" algn="l" defTabSz="457200" rtl="0" eaLnBrk="1" fontAlgn="auto" latinLnBrk="0" hangingPunct="1">
                        <a:lnSpc>
                          <a:spcPct val="100000"/>
                        </a:lnSpc>
                        <a:spcBef>
                          <a:spcPts val="600"/>
                        </a:spcBef>
                        <a:spcAft>
                          <a:spcPts val="600"/>
                        </a:spcAft>
                        <a:buClrTx/>
                        <a:buSzTx/>
                        <a:buFontTx/>
                        <a:buNone/>
                        <a:tabLst>
                          <a:tab pos="180340" algn="l"/>
                          <a:tab pos="360045" algn="l"/>
                          <a:tab pos="540385" algn="l"/>
                        </a:tabLst>
                        <a:defRPr/>
                      </a:pPr>
                      <a:r>
                        <a:rPr lang="en-ZA" sz="1600" kern="1200" dirty="0" smtClean="0">
                          <a:solidFill>
                            <a:schemeClr val="dk1"/>
                          </a:solidFill>
                          <a:effectLst/>
                          <a:latin typeface="+mn-lt"/>
                          <a:ea typeface="+mn-ea"/>
                          <a:cs typeface="+mn-cs"/>
                        </a:rPr>
                        <a:t>9. Review of Employment Tax Incentive (ETI) Act Task Team</a:t>
                      </a:r>
                    </a:p>
                    <a:p>
                      <a:pPr marL="0" marR="0" algn="l">
                        <a:spcBef>
                          <a:spcPts val="600"/>
                        </a:spcBef>
                        <a:spcAft>
                          <a:spcPts val="600"/>
                        </a:spcAft>
                        <a:tabLst>
                          <a:tab pos="180340" algn="l"/>
                          <a:tab pos="360045" algn="l"/>
                          <a:tab pos="540385" algn="l"/>
                        </a:tabLst>
                      </a:pPr>
                      <a:endParaRPr lang="en-US" sz="1600" kern="1200" dirty="0">
                        <a:solidFill>
                          <a:schemeClr val="dk1"/>
                        </a:solidFill>
                        <a:effectLst/>
                        <a:latin typeface="+mn-lt"/>
                        <a:ea typeface="+mn-ea"/>
                        <a:cs typeface="+mn-cs"/>
                      </a:endParaRPr>
                    </a:p>
                  </a:txBody>
                  <a:tcPr marL="9254" marR="9254" marT="925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2" indent="0" algn="l" defTabSz="457200" rtl="0" eaLnBrk="1" fontAlgn="auto" latinLnBrk="0" hangingPunct="1">
                        <a:lnSpc>
                          <a:spcPct val="100000"/>
                        </a:lnSpc>
                        <a:spcBef>
                          <a:spcPts val="600"/>
                        </a:spcBef>
                        <a:spcAft>
                          <a:spcPts val="600"/>
                        </a:spcAft>
                        <a:buClrTx/>
                        <a:buSzTx/>
                        <a:buFontTx/>
                        <a:buNone/>
                        <a:tabLst>
                          <a:tab pos="180340" algn="l"/>
                          <a:tab pos="360045" algn="l"/>
                          <a:tab pos="540385" algn="l"/>
                        </a:tabLst>
                        <a:defRPr/>
                      </a:pPr>
                      <a:r>
                        <a:rPr lang="en-ZA" sz="1600" kern="1200" dirty="0" smtClean="0">
                          <a:solidFill>
                            <a:schemeClr val="dk1"/>
                          </a:solidFill>
                          <a:effectLst/>
                          <a:latin typeface="+mn-lt"/>
                          <a:ea typeface="+mn-ea"/>
                          <a:cs typeface="+mn-cs"/>
                        </a:rPr>
                        <a:t>To </a:t>
                      </a:r>
                      <a:r>
                        <a:rPr lang="en-US" sz="1600" kern="1200" dirty="0" smtClean="0">
                          <a:solidFill>
                            <a:schemeClr val="dk1"/>
                          </a:solidFill>
                          <a:effectLst/>
                          <a:latin typeface="+mn-lt"/>
                          <a:ea typeface="+mn-ea"/>
                          <a:cs typeface="+mn-cs"/>
                        </a:rPr>
                        <a:t>review evidence of the impact of the incentive since inception and to develop proposals to feed into the review of the programme</a:t>
                      </a:r>
                      <a:r>
                        <a:rPr lang="en-ZA" sz="1600" kern="1200" dirty="0" smtClean="0">
                          <a:solidFill>
                            <a:schemeClr val="dk1"/>
                          </a:solidFill>
                          <a:effectLst/>
                          <a:latin typeface="+mn-lt"/>
                          <a:ea typeface="+mn-ea"/>
                          <a:cs typeface="+mn-cs"/>
                        </a:rPr>
                        <a:t> with the view of promotive effectiveness of the ETI.</a:t>
                      </a:r>
                    </a:p>
                    <a:p>
                      <a:pPr marL="0" marR="0" lvl="2" indent="0" algn="l" defTabSz="457200" rtl="0" eaLnBrk="1" fontAlgn="auto" latinLnBrk="0" hangingPunct="1">
                        <a:lnSpc>
                          <a:spcPct val="100000"/>
                        </a:lnSpc>
                        <a:spcBef>
                          <a:spcPts val="600"/>
                        </a:spcBef>
                        <a:spcAft>
                          <a:spcPts val="600"/>
                        </a:spcAft>
                        <a:buClrTx/>
                        <a:buSzTx/>
                        <a:buFontTx/>
                        <a:buNone/>
                        <a:tabLst>
                          <a:tab pos="180340" algn="l"/>
                          <a:tab pos="360045" algn="l"/>
                          <a:tab pos="540385" algn="l"/>
                        </a:tabLst>
                        <a:defRPr/>
                      </a:pPr>
                      <a:endParaRPr lang="en-ZA" sz="1600" kern="1200" dirty="0" smtClean="0">
                        <a:solidFill>
                          <a:schemeClr val="dk1"/>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4"/>
                  </a:ext>
                </a:extLst>
              </a:tr>
            </a:tbl>
          </a:graphicData>
        </a:graphic>
      </p:graphicFrame>
      <p:sp>
        <p:nvSpPr>
          <p:cNvPr id="6" name="Slide Number Placeholder 1"/>
          <p:cNvSpPr>
            <a:spLocks noGrp="1"/>
          </p:cNvSpPr>
          <p:nvPr>
            <p:ph type="sldNum" sz="quarter" idx="4294967295"/>
          </p:nvPr>
        </p:nvSpPr>
        <p:spPr>
          <a:xfrm>
            <a:off x="6876256" y="6381328"/>
            <a:ext cx="2133600" cy="365125"/>
          </a:xfrm>
        </p:spPr>
        <p:txBody>
          <a:bodyPr/>
          <a:lstStyle/>
          <a:p>
            <a:pPr>
              <a:defRPr/>
            </a:pPr>
            <a:fld id="{02973164-415C-4C83-A7EC-60F18549655F}" type="slidenum">
              <a:rPr lang="en-US" sz="1600" smtClean="0">
                <a:solidFill>
                  <a:schemeClr val="bg1"/>
                </a:solidFill>
                <a:latin typeface="Arial" panose="020B0604020202020204" pitchFamily="34" charset="0"/>
                <a:cs typeface="Arial" panose="020B0604020202020204" pitchFamily="34" charset="0"/>
              </a:rPr>
              <a:pPr>
                <a:defRPr/>
              </a:pPr>
              <a:t>13</a:t>
            </a:fld>
            <a:endParaRPr lang="en-US" sz="16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6376206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415925" y="203628"/>
            <a:ext cx="8229600" cy="1143257"/>
          </a:xfrm>
        </p:spPr>
        <p:txBody>
          <a:bodyPr/>
          <a:lstStyle/>
          <a:p>
            <a:r>
              <a:rPr lang="en-ZA" sz="2400" b="1" dirty="0" smtClean="0">
                <a:ln w="1905"/>
                <a:effectLst>
                  <a:innerShdw blurRad="69850" dist="43180" dir="5400000">
                    <a:srgbClr val="000000">
                      <a:alpha val="65000"/>
                    </a:srgbClr>
                  </a:innerShdw>
                </a:effectLst>
                <a:cs typeface="Arial" charset="0"/>
              </a:rPr>
              <a:t>NEDLAC’S PROGRAMMES TO ADDRESS CHALLENGES OF UNEMPLOYMENT</a:t>
            </a:r>
            <a:endParaRPr lang="en-US" sz="2400" b="1" dirty="0">
              <a:ln w="1905"/>
              <a:effectLst>
                <a:innerShdw blurRad="69850" dist="43180" dir="5400000">
                  <a:srgbClr val="000000">
                    <a:alpha val="65000"/>
                  </a:srgbClr>
                </a:innerShdw>
              </a:effectLst>
              <a:cs typeface="Arial"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497413924"/>
              </p:ext>
            </p:extLst>
          </p:nvPr>
        </p:nvGraphicFramePr>
        <p:xfrm>
          <a:off x="395536" y="1628800"/>
          <a:ext cx="8424935" cy="4383914"/>
        </p:xfrm>
        <a:graphic>
          <a:graphicData uri="http://schemas.openxmlformats.org/drawingml/2006/table">
            <a:tbl>
              <a:tblPr firstRow="1" bandRow="1">
                <a:tableStyleId>{5C22544A-7EE6-4342-B048-85BDC9FD1C3A}</a:tableStyleId>
              </a:tblPr>
              <a:tblGrid>
                <a:gridCol w="2304256">
                  <a:extLst>
                    <a:ext uri="{9D8B030D-6E8A-4147-A177-3AD203B41FA5}">
                      <a16:colId xmlns:a16="http://schemas.microsoft.com/office/drawing/2014/main" xmlns="" val="20000"/>
                    </a:ext>
                  </a:extLst>
                </a:gridCol>
                <a:gridCol w="6120679">
                  <a:extLst>
                    <a:ext uri="{9D8B030D-6E8A-4147-A177-3AD203B41FA5}">
                      <a16:colId xmlns:a16="http://schemas.microsoft.com/office/drawing/2014/main" xmlns="" val="20001"/>
                    </a:ext>
                  </a:extLst>
                </a:gridCol>
              </a:tblGrid>
              <a:tr h="421514">
                <a:tc>
                  <a:txBody>
                    <a:bodyPr/>
                    <a:lstStyle/>
                    <a:p>
                      <a:r>
                        <a:rPr lang="en-US" sz="1600" dirty="0" smtClean="0">
                          <a:solidFill>
                            <a:schemeClr val="tx1"/>
                          </a:solidFill>
                        </a:rPr>
                        <a:t>Programme</a:t>
                      </a:r>
                      <a:endParaRPr lang="en-US" sz="1600" dirty="0">
                        <a:solidFill>
                          <a:schemeClr val="tx1"/>
                        </a:solidFill>
                      </a:endParaRPr>
                    </a:p>
                  </a:txBody>
                  <a:tcPr marL="91445" marR="91445"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en-US" sz="1600" dirty="0" smtClean="0">
                          <a:solidFill>
                            <a:schemeClr val="tx1"/>
                          </a:solidFill>
                        </a:rPr>
                        <a:t>Purpose</a:t>
                      </a:r>
                      <a:endParaRPr lang="en-US" sz="1600" dirty="0">
                        <a:solidFill>
                          <a:schemeClr val="tx1"/>
                        </a:solidFill>
                      </a:endParaRPr>
                    </a:p>
                  </a:txBody>
                  <a:tcPr marL="91445" marR="91445"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xmlns="" val="10000"/>
                  </a:ext>
                </a:extLst>
              </a:tr>
              <a:tr h="920240">
                <a:tc>
                  <a:txBody>
                    <a:bodyPr/>
                    <a:lstStyle/>
                    <a:p>
                      <a:pPr marL="0" marR="0" indent="0" algn="l" defTabSz="457200" rtl="0" eaLnBrk="1" fontAlgn="auto" latinLnBrk="0" hangingPunct="1">
                        <a:lnSpc>
                          <a:spcPct val="100000"/>
                        </a:lnSpc>
                        <a:spcBef>
                          <a:spcPts val="600"/>
                        </a:spcBef>
                        <a:spcAft>
                          <a:spcPts val="600"/>
                        </a:spcAft>
                        <a:buClrTx/>
                        <a:buSzTx/>
                        <a:buFontTx/>
                        <a:buNone/>
                        <a:tabLst>
                          <a:tab pos="180340" algn="l"/>
                          <a:tab pos="360045" algn="l"/>
                          <a:tab pos="540385" algn="l"/>
                        </a:tabLst>
                        <a:defRPr/>
                      </a:pPr>
                      <a:r>
                        <a:rPr lang="en-US" sz="1600" kern="1200" baseline="0" dirty="0" smtClean="0">
                          <a:solidFill>
                            <a:schemeClr val="dk1"/>
                          </a:solidFill>
                          <a:effectLst/>
                          <a:latin typeface="+mn-lt"/>
                          <a:ea typeface="+mn-ea"/>
                          <a:cs typeface="+mn-cs"/>
                        </a:rPr>
                        <a:t>10. Customs Fraud and illegal Imports</a:t>
                      </a:r>
                    </a:p>
                    <a:p>
                      <a:pPr marL="0" marR="0" algn="l">
                        <a:spcBef>
                          <a:spcPts val="600"/>
                        </a:spcBef>
                        <a:spcAft>
                          <a:spcPts val="600"/>
                        </a:spcAft>
                        <a:tabLst>
                          <a:tab pos="180340" algn="l"/>
                          <a:tab pos="360045" algn="l"/>
                          <a:tab pos="540385" algn="l"/>
                        </a:tabLst>
                      </a:pPr>
                      <a:endParaRPr lang="en-US" sz="1600" kern="1200" baseline="0" dirty="0">
                        <a:solidFill>
                          <a:schemeClr val="dk1"/>
                        </a:solidFill>
                        <a:effectLst/>
                        <a:latin typeface="+mn-lt"/>
                        <a:ea typeface="+mn-ea"/>
                        <a:cs typeface="+mn-cs"/>
                      </a:endParaRPr>
                    </a:p>
                  </a:txBody>
                  <a:tcPr marL="9254" marR="9254" marT="925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spcBef>
                          <a:spcPts val="600"/>
                        </a:spcBef>
                        <a:spcAft>
                          <a:spcPts val="600"/>
                        </a:spcAft>
                        <a:tabLst>
                          <a:tab pos="180340" algn="l"/>
                          <a:tab pos="360045" algn="l"/>
                          <a:tab pos="540385" algn="l"/>
                        </a:tabLst>
                      </a:pPr>
                      <a:r>
                        <a:rPr lang="en-ZA" sz="1600" kern="1200" baseline="0" dirty="0" smtClean="0">
                          <a:solidFill>
                            <a:schemeClr val="dk1"/>
                          </a:solidFill>
                          <a:effectLst/>
                          <a:latin typeface="+mn-lt"/>
                          <a:ea typeface="+mn-ea"/>
                          <a:cs typeface="+mn-cs"/>
                        </a:rPr>
                        <a:t>Customs fraud and illegal imports harm domestic industries and jobs. It also means a loss to the fiscus, and has safety and security implications for South African citizens. </a:t>
                      </a:r>
                    </a:p>
                    <a:p>
                      <a:pPr marL="0" marR="0" algn="l">
                        <a:spcBef>
                          <a:spcPts val="600"/>
                        </a:spcBef>
                        <a:spcAft>
                          <a:spcPts val="600"/>
                        </a:spcAft>
                        <a:tabLst>
                          <a:tab pos="180340" algn="l"/>
                          <a:tab pos="360045" algn="l"/>
                          <a:tab pos="540385" algn="l"/>
                        </a:tabLst>
                      </a:pPr>
                      <a:r>
                        <a:rPr lang="en-ZA" sz="1600" kern="1200" baseline="0" dirty="0" smtClean="0">
                          <a:solidFill>
                            <a:schemeClr val="dk1"/>
                          </a:solidFill>
                          <a:effectLst/>
                          <a:latin typeface="+mn-lt"/>
                          <a:ea typeface="+mn-ea"/>
                          <a:cs typeface="+mn-cs"/>
                        </a:rPr>
                        <a:t>The task team was to explore and propose the implementation of measures to prevent or, where not possible, at least curtail customs fraud and illegal imports in support of local economic activities and job creation, amongst others.</a:t>
                      </a:r>
                      <a:endParaRPr lang="en-US" sz="1600" kern="1200" baseline="0" dirty="0">
                        <a:solidFill>
                          <a:schemeClr val="dk1"/>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r h="763222">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ZA" sz="1600" b="0" i="0" u="none" strike="noStrike" kern="1200" baseline="0" dirty="0" smtClean="0">
                          <a:solidFill>
                            <a:srgbClr val="000000"/>
                          </a:solidFill>
                          <a:effectLst/>
                          <a:latin typeface="+mn-lt"/>
                          <a:ea typeface="+mn-ea"/>
                          <a:cs typeface="+mn-cs"/>
                        </a:rPr>
                        <a:t>11. </a:t>
                      </a:r>
                      <a:r>
                        <a:rPr lang="en-US" sz="1600" dirty="0" smtClean="0"/>
                        <a:t>Technical Infrastructure Agencies Task</a:t>
                      </a:r>
                      <a:r>
                        <a:rPr lang="en-US" sz="1600" baseline="0" dirty="0" smtClean="0"/>
                        <a:t> Team</a:t>
                      </a:r>
                      <a:endParaRPr lang="en-US" sz="1600" dirty="0" smtClean="0"/>
                    </a:p>
                    <a:p>
                      <a:pPr algn="l" rtl="0" fontAlgn="b"/>
                      <a:endParaRPr lang="en-ZA" sz="1600" b="0" i="0" u="none" strike="noStrike" kern="1200" baseline="0" dirty="0">
                        <a:solidFill>
                          <a:srgbClr val="000000"/>
                        </a:solidFill>
                        <a:effectLst/>
                        <a:latin typeface="+mn-lt"/>
                        <a:ea typeface="+mn-ea"/>
                        <a:cs typeface="+mn-cs"/>
                      </a:endParaRPr>
                    </a:p>
                  </a:txBody>
                  <a:tcPr marL="9254" marR="9254" marT="925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spcBef>
                          <a:spcPts val="600"/>
                        </a:spcBef>
                        <a:spcAft>
                          <a:spcPts val="600"/>
                        </a:spcAft>
                        <a:tabLst>
                          <a:tab pos="180340" algn="l"/>
                          <a:tab pos="360045" algn="l"/>
                          <a:tab pos="540385" algn="l"/>
                        </a:tabLst>
                      </a:pPr>
                      <a:r>
                        <a:rPr lang="en-US" sz="1600" kern="1200" dirty="0" smtClean="0">
                          <a:solidFill>
                            <a:schemeClr val="dk1"/>
                          </a:solidFill>
                          <a:effectLst/>
                          <a:latin typeface="+mn-lt"/>
                          <a:ea typeface="+mn-ea"/>
                          <a:cs typeface="+mn-cs"/>
                        </a:rPr>
                        <a:t>To promote improve</a:t>
                      </a:r>
                      <a:r>
                        <a:rPr lang="en-US" sz="1600" kern="1200" baseline="0" dirty="0" smtClean="0">
                          <a:solidFill>
                            <a:schemeClr val="dk1"/>
                          </a:solidFill>
                          <a:effectLst/>
                          <a:latin typeface="+mn-lt"/>
                          <a:ea typeface="+mn-ea"/>
                          <a:cs typeface="+mn-cs"/>
                        </a:rPr>
                        <a:t> effectiveness and efficiency of Technical Infrastructure Agencies which include South African Bureau of Standards (SABS), South African National Accreditation System (SANAS),  National Regulator for Compulsory Specifications (NRCS )and National Metrology Institute of South Africa (NMISA), and :</a:t>
                      </a:r>
                    </a:p>
                    <a:p>
                      <a:pPr marL="0" marR="0" algn="l">
                        <a:spcBef>
                          <a:spcPts val="600"/>
                        </a:spcBef>
                        <a:spcAft>
                          <a:spcPts val="600"/>
                        </a:spcAft>
                        <a:tabLst>
                          <a:tab pos="180340" algn="l"/>
                          <a:tab pos="360045" algn="l"/>
                          <a:tab pos="540385" algn="l"/>
                        </a:tabLst>
                      </a:pPr>
                      <a:r>
                        <a:rPr lang="en-US" sz="1600" kern="1200" baseline="0" dirty="0" smtClean="0">
                          <a:solidFill>
                            <a:schemeClr val="dk1"/>
                          </a:solidFill>
                          <a:effectLst/>
                          <a:latin typeface="+mn-lt"/>
                          <a:ea typeface="+mn-ea"/>
                          <a:cs typeface="+mn-cs"/>
                        </a:rPr>
                        <a:t>Subsequently among others, to identify measures that the agencies can use to promote local industrialisation and job creation, and devise work programmes to aid in the implementation of the identified measures.</a:t>
                      </a:r>
                      <a:endParaRPr lang="en-US" sz="1600" kern="1200" dirty="0">
                        <a:solidFill>
                          <a:schemeClr val="dk1"/>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bl>
          </a:graphicData>
        </a:graphic>
      </p:graphicFrame>
      <p:sp>
        <p:nvSpPr>
          <p:cNvPr id="6" name="Slide Number Placeholder 1"/>
          <p:cNvSpPr>
            <a:spLocks noGrp="1"/>
          </p:cNvSpPr>
          <p:nvPr>
            <p:ph type="sldNum" sz="quarter" idx="4294967295"/>
          </p:nvPr>
        </p:nvSpPr>
        <p:spPr>
          <a:xfrm>
            <a:off x="6876256" y="6381328"/>
            <a:ext cx="2133600" cy="365125"/>
          </a:xfrm>
        </p:spPr>
        <p:txBody>
          <a:bodyPr/>
          <a:lstStyle/>
          <a:p>
            <a:pPr>
              <a:defRPr/>
            </a:pPr>
            <a:fld id="{02973164-415C-4C83-A7EC-60F18549655F}" type="slidenum">
              <a:rPr lang="en-US" sz="1600" smtClean="0">
                <a:solidFill>
                  <a:schemeClr val="bg1"/>
                </a:solidFill>
                <a:latin typeface="Arial" panose="020B0604020202020204" pitchFamily="34" charset="0"/>
                <a:cs typeface="Arial" panose="020B0604020202020204" pitchFamily="34" charset="0"/>
              </a:rPr>
              <a:pPr>
                <a:defRPr/>
              </a:pPr>
              <a:t>14</a:t>
            </a:fld>
            <a:endParaRPr lang="en-US" sz="16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0786075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415925" y="203628"/>
            <a:ext cx="8229600" cy="1143257"/>
          </a:xfrm>
        </p:spPr>
        <p:txBody>
          <a:bodyPr/>
          <a:lstStyle/>
          <a:p>
            <a:r>
              <a:rPr lang="en-ZA" sz="2400" b="1" dirty="0" smtClean="0">
                <a:ln w="1905"/>
                <a:effectLst>
                  <a:innerShdw blurRad="69850" dist="43180" dir="5400000">
                    <a:srgbClr val="000000">
                      <a:alpha val="65000"/>
                    </a:srgbClr>
                  </a:innerShdw>
                </a:effectLst>
                <a:cs typeface="Arial" charset="0"/>
              </a:rPr>
              <a:t>NEDLAC’S PROGRAMMES TO ADDRESS CHALLENGES OF UNEMPLOYMENT</a:t>
            </a:r>
            <a:endParaRPr lang="en-US" sz="2400" b="1" dirty="0">
              <a:ln w="1905"/>
              <a:effectLst>
                <a:innerShdw blurRad="69850" dist="43180" dir="5400000">
                  <a:srgbClr val="000000">
                    <a:alpha val="65000"/>
                  </a:srgbClr>
                </a:innerShdw>
              </a:effectLst>
              <a:cs typeface="Arial"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726807493"/>
              </p:ext>
            </p:extLst>
          </p:nvPr>
        </p:nvGraphicFramePr>
        <p:xfrm>
          <a:off x="395536" y="1484783"/>
          <a:ext cx="8424935" cy="5013680"/>
        </p:xfrm>
        <a:graphic>
          <a:graphicData uri="http://schemas.openxmlformats.org/drawingml/2006/table">
            <a:tbl>
              <a:tblPr firstRow="1" bandRow="1">
                <a:tableStyleId>{5C22544A-7EE6-4342-B048-85BDC9FD1C3A}</a:tableStyleId>
              </a:tblPr>
              <a:tblGrid>
                <a:gridCol w="2304256">
                  <a:extLst>
                    <a:ext uri="{9D8B030D-6E8A-4147-A177-3AD203B41FA5}">
                      <a16:colId xmlns:a16="http://schemas.microsoft.com/office/drawing/2014/main" xmlns="" val="20000"/>
                    </a:ext>
                  </a:extLst>
                </a:gridCol>
                <a:gridCol w="6120679">
                  <a:extLst>
                    <a:ext uri="{9D8B030D-6E8A-4147-A177-3AD203B41FA5}">
                      <a16:colId xmlns:a16="http://schemas.microsoft.com/office/drawing/2014/main" xmlns="" val="20001"/>
                    </a:ext>
                  </a:extLst>
                </a:gridCol>
              </a:tblGrid>
              <a:tr h="421514">
                <a:tc>
                  <a:txBody>
                    <a:bodyPr/>
                    <a:lstStyle/>
                    <a:p>
                      <a:r>
                        <a:rPr lang="en-US" sz="1600" dirty="0" smtClean="0">
                          <a:solidFill>
                            <a:schemeClr val="tx1"/>
                          </a:solidFill>
                        </a:rPr>
                        <a:t>Programme</a:t>
                      </a:r>
                      <a:endParaRPr lang="en-US" sz="1600" dirty="0">
                        <a:solidFill>
                          <a:schemeClr val="tx1"/>
                        </a:solidFill>
                      </a:endParaRPr>
                    </a:p>
                  </a:txBody>
                  <a:tcPr marL="91445" marR="91445"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en-US" sz="1600" dirty="0" smtClean="0">
                          <a:solidFill>
                            <a:schemeClr val="tx1"/>
                          </a:solidFill>
                        </a:rPr>
                        <a:t>Purpose</a:t>
                      </a:r>
                      <a:endParaRPr lang="en-US" sz="1600" dirty="0">
                        <a:solidFill>
                          <a:schemeClr val="tx1"/>
                        </a:solidFill>
                      </a:endParaRPr>
                    </a:p>
                  </a:txBody>
                  <a:tcPr marL="91445" marR="91445"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xmlns="" val="10000"/>
                  </a:ext>
                </a:extLst>
              </a:tr>
              <a:tr h="763222">
                <a:tc>
                  <a:txBody>
                    <a:bodyPr/>
                    <a:lstStyle/>
                    <a:p>
                      <a:pPr algn="l" rtl="0" fontAlgn="b"/>
                      <a:r>
                        <a:rPr lang="en-ZA" sz="1600" b="0" i="0" u="none" strike="noStrike" kern="1200" baseline="0" dirty="0" smtClean="0">
                          <a:solidFill>
                            <a:srgbClr val="000000"/>
                          </a:solidFill>
                          <a:effectLst/>
                          <a:latin typeface="+mn-lt"/>
                          <a:ea typeface="+mn-ea"/>
                          <a:cs typeface="+mn-cs"/>
                        </a:rPr>
                        <a:t>12. Public Finance and Monitory Policy Chamber Special Session on Unclaimed benefits</a:t>
                      </a:r>
                      <a:endParaRPr lang="en-ZA" sz="1600" b="0" i="0" u="none" strike="noStrike" kern="1200" baseline="0" dirty="0">
                        <a:solidFill>
                          <a:srgbClr val="000000"/>
                        </a:solidFill>
                        <a:effectLst/>
                        <a:latin typeface="+mn-lt"/>
                        <a:ea typeface="+mn-ea"/>
                        <a:cs typeface="+mn-cs"/>
                      </a:endParaRPr>
                    </a:p>
                  </a:txBody>
                  <a:tcPr marL="9254" marR="9254" marT="925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457200" rtl="0" eaLnBrk="1" fontAlgn="auto" latinLnBrk="0" hangingPunct="1">
                        <a:lnSpc>
                          <a:spcPct val="100000"/>
                        </a:lnSpc>
                        <a:spcBef>
                          <a:spcPts val="600"/>
                        </a:spcBef>
                        <a:spcAft>
                          <a:spcPts val="600"/>
                        </a:spcAft>
                        <a:buClrTx/>
                        <a:buSzTx/>
                        <a:buFontTx/>
                        <a:buNone/>
                        <a:tabLst>
                          <a:tab pos="180340" algn="l"/>
                          <a:tab pos="360045" algn="l"/>
                          <a:tab pos="540385" algn="l"/>
                        </a:tabLst>
                        <a:defRPr/>
                      </a:pPr>
                      <a:r>
                        <a:rPr lang="en-US" sz="1600" b="0" i="0" u="none" strike="noStrike" kern="1200" baseline="0" dirty="0" smtClean="0">
                          <a:solidFill>
                            <a:srgbClr val="000000"/>
                          </a:solidFill>
                          <a:effectLst/>
                          <a:latin typeface="+mn-lt"/>
                          <a:ea typeface="+mn-ea"/>
                          <a:cs typeface="+mn-cs"/>
                        </a:rPr>
                        <a:t>Special Session held with the Financial Sector Conduct Authority (FSCA) on unclaimed benefits and default regulation on how the FSCA facilitates the processes to ensure that unclaimed benefits such as pension funds are known and paid accordingly to beneficiaries.  Also, social partners to make recommendations for implementation by FSCA. Underlying this session is a need to address poverty.</a:t>
                      </a:r>
                      <a:endParaRPr lang="en-ZA" sz="1600" b="0" i="0" u="none" strike="noStrike" kern="1200" baseline="0" dirty="0" smtClean="0">
                        <a:solidFill>
                          <a:srgbClr val="000000"/>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r h="920240">
                <a:tc>
                  <a:txBody>
                    <a:bodyPr/>
                    <a:lstStyle/>
                    <a:p>
                      <a:pPr algn="l" rtl="0" fontAlgn="b"/>
                      <a:r>
                        <a:rPr lang="en-ZA" sz="1600" b="0" i="0" u="none" strike="noStrike" kern="1200" baseline="0" dirty="0" smtClean="0">
                          <a:solidFill>
                            <a:srgbClr val="000000"/>
                          </a:solidFill>
                          <a:effectLst/>
                          <a:latin typeface="+mn-lt"/>
                          <a:ea typeface="+mn-ea"/>
                          <a:cs typeface="+mn-cs"/>
                        </a:rPr>
                        <a:t>13. </a:t>
                      </a:r>
                      <a:r>
                        <a:rPr lang="en-US" sz="1600" dirty="0" smtClean="0"/>
                        <a:t>Decent Work Country Programme</a:t>
                      </a:r>
                      <a:endParaRPr lang="en-ZA" sz="1600" b="0" i="0" u="none" strike="noStrike" kern="1200" baseline="0" dirty="0">
                        <a:solidFill>
                          <a:srgbClr val="000000"/>
                        </a:solidFill>
                        <a:effectLst/>
                        <a:latin typeface="+mn-lt"/>
                        <a:ea typeface="+mn-ea"/>
                        <a:cs typeface="+mn-cs"/>
                      </a:endParaRPr>
                    </a:p>
                  </a:txBody>
                  <a:tcPr marL="9254" marR="9254" marT="925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457200" rtl="0" eaLnBrk="1" fontAlgn="auto" latinLnBrk="0" hangingPunct="1">
                        <a:lnSpc>
                          <a:spcPct val="100000"/>
                        </a:lnSpc>
                        <a:spcBef>
                          <a:spcPts val="600"/>
                        </a:spcBef>
                        <a:spcAft>
                          <a:spcPts val="600"/>
                        </a:spcAft>
                        <a:buClrTx/>
                        <a:buSzTx/>
                        <a:buFontTx/>
                        <a:buNone/>
                        <a:tabLst>
                          <a:tab pos="180340" algn="l"/>
                          <a:tab pos="360045" algn="l"/>
                          <a:tab pos="540385" algn="l"/>
                        </a:tabLst>
                        <a:defRPr/>
                      </a:pPr>
                      <a:r>
                        <a:rPr lang="en-US" sz="1600" dirty="0" smtClean="0"/>
                        <a:t>Focuses on the implementation of the SA decent work country programme </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r h="763222">
                <a:tc>
                  <a:txBody>
                    <a:bodyPr/>
                    <a:lstStyle/>
                    <a:p>
                      <a:pPr algn="l" rtl="0" fontAlgn="b"/>
                      <a:r>
                        <a:rPr lang="en-ZA" sz="1600" kern="1200" dirty="0" smtClean="0">
                          <a:solidFill>
                            <a:schemeClr val="dk1"/>
                          </a:solidFill>
                          <a:effectLst/>
                          <a:latin typeface="+mn-lt"/>
                          <a:ea typeface="+mn-ea"/>
                          <a:cs typeface="+mn-cs"/>
                        </a:rPr>
                        <a:t>14.</a:t>
                      </a:r>
                      <a:r>
                        <a:rPr lang="en-ZA" sz="1600" kern="1200" baseline="0" dirty="0" smtClean="0">
                          <a:solidFill>
                            <a:schemeClr val="dk1"/>
                          </a:solidFill>
                          <a:effectLst/>
                          <a:latin typeface="+mn-lt"/>
                          <a:ea typeface="+mn-ea"/>
                          <a:cs typeface="+mn-cs"/>
                        </a:rPr>
                        <a:t> </a:t>
                      </a:r>
                      <a:r>
                        <a:rPr lang="en-ZA" sz="1600" kern="1200" dirty="0" smtClean="0">
                          <a:solidFill>
                            <a:schemeClr val="dk1"/>
                          </a:solidFill>
                          <a:effectLst/>
                          <a:latin typeface="+mn-lt"/>
                          <a:ea typeface="+mn-ea"/>
                          <a:cs typeface="+mn-cs"/>
                        </a:rPr>
                        <a:t>Extended Public Works Programme (EPWP) Site visit</a:t>
                      </a:r>
                      <a:endParaRPr lang="en-ZA" sz="1600" kern="1200" dirty="0">
                        <a:solidFill>
                          <a:schemeClr val="dk1"/>
                        </a:solidFill>
                        <a:effectLst/>
                        <a:latin typeface="+mn-lt"/>
                        <a:ea typeface="+mn-ea"/>
                        <a:cs typeface="+mn-cs"/>
                      </a:endParaRPr>
                    </a:p>
                  </a:txBody>
                  <a:tcPr marL="9254" marR="9254" marT="925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spcBef>
                          <a:spcPts val="600"/>
                        </a:spcBef>
                        <a:spcAft>
                          <a:spcPts val="600"/>
                        </a:spcAft>
                        <a:tabLst>
                          <a:tab pos="180340" algn="l"/>
                          <a:tab pos="360045" algn="l"/>
                          <a:tab pos="540385" algn="l"/>
                        </a:tabLst>
                      </a:pPr>
                      <a:r>
                        <a:rPr lang="en-ZA" sz="1600" kern="1200" dirty="0" smtClean="0">
                          <a:solidFill>
                            <a:schemeClr val="dk1"/>
                          </a:solidFill>
                          <a:effectLst/>
                          <a:latin typeface="+mn-lt"/>
                          <a:ea typeface="+mn-ea"/>
                          <a:cs typeface="+mn-cs"/>
                        </a:rPr>
                        <a:t>Sites visit where EPWP is being implemented with the view to verify the accuracy of the progress reports submitted by Government. This visit</a:t>
                      </a:r>
                      <a:r>
                        <a:rPr lang="en-ZA" sz="1600" kern="1200" baseline="0" dirty="0" smtClean="0">
                          <a:solidFill>
                            <a:schemeClr val="dk1"/>
                          </a:solidFill>
                          <a:effectLst/>
                          <a:latin typeface="+mn-lt"/>
                          <a:ea typeface="+mn-ea"/>
                          <a:cs typeface="+mn-cs"/>
                        </a:rPr>
                        <a:t> also</a:t>
                      </a:r>
                      <a:r>
                        <a:rPr lang="en-ZA" sz="1600" kern="1200" dirty="0" smtClean="0">
                          <a:solidFill>
                            <a:schemeClr val="dk1"/>
                          </a:solidFill>
                          <a:effectLst/>
                          <a:latin typeface="+mn-lt"/>
                          <a:ea typeface="+mn-ea"/>
                          <a:cs typeface="+mn-cs"/>
                        </a:rPr>
                        <a:t> creates an opportunity for Nedlac social partners to engage and submit proposals to ensure that the</a:t>
                      </a:r>
                      <a:r>
                        <a:rPr lang="en-ZA" sz="1600" kern="1200" baseline="0" dirty="0" smtClean="0">
                          <a:solidFill>
                            <a:schemeClr val="dk1"/>
                          </a:solidFill>
                          <a:effectLst/>
                          <a:latin typeface="+mn-lt"/>
                          <a:ea typeface="+mn-ea"/>
                          <a:cs typeface="+mn-cs"/>
                        </a:rPr>
                        <a:t> </a:t>
                      </a:r>
                      <a:r>
                        <a:rPr lang="en-ZA" sz="1600" kern="1200" dirty="0" smtClean="0">
                          <a:solidFill>
                            <a:schemeClr val="dk1"/>
                          </a:solidFill>
                          <a:effectLst/>
                          <a:latin typeface="+mn-lt"/>
                          <a:ea typeface="+mn-ea"/>
                          <a:cs typeface="+mn-cs"/>
                        </a:rPr>
                        <a:t>EPWP targets of creating work opportunities for the unemployed</a:t>
                      </a:r>
                      <a:r>
                        <a:rPr lang="en-ZA" sz="1600" kern="1200" baseline="0" dirty="0" smtClean="0">
                          <a:solidFill>
                            <a:schemeClr val="dk1"/>
                          </a:solidFill>
                          <a:effectLst/>
                          <a:latin typeface="+mn-lt"/>
                          <a:ea typeface="+mn-ea"/>
                          <a:cs typeface="+mn-cs"/>
                        </a:rPr>
                        <a:t> are realised.</a:t>
                      </a:r>
                      <a:endParaRPr lang="en-US" sz="1600" kern="1200" dirty="0">
                        <a:solidFill>
                          <a:schemeClr val="dk1"/>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3"/>
                  </a:ext>
                </a:extLst>
              </a:tr>
              <a:tr h="989686">
                <a:tc>
                  <a:txBody>
                    <a:bodyPr/>
                    <a:lstStyle/>
                    <a:p>
                      <a:pPr algn="l" rtl="0" fontAlgn="b"/>
                      <a:endParaRPr lang="en-ZA" sz="1600" b="0" i="0" u="none" strike="noStrike" kern="1200" baseline="0" dirty="0">
                        <a:solidFill>
                          <a:srgbClr val="000000"/>
                        </a:solidFill>
                        <a:effectLst/>
                        <a:latin typeface="+mn-lt"/>
                        <a:ea typeface="+mn-ea"/>
                        <a:cs typeface="+mn-cs"/>
                      </a:endParaRPr>
                    </a:p>
                  </a:txBody>
                  <a:tcPr marL="9254" marR="9254" marT="925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spcBef>
                          <a:spcPts val="600"/>
                        </a:spcBef>
                        <a:spcAft>
                          <a:spcPts val="600"/>
                        </a:spcAft>
                        <a:tabLst>
                          <a:tab pos="180340" algn="l"/>
                          <a:tab pos="360045" algn="l"/>
                          <a:tab pos="540385" algn="l"/>
                        </a:tabLst>
                      </a:pPr>
                      <a:endParaRPr lang="en-US" sz="1600" kern="1200" dirty="0">
                        <a:solidFill>
                          <a:schemeClr val="dk1"/>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4"/>
                  </a:ext>
                </a:extLst>
              </a:tr>
            </a:tbl>
          </a:graphicData>
        </a:graphic>
      </p:graphicFrame>
      <p:sp>
        <p:nvSpPr>
          <p:cNvPr id="6" name="Slide Number Placeholder 1"/>
          <p:cNvSpPr>
            <a:spLocks noGrp="1"/>
          </p:cNvSpPr>
          <p:nvPr>
            <p:ph type="sldNum" sz="quarter" idx="4294967295"/>
          </p:nvPr>
        </p:nvSpPr>
        <p:spPr>
          <a:xfrm>
            <a:off x="6876256" y="6381328"/>
            <a:ext cx="2133600" cy="365125"/>
          </a:xfrm>
        </p:spPr>
        <p:txBody>
          <a:bodyPr/>
          <a:lstStyle/>
          <a:p>
            <a:pPr>
              <a:defRPr/>
            </a:pPr>
            <a:fld id="{02973164-415C-4C83-A7EC-60F18549655F}" type="slidenum">
              <a:rPr lang="en-US" sz="1600" smtClean="0">
                <a:solidFill>
                  <a:schemeClr val="bg1"/>
                </a:solidFill>
                <a:latin typeface="Arial" panose="020B0604020202020204" pitchFamily="34" charset="0"/>
                <a:cs typeface="Arial" panose="020B0604020202020204" pitchFamily="34" charset="0"/>
              </a:rPr>
              <a:pPr>
                <a:defRPr/>
              </a:pPr>
              <a:t>15</a:t>
            </a:fld>
            <a:endParaRPr lang="en-US" sz="16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5891494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415925" y="203628"/>
            <a:ext cx="8229600" cy="1143257"/>
          </a:xfrm>
        </p:spPr>
        <p:txBody>
          <a:bodyPr/>
          <a:lstStyle/>
          <a:p>
            <a:r>
              <a:rPr lang="en-ZA" sz="2400" b="1" dirty="0" smtClean="0">
                <a:ln w="1905"/>
                <a:effectLst>
                  <a:innerShdw blurRad="69850" dist="43180" dir="5400000">
                    <a:srgbClr val="000000">
                      <a:alpha val="65000"/>
                    </a:srgbClr>
                  </a:innerShdw>
                </a:effectLst>
                <a:cs typeface="Arial" charset="0"/>
              </a:rPr>
              <a:t>NEDLAC’S </a:t>
            </a:r>
            <a:r>
              <a:rPr lang="en-ZA" sz="2400" b="1" dirty="0">
                <a:ln w="1905"/>
                <a:effectLst>
                  <a:innerShdw blurRad="69850" dist="43180" dir="5400000">
                    <a:srgbClr val="000000">
                      <a:alpha val="65000"/>
                    </a:srgbClr>
                  </a:innerShdw>
                </a:effectLst>
                <a:cs typeface="Arial" charset="0"/>
              </a:rPr>
              <a:t>PROGRAMMES TO ADDRESS CHALLENGES OF UNEMPLOYMENT AND OTHER SOCIO-ECONOMIC ISSUES CONT.</a:t>
            </a:r>
            <a:endParaRPr lang="en-US" sz="2400" b="1" dirty="0">
              <a:ln w="1905"/>
              <a:effectLst>
                <a:innerShdw blurRad="69850" dist="43180" dir="5400000">
                  <a:srgbClr val="000000">
                    <a:alpha val="65000"/>
                  </a:srgbClr>
                </a:innerShdw>
              </a:effectLst>
              <a:cs typeface="Arial"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2326040135"/>
              </p:ext>
            </p:extLst>
          </p:nvPr>
        </p:nvGraphicFramePr>
        <p:xfrm>
          <a:off x="395536" y="1484782"/>
          <a:ext cx="8424936" cy="4752529"/>
        </p:xfrm>
        <a:graphic>
          <a:graphicData uri="http://schemas.openxmlformats.org/drawingml/2006/table">
            <a:tbl>
              <a:tblPr firstRow="1" bandRow="1">
                <a:tableStyleId>{5C22544A-7EE6-4342-B048-85BDC9FD1C3A}</a:tableStyleId>
              </a:tblPr>
              <a:tblGrid>
                <a:gridCol w="1656184">
                  <a:extLst>
                    <a:ext uri="{9D8B030D-6E8A-4147-A177-3AD203B41FA5}">
                      <a16:colId xmlns:a16="http://schemas.microsoft.com/office/drawing/2014/main" xmlns="" val="20000"/>
                    </a:ext>
                  </a:extLst>
                </a:gridCol>
                <a:gridCol w="1407430">
                  <a:extLst>
                    <a:ext uri="{9D8B030D-6E8A-4147-A177-3AD203B41FA5}">
                      <a16:colId xmlns:a16="http://schemas.microsoft.com/office/drawing/2014/main" xmlns="" val="20001"/>
                    </a:ext>
                  </a:extLst>
                </a:gridCol>
                <a:gridCol w="5361322">
                  <a:extLst>
                    <a:ext uri="{9D8B030D-6E8A-4147-A177-3AD203B41FA5}">
                      <a16:colId xmlns:a16="http://schemas.microsoft.com/office/drawing/2014/main" xmlns="" val="20002"/>
                    </a:ext>
                  </a:extLst>
                </a:gridCol>
              </a:tblGrid>
              <a:tr h="599185">
                <a:tc>
                  <a:txBody>
                    <a:bodyPr/>
                    <a:lstStyle/>
                    <a:p>
                      <a:r>
                        <a:rPr lang="en-US" sz="1600" dirty="0" smtClean="0">
                          <a:solidFill>
                            <a:schemeClr val="tx1"/>
                          </a:solidFill>
                        </a:rPr>
                        <a:t>Programme</a:t>
                      </a:r>
                      <a:endParaRPr lang="en-US" sz="1600" dirty="0">
                        <a:solidFill>
                          <a:schemeClr val="tx1"/>
                        </a:solidFill>
                      </a:endParaRPr>
                    </a:p>
                  </a:txBody>
                  <a:tcPr marL="91445" marR="91445"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r>
                        <a:rPr lang="en-US" sz="1600" dirty="0" smtClean="0">
                          <a:solidFill>
                            <a:schemeClr val="tx1"/>
                          </a:solidFill>
                        </a:rPr>
                        <a:t>Research Topic</a:t>
                      </a:r>
                      <a:endParaRPr lang="en-US" sz="1600" dirty="0">
                        <a:solidFill>
                          <a:schemeClr val="tx1"/>
                        </a:solidFill>
                      </a:endParaRPr>
                    </a:p>
                  </a:txBody>
                  <a:tcPr marL="91445" marR="91445"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en-US" sz="1600" dirty="0" smtClean="0">
                          <a:solidFill>
                            <a:schemeClr val="tx1"/>
                          </a:solidFill>
                        </a:rPr>
                        <a:t>Purpose</a:t>
                      </a:r>
                      <a:endParaRPr lang="en-US" sz="1600" dirty="0">
                        <a:solidFill>
                          <a:schemeClr val="tx1"/>
                        </a:solidFill>
                      </a:endParaRPr>
                    </a:p>
                  </a:txBody>
                  <a:tcPr marL="91445" marR="91445"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xmlns="" val="10000"/>
                  </a:ext>
                </a:extLst>
              </a:tr>
              <a:tr h="1261447">
                <a:tc rowSpan="4">
                  <a:txBody>
                    <a:bodyPr/>
                    <a:lstStyle/>
                    <a:p>
                      <a:pPr algn="l" rtl="0" fontAlgn="b"/>
                      <a:r>
                        <a:rPr lang="en-US" sz="1600" b="0" i="0" u="none" strike="noStrike" kern="1200" baseline="0" dirty="0" smtClean="0">
                          <a:solidFill>
                            <a:schemeClr val="dk1"/>
                          </a:solidFill>
                          <a:latin typeface="+mn-lt"/>
                          <a:ea typeface="+mn-ea"/>
                          <a:cs typeface="+mn-cs"/>
                        </a:rPr>
                        <a:t>15. Research Reports</a:t>
                      </a:r>
                      <a:endParaRPr lang="en-US" sz="1600" b="0" i="0" u="none" strike="noStrike" kern="1200" baseline="0" dirty="0">
                        <a:solidFill>
                          <a:schemeClr val="dk1"/>
                        </a:solidFill>
                        <a:latin typeface="+mn-lt"/>
                        <a:ea typeface="+mn-ea"/>
                        <a:cs typeface="+mn-cs"/>
                      </a:endParaRPr>
                    </a:p>
                  </a:txBody>
                  <a:tcPr marL="9254" marR="9254" marT="925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457200" rtl="0" eaLnBrk="1" fontAlgn="b" latinLnBrk="0" hangingPunct="1">
                        <a:lnSpc>
                          <a:spcPct val="100000"/>
                        </a:lnSpc>
                        <a:spcBef>
                          <a:spcPts val="0"/>
                        </a:spcBef>
                        <a:spcAft>
                          <a:spcPts val="0"/>
                        </a:spcAft>
                        <a:buClrTx/>
                        <a:buSzTx/>
                        <a:buFontTx/>
                        <a:buNone/>
                        <a:tabLst/>
                        <a:defRPr/>
                      </a:pPr>
                      <a:r>
                        <a:rPr lang="en-GB" sz="1600" b="0" i="0" u="none" strike="noStrike" kern="1200" baseline="0" dirty="0" smtClean="0">
                          <a:solidFill>
                            <a:schemeClr val="dk1"/>
                          </a:solidFill>
                          <a:latin typeface="+mn-lt"/>
                          <a:ea typeface="+mn-ea"/>
                          <a:cs typeface="+mn-cs"/>
                        </a:rPr>
                        <a:t>Eskom Business Model</a:t>
                      </a:r>
                    </a:p>
                    <a:p>
                      <a:pPr algn="l" rtl="0" fontAlgn="b"/>
                      <a:endParaRPr lang="en-US" sz="1600" b="0" i="0" u="none" strike="noStrike" kern="1200" baseline="0" dirty="0">
                        <a:solidFill>
                          <a:schemeClr val="dk1"/>
                        </a:solidFill>
                        <a:latin typeface="+mn-lt"/>
                        <a:ea typeface="+mn-ea"/>
                        <a:cs typeface="+mn-cs"/>
                      </a:endParaRPr>
                    </a:p>
                  </a:txBody>
                  <a:tcPr marL="9254" marR="9254" marT="925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b="0" i="0" u="none" strike="noStrike" kern="1200" baseline="0" dirty="0" smtClean="0">
                          <a:solidFill>
                            <a:schemeClr val="dk1"/>
                          </a:solidFill>
                          <a:latin typeface="+mn-lt"/>
                          <a:ea typeface="+mn-ea"/>
                          <a:cs typeface="+mn-cs"/>
                        </a:rPr>
                        <a:t>To facilitate informed debates among the social partners regarding critical</a:t>
                      </a:r>
                    </a:p>
                    <a:p>
                      <a:r>
                        <a:rPr lang="en-GB" sz="1600" b="0" i="0" u="none" strike="noStrike" kern="1200" baseline="0" dirty="0" smtClean="0">
                          <a:solidFill>
                            <a:schemeClr val="dk1"/>
                          </a:solidFill>
                          <a:latin typeface="+mn-lt"/>
                          <a:ea typeface="+mn-ea"/>
                          <a:cs typeface="+mn-cs"/>
                        </a:rPr>
                        <a:t>issues pertaining to South Africa’s electricity supply and the sustainability of Eskom’s</a:t>
                      </a:r>
                    </a:p>
                    <a:p>
                      <a:r>
                        <a:rPr lang="en-ZA" sz="1600" b="0" i="0" u="none" strike="noStrike" kern="1200" baseline="0" dirty="0" smtClean="0">
                          <a:solidFill>
                            <a:schemeClr val="dk1"/>
                          </a:solidFill>
                          <a:latin typeface="+mn-lt"/>
                          <a:ea typeface="+mn-ea"/>
                          <a:cs typeface="+mn-cs"/>
                        </a:rPr>
                        <a:t>business model.</a:t>
                      </a:r>
                      <a:endParaRPr lang="en-US" sz="1600" b="0" i="0" u="none" strike="noStrike" kern="1200" baseline="0" dirty="0">
                        <a:solidFill>
                          <a:schemeClr val="dk1"/>
                        </a:solidFill>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r h="1009158">
                <a:tc vMerge="1">
                  <a:txBody>
                    <a:bodyPr/>
                    <a:lstStyle/>
                    <a:p>
                      <a:pPr marL="0" marR="0" algn="l">
                        <a:spcBef>
                          <a:spcPts val="600"/>
                        </a:spcBef>
                        <a:spcAft>
                          <a:spcPts val="600"/>
                        </a:spcAft>
                        <a:tabLst>
                          <a:tab pos="180340" algn="l"/>
                          <a:tab pos="360045" algn="l"/>
                          <a:tab pos="540385" algn="l"/>
                        </a:tabLst>
                      </a:pPr>
                      <a:endParaRPr lang="en-US" sz="1600" b="0" kern="1200" dirty="0">
                        <a:solidFill>
                          <a:schemeClr val="dk1"/>
                        </a:solidFill>
                        <a:effectLst/>
                        <a:latin typeface="+mn-lt"/>
                        <a:ea typeface="+mn-ea"/>
                        <a:cs typeface="+mn-cs"/>
                      </a:endParaRPr>
                    </a:p>
                  </a:txBody>
                  <a:tcPr marL="9254" marR="9254" marT="925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spcBef>
                          <a:spcPts val="600"/>
                        </a:spcBef>
                        <a:spcAft>
                          <a:spcPts val="600"/>
                        </a:spcAft>
                        <a:tabLst>
                          <a:tab pos="180340" algn="l"/>
                          <a:tab pos="360045" algn="l"/>
                          <a:tab pos="540385" algn="l"/>
                        </a:tabLst>
                      </a:pPr>
                      <a:r>
                        <a:rPr lang="en-US" sz="1600" b="0" i="0" u="none" strike="noStrike" kern="1200" baseline="0" dirty="0" smtClean="0">
                          <a:solidFill>
                            <a:schemeClr val="dk1"/>
                          </a:solidFill>
                          <a:latin typeface="+mn-lt"/>
                          <a:ea typeface="+mn-ea"/>
                          <a:cs typeface="+mn-cs"/>
                        </a:rPr>
                        <a:t>Future of work in the South African Context</a:t>
                      </a:r>
                      <a:endParaRPr lang="en-US" sz="1600" b="0" i="0" u="none" strike="noStrike" kern="1200" baseline="0" dirty="0">
                        <a:solidFill>
                          <a:schemeClr val="dk1"/>
                        </a:solidFill>
                        <a:latin typeface="+mn-lt"/>
                        <a:ea typeface="+mn-ea"/>
                        <a:cs typeface="+mn-cs"/>
                      </a:endParaRPr>
                    </a:p>
                  </a:txBody>
                  <a:tcPr marL="9254" marR="9254" marT="925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spcBef>
                          <a:spcPts val="600"/>
                        </a:spcBef>
                        <a:spcAft>
                          <a:spcPts val="600"/>
                        </a:spcAft>
                        <a:tabLst>
                          <a:tab pos="180340" algn="l"/>
                          <a:tab pos="360045" algn="l"/>
                          <a:tab pos="540385" algn="l"/>
                        </a:tabLst>
                      </a:pPr>
                      <a:r>
                        <a:rPr lang="en-US" sz="1600" b="0" i="0" u="none" strike="noStrike" kern="1200" baseline="0" dirty="0" smtClean="0">
                          <a:solidFill>
                            <a:schemeClr val="dk1"/>
                          </a:solidFill>
                          <a:latin typeface="+mn-lt"/>
                          <a:ea typeface="+mn-ea"/>
                          <a:cs typeface="+mn-cs"/>
                        </a:rPr>
                        <a:t>To gain understanding of the 4th Industrial Revolution, its impact in the future of work and to recommend ways to be implemented by SA and Nedlac in particular, in relation to the 4IR. </a:t>
                      </a:r>
                      <a:endParaRPr lang="en-US" sz="1600" b="0" i="0" u="none" strike="noStrike" kern="1200" baseline="0" dirty="0">
                        <a:solidFill>
                          <a:schemeClr val="dk1"/>
                        </a:solidFill>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r h="873581">
                <a:tc vMerge="1">
                  <a:txBody>
                    <a:bodyPr/>
                    <a:lstStyle/>
                    <a:p>
                      <a:pPr algn="l" rtl="0" fontAlgn="b"/>
                      <a:endParaRPr lang="en-ZA" sz="1600" b="0" i="0" u="none" strike="noStrike" kern="1200" baseline="0" dirty="0">
                        <a:solidFill>
                          <a:srgbClr val="000000"/>
                        </a:solidFill>
                        <a:effectLst/>
                        <a:latin typeface="+mn-lt"/>
                        <a:ea typeface="+mn-ea"/>
                        <a:cs typeface="+mn-cs"/>
                      </a:endParaRPr>
                    </a:p>
                  </a:txBody>
                  <a:tcPr marL="9254" marR="9254" marT="925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rtl="0" fontAlgn="b"/>
                      <a:r>
                        <a:rPr lang="en-ZA" sz="1600" b="0" i="0" u="none" strike="noStrike" kern="1200" baseline="0" dirty="0" smtClean="0">
                          <a:solidFill>
                            <a:schemeClr val="dk1"/>
                          </a:solidFill>
                          <a:latin typeface="+mn-lt"/>
                          <a:ea typeface="+mn-ea"/>
                          <a:cs typeface="+mn-cs"/>
                        </a:rPr>
                        <a:t>Agricultural Support Programmes</a:t>
                      </a:r>
                      <a:endParaRPr lang="en-ZA" sz="1600" b="0" i="0" u="none" strike="noStrike" kern="1200" baseline="0" dirty="0">
                        <a:solidFill>
                          <a:schemeClr val="dk1"/>
                        </a:solidFill>
                        <a:latin typeface="+mn-lt"/>
                        <a:ea typeface="+mn-ea"/>
                        <a:cs typeface="+mn-cs"/>
                      </a:endParaRPr>
                    </a:p>
                  </a:txBody>
                  <a:tcPr marL="9254" marR="9254" marT="925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spcBef>
                          <a:spcPts val="600"/>
                        </a:spcBef>
                        <a:spcAft>
                          <a:spcPts val="600"/>
                        </a:spcAft>
                        <a:tabLst>
                          <a:tab pos="180340" algn="l"/>
                          <a:tab pos="360045" algn="l"/>
                          <a:tab pos="540385" algn="l"/>
                        </a:tabLst>
                      </a:pPr>
                      <a:r>
                        <a:rPr lang="en-ZA" sz="1600" b="0" i="0" u="none" strike="noStrike" kern="1200" baseline="0" dirty="0" smtClean="0">
                          <a:solidFill>
                            <a:schemeClr val="dk1"/>
                          </a:solidFill>
                          <a:latin typeface="+mn-lt"/>
                          <a:ea typeface="+mn-ea"/>
                          <a:cs typeface="+mn-cs"/>
                        </a:rPr>
                        <a:t>The research focused on the Agricultural Support Programmes in South Africa’s trading partners</a:t>
                      </a:r>
                      <a:endParaRPr lang="en-US" sz="1600" b="0" i="0" u="none" strike="noStrike" kern="1200" baseline="0" dirty="0">
                        <a:solidFill>
                          <a:schemeClr val="dk1"/>
                        </a:solidFill>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3"/>
                  </a:ext>
                </a:extLst>
              </a:tr>
              <a:tr h="1009158">
                <a:tc vMerge="1">
                  <a:txBody>
                    <a:bodyPr/>
                    <a:lstStyle/>
                    <a:p>
                      <a:pPr algn="l" rtl="0" fontAlgn="b"/>
                      <a:endParaRPr lang="en-US" sz="1600" kern="1200" dirty="0">
                        <a:solidFill>
                          <a:schemeClr val="dk1"/>
                        </a:solidFill>
                        <a:effectLst/>
                        <a:latin typeface="+mn-lt"/>
                        <a:ea typeface="+mn-ea"/>
                        <a:cs typeface="+mn-cs"/>
                      </a:endParaRPr>
                    </a:p>
                  </a:txBody>
                  <a:tcPr marL="9254" marR="9254" marT="925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l" rtl="0" fontAlgn="b"/>
                      <a:r>
                        <a:rPr lang="en-ZA" sz="1600" b="0" i="0" u="none" strike="noStrike" kern="1200" baseline="0" dirty="0" smtClean="0">
                          <a:solidFill>
                            <a:schemeClr val="dk1"/>
                          </a:solidFill>
                          <a:latin typeface="+mn-lt"/>
                          <a:ea typeface="+mn-ea"/>
                          <a:cs typeface="+mn-cs"/>
                        </a:rPr>
                        <a:t>Burial Societies in South Africa</a:t>
                      </a:r>
                      <a:endParaRPr lang="en-ZA" sz="1600" b="0" i="0" u="none" strike="noStrike" kern="1200" baseline="0" dirty="0">
                        <a:solidFill>
                          <a:schemeClr val="dk1"/>
                        </a:solidFill>
                        <a:latin typeface="+mn-lt"/>
                        <a:ea typeface="+mn-ea"/>
                        <a:cs typeface="+mn-cs"/>
                      </a:endParaRPr>
                    </a:p>
                  </a:txBody>
                  <a:tcPr marL="9254" marR="9254" marT="925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sz="1600" b="0" i="0" u="none" strike="noStrike" kern="1200" baseline="0" dirty="0" smtClean="0">
                          <a:solidFill>
                            <a:schemeClr val="dk1"/>
                          </a:solidFill>
                          <a:latin typeface="+mn-lt"/>
                          <a:ea typeface="+mn-ea"/>
                          <a:cs typeface="+mn-cs"/>
                        </a:rPr>
                        <a:t>To understand the funeral cover pricing, competition, impact of regulatory and legal requirements on funeral insurance providers and consumer protection. </a:t>
                      </a:r>
                    </a:p>
                    <a:p>
                      <a:endParaRPr lang="en-ZA" sz="1600" b="0" i="0" u="none" strike="noStrike" kern="1200" baseline="0" dirty="0" smtClean="0">
                        <a:solidFill>
                          <a:schemeClr val="dk1"/>
                        </a:solidFill>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4"/>
                  </a:ext>
                </a:extLst>
              </a:tr>
            </a:tbl>
          </a:graphicData>
        </a:graphic>
      </p:graphicFrame>
      <p:sp>
        <p:nvSpPr>
          <p:cNvPr id="6" name="Slide Number Placeholder 1"/>
          <p:cNvSpPr>
            <a:spLocks noGrp="1"/>
          </p:cNvSpPr>
          <p:nvPr>
            <p:ph type="sldNum" sz="quarter" idx="4294967295"/>
          </p:nvPr>
        </p:nvSpPr>
        <p:spPr>
          <a:xfrm>
            <a:off x="6876256" y="6381328"/>
            <a:ext cx="2133600" cy="365125"/>
          </a:xfrm>
        </p:spPr>
        <p:txBody>
          <a:bodyPr/>
          <a:lstStyle/>
          <a:p>
            <a:pPr>
              <a:defRPr/>
            </a:pPr>
            <a:fld id="{02973164-415C-4C83-A7EC-60F18549655F}" type="slidenum">
              <a:rPr lang="en-US" sz="1600" smtClean="0">
                <a:solidFill>
                  <a:schemeClr val="bg1"/>
                </a:solidFill>
                <a:latin typeface="Arial" panose="020B0604020202020204" pitchFamily="34" charset="0"/>
                <a:cs typeface="Arial" panose="020B0604020202020204" pitchFamily="34" charset="0"/>
              </a:rPr>
              <a:pPr>
                <a:defRPr/>
              </a:pPr>
              <a:t>16</a:t>
            </a:fld>
            <a:endParaRPr lang="en-US" sz="16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5530871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idx="4294967295"/>
          </p:nvPr>
        </p:nvSpPr>
        <p:spPr>
          <a:xfrm>
            <a:off x="539552" y="476673"/>
            <a:ext cx="7772400" cy="864095"/>
          </a:xfrm>
        </p:spPr>
        <p:txBody>
          <a:bodyPr anchor="t"/>
          <a:lstStyle/>
          <a:p>
            <a:pPr eaLnBrk="1" hangingPunct="1"/>
            <a:r>
              <a:rPr lang="en-ZA" sz="2400" b="1" dirty="0" smtClean="0">
                <a:latin typeface="Arial" pitchFamily="34" charset="0"/>
                <a:ea typeface="ＭＳ Ｐゴシック"/>
                <a:cs typeface="Arial" pitchFamily="34" charset="0"/>
              </a:rPr>
              <a:t>NEDLAC</a:t>
            </a:r>
            <a:endParaRPr lang="en-GB" sz="2400" b="1" dirty="0" smtClean="0">
              <a:latin typeface="Arial" pitchFamily="34" charset="0"/>
              <a:ea typeface="ＭＳ Ｐゴシック"/>
              <a:cs typeface="Arial" pitchFamily="34" charset="0"/>
            </a:endParaRPr>
          </a:p>
        </p:txBody>
      </p:sp>
      <p:sp>
        <p:nvSpPr>
          <p:cNvPr id="3075" name="Rectangle 3"/>
          <p:cNvSpPr>
            <a:spLocks noGrp="1" noChangeArrowheads="1"/>
          </p:cNvSpPr>
          <p:nvPr>
            <p:ph type="subTitle" idx="4294967295"/>
          </p:nvPr>
        </p:nvSpPr>
        <p:spPr>
          <a:xfrm>
            <a:off x="395536" y="2060848"/>
            <a:ext cx="8280920" cy="2376264"/>
          </a:xfrm>
          <a:solidFill>
            <a:srgbClr val="92D050"/>
          </a:solidFill>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a:extLst/>
        </p:spPr>
        <p:style>
          <a:lnRef idx="0">
            <a:schemeClr val="accent1"/>
          </a:lnRef>
          <a:fillRef idx="3">
            <a:schemeClr val="accent1"/>
          </a:fillRef>
          <a:effectRef idx="3">
            <a:schemeClr val="accent1"/>
          </a:effectRef>
          <a:fontRef idx="minor">
            <a:schemeClr val="lt1"/>
          </a:fontRef>
        </p:style>
        <p:txBody>
          <a:bodyPr/>
          <a:lstStyle/>
          <a:p>
            <a:pPr marL="0" indent="0" algn="ctr" eaLnBrk="1" hangingPunct="1">
              <a:buNone/>
              <a:defRPr/>
            </a:pPr>
            <a:endParaRPr lang="en-US" sz="2800" b="1" dirty="0" smtClean="0">
              <a:solidFill>
                <a:schemeClr val="bg1"/>
              </a:solidFill>
              <a:cs typeface="Arial" pitchFamily="34" charset="0"/>
            </a:endParaRPr>
          </a:p>
          <a:p>
            <a:pPr marL="0" lvl="0" indent="0" algn="ctr" defTabSz="914400" eaLnBrk="1" fontAlgn="auto" hangingPunct="1">
              <a:spcBef>
                <a:spcPts val="0"/>
              </a:spcBef>
              <a:spcAft>
                <a:spcPts val="0"/>
              </a:spcAft>
              <a:buNone/>
              <a:defRPr/>
            </a:pPr>
            <a:r>
              <a:rPr lang="en-US" sz="2800" b="1" dirty="0">
                <a:solidFill>
                  <a:prstClr val="white"/>
                </a:solidFill>
                <a:latin typeface="Arial" pitchFamily="34" charset="0"/>
                <a:cs typeface="Arial" pitchFamily="34" charset="0"/>
              </a:rPr>
              <a:t>FINANCIAL EXPENDITURE LINKED TO ORGANISATIONAL PERFORMANCE</a:t>
            </a:r>
          </a:p>
        </p:txBody>
      </p:sp>
      <p:sp>
        <p:nvSpPr>
          <p:cNvPr id="5" name="Slide Number Placeholder 1"/>
          <p:cNvSpPr>
            <a:spLocks noGrp="1"/>
          </p:cNvSpPr>
          <p:nvPr>
            <p:ph type="sldNum" sz="quarter" idx="12"/>
          </p:nvPr>
        </p:nvSpPr>
        <p:spPr>
          <a:xfrm>
            <a:off x="6876256" y="6381328"/>
            <a:ext cx="2133600" cy="365125"/>
          </a:xfrm>
        </p:spPr>
        <p:txBody>
          <a:bodyPr/>
          <a:lstStyle/>
          <a:p>
            <a:pPr>
              <a:defRPr/>
            </a:pPr>
            <a:fld id="{02973164-415C-4C83-A7EC-60F18549655F}" type="slidenum">
              <a:rPr lang="en-US" sz="1600" smtClean="0">
                <a:solidFill>
                  <a:schemeClr val="bg1"/>
                </a:solidFill>
                <a:latin typeface="Arial" panose="020B0604020202020204" pitchFamily="34" charset="0"/>
                <a:cs typeface="Arial" panose="020B0604020202020204" pitchFamily="34" charset="0"/>
              </a:rPr>
              <a:pPr>
                <a:defRPr/>
              </a:pPr>
              <a:t>17</a:t>
            </a:fld>
            <a:endParaRPr lang="en-US" sz="16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139226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circle(in)">
                                      <p:cBhvr>
                                        <p:cTn id="7" dur="20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323528" y="260648"/>
            <a:ext cx="8229600" cy="1143000"/>
          </a:xfrm>
        </p:spPr>
        <p:txBody>
          <a:bodyPr>
            <a:noAutofit/>
          </a:bodyPr>
          <a:lstStyle/>
          <a:p>
            <a:r>
              <a:rPr lang="en-ZA" sz="3200" b="1" dirty="0" smtClean="0">
                <a:ln w="1905"/>
                <a:solidFill>
                  <a:schemeClr val="bg2">
                    <a:lumMod val="25000"/>
                  </a:schemeClr>
                </a:solidFill>
                <a:effectLst>
                  <a:innerShdw blurRad="69850" dist="43180" dir="5400000">
                    <a:srgbClr val="000000">
                      <a:alpha val="65000"/>
                    </a:srgbClr>
                  </a:innerShdw>
                </a:effectLst>
                <a:cs typeface="Arial" charset="0"/>
              </a:rPr>
              <a:t/>
            </a:r>
            <a:br>
              <a:rPr lang="en-ZA" sz="3200" b="1" dirty="0" smtClean="0">
                <a:ln w="1905"/>
                <a:solidFill>
                  <a:schemeClr val="bg2">
                    <a:lumMod val="25000"/>
                  </a:schemeClr>
                </a:solidFill>
                <a:effectLst>
                  <a:innerShdw blurRad="69850" dist="43180" dir="5400000">
                    <a:srgbClr val="000000">
                      <a:alpha val="65000"/>
                    </a:srgbClr>
                  </a:innerShdw>
                </a:effectLst>
                <a:cs typeface="Arial" charset="0"/>
              </a:rPr>
            </a:br>
            <a:r>
              <a:rPr lang="en-ZA" sz="2400" b="1" dirty="0" smtClean="0">
                <a:ln w="1905"/>
                <a:effectLst>
                  <a:innerShdw blurRad="69850" dist="43180" dir="5400000">
                    <a:srgbClr val="000000">
                      <a:alpha val="65000"/>
                    </a:srgbClr>
                  </a:innerShdw>
                </a:effectLst>
                <a:cs typeface="Arial" charset="0"/>
              </a:rPr>
              <a:t>BUDGETED INCOME FOR 2018/19</a:t>
            </a:r>
            <a:br>
              <a:rPr lang="en-ZA" sz="2400" b="1" dirty="0" smtClean="0">
                <a:ln w="1905"/>
                <a:effectLst>
                  <a:innerShdw blurRad="69850" dist="43180" dir="5400000">
                    <a:srgbClr val="000000">
                      <a:alpha val="65000"/>
                    </a:srgbClr>
                  </a:innerShdw>
                </a:effectLst>
                <a:cs typeface="Arial" charset="0"/>
              </a:rPr>
            </a:br>
            <a:r>
              <a:rPr lang="en-ZA" sz="2400" b="1" dirty="0" smtClean="0">
                <a:ln w="1905"/>
                <a:effectLst>
                  <a:innerShdw blurRad="69850" dist="43180" dir="5400000">
                    <a:srgbClr val="000000">
                      <a:alpha val="65000"/>
                    </a:srgbClr>
                  </a:innerShdw>
                </a:effectLst>
                <a:cs typeface="Arial" charset="0"/>
              </a:rPr>
              <a:t>FINANCIAL YEAR</a:t>
            </a:r>
            <a:r>
              <a:rPr lang="en-US" sz="3200" b="1" dirty="0" smtClean="0">
                <a:ln w="1905"/>
                <a:solidFill>
                  <a:srgbClr val="FF0000"/>
                </a:solidFill>
                <a:effectLst>
                  <a:innerShdw blurRad="69850" dist="43180" dir="5400000">
                    <a:srgbClr val="000000">
                      <a:alpha val="65000"/>
                    </a:srgbClr>
                  </a:innerShdw>
                </a:effectLst>
                <a:cs typeface="Arial" charset="0"/>
              </a:rPr>
              <a:t> </a:t>
            </a:r>
            <a:r>
              <a:rPr lang="en-US" sz="3200" b="1" dirty="0" smtClean="0">
                <a:ln w="1905"/>
                <a:effectLst>
                  <a:innerShdw blurRad="69850" dist="43180" dir="5400000">
                    <a:srgbClr val="000000">
                      <a:alpha val="65000"/>
                    </a:srgbClr>
                  </a:innerShdw>
                </a:effectLst>
                <a:cs typeface="Arial" charset="0"/>
              </a:rPr>
              <a:t/>
            </a:r>
            <a:br>
              <a:rPr lang="en-US" sz="3200" b="1" dirty="0" smtClean="0">
                <a:ln w="1905"/>
                <a:effectLst>
                  <a:innerShdw blurRad="69850" dist="43180" dir="5400000">
                    <a:srgbClr val="000000">
                      <a:alpha val="65000"/>
                    </a:srgbClr>
                  </a:innerShdw>
                </a:effectLst>
                <a:cs typeface="Arial" charset="0"/>
              </a:rPr>
            </a:br>
            <a:endParaRPr lang="en-ZA" sz="3200" dirty="0"/>
          </a:p>
        </p:txBody>
      </p:sp>
      <p:sp>
        <p:nvSpPr>
          <p:cNvPr id="8" name="Slide Number Placeholder 1"/>
          <p:cNvSpPr>
            <a:spLocks noGrp="1"/>
          </p:cNvSpPr>
          <p:nvPr>
            <p:ph type="sldNum" sz="quarter" idx="12"/>
          </p:nvPr>
        </p:nvSpPr>
        <p:spPr>
          <a:xfrm>
            <a:off x="6804248" y="6381328"/>
            <a:ext cx="2133600" cy="365125"/>
          </a:xfrm>
        </p:spPr>
        <p:txBody>
          <a:bodyPr/>
          <a:lstStyle/>
          <a:p>
            <a:pPr>
              <a:defRPr/>
            </a:pPr>
            <a:fld id="{02973164-415C-4C83-A7EC-60F18549655F}" type="slidenum">
              <a:rPr lang="en-US" sz="1600" smtClean="0">
                <a:solidFill>
                  <a:schemeClr val="bg1"/>
                </a:solidFill>
                <a:latin typeface="Arial" panose="020B0604020202020204" pitchFamily="34" charset="0"/>
                <a:cs typeface="Arial" panose="020B0604020202020204" pitchFamily="34" charset="0"/>
              </a:rPr>
              <a:pPr>
                <a:defRPr/>
              </a:pPr>
              <a:t>18</a:t>
            </a:fld>
            <a:endParaRPr lang="en-US" sz="1600" dirty="0">
              <a:solidFill>
                <a:schemeClr val="bg1"/>
              </a:solidFill>
              <a:latin typeface="Arial" panose="020B0604020202020204" pitchFamily="34" charset="0"/>
              <a:cs typeface="Arial" panose="020B0604020202020204" pitchFamily="34" charset="0"/>
            </a:endParaRPr>
          </a:p>
        </p:txBody>
      </p:sp>
      <p:pic>
        <p:nvPicPr>
          <p:cNvPr id="10242"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7544" y="2276872"/>
            <a:ext cx="8229600" cy="325878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2" name="Rectangle 1"/>
          <p:cNvSpPr/>
          <p:nvPr/>
        </p:nvSpPr>
        <p:spPr>
          <a:xfrm>
            <a:off x="539552" y="5733256"/>
            <a:ext cx="4572000" cy="646331"/>
          </a:xfrm>
          <a:prstGeom prst="rect">
            <a:avLst/>
          </a:prstGeom>
        </p:spPr>
        <p:txBody>
          <a:bodyPr>
            <a:spAutoFit/>
          </a:bodyPr>
          <a:lstStyle/>
          <a:p>
            <a:r>
              <a:rPr lang="en-ZA" dirty="0"/>
              <a:t>* Excluding the R12 mil allocation for the Job Summit</a:t>
            </a:r>
          </a:p>
        </p:txBody>
      </p:sp>
    </p:spTree>
    <p:extLst>
      <p:ext uri="{BB962C8B-B14F-4D97-AF65-F5344CB8AC3E}">
        <p14:creationId xmlns:p14="http://schemas.microsoft.com/office/powerpoint/2010/main" xmlns="" val="9451325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smtClean="0">
                <a:solidFill>
                  <a:schemeClr val="tx1"/>
                </a:solidFill>
              </a:rPr>
              <a:t>REVENUE VS EXPENDITURE AS AT Q4</a:t>
            </a:r>
            <a:endParaRPr lang="en-US" sz="2400" b="1" dirty="0">
              <a:solidFill>
                <a:schemeClr val="tx1"/>
              </a:solidFill>
            </a:endParaRPr>
          </a:p>
        </p:txBody>
      </p:sp>
      <p:sp>
        <p:nvSpPr>
          <p:cNvPr id="4" name="Title 1"/>
          <p:cNvSpPr txBox="1">
            <a:spLocks/>
          </p:cNvSpPr>
          <p:nvPr/>
        </p:nvSpPr>
        <p:spPr bwMode="auto">
          <a:xfrm>
            <a:off x="6444208" y="6432206"/>
            <a:ext cx="2597150" cy="3476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r" eaLnBrk="1" hangingPunct="1"/>
            <a:endParaRPr lang="en-US" sz="1600" dirty="0">
              <a:solidFill>
                <a:srgbClr val="FF0000"/>
              </a:solidFill>
              <a:cs typeface="Arial" pitchFamily="34" charset="0"/>
            </a:endParaRPr>
          </a:p>
        </p:txBody>
      </p:sp>
      <p:sp>
        <p:nvSpPr>
          <p:cNvPr id="5" name="Slide Number Placeholder 1"/>
          <p:cNvSpPr txBox="1">
            <a:spLocks/>
          </p:cNvSpPr>
          <p:nvPr/>
        </p:nvSpPr>
        <p:spPr>
          <a:xfrm>
            <a:off x="6939072" y="6414743"/>
            <a:ext cx="2133600" cy="36512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defRPr/>
            </a:pPr>
            <a:fld id="{02973164-415C-4C83-A7EC-60F18549655F}" type="slidenum">
              <a:rPr lang="en-US" sz="1600" smtClean="0">
                <a:solidFill>
                  <a:schemeClr val="bg1"/>
                </a:solidFill>
                <a:latin typeface="Arial" panose="020B0604020202020204" pitchFamily="34" charset="0"/>
                <a:cs typeface="Arial" panose="020B0604020202020204" pitchFamily="34" charset="0"/>
              </a:rPr>
              <a:pPr algn="r">
                <a:defRPr/>
              </a:pPr>
              <a:t>19</a:t>
            </a:fld>
            <a:endParaRPr lang="en-US" sz="1600" dirty="0">
              <a:solidFill>
                <a:schemeClr val="bg1"/>
              </a:solidFill>
              <a:latin typeface="Arial" panose="020B0604020202020204" pitchFamily="34" charset="0"/>
              <a:cs typeface="Arial" panose="020B0604020202020204" pitchFamily="34" charset="0"/>
            </a:endParaRPr>
          </a:p>
        </p:txBody>
      </p:sp>
      <p:graphicFrame>
        <p:nvGraphicFramePr>
          <p:cNvPr id="6" name="Table 5"/>
          <p:cNvGraphicFramePr>
            <a:graphicFrameLocks noGrp="1"/>
          </p:cNvGraphicFramePr>
          <p:nvPr>
            <p:extLst>
              <p:ext uri="{D42A27DB-BD31-4B8C-83A1-F6EECF244321}">
                <p14:modId xmlns:p14="http://schemas.microsoft.com/office/powerpoint/2010/main" xmlns="" val="2631090221"/>
              </p:ext>
            </p:extLst>
          </p:nvPr>
        </p:nvGraphicFramePr>
        <p:xfrm>
          <a:off x="1043608" y="1544293"/>
          <a:ext cx="6843191" cy="4870450"/>
        </p:xfrm>
        <a:graphic>
          <a:graphicData uri="http://schemas.openxmlformats.org/drawingml/2006/table">
            <a:tbl>
              <a:tblPr>
                <a:tableStyleId>{5C22544A-7EE6-4342-B048-85BDC9FD1C3A}</a:tableStyleId>
              </a:tblPr>
              <a:tblGrid>
                <a:gridCol w="4066623">
                  <a:extLst>
                    <a:ext uri="{9D8B030D-6E8A-4147-A177-3AD203B41FA5}">
                      <a16:colId xmlns:a16="http://schemas.microsoft.com/office/drawing/2014/main" xmlns="" val="20000"/>
                    </a:ext>
                  </a:extLst>
                </a:gridCol>
                <a:gridCol w="2776568">
                  <a:extLst>
                    <a:ext uri="{9D8B030D-6E8A-4147-A177-3AD203B41FA5}">
                      <a16:colId xmlns:a16="http://schemas.microsoft.com/office/drawing/2014/main" xmlns="" val="20001"/>
                    </a:ext>
                  </a:extLst>
                </a:gridCol>
              </a:tblGrid>
              <a:tr h="654342">
                <a:tc>
                  <a:txBody>
                    <a:bodyPr/>
                    <a:lstStyle/>
                    <a:p>
                      <a:pPr algn="l" fontAlgn="b"/>
                      <a:r>
                        <a:rPr lang="en-ZA" sz="1400" b="1" u="none" strike="noStrike" dirty="0">
                          <a:effectLst/>
                        </a:rPr>
                        <a:t>Economic Classification</a:t>
                      </a:r>
                      <a:endParaRPr lang="en-ZA" sz="1400" b="1" i="0" u="none" strike="noStrike" dirty="0">
                        <a:solidFill>
                          <a:srgbClr val="000000"/>
                        </a:solidFill>
                        <a:effectLst/>
                        <a:latin typeface="Calibri"/>
                      </a:endParaRPr>
                    </a:p>
                  </a:txBody>
                  <a:tcPr marL="9525" marR="9525" marT="9525" marB="0" anchor="b"/>
                </a:tc>
                <a:tc>
                  <a:txBody>
                    <a:bodyPr/>
                    <a:lstStyle/>
                    <a:p>
                      <a:pPr algn="r" fontAlgn="b"/>
                      <a:r>
                        <a:rPr lang="en-ZA" sz="1400" b="1" u="none" strike="noStrike" dirty="0">
                          <a:effectLst/>
                        </a:rPr>
                        <a:t>Audited </a:t>
                      </a:r>
                      <a:r>
                        <a:rPr lang="en-ZA" sz="1400" b="1" u="none" strike="noStrike" dirty="0" smtClean="0">
                          <a:effectLst/>
                        </a:rPr>
                        <a:t>Actual (000)</a:t>
                      </a:r>
                      <a:endParaRPr lang="en-ZA" sz="1400" b="1"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xmlns="" val="10000"/>
                  </a:ext>
                </a:extLst>
              </a:tr>
              <a:tr h="1054027">
                <a:tc>
                  <a:txBody>
                    <a:bodyPr/>
                    <a:lstStyle/>
                    <a:p>
                      <a:pPr algn="l" fontAlgn="b"/>
                      <a:r>
                        <a:rPr lang="en-ZA" sz="1400" b="0" i="0" u="none" strike="noStrike" dirty="0" smtClean="0">
                          <a:solidFill>
                            <a:srgbClr val="000000"/>
                          </a:solidFill>
                          <a:effectLst/>
                          <a:latin typeface="Calibri"/>
                        </a:rPr>
                        <a:t>Revenue</a:t>
                      </a:r>
                      <a:r>
                        <a:rPr lang="en-ZA" sz="1400" b="0" i="0" u="none" strike="noStrike" baseline="0" dirty="0" smtClean="0">
                          <a:solidFill>
                            <a:srgbClr val="000000"/>
                          </a:solidFill>
                          <a:effectLst/>
                          <a:latin typeface="Calibri"/>
                        </a:rPr>
                        <a:t> </a:t>
                      </a:r>
                      <a:endParaRPr lang="en-ZA" sz="1400" b="0" i="0" u="none" strike="noStrike" dirty="0">
                        <a:solidFill>
                          <a:srgbClr val="000000"/>
                        </a:solidFill>
                        <a:effectLst/>
                        <a:latin typeface="Calibri"/>
                      </a:endParaRPr>
                    </a:p>
                  </a:txBody>
                  <a:tcPr marL="9525" marR="9525" marT="9525" marB="0" anchor="b"/>
                </a:tc>
                <a:tc>
                  <a:txBody>
                    <a:bodyPr/>
                    <a:lstStyle/>
                    <a:p>
                      <a:pPr algn="r" fontAlgn="b"/>
                      <a:r>
                        <a:rPr lang="en-ZA" sz="1400" b="0" i="0" u="none" strike="noStrike" dirty="0" smtClean="0">
                          <a:solidFill>
                            <a:srgbClr val="000000"/>
                          </a:solidFill>
                          <a:effectLst/>
                          <a:latin typeface="Calibri"/>
                        </a:rPr>
                        <a:t>41 456</a:t>
                      </a:r>
                      <a:endParaRPr lang="en-ZA" sz="14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xmlns="" val="10001"/>
                  </a:ext>
                </a:extLst>
              </a:tr>
              <a:tr h="1054027">
                <a:tc>
                  <a:txBody>
                    <a:bodyPr/>
                    <a:lstStyle/>
                    <a:p>
                      <a:pPr algn="l" fontAlgn="b"/>
                      <a:r>
                        <a:rPr lang="en-ZA" sz="1400" u="none" strike="noStrike" dirty="0">
                          <a:effectLst/>
                        </a:rPr>
                        <a:t>Compensation of employees </a:t>
                      </a:r>
                      <a:endParaRPr lang="en-ZA" sz="1400" b="0" i="0" u="none" strike="noStrike" dirty="0">
                        <a:solidFill>
                          <a:srgbClr val="000000"/>
                        </a:solidFill>
                        <a:effectLst/>
                        <a:latin typeface="Calibri"/>
                      </a:endParaRPr>
                    </a:p>
                  </a:txBody>
                  <a:tcPr marL="9525" marR="9525" marT="9525" marB="0" anchor="b"/>
                </a:tc>
                <a:tc>
                  <a:txBody>
                    <a:bodyPr/>
                    <a:lstStyle/>
                    <a:p>
                      <a:pPr algn="r" fontAlgn="b"/>
                      <a:r>
                        <a:rPr lang="en-ZA" sz="1400" u="none" strike="noStrike" dirty="0">
                          <a:effectLst/>
                        </a:rPr>
                        <a:t>                            </a:t>
                      </a:r>
                      <a:r>
                        <a:rPr lang="en-ZA" sz="1400" u="none" strike="noStrike" baseline="0" dirty="0" smtClean="0">
                          <a:effectLst/>
                        </a:rPr>
                        <a:t>    -</a:t>
                      </a:r>
                      <a:r>
                        <a:rPr lang="en-ZA" sz="1400" u="none" strike="noStrike" dirty="0" smtClean="0">
                          <a:effectLst/>
                        </a:rPr>
                        <a:t>   </a:t>
                      </a:r>
                      <a:r>
                        <a:rPr lang="en-ZA" sz="1400" u="none" strike="noStrike" dirty="0">
                          <a:effectLst/>
                        </a:rPr>
                        <a:t>21 235 </a:t>
                      </a:r>
                      <a:endParaRPr lang="en-ZA" sz="14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xmlns="" val="10002"/>
                  </a:ext>
                </a:extLst>
              </a:tr>
              <a:tr h="1054027">
                <a:tc>
                  <a:txBody>
                    <a:bodyPr/>
                    <a:lstStyle/>
                    <a:p>
                      <a:pPr algn="l" fontAlgn="b"/>
                      <a:r>
                        <a:rPr lang="en-ZA" sz="1400" u="none" strike="noStrike" dirty="0">
                          <a:effectLst/>
                        </a:rPr>
                        <a:t>Goods and services </a:t>
                      </a:r>
                      <a:endParaRPr lang="en-ZA" sz="1400" b="0" i="0" u="none" strike="noStrike" dirty="0">
                        <a:solidFill>
                          <a:srgbClr val="000000"/>
                        </a:solidFill>
                        <a:effectLst/>
                        <a:latin typeface="Calibri"/>
                      </a:endParaRPr>
                    </a:p>
                  </a:txBody>
                  <a:tcPr marL="9525" marR="9525" marT="9525" marB="0" anchor="b"/>
                </a:tc>
                <a:tc>
                  <a:txBody>
                    <a:bodyPr/>
                    <a:lstStyle/>
                    <a:p>
                      <a:pPr algn="r" fontAlgn="b"/>
                      <a:r>
                        <a:rPr lang="en-ZA" sz="1400" u="none" strike="noStrike" dirty="0">
                          <a:effectLst/>
                        </a:rPr>
                        <a:t>                              </a:t>
                      </a:r>
                      <a:r>
                        <a:rPr lang="en-ZA" sz="1400" u="none" strike="noStrike" dirty="0" smtClean="0">
                          <a:effectLst/>
                        </a:rPr>
                        <a:t>- </a:t>
                      </a:r>
                      <a:r>
                        <a:rPr lang="en-ZA" sz="1400" u="none" strike="noStrike" dirty="0">
                          <a:effectLst/>
                        </a:rPr>
                        <a:t>25 665 </a:t>
                      </a:r>
                      <a:endParaRPr lang="en-ZA" sz="14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xmlns="" val="10003"/>
                  </a:ext>
                </a:extLst>
              </a:tr>
              <a:tr h="1054027">
                <a:tc>
                  <a:txBody>
                    <a:bodyPr/>
                    <a:lstStyle/>
                    <a:p>
                      <a:pPr algn="l" fontAlgn="b"/>
                      <a:r>
                        <a:rPr lang="en-ZA" sz="1400" b="1" i="0" u="none" strike="noStrike" dirty="0" smtClean="0">
                          <a:solidFill>
                            <a:schemeClr val="dk1"/>
                          </a:solidFill>
                          <a:effectLst/>
                          <a:latin typeface="+mn-lt"/>
                        </a:rPr>
                        <a:t>Deficit</a:t>
                      </a:r>
                      <a:r>
                        <a:rPr lang="en-ZA" sz="1400" b="1" i="0" u="none" strike="noStrike" baseline="0" dirty="0" smtClean="0">
                          <a:solidFill>
                            <a:schemeClr val="dk1"/>
                          </a:solidFill>
                          <a:effectLst/>
                          <a:latin typeface="+mn-lt"/>
                        </a:rPr>
                        <a:t>/Surplus</a:t>
                      </a:r>
                      <a:endParaRPr lang="en-ZA" sz="1400" b="1" i="0" u="none" strike="noStrike" dirty="0">
                        <a:solidFill>
                          <a:srgbClr val="000000"/>
                        </a:solidFill>
                        <a:effectLst/>
                        <a:latin typeface="Calibri"/>
                      </a:endParaRPr>
                    </a:p>
                  </a:txBody>
                  <a:tcPr marL="9525" marR="9525" marT="9525" marB="0" anchor="b"/>
                </a:tc>
                <a:tc>
                  <a:txBody>
                    <a:bodyPr/>
                    <a:lstStyle/>
                    <a:p>
                      <a:pPr algn="r" fontAlgn="b"/>
                      <a:r>
                        <a:rPr lang="en-ZA" sz="1400" b="1" u="none" strike="noStrike" dirty="0" smtClean="0">
                          <a:effectLst/>
                        </a:rPr>
                        <a:t>- 5 444                               </a:t>
                      </a:r>
                      <a:endParaRPr lang="en-ZA" sz="1400" b="1"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xmlns="" val="31773477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txBox="1">
            <a:spLocks/>
          </p:cNvSpPr>
          <p:nvPr/>
        </p:nvSpPr>
        <p:spPr bwMode="auto">
          <a:xfrm>
            <a:off x="5973763" y="6332538"/>
            <a:ext cx="2597150" cy="3476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r>
              <a:rPr lang="en-US" sz="1000" dirty="0">
                <a:solidFill>
                  <a:srgbClr val="FFFFFF"/>
                </a:solidFill>
                <a:cs typeface="Arial" pitchFamily="34" charset="0"/>
              </a:rPr>
              <a:t>Chief Directorate Communication  |  2011.00.00</a:t>
            </a:r>
          </a:p>
        </p:txBody>
      </p:sp>
      <p:sp>
        <p:nvSpPr>
          <p:cNvPr id="14339" name="Title 1"/>
          <p:cNvSpPr>
            <a:spLocks noGrp="1"/>
          </p:cNvSpPr>
          <p:nvPr>
            <p:ph type="title"/>
          </p:nvPr>
        </p:nvSpPr>
        <p:spPr>
          <a:xfrm>
            <a:off x="2373313" y="741363"/>
            <a:ext cx="4679950" cy="541337"/>
          </a:xfrm>
        </p:spPr>
        <p:txBody>
          <a:bodyPr/>
          <a:lstStyle/>
          <a:p>
            <a:pPr eaLnBrk="1" hangingPunct="1">
              <a:defRPr/>
            </a:pPr>
            <a:r>
              <a:rPr lang="en-US" sz="2400" b="1" dirty="0">
                <a:solidFill>
                  <a:prstClr val="black"/>
                </a:solidFill>
                <a:ea typeface="ＭＳ Ｐゴシック" pitchFamily="-80" charset="-128"/>
                <a:cs typeface="+mj-cs"/>
              </a:rPr>
              <a:t>TABLE OF CONTENTS</a:t>
            </a:r>
            <a:endParaRPr lang="en-US" sz="2400" b="1" u="sng" dirty="0" smtClean="0">
              <a:solidFill>
                <a:schemeClr val="bg2"/>
              </a:solidFill>
              <a:latin typeface="Arial" charset="0"/>
              <a:cs typeface="Arial" charset="0"/>
            </a:endParaRPr>
          </a:p>
        </p:txBody>
      </p:sp>
      <p:sp>
        <p:nvSpPr>
          <p:cNvPr id="4" name="Content Placeholder 2"/>
          <p:cNvSpPr>
            <a:spLocks noGrp="1"/>
          </p:cNvSpPr>
          <p:nvPr>
            <p:ph idx="1"/>
          </p:nvPr>
        </p:nvSpPr>
        <p:spPr>
          <a:xfrm>
            <a:off x="396875" y="1544638"/>
            <a:ext cx="8174038" cy="4537075"/>
          </a:xfrm>
        </p:spPr>
        <p:txBody>
          <a:bodyPr>
            <a:normAutofit fontScale="62500" lnSpcReduction="20000"/>
          </a:bodyPr>
          <a:lstStyle/>
          <a:p>
            <a:pPr eaLnBrk="1" hangingPunct="1">
              <a:spcBef>
                <a:spcPct val="0"/>
              </a:spcBef>
              <a:buFont typeface="Wingdings" pitchFamily="2" charset="2"/>
              <a:buChar char="q"/>
              <a:defRPr/>
            </a:pPr>
            <a:endParaRPr lang="en-US" sz="1600" b="1" dirty="0" smtClean="0">
              <a:solidFill>
                <a:prstClr val="black"/>
              </a:solidFill>
              <a:latin typeface="Arial" panose="020B0604020202020204" pitchFamily="34" charset="0"/>
              <a:ea typeface="+mn-ea"/>
              <a:cs typeface="Arial" panose="020B0604020202020204" pitchFamily="34" charset="0"/>
            </a:endParaRPr>
          </a:p>
          <a:p>
            <a:pPr eaLnBrk="1" hangingPunct="1">
              <a:spcBef>
                <a:spcPct val="0"/>
              </a:spcBef>
              <a:buFont typeface="Wingdings" pitchFamily="2" charset="2"/>
              <a:buChar char="q"/>
              <a:defRPr/>
            </a:pPr>
            <a:r>
              <a:rPr lang="en-US" sz="2000" b="1" dirty="0" smtClean="0">
                <a:solidFill>
                  <a:prstClr val="black"/>
                </a:solidFill>
                <a:latin typeface="Arial" panose="020B0604020202020204" pitchFamily="34" charset="0"/>
                <a:ea typeface="+mn-ea"/>
                <a:cs typeface="Arial" panose="020B0604020202020204" pitchFamily="34" charset="0"/>
              </a:rPr>
              <a:t>INTRODUCTION</a:t>
            </a:r>
            <a:r>
              <a:rPr lang="en-US" sz="2000" b="1" dirty="0" smtClean="0">
                <a:solidFill>
                  <a:schemeClr val="bg1"/>
                </a:solidFill>
                <a:latin typeface="Arial" panose="020B0604020202020204" pitchFamily="34" charset="0"/>
                <a:cs typeface="Arial" panose="020B0604020202020204" pitchFamily="34" charset="0"/>
              </a:rPr>
              <a:t>NUAL </a:t>
            </a:r>
            <a:r>
              <a:rPr lang="en-US" sz="2000" b="1" dirty="0">
                <a:solidFill>
                  <a:schemeClr val="bg1"/>
                </a:solidFill>
                <a:latin typeface="Arial" panose="020B0604020202020204" pitchFamily="34" charset="0"/>
                <a:cs typeface="Arial" panose="020B0604020202020204" pitchFamily="34" charset="0"/>
              </a:rPr>
              <a:t>PERFORMANCE </a:t>
            </a:r>
            <a:r>
              <a:rPr lang="en-US" sz="2000" b="1" dirty="0" smtClean="0">
                <a:solidFill>
                  <a:schemeClr val="bg1"/>
                </a:solidFill>
                <a:latin typeface="Arial" panose="020B0604020202020204" pitchFamily="34" charset="0"/>
                <a:cs typeface="Arial" panose="020B0604020202020204" pitchFamily="34" charset="0"/>
              </a:rPr>
              <a:t>APP </a:t>
            </a:r>
            <a:r>
              <a:rPr lang="en-US" sz="2000" b="1" dirty="0">
                <a:solidFill>
                  <a:schemeClr val="bg1"/>
                </a:solidFill>
                <a:latin typeface="Arial" panose="020B0604020202020204" pitchFamily="34" charset="0"/>
                <a:cs typeface="Arial" panose="020B0604020202020204" pitchFamily="34" charset="0"/>
              </a:rPr>
              <a:t>2017/18</a:t>
            </a:r>
          </a:p>
          <a:p>
            <a:pPr eaLnBrk="1" hangingPunct="1">
              <a:spcBef>
                <a:spcPct val="0"/>
              </a:spcBef>
              <a:buFont typeface="Wingdings" pitchFamily="2" charset="2"/>
              <a:buChar char="q"/>
              <a:defRPr/>
            </a:pPr>
            <a:r>
              <a:rPr lang="en-ZA" sz="2000" b="1" dirty="0">
                <a:solidFill>
                  <a:prstClr val="black"/>
                </a:solidFill>
                <a:latin typeface="Arial" panose="020B0604020202020204" pitchFamily="34" charset="0"/>
                <a:cs typeface="Arial" panose="020B0604020202020204" pitchFamily="34" charset="0"/>
              </a:rPr>
              <a:t>NEDLAC’S OBJECTIVES IN TERMS OF THE NEDLAC ACT</a:t>
            </a:r>
            <a:endParaRPr lang="en-ZA" sz="2000" b="1" dirty="0">
              <a:solidFill>
                <a:prstClr val="black"/>
              </a:solidFill>
              <a:latin typeface="Arial" panose="020B0604020202020204" pitchFamily="34" charset="0"/>
              <a:ea typeface="+mn-ea"/>
              <a:cs typeface="Arial" panose="020B0604020202020204" pitchFamily="34" charset="0"/>
            </a:endParaRPr>
          </a:p>
          <a:p>
            <a:pPr eaLnBrk="1" hangingPunct="1">
              <a:spcBef>
                <a:spcPct val="0"/>
              </a:spcBef>
              <a:buFont typeface="Wingdings" pitchFamily="2" charset="2"/>
              <a:buChar char="q"/>
              <a:defRPr/>
            </a:pPr>
            <a:r>
              <a:rPr lang="en-ZA" altLang="en-US" sz="2000" b="1" dirty="0">
                <a:latin typeface="Arial" panose="020B0604020202020204" pitchFamily="34" charset="0"/>
                <a:cs typeface="Arial" panose="020B0604020202020204" pitchFamily="34" charset="0"/>
              </a:rPr>
              <a:t>QUARTER 4 PERFORMANCE </a:t>
            </a:r>
            <a:endParaRPr lang="en-ZA" sz="2000" b="1" dirty="0" smtClean="0">
              <a:solidFill>
                <a:prstClr val="black"/>
              </a:solidFill>
              <a:latin typeface="Arial" panose="020B0604020202020204" pitchFamily="34" charset="0"/>
              <a:ea typeface="+mn-ea"/>
              <a:cs typeface="Arial" panose="020B0604020202020204" pitchFamily="34" charset="0"/>
            </a:endParaRPr>
          </a:p>
          <a:p>
            <a:pPr eaLnBrk="1" hangingPunct="1">
              <a:spcBef>
                <a:spcPct val="0"/>
              </a:spcBef>
              <a:buFont typeface="Wingdings" pitchFamily="2" charset="2"/>
              <a:buChar char="q"/>
              <a:defRPr/>
            </a:pPr>
            <a:r>
              <a:rPr lang="en-US" sz="2000" b="1" dirty="0">
                <a:solidFill>
                  <a:prstClr val="black"/>
                </a:solidFill>
                <a:latin typeface="Arial" panose="020B0604020202020204" pitchFamily="34" charset="0"/>
                <a:cs typeface="Arial" panose="020B0604020202020204" pitchFamily="34" charset="0"/>
              </a:rPr>
              <a:t>NEDLAC’S OBJECTIVES IN TERMS OF THE NEDLAC ACT</a:t>
            </a:r>
            <a:endParaRPr lang="en-US" sz="2000" b="1" dirty="0" smtClean="0">
              <a:latin typeface="Arial" panose="020B0604020202020204" pitchFamily="34" charset="0"/>
              <a:cs typeface="Arial" panose="020B0604020202020204" pitchFamily="34" charset="0"/>
            </a:endParaRPr>
          </a:p>
          <a:p>
            <a:pPr eaLnBrk="1" hangingPunct="1">
              <a:spcBef>
                <a:spcPct val="0"/>
              </a:spcBef>
              <a:buFont typeface="Wingdings" pitchFamily="2" charset="2"/>
              <a:buChar char="q"/>
              <a:defRPr/>
            </a:pPr>
            <a:r>
              <a:rPr lang="en-ZA" altLang="en-US" sz="2000" b="1" dirty="0">
                <a:latin typeface="Arial" panose="020B0604020202020204" pitchFamily="34" charset="0"/>
                <a:cs typeface="Arial" panose="020B0604020202020204" pitchFamily="34" charset="0"/>
              </a:rPr>
              <a:t>QUARTER 4 PERFORMANCE APP </a:t>
            </a:r>
            <a:r>
              <a:rPr lang="en-ZA" altLang="en-US" sz="2000" b="1" dirty="0" smtClean="0">
                <a:latin typeface="Arial" panose="020B0604020202020204" pitchFamily="34" charset="0"/>
                <a:cs typeface="Arial" panose="020B0604020202020204" pitchFamily="34" charset="0"/>
              </a:rPr>
              <a:t>2018/19</a:t>
            </a:r>
          </a:p>
          <a:p>
            <a:pPr eaLnBrk="1" hangingPunct="1">
              <a:spcBef>
                <a:spcPct val="0"/>
              </a:spcBef>
              <a:buFont typeface="Wingdings" pitchFamily="2" charset="2"/>
              <a:buChar char="q"/>
              <a:defRPr/>
            </a:pPr>
            <a:r>
              <a:rPr lang="it-IT" altLang="en-US" sz="2000" b="1" dirty="0">
                <a:latin typeface="Arial" panose="020B0604020202020204" pitchFamily="34" charset="0"/>
                <a:cs typeface="Arial" panose="020B0604020202020204" pitchFamily="34" charset="0"/>
              </a:rPr>
              <a:t>2018/19 PERFORMANCE PER PROGRAMME </a:t>
            </a:r>
            <a:r>
              <a:rPr lang="it-IT" altLang="en-US" sz="2000" b="1" dirty="0" smtClean="0">
                <a:latin typeface="Arial" panose="020B0604020202020204" pitchFamily="34" charset="0"/>
                <a:cs typeface="Arial" panose="020B0604020202020204" pitchFamily="34" charset="0"/>
              </a:rPr>
              <a:t>QUARTER 4</a:t>
            </a:r>
          </a:p>
          <a:p>
            <a:pPr eaLnBrk="1" hangingPunct="1">
              <a:spcBef>
                <a:spcPct val="0"/>
              </a:spcBef>
              <a:buFont typeface="Wingdings" pitchFamily="2" charset="2"/>
              <a:buChar char="q"/>
              <a:defRPr/>
            </a:pPr>
            <a:r>
              <a:rPr lang="en-ZA" sz="2000" b="1" dirty="0">
                <a:solidFill>
                  <a:prstClr val="black"/>
                </a:solidFill>
                <a:latin typeface="Arial" panose="020B0604020202020204" pitchFamily="34" charset="0"/>
                <a:ea typeface="+mn-ea"/>
                <a:cs typeface="Arial" panose="020B0604020202020204" pitchFamily="34" charset="0"/>
              </a:rPr>
              <a:t>KEY CHALLENGES EXPERIENCED IN RELATION TO ACHIEVEMENTS OF Q4 TARGETS ON THE APP &amp; REMEDIAL ACTION </a:t>
            </a:r>
            <a:endParaRPr lang="en-ZA" sz="2000" b="1" dirty="0" smtClean="0">
              <a:solidFill>
                <a:prstClr val="black"/>
              </a:solidFill>
              <a:latin typeface="Arial" panose="020B0604020202020204" pitchFamily="34" charset="0"/>
              <a:ea typeface="+mn-ea"/>
              <a:cs typeface="Arial" panose="020B0604020202020204" pitchFamily="34" charset="0"/>
            </a:endParaRPr>
          </a:p>
          <a:p>
            <a:pPr eaLnBrk="1" hangingPunct="1">
              <a:spcBef>
                <a:spcPct val="0"/>
              </a:spcBef>
              <a:buFont typeface="Wingdings" pitchFamily="2" charset="2"/>
              <a:buChar char="q"/>
              <a:defRPr/>
            </a:pPr>
            <a:r>
              <a:rPr lang="en-ZA" sz="2000" b="1" dirty="0">
                <a:solidFill>
                  <a:prstClr val="black"/>
                </a:solidFill>
                <a:latin typeface="Arial" panose="020B0604020202020204" pitchFamily="34" charset="0"/>
                <a:ea typeface="+mn-ea"/>
                <a:cs typeface="Arial" panose="020B0604020202020204" pitchFamily="34" charset="0"/>
              </a:rPr>
              <a:t>IMPACT ON EMPLOYMENT, POVERTY AND INEQUALITY OF </a:t>
            </a:r>
            <a:r>
              <a:rPr lang="en-ZA" sz="2000" b="1" dirty="0" smtClean="0">
                <a:solidFill>
                  <a:prstClr val="black"/>
                </a:solidFill>
                <a:latin typeface="Arial" panose="020B0604020202020204" pitchFamily="34" charset="0"/>
                <a:ea typeface="+mn-ea"/>
                <a:cs typeface="Arial" panose="020B0604020202020204" pitchFamily="34" charset="0"/>
              </a:rPr>
              <a:t>NEDLAC PROGRAMMES</a:t>
            </a:r>
          </a:p>
          <a:p>
            <a:pPr eaLnBrk="1" hangingPunct="1">
              <a:spcBef>
                <a:spcPct val="0"/>
              </a:spcBef>
              <a:buFont typeface="Wingdings" pitchFamily="2" charset="2"/>
              <a:buChar char="q"/>
              <a:defRPr/>
            </a:pPr>
            <a:r>
              <a:rPr lang="en-ZA" sz="2000" b="1" dirty="0">
                <a:solidFill>
                  <a:prstClr val="black"/>
                </a:solidFill>
                <a:latin typeface="Arial" panose="020B0604020202020204" pitchFamily="34" charset="0"/>
                <a:ea typeface="+mn-ea"/>
                <a:cs typeface="Arial" panose="020B0604020202020204" pitchFamily="34" charset="0"/>
              </a:rPr>
              <a:t>NEDLAC’S CONTRIBUTION TO EMPLOYMENT, POVERTY ALLEVIATION AND REDUCTION OF </a:t>
            </a:r>
            <a:r>
              <a:rPr lang="en-ZA" sz="2000" b="1" dirty="0" smtClean="0">
                <a:solidFill>
                  <a:prstClr val="black"/>
                </a:solidFill>
                <a:latin typeface="Arial" panose="020B0604020202020204" pitchFamily="34" charset="0"/>
                <a:ea typeface="+mn-ea"/>
                <a:cs typeface="Arial" panose="020B0604020202020204" pitchFamily="34" charset="0"/>
              </a:rPr>
              <a:t>INEQUALITIES</a:t>
            </a:r>
          </a:p>
          <a:p>
            <a:pPr eaLnBrk="1" hangingPunct="1">
              <a:spcBef>
                <a:spcPct val="0"/>
              </a:spcBef>
              <a:buFont typeface="Wingdings" pitchFamily="2" charset="2"/>
              <a:buChar char="q"/>
              <a:defRPr/>
            </a:pPr>
            <a:r>
              <a:rPr lang="en-ZA" sz="2000" b="1" dirty="0" smtClean="0">
                <a:solidFill>
                  <a:prstClr val="black"/>
                </a:solidFill>
                <a:latin typeface="Arial" panose="020B0604020202020204" pitchFamily="34" charset="0"/>
                <a:ea typeface="+mn-ea"/>
                <a:cs typeface="Arial" panose="020B0604020202020204" pitchFamily="34" charset="0"/>
              </a:rPr>
              <a:t>NEDLAC’S </a:t>
            </a:r>
            <a:r>
              <a:rPr lang="en-ZA" sz="2000" b="1" dirty="0">
                <a:solidFill>
                  <a:prstClr val="black"/>
                </a:solidFill>
                <a:latin typeface="Arial" panose="020B0604020202020204" pitchFamily="34" charset="0"/>
                <a:ea typeface="+mn-ea"/>
                <a:cs typeface="Arial" panose="020B0604020202020204" pitchFamily="34" charset="0"/>
              </a:rPr>
              <a:t>PROGRAMMES TO ADDRESS CHALLENGES OF UNEMPLOYMENT AND OTHER SOCIO-ECONOMIC </a:t>
            </a:r>
            <a:r>
              <a:rPr lang="en-ZA" sz="2000" b="1" dirty="0" smtClean="0">
                <a:solidFill>
                  <a:prstClr val="black"/>
                </a:solidFill>
                <a:latin typeface="Arial" panose="020B0604020202020204" pitchFamily="34" charset="0"/>
                <a:ea typeface="+mn-ea"/>
                <a:cs typeface="Arial" panose="020B0604020202020204" pitchFamily="34" charset="0"/>
              </a:rPr>
              <a:t>ISSUES</a:t>
            </a:r>
          </a:p>
          <a:p>
            <a:pPr eaLnBrk="1" hangingPunct="1">
              <a:spcBef>
                <a:spcPct val="0"/>
              </a:spcBef>
              <a:buFont typeface="Wingdings" pitchFamily="2" charset="2"/>
              <a:buChar char="q"/>
              <a:defRPr/>
            </a:pPr>
            <a:r>
              <a:rPr lang="en-ZA" sz="2000" b="1" dirty="0">
                <a:solidFill>
                  <a:prstClr val="black"/>
                </a:solidFill>
                <a:latin typeface="Arial" panose="020B0604020202020204" pitchFamily="34" charset="0"/>
                <a:ea typeface="+mn-ea"/>
                <a:cs typeface="Arial" panose="020B0604020202020204" pitchFamily="34" charset="0"/>
              </a:rPr>
              <a:t>NEDLAC’S PROGRAMMES TO ADDRESS CHALLENGES OF UNEMPLOYMENT AND OTHER SOCIO-ECONOMIC </a:t>
            </a:r>
            <a:r>
              <a:rPr lang="en-ZA" sz="2000" b="1" dirty="0" smtClean="0">
                <a:solidFill>
                  <a:prstClr val="black"/>
                </a:solidFill>
                <a:latin typeface="Arial" panose="020B0604020202020204" pitchFamily="34" charset="0"/>
                <a:ea typeface="+mn-ea"/>
                <a:cs typeface="Arial" panose="020B0604020202020204" pitchFamily="34" charset="0"/>
              </a:rPr>
              <a:t>ISSUES CONT….</a:t>
            </a:r>
          </a:p>
          <a:p>
            <a:pPr eaLnBrk="1" hangingPunct="1">
              <a:spcBef>
                <a:spcPct val="0"/>
              </a:spcBef>
              <a:buFont typeface="Wingdings" pitchFamily="2" charset="2"/>
              <a:buChar char="q"/>
              <a:defRPr/>
            </a:pPr>
            <a:r>
              <a:rPr lang="en-ZA" sz="2000" b="1" dirty="0">
                <a:solidFill>
                  <a:prstClr val="black"/>
                </a:solidFill>
                <a:latin typeface="Arial" panose="020B0604020202020204" pitchFamily="34" charset="0"/>
                <a:ea typeface="+mn-ea"/>
                <a:cs typeface="Arial" panose="020B0604020202020204" pitchFamily="34" charset="0"/>
              </a:rPr>
              <a:t>NEDLAC’S PROGRAMMES TO ADDRESS CHALLENGES OF UNEMPLOYMENT AND OTHER SOCIO-ECONOMIC </a:t>
            </a:r>
            <a:r>
              <a:rPr lang="en-ZA" sz="2000" b="1" dirty="0" smtClean="0">
                <a:solidFill>
                  <a:prstClr val="black"/>
                </a:solidFill>
                <a:latin typeface="Arial" panose="020B0604020202020204" pitchFamily="34" charset="0"/>
                <a:ea typeface="+mn-ea"/>
                <a:cs typeface="Arial" panose="020B0604020202020204" pitchFamily="34" charset="0"/>
              </a:rPr>
              <a:t>ISSUES CONT…</a:t>
            </a:r>
          </a:p>
          <a:p>
            <a:pPr eaLnBrk="1" hangingPunct="1">
              <a:spcBef>
                <a:spcPct val="0"/>
              </a:spcBef>
              <a:buFont typeface="Wingdings" pitchFamily="2" charset="2"/>
              <a:buChar char="q"/>
              <a:defRPr/>
            </a:pPr>
            <a:r>
              <a:rPr lang="en-ZA" sz="2000" b="1" dirty="0">
                <a:solidFill>
                  <a:prstClr val="black"/>
                </a:solidFill>
                <a:latin typeface="Arial" panose="020B0604020202020204" pitchFamily="34" charset="0"/>
                <a:ea typeface="+mn-ea"/>
                <a:cs typeface="Arial" panose="020B0604020202020204" pitchFamily="34" charset="0"/>
              </a:rPr>
              <a:t>NEDLAC’S PROGRAMMES TO ADDRESS CHALLENGES OF UNEMPLOYMENT AND OTHER SOCIO-ECONOMIC </a:t>
            </a:r>
            <a:r>
              <a:rPr lang="en-ZA" sz="2000" b="1" dirty="0" smtClean="0">
                <a:solidFill>
                  <a:prstClr val="black"/>
                </a:solidFill>
                <a:latin typeface="Arial" panose="020B0604020202020204" pitchFamily="34" charset="0"/>
                <a:ea typeface="+mn-ea"/>
                <a:cs typeface="Arial" panose="020B0604020202020204" pitchFamily="34" charset="0"/>
              </a:rPr>
              <a:t>ISSUES CONT…</a:t>
            </a:r>
          </a:p>
          <a:p>
            <a:pPr eaLnBrk="1" hangingPunct="1">
              <a:spcBef>
                <a:spcPct val="0"/>
              </a:spcBef>
              <a:buFont typeface="Wingdings" pitchFamily="2" charset="2"/>
              <a:buChar char="q"/>
              <a:defRPr/>
            </a:pPr>
            <a:r>
              <a:rPr lang="en-ZA" sz="2000" b="1" dirty="0">
                <a:solidFill>
                  <a:prstClr val="black"/>
                </a:solidFill>
                <a:latin typeface="Arial" panose="020B0604020202020204" pitchFamily="34" charset="0"/>
                <a:ea typeface="+mn-ea"/>
                <a:cs typeface="Arial" panose="020B0604020202020204" pitchFamily="34" charset="0"/>
              </a:rPr>
              <a:t>NEDLAC’S PROGRAMMES TO ADDRESS CHALLENGES OF </a:t>
            </a:r>
            <a:r>
              <a:rPr lang="en-ZA" sz="2000" b="1" dirty="0" smtClean="0">
                <a:solidFill>
                  <a:prstClr val="black"/>
                </a:solidFill>
                <a:latin typeface="Arial" panose="020B0604020202020204" pitchFamily="34" charset="0"/>
                <a:ea typeface="+mn-ea"/>
                <a:cs typeface="Arial" panose="020B0604020202020204" pitchFamily="34" charset="0"/>
              </a:rPr>
              <a:t>UNEMPLOYMENT</a:t>
            </a:r>
          </a:p>
          <a:p>
            <a:pPr eaLnBrk="1" hangingPunct="1">
              <a:spcBef>
                <a:spcPct val="0"/>
              </a:spcBef>
              <a:buFont typeface="Wingdings" pitchFamily="2" charset="2"/>
              <a:buChar char="q"/>
              <a:defRPr/>
            </a:pPr>
            <a:r>
              <a:rPr lang="en-ZA" sz="2000" b="1" dirty="0">
                <a:solidFill>
                  <a:prstClr val="black"/>
                </a:solidFill>
                <a:latin typeface="Arial" panose="020B0604020202020204" pitchFamily="34" charset="0"/>
                <a:ea typeface="+mn-ea"/>
                <a:cs typeface="Arial" panose="020B0604020202020204" pitchFamily="34" charset="0"/>
              </a:rPr>
              <a:t>NEDLAC’S PROGRAMMES TO ADDRESS CHALLENGES OF </a:t>
            </a:r>
            <a:r>
              <a:rPr lang="en-ZA" sz="2000" b="1" dirty="0" smtClean="0">
                <a:solidFill>
                  <a:prstClr val="black"/>
                </a:solidFill>
                <a:latin typeface="Arial" panose="020B0604020202020204" pitchFamily="34" charset="0"/>
                <a:ea typeface="+mn-ea"/>
                <a:cs typeface="Arial" panose="020B0604020202020204" pitchFamily="34" charset="0"/>
              </a:rPr>
              <a:t>UNEMPLOYMENT CONT…</a:t>
            </a:r>
          </a:p>
          <a:p>
            <a:pPr eaLnBrk="1" hangingPunct="1">
              <a:spcBef>
                <a:spcPct val="0"/>
              </a:spcBef>
              <a:buFont typeface="Wingdings" pitchFamily="2" charset="2"/>
              <a:buChar char="q"/>
              <a:defRPr/>
            </a:pPr>
            <a:r>
              <a:rPr lang="en-ZA" sz="2000" b="1" dirty="0">
                <a:solidFill>
                  <a:prstClr val="black"/>
                </a:solidFill>
                <a:latin typeface="Arial" panose="020B0604020202020204" pitchFamily="34" charset="0"/>
                <a:ea typeface="+mn-ea"/>
                <a:cs typeface="Arial" panose="020B0604020202020204" pitchFamily="34" charset="0"/>
              </a:rPr>
              <a:t>NEDLAC’S PROGRAMMES TO ADDRESS CHALLENGES OF </a:t>
            </a:r>
            <a:r>
              <a:rPr lang="en-ZA" sz="2000" b="1" dirty="0" smtClean="0">
                <a:solidFill>
                  <a:prstClr val="black"/>
                </a:solidFill>
                <a:latin typeface="Arial" panose="020B0604020202020204" pitchFamily="34" charset="0"/>
                <a:ea typeface="+mn-ea"/>
                <a:cs typeface="Arial" panose="020B0604020202020204" pitchFamily="34" charset="0"/>
              </a:rPr>
              <a:t>UNEMPLOYMENT CONT…</a:t>
            </a:r>
          </a:p>
          <a:p>
            <a:pPr eaLnBrk="1" hangingPunct="1">
              <a:spcBef>
                <a:spcPct val="0"/>
              </a:spcBef>
              <a:buFont typeface="Wingdings" pitchFamily="2" charset="2"/>
              <a:buChar char="q"/>
              <a:defRPr/>
            </a:pPr>
            <a:r>
              <a:rPr lang="en-ZA" sz="2000" b="1" dirty="0">
                <a:solidFill>
                  <a:prstClr val="black"/>
                </a:solidFill>
                <a:latin typeface="Arial" panose="020B0604020202020204" pitchFamily="34" charset="0"/>
                <a:ea typeface="+mn-ea"/>
                <a:cs typeface="Arial" panose="020B0604020202020204" pitchFamily="34" charset="0"/>
              </a:rPr>
              <a:t>FINANCIAL EXPENDITURE LINKED TO ORGANISATIONAL </a:t>
            </a:r>
            <a:r>
              <a:rPr lang="en-ZA" sz="2000" b="1" dirty="0" smtClean="0">
                <a:solidFill>
                  <a:prstClr val="black"/>
                </a:solidFill>
                <a:latin typeface="Arial" panose="020B0604020202020204" pitchFamily="34" charset="0"/>
                <a:ea typeface="+mn-ea"/>
                <a:cs typeface="Arial" panose="020B0604020202020204" pitchFamily="34" charset="0"/>
              </a:rPr>
              <a:t>PERFORMANCE</a:t>
            </a:r>
          </a:p>
          <a:p>
            <a:pPr eaLnBrk="1" hangingPunct="1">
              <a:spcBef>
                <a:spcPct val="0"/>
              </a:spcBef>
              <a:buFont typeface="Wingdings" pitchFamily="2" charset="2"/>
              <a:buChar char="q"/>
              <a:defRPr/>
            </a:pPr>
            <a:r>
              <a:rPr lang="en-ZA" sz="2000" b="1" dirty="0" smtClean="0">
                <a:ln w="1905"/>
                <a:effectLst>
                  <a:innerShdw blurRad="69850" dist="43180" dir="5400000">
                    <a:srgbClr val="000000">
                      <a:alpha val="65000"/>
                    </a:srgbClr>
                  </a:innerShdw>
                </a:effectLst>
                <a:latin typeface="Arial" panose="020B0604020202020204" pitchFamily="34" charset="0"/>
                <a:cs typeface="Arial" panose="020B0604020202020204" pitchFamily="34" charset="0"/>
              </a:rPr>
              <a:t>BUDGETED INCOME </a:t>
            </a:r>
            <a:r>
              <a:rPr lang="en-ZA" sz="2000" b="1" dirty="0">
                <a:ln w="1905"/>
                <a:effectLst>
                  <a:innerShdw blurRad="69850" dist="43180" dir="5400000">
                    <a:srgbClr val="000000">
                      <a:alpha val="65000"/>
                    </a:srgbClr>
                  </a:innerShdw>
                </a:effectLst>
                <a:latin typeface="Arial" panose="020B0604020202020204" pitchFamily="34" charset="0"/>
                <a:cs typeface="Arial" panose="020B0604020202020204" pitchFamily="34" charset="0"/>
              </a:rPr>
              <a:t>FOR </a:t>
            </a:r>
            <a:r>
              <a:rPr lang="en-ZA" sz="2000" b="1" dirty="0" smtClean="0">
                <a:ln w="1905"/>
                <a:effectLst>
                  <a:innerShdw blurRad="69850" dist="43180" dir="5400000">
                    <a:srgbClr val="000000">
                      <a:alpha val="65000"/>
                    </a:srgbClr>
                  </a:innerShdw>
                </a:effectLst>
                <a:latin typeface="Arial" panose="020B0604020202020204" pitchFamily="34" charset="0"/>
                <a:cs typeface="Arial" panose="020B0604020202020204" pitchFamily="34" charset="0"/>
              </a:rPr>
              <a:t>2018/19 FINANCIAL YEAR</a:t>
            </a:r>
          </a:p>
          <a:p>
            <a:pPr eaLnBrk="1" hangingPunct="1">
              <a:spcBef>
                <a:spcPct val="0"/>
              </a:spcBef>
              <a:buFont typeface="Wingdings" pitchFamily="2" charset="2"/>
              <a:buChar char="q"/>
              <a:defRPr/>
            </a:pPr>
            <a:r>
              <a:rPr lang="en-ZA" sz="2000" b="1" dirty="0">
                <a:solidFill>
                  <a:prstClr val="black"/>
                </a:solidFill>
                <a:latin typeface="Arial" panose="020B0604020202020204" pitchFamily="34" charset="0"/>
                <a:ea typeface="+mn-ea"/>
                <a:cs typeface="Arial" panose="020B0604020202020204" pitchFamily="34" charset="0"/>
              </a:rPr>
              <a:t>REVENUE VS </a:t>
            </a:r>
            <a:r>
              <a:rPr lang="en-ZA" sz="2000" b="1" dirty="0" smtClean="0">
                <a:solidFill>
                  <a:prstClr val="black"/>
                </a:solidFill>
                <a:latin typeface="Arial" panose="020B0604020202020204" pitchFamily="34" charset="0"/>
                <a:ea typeface="+mn-ea"/>
                <a:cs typeface="Arial" panose="020B0604020202020204" pitchFamily="34" charset="0"/>
              </a:rPr>
              <a:t>EXPENDITURE AS </a:t>
            </a:r>
            <a:r>
              <a:rPr lang="en-ZA" sz="2000" b="1" dirty="0">
                <a:solidFill>
                  <a:prstClr val="black"/>
                </a:solidFill>
                <a:latin typeface="Arial" panose="020B0604020202020204" pitchFamily="34" charset="0"/>
                <a:ea typeface="+mn-ea"/>
                <a:cs typeface="Arial" panose="020B0604020202020204" pitchFamily="34" charset="0"/>
              </a:rPr>
              <a:t>AT </a:t>
            </a:r>
            <a:r>
              <a:rPr lang="en-ZA" sz="2000" b="1" dirty="0" smtClean="0">
                <a:solidFill>
                  <a:prstClr val="black"/>
                </a:solidFill>
                <a:latin typeface="Arial" panose="020B0604020202020204" pitchFamily="34" charset="0"/>
                <a:ea typeface="+mn-ea"/>
                <a:cs typeface="Arial" panose="020B0604020202020204" pitchFamily="34" charset="0"/>
              </a:rPr>
              <a:t>Q4</a:t>
            </a:r>
          </a:p>
          <a:p>
            <a:pPr eaLnBrk="1" hangingPunct="1">
              <a:spcBef>
                <a:spcPct val="0"/>
              </a:spcBef>
              <a:buFont typeface="Wingdings" pitchFamily="2" charset="2"/>
              <a:buChar char="q"/>
              <a:defRPr/>
            </a:pPr>
            <a:r>
              <a:rPr lang="en-US" sz="2000" b="1" dirty="0">
                <a:latin typeface="Arial" panose="020B0604020202020204" pitchFamily="34" charset="0"/>
                <a:cs typeface="Arial" panose="020B0604020202020204" pitchFamily="34" charset="0"/>
              </a:rPr>
              <a:t>REVENUE VS EXPENDITURE AS AT </a:t>
            </a:r>
            <a:r>
              <a:rPr lang="en-US" sz="2000" b="1" dirty="0" smtClean="0">
                <a:latin typeface="Arial" panose="020B0604020202020204" pitchFamily="34" charset="0"/>
                <a:cs typeface="Arial" panose="020B0604020202020204" pitchFamily="34" charset="0"/>
              </a:rPr>
              <a:t>Q4 CONT…</a:t>
            </a:r>
            <a:endParaRPr lang="en-ZA" sz="2000" b="1" dirty="0" smtClean="0">
              <a:solidFill>
                <a:prstClr val="black"/>
              </a:solidFill>
              <a:latin typeface="Arial" panose="020B0604020202020204" pitchFamily="34" charset="0"/>
              <a:ea typeface="+mn-ea"/>
              <a:cs typeface="Arial" panose="020B0604020202020204" pitchFamily="34" charset="0"/>
            </a:endParaRPr>
          </a:p>
          <a:p>
            <a:pPr eaLnBrk="1" hangingPunct="1">
              <a:spcBef>
                <a:spcPct val="0"/>
              </a:spcBef>
              <a:buFont typeface="Wingdings" pitchFamily="2" charset="2"/>
              <a:buChar char="q"/>
              <a:defRPr/>
            </a:pPr>
            <a:r>
              <a:rPr lang="en-US" sz="2000" b="1" dirty="0" smtClean="0">
                <a:solidFill>
                  <a:prstClr val="black"/>
                </a:solidFill>
                <a:latin typeface="Arial" panose="020B0604020202020204" pitchFamily="34" charset="0"/>
                <a:ea typeface="+mn-ea"/>
                <a:cs typeface="Arial" panose="020B0604020202020204" pitchFamily="34" charset="0"/>
              </a:rPr>
              <a:t>CONCLUSION</a:t>
            </a:r>
          </a:p>
          <a:p>
            <a:pPr marL="0" indent="0" eaLnBrk="1" hangingPunct="1">
              <a:spcBef>
                <a:spcPct val="0"/>
              </a:spcBef>
              <a:buNone/>
              <a:defRPr/>
            </a:pPr>
            <a:endParaRPr lang="en-US" sz="2000" b="1" dirty="0" smtClean="0">
              <a:solidFill>
                <a:prstClr val="black"/>
              </a:solidFill>
              <a:latin typeface="Arial" panose="020B0604020202020204" pitchFamily="34" charset="0"/>
              <a:ea typeface="+mn-ea"/>
              <a:cs typeface="Arial" panose="020B0604020202020204" pitchFamily="34" charset="0"/>
            </a:endParaRPr>
          </a:p>
          <a:p>
            <a:pPr eaLnBrk="1" hangingPunct="1">
              <a:spcBef>
                <a:spcPct val="0"/>
              </a:spcBef>
              <a:buFont typeface="Wingdings" pitchFamily="2" charset="2"/>
              <a:buChar char="q"/>
              <a:defRPr/>
            </a:pPr>
            <a:endParaRPr lang="en-US" sz="2000" b="1" dirty="0">
              <a:solidFill>
                <a:prstClr val="black"/>
              </a:solidFill>
              <a:latin typeface="Arial" panose="020B0604020202020204" pitchFamily="34" charset="0"/>
              <a:ea typeface="+mn-ea"/>
              <a:cs typeface="Arial" panose="020B0604020202020204" pitchFamily="34" charset="0"/>
            </a:endParaRPr>
          </a:p>
          <a:p>
            <a:pPr eaLnBrk="1" hangingPunct="1">
              <a:spcBef>
                <a:spcPct val="0"/>
              </a:spcBef>
              <a:buFont typeface="Wingdings" pitchFamily="2" charset="2"/>
              <a:buChar char="q"/>
              <a:defRPr/>
            </a:pPr>
            <a:endParaRPr lang="en-US" sz="1600" b="1" dirty="0">
              <a:solidFill>
                <a:prstClr val="black"/>
              </a:solidFill>
              <a:latin typeface="Arial" panose="020B0604020202020204" pitchFamily="34" charset="0"/>
              <a:ea typeface="+mn-ea"/>
              <a:cs typeface="Arial" panose="020B0604020202020204" pitchFamily="34" charset="0"/>
            </a:endParaRPr>
          </a:p>
          <a:p>
            <a:pPr marL="0" indent="0" eaLnBrk="1" hangingPunct="1">
              <a:spcBef>
                <a:spcPct val="0"/>
              </a:spcBef>
              <a:buFont typeface="Arial" charset="0"/>
              <a:buNone/>
              <a:defRPr/>
            </a:pPr>
            <a:endParaRPr lang="en-US" sz="1600" b="1" dirty="0">
              <a:solidFill>
                <a:prstClr val="black"/>
              </a:solidFill>
              <a:latin typeface="Arial" panose="020B0604020202020204" pitchFamily="34" charset="0"/>
              <a:ea typeface="+mn-ea"/>
              <a:cs typeface="Arial" panose="020B0604020202020204" pitchFamily="34" charset="0"/>
            </a:endParaRPr>
          </a:p>
        </p:txBody>
      </p:sp>
      <p:sp>
        <p:nvSpPr>
          <p:cNvPr id="15365" name="Title 1"/>
          <p:cNvSpPr txBox="1">
            <a:spLocks/>
          </p:cNvSpPr>
          <p:nvPr/>
        </p:nvSpPr>
        <p:spPr bwMode="auto">
          <a:xfrm>
            <a:off x="5973763" y="989013"/>
            <a:ext cx="3033712" cy="3476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endParaRPr lang="en-US" sz="1000" dirty="0">
              <a:solidFill>
                <a:srgbClr val="FFFFFF"/>
              </a:solidFill>
              <a:cs typeface="Arial" pitchFamily="34" charset="0"/>
            </a:endParaRPr>
          </a:p>
        </p:txBody>
      </p:sp>
      <p:sp>
        <p:nvSpPr>
          <p:cNvPr id="15366" name="Slide Number Placeholder 1"/>
          <p:cNvSpPr>
            <a:spLocks noGrp="1"/>
          </p:cNvSpPr>
          <p:nvPr>
            <p:ph type="sldNum" sz="quarter" idx="12"/>
          </p:nvPr>
        </p:nvSpPr>
        <p:spPr bwMode="auto">
          <a:xfrm>
            <a:off x="6732240" y="6332538"/>
            <a:ext cx="2133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78E70CB4-FAA2-48DA-911A-2E80CA2B1AF0}" type="slidenum">
              <a:rPr lang="en-US" sz="1600" smtClean="0">
                <a:solidFill>
                  <a:schemeClr val="bg1"/>
                </a:solidFill>
                <a:cs typeface="Arial" panose="020B0604020202020204" pitchFamily="34" charset="0"/>
              </a:rPr>
              <a:pPr eaLnBrk="1" hangingPunct="1"/>
              <a:t>2</a:t>
            </a:fld>
            <a:endParaRPr lang="en-US" sz="1600" dirty="0" smtClean="0">
              <a:solidFill>
                <a:schemeClr val="bg1"/>
              </a:solidFill>
              <a:cs typeface="Arial" panose="020B0604020202020204" pitchFamily="34" charset="0"/>
            </a:endParaRPr>
          </a:p>
        </p:txBody>
      </p:sp>
    </p:spTree>
    <p:extLst>
      <p:ext uri="{BB962C8B-B14F-4D97-AF65-F5344CB8AC3E}">
        <p14:creationId xmlns:p14="http://schemas.microsoft.com/office/powerpoint/2010/main" xmlns="" val="881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a:t>REVENUE VS EXPENDITURE AS AT Q4</a:t>
            </a:r>
            <a:endParaRPr lang="en-ZA" sz="2400" b="1" dirty="0"/>
          </a:p>
        </p:txBody>
      </p:sp>
      <p:sp>
        <p:nvSpPr>
          <p:cNvPr id="4" name="TextBox 3"/>
          <p:cNvSpPr txBox="1"/>
          <p:nvPr/>
        </p:nvSpPr>
        <p:spPr>
          <a:xfrm>
            <a:off x="697091" y="1700808"/>
            <a:ext cx="7776864" cy="4801314"/>
          </a:xfrm>
          <a:prstGeom prst="rect">
            <a:avLst/>
          </a:prstGeom>
          <a:noFill/>
        </p:spPr>
        <p:txBody>
          <a:bodyPr wrap="square" rtlCol="0">
            <a:spAutoFit/>
          </a:bodyPr>
          <a:lstStyle/>
          <a:p>
            <a:pPr marL="285750" indent="-285750">
              <a:buFont typeface="Arial" panose="020B0604020202020204" pitchFamily="34" charset="0"/>
              <a:buChar char="•"/>
            </a:pPr>
            <a:r>
              <a:rPr lang="en-ZA" dirty="0" smtClean="0"/>
              <a:t>Revenue recognised amounted to R41 456 615 as at end of Quarter 4</a:t>
            </a:r>
          </a:p>
          <a:p>
            <a:pPr marL="285750" indent="-285750">
              <a:buFont typeface="Arial" panose="020B0604020202020204" pitchFamily="34" charset="0"/>
              <a:buChar char="•"/>
            </a:pPr>
            <a:endParaRPr lang="en-ZA" dirty="0"/>
          </a:p>
          <a:p>
            <a:pPr marL="285750" lvl="0" indent="-285750">
              <a:buFont typeface="Arial" panose="020B0604020202020204" pitchFamily="34" charset="0"/>
              <a:buChar char="•"/>
            </a:pPr>
            <a:r>
              <a:rPr lang="en-ZA" dirty="0">
                <a:solidFill>
                  <a:prstClr val="black"/>
                </a:solidFill>
              </a:rPr>
              <a:t>A total amount of R12 301 226 was received for Job Summit related costs. </a:t>
            </a:r>
          </a:p>
          <a:p>
            <a:pPr lvl="0"/>
            <a:endParaRPr lang="en-ZA" dirty="0">
              <a:solidFill>
                <a:prstClr val="black"/>
              </a:solidFill>
            </a:endParaRPr>
          </a:p>
          <a:p>
            <a:pPr marL="285750" lvl="0" indent="-285750">
              <a:buFont typeface="Arial" panose="020B0604020202020204" pitchFamily="34" charset="0"/>
              <a:buChar char="•"/>
            </a:pPr>
            <a:r>
              <a:rPr lang="en-ZA" dirty="0">
                <a:solidFill>
                  <a:prstClr val="black"/>
                </a:solidFill>
              </a:rPr>
              <a:t>Of the R12 301 226 received, only R5 900 782 was recognised as revenue, with R6 400 444 being deferred at year end for activities of the Job Summit that continued into the 2019/2020 financial </a:t>
            </a:r>
            <a:r>
              <a:rPr lang="en-ZA" dirty="0" smtClean="0">
                <a:solidFill>
                  <a:prstClr val="black"/>
                </a:solidFill>
              </a:rPr>
              <a:t>year</a:t>
            </a:r>
          </a:p>
          <a:p>
            <a:pPr lvl="0"/>
            <a:endParaRPr lang="en-ZA" dirty="0">
              <a:solidFill>
                <a:prstClr val="black"/>
              </a:solidFill>
            </a:endParaRPr>
          </a:p>
          <a:p>
            <a:pPr marL="285750" indent="-285750">
              <a:buFont typeface="Arial" panose="020B0604020202020204" pitchFamily="34" charset="0"/>
              <a:buChar char="•"/>
            </a:pPr>
            <a:r>
              <a:rPr lang="en-ZA" dirty="0" smtClean="0"/>
              <a:t> </a:t>
            </a:r>
            <a:r>
              <a:rPr lang="en-ZA" dirty="0" err="1" smtClean="0"/>
              <a:t>Nedlac</a:t>
            </a:r>
            <a:r>
              <a:rPr lang="en-ZA" dirty="0" smtClean="0"/>
              <a:t> incurred a deficit for the year primarily due to over expenditure on compensation of employees and budgeting weaknesses</a:t>
            </a:r>
          </a:p>
          <a:p>
            <a:pPr marL="285750" indent="-285750">
              <a:buFont typeface="Arial" panose="020B0604020202020204" pitchFamily="34" charset="0"/>
              <a:buChar char="•"/>
            </a:pPr>
            <a:endParaRPr lang="en-ZA" dirty="0"/>
          </a:p>
          <a:p>
            <a:pPr marL="285750" indent="-285750">
              <a:buFont typeface="Arial" panose="020B0604020202020204" pitchFamily="34" charset="0"/>
              <a:buChar char="•"/>
            </a:pPr>
            <a:r>
              <a:rPr lang="en-ZA" dirty="0" smtClean="0"/>
              <a:t>With regards to compensation of employees, </a:t>
            </a:r>
            <a:r>
              <a:rPr lang="en-US" dirty="0" err="1"/>
              <a:t>Nedlac</a:t>
            </a:r>
            <a:r>
              <a:rPr lang="en-US" dirty="0"/>
              <a:t> also recruited several temporary positions that were not budget. A settlement award was also paid during the current year relating to a CCMA </a:t>
            </a:r>
            <a:r>
              <a:rPr lang="en-US" dirty="0" smtClean="0"/>
              <a:t>award</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ZA" dirty="0"/>
          </a:p>
          <a:p>
            <a:pPr marL="285750" indent="-285750">
              <a:buFont typeface="Arial" panose="020B0604020202020204" pitchFamily="34" charset="0"/>
              <a:buChar char="•"/>
            </a:pPr>
            <a:endParaRPr lang="en-ZA" dirty="0"/>
          </a:p>
        </p:txBody>
      </p:sp>
    </p:spTree>
    <p:extLst>
      <p:ext uri="{BB962C8B-B14F-4D97-AF65-F5344CB8AC3E}">
        <p14:creationId xmlns:p14="http://schemas.microsoft.com/office/powerpoint/2010/main" xmlns="" val="8693003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noFill/>
        </p:spPr>
        <p:txBody>
          <a:bodyPr/>
          <a:lstStyle/>
          <a:p>
            <a:r>
              <a:rPr lang="en-ZA" sz="2000" dirty="0"/>
              <a:t>The unwavering commitment and full participation of all social partners at Nedlac remains key to the realisation of these ground-breaking initiatives and towards improving economic growth, employment rate and transformation in the country.</a:t>
            </a:r>
          </a:p>
          <a:p>
            <a:r>
              <a:rPr lang="en-ZA" sz="2000" dirty="0"/>
              <a:t>Sufficient funding for the institution is another critical element towards the realisation of Nedlac’s mandate.</a:t>
            </a:r>
          </a:p>
          <a:p>
            <a:r>
              <a:rPr lang="en-ZA" sz="2000" dirty="0"/>
              <a:t>The support from the Department of Employment and Labour as well as Nedlac </a:t>
            </a:r>
            <a:r>
              <a:rPr lang="en-ZA" sz="2000" dirty="0" smtClean="0"/>
              <a:t>partnerships </a:t>
            </a:r>
            <a:r>
              <a:rPr lang="en-ZA" sz="2000" dirty="0"/>
              <a:t>with sister </a:t>
            </a:r>
            <a:r>
              <a:rPr lang="en-ZA" sz="2000" dirty="0" smtClean="0"/>
              <a:t>organisations </a:t>
            </a:r>
            <a:r>
              <a:rPr lang="en-ZA" sz="2000" dirty="0"/>
              <a:t>is highly appreciated. We trust that these relationships will grow from strength to strength in the next five years.</a:t>
            </a:r>
          </a:p>
          <a:p>
            <a:pPr marL="0" indent="0">
              <a:buNone/>
            </a:pPr>
            <a:endParaRPr lang="en-ZA" sz="2400" dirty="0"/>
          </a:p>
        </p:txBody>
      </p:sp>
      <p:sp>
        <p:nvSpPr>
          <p:cNvPr id="5" name="Slide Number Placeholder 4"/>
          <p:cNvSpPr>
            <a:spLocks noGrp="1"/>
          </p:cNvSpPr>
          <p:nvPr>
            <p:ph type="sldNum" sz="quarter" idx="12"/>
          </p:nvPr>
        </p:nvSpPr>
        <p:spPr>
          <a:xfrm>
            <a:off x="6804248" y="6381328"/>
            <a:ext cx="2133600" cy="365125"/>
          </a:xfrm>
        </p:spPr>
        <p:txBody>
          <a:bodyPr/>
          <a:lstStyle/>
          <a:p>
            <a:fld id="{927DC5AC-F5FC-4540-95CC-CCC31ED87B32}" type="slidenum">
              <a:rPr lang="en-ZA" sz="1600" smtClean="0">
                <a:solidFill>
                  <a:schemeClr val="bg1"/>
                </a:solidFill>
                <a:latin typeface="Arial" panose="020B0604020202020204" pitchFamily="34" charset="0"/>
                <a:cs typeface="Arial" panose="020B0604020202020204" pitchFamily="34" charset="0"/>
              </a:rPr>
              <a:pPr/>
              <a:t>21</a:t>
            </a:fld>
            <a:endParaRPr lang="en-ZA" sz="1600" dirty="0">
              <a:solidFill>
                <a:schemeClr val="bg1"/>
              </a:solidFill>
              <a:latin typeface="Arial" panose="020B0604020202020204" pitchFamily="34" charset="0"/>
              <a:cs typeface="Arial" panose="020B0604020202020204" pitchFamily="34" charset="0"/>
            </a:endParaRPr>
          </a:p>
        </p:txBody>
      </p:sp>
      <p:sp>
        <p:nvSpPr>
          <p:cNvPr id="4" name="Title 4"/>
          <p:cNvSpPr>
            <a:spLocks noGrp="1"/>
          </p:cNvSpPr>
          <p:nvPr>
            <p:ph type="title"/>
          </p:nvPr>
        </p:nvSpPr>
        <p:spPr>
          <a:xfrm>
            <a:off x="395536" y="476672"/>
            <a:ext cx="8373616" cy="1008112"/>
          </a:xfrm>
        </p:spPr>
        <p:txBody>
          <a:bodyPr/>
          <a:lstStyle/>
          <a:p>
            <a:r>
              <a:rPr lang="en-ZA" sz="3200" b="1" dirty="0" smtClean="0"/>
              <a:t/>
            </a:r>
            <a:br>
              <a:rPr lang="en-ZA" sz="3200" b="1" dirty="0" smtClean="0"/>
            </a:br>
            <a:r>
              <a:rPr lang="en-ZA" sz="2400" b="1" dirty="0" smtClean="0"/>
              <a:t>CONCLUSION</a:t>
            </a:r>
            <a:r>
              <a:rPr lang="en-ZA" b="1" dirty="0"/>
              <a:t/>
            </a:r>
            <a:br>
              <a:rPr lang="en-ZA" b="1" dirty="0"/>
            </a:br>
            <a:endParaRPr lang="en-US" dirty="0"/>
          </a:p>
        </p:txBody>
      </p:sp>
    </p:spTree>
    <p:extLst>
      <p:ext uri="{BB962C8B-B14F-4D97-AF65-F5344CB8AC3E}">
        <p14:creationId xmlns:p14="http://schemas.microsoft.com/office/powerpoint/2010/main" xmlns="" val="35813001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9" descr="Extra3_3-01.jpg"/>
          <p:cNvPicPr>
            <a:picLocks noChangeAspect="1"/>
          </p:cNvPicPr>
          <p:nvPr/>
        </p:nvPicPr>
        <p:blipFill>
          <a:blip r:embed="rId2" cstate="print"/>
          <a:srcRect/>
          <a:stretch>
            <a:fillRect/>
          </a:stretch>
        </p:blipFill>
        <p:spPr bwMode="auto">
          <a:xfrm>
            <a:off x="0" y="-99392"/>
            <a:ext cx="9144000" cy="6858000"/>
          </a:xfrm>
          <a:prstGeom prst="rect">
            <a:avLst/>
          </a:prstGeom>
          <a:noFill/>
          <a:ln w="9525">
            <a:noFill/>
            <a:miter lim="800000"/>
            <a:headEnd/>
            <a:tailEnd/>
          </a:ln>
        </p:spPr>
      </p:pic>
      <p:sp>
        <p:nvSpPr>
          <p:cNvPr id="12291" name="Title 1"/>
          <p:cNvSpPr txBox="1">
            <a:spLocks/>
          </p:cNvSpPr>
          <p:nvPr/>
        </p:nvSpPr>
        <p:spPr bwMode="auto">
          <a:xfrm>
            <a:off x="6772275" y="4321175"/>
            <a:ext cx="2252663" cy="541338"/>
          </a:xfrm>
          <a:prstGeom prst="rect">
            <a:avLst/>
          </a:prstGeom>
          <a:noFill/>
          <a:ln w="9525">
            <a:noFill/>
            <a:miter lim="800000"/>
            <a:headEnd/>
            <a:tailEnd/>
          </a:ln>
        </p:spPr>
        <p:txBody>
          <a:bodyPr anchor="ctr"/>
          <a:lstStyle/>
          <a:p>
            <a:pPr defTabSz="457200" fontAlgn="base">
              <a:spcBef>
                <a:spcPct val="0"/>
              </a:spcBef>
              <a:spcAft>
                <a:spcPct val="0"/>
              </a:spcAft>
            </a:pPr>
            <a:r>
              <a:rPr lang="en-US" sz="2000" b="1" dirty="0">
                <a:solidFill>
                  <a:srgbClr val="FFAB16"/>
                </a:solidFill>
                <a:latin typeface="Arial" charset="0"/>
                <a:cs typeface="Arial" charset="0"/>
              </a:rPr>
              <a:t>Thank </a:t>
            </a:r>
            <a:r>
              <a:rPr lang="en-US" sz="2000" b="1" dirty="0">
                <a:solidFill>
                  <a:prstClr val="white"/>
                </a:solidFill>
                <a:latin typeface="Arial" charset="0"/>
                <a:cs typeface="Arial" charset="0"/>
              </a:rPr>
              <a:t>You</a:t>
            </a:r>
            <a:r>
              <a:rPr lang="en-US" sz="2000" b="1" dirty="0">
                <a:solidFill>
                  <a:srgbClr val="FFAB16"/>
                </a:solidFill>
                <a:latin typeface="Arial" charset="0"/>
                <a:cs typeface="Arial" charset="0"/>
              </a:rPr>
              <a:t>…</a:t>
            </a:r>
          </a:p>
        </p:txBody>
      </p:sp>
      <p:sp>
        <p:nvSpPr>
          <p:cNvPr id="2" name="Slide Number Placeholder 1"/>
          <p:cNvSpPr>
            <a:spLocks noGrp="1"/>
          </p:cNvSpPr>
          <p:nvPr>
            <p:ph type="sldNum" sz="quarter" idx="12"/>
          </p:nvPr>
        </p:nvSpPr>
        <p:spPr/>
        <p:txBody>
          <a:bodyPr/>
          <a:lstStyle/>
          <a:p>
            <a:pPr>
              <a:defRPr/>
            </a:pPr>
            <a:fld id="{416AF1B2-E7A4-446A-84DC-90AA83BA6A19}" type="slidenum">
              <a:rPr lang="en-US" sz="1600" smtClean="0">
                <a:solidFill>
                  <a:schemeClr val="bg1"/>
                </a:solidFill>
                <a:latin typeface="Arial" panose="020B0604020202020204" pitchFamily="34" charset="0"/>
                <a:cs typeface="Arial" panose="020B0604020202020204" pitchFamily="34" charset="0"/>
              </a:rPr>
              <a:pPr>
                <a:defRPr/>
              </a:pPr>
              <a:t>22</a:t>
            </a:fld>
            <a:endParaRPr lang="en-US" sz="16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4776893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2450" y="182563"/>
            <a:ext cx="8413750" cy="1143000"/>
          </a:xfrm>
        </p:spPr>
        <p:txBody>
          <a:bodyPr/>
          <a:lstStyle/>
          <a:p>
            <a:pPr>
              <a:defRPr/>
            </a:pPr>
            <a:r>
              <a:rPr lang="en-US" sz="2400" b="1" dirty="0">
                <a:solidFill>
                  <a:prstClr val="black"/>
                </a:solidFill>
              </a:rPr>
              <a:t>INTRODUCTION </a:t>
            </a:r>
            <a:br>
              <a:rPr lang="en-US" sz="2400" b="1" dirty="0">
                <a:solidFill>
                  <a:prstClr val="black"/>
                </a:solidFill>
              </a:rPr>
            </a:br>
            <a:r>
              <a:rPr lang="en-US" sz="2400" b="1" dirty="0">
                <a:solidFill>
                  <a:prstClr val="black"/>
                </a:solidFill>
              </a:rPr>
              <a:t>THE </a:t>
            </a:r>
            <a:r>
              <a:rPr lang="en-US" sz="2400" b="1" dirty="0" smtClean="0">
                <a:solidFill>
                  <a:prstClr val="black"/>
                </a:solidFill>
              </a:rPr>
              <a:t>CONSTITUTIONAL AND LEGISLATIVE </a:t>
            </a:r>
            <a:r>
              <a:rPr lang="en-US" sz="2400" b="1" dirty="0">
                <a:solidFill>
                  <a:prstClr val="black"/>
                </a:solidFill>
              </a:rPr>
              <a:t>MANDATE OF </a:t>
            </a:r>
            <a:r>
              <a:rPr lang="en-US" sz="2400" b="1" dirty="0" smtClean="0">
                <a:solidFill>
                  <a:prstClr val="black"/>
                </a:solidFill>
              </a:rPr>
              <a:t>NEDLAC</a:t>
            </a:r>
            <a:endParaRPr lang="en-US" sz="2400" dirty="0"/>
          </a:p>
        </p:txBody>
      </p:sp>
      <p:sp>
        <p:nvSpPr>
          <p:cNvPr id="17411" name="Content Placeholder 2"/>
          <p:cNvSpPr>
            <a:spLocks noGrp="1"/>
          </p:cNvSpPr>
          <p:nvPr>
            <p:ph idx="1"/>
          </p:nvPr>
        </p:nvSpPr>
        <p:spPr>
          <a:xfrm>
            <a:off x="457200" y="1417638"/>
            <a:ext cx="8229600" cy="5092700"/>
          </a:xfrm>
        </p:spPr>
        <p:txBody>
          <a:bodyPr/>
          <a:lstStyle/>
          <a:p>
            <a:pPr marL="0" indent="0">
              <a:buNone/>
            </a:pPr>
            <a:endParaRPr lang="en-US" sz="2000" dirty="0" smtClean="0">
              <a:ea typeface="ＭＳ Ｐゴシック" pitchFamily="34" charset="-128"/>
            </a:endParaRPr>
          </a:p>
          <a:p>
            <a:pPr marL="0" indent="0">
              <a:buNone/>
            </a:pPr>
            <a:endParaRPr lang="en-US" sz="2000" dirty="0" smtClean="0">
              <a:ea typeface="ＭＳ Ｐゴシック" pitchFamily="34" charset="-128"/>
            </a:endParaRPr>
          </a:p>
        </p:txBody>
      </p:sp>
      <p:sp>
        <p:nvSpPr>
          <p:cNvPr id="17412" name="Slide Number Placeholder 2"/>
          <p:cNvSpPr>
            <a:spLocks noGrp="1"/>
          </p:cNvSpPr>
          <p:nvPr>
            <p:ph type="sldNum" sz="quarter" idx="12"/>
          </p:nvPr>
        </p:nvSpPr>
        <p:spPr bwMode="auto">
          <a:xfrm>
            <a:off x="6804248" y="6381327"/>
            <a:ext cx="2133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F7209B81-74CB-471A-85DF-B3D1740D68AC}" type="slidenum">
              <a:rPr lang="en-US" sz="1600" smtClean="0">
                <a:solidFill>
                  <a:schemeClr val="bg1"/>
                </a:solidFill>
                <a:cs typeface="Arial" panose="020B0604020202020204" pitchFamily="34" charset="0"/>
              </a:rPr>
              <a:pPr eaLnBrk="1" hangingPunct="1"/>
              <a:t>3</a:t>
            </a:fld>
            <a:endParaRPr lang="en-US" sz="1600" dirty="0" smtClean="0">
              <a:solidFill>
                <a:schemeClr val="bg1"/>
              </a:solidFill>
              <a:cs typeface="Arial" panose="020B0604020202020204" pitchFamily="34" charset="0"/>
            </a:endParaRPr>
          </a:p>
        </p:txBody>
      </p:sp>
      <p:sp>
        <p:nvSpPr>
          <p:cNvPr id="6" name="Content Placeholder 2"/>
          <p:cNvSpPr txBox="1">
            <a:spLocks/>
          </p:cNvSpPr>
          <p:nvPr/>
        </p:nvSpPr>
        <p:spPr bwMode="auto">
          <a:xfrm>
            <a:off x="723900" y="1587500"/>
            <a:ext cx="7696200" cy="4793827"/>
          </a:xfrm>
          <a:prstGeom prst="rect">
            <a:avLst/>
          </a:prstGeom>
          <a:noFill/>
          <a:ln w="9525">
            <a:noFill/>
            <a:miter lim="800000"/>
            <a:headEnd/>
            <a:tailEnd/>
          </a:ln>
        </p:spPr>
        <p:txBody>
          <a:bodyPr vert="horz" wrap="square" lIns="91440" tIns="45720" rIns="91440" bIns="45720" numCol="1" anchor="t" anchorCtr="0" compatLnSpc="1">
            <a:prstTxWarp prst="textNoShape">
              <a:avLst/>
            </a:prstTxWarp>
            <a:normAutofit/>
          </a:bodyPr>
          <a:lst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pitchFamily="-80" charset="-128"/>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pitchFamily="-80"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pitchFamily="-80"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80"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pitchFamily="-80"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buFont typeface="Arial" panose="020B0604020202020204" pitchFamily="34" charset="0"/>
              <a:buChar char="•"/>
            </a:pPr>
            <a:r>
              <a:rPr lang="en-US" sz="2400" dirty="0" smtClean="0">
                <a:latin typeface="Arial" panose="020B0604020202020204" pitchFamily="34" charset="0"/>
                <a:cs typeface="Arial" panose="020B0604020202020204" pitchFamily="34" charset="0"/>
              </a:rPr>
              <a:t>Established through the Nedlac Act No. 35 of 1994</a:t>
            </a:r>
          </a:p>
          <a:p>
            <a:pPr>
              <a:buFont typeface="Arial" panose="020B0604020202020204" pitchFamily="34" charset="0"/>
              <a:buChar char="•"/>
            </a:pPr>
            <a:endParaRPr lang="en-US" sz="2400" dirty="0" smtClean="0">
              <a:latin typeface="Arial" panose="020B0604020202020204" pitchFamily="34" charset="0"/>
              <a:cs typeface="Arial" panose="020B0604020202020204" pitchFamily="34" charset="0"/>
            </a:endParaRPr>
          </a:p>
          <a:p>
            <a:pPr>
              <a:buFont typeface="Arial" panose="020B0604020202020204" pitchFamily="34" charset="0"/>
              <a:buChar char="•"/>
            </a:pPr>
            <a:r>
              <a:rPr lang="en-US" sz="2400" dirty="0" smtClean="0">
                <a:latin typeface="Arial" panose="020B0604020202020204" pitchFamily="34" charset="0"/>
                <a:cs typeface="Arial" panose="020B0604020202020204" pitchFamily="34" charset="0"/>
              </a:rPr>
              <a:t>Operates under the terms of the Nedlac Constitution </a:t>
            </a:r>
          </a:p>
          <a:p>
            <a:pPr>
              <a:buFont typeface="Arial" panose="020B0604020202020204" pitchFamily="34" charset="0"/>
              <a:buChar char="•"/>
            </a:pPr>
            <a:endParaRPr lang="en-US" sz="2400" dirty="0" smtClean="0">
              <a:latin typeface="Arial" panose="020B0604020202020204" pitchFamily="34" charset="0"/>
              <a:cs typeface="Arial" panose="020B0604020202020204" pitchFamily="34" charset="0"/>
            </a:endParaRPr>
          </a:p>
          <a:p>
            <a:pPr>
              <a:buFont typeface="Arial" panose="020B0604020202020204" pitchFamily="34" charset="0"/>
              <a:buChar char="•"/>
            </a:pPr>
            <a:r>
              <a:rPr lang="en-US" sz="2400" dirty="0" smtClean="0">
                <a:latin typeface="Arial" panose="020B0604020202020204" pitchFamily="34" charset="0"/>
                <a:cs typeface="Arial" panose="020B0604020202020204" pitchFamily="34" charset="0"/>
              </a:rPr>
              <a:t>NEDLAC’s mandate is derived from the following:</a:t>
            </a:r>
          </a:p>
          <a:p>
            <a:pPr marL="457200" lvl="1" indent="0">
              <a:buNone/>
            </a:pPr>
            <a:r>
              <a:rPr lang="en-US" sz="2200" dirty="0" smtClean="0">
                <a:latin typeface="Arial" panose="020B0604020202020204" pitchFamily="34" charset="0"/>
                <a:cs typeface="Arial" panose="020B0604020202020204" pitchFamily="34" charset="0"/>
              </a:rPr>
              <a:t>-  The Nedlac Act</a:t>
            </a:r>
          </a:p>
          <a:p>
            <a:pPr marL="457200" lvl="1" indent="0">
              <a:buNone/>
            </a:pPr>
            <a:r>
              <a:rPr lang="en-US" sz="2200" dirty="0" smtClean="0">
                <a:latin typeface="Arial" panose="020B0604020202020204" pitchFamily="34" charset="0"/>
                <a:cs typeface="Arial" panose="020B0604020202020204" pitchFamily="34" charset="0"/>
              </a:rPr>
              <a:t>-  Labour Relations Act</a:t>
            </a:r>
          </a:p>
          <a:p>
            <a:pPr marL="457200" lvl="1" indent="0">
              <a:buNone/>
            </a:pPr>
            <a:r>
              <a:rPr lang="en-US" sz="2200" dirty="0" smtClean="0">
                <a:latin typeface="Arial" panose="020B0604020202020204" pitchFamily="34" charset="0"/>
                <a:cs typeface="Arial" panose="020B0604020202020204" pitchFamily="34" charset="0"/>
              </a:rPr>
              <a:t>-  Nedlac Constitution</a:t>
            </a:r>
          </a:p>
          <a:p>
            <a:pPr lvl="1">
              <a:buFontTx/>
              <a:buChar char="-"/>
            </a:pPr>
            <a:r>
              <a:rPr lang="en-US" sz="2200" dirty="0" smtClean="0">
                <a:latin typeface="Arial" panose="020B0604020202020204" pitchFamily="34" charset="0"/>
                <a:cs typeface="Arial" panose="020B0604020202020204" pitchFamily="34" charset="0"/>
              </a:rPr>
              <a:t>Nedlac Protocols</a:t>
            </a:r>
          </a:p>
          <a:p>
            <a:pPr lvl="1">
              <a:buFontTx/>
              <a:buChar char="-"/>
            </a:pPr>
            <a:endParaRPr lang="en-US" sz="2200" dirty="0">
              <a:latin typeface="Arial" panose="020B0604020202020204" pitchFamily="34" charset="0"/>
              <a:cs typeface="Arial" panose="020B0604020202020204" pitchFamily="34" charset="0"/>
            </a:endParaRPr>
          </a:p>
          <a:p>
            <a:pPr lvl="1">
              <a:buFontTx/>
              <a:buChar char="-"/>
            </a:pPr>
            <a:endParaRPr lang="en-US" sz="2200" dirty="0" smtClean="0">
              <a:latin typeface="Arial" panose="020B0604020202020204" pitchFamily="34" charset="0"/>
              <a:cs typeface="Arial" panose="020B0604020202020204" pitchFamily="34" charset="0"/>
            </a:endParaRPr>
          </a:p>
          <a:p>
            <a:pPr marL="457200" lvl="1" indent="0">
              <a:buNone/>
            </a:pP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7402178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2450" y="182563"/>
            <a:ext cx="8413750" cy="1143000"/>
          </a:xfrm>
        </p:spPr>
        <p:txBody>
          <a:bodyPr/>
          <a:lstStyle/>
          <a:p>
            <a:pPr>
              <a:defRPr/>
            </a:pPr>
            <a:r>
              <a:rPr lang="en-US" sz="2400" b="1" dirty="0">
                <a:solidFill>
                  <a:prstClr val="black"/>
                </a:solidFill>
                <a:ea typeface="+mj-ea"/>
                <a:cs typeface="Arial" pitchFamily="34" charset="0"/>
              </a:rPr>
              <a:t>NEDLAC’S</a:t>
            </a:r>
            <a:r>
              <a:rPr lang="en-US" sz="2400" b="1" dirty="0">
                <a:solidFill>
                  <a:prstClr val="black"/>
                </a:solidFill>
                <a:ea typeface="+mj-ea"/>
              </a:rPr>
              <a:t> OBJECTIVES IN TERMS OF THE NEDLAC ACT</a:t>
            </a:r>
            <a:endParaRPr lang="en-US" dirty="0"/>
          </a:p>
        </p:txBody>
      </p:sp>
      <p:sp>
        <p:nvSpPr>
          <p:cNvPr id="17411" name="Content Placeholder 2"/>
          <p:cNvSpPr>
            <a:spLocks noGrp="1"/>
          </p:cNvSpPr>
          <p:nvPr>
            <p:ph idx="1"/>
          </p:nvPr>
        </p:nvSpPr>
        <p:spPr>
          <a:xfrm>
            <a:off x="251520" y="1417638"/>
            <a:ext cx="8712968" cy="5092700"/>
          </a:xfrm>
        </p:spPr>
        <p:txBody>
          <a:bodyPr/>
          <a:lstStyle/>
          <a:p>
            <a:pPr>
              <a:lnSpc>
                <a:spcPct val="150000"/>
              </a:lnSpc>
            </a:pPr>
            <a:r>
              <a:rPr lang="en-US" sz="2000" dirty="0"/>
              <a:t>Strive to promote the goals of economic growth, participation in economic decision-making and social equity</a:t>
            </a:r>
          </a:p>
          <a:p>
            <a:pPr>
              <a:lnSpc>
                <a:spcPct val="150000"/>
              </a:lnSpc>
            </a:pPr>
            <a:r>
              <a:rPr lang="en-US" sz="2000" dirty="0" smtClean="0"/>
              <a:t>Seek </a:t>
            </a:r>
            <a:r>
              <a:rPr lang="en-US" sz="2000" dirty="0"/>
              <a:t>to reach consensus and conclude agreements on matters pertaining to social and economic policy.</a:t>
            </a:r>
          </a:p>
          <a:p>
            <a:pPr>
              <a:lnSpc>
                <a:spcPct val="150000"/>
              </a:lnSpc>
            </a:pPr>
            <a:r>
              <a:rPr lang="en-US" sz="2000" dirty="0" smtClean="0"/>
              <a:t>Consider </a:t>
            </a:r>
            <a:r>
              <a:rPr lang="en-US" sz="2000" dirty="0"/>
              <a:t>all proposed labour legislation relating to labour market policy before it is introduced in Parliament.</a:t>
            </a:r>
          </a:p>
          <a:p>
            <a:pPr>
              <a:lnSpc>
                <a:spcPct val="150000"/>
              </a:lnSpc>
            </a:pPr>
            <a:r>
              <a:rPr lang="en-US" sz="2000" dirty="0" smtClean="0"/>
              <a:t>Consider </a:t>
            </a:r>
            <a:r>
              <a:rPr lang="en-US" sz="2000" dirty="0"/>
              <a:t>all significant changes to social and economic policy before it is implemented or introduced in Parliament.</a:t>
            </a:r>
          </a:p>
          <a:p>
            <a:pPr>
              <a:lnSpc>
                <a:spcPct val="150000"/>
              </a:lnSpc>
            </a:pPr>
            <a:r>
              <a:rPr lang="en-US" sz="2000" dirty="0" smtClean="0"/>
              <a:t>Encourage </a:t>
            </a:r>
            <a:r>
              <a:rPr lang="en-US" sz="2000" dirty="0"/>
              <a:t>and promote the formulation of coordinated policy on social and economic matters.</a:t>
            </a:r>
          </a:p>
          <a:p>
            <a:pPr marL="0" indent="0">
              <a:buNone/>
            </a:pPr>
            <a:endParaRPr lang="en-US" sz="2000" dirty="0" smtClean="0">
              <a:ea typeface="ＭＳ Ｐゴシック" pitchFamily="34" charset="-128"/>
            </a:endParaRPr>
          </a:p>
        </p:txBody>
      </p:sp>
      <p:sp>
        <p:nvSpPr>
          <p:cNvPr id="17412" name="Slide Number Placeholder 2"/>
          <p:cNvSpPr>
            <a:spLocks noGrp="1"/>
          </p:cNvSpPr>
          <p:nvPr>
            <p:ph type="sldNum" sz="quarter" idx="12"/>
          </p:nvPr>
        </p:nvSpPr>
        <p:spPr bwMode="auto">
          <a:xfrm>
            <a:off x="6732240" y="6381328"/>
            <a:ext cx="2133600" cy="365125"/>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a:solidFill>
                  <a:schemeClr val="tx1"/>
                </a:solidFill>
                <a:latin typeface="Arial" pitchFamily="34" charset="0"/>
                <a:ea typeface="ＭＳ Ｐゴシック" pitchFamily="34" charset="-128"/>
              </a:defRPr>
            </a:lvl1pPr>
            <a:lvl2pPr marL="742950" indent="-285750" eaLnBrk="0" hangingPunct="0">
              <a:defRPr>
                <a:solidFill>
                  <a:schemeClr val="tx1"/>
                </a:solidFill>
                <a:latin typeface="Arial" pitchFamily="34" charset="0"/>
                <a:ea typeface="ＭＳ Ｐゴシック" pitchFamily="34" charset="-128"/>
              </a:defRPr>
            </a:lvl2pPr>
            <a:lvl3pPr marL="1143000" indent="-228600" eaLnBrk="0" hangingPunct="0">
              <a:defRPr>
                <a:solidFill>
                  <a:schemeClr val="tx1"/>
                </a:solidFill>
                <a:latin typeface="Arial" pitchFamily="34" charset="0"/>
                <a:ea typeface="ＭＳ Ｐゴシック" pitchFamily="34" charset="-128"/>
              </a:defRPr>
            </a:lvl3pPr>
            <a:lvl4pPr marL="1600200" indent="-228600" eaLnBrk="0" hangingPunct="0">
              <a:defRPr>
                <a:solidFill>
                  <a:schemeClr val="tx1"/>
                </a:solidFill>
                <a:latin typeface="Arial" pitchFamily="34" charset="0"/>
                <a:ea typeface="ＭＳ Ｐゴシック" pitchFamily="34" charset="-128"/>
              </a:defRPr>
            </a:lvl4pPr>
            <a:lvl5pPr marL="2057400" indent="-228600" eaLnBrk="0" hangingPunct="0">
              <a:defRPr>
                <a:solidFill>
                  <a:schemeClr val="tx1"/>
                </a:solidFill>
                <a:latin typeface="Arial" pitchFamily="34" charset="0"/>
                <a:ea typeface="ＭＳ Ｐゴシック" pitchFamily="34" charset="-128"/>
              </a:defRPr>
            </a:lvl5pPr>
            <a:lvl6pPr marL="25146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defTabSz="4572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eaLnBrk="1" hangingPunct="1"/>
            <a:fld id="{F7209B81-74CB-471A-85DF-B3D1740D68AC}" type="slidenum">
              <a:rPr lang="en-US" sz="1600" smtClean="0">
                <a:solidFill>
                  <a:schemeClr val="bg1"/>
                </a:solidFill>
                <a:cs typeface="Arial" panose="020B0604020202020204" pitchFamily="34" charset="0"/>
              </a:rPr>
              <a:pPr eaLnBrk="1" hangingPunct="1"/>
              <a:t>4</a:t>
            </a:fld>
            <a:endParaRPr lang="en-US" sz="1600" dirty="0" smtClean="0">
              <a:solidFill>
                <a:schemeClr val="bg1"/>
              </a:solidFill>
              <a:cs typeface="Arial" panose="020B0604020202020204" pitchFamily="34" charset="0"/>
            </a:endParaRPr>
          </a:p>
        </p:txBody>
      </p:sp>
    </p:spTree>
    <p:extLst>
      <p:ext uri="{BB962C8B-B14F-4D97-AF65-F5344CB8AC3E}">
        <p14:creationId xmlns:p14="http://schemas.microsoft.com/office/powerpoint/2010/main" xmlns="" val="18229273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idx="4294967295"/>
          </p:nvPr>
        </p:nvSpPr>
        <p:spPr>
          <a:xfrm>
            <a:off x="539552" y="476673"/>
            <a:ext cx="7772400" cy="864095"/>
          </a:xfrm>
        </p:spPr>
        <p:txBody>
          <a:bodyPr anchor="t"/>
          <a:lstStyle/>
          <a:p>
            <a:pPr eaLnBrk="1" hangingPunct="1"/>
            <a:r>
              <a:rPr lang="en-ZA" sz="2400" b="1" dirty="0" smtClean="0">
                <a:latin typeface="Arial" pitchFamily="34" charset="0"/>
                <a:ea typeface="ＭＳ Ｐゴシック"/>
                <a:cs typeface="Arial" pitchFamily="34" charset="0"/>
              </a:rPr>
              <a:t>NEDLAC</a:t>
            </a:r>
            <a:endParaRPr lang="en-GB" sz="2400" b="1" dirty="0" smtClean="0">
              <a:latin typeface="Arial" pitchFamily="34" charset="0"/>
              <a:ea typeface="ＭＳ Ｐゴシック"/>
              <a:cs typeface="Arial" pitchFamily="34" charset="0"/>
            </a:endParaRPr>
          </a:p>
        </p:txBody>
      </p:sp>
      <p:sp>
        <p:nvSpPr>
          <p:cNvPr id="3075" name="Rectangle 3"/>
          <p:cNvSpPr>
            <a:spLocks noGrp="1" noChangeArrowheads="1"/>
          </p:cNvSpPr>
          <p:nvPr>
            <p:ph type="subTitle" idx="4294967295"/>
          </p:nvPr>
        </p:nvSpPr>
        <p:spPr>
          <a:xfrm>
            <a:off x="467544" y="2348880"/>
            <a:ext cx="8234114" cy="2448272"/>
          </a:xfrm>
          <a:solidFill>
            <a:srgbClr val="92D050"/>
          </a:solidFill>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a:extLst/>
        </p:spPr>
        <p:style>
          <a:lnRef idx="0">
            <a:schemeClr val="accent1"/>
          </a:lnRef>
          <a:fillRef idx="3">
            <a:schemeClr val="accent1"/>
          </a:fillRef>
          <a:effectRef idx="3">
            <a:schemeClr val="accent1"/>
          </a:effectRef>
          <a:fontRef idx="minor">
            <a:schemeClr val="lt1"/>
          </a:fontRef>
        </p:style>
        <p:txBody>
          <a:bodyPr/>
          <a:lstStyle/>
          <a:p>
            <a:pPr marL="0" indent="0" algn="ctr" eaLnBrk="1" hangingPunct="1">
              <a:buNone/>
              <a:defRPr/>
            </a:pPr>
            <a:endParaRPr lang="en-US" sz="2800" b="1" dirty="0" smtClean="0">
              <a:solidFill>
                <a:schemeClr val="bg1"/>
              </a:solidFill>
              <a:cs typeface="Arial" pitchFamily="34" charset="0"/>
            </a:endParaRPr>
          </a:p>
          <a:p>
            <a:pPr marL="0" indent="0" algn="ctr" eaLnBrk="1" hangingPunct="1">
              <a:buNone/>
              <a:defRPr/>
            </a:pPr>
            <a:r>
              <a:rPr lang="en-US" sz="2800" b="1" dirty="0" smtClean="0">
                <a:solidFill>
                  <a:schemeClr val="bg1"/>
                </a:solidFill>
                <a:latin typeface="Arial" panose="020B0604020202020204" pitchFamily="34" charset="0"/>
                <a:cs typeface="Arial" panose="020B0604020202020204" pitchFamily="34" charset="0"/>
              </a:rPr>
              <a:t>QUARTER 4 PERFORMANCE </a:t>
            </a:r>
          </a:p>
          <a:p>
            <a:pPr marL="0" indent="0" algn="ctr" eaLnBrk="1" hangingPunct="1">
              <a:buNone/>
              <a:defRPr/>
            </a:pPr>
            <a:r>
              <a:rPr lang="en-US" sz="2800" b="1" dirty="0" smtClean="0">
                <a:solidFill>
                  <a:schemeClr val="bg1"/>
                </a:solidFill>
                <a:latin typeface="Arial" panose="020B0604020202020204" pitchFamily="34" charset="0"/>
                <a:cs typeface="Arial" panose="020B0604020202020204" pitchFamily="34" charset="0"/>
              </a:rPr>
              <a:t>APP 2018/19</a:t>
            </a:r>
            <a:endParaRPr lang="en-US" sz="2800" b="1" dirty="0">
              <a:solidFill>
                <a:schemeClr val="bg1"/>
              </a:solidFill>
              <a:latin typeface="Arial" pitchFamily="34" charset="0"/>
              <a:cs typeface="Arial" pitchFamily="34" charset="0"/>
            </a:endParaRPr>
          </a:p>
        </p:txBody>
      </p:sp>
      <p:sp>
        <p:nvSpPr>
          <p:cNvPr id="2" name="Slide Number Placeholder 1"/>
          <p:cNvSpPr>
            <a:spLocks noGrp="1"/>
          </p:cNvSpPr>
          <p:nvPr>
            <p:ph type="sldNum" sz="quarter" idx="12"/>
          </p:nvPr>
        </p:nvSpPr>
        <p:spPr>
          <a:xfrm>
            <a:off x="6372200" y="6381328"/>
            <a:ext cx="2637159" cy="365125"/>
          </a:xfrm>
        </p:spPr>
        <p:txBody>
          <a:bodyPr/>
          <a:lstStyle/>
          <a:p>
            <a:pPr>
              <a:defRPr/>
            </a:pPr>
            <a:fld id="{02973164-415C-4C83-A7EC-60F18549655F}" type="slidenum">
              <a:rPr lang="en-US" sz="1600" smtClean="0">
                <a:solidFill>
                  <a:schemeClr val="bg1"/>
                </a:solidFill>
                <a:latin typeface="Arial" panose="020B0604020202020204" pitchFamily="34" charset="0"/>
                <a:cs typeface="Arial" panose="020B0604020202020204" pitchFamily="34" charset="0"/>
              </a:rPr>
              <a:pPr>
                <a:defRPr/>
              </a:pPr>
              <a:t>5</a:t>
            </a:fld>
            <a:endParaRPr lang="en-US" sz="16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270464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circle(in)">
                                      <p:cBhvr>
                                        <p:cTn id="7" dur="20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6804248" y="6381328"/>
            <a:ext cx="2133600" cy="365125"/>
          </a:xfrm>
        </p:spPr>
        <p:txBody>
          <a:bodyPr/>
          <a:lstStyle/>
          <a:p>
            <a:pPr>
              <a:defRPr/>
            </a:pPr>
            <a:r>
              <a:rPr lang="en-US" sz="1600" dirty="0" smtClean="0">
                <a:solidFill>
                  <a:schemeClr val="bg1"/>
                </a:solidFill>
                <a:latin typeface="Arial" panose="020B0604020202020204" pitchFamily="34" charset="0"/>
                <a:cs typeface="Arial" panose="020B0604020202020204" pitchFamily="34" charset="0"/>
              </a:rPr>
              <a:t>10</a:t>
            </a:r>
            <a:endParaRPr lang="en-US" sz="1600" dirty="0">
              <a:solidFill>
                <a:schemeClr val="bg1"/>
              </a:solidFill>
              <a:latin typeface="Arial" panose="020B0604020202020204" pitchFamily="34" charset="0"/>
              <a:cs typeface="Arial" panose="020B0604020202020204" pitchFamily="34" charset="0"/>
            </a:endParaRPr>
          </a:p>
        </p:txBody>
      </p:sp>
      <p:sp>
        <p:nvSpPr>
          <p:cNvPr id="5" name="Rectangle 1"/>
          <p:cNvSpPr>
            <a:spLocks noGrp="1" noChangeArrowheads="1"/>
          </p:cNvSpPr>
          <p:nvPr>
            <p:ph type="title"/>
          </p:nvPr>
        </p:nvSpPr>
        <p:spPr bwMode="auto">
          <a:xfrm>
            <a:off x="457200" y="492196"/>
            <a:ext cx="8229600" cy="7078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r>
              <a:rPr lang="en-US" sz="2000" b="1" dirty="0" smtClean="0">
                <a:solidFill>
                  <a:prstClr val="black"/>
                </a:solidFill>
                <a:latin typeface="Arial" pitchFamily="34" charset="0"/>
                <a:cs typeface="Arial" pitchFamily="34" charset="0"/>
              </a:rPr>
              <a:t>2018/19 PERFORMANCE </a:t>
            </a:r>
            <a:r>
              <a:rPr lang="en-US" sz="2000" b="1" dirty="0">
                <a:solidFill>
                  <a:prstClr val="black"/>
                </a:solidFill>
                <a:latin typeface="Arial" pitchFamily="34" charset="0"/>
                <a:cs typeface="Arial" pitchFamily="34" charset="0"/>
              </a:rPr>
              <a:t>PER PROGRAMME </a:t>
            </a:r>
            <a:br>
              <a:rPr lang="en-US" sz="2000" b="1" dirty="0">
                <a:solidFill>
                  <a:prstClr val="black"/>
                </a:solidFill>
                <a:latin typeface="Arial" pitchFamily="34" charset="0"/>
                <a:cs typeface="Arial" pitchFamily="34" charset="0"/>
              </a:rPr>
            </a:br>
            <a:r>
              <a:rPr lang="en-US" sz="2000" b="1" dirty="0">
                <a:solidFill>
                  <a:prstClr val="black"/>
                </a:solidFill>
                <a:latin typeface="Arial" pitchFamily="34" charset="0"/>
                <a:cs typeface="Arial" pitchFamily="34" charset="0"/>
              </a:rPr>
              <a:t>QUARTER 4</a:t>
            </a:r>
            <a:endParaRPr lang="en-ZA" sz="2000" b="1" dirty="0">
              <a:solidFill>
                <a:prstClr val="black"/>
              </a:solidFill>
              <a:latin typeface="Arial" pitchFamily="34" charset="0"/>
              <a:cs typeface="Arial" pitchFamily="34" charset="0"/>
            </a:endParaRPr>
          </a:p>
        </p:txBody>
      </p:sp>
      <p:sp>
        <p:nvSpPr>
          <p:cNvPr id="2" name="Content Placeholder 1"/>
          <p:cNvSpPr>
            <a:spLocks noGrp="1"/>
          </p:cNvSpPr>
          <p:nvPr>
            <p:ph idx="1"/>
          </p:nvPr>
        </p:nvSpPr>
        <p:spPr/>
        <p:txBody>
          <a:bodyPr/>
          <a:lstStyle/>
          <a:p>
            <a:pPr marL="0" indent="0">
              <a:buNone/>
            </a:pPr>
            <a:r>
              <a:rPr lang="en-US" dirty="0" smtClean="0"/>
              <a:t>.</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xmlns="" val="4121651219"/>
              </p:ext>
            </p:extLst>
          </p:nvPr>
        </p:nvGraphicFramePr>
        <p:xfrm>
          <a:off x="323528" y="1556791"/>
          <a:ext cx="8496945" cy="4512094"/>
        </p:xfrm>
        <a:graphic>
          <a:graphicData uri="http://schemas.openxmlformats.org/drawingml/2006/table">
            <a:tbl>
              <a:tblPr/>
              <a:tblGrid>
                <a:gridCol w="1848273">
                  <a:extLst>
                    <a:ext uri="{9D8B030D-6E8A-4147-A177-3AD203B41FA5}">
                      <a16:colId xmlns:a16="http://schemas.microsoft.com/office/drawing/2014/main" xmlns="" val="20000"/>
                    </a:ext>
                  </a:extLst>
                </a:gridCol>
                <a:gridCol w="1680120">
                  <a:extLst>
                    <a:ext uri="{9D8B030D-6E8A-4147-A177-3AD203B41FA5}">
                      <a16:colId xmlns:a16="http://schemas.microsoft.com/office/drawing/2014/main" xmlns="" val="20001"/>
                    </a:ext>
                  </a:extLst>
                </a:gridCol>
                <a:gridCol w="1584175">
                  <a:extLst>
                    <a:ext uri="{9D8B030D-6E8A-4147-A177-3AD203B41FA5}">
                      <a16:colId xmlns:a16="http://schemas.microsoft.com/office/drawing/2014/main" xmlns="" val="20002"/>
                    </a:ext>
                  </a:extLst>
                </a:gridCol>
                <a:gridCol w="1584176">
                  <a:extLst>
                    <a:ext uri="{9D8B030D-6E8A-4147-A177-3AD203B41FA5}">
                      <a16:colId xmlns:a16="http://schemas.microsoft.com/office/drawing/2014/main" xmlns="" val="20003"/>
                    </a:ext>
                  </a:extLst>
                </a:gridCol>
                <a:gridCol w="1800201">
                  <a:extLst>
                    <a:ext uri="{9D8B030D-6E8A-4147-A177-3AD203B41FA5}">
                      <a16:colId xmlns:a16="http://schemas.microsoft.com/office/drawing/2014/main" xmlns="" val="20004"/>
                    </a:ext>
                  </a:extLst>
                </a:gridCol>
              </a:tblGrid>
              <a:tr h="982750">
                <a:tc>
                  <a:txBody>
                    <a:bodyPr/>
                    <a:lstStyle/>
                    <a:p>
                      <a:pPr algn="l" rtl="0" fontAlgn="b"/>
                      <a:r>
                        <a:rPr lang="en-ZA" sz="1600" b="1" i="0" u="none" strike="noStrike" dirty="0" smtClean="0">
                          <a:solidFill>
                            <a:srgbClr val="000000"/>
                          </a:solidFill>
                          <a:effectLst/>
                          <a:latin typeface="+mn-lt"/>
                        </a:rPr>
                        <a:t>Programmes</a:t>
                      </a:r>
                      <a:endParaRPr lang="en-ZA" sz="1600" b="1" i="0" u="none" strike="noStrike" dirty="0">
                        <a:solidFill>
                          <a:srgbClr val="000000"/>
                        </a:solidFill>
                        <a:effectLst/>
                        <a:latin typeface="+mn-lt"/>
                      </a:endParaRPr>
                    </a:p>
                  </a:txBody>
                  <a:tcPr marL="9254" marR="9254" marT="925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fontAlgn="b">
                        <a:spcBef>
                          <a:spcPts val="0"/>
                        </a:spcBef>
                        <a:spcAft>
                          <a:spcPts val="0"/>
                        </a:spcAft>
                      </a:pPr>
                      <a:r>
                        <a:rPr lang="en-GB" sz="1600" b="1" kern="1200" dirty="0" smtClean="0">
                          <a:solidFill>
                            <a:schemeClr val="tx1"/>
                          </a:solidFill>
                          <a:effectLst/>
                          <a:latin typeface="+mn-lt"/>
                          <a:ea typeface="Times New Roman"/>
                          <a:cs typeface="Times New Roman"/>
                        </a:rPr>
                        <a:t>Total No. of Planned Indicator in</a:t>
                      </a:r>
                      <a:r>
                        <a:rPr lang="en-GB" sz="1600" b="1" kern="1200" baseline="0" dirty="0" smtClean="0">
                          <a:solidFill>
                            <a:schemeClr val="tx1"/>
                          </a:solidFill>
                          <a:effectLst/>
                          <a:latin typeface="+mn-lt"/>
                          <a:ea typeface="Times New Roman"/>
                          <a:cs typeface="Times New Roman"/>
                        </a:rPr>
                        <a:t> Q4</a:t>
                      </a:r>
                      <a:endParaRPr lang="en-US" sz="1600" b="1" dirty="0">
                        <a:solidFill>
                          <a:schemeClr val="tx1"/>
                        </a:solidFill>
                        <a:effectLst/>
                        <a:latin typeface="+mn-lt"/>
                        <a:ea typeface="Times New Roman"/>
                        <a:cs typeface="Times New Roman"/>
                      </a:endParaRPr>
                    </a:p>
                  </a:txBody>
                  <a:tcPr marL="68583" marR="685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tc>
                  <a:txBody>
                    <a:bodyPr/>
                    <a:lstStyle/>
                    <a:p>
                      <a:pPr marL="0" marR="0" algn="ctr" fontAlgn="b">
                        <a:spcBef>
                          <a:spcPts val="0"/>
                        </a:spcBef>
                        <a:spcAft>
                          <a:spcPts val="0"/>
                        </a:spcAft>
                      </a:pPr>
                      <a:r>
                        <a:rPr lang="en-US" sz="1600" b="1" dirty="0" smtClean="0">
                          <a:solidFill>
                            <a:schemeClr val="tx1"/>
                          </a:solidFill>
                          <a:effectLst/>
                          <a:latin typeface="+mn-lt"/>
                          <a:ea typeface="Times New Roman"/>
                          <a:cs typeface="Times New Roman"/>
                        </a:rPr>
                        <a:t>Achieved Annual</a:t>
                      </a:r>
                      <a:r>
                        <a:rPr lang="en-US" sz="1600" b="1" baseline="0" dirty="0" smtClean="0">
                          <a:solidFill>
                            <a:schemeClr val="tx1"/>
                          </a:solidFill>
                          <a:effectLst/>
                          <a:latin typeface="+mn-lt"/>
                          <a:ea typeface="Times New Roman"/>
                          <a:cs typeface="Times New Roman"/>
                        </a:rPr>
                        <a:t> Indicators</a:t>
                      </a:r>
                      <a:endParaRPr lang="en-US" sz="1600" b="1" dirty="0">
                        <a:solidFill>
                          <a:schemeClr val="tx1"/>
                        </a:solidFill>
                        <a:effectLst/>
                        <a:latin typeface="+mn-lt"/>
                        <a:ea typeface="Times New Roman"/>
                        <a:cs typeface="Times New Roman"/>
                      </a:endParaRPr>
                    </a:p>
                  </a:txBody>
                  <a:tcPr marL="68583" marR="685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33"/>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GB" sz="1600" b="1" kern="1200" dirty="0" smtClean="0">
                          <a:solidFill>
                            <a:schemeClr val="tx1"/>
                          </a:solidFill>
                          <a:effectLst/>
                          <a:latin typeface="+mn-lt"/>
                          <a:ea typeface="Times New Roman"/>
                          <a:cs typeface="Times New Roman"/>
                        </a:rPr>
                        <a:t>Not Achieved</a:t>
                      </a:r>
                    </a:p>
                    <a:p>
                      <a:pPr marL="0" marR="0" indent="0" algn="ctr" defTabSz="457200" rtl="0" eaLnBrk="1" fontAlgn="b" latinLnBrk="0" hangingPunct="1">
                        <a:lnSpc>
                          <a:spcPct val="100000"/>
                        </a:lnSpc>
                        <a:spcBef>
                          <a:spcPts val="0"/>
                        </a:spcBef>
                        <a:spcAft>
                          <a:spcPts val="0"/>
                        </a:spcAft>
                        <a:buClrTx/>
                        <a:buSzTx/>
                        <a:buFontTx/>
                        <a:buNone/>
                        <a:tabLst/>
                        <a:defRPr/>
                      </a:pPr>
                      <a:r>
                        <a:rPr lang="en-US" sz="1600" b="1" dirty="0" smtClean="0">
                          <a:solidFill>
                            <a:schemeClr val="tx1"/>
                          </a:solidFill>
                          <a:effectLst/>
                          <a:latin typeface="+mn-lt"/>
                          <a:ea typeface="Times New Roman"/>
                          <a:cs typeface="Times New Roman"/>
                        </a:rPr>
                        <a:t>Annual</a:t>
                      </a:r>
                      <a:r>
                        <a:rPr lang="en-US" sz="1600" b="1" baseline="0" dirty="0" smtClean="0">
                          <a:solidFill>
                            <a:schemeClr val="tx1"/>
                          </a:solidFill>
                          <a:effectLst/>
                          <a:latin typeface="+mn-lt"/>
                          <a:ea typeface="Times New Roman"/>
                          <a:cs typeface="Times New Roman"/>
                        </a:rPr>
                        <a:t> Indicators</a:t>
                      </a:r>
                      <a:endParaRPr lang="en-US" sz="1600" b="1" dirty="0" smtClean="0">
                        <a:solidFill>
                          <a:schemeClr val="tx1"/>
                        </a:solidFill>
                        <a:effectLst/>
                        <a:latin typeface="+mn-lt"/>
                        <a:ea typeface="Times New Roman"/>
                        <a:cs typeface="Times New Roman"/>
                      </a:endParaRPr>
                    </a:p>
                  </a:txBody>
                  <a:tcPr marL="68583" marR="6858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5229"/>
                    </a:solidFill>
                  </a:tcPr>
                </a:tc>
                <a:tc>
                  <a:txBody>
                    <a:bodyPr/>
                    <a:lstStyle/>
                    <a:p>
                      <a:pPr marL="0" marR="0" indent="0" algn="ctr" defTabSz="457200" rtl="0" eaLnBrk="1" fontAlgn="b" latinLnBrk="0" hangingPunct="1">
                        <a:lnSpc>
                          <a:spcPct val="100000"/>
                        </a:lnSpc>
                        <a:spcBef>
                          <a:spcPts val="0"/>
                        </a:spcBef>
                        <a:spcAft>
                          <a:spcPts val="0"/>
                        </a:spcAft>
                        <a:buClrTx/>
                        <a:buSzTx/>
                        <a:buFontTx/>
                        <a:buNone/>
                        <a:tabLst/>
                        <a:defRPr/>
                      </a:pPr>
                      <a:r>
                        <a:rPr lang="en-GB" sz="1600" b="1" kern="1200" dirty="0" smtClean="0">
                          <a:solidFill>
                            <a:schemeClr val="tx1"/>
                          </a:solidFill>
                          <a:effectLst/>
                          <a:latin typeface="+mn-lt"/>
                          <a:ea typeface="Times New Roman"/>
                          <a:cs typeface="Times New Roman"/>
                        </a:rPr>
                        <a:t>Overall Achievement %</a:t>
                      </a:r>
                      <a:endParaRPr lang="en-US" sz="1600" b="1" dirty="0" smtClean="0">
                        <a:solidFill>
                          <a:schemeClr val="tx1"/>
                        </a:solidFill>
                        <a:effectLst/>
                        <a:latin typeface="+mn-lt"/>
                        <a:ea typeface="Times New Roman"/>
                        <a:cs typeface="Times New Roman"/>
                      </a:endParaRPr>
                    </a:p>
                    <a:p>
                      <a:pPr algn="ctr" rtl="0" fontAlgn="b"/>
                      <a:endParaRPr lang="en-ZA" sz="1600" b="1" i="0" u="none" strike="noStrike" dirty="0">
                        <a:solidFill>
                          <a:srgbClr val="000000"/>
                        </a:solidFill>
                        <a:effectLst/>
                        <a:latin typeface="+mn-lt"/>
                      </a:endParaRPr>
                    </a:p>
                  </a:txBody>
                  <a:tcPr marL="9254" marR="9254" marT="9254"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xmlns="" val="10000"/>
                  </a:ext>
                </a:extLst>
              </a:tr>
              <a:tr h="784618">
                <a:tc>
                  <a:txBody>
                    <a:bodyPr/>
                    <a:lstStyle/>
                    <a:p>
                      <a:pPr algn="l" rtl="0" fontAlgn="b"/>
                      <a:endParaRPr lang="en-ZA" sz="1800" b="0" i="0" u="none" strike="noStrike" dirty="0" smtClean="0">
                        <a:solidFill>
                          <a:srgbClr val="000000"/>
                        </a:solidFill>
                        <a:effectLst/>
                        <a:latin typeface="+mn-lt"/>
                      </a:endParaRPr>
                    </a:p>
                    <a:p>
                      <a:pPr algn="l" rtl="0" fontAlgn="b"/>
                      <a:r>
                        <a:rPr lang="en-ZA" sz="1800" b="0" i="0" u="none" strike="noStrike" dirty="0" smtClean="0">
                          <a:solidFill>
                            <a:srgbClr val="000000"/>
                          </a:solidFill>
                          <a:effectLst/>
                          <a:latin typeface="+mn-lt"/>
                        </a:rPr>
                        <a:t>1: Administration</a:t>
                      </a:r>
                    </a:p>
                    <a:p>
                      <a:pPr algn="l" rtl="0" fontAlgn="b"/>
                      <a:endParaRPr lang="en-ZA" sz="1800" b="0" i="0" u="none" strike="noStrike" dirty="0">
                        <a:solidFill>
                          <a:srgbClr val="000000"/>
                        </a:solidFill>
                        <a:effectLst/>
                        <a:latin typeface="+mn-lt"/>
                      </a:endParaRPr>
                    </a:p>
                  </a:txBody>
                  <a:tcPr marL="9254" marR="9254" marT="92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ZA" sz="1800" b="0" i="0" u="none" strike="noStrike" dirty="0" smtClean="0">
                          <a:solidFill>
                            <a:schemeClr val="tx1"/>
                          </a:solidFill>
                          <a:effectLst/>
                          <a:latin typeface="+mn-lt"/>
                        </a:rPr>
                        <a:t>7</a:t>
                      </a:r>
                      <a:endParaRPr lang="en-ZA" sz="1800" b="0" i="0" u="none" strike="noStrike" dirty="0">
                        <a:solidFill>
                          <a:schemeClr val="tx1"/>
                        </a:solidFill>
                        <a:effectLst/>
                        <a:latin typeface="+mn-lt"/>
                      </a:endParaRPr>
                    </a:p>
                  </a:txBody>
                  <a:tcPr marL="9254" marR="83283" marT="92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ZA" sz="1800" b="0" i="0" u="none" strike="noStrike" dirty="0" smtClean="0">
                          <a:solidFill>
                            <a:schemeClr val="tx1"/>
                          </a:solidFill>
                          <a:effectLst/>
                          <a:latin typeface="+mn-lt"/>
                        </a:rPr>
                        <a:t>6</a:t>
                      </a:r>
                      <a:endParaRPr lang="en-ZA" sz="1800" b="0" i="0" u="none" strike="noStrike" dirty="0">
                        <a:solidFill>
                          <a:schemeClr val="tx1"/>
                        </a:solidFill>
                        <a:effectLst/>
                        <a:latin typeface="+mn-lt"/>
                      </a:endParaRPr>
                    </a:p>
                  </a:txBody>
                  <a:tcPr marL="9254" marR="83283" marT="92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33"/>
                    </a:solidFill>
                  </a:tcPr>
                </a:tc>
                <a:tc>
                  <a:txBody>
                    <a:bodyPr/>
                    <a:lstStyle/>
                    <a:p>
                      <a:pPr algn="ctr" rtl="0" fontAlgn="b"/>
                      <a:r>
                        <a:rPr lang="en-ZA" sz="1800" b="0" i="0" u="none" strike="noStrike" dirty="0" smtClean="0">
                          <a:solidFill>
                            <a:schemeClr val="tx1"/>
                          </a:solidFill>
                          <a:effectLst/>
                          <a:latin typeface="+mn-lt"/>
                        </a:rPr>
                        <a:t>1</a:t>
                      </a:r>
                      <a:endParaRPr lang="en-ZA" sz="1800" b="0" i="0" u="none" strike="noStrike" dirty="0">
                        <a:solidFill>
                          <a:schemeClr val="tx1"/>
                        </a:solidFill>
                        <a:effectLst/>
                        <a:latin typeface="+mn-lt"/>
                      </a:endParaRPr>
                    </a:p>
                  </a:txBody>
                  <a:tcPr marL="9254" marR="83283" marT="92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5229"/>
                    </a:solidFill>
                  </a:tcPr>
                </a:tc>
                <a:tc>
                  <a:txBody>
                    <a:bodyPr/>
                    <a:lstStyle/>
                    <a:p>
                      <a:pPr algn="ctr" rtl="0" fontAlgn="b"/>
                      <a:r>
                        <a:rPr lang="en-ZA" sz="1800" b="1" i="0" u="none" strike="noStrike" dirty="0" smtClean="0">
                          <a:solidFill>
                            <a:schemeClr val="tx1"/>
                          </a:solidFill>
                          <a:effectLst/>
                          <a:latin typeface="+mn-lt"/>
                        </a:rPr>
                        <a:t>86%</a:t>
                      </a:r>
                      <a:endParaRPr lang="en-ZA" sz="1800" b="1" i="0" u="none" strike="noStrike" dirty="0">
                        <a:solidFill>
                          <a:schemeClr val="tx1"/>
                        </a:solidFill>
                        <a:effectLst/>
                        <a:latin typeface="+mn-lt"/>
                      </a:endParaRPr>
                    </a:p>
                  </a:txBody>
                  <a:tcPr marL="9254" marR="83283" marT="92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779720">
                <a:tc>
                  <a:txBody>
                    <a:bodyPr/>
                    <a:lstStyle/>
                    <a:p>
                      <a:pPr algn="l" rtl="0" fontAlgn="b"/>
                      <a:r>
                        <a:rPr lang="en-ZA" sz="1800" b="0" i="0" u="none" strike="noStrike" dirty="0" smtClean="0">
                          <a:solidFill>
                            <a:srgbClr val="000000"/>
                          </a:solidFill>
                          <a:effectLst/>
                          <a:latin typeface="+mn-lt"/>
                        </a:rPr>
                        <a:t>2: Core Operations</a:t>
                      </a:r>
                    </a:p>
                    <a:p>
                      <a:pPr algn="l" rtl="0" fontAlgn="b"/>
                      <a:endParaRPr lang="en-ZA" sz="1800" b="0" i="0" u="none" strike="noStrike" dirty="0">
                        <a:solidFill>
                          <a:srgbClr val="000000"/>
                        </a:solidFill>
                        <a:effectLst/>
                        <a:latin typeface="+mn-lt"/>
                      </a:endParaRPr>
                    </a:p>
                  </a:txBody>
                  <a:tcPr marL="9254" marR="9254" marT="92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ZA" sz="1800" b="0" i="0" u="none" strike="noStrike" dirty="0" smtClean="0">
                          <a:solidFill>
                            <a:schemeClr val="tx1"/>
                          </a:solidFill>
                          <a:effectLst/>
                          <a:latin typeface="+mn-lt"/>
                        </a:rPr>
                        <a:t>18</a:t>
                      </a:r>
                      <a:endParaRPr lang="en-ZA" sz="1800" b="0" i="0" u="none" strike="noStrike" dirty="0">
                        <a:solidFill>
                          <a:schemeClr val="tx1"/>
                        </a:solidFill>
                        <a:effectLst/>
                        <a:latin typeface="+mn-lt"/>
                      </a:endParaRPr>
                    </a:p>
                  </a:txBody>
                  <a:tcPr marL="9254" marR="83283" marT="92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800" b="0" dirty="0" smtClean="0">
                          <a:solidFill>
                            <a:schemeClr val="tx1"/>
                          </a:solidFill>
                        </a:rPr>
                        <a:t>17</a:t>
                      </a:r>
                      <a:endParaRPr lang="en-US" sz="1800" b="0" dirty="0">
                        <a:solidFill>
                          <a:schemeClr val="tx1"/>
                        </a:solidFill>
                      </a:endParaRPr>
                    </a:p>
                  </a:txBody>
                  <a:tcPr marL="9254" marR="83283" marT="92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33"/>
                    </a:solidFill>
                  </a:tcPr>
                </a:tc>
                <a:tc>
                  <a:txBody>
                    <a:bodyPr/>
                    <a:lstStyle/>
                    <a:p>
                      <a:pPr algn="ctr"/>
                      <a:r>
                        <a:rPr lang="en-US" sz="1800" b="0" dirty="0" smtClean="0">
                          <a:solidFill>
                            <a:schemeClr val="tx1"/>
                          </a:solidFill>
                        </a:rPr>
                        <a:t>1</a:t>
                      </a:r>
                      <a:endParaRPr lang="en-US" sz="1800" b="0" dirty="0">
                        <a:solidFill>
                          <a:schemeClr val="tx1"/>
                        </a:solidFill>
                      </a:endParaRPr>
                    </a:p>
                  </a:txBody>
                  <a:tcPr marL="9254" marR="83283" marT="92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5229"/>
                    </a:solidFill>
                  </a:tcPr>
                </a:tc>
                <a:tc>
                  <a:txBody>
                    <a:bodyPr/>
                    <a:lstStyle/>
                    <a:p>
                      <a:pPr algn="ctr" rtl="0" fontAlgn="b"/>
                      <a:r>
                        <a:rPr lang="en-ZA" sz="1800" b="1" i="0" u="none" strike="noStrike" dirty="0" smtClean="0">
                          <a:solidFill>
                            <a:schemeClr val="tx1"/>
                          </a:solidFill>
                          <a:effectLst/>
                          <a:latin typeface="+mn-lt"/>
                        </a:rPr>
                        <a:t>94%</a:t>
                      </a:r>
                      <a:endParaRPr lang="en-ZA" sz="1800" b="1" i="0" u="none" strike="noStrike" dirty="0">
                        <a:solidFill>
                          <a:schemeClr val="tx1"/>
                        </a:solidFill>
                        <a:effectLst/>
                        <a:latin typeface="+mn-lt"/>
                      </a:endParaRPr>
                    </a:p>
                  </a:txBody>
                  <a:tcPr marL="9254" marR="83283" marT="92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843656">
                <a:tc>
                  <a:txBody>
                    <a:bodyPr/>
                    <a:lstStyle/>
                    <a:p>
                      <a:pPr algn="l" rtl="0" fontAlgn="b"/>
                      <a:r>
                        <a:rPr lang="en-ZA" sz="1800" b="0" i="0" u="none" strike="noStrike" dirty="0" smtClean="0">
                          <a:solidFill>
                            <a:srgbClr val="000000"/>
                          </a:solidFill>
                          <a:effectLst/>
                          <a:latin typeface="+mn-lt"/>
                        </a:rPr>
                        <a:t>3. Constituency     Capacity Building Funds</a:t>
                      </a:r>
                    </a:p>
                  </a:txBody>
                  <a:tcPr marL="9254" marR="9254" marT="92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ZA" sz="1800" b="0" i="0" u="none" strike="noStrike" dirty="0" smtClean="0">
                          <a:solidFill>
                            <a:schemeClr val="tx1"/>
                          </a:solidFill>
                          <a:effectLst/>
                          <a:latin typeface="+mn-lt"/>
                        </a:rPr>
                        <a:t>6</a:t>
                      </a:r>
                      <a:endParaRPr lang="en-ZA" sz="1800" b="0" i="0" u="none" strike="noStrike" dirty="0">
                        <a:solidFill>
                          <a:schemeClr val="tx1"/>
                        </a:solidFill>
                        <a:effectLst/>
                        <a:latin typeface="+mn-lt"/>
                      </a:endParaRPr>
                    </a:p>
                  </a:txBody>
                  <a:tcPr marL="9254" marR="83283" marT="92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rtl="0" fontAlgn="b"/>
                      <a:r>
                        <a:rPr lang="en-ZA" sz="1800" b="0" i="0" u="none" strike="noStrike" dirty="0" smtClean="0">
                          <a:solidFill>
                            <a:schemeClr val="tx1"/>
                          </a:solidFill>
                          <a:effectLst/>
                          <a:latin typeface="+mn-lt"/>
                        </a:rPr>
                        <a:t>6</a:t>
                      </a:r>
                      <a:endParaRPr lang="en-ZA" sz="1800" b="0" i="0" u="none" strike="noStrike" dirty="0">
                        <a:solidFill>
                          <a:schemeClr val="tx1"/>
                        </a:solidFill>
                        <a:effectLst/>
                        <a:latin typeface="+mn-lt"/>
                      </a:endParaRPr>
                    </a:p>
                  </a:txBody>
                  <a:tcPr marL="9254" marR="83283" marT="92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33"/>
                    </a:solidFill>
                  </a:tcPr>
                </a:tc>
                <a:tc>
                  <a:txBody>
                    <a:bodyPr/>
                    <a:lstStyle/>
                    <a:p>
                      <a:pPr algn="ctr" rtl="0" fontAlgn="b"/>
                      <a:r>
                        <a:rPr lang="en-ZA" sz="1800" b="0" i="0" u="none" strike="noStrike" dirty="0" smtClean="0">
                          <a:solidFill>
                            <a:schemeClr val="tx1"/>
                          </a:solidFill>
                          <a:effectLst/>
                          <a:latin typeface="+mn-lt"/>
                        </a:rPr>
                        <a:t>0</a:t>
                      </a:r>
                      <a:endParaRPr lang="en-ZA" sz="1800" b="0" i="0" u="none" strike="noStrike" dirty="0">
                        <a:solidFill>
                          <a:schemeClr val="tx1"/>
                        </a:solidFill>
                        <a:effectLst/>
                        <a:latin typeface="+mn-lt"/>
                      </a:endParaRPr>
                    </a:p>
                  </a:txBody>
                  <a:tcPr marL="9254" marR="83283" marT="92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5229"/>
                    </a:solidFill>
                  </a:tcPr>
                </a:tc>
                <a:tc>
                  <a:txBody>
                    <a:bodyPr/>
                    <a:lstStyle/>
                    <a:p>
                      <a:pPr algn="ctr" rtl="0" fontAlgn="b"/>
                      <a:r>
                        <a:rPr lang="en-ZA" sz="1800" b="1" i="0" u="none" strike="noStrike" dirty="0" smtClean="0">
                          <a:solidFill>
                            <a:schemeClr val="tx1"/>
                          </a:solidFill>
                          <a:effectLst/>
                          <a:latin typeface="+mn-lt"/>
                        </a:rPr>
                        <a:t>100%</a:t>
                      </a:r>
                      <a:endParaRPr lang="en-ZA" sz="1800" b="1" i="0" u="none" strike="noStrike" dirty="0">
                        <a:solidFill>
                          <a:schemeClr val="tx1"/>
                        </a:solidFill>
                        <a:effectLst/>
                        <a:latin typeface="+mn-lt"/>
                      </a:endParaRPr>
                    </a:p>
                  </a:txBody>
                  <a:tcPr marL="9254" marR="83283" marT="92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1073754">
                <a:tc>
                  <a:txBody>
                    <a:bodyPr/>
                    <a:lstStyle/>
                    <a:p>
                      <a:pPr algn="l" rtl="0" fontAlgn="b"/>
                      <a:r>
                        <a:rPr lang="en-ZA" sz="1800" b="1" i="0" u="none" strike="noStrike" dirty="0" smtClean="0">
                          <a:solidFill>
                            <a:srgbClr val="000000"/>
                          </a:solidFill>
                          <a:effectLst/>
                          <a:latin typeface="+mn-lt"/>
                        </a:rPr>
                        <a:t>Summary</a:t>
                      </a:r>
                      <a:r>
                        <a:rPr lang="en-ZA" sz="1800" b="1" i="0" u="none" strike="noStrike" baseline="0" dirty="0" smtClean="0">
                          <a:solidFill>
                            <a:srgbClr val="000000"/>
                          </a:solidFill>
                          <a:effectLst/>
                          <a:latin typeface="+mn-lt"/>
                        </a:rPr>
                        <a:t> of Performance</a:t>
                      </a:r>
                    </a:p>
                    <a:p>
                      <a:pPr algn="l" rtl="0" fontAlgn="b"/>
                      <a:r>
                        <a:rPr lang="en-ZA" sz="1800" b="1" i="0" u="none" strike="noStrike" baseline="0" dirty="0" smtClean="0">
                          <a:solidFill>
                            <a:srgbClr val="000000"/>
                          </a:solidFill>
                          <a:effectLst/>
                          <a:latin typeface="+mn-lt"/>
                        </a:rPr>
                        <a:t>2018/19</a:t>
                      </a:r>
                      <a:endParaRPr lang="en-ZA" sz="1800" b="1" i="0" u="none" strike="noStrike" dirty="0">
                        <a:solidFill>
                          <a:srgbClr val="000000"/>
                        </a:solidFill>
                        <a:effectLst/>
                        <a:latin typeface="+mn-lt"/>
                      </a:endParaRPr>
                    </a:p>
                  </a:txBody>
                  <a:tcPr marL="9254" marR="9254" marT="92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b"/>
                      <a:r>
                        <a:rPr lang="en-ZA" sz="1800" b="1" i="0" u="none" strike="noStrike" dirty="0" smtClean="0">
                          <a:solidFill>
                            <a:schemeClr val="tx1"/>
                          </a:solidFill>
                          <a:effectLst/>
                          <a:latin typeface="+mn-lt"/>
                        </a:rPr>
                        <a:t>31</a:t>
                      </a:r>
                      <a:endParaRPr lang="en-ZA" sz="1800" b="1" i="0" u="none" strike="noStrike" dirty="0">
                        <a:solidFill>
                          <a:schemeClr val="tx1"/>
                        </a:solidFill>
                        <a:effectLst/>
                        <a:latin typeface="+mn-lt"/>
                      </a:endParaRPr>
                    </a:p>
                  </a:txBody>
                  <a:tcPr marL="9254" marR="9254" marT="92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gn="ctr" rtl="0" fontAlgn="b"/>
                      <a:r>
                        <a:rPr lang="en-ZA" sz="1800" b="1" i="0" u="none" strike="noStrike" dirty="0" smtClean="0">
                          <a:solidFill>
                            <a:schemeClr val="tx1"/>
                          </a:solidFill>
                          <a:effectLst/>
                          <a:latin typeface="+mn-lt"/>
                        </a:rPr>
                        <a:t>29</a:t>
                      </a:r>
                      <a:endParaRPr lang="en-ZA" sz="1800" b="1" i="0" u="none" strike="noStrike" dirty="0">
                        <a:solidFill>
                          <a:schemeClr val="tx1"/>
                        </a:solidFill>
                        <a:effectLst/>
                        <a:latin typeface="+mn-lt"/>
                      </a:endParaRPr>
                    </a:p>
                  </a:txBody>
                  <a:tcPr marL="9254" marR="83283" marT="92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33"/>
                    </a:solidFill>
                  </a:tcPr>
                </a:tc>
                <a:tc>
                  <a:txBody>
                    <a:bodyPr/>
                    <a:lstStyle/>
                    <a:p>
                      <a:pPr algn="ctr" rtl="0" fontAlgn="b"/>
                      <a:r>
                        <a:rPr lang="en-ZA" sz="1800" b="1" i="0" u="none" strike="noStrike" dirty="0" smtClean="0">
                          <a:solidFill>
                            <a:schemeClr val="tx1"/>
                          </a:solidFill>
                          <a:effectLst/>
                          <a:latin typeface="+mn-lt"/>
                        </a:rPr>
                        <a:t>2</a:t>
                      </a:r>
                      <a:endParaRPr lang="en-ZA" sz="1800" b="1" i="0" u="none" strike="noStrike" dirty="0">
                        <a:solidFill>
                          <a:schemeClr val="tx1"/>
                        </a:solidFill>
                        <a:effectLst/>
                        <a:latin typeface="+mn-lt"/>
                      </a:endParaRPr>
                    </a:p>
                  </a:txBody>
                  <a:tcPr marL="9254" marR="83283" marT="92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5229"/>
                    </a:solidFill>
                  </a:tcPr>
                </a:tc>
                <a:tc>
                  <a:txBody>
                    <a:bodyPr/>
                    <a:lstStyle/>
                    <a:p>
                      <a:pPr algn="ctr" rtl="0" fontAlgn="b"/>
                      <a:r>
                        <a:rPr lang="en-ZA" sz="1800" b="1" i="0" u="none" strike="noStrike" dirty="0" smtClean="0">
                          <a:solidFill>
                            <a:schemeClr val="tx1"/>
                          </a:solidFill>
                          <a:effectLst/>
                          <a:latin typeface="+mn-lt"/>
                        </a:rPr>
                        <a:t>94%</a:t>
                      </a:r>
                      <a:endParaRPr lang="en-ZA" sz="1800" b="1" i="0" u="none" strike="noStrike" dirty="0">
                        <a:solidFill>
                          <a:schemeClr val="tx1"/>
                        </a:solidFill>
                        <a:effectLst/>
                        <a:latin typeface="+mn-lt"/>
                      </a:endParaRPr>
                    </a:p>
                  </a:txBody>
                  <a:tcPr marL="9254" marR="83283" marT="9254"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xmlns="" val="10004"/>
                  </a:ext>
                </a:extLst>
              </a:tr>
            </a:tbl>
          </a:graphicData>
        </a:graphic>
      </p:graphicFrame>
    </p:spTree>
    <p:extLst>
      <p:ext uri="{BB962C8B-B14F-4D97-AF65-F5344CB8AC3E}">
        <p14:creationId xmlns:p14="http://schemas.microsoft.com/office/powerpoint/2010/main" xmlns="" val="19719058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415925" y="203628"/>
            <a:ext cx="8229600" cy="1143257"/>
          </a:xfrm>
        </p:spPr>
        <p:txBody>
          <a:bodyPr/>
          <a:lstStyle/>
          <a:p>
            <a:r>
              <a:rPr lang="en-ZA" altLang="en-US" sz="2400" b="1" dirty="0" smtClean="0">
                <a:ln w="1905"/>
                <a:effectLst>
                  <a:innerShdw blurRad="69850" dist="43180" dir="5400000">
                    <a:srgbClr val="000000">
                      <a:alpha val="65000"/>
                    </a:srgbClr>
                  </a:innerShdw>
                </a:effectLst>
                <a:cs typeface="Arial" charset="0"/>
              </a:rPr>
              <a:t>KEY CHALLENGES EXPERIENCED IN RELATION TO ACHIEVEMENTS OF Q4 TARGETS ON THE APP &amp; REMEDIAL ACTION </a:t>
            </a:r>
            <a:endParaRPr lang="en-US" sz="2400" b="1" dirty="0">
              <a:ln w="1905"/>
              <a:effectLst>
                <a:innerShdw blurRad="69850" dist="43180" dir="5400000">
                  <a:srgbClr val="000000">
                    <a:alpha val="65000"/>
                  </a:srgbClr>
                </a:innerShdw>
              </a:effectLst>
              <a:cs typeface="Arial"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xmlns="" val="3360878500"/>
              </p:ext>
            </p:extLst>
          </p:nvPr>
        </p:nvGraphicFramePr>
        <p:xfrm>
          <a:off x="323528" y="1556792"/>
          <a:ext cx="8496943" cy="4464496"/>
        </p:xfrm>
        <a:graphic>
          <a:graphicData uri="http://schemas.openxmlformats.org/drawingml/2006/table">
            <a:tbl>
              <a:tblPr firstRow="1" bandRow="1">
                <a:tableStyleId>{5C22544A-7EE6-4342-B048-85BDC9FD1C3A}</a:tableStyleId>
              </a:tblPr>
              <a:tblGrid>
                <a:gridCol w="3842096">
                  <a:extLst>
                    <a:ext uri="{9D8B030D-6E8A-4147-A177-3AD203B41FA5}">
                      <a16:colId xmlns:a16="http://schemas.microsoft.com/office/drawing/2014/main" xmlns="" val="20000"/>
                    </a:ext>
                  </a:extLst>
                </a:gridCol>
                <a:gridCol w="4654847">
                  <a:extLst>
                    <a:ext uri="{9D8B030D-6E8A-4147-A177-3AD203B41FA5}">
                      <a16:colId xmlns:a16="http://schemas.microsoft.com/office/drawing/2014/main" xmlns="" val="20001"/>
                    </a:ext>
                  </a:extLst>
                </a:gridCol>
              </a:tblGrid>
              <a:tr h="1028366">
                <a:tc>
                  <a:txBody>
                    <a:bodyPr/>
                    <a:lstStyle/>
                    <a:p>
                      <a:r>
                        <a:rPr lang="en-US" sz="1600" dirty="0" smtClean="0">
                          <a:solidFill>
                            <a:schemeClr val="tx1"/>
                          </a:solidFill>
                        </a:rPr>
                        <a:t>CHALLENGE</a:t>
                      </a:r>
                      <a:endParaRPr lang="en-US" sz="1600" dirty="0">
                        <a:solidFill>
                          <a:schemeClr val="tx1"/>
                        </a:solidFill>
                      </a:endParaRPr>
                    </a:p>
                  </a:txBody>
                  <a:tcPr marL="91445" marR="91445"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tc>
                  <a:txBody>
                    <a:bodyPr/>
                    <a:lstStyle/>
                    <a:p>
                      <a:pPr algn="ctr"/>
                      <a:r>
                        <a:rPr lang="en-US" sz="1600" dirty="0" smtClean="0">
                          <a:solidFill>
                            <a:schemeClr val="tx1"/>
                          </a:solidFill>
                        </a:rPr>
                        <a:t>REMEDIAL ACTION</a:t>
                      </a:r>
                      <a:endParaRPr lang="en-US" sz="1600" dirty="0">
                        <a:solidFill>
                          <a:schemeClr val="tx1"/>
                        </a:solidFill>
                      </a:endParaRPr>
                    </a:p>
                  </a:txBody>
                  <a:tcPr marL="91445" marR="91445" marT="45719" marB="4571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xmlns="" val="10000"/>
                  </a:ext>
                </a:extLst>
              </a:tr>
              <a:tr h="1785002">
                <a:tc>
                  <a:txBody>
                    <a:bodyPr/>
                    <a:lstStyle/>
                    <a:p>
                      <a:pPr algn="l" rtl="0" fontAlgn="b"/>
                      <a:r>
                        <a:rPr lang="en-ZA" sz="1600" dirty="0" smtClean="0">
                          <a:effectLst/>
                          <a:latin typeface="+mn-lt"/>
                          <a:ea typeface="Calibri"/>
                        </a:rPr>
                        <a:t>1.</a:t>
                      </a:r>
                      <a:r>
                        <a:rPr lang="en-ZA" sz="1600" baseline="0" dirty="0" smtClean="0">
                          <a:effectLst/>
                          <a:latin typeface="+mn-lt"/>
                          <a:ea typeface="Calibri"/>
                        </a:rPr>
                        <a:t> </a:t>
                      </a:r>
                      <a:r>
                        <a:rPr lang="en-ZA" sz="1600" dirty="0" smtClean="0">
                          <a:effectLst/>
                          <a:latin typeface="+mn-lt"/>
                          <a:ea typeface="Calibri"/>
                        </a:rPr>
                        <a:t>Quarterly staff performance appraisals for finance staff not conducted within two months following the end of each quarter.</a:t>
                      </a:r>
                      <a:endParaRPr lang="en-US" sz="1600" kern="1200" dirty="0">
                        <a:solidFill>
                          <a:schemeClr val="dk1"/>
                        </a:solidFill>
                        <a:effectLst/>
                        <a:latin typeface="+mn-lt"/>
                        <a:ea typeface="+mn-ea"/>
                        <a:cs typeface="+mn-cs"/>
                      </a:endParaRPr>
                    </a:p>
                  </a:txBody>
                  <a:tcPr marL="9254" marR="9254" marT="925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algn="l">
                        <a:spcBef>
                          <a:spcPts val="600"/>
                        </a:spcBef>
                        <a:spcAft>
                          <a:spcPts val="600"/>
                        </a:spcAft>
                        <a:tabLst>
                          <a:tab pos="180340" algn="l"/>
                          <a:tab pos="360045" algn="l"/>
                          <a:tab pos="540385" algn="l"/>
                        </a:tabLst>
                      </a:pPr>
                      <a:r>
                        <a:rPr lang="en-GB" sz="1600" dirty="0" smtClean="0">
                          <a:effectLst/>
                          <a:latin typeface="+mn-lt"/>
                          <a:ea typeface="Calibri"/>
                          <a:cs typeface="Times New Roman"/>
                        </a:rPr>
                        <a:t>Performance appraisals for  three</a:t>
                      </a:r>
                      <a:r>
                        <a:rPr lang="en-GB" sz="1600" baseline="0" dirty="0" smtClean="0">
                          <a:effectLst/>
                          <a:latin typeface="+mn-lt"/>
                          <a:ea typeface="Calibri"/>
                          <a:cs typeface="Times New Roman"/>
                        </a:rPr>
                        <a:t> staff members </a:t>
                      </a:r>
                      <a:r>
                        <a:rPr lang="en-GB" sz="1600" dirty="0" smtClean="0">
                          <a:effectLst/>
                          <a:latin typeface="+mn-lt"/>
                          <a:ea typeface="Calibri"/>
                          <a:cs typeface="Times New Roman"/>
                        </a:rPr>
                        <a:t>were not concluded within two months of the end of the quarter</a:t>
                      </a:r>
                      <a:r>
                        <a:rPr lang="en-GB" sz="1600" baseline="0" dirty="0" smtClean="0">
                          <a:effectLst/>
                          <a:latin typeface="+mn-lt"/>
                          <a:ea typeface="Calibri"/>
                          <a:cs typeface="Times New Roman"/>
                        </a:rPr>
                        <a:t> d</a:t>
                      </a:r>
                      <a:r>
                        <a:rPr lang="en-ZA" sz="1600" dirty="0" smtClean="0">
                          <a:effectLst/>
                          <a:latin typeface="+mn-lt"/>
                          <a:ea typeface="Calibri"/>
                          <a:cs typeface="Times New Roman"/>
                        </a:rPr>
                        <a:t>ue to line management suspension.  Appraisals</a:t>
                      </a:r>
                      <a:r>
                        <a:rPr lang="en-ZA" sz="1600" baseline="0" dirty="0" smtClean="0">
                          <a:effectLst/>
                          <a:latin typeface="+mn-lt"/>
                          <a:ea typeface="Calibri"/>
                          <a:cs typeface="Times New Roman"/>
                        </a:rPr>
                        <a:t> would be conducted in the next quarter by the new line manager.</a:t>
                      </a:r>
                      <a:endParaRPr lang="en-US" sz="1600" kern="1200" dirty="0">
                        <a:solidFill>
                          <a:schemeClr val="dk1"/>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1"/>
                  </a:ext>
                </a:extLst>
              </a:tr>
              <a:tr h="1651128">
                <a:tc>
                  <a:txBody>
                    <a:bodyPr/>
                    <a:lstStyle/>
                    <a:p>
                      <a:pPr marL="0" marR="0" algn="l">
                        <a:spcBef>
                          <a:spcPts val="600"/>
                        </a:spcBef>
                        <a:spcAft>
                          <a:spcPts val="600"/>
                        </a:spcAft>
                        <a:tabLst>
                          <a:tab pos="180340" algn="l"/>
                          <a:tab pos="360045" algn="l"/>
                          <a:tab pos="540385" algn="l"/>
                        </a:tabLst>
                      </a:pPr>
                      <a:r>
                        <a:rPr lang="en-ZA" sz="1600" kern="1200" dirty="0" smtClean="0">
                          <a:solidFill>
                            <a:schemeClr val="dk1"/>
                          </a:solidFill>
                          <a:effectLst/>
                          <a:latin typeface="+mn-lt"/>
                          <a:ea typeface="Calibri"/>
                          <a:cs typeface="+mn-cs"/>
                        </a:rPr>
                        <a:t>2. Labour Market Research report on concluded.</a:t>
                      </a:r>
                      <a:endParaRPr lang="en-US" sz="1600" kern="1200" dirty="0">
                        <a:solidFill>
                          <a:schemeClr val="dk1"/>
                        </a:solidFill>
                        <a:effectLst/>
                        <a:latin typeface="+mn-lt"/>
                        <a:ea typeface="Calibri"/>
                        <a:cs typeface="+mn-cs"/>
                      </a:endParaRPr>
                    </a:p>
                  </a:txBody>
                  <a:tcPr marL="9254" marR="9254" marT="9254"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indent="0" algn="l" defTabSz="457200" rtl="0" eaLnBrk="1" fontAlgn="auto" latinLnBrk="0" hangingPunct="1">
                        <a:lnSpc>
                          <a:spcPct val="100000"/>
                        </a:lnSpc>
                        <a:spcBef>
                          <a:spcPts val="600"/>
                        </a:spcBef>
                        <a:spcAft>
                          <a:spcPts val="600"/>
                        </a:spcAft>
                        <a:buClrTx/>
                        <a:buSzTx/>
                        <a:buFontTx/>
                        <a:buNone/>
                        <a:tabLst>
                          <a:tab pos="180340" algn="l"/>
                          <a:tab pos="360045" algn="l"/>
                          <a:tab pos="540385" algn="l"/>
                        </a:tabLst>
                        <a:defRPr/>
                      </a:pPr>
                      <a:r>
                        <a:rPr lang="en-ZA" sz="1600" kern="1200" dirty="0" smtClean="0">
                          <a:solidFill>
                            <a:schemeClr val="dk1"/>
                          </a:solidFill>
                          <a:effectLst/>
                          <a:latin typeface="+mn-lt"/>
                          <a:ea typeface="Calibri"/>
                          <a:cs typeface="Times New Roman"/>
                        </a:rPr>
                        <a:t>The research project could not be concluded in time due to delays encountered</a:t>
                      </a:r>
                      <a:r>
                        <a:rPr lang="en-ZA" sz="1600" kern="1200" baseline="0" dirty="0" smtClean="0">
                          <a:solidFill>
                            <a:schemeClr val="dk1"/>
                          </a:solidFill>
                          <a:effectLst/>
                          <a:latin typeface="+mn-lt"/>
                          <a:ea typeface="Calibri"/>
                          <a:cs typeface="Times New Roman"/>
                        </a:rPr>
                        <a:t> </a:t>
                      </a:r>
                      <a:r>
                        <a:rPr lang="en-ZA" sz="1600" kern="1200" dirty="0" smtClean="0">
                          <a:solidFill>
                            <a:schemeClr val="dk1"/>
                          </a:solidFill>
                          <a:effectLst/>
                          <a:latin typeface="+mn-lt"/>
                          <a:ea typeface="Calibri"/>
                          <a:cs typeface="Times New Roman"/>
                        </a:rPr>
                        <a:t> during the consultation processes by the Chamber.   </a:t>
                      </a:r>
                    </a:p>
                    <a:p>
                      <a:pPr marL="0" marR="0" algn="l">
                        <a:spcBef>
                          <a:spcPts val="600"/>
                        </a:spcBef>
                        <a:spcAft>
                          <a:spcPts val="600"/>
                        </a:spcAft>
                        <a:tabLst>
                          <a:tab pos="180340" algn="l"/>
                          <a:tab pos="360045" algn="l"/>
                          <a:tab pos="540385" algn="l"/>
                        </a:tabLst>
                      </a:pPr>
                      <a:endParaRPr lang="en-US" sz="1600" kern="1200" dirty="0">
                        <a:solidFill>
                          <a:schemeClr val="dk1"/>
                        </a:solidFill>
                        <a:effectLst/>
                        <a:latin typeface="+mn-lt"/>
                        <a:ea typeface="+mn-ea"/>
                        <a:cs typeface="+mn-cs"/>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002"/>
                  </a:ext>
                </a:extLst>
              </a:tr>
            </a:tbl>
          </a:graphicData>
        </a:graphic>
      </p:graphicFrame>
      <p:sp>
        <p:nvSpPr>
          <p:cNvPr id="6" name="Slide Number Placeholder 1"/>
          <p:cNvSpPr>
            <a:spLocks noGrp="1"/>
          </p:cNvSpPr>
          <p:nvPr>
            <p:ph type="sldNum" sz="quarter" idx="4294967295"/>
          </p:nvPr>
        </p:nvSpPr>
        <p:spPr>
          <a:xfrm>
            <a:off x="6876256" y="6381328"/>
            <a:ext cx="2133600" cy="365125"/>
          </a:xfrm>
        </p:spPr>
        <p:txBody>
          <a:bodyPr/>
          <a:lstStyle/>
          <a:p>
            <a:pPr>
              <a:defRPr/>
            </a:pPr>
            <a:fld id="{02973164-415C-4C83-A7EC-60F18549655F}" type="slidenum">
              <a:rPr lang="en-US" sz="1600" smtClean="0">
                <a:solidFill>
                  <a:schemeClr val="bg1"/>
                </a:solidFill>
                <a:latin typeface="Arial" panose="020B0604020202020204" pitchFamily="34" charset="0"/>
                <a:cs typeface="Arial" panose="020B0604020202020204" pitchFamily="34" charset="0"/>
              </a:rPr>
              <a:pPr>
                <a:defRPr/>
              </a:pPr>
              <a:t>7</a:t>
            </a:fld>
            <a:endParaRPr lang="en-US" sz="16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8787965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idx="4294967295"/>
          </p:nvPr>
        </p:nvSpPr>
        <p:spPr>
          <a:xfrm>
            <a:off x="539552" y="476673"/>
            <a:ext cx="7772400" cy="864095"/>
          </a:xfrm>
        </p:spPr>
        <p:txBody>
          <a:bodyPr anchor="t"/>
          <a:lstStyle/>
          <a:p>
            <a:pPr eaLnBrk="1" hangingPunct="1"/>
            <a:r>
              <a:rPr lang="en-ZA" sz="2400" b="1" dirty="0" smtClean="0">
                <a:latin typeface="Arial" pitchFamily="34" charset="0"/>
                <a:ea typeface="ＭＳ Ｐゴシック"/>
                <a:cs typeface="Arial" pitchFamily="34" charset="0"/>
              </a:rPr>
              <a:t>NEDLAC</a:t>
            </a:r>
            <a:endParaRPr lang="en-GB" sz="2400" b="1" dirty="0" smtClean="0">
              <a:latin typeface="Arial" pitchFamily="34" charset="0"/>
              <a:ea typeface="ＭＳ Ｐゴシック"/>
              <a:cs typeface="Arial" pitchFamily="34" charset="0"/>
            </a:endParaRPr>
          </a:p>
        </p:txBody>
      </p:sp>
      <p:sp>
        <p:nvSpPr>
          <p:cNvPr id="3075" name="Rectangle 3"/>
          <p:cNvSpPr>
            <a:spLocks noGrp="1" noChangeArrowheads="1"/>
          </p:cNvSpPr>
          <p:nvPr>
            <p:ph type="subTitle" idx="4294967295"/>
          </p:nvPr>
        </p:nvSpPr>
        <p:spPr>
          <a:xfrm>
            <a:off x="467544" y="2348880"/>
            <a:ext cx="8234114" cy="2448272"/>
          </a:xfrm>
          <a:solidFill>
            <a:srgbClr val="92D050"/>
          </a:solidFill>
          <a:ln>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a:extLst/>
        </p:spPr>
        <p:style>
          <a:lnRef idx="0">
            <a:schemeClr val="accent1"/>
          </a:lnRef>
          <a:fillRef idx="3">
            <a:schemeClr val="accent1"/>
          </a:fillRef>
          <a:effectRef idx="3">
            <a:schemeClr val="accent1"/>
          </a:effectRef>
          <a:fontRef idx="minor">
            <a:schemeClr val="lt1"/>
          </a:fontRef>
        </p:style>
        <p:txBody>
          <a:bodyPr/>
          <a:lstStyle/>
          <a:p>
            <a:pPr marL="0" indent="0" algn="ctr" eaLnBrk="1" hangingPunct="1">
              <a:buNone/>
              <a:defRPr/>
            </a:pPr>
            <a:endParaRPr lang="en-US" sz="2800" b="1" dirty="0" smtClean="0">
              <a:solidFill>
                <a:schemeClr val="bg1"/>
              </a:solidFill>
              <a:cs typeface="Arial" pitchFamily="34" charset="0"/>
            </a:endParaRPr>
          </a:p>
          <a:p>
            <a:pPr marL="0" indent="0" algn="ctr" eaLnBrk="1" hangingPunct="1">
              <a:buNone/>
              <a:defRPr/>
            </a:pPr>
            <a:r>
              <a:rPr lang="en-US" sz="2800" b="1" dirty="0" smtClean="0">
                <a:solidFill>
                  <a:schemeClr val="bg1"/>
                </a:solidFill>
                <a:latin typeface="Arial" panose="020B0604020202020204" pitchFamily="34" charset="0"/>
                <a:cs typeface="Arial" panose="020B0604020202020204" pitchFamily="34" charset="0"/>
              </a:rPr>
              <a:t>IMPACT ON EMPLOYMENT, POVERTY AND INEQUALITY OF NEDLAC PROGRAMMES</a:t>
            </a:r>
            <a:endParaRPr lang="en-US" sz="2800" b="1" dirty="0">
              <a:solidFill>
                <a:schemeClr val="bg1"/>
              </a:solidFill>
              <a:latin typeface="Arial" pitchFamily="34" charset="0"/>
              <a:cs typeface="Arial" pitchFamily="34" charset="0"/>
            </a:endParaRPr>
          </a:p>
        </p:txBody>
      </p:sp>
      <p:sp>
        <p:nvSpPr>
          <p:cNvPr id="2" name="Slide Number Placeholder 1"/>
          <p:cNvSpPr>
            <a:spLocks noGrp="1"/>
          </p:cNvSpPr>
          <p:nvPr>
            <p:ph type="sldNum" sz="quarter" idx="12"/>
          </p:nvPr>
        </p:nvSpPr>
        <p:spPr>
          <a:xfrm>
            <a:off x="6372200" y="6381328"/>
            <a:ext cx="2637159" cy="365125"/>
          </a:xfrm>
        </p:spPr>
        <p:txBody>
          <a:bodyPr/>
          <a:lstStyle/>
          <a:p>
            <a:pPr>
              <a:defRPr/>
            </a:pPr>
            <a:fld id="{02973164-415C-4C83-A7EC-60F18549655F}" type="slidenum">
              <a:rPr lang="en-US" sz="1600" smtClean="0">
                <a:solidFill>
                  <a:schemeClr val="bg1"/>
                </a:solidFill>
                <a:latin typeface="Arial" panose="020B0604020202020204" pitchFamily="34" charset="0"/>
                <a:cs typeface="Arial" panose="020B0604020202020204" pitchFamily="34" charset="0"/>
              </a:rPr>
              <a:pPr>
                <a:defRPr/>
              </a:pPr>
              <a:t>8</a:t>
            </a:fld>
            <a:endParaRPr lang="en-US" sz="16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1432659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circle(in)">
                                      <p:cBhvr>
                                        <p:cTn id="7" dur="2000"/>
                                        <p:tgtEl>
                                          <p:spTgt spid="30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a:solidFill>
                  <a:prstClr val="black"/>
                </a:solidFill>
              </a:rPr>
              <a:t>NEDLAC’S CONTRIBUTION TO EMPLOYMENT, POVERTY ALLEVIATION AND REDUCTION OF INEQUALITIES</a:t>
            </a:r>
            <a:endParaRPr lang="en-ZA" dirty="0"/>
          </a:p>
        </p:txBody>
      </p:sp>
      <p:sp>
        <p:nvSpPr>
          <p:cNvPr id="3" name="Content Placeholder 2"/>
          <p:cNvSpPr>
            <a:spLocks noGrp="1"/>
          </p:cNvSpPr>
          <p:nvPr>
            <p:ph idx="1"/>
          </p:nvPr>
        </p:nvSpPr>
        <p:spPr/>
        <p:txBody>
          <a:bodyPr/>
          <a:lstStyle/>
          <a:p>
            <a:pPr lvl="0"/>
            <a:r>
              <a:rPr lang="en-US" sz="1800" dirty="0">
                <a:solidFill>
                  <a:prstClr val="black"/>
                </a:solidFill>
              </a:rPr>
              <a:t>In line with its mandate, </a:t>
            </a:r>
            <a:r>
              <a:rPr lang="en-US" sz="1800" dirty="0" smtClean="0">
                <a:solidFill>
                  <a:prstClr val="black"/>
                </a:solidFill>
              </a:rPr>
              <a:t>the work of Nedlac is centered around addressing socio-economic and labour market issues.  As such, all of Nedlac’s programmes are to contribute towards improving economic growth, promoting employment </a:t>
            </a:r>
            <a:r>
              <a:rPr lang="en-US" sz="1800" dirty="0">
                <a:solidFill>
                  <a:prstClr val="black"/>
                </a:solidFill>
              </a:rPr>
              <a:t>and saving jobs, alleviation of poverty and inequality, primarily through consideration of legislative and policy matters</a:t>
            </a:r>
            <a:r>
              <a:rPr lang="en-US" sz="1800" dirty="0" smtClean="0">
                <a:solidFill>
                  <a:prstClr val="black"/>
                </a:solidFill>
              </a:rPr>
              <a:t>. </a:t>
            </a:r>
          </a:p>
          <a:p>
            <a:pPr marL="0" lvl="0" indent="0">
              <a:buNone/>
            </a:pPr>
            <a:endParaRPr lang="en-US" sz="1800" dirty="0" smtClean="0">
              <a:solidFill>
                <a:prstClr val="black"/>
              </a:solidFill>
            </a:endParaRPr>
          </a:p>
          <a:p>
            <a:pPr lvl="0"/>
            <a:r>
              <a:rPr lang="en-US" sz="1800" dirty="0" smtClean="0">
                <a:solidFill>
                  <a:prstClr val="black"/>
                </a:solidFill>
              </a:rPr>
              <a:t>The section below outlines some of the programmes embarked on by Nedlac to address employment-related matters.</a:t>
            </a:r>
          </a:p>
          <a:p>
            <a:pPr marL="0" lvl="0" indent="0">
              <a:buNone/>
            </a:pPr>
            <a:endParaRPr lang="en-US" sz="1800" dirty="0" smtClean="0">
              <a:solidFill>
                <a:prstClr val="black"/>
              </a:solidFill>
            </a:endParaRPr>
          </a:p>
          <a:p>
            <a:pPr lvl="0"/>
            <a:r>
              <a:rPr lang="en-US" sz="1800" dirty="0" smtClean="0">
                <a:solidFill>
                  <a:prstClr val="black"/>
                </a:solidFill>
              </a:rPr>
              <a:t>While </a:t>
            </a:r>
            <a:r>
              <a:rPr lang="en-US" sz="1800" dirty="0">
                <a:solidFill>
                  <a:prstClr val="black"/>
                </a:solidFill>
              </a:rPr>
              <a:t>Nedlac does not directly create employment opportunities, it </a:t>
            </a:r>
            <a:r>
              <a:rPr lang="en-US" sz="1800" dirty="0" smtClean="0">
                <a:solidFill>
                  <a:prstClr val="black"/>
                </a:solidFill>
              </a:rPr>
              <a:t>creates </a:t>
            </a:r>
            <a:r>
              <a:rPr lang="en-US" sz="1800" dirty="0">
                <a:solidFill>
                  <a:prstClr val="black"/>
                </a:solidFill>
              </a:rPr>
              <a:t>an enabling environment to promote economic growth and address the triple challenges of poverty, unemployment and inequality</a:t>
            </a:r>
            <a:r>
              <a:rPr lang="en-US" sz="1800" dirty="0" smtClean="0">
                <a:solidFill>
                  <a:prstClr val="black"/>
                </a:solidFill>
              </a:rPr>
              <a:t>.</a:t>
            </a:r>
          </a:p>
          <a:p>
            <a:pPr marL="0" lvl="0" indent="0">
              <a:buNone/>
            </a:pPr>
            <a:endParaRPr lang="en-US" sz="2800" dirty="0" smtClean="0">
              <a:solidFill>
                <a:prstClr val="black"/>
              </a:solidFill>
            </a:endParaRPr>
          </a:p>
          <a:p>
            <a:pPr marL="0" lvl="0" indent="0">
              <a:buNone/>
            </a:pPr>
            <a:endParaRPr lang="en-US" sz="2800" dirty="0">
              <a:solidFill>
                <a:prstClr val="black"/>
              </a:solidFill>
            </a:endParaRPr>
          </a:p>
          <a:p>
            <a:endParaRPr lang="en-ZA" dirty="0"/>
          </a:p>
        </p:txBody>
      </p:sp>
      <p:sp>
        <p:nvSpPr>
          <p:cNvPr id="4" name="Slide Number Placeholder 3"/>
          <p:cNvSpPr>
            <a:spLocks noGrp="1"/>
          </p:cNvSpPr>
          <p:nvPr>
            <p:ph type="sldNum" sz="quarter" idx="12"/>
          </p:nvPr>
        </p:nvSpPr>
        <p:spPr>
          <a:xfrm>
            <a:off x="6876256" y="6381328"/>
            <a:ext cx="2133600" cy="365125"/>
          </a:xfrm>
        </p:spPr>
        <p:txBody>
          <a:bodyPr/>
          <a:lstStyle/>
          <a:p>
            <a:pPr>
              <a:defRPr/>
            </a:pPr>
            <a:fld id="{416AF1B2-E7A4-446A-84DC-90AA83BA6A19}" type="slidenum">
              <a:rPr lang="en-US" sz="1600" smtClean="0">
                <a:solidFill>
                  <a:schemeClr val="bg1"/>
                </a:solidFill>
                <a:latin typeface="Arial" panose="020B0604020202020204" pitchFamily="34" charset="0"/>
                <a:cs typeface="Arial" panose="020B0604020202020204" pitchFamily="34" charset="0"/>
              </a:rPr>
              <a:pPr>
                <a:defRPr/>
              </a:pPr>
              <a:t>9</a:t>
            </a:fld>
            <a:endParaRPr lang="en-US" sz="1600"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4237851033"/>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Office Theme">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4331</TotalTime>
  <Words>1989</Words>
  <Application>Microsoft Office PowerPoint</Application>
  <PresentationFormat>On-screen Show (4:3)</PresentationFormat>
  <Paragraphs>241</Paragraphs>
  <Slides>22</Slides>
  <Notes>4</Notes>
  <HiddenSlides>0</HiddenSlides>
  <MMClips>0</MMClips>
  <ScaleCrop>false</ScaleCrop>
  <HeadingPairs>
    <vt:vector size="4" baseType="variant">
      <vt:variant>
        <vt:lpstr>Theme</vt:lpstr>
      </vt:variant>
      <vt:variant>
        <vt:i4>3</vt:i4>
      </vt:variant>
      <vt:variant>
        <vt:lpstr>Slide Titles</vt:lpstr>
      </vt:variant>
      <vt:variant>
        <vt:i4>22</vt:i4>
      </vt:variant>
    </vt:vector>
  </HeadingPairs>
  <TitlesOfParts>
    <vt:vector size="25" baseType="lpstr">
      <vt:lpstr>1_Office Theme</vt:lpstr>
      <vt:lpstr>Office Theme</vt:lpstr>
      <vt:lpstr>2_Office Theme</vt:lpstr>
      <vt:lpstr>Slide 1</vt:lpstr>
      <vt:lpstr>TABLE OF CONTENTS</vt:lpstr>
      <vt:lpstr>INTRODUCTION  THE CONSTITUTIONAL AND LEGISLATIVE MANDATE OF NEDLAC</vt:lpstr>
      <vt:lpstr>NEDLAC’S OBJECTIVES IN TERMS OF THE NEDLAC ACT</vt:lpstr>
      <vt:lpstr>NEDLAC</vt:lpstr>
      <vt:lpstr>2018/19 PERFORMANCE PER PROGRAMME  QUARTER 4</vt:lpstr>
      <vt:lpstr>KEY CHALLENGES EXPERIENCED IN RELATION TO ACHIEVEMENTS OF Q4 TARGETS ON THE APP &amp; REMEDIAL ACTION </vt:lpstr>
      <vt:lpstr>NEDLAC</vt:lpstr>
      <vt:lpstr>NEDLAC’S CONTRIBUTION TO EMPLOYMENT, POVERTY ALLEVIATION AND REDUCTION OF INEQUALITIES</vt:lpstr>
      <vt:lpstr>NEDLAC’S PROGRAMMES TO ADDRESS CHALLENGES OF UNEMPLOYMENT AND OTHER SOCIO-ECONOMIC ISSUES</vt:lpstr>
      <vt:lpstr>NEDLAC’S PROGRAMMES TO ADDRESS CHALLENGES OF UNEMPLOYMENT AND OTHER SOCIO-ECONOMIC ISSUES CONT.</vt:lpstr>
      <vt:lpstr>NEDLAC’S PROGRAMMES TO ADDRESS CHALLENGES OF UNEMPLOYMENT AND OTHER SOCIO-ECONOMIC ISSUES CONT.</vt:lpstr>
      <vt:lpstr>NEDLAC’S PROGRAMMES TO ADDRESS CHALLENGES OF UNEMPLOYMENT AND OTHER SOCIO-ECONOMIC ISSUES CONT.</vt:lpstr>
      <vt:lpstr>NEDLAC’S PROGRAMMES TO ADDRESS CHALLENGES OF UNEMPLOYMENT</vt:lpstr>
      <vt:lpstr>NEDLAC’S PROGRAMMES TO ADDRESS CHALLENGES OF UNEMPLOYMENT</vt:lpstr>
      <vt:lpstr>NEDLAC’S PROGRAMMES TO ADDRESS CHALLENGES OF UNEMPLOYMENT AND OTHER SOCIO-ECONOMIC ISSUES CONT.</vt:lpstr>
      <vt:lpstr>NEDLAC</vt:lpstr>
      <vt:lpstr> BUDGETED INCOME FOR 2018/19 FINANCIAL YEAR  </vt:lpstr>
      <vt:lpstr>REVENUE VS EXPENDITURE AS AT Q4</vt:lpstr>
      <vt:lpstr>REVENUE VS EXPENDITURE AS AT Q4</vt:lpstr>
      <vt:lpstr> CONCLUSION </vt:lpstr>
      <vt:lpstr>Slide 22</vt:lpstr>
    </vt:vector>
  </TitlesOfParts>
  <Company>Dol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Joseph Ledwaba (HQ)</dc:creator>
  <cp:lastModifiedBy>PUMZA</cp:lastModifiedBy>
  <cp:revision>1288</cp:revision>
  <cp:lastPrinted>2019-08-23T10:57:22Z</cp:lastPrinted>
  <dcterms:created xsi:type="dcterms:W3CDTF">2012-07-27T11:56:16Z</dcterms:created>
  <dcterms:modified xsi:type="dcterms:W3CDTF">2019-08-29T08:53:16Z</dcterms:modified>
</cp:coreProperties>
</file>