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59" r:id="rId3"/>
    <p:sldId id="260" r:id="rId4"/>
    <p:sldId id="261" r:id="rId5"/>
    <p:sldId id="303" r:id="rId6"/>
    <p:sldId id="304" r:id="rId7"/>
    <p:sldId id="305" r:id="rId8"/>
    <p:sldId id="306" r:id="rId9"/>
    <p:sldId id="297" r:id="rId10"/>
    <p:sldId id="307" r:id="rId11"/>
    <p:sldId id="308" r:id="rId12"/>
    <p:sldId id="294" r:id="rId13"/>
    <p:sldId id="301" r:id="rId14"/>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7652"/>
  </p:normalViewPr>
  <p:slideViewPr>
    <p:cSldViewPr snapToGrid="0" snapToObjects="1">
      <p:cViewPr varScale="1">
        <p:scale>
          <a:sx n="71" d="100"/>
          <a:sy n="71" d="100"/>
        </p:scale>
        <p:origin x="-1092" y="-90"/>
      </p:cViewPr>
      <p:guideLst>
        <p:guide orient="horz" pos="2160"/>
        <p:guide pos="3120"/>
      </p:guideLst>
    </p:cSldViewPr>
  </p:slideViewPr>
  <p:notesTextViewPr>
    <p:cViewPr>
      <p:scale>
        <a:sx n="50" d="100"/>
        <a:sy n="5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1E32DB-A352-4336-9BF5-B8C524A0D484}" type="datetimeFigureOut">
              <a:rPr lang="en-ZA" smtClean="0"/>
              <a:pPr/>
              <a:t>2019/08/29</a:t>
            </a:fld>
            <a:endParaRPr lang="en-ZA"/>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4F8E6C4-4D57-4FE0-AD55-51C2D584C7C0}" type="slidenum">
              <a:rPr lang="en-ZA" smtClean="0"/>
              <a:pPr/>
              <a:t>‹#›</a:t>
            </a:fld>
            <a:endParaRPr lang="en-ZA"/>
          </a:p>
        </p:txBody>
      </p:sp>
    </p:spTree>
    <p:extLst>
      <p:ext uri="{BB962C8B-B14F-4D97-AF65-F5344CB8AC3E}">
        <p14:creationId xmlns:p14="http://schemas.microsoft.com/office/powerpoint/2010/main" xmlns="" val="2699645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F8E6C4-4D57-4FE0-AD55-51C2D584C7C0}" type="slidenum">
              <a:rPr lang="en-ZA" smtClean="0"/>
              <a:pPr/>
              <a:t>4</a:t>
            </a:fld>
            <a:endParaRPr lang="en-ZA"/>
          </a:p>
        </p:txBody>
      </p:sp>
    </p:spTree>
    <p:extLst>
      <p:ext uri="{BB962C8B-B14F-4D97-AF65-F5344CB8AC3E}">
        <p14:creationId xmlns:p14="http://schemas.microsoft.com/office/powerpoint/2010/main" xmlns="" val="2315156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F8E6C4-4D57-4FE0-AD55-51C2D584C7C0}" type="slidenum">
              <a:rPr lang="en-ZA" smtClean="0"/>
              <a:pPr/>
              <a:t>5</a:t>
            </a:fld>
            <a:endParaRPr lang="en-ZA"/>
          </a:p>
        </p:txBody>
      </p:sp>
    </p:spTree>
    <p:extLst>
      <p:ext uri="{BB962C8B-B14F-4D97-AF65-F5344CB8AC3E}">
        <p14:creationId xmlns:p14="http://schemas.microsoft.com/office/powerpoint/2010/main" xmlns="" val="1292549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F8E6C4-4D57-4FE0-AD55-51C2D584C7C0}" type="slidenum">
              <a:rPr lang="en-ZA" smtClean="0"/>
              <a:pPr/>
              <a:t>6</a:t>
            </a:fld>
            <a:endParaRPr lang="en-ZA"/>
          </a:p>
        </p:txBody>
      </p:sp>
    </p:spTree>
    <p:extLst>
      <p:ext uri="{BB962C8B-B14F-4D97-AF65-F5344CB8AC3E}">
        <p14:creationId xmlns:p14="http://schemas.microsoft.com/office/powerpoint/2010/main" xmlns="" val="2866404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F8E6C4-4D57-4FE0-AD55-51C2D584C7C0}" type="slidenum">
              <a:rPr lang="en-ZA" smtClean="0"/>
              <a:pPr/>
              <a:t>7</a:t>
            </a:fld>
            <a:endParaRPr lang="en-ZA"/>
          </a:p>
        </p:txBody>
      </p:sp>
    </p:spTree>
    <p:extLst>
      <p:ext uri="{BB962C8B-B14F-4D97-AF65-F5344CB8AC3E}">
        <p14:creationId xmlns:p14="http://schemas.microsoft.com/office/powerpoint/2010/main" xmlns="" val="2369069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F8E6C4-4D57-4FE0-AD55-51C2D584C7C0}" type="slidenum">
              <a:rPr lang="en-ZA" smtClean="0"/>
              <a:pPr/>
              <a:t>8</a:t>
            </a:fld>
            <a:endParaRPr lang="en-ZA"/>
          </a:p>
        </p:txBody>
      </p:sp>
    </p:spTree>
    <p:extLst>
      <p:ext uri="{BB962C8B-B14F-4D97-AF65-F5344CB8AC3E}">
        <p14:creationId xmlns:p14="http://schemas.microsoft.com/office/powerpoint/2010/main" xmlns="" val="1970152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08E95E-FD52-4D44-A701-08186F8F7173}"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08E95E-FD52-4D44-A701-08186F8F7173}" type="datetimeFigureOut">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08E95E-FD52-4D44-A701-08186F8F7173}" type="datetimeFigureOut">
              <a:rPr lang="en-US" smtClean="0"/>
              <a:pPr/>
              <a:t>8/29/2019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08E95E-FD52-4D44-A701-08186F8F7173}" type="datetimeFigureOut">
              <a:rPr lang="en-US" smtClean="0"/>
              <a:pPr/>
              <a:t>8/29/2019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8E95E-FD52-4D44-A701-08186F8F7173}" type="datetimeFigureOut">
              <a:rPr lang="en-US" smtClean="0"/>
              <a:pPr/>
              <a:t>8/29/2019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E95E-FD52-4D44-A701-08186F8F7173}" type="datetimeFigureOut">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E95E-FD52-4D44-A701-08186F8F7173}" type="datetimeFigureOut">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8E95E-FD52-4D44-A701-08186F8F7173}" type="datetimeFigureOut">
              <a:rPr lang="en-US" smtClean="0"/>
              <a:pPr/>
              <a:t>8/29/2019</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0279" y="5911273"/>
            <a:ext cx="7832785" cy="877716"/>
          </a:xfrm>
        </p:spPr>
        <p:txBody>
          <a:bodyPr>
            <a:noAutofit/>
          </a:bodyPr>
          <a:lstStyle/>
          <a:p>
            <a:pPr algn="l"/>
            <a:r>
              <a:rPr lang="en-ZA" b="1" dirty="0" smtClean="0">
                <a:solidFill>
                  <a:schemeClr val="bg2">
                    <a:lumMod val="10000"/>
                  </a:schemeClr>
                </a:solidFill>
              </a:rPr>
              <a:t>Presentation to the Joint Standing Committee on the Financial Management of Parliament by the Human Resources Executive				</a:t>
            </a:r>
            <a:r>
              <a:rPr lang="en-ZA" sz="2000" dirty="0" smtClean="0">
                <a:solidFill>
                  <a:schemeClr val="bg2">
                    <a:lumMod val="10000"/>
                  </a:schemeClr>
                </a:solidFill>
              </a:rPr>
              <a:t> </a:t>
            </a:r>
            <a:endParaRPr lang="en-US" sz="2000" dirty="0">
              <a:solidFill>
                <a:schemeClr val="bg2">
                  <a:lumMod val="10000"/>
                </a:schemeClr>
              </a:solidFill>
            </a:endParaRPr>
          </a:p>
        </p:txBody>
      </p:sp>
    </p:spTree>
    <p:extLst>
      <p:ext uri="{BB962C8B-B14F-4D97-AF65-F5344CB8AC3E}">
        <p14:creationId xmlns:p14="http://schemas.microsoft.com/office/powerpoint/2010/main" xmlns="" val="654494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03565" y="29958"/>
            <a:ext cx="7974676" cy="586596"/>
          </a:xfrm>
          <a:solidFill>
            <a:schemeClr val="accent4">
              <a:lumMod val="75000"/>
            </a:schemeClr>
          </a:solidFill>
        </p:spPr>
        <p:txBody>
          <a:bodyPr>
            <a:noAutofit/>
          </a:bodyPr>
          <a:lstStyle/>
          <a:p>
            <a:pPr marL="742950" lvl="0" indent="-742950">
              <a:spcBef>
                <a:spcPts val="1000"/>
              </a:spcBef>
              <a:defRPr/>
            </a:pPr>
            <a:r>
              <a:rPr lang="en-ZA" sz="2400" b="1" cap="all" dirty="0" smtClean="0">
                <a:solidFill>
                  <a:prstClr val="black"/>
                </a:solidFill>
                <a:latin typeface="Arial Narrow" panose="020B0606020202030204" pitchFamily="34" charset="0"/>
                <a:ea typeface="+mn-ea"/>
                <a:cs typeface="+mn-cs"/>
              </a:rPr>
              <a:t>3. UNPACKING THE SERVICES DELIVERED BY THE HR DIVISION</a:t>
            </a:r>
            <a:endParaRPr lang="en-ZA" sz="2400" b="1" i="1" cap="all" dirty="0">
              <a:latin typeface="Arial Narrow" panose="020B0606020202030204" pitchFamily="34" charset="0"/>
            </a:endParaRPr>
          </a:p>
        </p:txBody>
      </p:sp>
      <p:sp>
        <p:nvSpPr>
          <p:cNvPr id="7171" name="Content Placeholder 2"/>
          <p:cNvSpPr>
            <a:spLocks noGrp="1"/>
          </p:cNvSpPr>
          <p:nvPr>
            <p:ph idx="1"/>
          </p:nvPr>
        </p:nvSpPr>
        <p:spPr>
          <a:xfrm>
            <a:off x="489284" y="671938"/>
            <a:ext cx="9416716" cy="6186062"/>
          </a:xfrm>
        </p:spPr>
        <p:txBody>
          <a:bodyPr>
            <a:noAutofit/>
          </a:bodyPr>
          <a:lstStyle/>
          <a:p>
            <a:pPr marL="0" indent="0">
              <a:buNone/>
            </a:pPr>
            <a:r>
              <a:rPr lang="en-ZA" sz="2400" b="1" dirty="0" smtClean="0">
                <a:latin typeface="Arial Narrow" panose="020B0606020202030204" pitchFamily="34" charset="0"/>
              </a:rPr>
              <a:t>3.5  </a:t>
            </a:r>
            <a:r>
              <a:rPr lang="en-ZA" sz="2400" b="1" u="sng" dirty="0" smtClean="0">
                <a:latin typeface="Arial Narrow" panose="020B0606020202030204" pitchFamily="34" charset="0"/>
              </a:rPr>
              <a:t>Creation of a conducive work environment </a:t>
            </a:r>
          </a:p>
          <a:p>
            <a:pPr lvl="0"/>
            <a:r>
              <a:rPr lang="en-GB" sz="2400" dirty="0" smtClean="0">
                <a:latin typeface="Arial Narrow" panose="020B0606020202030204" pitchFamily="34" charset="0"/>
              </a:rPr>
              <a:t>The Human Resources Division is tasked with managing the labour relations climate in the institution. The current labour </a:t>
            </a:r>
            <a:r>
              <a:rPr lang="en-GB" sz="2400" dirty="0">
                <a:latin typeface="Arial Narrow" panose="020B0606020202030204" pitchFamily="34" charset="0"/>
              </a:rPr>
              <a:t>relations </a:t>
            </a:r>
            <a:r>
              <a:rPr lang="en-GB" sz="2400" dirty="0" smtClean="0">
                <a:latin typeface="Arial Narrow" panose="020B0606020202030204" pitchFamily="34" charset="0"/>
              </a:rPr>
              <a:t>climate in the institution </a:t>
            </a:r>
            <a:r>
              <a:rPr lang="en-GB" sz="2400" dirty="0">
                <a:latin typeface="Arial Narrow" panose="020B0606020202030204" pitchFamily="34" charset="0"/>
              </a:rPr>
              <a:t>is </a:t>
            </a:r>
            <a:r>
              <a:rPr lang="en-GB" sz="2400" dirty="0" smtClean="0">
                <a:latin typeface="Arial Narrow" panose="020B0606020202030204" pitchFamily="34" charset="0"/>
              </a:rPr>
              <a:t>stable. </a:t>
            </a:r>
            <a:r>
              <a:rPr lang="en-GB" sz="2400" dirty="0">
                <a:latin typeface="Arial Narrow" panose="020B0606020202030204" pitchFamily="34" charset="0"/>
              </a:rPr>
              <a:t>The number of disputes referred internally and externally to the CCMA has shown a steady decline in the recent few </a:t>
            </a:r>
            <a:r>
              <a:rPr lang="en-GB" sz="2400" dirty="0" smtClean="0">
                <a:latin typeface="Arial Narrow" panose="020B0606020202030204" pitchFamily="34" charset="0"/>
              </a:rPr>
              <a:t>years. For example there </a:t>
            </a:r>
            <a:r>
              <a:rPr lang="en-GB" sz="2400" dirty="0">
                <a:latin typeface="Arial Narrow" panose="020B0606020202030204" pitchFamily="34" charset="0"/>
              </a:rPr>
              <a:t>were no cases referred to the CCMA in the </a:t>
            </a:r>
            <a:r>
              <a:rPr lang="en-GB" sz="2400" dirty="0" smtClean="0">
                <a:latin typeface="Arial Narrow" panose="020B0606020202030204" pitchFamily="34" charset="0"/>
              </a:rPr>
              <a:t>2018/2019 financial year. </a:t>
            </a:r>
            <a:endParaRPr lang="en-US" sz="2400" dirty="0">
              <a:latin typeface="Arial Narrow" panose="020B0606020202030204" pitchFamily="34" charset="0"/>
            </a:endParaRPr>
          </a:p>
          <a:p>
            <a:r>
              <a:rPr lang="en-GB" sz="2400" dirty="0">
                <a:latin typeface="Arial Narrow" panose="020B0606020202030204" pitchFamily="34" charset="0"/>
              </a:rPr>
              <a:t>This positive climate should continue as good working relationships are being built upon with regular and productive engagements between Management and organized labour on conditions of service and to resolve various employees’ </a:t>
            </a:r>
            <a:r>
              <a:rPr lang="en-GB" sz="2400" dirty="0" smtClean="0">
                <a:latin typeface="Arial Narrow" panose="020B0606020202030204" pitchFamily="34" charset="0"/>
              </a:rPr>
              <a:t>issues.</a:t>
            </a:r>
          </a:p>
          <a:p>
            <a:endParaRPr lang="en-ZA" sz="2400" b="1" i="1" u="sng"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A3F51FCA-A965-4277-A4BC-EB0F813DFDB1}" type="slidenum">
              <a:rPr lang="en-US" smtClean="0"/>
              <a:pPr>
                <a:defRPr/>
              </a:pPr>
              <a:t>10</a:t>
            </a:fld>
            <a:endParaRPr lang="en-US" dirty="0"/>
          </a:p>
        </p:txBody>
      </p:sp>
      <p:pic>
        <p:nvPicPr>
          <p:cNvPr id="6" name="Picture 5"/>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04875" y="4324350"/>
            <a:ext cx="8020050" cy="2228850"/>
          </a:xfrm>
          <a:prstGeom prst="rect">
            <a:avLst/>
          </a:prstGeom>
          <a:noFill/>
        </p:spPr>
      </p:pic>
    </p:spTree>
    <p:extLst>
      <p:ext uri="{BB962C8B-B14F-4D97-AF65-F5344CB8AC3E}">
        <p14:creationId xmlns:p14="http://schemas.microsoft.com/office/powerpoint/2010/main" xmlns="" val="123120647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03565" y="29958"/>
            <a:ext cx="7974676" cy="586596"/>
          </a:xfrm>
          <a:solidFill>
            <a:schemeClr val="accent4">
              <a:lumMod val="75000"/>
            </a:schemeClr>
          </a:solidFill>
        </p:spPr>
        <p:txBody>
          <a:bodyPr>
            <a:noAutofit/>
          </a:bodyPr>
          <a:lstStyle/>
          <a:p>
            <a:pPr marL="742950" lvl="0" indent="-742950">
              <a:spcBef>
                <a:spcPts val="1000"/>
              </a:spcBef>
              <a:defRPr/>
            </a:pPr>
            <a:r>
              <a:rPr lang="en-ZA" sz="2400" b="1" cap="all" dirty="0" smtClean="0">
                <a:solidFill>
                  <a:prstClr val="black"/>
                </a:solidFill>
                <a:latin typeface="Arial Narrow" panose="020B0606020202030204" pitchFamily="34" charset="0"/>
                <a:ea typeface="+mn-ea"/>
                <a:cs typeface="+mn-cs"/>
              </a:rPr>
              <a:t>3. UNPACKING THE SERVICES DELIVERED BY THE HR DIVISION</a:t>
            </a:r>
            <a:endParaRPr lang="en-ZA" sz="2400" b="1" i="1" cap="all" dirty="0">
              <a:latin typeface="Arial Narrow" panose="020B0606020202030204" pitchFamily="34" charset="0"/>
            </a:endParaRPr>
          </a:p>
        </p:txBody>
      </p:sp>
      <p:sp>
        <p:nvSpPr>
          <p:cNvPr id="7171" name="Content Placeholder 2"/>
          <p:cNvSpPr>
            <a:spLocks noGrp="1"/>
          </p:cNvSpPr>
          <p:nvPr>
            <p:ph idx="1"/>
          </p:nvPr>
        </p:nvSpPr>
        <p:spPr>
          <a:xfrm>
            <a:off x="489284" y="671938"/>
            <a:ext cx="9416716" cy="6186062"/>
          </a:xfrm>
        </p:spPr>
        <p:txBody>
          <a:bodyPr>
            <a:noAutofit/>
          </a:bodyPr>
          <a:lstStyle/>
          <a:p>
            <a:pPr marL="0" indent="0">
              <a:buNone/>
            </a:pPr>
            <a:r>
              <a:rPr lang="en-ZA" sz="2400" b="1" dirty="0" smtClean="0">
                <a:latin typeface="Arial Narrow" panose="020B0606020202030204" pitchFamily="34" charset="0"/>
              </a:rPr>
              <a:t>3.6 </a:t>
            </a:r>
            <a:r>
              <a:rPr lang="en-ZA" sz="2400" b="1" u="sng" dirty="0" smtClean="0">
                <a:latin typeface="Arial Narrow" panose="020B0606020202030204" pitchFamily="34" charset="0"/>
              </a:rPr>
              <a:t>Organisational Effectiveness</a:t>
            </a:r>
          </a:p>
          <a:p>
            <a:r>
              <a:rPr lang="en-ZA" sz="2400" dirty="0" smtClean="0">
                <a:latin typeface="Arial Narrow" panose="020B0606020202030204" pitchFamily="34" charset="0"/>
              </a:rPr>
              <a:t>The Human Resources </a:t>
            </a:r>
            <a:r>
              <a:rPr lang="en-ZA" sz="2400" dirty="0">
                <a:latin typeface="Arial Narrow" panose="020B0606020202030204" pitchFamily="34" charset="0"/>
              </a:rPr>
              <a:t>D</a:t>
            </a:r>
            <a:r>
              <a:rPr lang="en-ZA" sz="2400" dirty="0" smtClean="0">
                <a:latin typeface="Arial Narrow" panose="020B0606020202030204" pitchFamily="34" charset="0"/>
              </a:rPr>
              <a:t>ivision is tasked with facilitating </a:t>
            </a:r>
            <a:r>
              <a:rPr lang="en-ZA" sz="2400" dirty="0">
                <a:latin typeface="Arial Narrow" panose="020B0606020202030204" pitchFamily="34" charset="0"/>
              </a:rPr>
              <a:t>interventions to improve the effectiveness of the Institution. Some of these interventions include the following</a:t>
            </a:r>
            <a:r>
              <a:rPr lang="en-ZA" sz="2400" dirty="0" smtClean="0">
                <a:latin typeface="Arial Narrow" panose="020B0606020202030204" pitchFamily="34" charset="0"/>
              </a:rPr>
              <a:t>:</a:t>
            </a:r>
            <a:endParaRPr lang="en-US" sz="2400" dirty="0">
              <a:latin typeface="Arial Narrow" panose="020B0606020202030204" pitchFamily="34" charset="0"/>
            </a:endParaRPr>
          </a:p>
          <a:p>
            <a:pPr lvl="1"/>
            <a:r>
              <a:rPr lang="en-ZA" sz="2000" dirty="0">
                <a:latin typeface="Arial Narrow" panose="020B0606020202030204" pitchFamily="34" charset="0"/>
              </a:rPr>
              <a:t>Provision of change management advice and support in the implementation of strategic institutional interventions;</a:t>
            </a:r>
            <a:endParaRPr lang="en-US" sz="2000" dirty="0">
              <a:latin typeface="Arial Narrow" panose="020B0606020202030204" pitchFamily="34" charset="0"/>
            </a:endParaRPr>
          </a:p>
          <a:p>
            <a:pPr lvl="1"/>
            <a:r>
              <a:rPr lang="en-ZA" sz="2000" dirty="0">
                <a:latin typeface="Arial Narrow" panose="020B0606020202030204" pitchFamily="34" charset="0"/>
              </a:rPr>
              <a:t>Lead the development and implementation of organisational design initiatives in the institution,</a:t>
            </a:r>
            <a:endParaRPr lang="en-US" sz="2000" dirty="0">
              <a:latin typeface="Arial Narrow" panose="020B0606020202030204" pitchFamily="34" charset="0"/>
            </a:endParaRPr>
          </a:p>
          <a:p>
            <a:r>
              <a:rPr lang="en-ZA" sz="2400" dirty="0" smtClean="0">
                <a:latin typeface="Arial Narrow" panose="020B0606020202030204" pitchFamily="34" charset="0"/>
              </a:rPr>
              <a:t>Some </a:t>
            </a:r>
            <a:r>
              <a:rPr lang="en-ZA" sz="2400" dirty="0">
                <a:latin typeface="Arial Narrow" panose="020B0606020202030204" pitchFamily="34" charset="0"/>
              </a:rPr>
              <a:t>examples of the recent projects include the following:</a:t>
            </a:r>
            <a:endParaRPr lang="en-US" sz="2400" dirty="0">
              <a:latin typeface="Arial Narrow" panose="020B0606020202030204" pitchFamily="34" charset="0"/>
            </a:endParaRPr>
          </a:p>
          <a:p>
            <a:pPr lvl="1"/>
            <a:r>
              <a:rPr lang="en-ZA" sz="2000" dirty="0" smtClean="0">
                <a:latin typeface="Arial Narrow" panose="020B0606020202030204" pitchFamily="34" charset="0"/>
              </a:rPr>
              <a:t>The </a:t>
            </a:r>
            <a:r>
              <a:rPr lang="en-ZA" sz="2000" dirty="0">
                <a:latin typeface="Arial Narrow" panose="020B0606020202030204" pitchFamily="34" charset="0"/>
              </a:rPr>
              <a:t>Organisational Re-alignment Project,</a:t>
            </a:r>
            <a:endParaRPr lang="en-US" sz="2000" dirty="0">
              <a:latin typeface="Arial Narrow" panose="020B0606020202030204" pitchFamily="34" charset="0"/>
            </a:endParaRPr>
          </a:p>
          <a:p>
            <a:pPr lvl="1"/>
            <a:r>
              <a:rPr lang="en-ZA" sz="2000" dirty="0">
                <a:latin typeface="Arial Narrow" panose="020B0606020202030204" pitchFamily="34" charset="0"/>
              </a:rPr>
              <a:t>I-Recruitment – automation of the recruitment processes of Parliament,</a:t>
            </a:r>
            <a:endParaRPr lang="en-US" sz="2000" dirty="0">
              <a:latin typeface="Arial Narrow" panose="020B0606020202030204" pitchFamily="34" charset="0"/>
            </a:endParaRPr>
          </a:p>
          <a:p>
            <a:pPr lvl="1"/>
            <a:r>
              <a:rPr lang="en-ZA" sz="2000" dirty="0">
                <a:latin typeface="Arial Narrow" panose="020B0606020202030204" pitchFamily="34" charset="0"/>
              </a:rPr>
              <a:t>Performance Management System Automation,</a:t>
            </a:r>
            <a:endParaRPr lang="en-US" sz="2000" dirty="0">
              <a:latin typeface="Arial Narrow" panose="020B0606020202030204" pitchFamily="34" charset="0"/>
            </a:endParaRPr>
          </a:p>
          <a:p>
            <a:pPr lvl="1"/>
            <a:r>
              <a:rPr lang="en-ZA" sz="2000" dirty="0">
                <a:latin typeface="Arial Narrow" panose="020B0606020202030204" pitchFamily="34" charset="0"/>
              </a:rPr>
              <a:t>HR support in the Integrated and Seamless Members Services Design Framework,</a:t>
            </a:r>
            <a:endParaRPr lang="en-US" sz="2000" dirty="0">
              <a:latin typeface="Arial Narrow" panose="020B0606020202030204" pitchFamily="34" charset="0"/>
            </a:endParaRPr>
          </a:p>
          <a:p>
            <a:pPr lvl="1"/>
            <a:r>
              <a:rPr lang="en-ZA" sz="2000" dirty="0">
                <a:latin typeface="Arial Narrow" panose="020B0606020202030204" pitchFamily="34" charset="0"/>
              </a:rPr>
              <a:t>My </a:t>
            </a:r>
            <a:r>
              <a:rPr lang="en-ZA" sz="2000" dirty="0" smtClean="0">
                <a:latin typeface="Arial Narrow" panose="020B0606020202030204" pitchFamily="34" charset="0"/>
              </a:rPr>
              <a:t>Parliament App implementation </a:t>
            </a:r>
            <a:r>
              <a:rPr lang="en-ZA" sz="2000" dirty="0">
                <a:latin typeface="Arial Narrow" panose="020B0606020202030204" pitchFamily="34" charset="0"/>
              </a:rPr>
              <a:t>– C</a:t>
            </a:r>
            <a:r>
              <a:rPr lang="en-ZA" sz="2000" dirty="0" smtClean="0">
                <a:latin typeface="Arial Narrow" panose="020B0606020202030204" pitchFamily="34" charset="0"/>
              </a:rPr>
              <a:t>hange </a:t>
            </a:r>
            <a:r>
              <a:rPr lang="en-ZA" sz="2000" dirty="0">
                <a:latin typeface="Arial Narrow" panose="020B0606020202030204" pitchFamily="34" charset="0"/>
              </a:rPr>
              <a:t>management </a:t>
            </a:r>
            <a:r>
              <a:rPr lang="en-ZA" sz="2000" dirty="0" smtClean="0">
                <a:latin typeface="Arial Narrow" panose="020B0606020202030204" pitchFamily="34" charset="0"/>
              </a:rPr>
              <a:t>process led </a:t>
            </a:r>
            <a:r>
              <a:rPr lang="en-ZA" sz="2000" dirty="0">
                <a:latin typeface="Arial Narrow" panose="020B0606020202030204" pitchFamily="34" charset="0"/>
              </a:rPr>
              <a:t>by the HR division</a:t>
            </a:r>
            <a:endParaRPr lang="en-US" sz="2000" dirty="0">
              <a:latin typeface="Arial Narrow" panose="020B0606020202030204" pitchFamily="34" charset="0"/>
            </a:endParaRPr>
          </a:p>
          <a:p>
            <a:endParaRPr lang="en-ZA" sz="2400" b="1" i="1" u="sng"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A3F51FCA-A965-4277-A4BC-EB0F813DFDB1}" type="slidenum">
              <a:rPr lang="en-US" smtClean="0"/>
              <a:pPr>
                <a:defRPr/>
              </a:pPr>
              <a:t>11</a:t>
            </a:fld>
            <a:endParaRPr lang="en-US" dirty="0"/>
          </a:p>
        </p:txBody>
      </p:sp>
    </p:spTree>
    <p:extLst>
      <p:ext uri="{BB962C8B-B14F-4D97-AF65-F5344CB8AC3E}">
        <p14:creationId xmlns:p14="http://schemas.microsoft.com/office/powerpoint/2010/main" xmlns="" val="60745313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764771" y="8745"/>
            <a:ext cx="7714212" cy="586596"/>
          </a:xfrm>
          <a:solidFill>
            <a:schemeClr val="accent4">
              <a:lumMod val="75000"/>
            </a:schemeClr>
          </a:solidFill>
        </p:spPr>
        <p:txBody>
          <a:bodyPr>
            <a:noAutofit/>
          </a:bodyPr>
          <a:lstStyle/>
          <a:p>
            <a:pPr marL="742950" lvl="0" indent="-742950">
              <a:spcBef>
                <a:spcPts val="1000"/>
              </a:spcBef>
              <a:defRPr/>
            </a:pPr>
            <a:r>
              <a:rPr lang="en-ZA" sz="3200" b="1" dirty="0" smtClean="0">
                <a:solidFill>
                  <a:prstClr val="black"/>
                </a:solidFill>
                <a:latin typeface="Arial Narrow" panose="020B0606020202030204" pitchFamily="34" charset="0"/>
                <a:ea typeface="+mn-ea"/>
                <a:cs typeface="+mn-cs"/>
              </a:rPr>
              <a:t>4. </a:t>
            </a:r>
            <a:r>
              <a:rPr lang="en-ZA" sz="2400" b="1" dirty="0" smtClean="0">
                <a:solidFill>
                  <a:prstClr val="black"/>
                </a:solidFill>
                <a:latin typeface="Arial Narrow" panose="020B0606020202030204" pitchFamily="34" charset="0"/>
                <a:ea typeface="+mn-ea"/>
                <a:cs typeface="+mn-cs"/>
              </a:rPr>
              <a:t>CHALLENGES RELATED TO FUNDING AND POSSIBLE SOLUTIONS</a:t>
            </a:r>
            <a:endParaRPr lang="en-ZA" sz="2400" b="1" i="1"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A3F51FCA-A965-4277-A4BC-EB0F813DFDB1}" type="slidenum">
              <a:rPr lang="en-US" smtClean="0"/>
              <a:pPr>
                <a:defRPr/>
              </a:pPr>
              <a:t>12</a:t>
            </a:fld>
            <a:endParaRPr lang="en-US" dirty="0"/>
          </a:p>
        </p:txBody>
      </p:sp>
      <p:sp>
        <p:nvSpPr>
          <p:cNvPr id="2" name="Content Placeholder 1"/>
          <p:cNvSpPr>
            <a:spLocks noGrp="1"/>
          </p:cNvSpPr>
          <p:nvPr>
            <p:ph idx="1"/>
          </p:nvPr>
        </p:nvSpPr>
        <p:spPr>
          <a:xfrm>
            <a:off x="304800" y="778221"/>
            <a:ext cx="9211107" cy="5943256"/>
          </a:xfrm>
        </p:spPr>
        <p:txBody>
          <a:bodyPr>
            <a:noAutofit/>
          </a:bodyPr>
          <a:lstStyle/>
          <a:p>
            <a:r>
              <a:rPr lang="en-ZA" sz="2000" dirty="0" smtClean="0">
                <a:latin typeface="Arial Narrow" panose="020B0606020202030204" pitchFamily="34" charset="0"/>
              </a:rPr>
              <a:t>Due to the </a:t>
            </a:r>
            <a:r>
              <a:rPr lang="en-ZA" sz="2000" dirty="0">
                <a:latin typeface="Arial Narrow" panose="020B0606020202030204" pitchFamily="34" charset="0"/>
              </a:rPr>
              <a:t>deficit </a:t>
            </a:r>
            <a:r>
              <a:rPr lang="en-ZA" sz="2000" dirty="0" smtClean="0">
                <a:latin typeface="Arial Narrow" panose="020B0606020202030204" pitchFamily="34" charset="0"/>
              </a:rPr>
              <a:t>in budget allocation from National Treasury, Parliament is not able to fill all the vacant positions. As </a:t>
            </a:r>
            <a:r>
              <a:rPr lang="en-ZA" sz="2000" dirty="0">
                <a:latin typeface="Arial Narrow" panose="020B0606020202030204" pitchFamily="34" charset="0"/>
              </a:rPr>
              <a:t>a result, Management took a decision to prioritise vacancies that are critical to the core business of the Institution.  </a:t>
            </a:r>
            <a:endParaRPr lang="en-ZA" sz="2000" dirty="0" smtClean="0">
              <a:latin typeface="Arial Narrow" panose="020B0606020202030204" pitchFamily="34" charset="0"/>
            </a:endParaRPr>
          </a:p>
          <a:p>
            <a:pPr lvl="0"/>
            <a:r>
              <a:rPr lang="en-ZA" sz="2000" dirty="0">
                <a:latin typeface="Arial Narrow" panose="020B0606020202030204" pitchFamily="34" charset="0"/>
              </a:rPr>
              <a:t>In line with </a:t>
            </a:r>
            <a:r>
              <a:rPr lang="en-ZA" sz="2000" dirty="0" smtClean="0">
                <a:latin typeface="Arial Narrow" panose="020B0606020202030204" pitchFamily="34" charset="0"/>
              </a:rPr>
              <a:t>our government’s efforts to manage public sector wage </a:t>
            </a:r>
            <a:r>
              <a:rPr lang="en-ZA" sz="2000" dirty="0">
                <a:latin typeface="Arial Narrow" panose="020B0606020202030204" pitchFamily="34" charset="0"/>
              </a:rPr>
              <a:t>bill, </a:t>
            </a:r>
            <a:r>
              <a:rPr lang="en-ZA" sz="2000" dirty="0" smtClean="0">
                <a:latin typeface="Arial Narrow" panose="020B0606020202030204" pitchFamily="34" charset="0"/>
              </a:rPr>
              <a:t>we are in the process of engaging with both National Treasury and the </a:t>
            </a:r>
            <a:r>
              <a:rPr lang="en-ZA" sz="2000" dirty="0">
                <a:latin typeface="Arial Narrow" panose="020B0606020202030204" pitchFamily="34" charset="0"/>
              </a:rPr>
              <a:t>Department of Public Service and Administration (DPSA) </a:t>
            </a:r>
            <a:r>
              <a:rPr lang="en-ZA" sz="2000" dirty="0" smtClean="0">
                <a:latin typeface="Arial Narrow" panose="020B0606020202030204" pitchFamily="34" charset="0"/>
              </a:rPr>
              <a:t>to </a:t>
            </a:r>
            <a:r>
              <a:rPr lang="en-ZA" sz="2000" dirty="0">
                <a:latin typeface="Arial Narrow" panose="020B0606020202030204" pitchFamily="34" charset="0"/>
              </a:rPr>
              <a:t>explore early retirement opportunities for </a:t>
            </a:r>
            <a:r>
              <a:rPr lang="en-ZA" sz="2000" dirty="0" smtClean="0">
                <a:latin typeface="Arial Narrow" panose="020B0606020202030204" pitchFamily="34" charset="0"/>
              </a:rPr>
              <a:t>some of our staff. Colleagues have already approached us through their union. </a:t>
            </a:r>
            <a:endParaRPr lang="en-US" sz="2000" dirty="0">
              <a:latin typeface="Arial Narrow" panose="020B0606020202030204" pitchFamily="34" charset="0"/>
            </a:endParaRPr>
          </a:p>
          <a:p>
            <a:pPr lvl="0"/>
            <a:r>
              <a:rPr lang="en-ZA" sz="2000" dirty="0">
                <a:latin typeface="Arial Narrow" panose="020B0606020202030204" pitchFamily="34" charset="0"/>
              </a:rPr>
              <a:t>As part of the Organisational Realignment Project, instead of just growing the staff establishment and recruiting skills externally, we are first looking at how we can optimise our </a:t>
            </a:r>
            <a:r>
              <a:rPr lang="en-ZA" sz="2000" dirty="0" smtClean="0">
                <a:latin typeface="Arial Narrow" panose="020B0606020202030204" pitchFamily="34" charset="0"/>
              </a:rPr>
              <a:t>current human </a:t>
            </a:r>
            <a:r>
              <a:rPr lang="en-ZA" sz="2000" dirty="0">
                <a:latin typeface="Arial Narrow" panose="020B0606020202030204" pitchFamily="34" charset="0"/>
              </a:rPr>
              <a:t>resources by incorporating development interventions to cross and multi skill employees to be able to operate within the new roles that will be more focussed on cross functional and collaborative work processes. </a:t>
            </a:r>
            <a:r>
              <a:rPr lang="en-ZA" sz="2000" dirty="0" smtClean="0">
                <a:latin typeface="Arial Narrow" panose="020B0606020202030204" pitchFamily="34" charset="0"/>
              </a:rPr>
              <a:t>Hence the introduction of a shared services approach.</a:t>
            </a:r>
            <a:endParaRPr lang="en-US" sz="2000" dirty="0">
              <a:latin typeface="Arial Narrow" panose="020B0606020202030204" pitchFamily="34" charset="0"/>
            </a:endParaRPr>
          </a:p>
          <a:p>
            <a:pPr lvl="0"/>
            <a:r>
              <a:rPr lang="en-ZA" sz="2000" dirty="0">
                <a:latin typeface="Arial Narrow" panose="020B0606020202030204" pitchFamily="34" charset="0"/>
              </a:rPr>
              <a:t>Through </a:t>
            </a:r>
            <a:r>
              <a:rPr lang="en-ZA" sz="2000" dirty="0" smtClean="0">
                <a:latin typeface="Arial Narrow" panose="020B0606020202030204" pitchFamily="34" charset="0"/>
              </a:rPr>
              <a:t>the </a:t>
            </a:r>
            <a:r>
              <a:rPr lang="en-ZA" sz="2000" dirty="0">
                <a:latin typeface="Arial Narrow" panose="020B0606020202030204" pitchFamily="34" charset="0"/>
              </a:rPr>
              <a:t>skills audit </a:t>
            </a:r>
            <a:r>
              <a:rPr lang="en-ZA" sz="2000" dirty="0" smtClean="0">
                <a:latin typeface="Arial Narrow" panose="020B0606020202030204" pitchFamily="34" charset="0"/>
              </a:rPr>
              <a:t>process that we are currently undertaking, </a:t>
            </a:r>
            <a:r>
              <a:rPr lang="en-ZA" sz="2000" dirty="0">
                <a:latin typeface="Arial Narrow" panose="020B0606020202030204" pitchFamily="34" charset="0"/>
              </a:rPr>
              <a:t>we will further look at how we can optimise current underutilised skills and utilise these skills more </a:t>
            </a:r>
            <a:r>
              <a:rPr lang="en-ZA" sz="2000" dirty="0" smtClean="0">
                <a:latin typeface="Arial Narrow" panose="020B0606020202030204" pitchFamily="34" charset="0"/>
              </a:rPr>
              <a:t>effectively in a way </a:t>
            </a:r>
            <a:r>
              <a:rPr lang="en-ZA" sz="2000" dirty="0">
                <a:latin typeface="Arial Narrow" panose="020B0606020202030204" pitchFamily="34" charset="0"/>
              </a:rPr>
              <a:t>that would benefit both the Institution as well as employees through opportunities of gaining different work experiences. </a:t>
            </a:r>
            <a:endParaRPr lang="en-US" sz="2000" dirty="0">
              <a:latin typeface="Arial Narrow" panose="020B0606020202030204" pitchFamily="34" charset="0"/>
            </a:endParaRPr>
          </a:p>
          <a:p>
            <a:endParaRPr lang="en-US" sz="2400" dirty="0"/>
          </a:p>
          <a:p>
            <a:endParaRPr lang="en-US" sz="2600" dirty="0">
              <a:latin typeface="Arial Narrow" panose="020B0606020202030204" pitchFamily="34" charset="0"/>
            </a:endParaRPr>
          </a:p>
        </p:txBody>
      </p:sp>
    </p:spTree>
    <p:extLst>
      <p:ext uri="{BB962C8B-B14F-4D97-AF65-F5344CB8AC3E}">
        <p14:creationId xmlns:p14="http://schemas.microsoft.com/office/powerpoint/2010/main" xmlns="" val="141050574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764771" y="8745"/>
            <a:ext cx="7714212" cy="586596"/>
          </a:xfrm>
          <a:solidFill>
            <a:schemeClr val="accent4">
              <a:lumMod val="75000"/>
            </a:schemeClr>
          </a:solidFill>
        </p:spPr>
        <p:txBody>
          <a:bodyPr>
            <a:noAutofit/>
          </a:bodyPr>
          <a:lstStyle/>
          <a:p>
            <a:pPr marL="742950" lvl="0" indent="-742950">
              <a:spcBef>
                <a:spcPts val="1000"/>
              </a:spcBef>
              <a:defRPr/>
            </a:pPr>
            <a:r>
              <a:rPr lang="en-ZA" sz="2400" b="1" dirty="0" smtClean="0">
                <a:solidFill>
                  <a:prstClr val="black"/>
                </a:solidFill>
                <a:latin typeface="Arial Narrow" panose="020B0606020202030204" pitchFamily="34" charset="0"/>
                <a:ea typeface="+mn-ea"/>
                <a:cs typeface="+mn-cs"/>
              </a:rPr>
              <a:t>PRESENTATION ON THE HUMAN RESOURCES DIVISION</a:t>
            </a:r>
            <a:endParaRPr lang="en-ZA" sz="2400" b="1" i="1"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A3F51FCA-A965-4277-A4BC-EB0F813DFDB1}" type="slidenum">
              <a:rPr lang="en-US" smtClean="0"/>
              <a:pPr>
                <a:defRPr/>
              </a:pPr>
              <a:t>13</a:t>
            </a:fld>
            <a:endParaRPr lang="en-US" dirty="0"/>
          </a:p>
        </p:txBody>
      </p:sp>
      <p:sp>
        <p:nvSpPr>
          <p:cNvPr id="2" name="Content Placeholder 1"/>
          <p:cNvSpPr>
            <a:spLocks noGrp="1"/>
          </p:cNvSpPr>
          <p:nvPr>
            <p:ph idx="1"/>
          </p:nvPr>
        </p:nvSpPr>
        <p:spPr>
          <a:xfrm>
            <a:off x="304800" y="778221"/>
            <a:ext cx="9211107" cy="5943256"/>
          </a:xfrm>
        </p:spPr>
        <p:txBody>
          <a:bodyPr>
            <a:noAutofit/>
          </a:bodyPr>
          <a:lstStyle/>
          <a:p>
            <a:pPr marL="0" indent="0" algn="just">
              <a:buNone/>
            </a:pPr>
            <a:endParaRPr lang="en-ZA" sz="2600" b="1" dirty="0">
              <a:latin typeface="Arial Narrow" panose="020B0606020202030204" pitchFamily="34" charset="0"/>
            </a:endParaRPr>
          </a:p>
          <a:p>
            <a:pPr marL="0" indent="0" algn="just">
              <a:buNone/>
            </a:pPr>
            <a:endParaRPr lang="en-ZA" sz="2600" b="1" dirty="0" smtClean="0">
              <a:latin typeface="Arial Narrow" panose="020B0606020202030204" pitchFamily="34" charset="0"/>
            </a:endParaRPr>
          </a:p>
          <a:p>
            <a:pPr marL="0" indent="0" algn="just">
              <a:buNone/>
            </a:pPr>
            <a:endParaRPr lang="en-ZA" sz="2600" b="1" dirty="0">
              <a:latin typeface="Arial Narrow" panose="020B0606020202030204" pitchFamily="34" charset="0"/>
            </a:endParaRPr>
          </a:p>
          <a:p>
            <a:pPr marL="0" indent="0" algn="just">
              <a:buNone/>
            </a:pPr>
            <a:endParaRPr lang="en-ZA" sz="2600" b="1" dirty="0" smtClean="0">
              <a:latin typeface="Arial Narrow" panose="020B0606020202030204" pitchFamily="34" charset="0"/>
            </a:endParaRPr>
          </a:p>
          <a:p>
            <a:pPr marL="0" indent="0" algn="ctr">
              <a:buNone/>
            </a:pPr>
            <a:r>
              <a:rPr lang="en-ZA" sz="2600" b="1" dirty="0" smtClean="0">
                <a:latin typeface="Arial Narrow" panose="020B0606020202030204" pitchFamily="34" charset="0"/>
              </a:rPr>
              <a:t>THANK YOU</a:t>
            </a:r>
            <a:endParaRPr lang="en-ZA" sz="2600" dirty="0" smtClean="0">
              <a:latin typeface="Arial Narrow" panose="020B0606020202030204" pitchFamily="34" charset="0"/>
            </a:endParaRPr>
          </a:p>
          <a:p>
            <a:pPr marL="457200" lvl="1" indent="0">
              <a:buNone/>
            </a:pPr>
            <a:endParaRPr lang="en-US" sz="2600" dirty="0">
              <a:latin typeface="Arial Narrow" panose="020B0606020202030204" pitchFamily="34" charset="0"/>
            </a:endParaRPr>
          </a:p>
        </p:txBody>
      </p:sp>
    </p:spTree>
    <p:extLst>
      <p:ext uri="{BB962C8B-B14F-4D97-AF65-F5344CB8AC3E}">
        <p14:creationId xmlns:p14="http://schemas.microsoft.com/office/powerpoint/2010/main" xmlns="" val="265674478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49710" y="0"/>
            <a:ext cx="7933605" cy="724618"/>
          </a:xfrm>
          <a:solidFill>
            <a:schemeClr val="accent4">
              <a:lumMod val="75000"/>
            </a:schemeClr>
          </a:solidFill>
        </p:spPr>
        <p:txBody>
          <a:bodyPr>
            <a:normAutofit/>
          </a:bodyPr>
          <a:lstStyle/>
          <a:p>
            <a:pPr>
              <a:defRPr/>
            </a:pPr>
            <a:r>
              <a:rPr lang="en-ZA" sz="2400" b="1" dirty="0" smtClean="0">
                <a:latin typeface="Arial Narrow" panose="020B0606020202030204" pitchFamily="34" charset="0"/>
              </a:rPr>
              <a:t>CONTENTS </a:t>
            </a:r>
          </a:p>
        </p:txBody>
      </p:sp>
      <p:sp>
        <p:nvSpPr>
          <p:cNvPr id="4099" name="Content Placeholder 2"/>
          <p:cNvSpPr>
            <a:spLocks noGrp="1"/>
          </p:cNvSpPr>
          <p:nvPr>
            <p:ph idx="1"/>
          </p:nvPr>
        </p:nvSpPr>
        <p:spPr>
          <a:xfrm>
            <a:off x="749710" y="1284650"/>
            <a:ext cx="8667750" cy="5436827"/>
          </a:xfrm>
        </p:spPr>
        <p:txBody>
          <a:bodyPr>
            <a:normAutofit lnSpcReduction="10000"/>
          </a:bodyPr>
          <a:lstStyle/>
          <a:p>
            <a:pPr marL="742950" indent="-742950" algn="just">
              <a:buFont typeface="+mj-lt"/>
              <a:buAutoNum type="arabicPeriod"/>
              <a:defRPr/>
            </a:pPr>
            <a:r>
              <a:rPr lang="en-ZA" sz="2400" dirty="0" smtClean="0">
                <a:latin typeface="Arial Narrow" panose="020B0606020202030204" pitchFamily="34" charset="0"/>
              </a:rPr>
              <a:t>Purpose of the division </a:t>
            </a:r>
          </a:p>
          <a:p>
            <a:pPr marL="742950" indent="-742950" algn="just">
              <a:buFont typeface="+mj-lt"/>
              <a:buAutoNum type="arabicPeriod"/>
              <a:defRPr/>
            </a:pPr>
            <a:r>
              <a:rPr lang="en-ZA" sz="2400" dirty="0" smtClean="0">
                <a:latin typeface="Arial Narrow" panose="020B0606020202030204" pitchFamily="34" charset="0"/>
              </a:rPr>
              <a:t>Services delivered by the Human Resources Division</a:t>
            </a:r>
          </a:p>
          <a:p>
            <a:pPr marL="742950" indent="-742950" algn="just">
              <a:buFont typeface="+mj-lt"/>
              <a:buAutoNum type="arabicPeriod"/>
              <a:defRPr/>
            </a:pPr>
            <a:r>
              <a:rPr lang="en-ZA" sz="2400" dirty="0" smtClean="0">
                <a:latin typeface="Arial Narrow" panose="020B0606020202030204" pitchFamily="34" charset="0"/>
              </a:rPr>
              <a:t>Unpacking Services delivered by the Human Resources Division</a:t>
            </a:r>
          </a:p>
          <a:p>
            <a:pPr marL="914400" lvl="2" indent="0" algn="just">
              <a:buNone/>
              <a:defRPr/>
            </a:pPr>
            <a:r>
              <a:rPr lang="en-ZA" sz="2400" dirty="0" smtClean="0">
                <a:latin typeface="Arial Narrow" panose="020B0606020202030204" pitchFamily="34" charset="0"/>
              </a:rPr>
              <a:t>3.1 Wellness support to Members of Parliament and employees in the administration.</a:t>
            </a:r>
          </a:p>
          <a:p>
            <a:pPr marL="914400" lvl="2" indent="0" algn="just">
              <a:buNone/>
              <a:defRPr/>
            </a:pPr>
            <a:r>
              <a:rPr lang="en-ZA" sz="2400" dirty="0" smtClean="0">
                <a:latin typeface="Arial Narrow" panose="020B0606020202030204" pitchFamily="34" charset="0"/>
              </a:rPr>
              <a:t>3.2 Human Resources Administration</a:t>
            </a:r>
          </a:p>
          <a:p>
            <a:pPr marL="914400" lvl="2" indent="0" algn="just">
              <a:lnSpc>
                <a:spcPct val="100000"/>
              </a:lnSpc>
              <a:buNone/>
              <a:defRPr/>
            </a:pPr>
            <a:r>
              <a:rPr lang="en-ZA" sz="2400" dirty="0">
                <a:latin typeface="Arial Narrow" panose="020B0606020202030204" pitchFamily="34" charset="0"/>
              </a:rPr>
              <a:t>3.3 The acquisition of talent that Parliament requires to implement </a:t>
            </a:r>
            <a:r>
              <a:rPr lang="en-ZA" sz="2400" dirty="0" smtClean="0">
                <a:latin typeface="Arial Narrow" panose="020B0606020202030204" pitchFamily="34" charset="0"/>
              </a:rPr>
              <a:t>its strategic plan</a:t>
            </a:r>
          </a:p>
          <a:p>
            <a:pPr marL="914400" lvl="2" indent="0" algn="just">
              <a:lnSpc>
                <a:spcPct val="100000"/>
              </a:lnSpc>
              <a:buNone/>
              <a:defRPr/>
            </a:pPr>
            <a:r>
              <a:rPr lang="en-ZA" sz="2400" dirty="0" smtClean="0">
                <a:latin typeface="Arial Narrow" panose="020B0606020202030204" pitchFamily="34" charset="0"/>
              </a:rPr>
              <a:t>3.4 Employee growth and development</a:t>
            </a:r>
          </a:p>
          <a:p>
            <a:pPr marL="914400" lvl="2" indent="0" algn="just">
              <a:lnSpc>
                <a:spcPct val="100000"/>
              </a:lnSpc>
              <a:buNone/>
              <a:defRPr/>
            </a:pPr>
            <a:r>
              <a:rPr lang="en-ZA" sz="2400" dirty="0" smtClean="0">
                <a:latin typeface="Arial Narrow" panose="020B0606020202030204" pitchFamily="34" charset="0"/>
              </a:rPr>
              <a:t>3.5 Creation of a conducive work environment</a:t>
            </a:r>
          </a:p>
          <a:p>
            <a:pPr marL="914400" lvl="2" indent="0" algn="just">
              <a:lnSpc>
                <a:spcPct val="100000"/>
              </a:lnSpc>
              <a:buNone/>
              <a:defRPr/>
            </a:pPr>
            <a:r>
              <a:rPr lang="en-ZA" sz="2400" dirty="0" smtClean="0">
                <a:latin typeface="Arial Narrow" panose="020B0606020202030204" pitchFamily="34" charset="0"/>
              </a:rPr>
              <a:t>3.6 Organisational effectiveness</a:t>
            </a:r>
            <a:endParaRPr lang="en-ZA" sz="2400" dirty="0">
              <a:latin typeface="Arial Narrow" panose="020B0606020202030204" pitchFamily="34" charset="0"/>
            </a:endParaRPr>
          </a:p>
          <a:p>
            <a:pPr marL="914400" lvl="2" indent="0" algn="just">
              <a:buNone/>
              <a:defRPr/>
            </a:pPr>
            <a:endParaRPr lang="en-ZA" sz="2400" dirty="0" smtClean="0">
              <a:latin typeface="Arial Narrow" panose="020B0606020202030204" pitchFamily="34" charset="0"/>
            </a:endParaRPr>
          </a:p>
          <a:p>
            <a:pPr marL="742950" indent="-742950" algn="just">
              <a:buFont typeface="+mj-lt"/>
              <a:buAutoNum type="arabicPeriod"/>
              <a:defRPr/>
            </a:pPr>
            <a:r>
              <a:rPr lang="en-ZA" sz="2400" dirty="0" smtClean="0">
                <a:latin typeface="Arial Narrow" panose="020B0606020202030204" pitchFamily="34" charset="0"/>
              </a:rPr>
              <a:t>Challenges related to funding and possible solutions</a:t>
            </a:r>
            <a:r>
              <a:rPr lang="en-ZA" sz="3200" dirty="0" smtClean="0">
                <a:latin typeface="Arial Narrow" panose="020B0606020202030204" pitchFamily="34" charset="0"/>
              </a:rPr>
              <a:t> </a:t>
            </a:r>
          </a:p>
          <a:p>
            <a:pPr marL="742950" indent="-742950" algn="just">
              <a:buFont typeface="+mj-lt"/>
              <a:buAutoNum type="arabicPeriod"/>
              <a:defRPr/>
            </a:pPr>
            <a:endParaRPr lang="en-US" sz="3200" dirty="0">
              <a:latin typeface="Arial Narrow" panose="020B0606020202030204" pitchFamily="34" charset="0"/>
            </a:endParaRPr>
          </a:p>
          <a:p>
            <a:pPr marL="742950" indent="-742950" algn="just">
              <a:buFont typeface="+mj-lt"/>
              <a:buAutoNum type="arabicPeriod"/>
              <a:defRPr/>
            </a:pPr>
            <a:endParaRPr lang="en-ZA" sz="3200" dirty="0">
              <a:latin typeface="Arial Narrow" panose="020B0606020202030204" pitchFamily="34" charset="0"/>
            </a:endParaRPr>
          </a:p>
          <a:p>
            <a:pPr>
              <a:buFont typeface="Arial" charset="0"/>
              <a:buNone/>
              <a:defRPr/>
            </a:pPr>
            <a:endParaRPr lang="en-ZA" sz="3200" dirty="0">
              <a:latin typeface="Arial Narrow" panose="020B0606020202030204" pitchFamily="34" charset="0"/>
            </a:endParaRPr>
          </a:p>
          <a:p>
            <a:pPr>
              <a:defRPr/>
            </a:pPr>
            <a:endParaRPr lang="en-ZA" sz="4000"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4CF856D3-8E0E-40A4-9D91-522FC9D5713F}" type="slidenum">
              <a:rPr lang="en-US" smtClean="0"/>
              <a:pPr>
                <a:defRPr/>
              </a:pPr>
              <a:t>2</a:t>
            </a:fld>
            <a:endParaRPr lang="en-US" dirty="0"/>
          </a:p>
        </p:txBody>
      </p:sp>
    </p:spTree>
    <p:extLst>
      <p:ext uri="{BB962C8B-B14F-4D97-AF65-F5344CB8AC3E}">
        <p14:creationId xmlns:p14="http://schemas.microsoft.com/office/powerpoint/2010/main" xmlns="" val="244690848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798022" y="51582"/>
            <a:ext cx="7987387" cy="743668"/>
          </a:xfrm>
          <a:solidFill>
            <a:schemeClr val="accent4">
              <a:lumMod val="75000"/>
            </a:schemeClr>
          </a:solidFill>
        </p:spPr>
        <p:txBody>
          <a:bodyPr>
            <a:normAutofit/>
          </a:bodyPr>
          <a:lstStyle/>
          <a:p>
            <a:pPr marL="742950" indent="-742950">
              <a:buFont typeface="+mj-lt"/>
              <a:buAutoNum type="arabicPeriod"/>
              <a:defRPr/>
            </a:pPr>
            <a:r>
              <a:rPr lang="en-ZA" sz="2400" b="1" cap="all" dirty="0">
                <a:latin typeface="Arial Narrow" panose="020B0606020202030204" pitchFamily="34" charset="0"/>
              </a:rPr>
              <a:t>Purpose of the division </a:t>
            </a:r>
          </a:p>
          <a:p>
            <a:pPr>
              <a:buFont typeface="Arial" charset="0"/>
              <a:buNone/>
              <a:defRPr/>
            </a:pPr>
            <a:endParaRPr lang="en-ZA" sz="3200" cap="all" dirty="0">
              <a:latin typeface="Arial Narrow" panose="020B0606020202030204" pitchFamily="34" charset="0"/>
            </a:endParaRPr>
          </a:p>
          <a:p>
            <a:pPr>
              <a:defRPr/>
            </a:pPr>
            <a:endParaRPr lang="en-ZA" sz="3200" cap="all" dirty="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4CF856D3-8E0E-40A4-9D91-522FC9D5713F}" type="slidenum">
              <a:rPr lang="en-US" smtClean="0"/>
              <a:pPr>
                <a:defRPr/>
              </a:pPr>
              <a:t>3</a:t>
            </a:fld>
            <a:endParaRPr lang="en-US" dirty="0"/>
          </a:p>
        </p:txBody>
      </p:sp>
      <p:sp>
        <p:nvSpPr>
          <p:cNvPr id="2" name="TextBox 1"/>
          <p:cNvSpPr txBox="1"/>
          <p:nvPr/>
        </p:nvSpPr>
        <p:spPr>
          <a:xfrm>
            <a:off x="234037" y="1629294"/>
            <a:ext cx="9541730" cy="3970318"/>
          </a:xfrm>
          <a:prstGeom prst="rect">
            <a:avLst/>
          </a:prstGeom>
          <a:noFill/>
        </p:spPr>
        <p:txBody>
          <a:bodyPr wrap="square" rtlCol="0">
            <a:spAutoFit/>
          </a:bodyPr>
          <a:lstStyle/>
          <a:p>
            <a:r>
              <a:rPr lang="en-ZA" sz="2400" dirty="0" smtClean="0">
                <a:latin typeface="Arial Narrow" panose="020B0606020202030204" pitchFamily="34" charset="0"/>
              </a:rPr>
              <a:t>To ensure </a:t>
            </a:r>
            <a:r>
              <a:rPr lang="en-ZA" sz="2400" dirty="0">
                <a:latin typeface="Arial Narrow" panose="020B0606020202030204" pitchFamily="34" charset="0"/>
              </a:rPr>
              <a:t>that the institution is able to attract the </a:t>
            </a:r>
            <a:r>
              <a:rPr lang="en-ZA" sz="2400" dirty="0" smtClean="0">
                <a:latin typeface="Arial Narrow" panose="020B0606020202030204" pitchFamily="34" charset="0"/>
              </a:rPr>
              <a:t>required skills , </a:t>
            </a:r>
            <a:r>
              <a:rPr lang="en-ZA" sz="2400" dirty="0">
                <a:latin typeface="Arial Narrow" panose="020B0606020202030204" pitchFamily="34" charset="0"/>
              </a:rPr>
              <a:t>develop current employees and </a:t>
            </a:r>
            <a:r>
              <a:rPr lang="en-ZA" sz="2400" dirty="0" smtClean="0">
                <a:latin typeface="Arial Narrow" panose="020B0606020202030204" pitchFamily="34" charset="0"/>
              </a:rPr>
              <a:t>retain </a:t>
            </a:r>
            <a:r>
              <a:rPr lang="en-ZA" sz="2400" dirty="0">
                <a:latin typeface="Arial Narrow" panose="020B0606020202030204" pitchFamily="34" charset="0"/>
              </a:rPr>
              <a:t>employees whose competencies are critical to the organisation </a:t>
            </a:r>
            <a:r>
              <a:rPr lang="en-ZA" sz="2400" dirty="0" smtClean="0">
                <a:latin typeface="Arial Narrow" panose="020B0606020202030204" pitchFamily="34" charset="0"/>
              </a:rPr>
              <a:t>as well as to </a:t>
            </a:r>
            <a:r>
              <a:rPr lang="en-ZA" sz="2400" dirty="0">
                <a:latin typeface="Arial Narrow" panose="020B0606020202030204" pitchFamily="34" charset="0"/>
              </a:rPr>
              <a:t>create a conducive environment </a:t>
            </a:r>
            <a:r>
              <a:rPr lang="en-ZA" sz="2400" dirty="0" smtClean="0">
                <a:latin typeface="Arial Narrow" panose="020B0606020202030204" pitchFamily="34" charset="0"/>
              </a:rPr>
              <a:t>for an engaged and productive workforce. The Human Resources Division also manages wellness support to Members of Parliament.</a:t>
            </a:r>
          </a:p>
          <a:p>
            <a:endParaRPr lang="en-ZA" sz="3200" dirty="0">
              <a:latin typeface="Arial Narrow" panose="020B0606020202030204" pitchFamily="34" charset="0"/>
            </a:endParaRPr>
          </a:p>
          <a:p>
            <a:endParaRPr lang="en-ZA" sz="3200" dirty="0" smtClean="0">
              <a:latin typeface="Arial Narrow" panose="020B0606020202030204" pitchFamily="34" charset="0"/>
            </a:endParaRPr>
          </a:p>
          <a:p>
            <a:endParaRPr lang="en-ZA" sz="3200" dirty="0" smtClean="0">
              <a:latin typeface="Arial Narrow" panose="020B0606020202030204" pitchFamily="34" charset="0"/>
            </a:endParaRPr>
          </a:p>
          <a:p>
            <a:endParaRPr lang="en-GB" dirty="0" smtClean="0">
              <a:latin typeface="Arial Narrow" panose="020B0606020202030204" pitchFamily="34" charset="0"/>
            </a:endParaRPr>
          </a:p>
          <a:p>
            <a:endParaRPr lang="en-GB" dirty="0">
              <a:latin typeface="Arial Narrow" panose="020B0606020202030204" pitchFamily="34" charset="0"/>
            </a:endParaRPr>
          </a:p>
        </p:txBody>
      </p:sp>
    </p:spTree>
    <p:extLst>
      <p:ext uri="{BB962C8B-B14F-4D97-AF65-F5344CB8AC3E}">
        <p14:creationId xmlns:p14="http://schemas.microsoft.com/office/powerpoint/2010/main" xmlns="" val="312049405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03565" y="29958"/>
            <a:ext cx="7974676" cy="586596"/>
          </a:xfrm>
          <a:solidFill>
            <a:schemeClr val="accent4">
              <a:lumMod val="75000"/>
            </a:schemeClr>
          </a:solidFill>
        </p:spPr>
        <p:txBody>
          <a:bodyPr>
            <a:noAutofit/>
          </a:bodyPr>
          <a:lstStyle/>
          <a:p>
            <a:pPr marL="742950" lvl="0" indent="-742950">
              <a:spcBef>
                <a:spcPts val="1000"/>
              </a:spcBef>
              <a:defRPr/>
            </a:pPr>
            <a:r>
              <a:rPr lang="en-ZA" sz="2400" b="1" cap="all" dirty="0" smtClean="0">
                <a:solidFill>
                  <a:prstClr val="black"/>
                </a:solidFill>
                <a:latin typeface="Arial Narrow" panose="020B0606020202030204" pitchFamily="34" charset="0"/>
                <a:ea typeface="+mn-ea"/>
                <a:cs typeface="+mn-cs"/>
              </a:rPr>
              <a:t>2. SERVICES DELIVERED BY THE HR DIVISION</a:t>
            </a:r>
            <a:endParaRPr lang="en-ZA" sz="2400" b="1" i="1" cap="all" dirty="0">
              <a:latin typeface="Arial Narrow" panose="020B0606020202030204" pitchFamily="34" charset="0"/>
            </a:endParaRPr>
          </a:p>
        </p:txBody>
      </p:sp>
      <p:sp>
        <p:nvSpPr>
          <p:cNvPr id="7171" name="Content Placeholder 2"/>
          <p:cNvSpPr>
            <a:spLocks noGrp="1"/>
          </p:cNvSpPr>
          <p:nvPr>
            <p:ph idx="1"/>
          </p:nvPr>
        </p:nvSpPr>
        <p:spPr>
          <a:xfrm>
            <a:off x="304800" y="830022"/>
            <a:ext cx="9416716" cy="5958705"/>
          </a:xfrm>
        </p:spPr>
        <p:txBody>
          <a:bodyPr>
            <a:noAutofit/>
          </a:bodyPr>
          <a:lstStyle/>
          <a:p>
            <a:pPr lvl="0"/>
            <a:r>
              <a:rPr lang="en-ZA" sz="2400" dirty="0" smtClean="0">
                <a:latin typeface="Arial Narrow" panose="020B0606020202030204" pitchFamily="34" charset="0"/>
              </a:rPr>
              <a:t>Management of </a:t>
            </a:r>
            <a:r>
              <a:rPr lang="en-ZA" sz="2400" dirty="0">
                <a:latin typeface="Arial Narrow" panose="020B0606020202030204" pitchFamily="34" charset="0"/>
              </a:rPr>
              <a:t>wellness support to Members of </a:t>
            </a:r>
            <a:r>
              <a:rPr lang="en-ZA" sz="2400" dirty="0" smtClean="0">
                <a:latin typeface="Arial Narrow" panose="020B0606020202030204" pitchFamily="34" charset="0"/>
              </a:rPr>
              <a:t>Parliament and employees in the administration, </a:t>
            </a:r>
            <a:r>
              <a:rPr lang="en-ZA" sz="2400" dirty="0" err="1" smtClean="0">
                <a:latin typeface="Arial Narrow" panose="020B0606020202030204" pitchFamily="34" charset="0"/>
              </a:rPr>
              <a:t>e.g</a:t>
            </a:r>
            <a:r>
              <a:rPr lang="en-ZA" sz="2400" dirty="0" smtClean="0">
                <a:latin typeface="Arial Narrow" panose="020B0606020202030204" pitchFamily="34" charset="0"/>
              </a:rPr>
              <a:t> on-site emergency medical services (clinic), comprehensive counselling service </a:t>
            </a:r>
          </a:p>
          <a:p>
            <a:pPr lvl="0"/>
            <a:r>
              <a:rPr lang="en-ZA" sz="2400" dirty="0" smtClean="0">
                <a:latin typeface="Arial Narrow" panose="020B0606020202030204" pitchFamily="34" charset="0"/>
              </a:rPr>
              <a:t>Human Resources administration, </a:t>
            </a:r>
            <a:r>
              <a:rPr lang="en-ZA" sz="2400" dirty="0" err="1" smtClean="0">
                <a:latin typeface="Arial Narrow" panose="020B0606020202030204" pitchFamily="34" charset="0"/>
              </a:rPr>
              <a:t>e.g</a:t>
            </a:r>
            <a:r>
              <a:rPr lang="en-ZA" sz="2400" dirty="0" smtClean="0">
                <a:latin typeface="Arial Narrow" panose="020B0606020202030204" pitchFamily="34" charset="0"/>
              </a:rPr>
              <a:t> payment of salaries and benefits to employees, management of employee information and records</a:t>
            </a:r>
          </a:p>
          <a:p>
            <a:pPr lvl="0"/>
            <a:r>
              <a:rPr lang="en-ZA" sz="2400" dirty="0" smtClean="0">
                <a:latin typeface="Arial Narrow" panose="020B0606020202030204" pitchFamily="34" charset="0"/>
              </a:rPr>
              <a:t>The </a:t>
            </a:r>
            <a:r>
              <a:rPr lang="en-ZA" sz="2400" dirty="0">
                <a:latin typeface="Arial Narrow" panose="020B0606020202030204" pitchFamily="34" charset="0"/>
              </a:rPr>
              <a:t>acquisition of </a:t>
            </a:r>
            <a:r>
              <a:rPr lang="en-ZA" sz="2400" dirty="0" smtClean="0">
                <a:latin typeface="Arial Narrow" panose="020B0606020202030204" pitchFamily="34" charset="0"/>
              </a:rPr>
              <a:t>talent </a:t>
            </a:r>
            <a:r>
              <a:rPr lang="en-ZA" sz="2400" dirty="0">
                <a:latin typeface="Arial Narrow" panose="020B0606020202030204" pitchFamily="34" charset="0"/>
              </a:rPr>
              <a:t>that Parliament requires to implement its Strategic </a:t>
            </a:r>
            <a:r>
              <a:rPr lang="en-ZA" sz="2400" dirty="0" smtClean="0">
                <a:latin typeface="Arial Narrow" panose="020B0606020202030204" pitchFamily="34" charset="0"/>
              </a:rPr>
              <a:t>Plan, </a:t>
            </a:r>
            <a:r>
              <a:rPr lang="en-ZA" sz="2400" dirty="0" err="1" smtClean="0">
                <a:latin typeface="Arial Narrow" panose="020B0606020202030204" pitchFamily="34" charset="0"/>
              </a:rPr>
              <a:t>e.g</a:t>
            </a:r>
            <a:r>
              <a:rPr lang="en-ZA" sz="2400" dirty="0" smtClean="0">
                <a:latin typeface="Arial Narrow" panose="020B0606020202030204" pitchFamily="34" charset="0"/>
              </a:rPr>
              <a:t> recruitment and selection, on-boarding of employees</a:t>
            </a:r>
            <a:endParaRPr lang="en-US" sz="2400" dirty="0">
              <a:latin typeface="Arial Narrow" panose="020B0606020202030204" pitchFamily="34" charset="0"/>
            </a:endParaRPr>
          </a:p>
          <a:p>
            <a:pPr lvl="0"/>
            <a:r>
              <a:rPr lang="en-ZA" sz="2400" dirty="0">
                <a:latin typeface="Arial Narrow" panose="020B0606020202030204" pitchFamily="34" charset="0"/>
              </a:rPr>
              <a:t>The development of employees to ensure that Parliament has the skills it needs to successfully execute its </a:t>
            </a:r>
            <a:r>
              <a:rPr lang="en-ZA" sz="2400" dirty="0" smtClean="0">
                <a:latin typeface="Arial Narrow" panose="020B0606020202030204" pitchFamily="34" charset="0"/>
              </a:rPr>
              <a:t>plans, </a:t>
            </a:r>
            <a:r>
              <a:rPr lang="en-ZA" sz="2400" dirty="0" err="1" smtClean="0">
                <a:latin typeface="Arial Narrow" panose="020B0606020202030204" pitchFamily="34" charset="0"/>
              </a:rPr>
              <a:t>e.g</a:t>
            </a:r>
            <a:r>
              <a:rPr lang="en-ZA" sz="2400" dirty="0" smtClean="0">
                <a:latin typeface="Arial Narrow" panose="020B0606020202030204" pitchFamily="34" charset="0"/>
              </a:rPr>
              <a:t> awarding of bursaries, structured training in line with Personal Development Plans(PDPs)</a:t>
            </a:r>
            <a:endParaRPr lang="en-US" sz="2400" dirty="0">
              <a:latin typeface="Arial Narrow" panose="020B0606020202030204" pitchFamily="34" charset="0"/>
            </a:endParaRPr>
          </a:p>
          <a:p>
            <a:pPr lvl="0"/>
            <a:r>
              <a:rPr lang="en-ZA" sz="2400" dirty="0">
                <a:latin typeface="Arial Narrow" panose="020B0606020202030204" pitchFamily="34" charset="0"/>
              </a:rPr>
              <a:t>The creation of a conducive environment to enable employees to achieve their performance goals and reach their </a:t>
            </a:r>
            <a:r>
              <a:rPr lang="en-ZA" sz="2400" dirty="0" smtClean="0">
                <a:latin typeface="Arial Narrow" panose="020B0606020202030204" pitchFamily="34" charset="0"/>
              </a:rPr>
              <a:t>potential, </a:t>
            </a:r>
            <a:r>
              <a:rPr lang="en-ZA" sz="2400" dirty="0" err="1" smtClean="0">
                <a:latin typeface="Arial Narrow" panose="020B0606020202030204" pitchFamily="34" charset="0"/>
              </a:rPr>
              <a:t>e.g</a:t>
            </a:r>
            <a:r>
              <a:rPr lang="en-ZA" sz="2400" dirty="0" smtClean="0">
                <a:latin typeface="Arial Narrow" panose="020B0606020202030204" pitchFamily="34" charset="0"/>
              </a:rPr>
              <a:t> implementation of a performance management system, maintaining good working relationship with organised labour, annual employee engagement surveys</a:t>
            </a:r>
            <a:endParaRPr lang="en-US" sz="2400" dirty="0">
              <a:latin typeface="Arial Narrow" panose="020B0606020202030204" pitchFamily="34" charset="0"/>
            </a:endParaRPr>
          </a:p>
          <a:p>
            <a:pPr lvl="0"/>
            <a:r>
              <a:rPr lang="en-ZA" sz="2400" dirty="0">
                <a:latin typeface="Arial Narrow" panose="020B0606020202030204" pitchFamily="34" charset="0"/>
              </a:rPr>
              <a:t>The design and implementation of organisational development interventions to improve organisational </a:t>
            </a:r>
            <a:r>
              <a:rPr lang="en-ZA" sz="2400" dirty="0" smtClean="0">
                <a:latin typeface="Arial Narrow" panose="020B0606020202030204" pitchFamily="34" charset="0"/>
              </a:rPr>
              <a:t>effectiveness, </a:t>
            </a:r>
            <a:r>
              <a:rPr lang="en-ZA" sz="2400" dirty="0" err="1" smtClean="0">
                <a:latin typeface="Arial Narrow" panose="020B0606020202030204" pitchFamily="34" charset="0"/>
              </a:rPr>
              <a:t>e.g</a:t>
            </a:r>
            <a:r>
              <a:rPr lang="en-ZA" sz="2400" dirty="0" smtClean="0">
                <a:latin typeface="Arial Narrow" panose="020B0606020202030204" pitchFamily="34" charset="0"/>
              </a:rPr>
              <a:t> re-engineering of business processes</a:t>
            </a:r>
            <a:endParaRPr lang="en-US" sz="2400" dirty="0">
              <a:latin typeface="Arial Narrow" panose="020B0606020202030204" pitchFamily="34" charset="0"/>
            </a:endParaRPr>
          </a:p>
          <a:p>
            <a:pPr marL="0" indent="0">
              <a:buNone/>
            </a:pPr>
            <a:endParaRPr lang="en-ZA" sz="3200" dirty="0" smtClean="0">
              <a:latin typeface="Arial Narrow" panose="020B0606020202030204" pitchFamily="34" charset="0"/>
            </a:endParaRPr>
          </a:p>
          <a:p>
            <a:pPr marL="0" indent="0">
              <a:buNone/>
            </a:pPr>
            <a:endParaRPr lang="en-ZA" sz="3200" dirty="0">
              <a:latin typeface="Arial Narrow" panose="020B0606020202030204" pitchFamily="34" charset="0"/>
            </a:endParaRPr>
          </a:p>
          <a:p>
            <a:pPr marL="0" indent="0">
              <a:buNone/>
            </a:pPr>
            <a:endParaRPr lang="en-ZA" sz="3200" dirty="0" smtClean="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A3F51FCA-A965-4277-A4BC-EB0F813DFDB1}" type="slidenum">
              <a:rPr lang="en-US" smtClean="0"/>
              <a:pPr>
                <a:defRPr/>
              </a:pPr>
              <a:t>4</a:t>
            </a:fld>
            <a:endParaRPr lang="en-US" dirty="0"/>
          </a:p>
        </p:txBody>
      </p:sp>
    </p:spTree>
    <p:extLst>
      <p:ext uri="{BB962C8B-B14F-4D97-AF65-F5344CB8AC3E}">
        <p14:creationId xmlns:p14="http://schemas.microsoft.com/office/powerpoint/2010/main" xmlns="" val="11798625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03565" y="29958"/>
            <a:ext cx="7974676" cy="586596"/>
          </a:xfrm>
          <a:solidFill>
            <a:schemeClr val="accent4">
              <a:lumMod val="75000"/>
            </a:schemeClr>
          </a:solidFill>
        </p:spPr>
        <p:txBody>
          <a:bodyPr>
            <a:noAutofit/>
          </a:bodyPr>
          <a:lstStyle/>
          <a:p>
            <a:pPr marL="742950" lvl="0" indent="-742950">
              <a:spcBef>
                <a:spcPts val="1000"/>
              </a:spcBef>
              <a:defRPr/>
            </a:pPr>
            <a:r>
              <a:rPr lang="en-ZA" sz="2400" b="1" cap="all" dirty="0">
                <a:solidFill>
                  <a:prstClr val="black"/>
                </a:solidFill>
                <a:latin typeface="Arial Narrow" panose="020B0606020202030204" pitchFamily="34" charset="0"/>
                <a:ea typeface="+mn-ea"/>
                <a:cs typeface="+mn-cs"/>
              </a:rPr>
              <a:t>3</a:t>
            </a:r>
            <a:r>
              <a:rPr lang="en-ZA" sz="2400" b="1" cap="all" dirty="0" smtClean="0">
                <a:solidFill>
                  <a:prstClr val="black"/>
                </a:solidFill>
                <a:latin typeface="Arial Narrow" panose="020B0606020202030204" pitchFamily="34" charset="0"/>
                <a:ea typeface="+mn-ea"/>
                <a:cs typeface="+mn-cs"/>
              </a:rPr>
              <a:t>. Unpacking SERVICES DELIVERED BY THE HR DIVISION</a:t>
            </a:r>
            <a:endParaRPr lang="en-ZA" sz="2400" b="1" i="1" cap="all" dirty="0">
              <a:latin typeface="Arial Narrow" panose="020B0606020202030204" pitchFamily="34" charset="0"/>
            </a:endParaRPr>
          </a:p>
        </p:txBody>
      </p:sp>
      <p:sp>
        <p:nvSpPr>
          <p:cNvPr id="7171" name="Content Placeholder 2"/>
          <p:cNvSpPr>
            <a:spLocks noGrp="1"/>
          </p:cNvSpPr>
          <p:nvPr>
            <p:ph idx="1"/>
          </p:nvPr>
        </p:nvSpPr>
        <p:spPr>
          <a:xfrm>
            <a:off x="304800" y="830022"/>
            <a:ext cx="9416716" cy="5958705"/>
          </a:xfrm>
        </p:spPr>
        <p:txBody>
          <a:bodyPr>
            <a:noAutofit/>
          </a:bodyPr>
          <a:lstStyle/>
          <a:p>
            <a:pPr marL="0" lvl="0" indent="0">
              <a:buNone/>
            </a:pPr>
            <a:r>
              <a:rPr lang="en-ZA" sz="2400" b="1" dirty="0" smtClean="0">
                <a:latin typeface="Arial Narrow" panose="020B0606020202030204" pitchFamily="34" charset="0"/>
              </a:rPr>
              <a:t>3.1 </a:t>
            </a:r>
            <a:r>
              <a:rPr lang="en-ZA" sz="2400" b="1" u="sng" dirty="0" smtClean="0">
                <a:latin typeface="Arial Narrow" panose="020B0606020202030204" pitchFamily="34" charset="0"/>
              </a:rPr>
              <a:t>Wellness </a:t>
            </a:r>
            <a:r>
              <a:rPr lang="en-ZA" sz="2400" b="1" u="sng" dirty="0">
                <a:latin typeface="Arial Narrow" panose="020B0606020202030204" pitchFamily="34" charset="0"/>
              </a:rPr>
              <a:t>support to Members of </a:t>
            </a:r>
            <a:r>
              <a:rPr lang="en-ZA" sz="2400" b="1" u="sng" dirty="0" smtClean="0">
                <a:latin typeface="Arial Narrow" panose="020B0606020202030204" pitchFamily="34" charset="0"/>
              </a:rPr>
              <a:t>Parliament and employees in the</a:t>
            </a:r>
          </a:p>
          <a:p>
            <a:pPr marL="0" lvl="0" indent="0">
              <a:buNone/>
            </a:pPr>
            <a:r>
              <a:rPr lang="en-ZA" sz="2400" b="1" dirty="0" smtClean="0">
                <a:latin typeface="Arial Narrow" panose="020B0606020202030204" pitchFamily="34" charset="0"/>
              </a:rPr>
              <a:t>      </a:t>
            </a:r>
            <a:r>
              <a:rPr lang="en-ZA" sz="2400" b="1" u="sng" dirty="0" smtClean="0">
                <a:latin typeface="Arial Narrow" panose="020B0606020202030204" pitchFamily="34" charset="0"/>
              </a:rPr>
              <a:t>administration</a:t>
            </a:r>
          </a:p>
          <a:p>
            <a:pPr marL="0" lvl="0" indent="0">
              <a:lnSpc>
                <a:spcPct val="100000"/>
              </a:lnSpc>
              <a:buNone/>
            </a:pPr>
            <a:r>
              <a:rPr lang="en-GB" sz="2400" dirty="0" smtClean="0">
                <a:latin typeface="Arial Narrow" panose="020B0606020202030204" pitchFamily="34" charset="0"/>
              </a:rPr>
              <a:t>The Human Resources Division is tasked with the management of wellness programmes for both Members of Parliament and the employees of parliament. Members </a:t>
            </a:r>
            <a:r>
              <a:rPr lang="en-GB" sz="2400" dirty="0">
                <a:latin typeface="Arial Narrow" panose="020B0606020202030204" pitchFamily="34" charset="0"/>
              </a:rPr>
              <a:t>of Parliament </a:t>
            </a:r>
            <a:r>
              <a:rPr lang="en-GB" sz="2400" dirty="0" smtClean="0">
                <a:latin typeface="Arial Narrow" panose="020B0606020202030204" pitchFamily="34" charset="0"/>
              </a:rPr>
              <a:t>and employees have </a:t>
            </a:r>
            <a:r>
              <a:rPr lang="en-GB" sz="2400" dirty="0">
                <a:latin typeface="Arial Narrow" panose="020B0606020202030204" pitchFamily="34" charset="0"/>
              </a:rPr>
              <a:t>access to all the programmes that will promote their health and </a:t>
            </a:r>
            <a:r>
              <a:rPr lang="en-GB" sz="2400" dirty="0" err="1" smtClean="0">
                <a:latin typeface="Arial Narrow" panose="020B0606020202030204" pitchFamily="34" charset="0"/>
              </a:rPr>
              <a:t>wellbeing.The</a:t>
            </a:r>
            <a:r>
              <a:rPr lang="en-GB" sz="2400" dirty="0" smtClean="0">
                <a:latin typeface="Arial Narrow" panose="020B0606020202030204" pitchFamily="34" charset="0"/>
              </a:rPr>
              <a:t> </a:t>
            </a:r>
            <a:r>
              <a:rPr lang="en-GB" sz="2400" dirty="0">
                <a:latin typeface="Arial Narrow" panose="020B0606020202030204" pitchFamily="34" charset="0"/>
              </a:rPr>
              <a:t>following Wellness Services are </a:t>
            </a:r>
            <a:r>
              <a:rPr lang="en-GB" sz="2400" dirty="0" smtClean="0">
                <a:latin typeface="Arial Narrow" panose="020B0606020202030204" pitchFamily="34" charset="0"/>
              </a:rPr>
              <a:t>available:</a:t>
            </a:r>
            <a:endParaRPr lang="en-ZA" sz="2400" dirty="0">
              <a:latin typeface="Arial Narrow" panose="020B0606020202030204" pitchFamily="34" charset="0"/>
            </a:endParaRPr>
          </a:p>
          <a:p>
            <a:pPr marL="800100" lvl="1" indent="-342900">
              <a:lnSpc>
                <a:spcPct val="100000"/>
              </a:lnSpc>
              <a:buFont typeface="+mj-lt"/>
              <a:buAutoNum type="arabicPeriod"/>
            </a:pPr>
            <a:r>
              <a:rPr lang="en-GB" dirty="0">
                <a:latin typeface="Arial Narrow" panose="020B0606020202030204" pitchFamily="34" charset="0"/>
              </a:rPr>
              <a:t>Onsite Emergency Medical Services (Clinic)</a:t>
            </a:r>
            <a:endParaRPr lang="en-ZA" dirty="0">
              <a:latin typeface="Arial Narrow" panose="020B0606020202030204" pitchFamily="34" charset="0"/>
            </a:endParaRPr>
          </a:p>
          <a:p>
            <a:pPr marL="800100" lvl="1" indent="-342900">
              <a:lnSpc>
                <a:spcPct val="100000"/>
              </a:lnSpc>
              <a:buFont typeface="+mj-lt"/>
              <a:buAutoNum type="arabicPeriod"/>
            </a:pPr>
            <a:r>
              <a:rPr lang="en-GB" dirty="0">
                <a:latin typeface="Arial Narrow" panose="020B0606020202030204" pitchFamily="34" charset="0"/>
              </a:rPr>
              <a:t>Comprehensive Counselling Service</a:t>
            </a:r>
            <a:endParaRPr lang="en-ZA" dirty="0">
              <a:latin typeface="Arial Narrow" panose="020B0606020202030204" pitchFamily="34" charset="0"/>
            </a:endParaRPr>
          </a:p>
          <a:p>
            <a:pPr marL="800100" lvl="1" indent="-342900">
              <a:lnSpc>
                <a:spcPct val="100000"/>
              </a:lnSpc>
              <a:buFont typeface="+mj-lt"/>
              <a:buAutoNum type="arabicPeriod"/>
            </a:pPr>
            <a:r>
              <a:rPr lang="en-GB" dirty="0">
                <a:latin typeface="Arial Narrow" panose="020B0606020202030204" pitchFamily="34" charset="0"/>
              </a:rPr>
              <a:t>Various sport and recreational activities (20 </a:t>
            </a:r>
            <a:r>
              <a:rPr lang="en-GB" dirty="0" smtClean="0">
                <a:latin typeface="Arial Narrow" panose="020B0606020202030204" pitchFamily="34" charset="0"/>
              </a:rPr>
              <a:t>sporting codes</a:t>
            </a:r>
            <a:r>
              <a:rPr lang="en-GB" dirty="0">
                <a:latin typeface="Arial Narrow" panose="020B0606020202030204" pitchFamily="34" charset="0"/>
              </a:rPr>
              <a:t>)</a:t>
            </a:r>
            <a:endParaRPr lang="en-ZA" dirty="0">
              <a:latin typeface="Arial Narrow" panose="020B0606020202030204" pitchFamily="34" charset="0"/>
            </a:endParaRPr>
          </a:p>
          <a:p>
            <a:pPr marL="800100" lvl="1" indent="-342900">
              <a:lnSpc>
                <a:spcPct val="100000"/>
              </a:lnSpc>
              <a:buFont typeface="+mj-lt"/>
              <a:buAutoNum type="arabicPeriod"/>
            </a:pPr>
            <a:r>
              <a:rPr lang="en-GB" dirty="0">
                <a:latin typeface="Arial Narrow" panose="020B0606020202030204" pitchFamily="34" charset="0"/>
              </a:rPr>
              <a:t>Wellness Days </a:t>
            </a:r>
            <a:r>
              <a:rPr lang="en-GB" dirty="0" smtClean="0">
                <a:latin typeface="Arial Narrow" panose="020B0606020202030204" pitchFamily="34" charset="0"/>
              </a:rPr>
              <a:t>– twice a year </a:t>
            </a:r>
          </a:p>
          <a:p>
            <a:pPr marL="0" indent="0">
              <a:lnSpc>
                <a:spcPct val="100000"/>
              </a:lnSpc>
              <a:buNone/>
            </a:pPr>
            <a:r>
              <a:rPr lang="en-GB" sz="2400" u="sng" dirty="0" smtClean="0">
                <a:latin typeface="Arial Narrow" panose="020B0606020202030204" pitchFamily="34" charset="0"/>
              </a:rPr>
              <a:t>Onsite Emergency Medical Services(clinic) </a:t>
            </a:r>
            <a:r>
              <a:rPr lang="en-GB" dirty="0" smtClean="0">
                <a:latin typeface="Arial Narrow" panose="020B0606020202030204" pitchFamily="34" charset="0"/>
              </a:rPr>
              <a:t>- </a:t>
            </a:r>
            <a:r>
              <a:rPr lang="en-GB" sz="2400" dirty="0">
                <a:latin typeface="Arial Narrow" panose="020B0606020202030204" pitchFamily="34" charset="0"/>
              </a:rPr>
              <a:t>assists </a:t>
            </a:r>
            <a:r>
              <a:rPr lang="en-GB" sz="2400" dirty="0" smtClean="0">
                <a:latin typeface="Arial Narrow" panose="020B0606020202030204" pitchFamily="34" charset="0"/>
              </a:rPr>
              <a:t>Members of Parliament and employees </a:t>
            </a:r>
            <a:r>
              <a:rPr lang="en-GB" sz="2400" dirty="0">
                <a:latin typeface="Arial Narrow" panose="020B0606020202030204" pitchFamily="34" charset="0"/>
              </a:rPr>
              <a:t>when they are injured </a:t>
            </a:r>
            <a:r>
              <a:rPr lang="en-GB" sz="2400" dirty="0" smtClean="0">
                <a:latin typeface="Arial Narrow" panose="020B0606020202030204" pitchFamily="34" charset="0"/>
              </a:rPr>
              <a:t>onsite by </a:t>
            </a:r>
            <a:r>
              <a:rPr lang="en-GB" sz="2400" dirty="0">
                <a:latin typeface="Arial Narrow" panose="020B0606020202030204" pitchFamily="34" charset="0"/>
              </a:rPr>
              <a:t>treating them and referring to hospitals where necessary. </a:t>
            </a:r>
            <a:r>
              <a:rPr lang="en-GB" sz="2400" dirty="0" smtClean="0">
                <a:latin typeface="Arial Narrow" panose="020B0606020202030204" pitchFamily="34" charset="0"/>
              </a:rPr>
              <a:t>The clinic </a:t>
            </a:r>
            <a:r>
              <a:rPr lang="en-GB" sz="2400" dirty="0">
                <a:latin typeface="Arial Narrow" panose="020B0606020202030204" pitchFamily="34" charset="0"/>
              </a:rPr>
              <a:t>also monitors </a:t>
            </a:r>
            <a:r>
              <a:rPr lang="en-GB" sz="2400" dirty="0" smtClean="0">
                <a:latin typeface="Arial Narrow" panose="020B0606020202030204" pitchFamily="34" charset="0"/>
              </a:rPr>
              <a:t>Members’ and employees’ </a:t>
            </a:r>
            <a:r>
              <a:rPr lang="en-GB" sz="2400" dirty="0">
                <a:latin typeface="Arial Narrow" panose="020B0606020202030204" pitchFamily="34" charset="0"/>
              </a:rPr>
              <a:t>chronic illnesses like diabetes and blood pressure. </a:t>
            </a:r>
            <a:endParaRPr lang="en-US" sz="2400" dirty="0">
              <a:effectLst>
                <a:outerShdw blurRad="38100" dist="38100" dir="2700000" algn="tl">
                  <a:srgbClr val="C0C0C0"/>
                </a:outerShdw>
              </a:effectLst>
              <a:latin typeface="Arial Narrow" panose="020B0606020202030204" pitchFamily="34" charset="0"/>
            </a:endParaRPr>
          </a:p>
          <a:p>
            <a:pPr marL="0" indent="0">
              <a:lnSpc>
                <a:spcPct val="100000"/>
              </a:lnSpc>
              <a:buNone/>
            </a:pPr>
            <a:endParaRPr lang="en-GB" sz="2400" dirty="0">
              <a:latin typeface="Arial Narrow" panose="020B0606020202030204" pitchFamily="34" charset="0"/>
            </a:endParaRPr>
          </a:p>
          <a:p>
            <a:pPr marL="0" indent="0">
              <a:lnSpc>
                <a:spcPct val="100000"/>
              </a:lnSpc>
              <a:buNone/>
            </a:pPr>
            <a:endParaRPr lang="en-GB" dirty="0">
              <a:latin typeface="Arial Narrow" panose="020B0606020202030204" pitchFamily="34" charset="0"/>
            </a:endParaRPr>
          </a:p>
          <a:p>
            <a:pPr marL="0" indent="0">
              <a:lnSpc>
                <a:spcPct val="100000"/>
              </a:lnSpc>
              <a:buNone/>
            </a:pPr>
            <a:endParaRPr lang="en-GB" sz="2400" dirty="0">
              <a:latin typeface="Arial Narrow" panose="020B0606020202030204" pitchFamily="34" charset="0"/>
            </a:endParaRPr>
          </a:p>
          <a:p>
            <a:pPr marL="0" indent="0">
              <a:buNone/>
            </a:pPr>
            <a:endParaRPr lang="en-ZA" sz="3200" dirty="0" smtClean="0">
              <a:latin typeface="Arial Narrow" panose="020B0606020202030204" pitchFamily="34" charset="0"/>
            </a:endParaRPr>
          </a:p>
          <a:p>
            <a:pPr marL="0" indent="0">
              <a:buNone/>
            </a:pPr>
            <a:endParaRPr lang="en-ZA" sz="3200" dirty="0">
              <a:latin typeface="Arial Narrow" panose="020B0606020202030204" pitchFamily="34" charset="0"/>
            </a:endParaRPr>
          </a:p>
          <a:p>
            <a:pPr marL="0" indent="0">
              <a:buNone/>
            </a:pPr>
            <a:endParaRPr lang="en-ZA" sz="3200" dirty="0" smtClean="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A3F51FCA-A965-4277-A4BC-EB0F813DFDB1}" type="slidenum">
              <a:rPr lang="en-US" smtClean="0"/>
              <a:pPr>
                <a:defRPr/>
              </a:pPr>
              <a:t>5</a:t>
            </a:fld>
            <a:endParaRPr lang="en-US" dirty="0"/>
          </a:p>
        </p:txBody>
      </p:sp>
    </p:spTree>
    <p:extLst>
      <p:ext uri="{BB962C8B-B14F-4D97-AF65-F5344CB8AC3E}">
        <p14:creationId xmlns:p14="http://schemas.microsoft.com/office/powerpoint/2010/main" xmlns="" val="242885843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03565" y="29958"/>
            <a:ext cx="7974676" cy="586596"/>
          </a:xfrm>
          <a:solidFill>
            <a:schemeClr val="accent4">
              <a:lumMod val="75000"/>
            </a:schemeClr>
          </a:solidFill>
        </p:spPr>
        <p:txBody>
          <a:bodyPr>
            <a:noAutofit/>
          </a:bodyPr>
          <a:lstStyle/>
          <a:p>
            <a:pPr marL="742950" lvl="0" indent="-742950">
              <a:spcBef>
                <a:spcPts val="1000"/>
              </a:spcBef>
              <a:defRPr/>
            </a:pPr>
            <a:r>
              <a:rPr lang="en-ZA" sz="2400" b="1" cap="all" dirty="0">
                <a:solidFill>
                  <a:prstClr val="black"/>
                </a:solidFill>
                <a:latin typeface="Arial Narrow" panose="020B0606020202030204" pitchFamily="34" charset="0"/>
                <a:ea typeface="+mn-ea"/>
                <a:cs typeface="+mn-cs"/>
              </a:rPr>
              <a:t>3</a:t>
            </a:r>
            <a:r>
              <a:rPr lang="en-ZA" sz="2400" b="1" cap="all" dirty="0" smtClean="0">
                <a:solidFill>
                  <a:prstClr val="black"/>
                </a:solidFill>
                <a:latin typeface="Arial Narrow" panose="020B0606020202030204" pitchFamily="34" charset="0"/>
                <a:ea typeface="+mn-ea"/>
                <a:cs typeface="+mn-cs"/>
              </a:rPr>
              <a:t>. Unpacking SERVICES DELIVERED BY THE HR DIVISION</a:t>
            </a:r>
            <a:endParaRPr lang="en-ZA" sz="2400" b="1" i="1" cap="all" dirty="0">
              <a:latin typeface="Arial Narrow" panose="020B0606020202030204" pitchFamily="34" charset="0"/>
            </a:endParaRPr>
          </a:p>
        </p:txBody>
      </p:sp>
      <p:sp>
        <p:nvSpPr>
          <p:cNvPr id="7171" name="Content Placeholder 2"/>
          <p:cNvSpPr>
            <a:spLocks noGrp="1"/>
          </p:cNvSpPr>
          <p:nvPr>
            <p:ph idx="1"/>
          </p:nvPr>
        </p:nvSpPr>
        <p:spPr>
          <a:xfrm>
            <a:off x="304800" y="830022"/>
            <a:ext cx="9416716" cy="5958705"/>
          </a:xfrm>
        </p:spPr>
        <p:txBody>
          <a:bodyPr>
            <a:noAutofit/>
          </a:bodyPr>
          <a:lstStyle/>
          <a:p>
            <a:pPr marL="0" lvl="0" indent="0">
              <a:buNone/>
            </a:pPr>
            <a:r>
              <a:rPr lang="en-ZA" sz="2400" b="1" dirty="0" smtClean="0">
                <a:latin typeface="Arial Narrow" panose="020B0606020202030204" pitchFamily="34" charset="0"/>
              </a:rPr>
              <a:t>3.1 </a:t>
            </a:r>
            <a:r>
              <a:rPr lang="en-ZA" sz="2400" b="1" u="sng" dirty="0" smtClean="0">
                <a:latin typeface="Arial Narrow" panose="020B0606020202030204" pitchFamily="34" charset="0"/>
              </a:rPr>
              <a:t>Wellness </a:t>
            </a:r>
            <a:r>
              <a:rPr lang="en-ZA" sz="2400" b="1" u="sng" dirty="0">
                <a:latin typeface="Arial Narrow" panose="020B0606020202030204" pitchFamily="34" charset="0"/>
              </a:rPr>
              <a:t>support to Members of </a:t>
            </a:r>
            <a:r>
              <a:rPr lang="en-ZA" sz="2400" b="1" u="sng" dirty="0" smtClean="0">
                <a:latin typeface="Arial Narrow" panose="020B0606020202030204" pitchFamily="34" charset="0"/>
              </a:rPr>
              <a:t>Parliament and employees in the</a:t>
            </a:r>
          </a:p>
          <a:p>
            <a:pPr marL="0" lvl="0" indent="0">
              <a:buNone/>
            </a:pPr>
            <a:r>
              <a:rPr lang="en-ZA" sz="2400" b="1" dirty="0" smtClean="0">
                <a:latin typeface="Arial Narrow" panose="020B0606020202030204" pitchFamily="34" charset="0"/>
              </a:rPr>
              <a:t>      </a:t>
            </a:r>
            <a:r>
              <a:rPr lang="en-ZA" sz="2400" b="1" u="sng" dirty="0" smtClean="0">
                <a:latin typeface="Arial Narrow" panose="020B0606020202030204" pitchFamily="34" charset="0"/>
              </a:rPr>
              <a:t>administration (cont..)</a:t>
            </a:r>
          </a:p>
          <a:p>
            <a:pPr algn="just">
              <a:lnSpc>
                <a:spcPct val="100000"/>
              </a:lnSpc>
            </a:pPr>
            <a:r>
              <a:rPr lang="en-ZA" sz="2400" u="sng" dirty="0" smtClean="0">
                <a:effectLst>
                  <a:outerShdw blurRad="38100" dist="38100" dir="2700000" algn="tl">
                    <a:srgbClr val="C0C0C0"/>
                  </a:outerShdw>
                </a:effectLst>
                <a:latin typeface="Arial Narrow" panose="020B0606020202030204" pitchFamily="34" charset="0"/>
              </a:rPr>
              <a:t>Comprehensive Counselling Service </a:t>
            </a:r>
            <a:r>
              <a:rPr lang="en-ZA" sz="2400" dirty="0" smtClean="0">
                <a:effectLst>
                  <a:outerShdw blurRad="38100" dist="38100" dir="2700000" algn="tl">
                    <a:srgbClr val="C0C0C0"/>
                  </a:outerShdw>
                </a:effectLst>
                <a:latin typeface="Arial Narrow" panose="020B0606020202030204" pitchFamily="34" charset="0"/>
              </a:rPr>
              <a:t>- </a:t>
            </a:r>
            <a:r>
              <a:rPr lang="en-GB" sz="2400" dirty="0" smtClean="0">
                <a:latin typeface="Arial Narrow" panose="020B0606020202030204" pitchFamily="34" charset="0"/>
              </a:rPr>
              <a:t>Parliament offers through the Human Resources Division a </a:t>
            </a:r>
            <a:r>
              <a:rPr lang="en-GB" sz="2400" dirty="0">
                <a:latin typeface="Arial Narrow" panose="020B0606020202030204" pitchFamily="34" charset="0"/>
              </a:rPr>
              <a:t>comprehensive counselling service for the Members of </a:t>
            </a:r>
            <a:r>
              <a:rPr lang="en-GB" sz="2400" dirty="0" smtClean="0">
                <a:latin typeface="Arial Narrow" panose="020B0606020202030204" pitchFamily="34" charset="0"/>
              </a:rPr>
              <a:t>Parliament and employees of Parliament as well as their </a:t>
            </a:r>
            <a:r>
              <a:rPr lang="en-GB" sz="2400" dirty="0">
                <a:latin typeface="Arial Narrow" panose="020B0606020202030204" pitchFamily="34" charset="0"/>
              </a:rPr>
              <a:t>immediate </a:t>
            </a:r>
            <a:r>
              <a:rPr lang="en-GB" sz="2400" dirty="0" smtClean="0">
                <a:latin typeface="Arial Narrow" panose="020B0606020202030204" pitchFamily="34" charset="0"/>
              </a:rPr>
              <a:t>family members </a:t>
            </a:r>
            <a:r>
              <a:rPr lang="en-GB" sz="2400" dirty="0">
                <a:latin typeface="Arial Narrow" panose="020B0606020202030204" pitchFamily="34" charset="0"/>
              </a:rPr>
              <a:t>to deal with everyday situations. </a:t>
            </a:r>
          </a:p>
          <a:p>
            <a:pPr algn="just">
              <a:lnSpc>
                <a:spcPct val="100000"/>
              </a:lnSpc>
            </a:pPr>
            <a:r>
              <a:rPr lang="en-GB" sz="2400" dirty="0">
                <a:latin typeface="Arial Narrow" panose="020B0606020202030204" pitchFamily="34" charset="0"/>
              </a:rPr>
              <a:t>This service provides face to face counselling, telephone counselling and trauma debriefing by qualified and accredited professionals. </a:t>
            </a:r>
          </a:p>
          <a:p>
            <a:pPr algn="just">
              <a:lnSpc>
                <a:spcPct val="100000"/>
              </a:lnSpc>
            </a:pPr>
            <a:r>
              <a:rPr lang="en-GB" sz="2400" dirty="0">
                <a:latin typeface="Arial Narrow" panose="020B0606020202030204" pitchFamily="34" charset="0"/>
              </a:rPr>
              <a:t>The service covers:</a:t>
            </a:r>
            <a:endParaRPr lang="en-ZA" sz="2400" dirty="0">
              <a:latin typeface="Arial Narrow" panose="020B0606020202030204" pitchFamily="34" charset="0"/>
            </a:endParaRPr>
          </a:p>
          <a:p>
            <a:pPr marL="800100" lvl="1" indent="-342900" algn="just">
              <a:lnSpc>
                <a:spcPct val="100000"/>
              </a:lnSpc>
              <a:buFont typeface="+mj-lt"/>
              <a:buAutoNum type="arabicPeriod"/>
            </a:pPr>
            <a:r>
              <a:rPr lang="en-GB" dirty="0">
                <a:latin typeface="Arial Narrow" panose="020B0606020202030204" pitchFamily="34" charset="0"/>
              </a:rPr>
              <a:t>Psychosocial Wellbeing (advice on conflict, depression, relationships, trauma, anxiety </a:t>
            </a:r>
            <a:r>
              <a:rPr lang="en-GB" dirty="0" err="1">
                <a:latin typeface="Arial Narrow" panose="020B0606020202030204" pitchFamily="34" charset="0"/>
              </a:rPr>
              <a:t>etc</a:t>
            </a:r>
            <a:r>
              <a:rPr lang="en-GB" dirty="0">
                <a:latin typeface="Arial Narrow" panose="020B0606020202030204" pitchFamily="34" charset="0"/>
              </a:rPr>
              <a:t>) </a:t>
            </a:r>
            <a:endParaRPr lang="en-ZA" dirty="0">
              <a:latin typeface="Arial Narrow" panose="020B0606020202030204" pitchFamily="34" charset="0"/>
            </a:endParaRPr>
          </a:p>
          <a:p>
            <a:pPr marL="800100" lvl="1" indent="-342900" algn="just">
              <a:lnSpc>
                <a:spcPct val="100000"/>
              </a:lnSpc>
              <a:buFont typeface="+mj-lt"/>
              <a:buAutoNum type="arabicPeriod"/>
            </a:pPr>
            <a:r>
              <a:rPr lang="en-GB" dirty="0">
                <a:latin typeface="Arial Narrow" panose="020B0606020202030204" pitchFamily="34" charset="0"/>
              </a:rPr>
              <a:t>Health support  (health information on diseases, symptoms and treatments)</a:t>
            </a:r>
            <a:endParaRPr lang="en-ZA" dirty="0">
              <a:latin typeface="Arial Narrow" panose="020B0606020202030204" pitchFamily="34" charset="0"/>
            </a:endParaRPr>
          </a:p>
          <a:p>
            <a:pPr marL="800100" lvl="1" indent="-342900" algn="just">
              <a:lnSpc>
                <a:spcPct val="100000"/>
              </a:lnSpc>
              <a:buFont typeface="+mj-lt"/>
              <a:buAutoNum type="arabicPeriod"/>
            </a:pPr>
            <a:r>
              <a:rPr lang="en-GB" dirty="0">
                <a:latin typeface="Arial Narrow" panose="020B0606020202030204" pitchFamily="34" charset="0"/>
              </a:rPr>
              <a:t>Financial wellbeing (financial advice, budgeting and debt review) </a:t>
            </a:r>
            <a:endParaRPr lang="en-ZA" dirty="0">
              <a:latin typeface="Arial Narrow" panose="020B0606020202030204" pitchFamily="34" charset="0"/>
            </a:endParaRPr>
          </a:p>
          <a:p>
            <a:pPr marL="800100" lvl="1" indent="-342900" algn="just">
              <a:lnSpc>
                <a:spcPct val="100000"/>
              </a:lnSpc>
              <a:buFont typeface="+mj-lt"/>
              <a:buAutoNum type="arabicPeriod"/>
            </a:pPr>
            <a:r>
              <a:rPr lang="en-GB" dirty="0">
                <a:latin typeface="Arial Narrow" panose="020B0606020202030204" pitchFamily="34" charset="0"/>
              </a:rPr>
              <a:t>Legal wellbeing (advice on contracts, fines, and other legal matters)</a:t>
            </a:r>
            <a:endParaRPr lang="en-ZA" dirty="0">
              <a:latin typeface="Arial Narrow" panose="020B0606020202030204" pitchFamily="34" charset="0"/>
            </a:endParaRPr>
          </a:p>
          <a:p>
            <a:pPr marL="0" lvl="0" indent="0">
              <a:lnSpc>
                <a:spcPct val="100000"/>
              </a:lnSpc>
              <a:buNone/>
            </a:pPr>
            <a:endParaRPr lang="en-US" sz="2400" dirty="0">
              <a:effectLst>
                <a:outerShdw blurRad="38100" dist="38100" dir="2700000" algn="tl">
                  <a:srgbClr val="C0C0C0"/>
                </a:outerShdw>
              </a:effectLst>
              <a:latin typeface="Arial Narrow" panose="020B0606020202030204" pitchFamily="34" charset="0"/>
            </a:endParaRPr>
          </a:p>
          <a:p>
            <a:pPr marL="0" indent="0">
              <a:lnSpc>
                <a:spcPct val="100000"/>
              </a:lnSpc>
              <a:buNone/>
            </a:pPr>
            <a:endParaRPr lang="en-GB" sz="2400" dirty="0">
              <a:latin typeface="Arial Narrow" panose="020B0606020202030204" pitchFamily="34" charset="0"/>
            </a:endParaRPr>
          </a:p>
          <a:p>
            <a:pPr marL="0" indent="0">
              <a:lnSpc>
                <a:spcPct val="100000"/>
              </a:lnSpc>
              <a:buNone/>
            </a:pPr>
            <a:endParaRPr lang="en-GB" dirty="0">
              <a:latin typeface="Arial Narrow" panose="020B0606020202030204" pitchFamily="34" charset="0"/>
            </a:endParaRPr>
          </a:p>
          <a:p>
            <a:pPr marL="0" indent="0">
              <a:lnSpc>
                <a:spcPct val="100000"/>
              </a:lnSpc>
              <a:buNone/>
            </a:pPr>
            <a:endParaRPr lang="en-GB" sz="2400" dirty="0">
              <a:latin typeface="Arial Narrow" panose="020B0606020202030204" pitchFamily="34" charset="0"/>
            </a:endParaRPr>
          </a:p>
          <a:p>
            <a:pPr marL="0" indent="0">
              <a:buNone/>
            </a:pPr>
            <a:endParaRPr lang="en-ZA" sz="3200" dirty="0" smtClean="0">
              <a:latin typeface="Arial Narrow" panose="020B0606020202030204" pitchFamily="34" charset="0"/>
            </a:endParaRPr>
          </a:p>
          <a:p>
            <a:pPr marL="0" indent="0">
              <a:buNone/>
            </a:pPr>
            <a:endParaRPr lang="en-ZA" sz="3200" dirty="0">
              <a:latin typeface="Arial Narrow" panose="020B0606020202030204" pitchFamily="34" charset="0"/>
            </a:endParaRPr>
          </a:p>
          <a:p>
            <a:pPr marL="0" indent="0">
              <a:buNone/>
            </a:pPr>
            <a:endParaRPr lang="en-ZA" sz="3200" dirty="0" smtClean="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A3F51FCA-A965-4277-A4BC-EB0F813DFDB1}" type="slidenum">
              <a:rPr lang="en-US" smtClean="0"/>
              <a:pPr>
                <a:defRPr/>
              </a:pPr>
              <a:t>6</a:t>
            </a:fld>
            <a:endParaRPr lang="en-US" dirty="0"/>
          </a:p>
        </p:txBody>
      </p:sp>
    </p:spTree>
    <p:extLst>
      <p:ext uri="{BB962C8B-B14F-4D97-AF65-F5344CB8AC3E}">
        <p14:creationId xmlns:p14="http://schemas.microsoft.com/office/powerpoint/2010/main" xmlns="" val="407502648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03565" y="29958"/>
            <a:ext cx="7974676" cy="586596"/>
          </a:xfrm>
          <a:solidFill>
            <a:schemeClr val="accent4">
              <a:lumMod val="75000"/>
            </a:schemeClr>
          </a:solidFill>
        </p:spPr>
        <p:txBody>
          <a:bodyPr>
            <a:noAutofit/>
          </a:bodyPr>
          <a:lstStyle/>
          <a:p>
            <a:pPr marL="742950" lvl="0" indent="-742950">
              <a:spcBef>
                <a:spcPts val="1000"/>
              </a:spcBef>
              <a:defRPr/>
            </a:pPr>
            <a:r>
              <a:rPr lang="en-ZA" sz="2400" b="1" cap="all" dirty="0">
                <a:solidFill>
                  <a:prstClr val="black"/>
                </a:solidFill>
                <a:latin typeface="Arial Narrow" panose="020B0606020202030204" pitchFamily="34" charset="0"/>
                <a:ea typeface="+mn-ea"/>
                <a:cs typeface="+mn-cs"/>
              </a:rPr>
              <a:t>3</a:t>
            </a:r>
            <a:r>
              <a:rPr lang="en-ZA" sz="2400" b="1" cap="all" dirty="0" smtClean="0">
                <a:solidFill>
                  <a:prstClr val="black"/>
                </a:solidFill>
                <a:latin typeface="Arial Narrow" panose="020B0606020202030204" pitchFamily="34" charset="0"/>
                <a:ea typeface="+mn-ea"/>
                <a:cs typeface="+mn-cs"/>
              </a:rPr>
              <a:t>. Unpacking SERVICES DELIVERED BY THE HR DIVISION</a:t>
            </a:r>
            <a:endParaRPr lang="en-ZA" sz="2400" b="1" i="1" cap="all" dirty="0">
              <a:latin typeface="Arial Narrow" panose="020B0606020202030204" pitchFamily="34" charset="0"/>
            </a:endParaRPr>
          </a:p>
        </p:txBody>
      </p:sp>
      <p:sp>
        <p:nvSpPr>
          <p:cNvPr id="7171" name="Content Placeholder 2"/>
          <p:cNvSpPr>
            <a:spLocks noGrp="1"/>
          </p:cNvSpPr>
          <p:nvPr>
            <p:ph idx="1"/>
          </p:nvPr>
        </p:nvSpPr>
        <p:spPr>
          <a:xfrm>
            <a:off x="304800" y="616554"/>
            <a:ext cx="9416716" cy="6172173"/>
          </a:xfrm>
        </p:spPr>
        <p:txBody>
          <a:bodyPr>
            <a:noAutofit/>
          </a:bodyPr>
          <a:lstStyle/>
          <a:p>
            <a:pPr marL="0" lvl="0" indent="0">
              <a:buNone/>
            </a:pPr>
            <a:r>
              <a:rPr lang="en-ZA" sz="2400" b="1" dirty="0" smtClean="0">
                <a:latin typeface="Arial Narrow" panose="020B0606020202030204" pitchFamily="34" charset="0"/>
              </a:rPr>
              <a:t>3.2 </a:t>
            </a:r>
            <a:r>
              <a:rPr lang="en-ZA" sz="2400" b="1" u="sng" dirty="0">
                <a:latin typeface="Arial Narrow" panose="020B0606020202030204" pitchFamily="34" charset="0"/>
              </a:rPr>
              <a:t>Human Resources A</a:t>
            </a:r>
            <a:r>
              <a:rPr lang="en-ZA" sz="2400" b="1" u="sng" dirty="0" smtClean="0">
                <a:latin typeface="Arial Narrow" panose="020B0606020202030204" pitchFamily="34" charset="0"/>
              </a:rPr>
              <a:t>dministration</a:t>
            </a:r>
          </a:p>
          <a:p>
            <a:pPr marL="0" indent="0">
              <a:buNone/>
            </a:pPr>
            <a:r>
              <a:rPr lang="en-GB" sz="2400" dirty="0">
                <a:latin typeface="Arial Narrow" panose="020B0606020202030204" pitchFamily="34" charset="0"/>
              </a:rPr>
              <a:t>The Human Resources Division is tasked </a:t>
            </a:r>
            <a:r>
              <a:rPr lang="en-GB" sz="2400" dirty="0" smtClean="0">
                <a:latin typeface="Arial Narrow" panose="020B0606020202030204" pitchFamily="34" charset="0"/>
              </a:rPr>
              <a:t>with:</a:t>
            </a:r>
            <a:endParaRPr lang="en-ZA" sz="2400" dirty="0" smtClean="0">
              <a:latin typeface="Arial Narrow" panose="020B0606020202030204" pitchFamily="34" charset="0"/>
            </a:endParaRPr>
          </a:p>
          <a:p>
            <a:r>
              <a:rPr lang="en-ZA" sz="2400" dirty="0" smtClean="0">
                <a:latin typeface="Arial Narrow" panose="020B0606020202030204" pitchFamily="34" charset="0"/>
              </a:rPr>
              <a:t>Payment </a:t>
            </a:r>
            <a:r>
              <a:rPr lang="en-ZA" sz="2400" dirty="0">
                <a:latin typeface="Arial Narrow" panose="020B0606020202030204" pitchFamily="34" charset="0"/>
              </a:rPr>
              <a:t>of salaries and benefits to </a:t>
            </a:r>
            <a:r>
              <a:rPr lang="en-ZA" sz="2400" dirty="0" smtClean="0">
                <a:latin typeface="Arial Narrow" panose="020B0606020202030204" pitchFamily="34" charset="0"/>
              </a:rPr>
              <a:t>more than 1 300 existing employees, as well as post retirement medical benefits to former employees. All employees of Parliament are on a Total Cost Of Employment (TCOE) salary structure. </a:t>
            </a:r>
          </a:p>
          <a:p>
            <a:r>
              <a:rPr lang="en-ZA" sz="2400" dirty="0">
                <a:latin typeface="Arial Narrow" panose="020B0606020202030204" pitchFamily="34" charset="0"/>
              </a:rPr>
              <a:t>M</a:t>
            </a:r>
            <a:r>
              <a:rPr lang="en-ZA" sz="2400" dirty="0" smtClean="0">
                <a:latin typeface="Arial Narrow" panose="020B0606020202030204" pitchFamily="34" charset="0"/>
              </a:rPr>
              <a:t>anagement </a:t>
            </a:r>
            <a:r>
              <a:rPr lang="en-ZA" sz="2400" dirty="0">
                <a:latin typeface="Arial Narrow" panose="020B0606020202030204" pitchFamily="34" charset="0"/>
              </a:rPr>
              <a:t>of employee information and </a:t>
            </a:r>
            <a:r>
              <a:rPr lang="en-ZA" sz="2400" dirty="0" smtClean="0">
                <a:latin typeface="Arial Narrow" panose="020B0606020202030204" pitchFamily="34" charset="0"/>
              </a:rPr>
              <a:t>records</a:t>
            </a:r>
          </a:p>
          <a:p>
            <a:r>
              <a:rPr lang="en-ZA" sz="2400" dirty="0" smtClean="0">
                <a:latin typeface="Arial Narrow" panose="020B0606020202030204" pitchFamily="34" charset="0"/>
              </a:rPr>
              <a:t>Maintenance of Human Resources policies</a:t>
            </a:r>
          </a:p>
          <a:p>
            <a:pPr marL="0" indent="0">
              <a:buNone/>
            </a:pPr>
            <a:r>
              <a:rPr lang="en-ZA" sz="2400" b="1" dirty="0" smtClean="0">
                <a:latin typeface="Arial Narrow" panose="020B0606020202030204" pitchFamily="34" charset="0"/>
              </a:rPr>
              <a:t>3.3</a:t>
            </a:r>
            <a:r>
              <a:rPr lang="en-ZA" sz="2400" dirty="0" smtClean="0">
                <a:latin typeface="Arial Narrow" panose="020B0606020202030204" pitchFamily="34" charset="0"/>
              </a:rPr>
              <a:t> </a:t>
            </a:r>
            <a:r>
              <a:rPr lang="en-ZA" sz="2400" b="1" u="sng" dirty="0">
                <a:latin typeface="Arial Narrow" panose="020B0606020202030204" pitchFamily="34" charset="0"/>
              </a:rPr>
              <a:t>The acquisition of talent that Parliament requires to implement its </a:t>
            </a:r>
            <a:endParaRPr lang="en-ZA" sz="2400" b="1" u="sng" dirty="0" smtClean="0">
              <a:latin typeface="Arial Narrow" panose="020B0606020202030204" pitchFamily="34" charset="0"/>
            </a:endParaRPr>
          </a:p>
          <a:p>
            <a:pPr marL="0" indent="0">
              <a:buNone/>
            </a:pPr>
            <a:r>
              <a:rPr lang="en-ZA" sz="2400" b="1" dirty="0">
                <a:latin typeface="Arial Narrow" panose="020B0606020202030204" pitchFamily="34" charset="0"/>
              </a:rPr>
              <a:t> </a:t>
            </a:r>
            <a:r>
              <a:rPr lang="en-ZA" sz="2400" b="1" dirty="0" smtClean="0">
                <a:latin typeface="Arial Narrow" panose="020B0606020202030204" pitchFamily="34" charset="0"/>
              </a:rPr>
              <a:t>     </a:t>
            </a:r>
            <a:r>
              <a:rPr lang="en-ZA" sz="2400" b="1" u="sng" dirty="0" smtClean="0">
                <a:latin typeface="Arial Narrow" panose="020B0606020202030204" pitchFamily="34" charset="0"/>
              </a:rPr>
              <a:t>Strategic Plan</a:t>
            </a:r>
          </a:p>
          <a:p>
            <a:r>
              <a:rPr lang="en-GB" sz="2400" dirty="0">
                <a:latin typeface="Arial Narrow" panose="020B0606020202030204" pitchFamily="34" charset="0"/>
              </a:rPr>
              <a:t>The Human Resources Division is tasked with </a:t>
            </a:r>
            <a:r>
              <a:rPr lang="en-GB" sz="2400" dirty="0" smtClean="0">
                <a:latin typeface="Arial Narrow" panose="020B0606020202030204" pitchFamily="34" charset="0"/>
              </a:rPr>
              <a:t>the </a:t>
            </a:r>
            <a:r>
              <a:rPr lang="en-ZA" sz="2400" dirty="0" smtClean="0">
                <a:latin typeface="Arial Narrow" panose="020B0606020202030204" pitchFamily="34" charset="0"/>
              </a:rPr>
              <a:t>identification</a:t>
            </a:r>
            <a:r>
              <a:rPr lang="en-ZA" sz="2400" dirty="0">
                <a:latin typeface="Arial Narrow" panose="020B0606020202030204" pitchFamily="34" charset="0"/>
              </a:rPr>
              <a:t>, attraction and deployment of the right skills and competencies into the institution, in order to achieve institutional strategic objectives.</a:t>
            </a:r>
            <a:endParaRPr lang="en-US" sz="2400" dirty="0">
              <a:latin typeface="Arial Narrow" panose="020B0606020202030204" pitchFamily="34" charset="0"/>
            </a:endParaRPr>
          </a:p>
          <a:p>
            <a:r>
              <a:rPr lang="en-ZA" sz="2400" dirty="0" smtClean="0">
                <a:latin typeface="Arial Narrow" panose="020B0606020202030204" pitchFamily="34" charset="0"/>
              </a:rPr>
              <a:t>Parliament’s targeted vacancy rate for the 3 years to-date is 10% per annum.</a:t>
            </a:r>
          </a:p>
          <a:p>
            <a:pPr lvl="1"/>
            <a:r>
              <a:rPr lang="en-ZA" dirty="0" smtClean="0">
                <a:latin typeface="Arial Narrow" panose="020B0606020202030204" pitchFamily="34" charset="0"/>
              </a:rPr>
              <a:t>For the 2017/2018 financial year  Parliament’s vacancy rate was 9,9%.</a:t>
            </a:r>
          </a:p>
          <a:p>
            <a:pPr lvl="1"/>
            <a:r>
              <a:rPr lang="en-ZA" dirty="0" smtClean="0">
                <a:latin typeface="Arial Narrow" panose="020B0606020202030204" pitchFamily="34" charset="0"/>
              </a:rPr>
              <a:t>For the 2018/2019 financial year the vacancy rate was 9,28%</a:t>
            </a:r>
          </a:p>
          <a:p>
            <a:pPr lvl="1"/>
            <a:endParaRPr lang="en-ZA" sz="2000" dirty="0" smtClean="0">
              <a:latin typeface="Arial Narrow" panose="020B0606020202030204" pitchFamily="34" charset="0"/>
            </a:endParaRPr>
          </a:p>
          <a:p>
            <a:endParaRPr lang="en-ZA" sz="2400" b="1" u="sng" dirty="0">
              <a:latin typeface="Arial Narrow" panose="020B0606020202030204" pitchFamily="34" charset="0"/>
            </a:endParaRPr>
          </a:p>
          <a:p>
            <a:pPr marL="0" lvl="0" indent="0">
              <a:lnSpc>
                <a:spcPct val="100000"/>
              </a:lnSpc>
              <a:buNone/>
            </a:pPr>
            <a:endParaRPr lang="en-US" sz="2400" dirty="0">
              <a:effectLst>
                <a:outerShdw blurRad="38100" dist="38100" dir="2700000" algn="tl">
                  <a:srgbClr val="C0C0C0"/>
                </a:outerShdw>
              </a:effectLst>
              <a:latin typeface="Arial Narrow" panose="020B0606020202030204" pitchFamily="34" charset="0"/>
            </a:endParaRPr>
          </a:p>
          <a:p>
            <a:pPr marL="0" indent="0">
              <a:lnSpc>
                <a:spcPct val="100000"/>
              </a:lnSpc>
              <a:buNone/>
            </a:pPr>
            <a:endParaRPr lang="en-GB" sz="2400" dirty="0">
              <a:latin typeface="Arial Narrow" panose="020B0606020202030204" pitchFamily="34" charset="0"/>
            </a:endParaRPr>
          </a:p>
          <a:p>
            <a:pPr marL="0" indent="0">
              <a:lnSpc>
                <a:spcPct val="100000"/>
              </a:lnSpc>
              <a:buNone/>
            </a:pPr>
            <a:endParaRPr lang="en-GB" dirty="0">
              <a:latin typeface="Arial Narrow" panose="020B0606020202030204" pitchFamily="34" charset="0"/>
            </a:endParaRPr>
          </a:p>
          <a:p>
            <a:pPr marL="0" indent="0">
              <a:lnSpc>
                <a:spcPct val="100000"/>
              </a:lnSpc>
              <a:buNone/>
            </a:pPr>
            <a:endParaRPr lang="en-GB" sz="2400" dirty="0">
              <a:latin typeface="Arial Narrow" panose="020B0606020202030204" pitchFamily="34" charset="0"/>
            </a:endParaRPr>
          </a:p>
          <a:p>
            <a:pPr marL="0" indent="0">
              <a:buNone/>
            </a:pPr>
            <a:endParaRPr lang="en-ZA" sz="3200" dirty="0" smtClean="0">
              <a:latin typeface="Arial Narrow" panose="020B0606020202030204" pitchFamily="34" charset="0"/>
            </a:endParaRPr>
          </a:p>
          <a:p>
            <a:pPr marL="0" indent="0">
              <a:buNone/>
            </a:pPr>
            <a:endParaRPr lang="en-ZA" sz="3200" dirty="0">
              <a:latin typeface="Arial Narrow" panose="020B0606020202030204" pitchFamily="34" charset="0"/>
            </a:endParaRPr>
          </a:p>
          <a:p>
            <a:pPr marL="0" indent="0">
              <a:buNone/>
            </a:pPr>
            <a:endParaRPr lang="en-ZA" sz="3200" dirty="0" smtClean="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A3F51FCA-A965-4277-A4BC-EB0F813DFDB1}" type="slidenum">
              <a:rPr lang="en-US" smtClean="0"/>
              <a:pPr>
                <a:defRPr/>
              </a:pPr>
              <a:t>7</a:t>
            </a:fld>
            <a:endParaRPr lang="en-US" dirty="0"/>
          </a:p>
        </p:txBody>
      </p:sp>
    </p:spTree>
    <p:extLst>
      <p:ext uri="{BB962C8B-B14F-4D97-AF65-F5344CB8AC3E}">
        <p14:creationId xmlns:p14="http://schemas.microsoft.com/office/powerpoint/2010/main" xmlns="" val="177657990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03565" y="29958"/>
            <a:ext cx="7974676" cy="586596"/>
          </a:xfrm>
          <a:solidFill>
            <a:schemeClr val="accent4">
              <a:lumMod val="75000"/>
            </a:schemeClr>
          </a:solidFill>
        </p:spPr>
        <p:txBody>
          <a:bodyPr>
            <a:noAutofit/>
          </a:bodyPr>
          <a:lstStyle/>
          <a:p>
            <a:pPr marL="742950" lvl="0" indent="-742950">
              <a:spcBef>
                <a:spcPts val="1000"/>
              </a:spcBef>
              <a:defRPr/>
            </a:pPr>
            <a:r>
              <a:rPr lang="en-ZA" sz="2400" b="1" cap="all" dirty="0">
                <a:solidFill>
                  <a:prstClr val="black"/>
                </a:solidFill>
                <a:latin typeface="Arial Narrow" panose="020B0606020202030204" pitchFamily="34" charset="0"/>
                <a:ea typeface="+mn-ea"/>
                <a:cs typeface="+mn-cs"/>
              </a:rPr>
              <a:t>3</a:t>
            </a:r>
            <a:r>
              <a:rPr lang="en-ZA" sz="2400" b="1" cap="all" dirty="0" smtClean="0">
                <a:solidFill>
                  <a:prstClr val="black"/>
                </a:solidFill>
                <a:latin typeface="Arial Narrow" panose="020B0606020202030204" pitchFamily="34" charset="0"/>
                <a:ea typeface="+mn-ea"/>
                <a:cs typeface="+mn-cs"/>
              </a:rPr>
              <a:t>. Unpacking SERVICES DELIVERED BY THE HR DIVISION</a:t>
            </a:r>
            <a:endParaRPr lang="en-ZA" sz="2400" b="1" i="1" cap="all" dirty="0">
              <a:latin typeface="Arial Narrow" panose="020B0606020202030204" pitchFamily="34" charset="0"/>
            </a:endParaRPr>
          </a:p>
        </p:txBody>
      </p:sp>
      <p:sp>
        <p:nvSpPr>
          <p:cNvPr id="7171" name="Content Placeholder 2"/>
          <p:cNvSpPr>
            <a:spLocks noGrp="1"/>
          </p:cNvSpPr>
          <p:nvPr>
            <p:ph idx="1"/>
          </p:nvPr>
        </p:nvSpPr>
        <p:spPr>
          <a:xfrm>
            <a:off x="304800" y="616554"/>
            <a:ext cx="9416716" cy="6172173"/>
          </a:xfrm>
        </p:spPr>
        <p:txBody>
          <a:bodyPr>
            <a:noAutofit/>
          </a:bodyPr>
          <a:lstStyle/>
          <a:p>
            <a:pPr lvl="1"/>
            <a:r>
              <a:rPr lang="en-ZA" dirty="0" smtClean="0">
                <a:latin typeface="Arial Narrow" panose="020B0606020202030204" pitchFamily="34" charset="0"/>
              </a:rPr>
              <a:t>The current vacancy rate at the end of July 2019 is 11,42%</a:t>
            </a:r>
          </a:p>
          <a:p>
            <a:r>
              <a:rPr lang="en-ZA" sz="2400" dirty="0" smtClean="0">
                <a:latin typeface="Arial Narrow" panose="020B0606020202030204" pitchFamily="34" charset="0"/>
              </a:rPr>
              <a:t>Below is a breakdown of the vacancies and filled positions per division:</a:t>
            </a:r>
          </a:p>
          <a:p>
            <a:pPr marL="457200" lvl="1" indent="0">
              <a:buNone/>
            </a:pPr>
            <a:endParaRPr lang="en-ZA" dirty="0" smtClean="0">
              <a:latin typeface="Arial Narrow" panose="020B0606020202030204" pitchFamily="34" charset="0"/>
            </a:endParaRPr>
          </a:p>
          <a:p>
            <a:pPr marL="0" indent="0">
              <a:buNone/>
            </a:pPr>
            <a:endParaRPr lang="en-ZA" sz="2400" b="1" u="sng" dirty="0" smtClean="0">
              <a:latin typeface="Arial Narrow" panose="020B0606020202030204" pitchFamily="34" charset="0"/>
            </a:endParaRPr>
          </a:p>
          <a:p>
            <a:pPr marL="457200" lvl="1" indent="0">
              <a:buNone/>
            </a:pPr>
            <a:endParaRPr lang="en-ZA" sz="2000" dirty="0" smtClean="0">
              <a:latin typeface="Arial Narrow" panose="020B0606020202030204" pitchFamily="34" charset="0"/>
            </a:endParaRPr>
          </a:p>
          <a:p>
            <a:pPr marL="0" indent="0">
              <a:buNone/>
            </a:pPr>
            <a:endParaRPr lang="en-ZA" sz="2400" b="1" u="sng" dirty="0" smtClean="0">
              <a:latin typeface="Arial Narrow" panose="020B0606020202030204" pitchFamily="34" charset="0"/>
            </a:endParaRPr>
          </a:p>
          <a:p>
            <a:pPr marL="0" lvl="0" indent="0">
              <a:lnSpc>
                <a:spcPct val="100000"/>
              </a:lnSpc>
              <a:buNone/>
            </a:pPr>
            <a:endParaRPr lang="en-US" sz="2400" dirty="0" smtClean="0">
              <a:effectLst>
                <a:outerShdw blurRad="38100" dist="38100" dir="2700000" algn="tl">
                  <a:srgbClr val="C0C0C0"/>
                </a:outerShdw>
              </a:effectLst>
              <a:latin typeface="Arial Narrow" panose="020B0606020202030204" pitchFamily="34" charset="0"/>
            </a:endParaRPr>
          </a:p>
          <a:p>
            <a:pPr marL="0" indent="0">
              <a:lnSpc>
                <a:spcPct val="100000"/>
              </a:lnSpc>
              <a:buNone/>
            </a:pPr>
            <a:r>
              <a:rPr lang="en-GB" sz="2400" u="sng" dirty="0" smtClean="0">
                <a:latin typeface="Arial Narrow" panose="020B0606020202030204" pitchFamily="34" charset="0"/>
              </a:rPr>
              <a:t>Some of the reasons for a higher vacancy rate to-date:</a:t>
            </a:r>
          </a:p>
          <a:p>
            <a:pPr>
              <a:lnSpc>
                <a:spcPct val="100000"/>
              </a:lnSpc>
            </a:pPr>
            <a:r>
              <a:rPr lang="en-GB" sz="2400" dirty="0" smtClean="0">
                <a:latin typeface="Arial Narrow" panose="020B0606020202030204" pitchFamily="34" charset="0"/>
              </a:rPr>
              <a:t>A number of employees taking early retirement, retirement due to ill health </a:t>
            </a:r>
            <a:endParaRPr lang="en-GB" sz="2400" dirty="0">
              <a:latin typeface="Arial Narrow" panose="020B0606020202030204" pitchFamily="34" charset="0"/>
            </a:endParaRPr>
          </a:p>
          <a:p>
            <a:pPr>
              <a:lnSpc>
                <a:spcPct val="100000"/>
              </a:lnSpc>
            </a:pPr>
            <a:r>
              <a:rPr lang="en-GB" sz="2400" dirty="0" smtClean="0">
                <a:latin typeface="Arial Narrow" panose="020B0606020202030204" pitchFamily="34" charset="0"/>
              </a:rPr>
              <a:t>End of Contracts of employment for employees attached to the term of office of the Presiding Officers in the 5</a:t>
            </a:r>
            <a:r>
              <a:rPr lang="en-GB" sz="2400" baseline="30000" dirty="0" smtClean="0">
                <a:latin typeface="Arial Narrow" panose="020B0606020202030204" pitchFamily="34" charset="0"/>
              </a:rPr>
              <a:t>th</a:t>
            </a:r>
            <a:r>
              <a:rPr lang="en-GB" sz="2400" dirty="0" smtClean="0">
                <a:latin typeface="Arial Narrow" panose="020B0606020202030204" pitchFamily="34" charset="0"/>
              </a:rPr>
              <a:t> Parliament.</a:t>
            </a:r>
          </a:p>
          <a:p>
            <a:pPr>
              <a:lnSpc>
                <a:spcPct val="100000"/>
              </a:lnSpc>
            </a:pPr>
            <a:r>
              <a:rPr lang="en-GB" sz="2400" dirty="0" smtClean="0">
                <a:latin typeface="Arial Narrow" panose="020B0606020202030204" pitchFamily="34" charset="0"/>
              </a:rPr>
              <a:t>Resignations</a:t>
            </a:r>
          </a:p>
          <a:p>
            <a:pPr>
              <a:lnSpc>
                <a:spcPct val="100000"/>
              </a:lnSpc>
            </a:pPr>
            <a:r>
              <a:rPr lang="en-GB" sz="2400" dirty="0" smtClean="0">
                <a:latin typeface="Arial Narrow" panose="020B0606020202030204" pitchFamily="34" charset="0"/>
              </a:rPr>
              <a:t>Funding – deficit in compensation budget affecting the no. of posts to be filled</a:t>
            </a:r>
          </a:p>
          <a:p>
            <a:pPr>
              <a:lnSpc>
                <a:spcPct val="100000"/>
              </a:lnSpc>
            </a:pPr>
            <a:r>
              <a:rPr lang="en-ZA" sz="2400" dirty="0">
                <a:latin typeface="Arial Narrow" panose="020B0606020202030204" pitchFamily="34" charset="0"/>
              </a:rPr>
              <a:t>Scarcity and/or unavailability of skills in the market in certain roles/vacancies.</a:t>
            </a:r>
            <a:endParaRPr lang="en-GB" sz="2400" dirty="0" smtClean="0">
              <a:latin typeface="Arial Narrow" panose="020B0606020202030204" pitchFamily="34" charset="0"/>
            </a:endParaRPr>
          </a:p>
          <a:p>
            <a:pPr>
              <a:lnSpc>
                <a:spcPct val="100000"/>
              </a:lnSpc>
            </a:pPr>
            <a:endParaRPr lang="en-GB" sz="2400" dirty="0" smtClean="0">
              <a:latin typeface="Arial Narrow" panose="020B0606020202030204" pitchFamily="34" charset="0"/>
            </a:endParaRPr>
          </a:p>
          <a:p>
            <a:pPr>
              <a:lnSpc>
                <a:spcPct val="100000"/>
              </a:lnSpc>
            </a:pPr>
            <a:endParaRPr lang="en-GB" sz="2400" dirty="0">
              <a:latin typeface="Arial Narrow" panose="020B0606020202030204" pitchFamily="34" charset="0"/>
            </a:endParaRPr>
          </a:p>
          <a:p>
            <a:pPr marL="0" indent="0">
              <a:lnSpc>
                <a:spcPct val="100000"/>
              </a:lnSpc>
              <a:buNone/>
            </a:pPr>
            <a:endParaRPr lang="en-GB" sz="2400" dirty="0">
              <a:latin typeface="Arial Narrow" panose="020B0606020202030204" pitchFamily="34" charset="0"/>
            </a:endParaRPr>
          </a:p>
          <a:p>
            <a:pPr marL="0" indent="0">
              <a:buNone/>
            </a:pPr>
            <a:endParaRPr lang="en-ZA" sz="3200" dirty="0" smtClean="0">
              <a:latin typeface="Arial Narrow" panose="020B0606020202030204" pitchFamily="34" charset="0"/>
            </a:endParaRPr>
          </a:p>
          <a:p>
            <a:pPr marL="0" indent="0">
              <a:buNone/>
            </a:pPr>
            <a:endParaRPr lang="en-ZA" sz="3200" dirty="0">
              <a:latin typeface="Arial Narrow" panose="020B0606020202030204" pitchFamily="34" charset="0"/>
            </a:endParaRPr>
          </a:p>
          <a:p>
            <a:pPr marL="0" indent="0">
              <a:buNone/>
            </a:pPr>
            <a:endParaRPr lang="en-ZA" sz="3200" dirty="0" smtClean="0">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pPr>
              <a:defRPr/>
            </a:pPr>
            <a:fld id="{A3F51FCA-A965-4277-A4BC-EB0F813DFDB1}" type="slidenum">
              <a:rPr lang="en-US" smtClean="0"/>
              <a:pPr>
                <a:defRPr/>
              </a:pPr>
              <a:t>8</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288035053"/>
              </p:ext>
            </p:extLst>
          </p:nvPr>
        </p:nvGraphicFramePr>
        <p:xfrm>
          <a:off x="683813" y="1471070"/>
          <a:ext cx="8214179" cy="2101240"/>
        </p:xfrm>
        <a:graphic>
          <a:graphicData uri="http://schemas.openxmlformats.org/drawingml/2006/table">
            <a:tbl>
              <a:tblPr>
                <a:tableStyleId>{5C22544A-7EE6-4342-B048-85BDC9FD1C3A}</a:tableStyleId>
              </a:tblPr>
              <a:tblGrid>
                <a:gridCol w="3604591">
                  <a:extLst>
                    <a:ext uri="{9D8B030D-6E8A-4147-A177-3AD203B41FA5}">
                      <a16:colId xmlns:a16="http://schemas.microsoft.com/office/drawing/2014/main" xmlns="" val="2139032288"/>
                    </a:ext>
                  </a:extLst>
                </a:gridCol>
                <a:gridCol w="1286397">
                  <a:extLst>
                    <a:ext uri="{9D8B030D-6E8A-4147-A177-3AD203B41FA5}">
                      <a16:colId xmlns:a16="http://schemas.microsoft.com/office/drawing/2014/main" xmlns="" val="133064321"/>
                    </a:ext>
                  </a:extLst>
                </a:gridCol>
                <a:gridCol w="978197">
                  <a:extLst>
                    <a:ext uri="{9D8B030D-6E8A-4147-A177-3AD203B41FA5}">
                      <a16:colId xmlns:a16="http://schemas.microsoft.com/office/drawing/2014/main" xmlns="" val="905822171"/>
                    </a:ext>
                  </a:extLst>
                </a:gridCol>
                <a:gridCol w="1031797">
                  <a:extLst>
                    <a:ext uri="{9D8B030D-6E8A-4147-A177-3AD203B41FA5}">
                      <a16:colId xmlns:a16="http://schemas.microsoft.com/office/drawing/2014/main" xmlns="" val="2177015996"/>
                    </a:ext>
                  </a:extLst>
                </a:gridCol>
                <a:gridCol w="1313197">
                  <a:extLst>
                    <a:ext uri="{9D8B030D-6E8A-4147-A177-3AD203B41FA5}">
                      <a16:colId xmlns:a16="http://schemas.microsoft.com/office/drawing/2014/main" xmlns="" val="537516557"/>
                    </a:ext>
                  </a:extLst>
                </a:gridCol>
              </a:tblGrid>
              <a:tr h="774354">
                <a:tc>
                  <a:txBody>
                    <a:bodyPr/>
                    <a:lstStyle/>
                    <a:p>
                      <a:pPr algn="ctr" fontAlgn="ctr"/>
                      <a:r>
                        <a:rPr lang="en-US" sz="1800" b="1" u="none" strike="noStrike" dirty="0">
                          <a:effectLst/>
                        </a:rPr>
                        <a:t>BRANCH</a:t>
                      </a:r>
                      <a:endParaRPr lang="en-US" sz="1800" b="1" i="0" u="none" strike="noStrike" dirty="0">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a:effectLst/>
                        </a:rPr>
                        <a:t>ACTIVE VACANT</a:t>
                      </a:r>
                      <a:endParaRPr lang="en-US" sz="1800" b="1" i="0" u="none" strike="noStrike" dirty="0">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a:effectLst/>
                        </a:rPr>
                        <a:t>FILLED</a:t>
                      </a:r>
                      <a:endParaRPr lang="en-US" sz="1800" b="1" i="0" u="none" strike="noStrike" dirty="0">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a:effectLst/>
                        </a:rPr>
                        <a:t>TOTAL FILLED &amp; VACANT</a:t>
                      </a:r>
                      <a:endParaRPr lang="en-US" sz="1800" b="1" i="0" u="none" strike="noStrike">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a:effectLst/>
                        </a:rPr>
                        <a:t>VACANCY RATE</a:t>
                      </a:r>
                      <a:endParaRPr lang="en-US" sz="1800" b="1" i="0" u="none" strike="noStrike">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16221354"/>
                  </a:ext>
                </a:extLst>
              </a:tr>
              <a:tr h="317665">
                <a:tc>
                  <a:txBody>
                    <a:bodyPr/>
                    <a:lstStyle/>
                    <a:p>
                      <a:pPr algn="l" fontAlgn="ctr"/>
                      <a:r>
                        <a:rPr lang="en-US" sz="1800" b="1" u="none" strike="noStrike">
                          <a:effectLst/>
                        </a:rPr>
                        <a:t>CORE BUSINESS BRANCH</a:t>
                      </a:r>
                      <a:endParaRPr lang="en-US" sz="1800" b="1" i="0" u="none" strike="noStrike">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a:effectLst/>
                        </a:rPr>
                        <a:t>51</a:t>
                      </a:r>
                      <a:endParaRPr lang="en-US" sz="1800" b="1" i="0" u="none" strike="noStrike" dirty="0">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a:effectLst/>
                        </a:rPr>
                        <a:t>617</a:t>
                      </a:r>
                      <a:endParaRPr lang="en-US" sz="1800" b="1" i="0" u="none" strike="noStrike" dirty="0">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a:effectLst/>
                        </a:rPr>
                        <a:t>668</a:t>
                      </a:r>
                      <a:endParaRPr lang="en-US" sz="1800" b="1" i="0" u="none" strike="noStrike" dirty="0">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a:effectLst/>
                        </a:rPr>
                        <a:t>7.63%</a:t>
                      </a:r>
                      <a:endParaRPr lang="en-US" sz="1800" b="1" i="0" u="none" strike="noStrike">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01205561"/>
                  </a:ext>
                </a:extLst>
              </a:tr>
              <a:tr h="317665">
                <a:tc>
                  <a:txBody>
                    <a:bodyPr/>
                    <a:lstStyle/>
                    <a:p>
                      <a:pPr algn="l" fontAlgn="ctr"/>
                      <a:r>
                        <a:rPr lang="en-US" sz="1800" b="1" u="none" strike="noStrike" dirty="0">
                          <a:effectLst/>
                        </a:rPr>
                        <a:t>SUPPORT SERVICES BRANCH</a:t>
                      </a:r>
                      <a:endParaRPr lang="en-US" sz="1800" b="1" i="0" u="none" strike="noStrike" dirty="0">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a:effectLst/>
                        </a:rPr>
                        <a:t>85</a:t>
                      </a:r>
                      <a:endParaRPr lang="en-US" sz="1800" b="1" i="0" u="none" strike="noStrike" dirty="0">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a:effectLst/>
                        </a:rPr>
                        <a:t>506</a:t>
                      </a:r>
                      <a:endParaRPr lang="en-US" sz="1800" b="1" i="0" u="none" strike="noStrike" dirty="0">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a:effectLst/>
                        </a:rPr>
                        <a:t>591</a:t>
                      </a:r>
                      <a:endParaRPr lang="en-US" sz="1800" b="1" i="0" u="none" strike="noStrike" dirty="0">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a:effectLst/>
                        </a:rPr>
                        <a:t>14.38%</a:t>
                      </a:r>
                      <a:endParaRPr lang="en-US" sz="1800" b="1" i="0" u="none" strike="noStrike" dirty="0">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83454331"/>
                  </a:ext>
                </a:extLst>
              </a:tr>
              <a:tr h="317665">
                <a:tc>
                  <a:txBody>
                    <a:bodyPr/>
                    <a:lstStyle/>
                    <a:p>
                      <a:pPr algn="l" fontAlgn="ctr"/>
                      <a:r>
                        <a:rPr lang="en-US" sz="1800" b="1" u="none" strike="noStrike">
                          <a:effectLst/>
                        </a:rPr>
                        <a:t>ADMINISTRATION BRANCH</a:t>
                      </a:r>
                      <a:endParaRPr lang="en-US" sz="1800" b="1" i="0" u="none" strike="noStrike">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a:effectLst/>
                        </a:rPr>
                        <a:t>34</a:t>
                      </a:r>
                      <a:endParaRPr lang="en-US" sz="1800" b="1" i="0" u="none" strike="noStrike">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a:effectLst/>
                        </a:rPr>
                        <a:t>196</a:t>
                      </a:r>
                      <a:endParaRPr lang="en-US" sz="1800" b="1" i="0" u="none" strike="noStrike">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a:effectLst/>
                        </a:rPr>
                        <a:t>230</a:t>
                      </a:r>
                      <a:endParaRPr lang="en-US" sz="1800" b="1" i="0" u="none" strike="noStrike">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a:effectLst/>
                        </a:rPr>
                        <a:t>14.78%</a:t>
                      </a:r>
                      <a:endParaRPr lang="en-US" sz="1800" b="1" i="0" u="none" strike="noStrike" dirty="0">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89324264"/>
                  </a:ext>
                </a:extLst>
              </a:tr>
              <a:tr h="317665">
                <a:tc>
                  <a:txBody>
                    <a:bodyPr/>
                    <a:lstStyle/>
                    <a:p>
                      <a:pPr algn="just" fontAlgn="ctr"/>
                      <a:r>
                        <a:rPr lang="en-US" sz="1800" b="1" u="none" strike="noStrike">
                          <a:effectLst/>
                        </a:rPr>
                        <a:t>TOTAL</a:t>
                      </a:r>
                      <a:endParaRPr lang="en-US" sz="1800" b="1" i="0" u="none" strike="noStrike">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a:effectLst/>
                        </a:rPr>
                        <a:t>170</a:t>
                      </a:r>
                      <a:endParaRPr lang="en-US" sz="1800" b="1" i="0" u="none" strike="noStrike">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a:effectLst/>
                        </a:rPr>
                        <a:t>1319</a:t>
                      </a:r>
                      <a:endParaRPr lang="en-US" sz="1800" b="1" i="0" u="none" strike="noStrike">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a:effectLst/>
                        </a:rPr>
                        <a:t>1489</a:t>
                      </a:r>
                      <a:endParaRPr lang="en-US" sz="1800" b="1" i="0" u="none" strike="noStrike">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a:effectLst/>
                        </a:rPr>
                        <a:t>11.42%</a:t>
                      </a:r>
                      <a:endParaRPr lang="en-US" sz="1800" b="1" i="0" u="none" strike="noStrike" dirty="0">
                        <a:solidFill>
                          <a:srgbClr val="000000"/>
                        </a:solidFill>
                        <a:effectLst/>
                        <a:latin typeface="Arial Narrow" panose="020B0606020202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19998427"/>
                  </a:ext>
                </a:extLst>
              </a:tr>
            </a:tbl>
          </a:graphicData>
        </a:graphic>
      </p:graphicFrame>
    </p:spTree>
    <p:extLst>
      <p:ext uri="{BB962C8B-B14F-4D97-AF65-F5344CB8AC3E}">
        <p14:creationId xmlns:p14="http://schemas.microsoft.com/office/powerpoint/2010/main" xmlns="" val="159850707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03565" y="29958"/>
            <a:ext cx="7974676" cy="586596"/>
          </a:xfrm>
          <a:solidFill>
            <a:schemeClr val="accent4">
              <a:lumMod val="75000"/>
            </a:schemeClr>
          </a:solidFill>
        </p:spPr>
        <p:txBody>
          <a:bodyPr>
            <a:noAutofit/>
          </a:bodyPr>
          <a:lstStyle/>
          <a:p>
            <a:pPr marL="742950" lvl="0" indent="-742950">
              <a:spcBef>
                <a:spcPts val="1000"/>
              </a:spcBef>
              <a:defRPr/>
            </a:pPr>
            <a:r>
              <a:rPr lang="en-ZA" sz="2400" b="1" cap="all" dirty="0" smtClean="0">
                <a:solidFill>
                  <a:prstClr val="black"/>
                </a:solidFill>
                <a:latin typeface="Arial Narrow" panose="020B0606020202030204" pitchFamily="34" charset="0"/>
                <a:ea typeface="+mn-ea"/>
                <a:cs typeface="+mn-cs"/>
              </a:rPr>
              <a:t>3. UNPACKING THE SERVICES DELIVERED BY THE HR DIVISION</a:t>
            </a:r>
            <a:endParaRPr lang="en-ZA" sz="2400" b="1" i="1" cap="all" dirty="0">
              <a:latin typeface="Arial Narrow" panose="020B0606020202030204" pitchFamily="34" charset="0"/>
            </a:endParaRPr>
          </a:p>
        </p:txBody>
      </p:sp>
      <p:sp>
        <p:nvSpPr>
          <p:cNvPr id="7171" name="Content Placeholder 2"/>
          <p:cNvSpPr>
            <a:spLocks noGrp="1"/>
          </p:cNvSpPr>
          <p:nvPr>
            <p:ph idx="1"/>
          </p:nvPr>
        </p:nvSpPr>
        <p:spPr>
          <a:xfrm>
            <a:off x="489284" y="671938"/>
            <a:ext cx="9416716" cy="6186062"/>
          </a:xfrm>
        </p:spPr>
        <p:txBody>
          <a:bodyPr>
            <a:noAutofit/>
          </a:bodyPr>
          <a:lstStyle/>
          <a:p>
            <a:pPr marL="0" indent="0">
              <a:buNone/>
            </a:pPr>
            <a:r>
              <a:rPr lang="en-ZA" sz="2400" b="1" dirty="0" smtClean="0">
                <a:latin typeface="Arial Narrow" panose="020B0606020202030204" pitchFamily="34" charset="0"/>
              </a:rPr>
              <a:t>3.4 </a:t>
            </a:r>
            <a:r>
              <a:rPr lang="en-ZA" sz="2400" b="1" u="sng" dirty="0" smtClean="0">
                <a:latin typeface="Arial Narrow" panose="020B0606020202030204" pitchFamily="34" charset="0"/>
              </a:rPr>
              <a:t>Employee Growth and Development  </a:t>
            </a:r>
            <a:endParaRPr lang="en-ZA" b="1" i="1" u="sng" dirty="0">
              <a:latin typeface="Arial Narrow" panose="020B0606020202030204" pitchFamily="34" charset="0"/>
            </a:endParaRPr>
          </a:p>
          <a:p>
            <a:r>
              <a:rPr lang="en-ZA" sz="2400" dirty="0">
                <a:latin typeface="Arial Narrow" panose="020B0606020202030204" pitchFamily="34" charset="0"/>
              </a:rPr>
              <a:t>As part of the strategy to build required competencies, </a:t>
            </a:r>
            <a:r>
              <a:rPr lang="en-ZA" sz="2400" dirty="0" smtClean="0">
                <a:latin typeface="Arial Narrow" panose="020B0606020202030204" pitchFamily="34" charset="0"/>
              </a:rPr>
              <a:t>the Human Resources Division </a:t>
            </a:r>
            <a:r>
              <a:rPr lang="en-ZA" sz="2400" dirty="0">
                <a:latin typeface="Arial Narrow" panose="020B0606020202030204" pitchFamily="34" charset="0"/>
              </a:rPr>
              <a:t>has </a:t>
            </a:r>
            <a:r>
              <a:rPr lang="en-ZA" sz="2400" dirty="0" smtClean="0">
                <a:latin typeface="Arial Narrow" panose="020B0606020202030204" pitchFamily="34" charset="0"/>
              </a:rPr>
              <a:t>been tasked with providing </a:t>
            </a:r>
            <a:r>
              <a:rPr lang="en-ZA" sz="2400" dirty="0">
                <a:latin typeface="Arial Narrow" panose="020B0606020202030204" pitchFamily="34" charset="0"/>
              </a:rPr>
              <a:t>employees </a:t>
            </a:r>
            <a:r>
              <a:rPr lang="en-ZA" sz="2400" dirty="0" smtClean="0">
                <a:latin typeface="Arial Narrow" panose="020B0606020202030204" pitchFamily="34" charset="0"/>
              </a:rPr>
              <a:t>with financial </a:t>
            </a:r>
            <a:r>
              <a:rPr lang="en-ZA" sz="2400" dirty="0">
                <a:latin typeface="Arial Narrow" panose="020B0606020202030204" pitchFamily="34" charset="0"/>
              </a:rPr>
              <a:t>assistance to pursue studies relevant to </a:t>
            </a:r>
            <a:r>
              <a:rPr lang="en-ZA" sz="2400" dirty="0" smtClean="0">
                <a:latin typeface="Arial Narrow" panose="020B0606020202030204" pitchFamily="34" charset="0"/>
              </a:rPr>
              <a:t>the institution’s needs</a:t>
            </a:r>
            <a:r>
              <a:rPr lang="en-ZA" sz="2400" dirty="0">
                <a:latin typeface="Arial Narrow" panose="020B0606020202030204" pitchFamily="34" charset="0"/>
              </a:rPr>
              <a:t>. During </a:t>
            </a:r>
            <a:r>
              <a:rPr lang="en-ZA" sz="2400" dirty="0" smtClean="0">
                <a:latin typeface="Arial Narrow" panose="020B0606020202030204" pitchFamily="34" charset="0"/>
              </a:rPr>
              <a:t>the </a:t>
            </a:r>
            <a:r>
              <a:rPr lang="en-ZA" sz="2400" dirty="0">
                <a:latin typeface="Arial Narrow" panose="020B0606020202030204" pitchFamily="34" charset="0"/>
              </a:rPr>
              <a:t>5</a:t>
            </a:r>
            <a:r>
              <a:rPr lang="en-ZA" sz="2400" baseline="30000" dirty="0">
                <a:latin typeface="Arial Narrow" panose="020B0606020202030204" pitchFamily="34" charset="0"/>
              </a:rPr>
              <a:t>th</a:t>
            </a:r>
            <a:r>
              <a:rPr lang="en-ZA" sz="2400" dirty="0">
                <a:latin typeface="Arial Narrow" panose="020B0606020202030204" pitchFamily="34" charset="0"/>
              </a:rPr>
              <a:t> Parliament, 247 bursaries were </a:t>
            </a:r>
            <a:r>
              <a:rPr lang="en-ZA" sz="2400" dirty="0" smtClean="0">
                <a:latin typeface="Arial Narrow" panose="020B0606020202030204" pitchFamily="34" charset="0"/>
              </a:rPr>
              <a:t>awarded as follows: </a:t>
            </a:r>
            <a:endParaRPr lang="en-US" sz="2400" dirty="0">
              <a:latin typeface="Arial Narrow" panose="020B0606020202030204" pitchFamily="34" charset="0"/>
            </a:endParaRPr>
          </a:p>
          <a:p>
            <a:pPr marL="0" indent="0">
              <a:buNone/>
            </a:pPr>
            <a:endParaRPr lang="en-ZA" sz="2400" dirty="0" smtClean="0">
              <a:latin typeface="Arial Narrow" panose="020B0606020202030204" pitchFamily="34" charset="0"/>
            </a:endParaRPr>
          </a:p>
          <a:p>
            <a:pPr marL="0" indent="0">
              <a:buNone/>
            </a:pPr>
            <a:endParaRPr lang="en-ZA" sz="2400" dirty="0">
              <a:latin typeface="Arial Narrow" panose="020B0606020202030204" pitchFamily="34" charset="0"/>
            </a:endParaRPr>
          </a:p>
          <a:p>
            <a:pPr marL="0" indent="0">
              <a:buNone/>
            </a:pPr>
            <a:endParaRPr lang="en-ZA" sz="2400" dirty="0" smtClean="0">
              <a:latin typeface="Arial Narrow" panose="020B0606020202030204" pitchFamily="34" charset="0"/>
            </a:endParaRPr>
          </a:p>
          <a:p>
            <a:pPr marL="0" indent="0">
              <a:buNone/>
            </a:pPr>
            <a:endParaRPr lang="en-ZA" sz="2400" dirty="0">
              <a:latin typeface="Arial Narrow" panose="020B0606020202030204" pitchFamily="34" charset="0"/>
            </a:endParaRPr>
          </a:p>
          <a:p>
            <a:pPr marL="0" indent="0">
              <a:buNone/>
            </a:pPr>
            <a:endParaRPr lang="en-ZA" sz="2400" dirty="0" smtClean="0">
              <a:latin typeface="Arial Narrow" panose="020B0606020202030204" pitchFamily="34" charset="0"/>
            </a:endParaRPr>
          </a:p>
          <a:p>
            <a:pPr marL="0" indent="0">
              <a:buNone/>
            </a:pPr>
            <a:endParaRPr lang="en-ZA" sz="2400" dirty="0" smtClean="0">
              <a:latin typeface="Arial Narrow" panose="020B0606020202030204" pitchFamily="34" charset="0"/>
            </a:endParaRPr>
          </a:p>
          <a:p>
            <a:pPr marL="0" indent="0">
              <a:buNone/>
            </a:pPr>
            <a:r>
              <a:rPr lang="en-ZA" sz="2400" dirty="0" smtClean="0">
                <a:latin typeface="Arial Narrow" panose="020B0606020202030204" pitchFamily="34" charset="0"/>
              </a:rPr>
              <a:t>Other programmes </a:t>
            </a:r>
          </a:p>
          <a:p>
            <a:r>
              <a:rPr lang="en-ZA" sz="2400" dirty="0" smtClean="0">
                <a:latin typeface="Arial Narrow" panose="020B0606020202030204" pitchFamily="34" charset="0"/>
              </a:rPr>
              <a:t>Internships</a:t>
            </a:r>
          </a:p>
          <a:p>
            <a:r>
              <a:rPr lang="en-ZA" sz="2400" dirty="0" smtClean="0">
                <a:latin typeface="Arial Narrow" panose="020B0606020202030204" pitchFamily="34" charset="0"/>
              </a:rPr>
              <a:t>Management Development Programmes</a:t>
            </a:r>
          </a:p>
        </p:txBody>
      </p:sp>
      <p:sp>
        <p:nvSpPr>
          <p:cNvPr id="5" name="Slide Number Placeholder 4"/>
          <p:cNvSpPr>
            <a:spLocks noGrp="1"/>
          </p:cNvSpPr>
          <p:nvPr>
            <p:ph type="sldNum" sz="quarter" idx="12"/>
          </p:nvPr>
        </p:nvSpPr>
        <p:spPr/>
        <p:txBody>
          <a:bodyPr/>
          <a:lstStyle/>
          <a:p>
            <a:pPr>
              <a:defRPr/>
            </a:pPr>
            <a:fld id="{A3F51FCA-A965-4277-A4BC-EB0F813DFDB1}" type="slidenum">
              <a:rPr lang="en-US" smtClean="0"/>
              <a:pPr>
                <a:defRPr/>
              </a:pPr>
              <a:t>9</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xmlns="" val="4013040273"/>
              </p:ext>
            </p:extLst>
          </p:nvPr>
        </p:nvGraphicFramePr>
        <p:xfrm>
          <a:off x="631371" y="2710546"/>
          <a:ext cx="8773887" cy="2285996"/>
        </p:xfrm>
        <a:graphic>
          <a:graphicData uri="http://schemas.openxmlformats.org/drawingml/2006/table">
            <a:tbl>
              <a:tblPr firstRow="1" firstCol="1" bandRow="1">
                <a:tableStyleId>{5C22544A-7EE6-4342-B048-85BDC9FD1C3A}</a:tableStyleId>
              </a:tblPr>
              <a:tblGrid>
                <a:gridCol w="1266987">
                  <a:extLst>
                    <a:ext uri="{9D8B030D-6E8A-4147-A177-3AD203B41FA5}">
                      <a16:colId xmlns:a16="http://schemas.microsoft.com/office/drawing/2014/main" xmlns="" val="2715425387"/>
                    </a:ext>
                  </a:extLst>
                </a:gridCol>
                <a:gridCol w="2357956">
                  <a:extLst>
                    <a:ext uri="{9D8B030D-6E8A-4147-A177-3AD203B41FA5}">
                      <a16:colId xmlns:a16="http://schemas.microsoft.com/office/drawing/2014/main" xmlns="" val="1450425701"/>
                    </a:ext>
                  </a:extLst>
                </a:gridCol>
                <a:gridCol w="1850572">
                  <a:extLst>
                    <a:ext uri="{9D8B030D-6E8A-4147-A177-3AD203B41FA5}">
                      <a16:colId xmlns:a16="http://schemas.microsoft.com/office/drawing/2014/main" xmlns="" val="1976826849"/>
                    </a:ext>
                  </a:extLst>
                </a:gridCol>
                <a:gridCol w="2057400">
                  <a:extLst>
                    <a:ext uri="{9D8B030D-6E8A-4147-A177-3AD203B41FA5}">
                      <a16:colId xmlns:a16="http://schemas.microsoft.com/office/drawing/2014/main" xmlns="" val="390672099"/>
                    </a:ext>
                  </a:extLst>
                </a:gridCol>
                <a:gridCol w="1240972">
                  <a:extLst>
                    <a:ext uri="{9D8B030D-6E8A-4147-A177-3AD203B41FA5}">
                      <a16:colId xmlns:a16="http://schemas.microsoft.com/office/drawing/2014/main" xmlns="" val="3075564614"/>
                    </a:ext>
                  </a:extLst>
                </a:gridCol>
              </a:tblGrid>
              <a:tr h="799798">
                <a:tc>
                  <a:txBody>
                    <a:bodyPr/>
                    <a:lstStyle/>
                    <a:p>
                      <a:pPr marL="0" marR="0" indent="114300" algn="l">
                        <a:lnSpc>
                          <a:spcPct val="107000"/>
                        </a:lnSpc>
                        <a:spcBef>
                          <a:spcPts val="0"/>
                        </a:spcBef>
                        <a:spcAft>
                          <a:spcPts val="0"/>
                        </a:spcAft>
                      </a:pPr>
                      <a:r>
                        <a:rPr lang="en-GB" sz="1200" kern="1200" cap="all" spc="30" dirty="0">
                          <a:effectLst/>
                        </a:rPr>
                        <a:t>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r>
                        <a:rPr lang="en-GB" sz="1200" kern="1200" cap="all" spc="30" dirty="0">
                          <a:effectLst/>
                        </a:rPr>
                        <a:t>A-C (</a:t>
                      </a:r>
                      <a:r>
                        <a:rPr lang="en-GB" sz="1200" kern="1200" spc="30" dirty="0">
                          <a:effectLst/>
                        </a:rPr>
                        <a:t>Junior &amp; Professional Staff)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r>
                        <a:rPr lang="en-GB" sz="1200" kern="1200" cap="all" spc="30" dirty="0">
                          <a:effectLst/>
                        </a:rPr>
                        <a:t>D (</a:t>
                      </a:r>
                      <a:r>
                        <a:rPr lang="en-GB" sz="1200" kern="1200" spc="30" dirty="0">
                          <a:effectLst/>
                        </a:rPr>
                        <a:t>Middle Management)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r>
                        <a:rPr lang="en-GB" sz="1200" kern="1200" cap="all" spc="30">
                          <a:effectLst/>
                        </a:rPr>
                        <a:t>E-F (</a:t>
                      </a:r>
                      <a:r>
                        <a:rPr lang="en-GB" sz="1200" kern="1200" spc="30">
                          <a:effectLst/>
                        </a:rPr>
                        <a:t>Executive Management)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r>
                        <a:rPr lang="en-GB" sz="1200" kern="1200" cap="all" spc="30">
                          <a:effectLst/>
                        </a:rPr>
                        <a:t>T</a:t>
                      </a:r>
                      <a:r>
                        <a:rPr lang="en-GB" sz="1200" kern="1200" spc="30">
                          <a:effectLst/>
                        </a:rPr>
                        <a: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34627127"/>
                  </a:ext>
                </a:extLst>
              </a:tr>
              <a:tr h="212314">
                <a:tc>
                  <a:txBody>
                    <a:bodyPr/>
                    <a:lstStyle/>
                    <a:p>
                      <a:pPr marL="0" marR="0" indent="114300" algn="l">
                        <a:lnSpc>
                          <a:spcPct val="107000"/>
                        </a:lnSpc>
                        <a:spcBef>
                          <a:spcPts val="0"/>
                        </a:spcBef>
                        <a:spcAft>
                          <a:spcPts val="0"/>
                        </a:spcAft>
                      </a:pPr>
                      <a:r>
                        <a:rPr lang="en-GB" sz="1200" kern="1200" cap="all" spc="3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r>
                        <a:rPr lang="en-GB" sz="1200" kern="1200" cap="all" spc="3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r>
                        <a:rPr lang="en-GB" sz="1200" kern="1200" cap="all" spc="3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r>
                        <a:rPr lang="en-GB" sz="1200" kern="1200" cap="all" spc="3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r>
                        <a:rPr lang="en-GB" sz="1200" kern="1200" cap="all" spc="3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98295371"/>
                  </a:ext>
                </a:extLst>
              </a:tr>
              <a:tr h="212314">
                <a:tc>
                  <a:txBody>
                    <a:bodyPr/>
                    <a:lstStyle/>
                    <a:p>
                      <a:pPr marL="0" marR="0" algn="just">
                        <a:lnSpc>
                          <a:spcPct val="107000"/>
                        </a:lnSpc>
                        <a:spcBef>
                          <a:spcPts val="0"/>
                        </a:spcBef>
                        <a:spcAft>
                          <a:spcPts val="0"/>
                        </a:spcAft>
                      </a:pPr>
                      <a:r>
                        <a:rPr lang="en-ZA" sz="1200">
                          <a:effectLst/>
                        </a:rPr>
                        <a:t>2014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153</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10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a:effectLst/>
                        </a:rPr>
                        <a:t>1</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a:effectLst/>
                        </a:rPr>
                        <a:t>164</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0909732"/>
                  </a:ext>
                </a:extLst>
              </a:tr>
              <a:tr h="212314">
                <a:tc>
                  <a:txBody>
                    <a:bodyPr/>
                    <a:lstStyle/>
                    <a:p>
                      <a:pPr marL="0" marR="0" algn="just">
                        <a:lnSpc>
                          <a:spcPct val="107000"/>
                        </a:lnSpc>
                        <a:spcBef>
                          <a:spcPts val="0"/>
                        </a:spcBef>
                        <a:spcAft>
                          <a:spcPts val="0"/>
                        </a:spcAft>
                      </a:pPr>
                      <a:r>
                        <a:rPr lang="en-ZA" sz="1200">
                          <a:effectLst/>
                        </a:rPr>
                        <a:t>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42</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a:effectLst/>
                        </a:rPr>
                        <a:t>42</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43290860"/>
                  </a:ext>
                </a:extLst>
              </a:tr>
              <a:tr h="212314">
                <a:tc>
                  <a:txBody>
                    <a:bodyPr/>
                    <a:lstStyle/>
                    <a:p>
                      <a:pPr marL="0" marR="0" algn="just">
                        <a:lnSpc>
                          <a:spcPct val="107000"/>
                        </a:lnSpc>
                        <a:spcBef>
                          <a:spcPts val="0"/>
                        </a:spcBef>
                        <a:spcAft>
                          <a:spcPts val="0"/>
                        </a:spcAft>
                      </a:pPr>
                      <a:r>
                        <a:rPr lang="en-ZA" sz="1200">
                          <a:effectLst/>
                        </a:rPr>
                        <a:t>2016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8</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5</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a:effectLst/>
                        </a:rPr>
                        <a:t>13</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13002101"/>
                  </a:ext>
                </a:extLst>
              </a:tr>
              <a:tr h="212314">
                <a:tc>
                  <a:txBody>
                    <a:bodyPr/>
                    <a:lstStyle/>
                    <a:p>
                      <a:pPr marL="0" marR="0" algn="just">
                        <a:lnSpc>
                          <a:spcPct val="107000"/>
                        </a:lnSpc>
                        <a:spcBef>
                          <a:spcPts val="0"/>
                        </a:spcBef>
                        <a:spcAft>
                          <a:spcPts val="0"/>
                        </a:spcAft>
                      </a:pPr>
                      <a:r>
                        <a:rPr lang="en-ZA" sz="1200">
                          <a:effectLst/>
                        </a:rPr>
                        <a:t>2017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r>
                        <a:rPr lang="en-ZA" sz="1200" b="1" dirty="0">
                          <a:effectLst/>
                        </a:rPr>
                        <a:t>24</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2</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2</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28</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81172838"/>
                  </a:ext>
                </a:extLst>
              </a:tr>
              <a:tr h="212314">
                <a:tc>
                  <a:txBody>
                    <a:bodyPr/>
                    <a:lstStyle/>
                    <a:p>
                      <a:pPr marL="0" marR="0" algn="just">
                        <a:lnSpc>
                          <a:spcPct val="107000"/>
                        </a:lnSpc>
                        <a:spcBef>
                          <a:spcPts val="0"/>
                        </a:spcBef>
                        <a:spcAft>
                          <a:spcPts val="0"/>
                        </a:spcAft>
                      </a:pPr>
                      <a:r>
                        <a:rPr lang="en-ZA" sz="1200">
                          <a:effectLst/>
                        </a:rPr>
                        <a:t>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r>
                        <a:rPr lang="en-ZA" sz="1200" b="1">
                          <a:effectLst/>
                        </a:rPr>
                        <a:t>0</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9410311"/>
                  </a:ext>
                </a:extLst>
              </a:tr>
              <a:tr h="212314">
                <a:tc>
                  <a:txBody>
                    <a:bodyPr/>
                    <a:lstStyle/>
                    <a:p>
                      <a:pPr marL="0" marR="0" algn="just">
                        <a:lnSpc>
                          <a:spcPct val="107000"/>
                        </a:lnSpc>
                        <a:spcBef>
                          <a:spcPts val="0"/>
                        </a:spcBef>
                        <a:spcAft>
                          <a:spcPts val="0"/>
                        </a:spcAft>
                      </a:pPr>
                      <a:r>
                        <a:rPr lang="en-ZA"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227</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17</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3</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ZA" sz="1200" b="1" dirty="0">
                          <a:effectLst/>
                        </a:rPr>
                        <a:t>247</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4534766"/>
                  </a:ext>
                </a:extLst>
              </a:tr>
            </a:tbl>
          </a:graphicData>
        </a:graphic>
      </p:graphicFrame>
    </p:spTree>
    <p:extLst>
      <p:ext uri="{BB962C8B-B14F-4D97-AF65-F5344CB8AC3E}">
        <p14:creationId xmlns:p14="http://schemas.microsoft.com/office/powerpoint/2010/main" xmlns="" val="269856365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14564</TotalTime>
  <Words>1498</Words>
  <Application>Microsoft Office PowerPoint</Application>
  <PresentationFormat>A4 Paper (210x297 mm)</PresentationFormat>
  <Paragraphs>213</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CONTENTS </vt:lpstr>
      <vt:lpstr>Slide 3</vt:lpstr>
      <vt:lpstr>2. SERVICES DELIVERED BY THE HR DIVISION</vt:lpstr>
      <vt:lpstr>3. Unpacking SERVICES DELIVERED BY THE HR DIVISION</vt:lpstr>
      <vt:lpstr>3. Unpacking SERVICES DELIVERED BY THE HR DIVISION</vt:lpstr>
      <vt:lpstr>3. Unpacking SERVICES DELIVERED BY THE HR DIVISION</vt:lpstr>
      <vt:lpstr>3. Unpacking SERVICES DELIVERED BY THE HR DIVISION</vt:lpstr>
      <vt:lpstr>3. UNPACKING THE SERVICES DELIVERED BY THE HR DIVISION</vt:lpstr>
      <vt:lpstr>3. UNPACKING THE SERVICES DELIVERED BY THE HR DIVISION</vt:lpstr>
      <vt:lpstr>3. UNPACKING THE SERVICES DELIVERED BY THE HR DIVISION</vt:lpstr>
      <vt:lpstr>4. CHALLENGES RELATED TO FUNDING AND POSSIBLE SOLUTIONS</vt:lpstr>
      <vt:lpstr>PRESENTATION ON THE HUMAN RESOURCES DIVISION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PUMZA</cp:lastModifiedBy>
  <cp:revision>148</cp:revision>
  <cp:lastPrinted>2019-07-17T14:49:49Z</cp:lastPrinted>
  <dcterms:created xsi:type="dcterms:W3CDTF">2019-05-28T17:07:42Z</dcterms:created>
  <dcterms:modified xsi:type="dcterms:W3CDTF">2019-08-29T09:00:37Z</dcterms:modified>
</cp:coreProperties>
</file>